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405" r:id="rId2"/>
    <p:sldId id="825" r:id="rId3"/>
    <p:sldId id="283" r:id="rId4"/>
    <p:sldId id="284" r:id="rId5"/>
    <p:sldId id="285" r:id="rId6"/>
    <p:sldId id="286" r:id="rId7"/>
    <p:sldId id="287" r:id="rId8"/>
    <p:sldId id="314" r:id="rId9"/>
    <p:sldId id="829" r:id="rId10"/>
    <p:sldId id="824" r:id="rId11"/>
    <p:sldId id="826" r:id="rId12"/>
    <p:sldId id="303" r:id="rId13"/>
    <p:sldId id="288" r:id="rId14"/>
    <p:sldId id="292" r:id="rId15"/>
    <p:sldId id="293" r:id="rId16"/>
    <p:sldId id="294" r:id="rId17"/>
    <p:sldId id="828" r:id="rId18"/>
    <p:sldId id="259" r:id="rId19"/>
    <p:sldId id="264" r:id="rId20"/>
    <p:sldId id="827" r:id="rId21"/>
    <p:sldId id="268" r:id="rId22"/>
    <p:sldId id="270" r:id="rId23"/>
    <p:sldId id="271" r:id="rId24"/>
    <p:sldId id="272" r:id="rId25"/>
    <p:sldId id="273" r:id="rId26"/>
    <p:sldId id="274" r:id="rId27"/>
    <p:sldId id="276" r:id="rId28"/>
    <p:sldId id="360" r:id="rId29"/>
    <p:sldId id="280" r:id="rId30"/>
    <p:sldId id="341" r:id="rId31"/>
    <p:sldId id="342" r:id="rId32"/>
    <p:sldId id="350" r:id="rId33"/>
    <p:sldId id="351" r:id="rId34"/>
    <p:sldId id="343" r:id="rId35"/>
    <p:sldId id="344" r:id="rId36"/>
    <p:sldId id="353" r:id="rId37"/>
    <p:sldId id="354" r:id="rId38"/>
    <p:sldId id="355" r:id="rId39"/>
    <p:sldId id="830" r:id="rId40"/>
    <p:sldId id="83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3B192E-CCA3-F241-A8B7-10AB76852F6B}">
          <p14:sldIdLst>
            <p14:sldId id="405"/>
          </p14:sldIdLst>
        </p14:section>
        <p14:section name="Data as an asset" id="{A9CA84CF-8E4B-9B4A-B2F3-F5CF4A6786AA}">
          <p14:sldIdLst>
            <p14:sldId id="825"/>
            <p14:sldId id="283"/>
            <p14:sldId id="284"/>
          </p14:sldIdLst>
        </p14:section>
        <p14:section name="A path to value" id="{912F2643-22DC-2041-99DE-887C50F8187E}">
          <p14:sldIdLst>
            <p14:sldId id="285"/>
            <p14:sldId id="286"/>
            <p14:sldId id="287"/>
            <p14:sldId id="314"/>
            <p14:sldId id="829"/>
            <p14:sldId id="824"/>
            <p14:sldId id="826"/>
          </p14:sldIdLst>
        </p14:section>
        <p14:section name="Gameplans and roadmaps" id="{AA65154A-8314-3140-B59D-48186AB60EF3}">
          <p14:sldIdLst>
            <p14:sldId id="303"/>
            <p14:sldId id="288"/>
            <p14:sldId id="292"/>
            <p14:sldId id="293"/>
            <p14:sldId id="294"/>
          </p14:sldIdLst>
        </p14:section>
        <p14:section name="The data supply chain" id="{3F0A7410-1B3B-6545-804A-0D1BCA34C056}">
          <p14:sldIdLst>
            <p14:sldId id="828"/>
            <p14:sldId id="259"/>
            <p14:sldId id="264"/>
          </p14:sldIdLst>
        </p14:section>
        <p14:section name="Some case studies" id="{430EF981-3F93-A34B-8E70-2AE13FECB4D7}">
          <p14:sldIdLst>
            <p14:sldId id="827"/>
            <p14:sldId id="268"/>
            <p14:sldId id="270"/>
            <p14:sldId id="271"/>
            <p14:sldId id="272"/>
            <p14:sldId id="273"/>
            <p14:sldId id="274"/>
            <p14:sldId id="276"/>
          </p14:sldIdLst>
        </p14:section>
        <p14:section name="The analytic experience" id="{BD131B95-72A2-C843-B4E1-84130C3A9E2B}">
          <p14:sldIdLst>
            <p14:sldId id="360"/>
            <p14:sldId id="280"/>
            <p14:sldId id="341"/>
            <p14:sldId id="342"/>
            <p14:sldId id="350"/>
            <p14:sldId id="351"/>
            <p14:sldId id="343"/>
            <p14:sldId id="344"/>
            <p14:sldId id="353"/>
            <p14:sldId id="354"/>
            <p14:sldId id="355"/>
            <p14:sldId id="830"/>
            <p14:sldId id="8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6197"/>
  </p:normalViewPr>
  <p:slideViewPr>
    <p:cSldViewPr snapToGrid="0" snapToObjects="1">
      <p:cViewPr varScale="1">
        <p:scale>
          <a:sx n="113" d="100"/>
          <a:sy n="113" d="100"/>
        </p:scale>
        <p:origin x="1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0E4D14-337D-6741-B2D5-94B93C79799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8C7203D7-CDA2-0945-A553-C4BB9AB201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baseline="0">
              <a:latin typeface="+mj-lt"/>
            </a:rPr>
            <a:t>All software companies are data companies</a:t>
          </a:r>
          <a:endParaRPr lang="en-US" b="0">
            <a:latin typeface="+mj-lt"/>
          </a:endParaRPr>
        </a:p>
      </dgm:t>
    </dgm:pt>
    <dgm:pt modelId="{4A99A45A-367F-AE44-B538-DB41375B2722}" type="parTrans" cxnId="{6F2DAD02-2F13-C348-902E-56B8C97BC60C}">
      <dgm:prSet/>
      <dgm:spPr/>
      <dgm:t>
        <a:bodyPr/>
        <a:lstStyle/>
        <a:p>
          <a:endParaRPr lang="en-US" b="0"/>
        </a:p>
      </dgm:t>
    </dgm:pt>
    <dgm:pt modelId="{19080BCD-BB67-F24B-9346-2E036AB61128}" type="sibTrans" cxnId="{6F2DAD02-2F13-C348-902E-56B8C97BC60C}">
      <dgm:prSet/>
      <dgm:spPr/>
      <dgm:t>
        <a:bodyPr/>
        <a:lstStyle/>
        <a:p>
          <a:endParaRPr lang="en-US" b="0"/>
        </a:p>
      </dgm:t>
    </dgm:pt>
    <dgm:pt modelId="{D6301F65-943F-3F46-A01B-440C94EE95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baseline="0">
              <a:latin typeface="+mj-lt"/>
            </a:rPr>
            <a:t>All data companies should be analytic companies</a:t>
          </a:r>
          <a:endParaRPr lang="en-US" b="0">
            <a:latin typeface="+mj-lt"/>
          </a:endParaRPr>
        </a:p>
      </dgm:t>
    </dgm:pt>
    <dgm:pt modelId="{AD61FD68-4846-BC44-94B8-0A9AD014C670}" type="parTrans" cxnId="{70812CBA-7362-8C4C-AC4E-CAF2A373EA5B}">
      <dgm:prSet/>
      <dgm:spPr/>
      <dgm:t>
        <a:bodyPr/>
        <a:lstStyle/>
        <a:p>
          <a:endParaRPr lang="en-US" b="0"/>
        </a:p>
      </dgm:t>
    </dgm:pt>
    <dgm:pt modelId="{149AF845-95D0-C342-82AF-3C904811BBCE}" type="sibTrans" cxnId="{70812CBA-7362-8C4C-AC4E-CAF2A373EA5B}">
      <dgm:prSet/>
      <dgm:spPr/>
      <dgm:t>
        <a:bodyPr/>
        <a:lstStyle/>
        <a:p>
          <a:endParaRPr lang="en-US" b="0"/>
        </a:p>
      </dgm:t>
    </dgm:pt>
    <dgm:pt modelId="{5A52FF64-614E-884B-B742-A3F1139B0F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baseline="0">
              <a:latin typeface="+mj-lt"/>
            </a:rPr>
            <a:t>All analytic companies need a roadmap to advanced analytics</a:t>
          </a:r>
          <a:endParaRPr lang="en-US" b="0">
            <a:latin typeface="+mj-lt"/>
          </a:endParaRPr>
        </a:p>
      </dgm:t>
    </dgm:pt>
    <dgm:pt modelId="{AD1506CC-EBBD-6A49-B2D7-C688A0AFE2E7}" type="parTrans" cxnId="{DF27C982-55F5-9A4F-AFB2-7C88D989DDEB}">
      <dgm:prSet/>
      <dgm:spPr/>
      <dgm:t>
        <a:bodyPr/>
        <a:lstStyle/>
        <a:p>
          <a:endParaRPr lang="en-US" b="0"/>
        </a:p>
      </dgm:t>
    </dgm:pt>
    <dgm:pt modelId="{9AB7D17B-DAF3-064B-A821-332B3A947EC7}" type="sibTrans" cxnId="{DF27C982-55F5-9A4F-AFB2-7C88D989DDEB}">
      <dgm:prSet/>
      <dgm:spPr/>
      <dgm:t>
        <a:bodyPr/>
        <a:lstStyle/>
        <a:p>
          <a:endParaRPr lang="en-US" b="0"/>
        </a:p>
      </dgm:t>
    </dgm:pt>
    <dgm:pt modelId="{580AA473-C14F-4313-99FB-E34D722B395B}" type="pres">
      <dgm:prSet presAssocID="{950E4D14-337D-6741-B2D5-94B93C797998}" presName="root" presStyleCnt="0">
        <dgm:presLayoutVars>
          <dgm:dir/>
          <dgm:resizeHandles val="exact"/>
        </dgm:presLayoutVars>
      </dgm:prSet>
      <dgm:spPr/>
    </dgm:pt>
    <dgm:pt modelId="{6B5BF759-F778-475C-9EB0-76D40F0F99E6}" type="pres">
      <dgm:prSet presAssocID="{8C7203D7-CDA2-0945-A553-C4BB9AB2018E}" presName="compNode" presStyleCnt="0"/>
      <dgm:spPr/>
    </dgm:pt>
    <dgm:pt modelId="{6CFE96B6-9517-4C89-9D51-F341E41434A6}" type="pres">
      <dgm:prSet presAssocID="{8C7203D7-CDA2-0945-A553-C4BB9AB2018E}" presName="bgRect" presStyleLbl="bgShp" presStyleIdx="0" presStyleCnt="3"/>
      <dgm:spPr/>
    </dgm:pt>
    <dgm:pt modelId="{8907148A-2EC0-4319-B7FB-77C26C34C8A8}" type="pres">
      <dgm:prSet presAssocID="{8C7203D7-CDA2-0945-A553-C4BB9AB2018E}" presName="iconRect" presStyleLbl="nod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B12FF3E5-4458-4B61-B4DE-87A9D0B9C6B1}" type="pres">
      <dgm:prSet presAssocID="{8C7203D7-CDA2-0945-A553-C4BB9AB2018E}" presName="spaceRect" presStyleCnt="0"/>
      <dgm:spPr/>
    </dgm:pt>
    <dgm:pt modelId="{6A8B4875-FDC6-4220-A69B-DB70D2350DFC}" type="pres">
      <dgm:prSet presAssocID="{8C7203D7-CDA2-0945-A553-C4BB9AB2018E}" presName="parTx" presStyleLbl="revTx" presStyleIdx="0" presStyleCnt="3">
        <dgm:presLayoutVars>
          <dgm:chMax val="0"/>
          <dgm:chPref val="0"/>
        </dgm:presLayoutVars>
      </dgm:prSet>
      <dgm:spPr/>
    </dgm:pt>
    <dgm:pt modelId="{90DBACF9-B334-4C81-AF18-EA62DF152098}" type="pres">
      <dgm:prSet presAssocID="{19080BCD-BB67-F24B-9346-2E036AB61128}" presName="sibTrans" presStyleCnt="0"/>
      <dgm:spPr/>
    </dgm:pt>
    <dgm:pt modelId="{BB43B13E-EFA3-4861-A05A-5F6F13A557BF}" type="pres">
      <dgm:prSet presAssocID="{D6301F65-943F-3F46-A01B-440C94EE9500}" presName="compNode" presStyleCnt="0"/>
      <dgm:spPr/>
    </dgm:pt>
    <dgm:pt modelId="{BB7384DB-BB50-4ECB-B8F6-847148FBF607}" type="pres">
      <dgm:prSet presAssocID="{D6301F65-943F-3F46-A01B-440C94EE9500}" presName="bgRect" presStyleLbl="bgShp" presStyleIdx="1" presStyleCnt="3"/>
      <dgm:spPr/>
    </dgm:pt>
    <dgm:pt modelId="{325110E7-DE2F-4681-AD45-2780A08CF3AD}" type="pres">
      <dgm:prSet presAssocID="{D6301F65-943F-3F46-A01B-440C94EE9500}" presName="iconRect" presStyleLbl="node1" presStyleIdx="1" presStyleCnt="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0017A9B-EA2C-4F75-B26B-865DE7E041A3}" type="pres">
      <dgm:prSet presAssocID="{D6301F65-943F-3F46-A01B-440C94EE9500}" presName="spaceRect" presStyleCnt="0"/>
      <dgm:spPr/>
    </dgm:pt>
    <dgm:pt modelId="{891F1B43-D792-4902-855D-8571778FAE87}" type="pres">
      <dgm:prSet presAssocID="{D6301F65-943F-3F46-A01B-440C94EE9500}" presName="parTx" presStyleLbl="revTx" presStyleIdx="1" presStyleCnt="3">
        <dgm:presLayoutVars>
          <dgm:chMax val="0"/>
          <dgm:chPref val="0"/>
        </dgm:presLayoutVars>
      </dgm:prSet>
      <dgm:spPr/>
    </dgm:pt>
    <dgm:pt modelId="{729B8211-FAEF-49E7-9F83-C50D5DA4FE92}" type="pres">
      <dgm:prSet presAssocID="{149AF845-95D0-C342-82AF-3C904811BBCE}" presName="sibTrans" presStyleCnt="0"/>
      <dgm:spPr/>
    </dgm:pt>
    <dgm:pt modelId="{A1253F03-C2D1-4B56-A197-4EEA5026BD2F}" type="pres">
      <dgm:prSet presAssocID="{5A52FF64-614E-884B-B742-A3F1139B0F04}" presName="compNode" presStyleCnt="0"/>
      <dgm:spPr/>
    </dgm:pt>
    <dgm:pt modelId="{BF8D4DC4-A246-4016-BEA0-83F98ED9FD3E}" type="pres">
      <dgm:prSet presAssocID="{5A52FF64-614E-884B-B742-A3F1139B0F04}" presName="bgRect" presStyleLbl="bgShp" presStyleIdx="2" presStyleCnt="3"/>
      <dgm:spPr/>
    </dgm:pt>
    <dgm:pt modelId="{B4494C3B-E04B-40A8-8D04-F5D32F1D05FD}" type="pres">
      <dgm:prSet presAssocID="{5A52FF64-614E-884B-B742-A3F1139B0F04}" presName="iconRect" presStyleLbl="node1" presStyleIdx="2" presStyleCnt="3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4E2691F-6FA8-4D5D-A2E4-B2B6FD646230}" type="pres">
      <dgm:prSet presAssocID="{5A52FF64-614E-884B-B742-A3F1139B0F04}" presName="spaceRect" presStyleCnt="0"/>
      <dgm:spPr/>
    </dgm:pt>
    <dgm:pt modelId="{E3120B54-15B5-4C9F-968F-CDC771E3D7E7}" type="pres">
      <dgm:prSet presAssocID="{5A52FF64-614E-884B-B742-A3F1139B0F0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F2DAD02-2F13-C348-902E-56B8C97BC60C}" srcId="{950E4D14-337D-6741-B2D5-94B93C797998}" destId="{8C7203D7-CDA2-0945-A553-C4BB9AB2018E}" srcOrd="0" destOrd="0" parTransId="{4A99A45A-367F-AE44-B538-DB41375B2722}" sibTransId="{19080BCD-BB67-F24B-9346-2E036AB61128}"/>
    <dgm:cxn modelId="{12D39515-E846-AF4F-9549-BD9A38E7A621}" type="presOf" srcId="{D6301F65-943F-3F46-A01B-440C94EE9500}" destId="{891F1B43-D792-4902-855D-8571778FAE87}" srcOrd="0" destOrd="0" presId="urn:microsoft.com/office/officeart/2018/2/layout/IconVerticalSolidList"/>
    <dgm:cxn modelId="{B614DA4C-30EE-E14C-918C-F6742362D6D9}" type="presOf" srcId="{5A52FF64-614E-884B-B742-A3F1139B0F04}" destId="{E3120B54-15B5-4C9F-968F-CDC771E3D7E7}" srcOrd="0" destOrd="0" presId="urn:microsoft.com/office/officeart/2018/2/layout/IconVerticalSolidList"/>
    <dgm:cxn modelId="{F4EE7951-DC5B-0442-9250-BC6A9270C8D5}" type="presOf" srcId="{950E4D14-337D-6741-B2D5-94B93C797998}" destId="{580AA473-C14F-4313-99FB-E34D722B395B}" srcOrd="0" destOrd="0" presId="urn:microsoft.com/office/officeart/2018/2/layout/IconVerticalSolidList"/>
    <dgm:cxn modelId="{16BB9F63-0E87-0946-8A31-B3026B6A3F7B}" type="presOf" srcId="{8C7203D7-CDA2-0945-A553-C4BB9AB2018E}" destId="{6A8B4875-FDC6-4220-A69B-DB70D2350DFC}" srcOrd="0" destOrd="0" presId="urn:microsoft.com/office/officeart/2018/2/layout/IconVerticalSolidList"/>
    <dgm:cxn modelId="{DF27C982-55F5-9A4F-AFB2-7C88D989DDEB}" srcId="{950E4D14-337D-6741-B2D5-94B93C797998}" destId="{5A52FF64-614E-884B-B742-A3F1139B0F04}" srcOrd="2" destOrd="0" parTransId="{AD1506CC-EBBD-6A49-B2D7-C688A0AFE2E7}" sibTransId="{9AB7D17B-DAF3-064B-A821-332B3A947EC7}"/>
    <dgm:cxn modelId="{70812CBA-7362-8C4C-AC4E-CAF2A373EA5B}" srcId="{950E4D14-337D-6741-B2D5-94B93C797998}" destId="{D6301F65-943F-3F46-A01B-440C94EE9500}" srcOrd="1" destOrd="0" parTransId="{AD61FD68-4846-BC44-94B8-0A9AD014C670}" sibTransId="{149AF845-95D0-C342-82AF-3C904811BBCE}"/>
    <dgm:cxn modelId="{2533CB9A-DC60-E04A-859B-FE1AB73E963F}" type="presParOf" srcId="{580AA473-C14F-4313-99FB-E34D722B395B}" destId="{6B5BF759-F778-475C-9EB0-76D40F0F99E6}" srcOrd="0" destOrd="0" presId="urn:microsoft.com/office/officeart/2018/2/layout/IconVerticalSolidList"/>
    <dgm:cxn modelId="{7A3BF632-A1EB-4F4B-BDD2-D068596F7B08}" type="presParOf" srcId="{6B5BF759-F778-475C-9EB0-76D40F0F99E6}" destId="{6CFE96B6-9517-4C89-9D51-F341E41434A6}" srcOrd="0" destOrd="0" presId="urn:microsoft.com/office/officeart/2018/2/layout/IconVerticalSolidList"/>
    <dgm:cxn modelId="{70CA0399-1BD3-5840-81D9-62E697011123}" type="presParOf" srcId="{6B5BF759-F778-475C-9EB0-76D40F0F99E6}" destId="{8907148A-2EC0-4319-B7FB-77C26C34C8A8}" srcOrd="1" destOrd="0" presId="urn:microsoft.com/office/officeart/2018/2/layout/IconVerticalSolidList"/>
    <dgm:cxn modelId="{CD92649D-6901-D74D-9768-FF869F37FE04}" type="presParOf" srcId="{6B5BF759-F778-475C-9EB0-76D40F0F99E6}" destId="{B12FF3E5-4458-4B61-B4DE-87A9D0B9C6B1}" srcOrd="2" destOrd="0" presId="urn:microsoft.com/office/officeart/2018/2/layout/IconVerticalSolidList"/>
    <dgm:cxn modelId="{28E51320-5403-9542-A76D-82F20D163797}" type="presParOf" srcId="{6B5BF759-F778-475C-9EB0-76D40F0F99E6}" destId="{6A8B4875-FDC6-4220-A69B-DB70D2350DFC}" srcOrd="3" destOrd="0" presId="urn:microsoft.com/office/officeart/2018/2/layout/IconVerticalSolidList"/>
    <dgm:cxn modelId="{F1B62C00-A7D2-4C43-8D7A-20ACB53A5BE6}" type="presParOf" srcId="{580AA473-C14F-4313-99FB-E34D722B395B}" destId="{90DBACF9-B334-4C81-AF18-EA62DF152098}" srcOrd="1" destOrd="0" presId="urn:microsoft.com/office/officeart/2018/2/layout/IconVerticalSolidList"/>
    <dgm:cxn modelId="{38116079-049A-D84C-86E7-9B6D294837AE}" type="presParOf" srcId="{580AA473-C14F-4313-99FB-E34D722B395B}" destId="{BB43B13E-EFA3-4861-A05A-5F6F13A557BF}" srcOrd="2" destOrd="0" presId="urn:microsoft.com/office/officeart/2018/2/layout/IconVerticalSolidList"/>
    <dgm:cxn modelId="{6BE2A6E2-97BD-034E-98F0-E05DC9DFC744}" type="presParOf" srcId="{BB43B13E-EFA3-4861-A05A-5F6F13A557BF}" destId="{BB7384DB-BB50-4ECB-B8F6-847148FBF607}" srcOrd="0" destOrd="0" presId="urn:microsoft.com/office/officeart/2018/2/layout/IconVerticalSolidList"/>
    <dgm:cxn modelId="{622184F1-C84F-5D47-A320-E124B55D35F2}" type="presParOf" srcId="{BB43B13E-EFA3-4861-A05A-5F6F13A557BF}" destId="{325110E7-DE2F-4681-AD45-2780A08CF3AD}" srcOrd="1" destOrd="0" presId="urn:microsoft.com/office/officeart/2018/2/layout/IconVerticalSolidList"/>
    <dgm:cxn modelId="{5671095D-16C2-E043-BF7E-07B1D653A210}" type="presParOf" srcId="{BB43B13E-EFA3-4861-A05A-5F6F13A557BF}" destId="{90017A9B-EA2C-4F75-B26B-865DE7E041A3}" srcOrd="2" destOrd="0" presId="urn:microsoft.com/office/officeart/2018/2/layout/IconVerticalSolidList"/>
    <dgm:cxn modelId="{F24E4BB3-A631-2747-BD47-BEDDE0E593A4}" type="presParOf" srcId="{BB43B13E-EFA3-4861-A05A-5F6F13A557BF}" destId="{891F1B43-D792-4902-855D-8571778FAE87}" srcOrd="3" destOrd="0" presId="urn:microsoft.com/office/officeart/2018/2/layout/IconVerticalSolidList"/>
    <dgm:cxn modelId="{807A250B-D9B6-CD46-A272-5B2FC8354523}" type="presParOf" srcId="{580AA473-C14F-4313-99FB-E34D722B395B}" destId="{729B8211-FAEF-49E7-9F83-C50D5DA4FE92}" srcOrd="3" destOrd="0" presId="urn:microsoft.com/office/officeart/2018/2/layout/IconVerticalSolidList"/>
    <dgm:cxn modelId="{B706C183-CC50-1D49-9E9E-814866C173DD}" type="presParOf" srcId="{580AA473-C14F-4313-99FB-E34D722B395B}" destId="{A1253F03-C2D1-4B56-A197-4EEA5026BD2F}" srcOrd="4" destOrd="0" presId="urn:microsoft.com/office/officeart/2018/2/layout/IconVerticalSolidList"/>
    <dgm:cxn modelId="{8620FEE7-EE0D-8440-A578-E473A6C0F7E3}" type="presParOf" srcId="{A1253F03-C2D1-4B56-A197-4EEA5026BD2F}" destId="{BF8D4DC4-A246-4016-BEA0-83F98ED9FD3E}" srcOrd="0" destOrd="0" presId="urn:microsoft.com/office/officeart/2018/2/layout/IconVerticalSolidList"/>
    <dgm:cxn modelId="{F1CF723C-A5C6-2947-8CEF-CB88CD7E0AA1}" type="presParOf" srcId="{A1253F03-C2D1-4B56-A197-4EEA5026BD2F}" destId="{B4494C3B-E04B-40A8-8D04-F5D32F1D05FD}" srcOrd="1" destOrd="0" presId="urn:microsoft.com/office/officeart/2018/2/layout/IconVerticalSolidList"/>
    <dgm:cxn modelId="{24212253-14FD-D945-AD92-F601BDB08DD8}" type="presParOf" srcId="{A1253F03-C2D1-4B56-A197-4EEA5026BD2F}" destId="{44E2691F-6FA8-4D5D-A2E4-B2B6FD646230}" srcOrd="2" destOrd="0" presId="urn:microsoft.com/office/officeart/2018/2/layout/IconVerticalSolidList"/>
    <dgm:cxn modelId="{FE73942A-D3C5-214E-80C6-FFFD55BB5FB8}" type="presParOf" srcId="{A1253F03-C2D1-4B56-A197-4EEA5026BD2F}" destId="{E3120B54-15B5-4C9F-968F-CDC771E3D7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E57BC6-FF3C-6840-AD99-38083CD831B4}" type="doc">
      <dgm:prSet loTypeId="urn:microsoft.com/office/officeart/2008/layout/LinedLis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A33A49E-E3C0-7F46-868A-BFA0DD426CAB}">
      <dgm:prSet/>
      <dgm:spPr/>
      <dgm:t>
        <a:bodyPr/>
        <a:lstStyle/>
        <a:p>
          <a:r>
            <a:rPr lang="en-GB" b="0" i="0" baseline="0"/>
            <a:t>For the modern enterprise, data is a new line-of-business.</a:t>
          </a:r>
          <a:endParaRPr lang="en-US"/>
        </a:p>
      </dgm:t>
    </dgm:pt>
    <dgm:pt modelId="{F4DB29BF-F025-D041-92C6-6E440EFF9E80}" type="parTrans" cxnId="{A7C2A63B-60EB-BE45-908C-47487C617CD2}">
      <dgm:prSet/>
      <dgm:spPr/>
      <dgm:t>
        <a:bodyPr/>
        <a:lstStyle/>
        <a:p>
          <a:endParaRPr lang="en-US"/>
        </a:p>
      </dgm:t>
    </dgm:pt>
    <dgm:pt modelId="{69D606B5-BB7C-4C44-9A5E-4E211135C417}" type="sibTrans" cxnId="{A7C2A63B-60EB-BE45-908C-47487C617CD2}">
      <dgm:prSet/>
      <dgm:spPr/>
      <dgm:t>
        <a:bodyPr/>
        <a:lstStyle/>
        <a:p>
          <a:endParaRPr lang="en-US"/>
        </a:p>
      </dgm:t>
    </dgm:pt>
    <dgm:pt modelId="{FC8215A4-248D-F745-8426-813912EF2412}">
      <dgm:prSet/>
      <dgm:spPr/>
      <dgm:t>
        <a:bodyPr/>
        <a:lstStyle/>
        <a:p>
          <a:r>
            <a:rPr lang="en-GB"/>
            <a:t>Sometimes deriving even more value than the core business. The LSE now makes 2x more revenue from Data than from Trading.</a:t>
          </a:r>
          <a:endParaRPr lang="en-US"/>
        </a:p>
      </dgm:t>
    </dgm:pt>
    <dgm:pt modelId="{612309CC-14A0-F541-9447-0A15EF98D8F8}" type="parTrans" cxnId="{B85DBA13-D6A4-6D4F-973E-2B9EB705B412}">
      <dgm:prSet/>
      <dgm:spPr/>
      <dgm:t>
        <a:bodyPr/>
        <a:lstStyle/>
        <a:p>
          <a:endParaRPr lang="en-US"/>
        </a:p>
      </dgm:t>
    </dgm:pt>
    <dgm:pt modelId="{04EA1E70-E29E-9F4A-8DB9-4565D2F94C23}" type="sibTrans" cxnId="{B85DBA13-D6A4-6D4F-973E-2B9EB705B412}">
      <dgm:prSet/>
      <dgm:spPr/>
      <dgm:t>
        <a:bodyPr/>
        <a:lstStyle/>
        <a:p>
          <a:endParaRPr lang="en-US"/>
        </a:p>
      </dgm:t>
    </dgm:pt>
    <dgm:pt modelId="{F4C6D395-05BA-DB4A-84C7-AA2FB94ED5BA}">
      <dgm:prSet/>
      <dgm:spPr/>
      <dgm:t>
        <a:bodyPr/>
        <a:lstStyle/>
        <a:p>
          <a:r>
            <a:rPr lang="en-GB" b="0" i="0" baseline="0"/>
            <a:t>The business of data can also drive enhanced or more efficient services (Clearing in this case) which can further multiply the value of the core business.</a:t>
          </a:r>
          <a:endParaRPr lang="en-US"/>
        </a:p>
      </dgm:t>
    </dgm:pt>
    <dgm:pt modelId="{CB77BF76-6D56-EB46-B773-E5310E8E775A}" type="parTrans" cxnId="{5BA845D7-8676-6C40-8738-6CACE4466940}">
      <dgm:prSet/>
      <dgm:spPr/>
      <dgm:t>
        <a:bodyPr/>
        <a:lstStyle/>
        <a:p>
          <a:endParaRPr lang="en-US"/>
        </a:p>
      </dgm:t>
    </dgm:pt>
    <dgm:pt modelId="{A685BC44-612A-274E-B961-440A18DCAA46}" type="sibTrans" cxnId="{5BA845D7-8676-6C40-8738-6CACE4466940}">
      <dgm:prSet/>
      <dgm:spPr/>
      <dgm:t>
        <a:bodyPr/>
        <a:lstStyle/>
        <a:p>
          <a:endParaRPr lang="en-US"/>
        </a:p>
      </dgm:t>
    </dgm:pt>
    <dgm:pt modelId="{958C99EB-6C83-4D4D-9B13-F8780D7F15DF}" type="pres">
      <dgm:prSet presAssocID="{D0E57BC6-FF3C-6840-AD99-38083CD831B4}" presName="vert0" presStyleCnt="0">
        <dgm:presLayoutVars>
          <dgm:dir/>
          <dgm:animOne val="branch"/>
          <dgm:animLvl val="lvl"/>
        </dgm:presLayoutVars>
      </dgm:prSet>
      <dgm:spPr/>
    </dgm:pt>
    <dgm:pt modelId="{02B8E76D-AE0E-AB44-81C0-A59E25F21495}" type="pres">
      <dgm:prSet presAssocID="{8A33A49E-E3C0-7F46-868A-BFA0DD426CAB}" presName="thickLine" presStyleLbl="alignNode1" presStyleIdx="0" presStyleCnt="3"/>
      <dgm:spPr/>
    </dgm:pt>
    <dgm:pt modelId="{BCB3BFDD-BDB1-2845-AEAC-27D6774DED91}" type="pres">
      <dgm:prSet presAssocID="{8A33A49E-E3C0-7F46-868A-BFA0DD426CAB}" presName="horz1" presStyleCnt="0"/>
      <dgm:spPr/>
    </dgm:pt>
    <dgm:pt modelId="{C9F5DE38-2467-734A-B5FA-2E5CD36038F6}" type="pres">
      <dgm:prSet presAssocID="{8A33A49E-E3C0-7F46-868A-BFA0DD426CAB}" presName="tx1" presStyleLbl="revTx" presStyleIdx="0" presStyleCnt="3"/>
      <dgm:spPr/>
    </dgm:pt>
    <dgm:pt modelId="{3C37C582-4E6B-1144-AB1A-F49833A295C1}" type="pres">
      <dgm:prSet presAssocID="{8A33A49E-E3C0-7F46-868A-BFA0DD426CAB}" presName="vert1" presStyleCnt="0"/>
      <dgm:spPr/>
    </dgm:pt>
    <dgm:pt modelId="{67BD62A5-71B5-4940-A6EB-CA1BCE7C220E}" type="pres">
      <dgm:prSet presAssocID="{FC8215A4-248D-F745-8426-813912EF2412}" presName="thickLine" presStyleLbl="alignNode1" presStyleIdx="1" presStyleCnt="3"/>
      <dgm:spPr/>
    </dgm:pt>
    <dgm:pt modelId="{405657C2-0B4F-DD4F-8B3F-B687F16D9F61}" type="pres">
      <dgm:prSet presAssocID="{FC8215A4-248D-F745-8426-813912EF2412}" presName="horz1" presStyleCnt="0"/>
      <dgm:spPr/>
    </dgm:pt>
    <dgm:pt modelId="{95010FFE-22A9-DE44-B6EE-A6E1EA2DB934}" type="pres">
      <dgm:prSet presAssocID="{FC8215A4-248D-F745-8426-813912EF2412}" presName="tx1" presStyleLbl="revTx" presStyleIdx="1" presStyleCnt="3"/>
      <dgm:spPr/>
    </dgm:pt>
    <dgm:pt modelId="{28271659-D1BD-1244-A824-142CC7861DE7}" type="pres">
      <dgm:prSet presAssocID="{FC8215A4-248D-F745-8426-813912EF2412}" presName="vert1" presStyleCnt="0"/>
      <dgm:spPr/>
    </dgm:pt>
    <dgm:pt modelId="{3F953C89-9998-EA4F-81ED-257A18557AFE}" type="pres">
      <dgm:prSet presAssocID="{F4C6D395-05BA-DB4A-84C7-AA2FB94ED5BA}" presName="thickLine" presStyleLbl="alignNode1" presStyleIdx="2" presStyleCnt="3"/>
      <dgm:spPr/>
    </dgm:pt>
    <dgm:pt modelId="{D26A6FC5-488C-DD45-80DF-A085027E91AF}" type="pres">
      <dgm:prSet presAssocID="{F4C6D395-05BA-DB4A-84C7-AA2FB94ED5BA}" presName="horz1" presStyleCnt="0"/>
      <dgm:spPr/>
    </dgm:pt>
    <dgm:pt modelId="{FB1B9597-D139-934D-B9E2-4022236E2324}" type="pres">
      <dgm:prSet presAssocID="{F4C6D395-05BA-DB4A-84C7-AA2FB94ED5BA}" presName="tx1" presStyleLbl="revTx" presStyleIdx="2" presStyleCnt="3"/>
      <dgm:spPr/>
    </dgm:pt>
    <dgm:pt modelId="{B2F15E18-748C-D640-8ADE-A786C4B2D189}" type="pres">
      <dgm:prSet presAssocID="{F4C6D395-05BA-DB4A-84C7-AA2FB94ED5BA}" presName="vert1" presStyleCnt="0"/>
      <dgm:spPr/>
    </dgm:pt>
  </dgm:ptLst>
  <dgm:cxnLst>
    <dgm:cxn modelId="{B85DBA13-D6A4-6D4F-973E-2B9EB705B412}" srcId="{D0E57BC6-FF3C-6840-AD99-38083CD831B4}" destId="{FC8215A4-248D-F745-8426-813912EF2412}" srcOrd="1" destOrd="0" parTransId="{612309CC-14A0-F541-9447-0A15EF98D8F8}" sibTransId="{04EA1E70-E29E-9F4A-8DB9-4565D2F94C23}"/>
    <dgm:cxn modelId="{A7C2A63B-60EB-BE45-908C-47487C617CD2}" srcId="{D0E57BC6-FF3C-6840-AD99-38083CD831B4}" destId="{8A33A49E-E3C0-7F46-868A-BFA0DD426CAB}" srcOrd="0" destOrd="0" parTransId="{F4DB29BF-F025-D041-92C6-6E440EFF9E80}" sibTransId="{69D606B5-BB7C-4C44-9A5E-4E211135C417}"/>
    <dgm:cxn modelId="{E71F7AA8-AE88-4D4C-9D02-638A4177378A}" type="presOf" srcId="{FC8215A4-248D-F745-8426-813912EF2412}" destId="{95010FFE-22A9-DE44-B6EE-A6E1EA2DB934}" srcOrd="0" destOrd="0" presId="urn:microsoft.com/office/officeart/2008/layout/LinedList"/>
    <dgm:cxn modelId="{910D4EC4-A9C0-214A-86E3-95B1FA7CF3CC}" type="presOf" srcId="{D0E57BC6-FF3C-6840-AD99-38083CD831B4}" destId="{958C99EB-6C83-4D4D-9B13-F8780D7F15DF}" srcOrd="0" destOrd="0" presId="urn:microsoft.com/office/officeart/2008/layout/LinedList"/>
    <dgm:cxn modelId="{5BA845D7-8676-6C40-8738-6CACE4466940}" srcId="{D0E57BC6-FF3C-6840-AD99-38083CD831B4}" destId="{F4C6D395-05BA-DB4A-84C7-AA2FB94ED5BA}" srcOrd="2" destOrd="0" parTransId="{CB77BF76-6D56-EB46-B773-E5310E8E775A}" sibTransId="{A685BC44-612A-274E-B961-440A18DCAA46}"/>
    <dgm:cxn modelId="{F9D563FC-74C1-AE49-AAEA-EB12F87868E6}" type="presOf" srcId="{8A33A49E-E3C0-7F46-868A-BFA0DD426CAB}" destId="{C9F5DE38-2467-734A-B5FA-2E5CD36038F6}" srcOrd="0" destOrd="0" presId="urn:microsoft.com/office/officeart/2008/layout/LinedList"/>
    <dgm:cxn modelId="{187891FC-C0CA-9641-A5BD-BF1B67BFC7B6}" type="presOf" srcId="{F4C6D395-05BA-DB4A-84C7-AA2FB94ED5BA}" destId="{FB1B9597-D139-934D-B9E2-4022236E2324}" srcOrd="0" destOrd="0" presId="urn:microsoft.com/office/officeart/2008/layout/LinedList"/>
    <dgm:cxn modelId="{CC9AA457-4D37-484D-9CC5-E40EF1D3CDB0}" type="presParOf" srcId="{958C99EB-6C83-4D4D-9B13-F8780D7F15DF}" destId="{02B8E76D-AE0E-AB44-81C0-A59E25F21495}" srcOrd="0" destOrd="0" presId="urn:microsoft.com/office/officeart/2008/layout/LinedList"/>
    <dgm:cxn modelId="{C04AF795-2F17-E44F-B0BD-392481081310}" type="presParOf" srcId="{958C99EB-6C83-4D4D-9B13-F8780D7F15DF}" destId="{BCB3BFDD-BDB1-2845-AEAC-27D6774DED91}" srcOrd="1" destOrd="0" presId="urn:microsoft.com/office/officeart/2008/layout/LinedList"/>
    <dgm:cxn modelId="{32EAC3AD-C9CA-BB4F-A3C0-41369CDC6948}" type="presParOf" srcId="{BCB3BFDD-BDB1-2845-AEAC-27D6774DED91}" destId="{C9F5DE38-2467-734A-B5FA-2E5CD36038F6}" srcOrd="0" destOrd="0" presId="urn:microsoft.com/office/officeart/2008/layout/LinedList"/>
    <dgm:cxn modelId="{AD115B42-C737-AA4F-9331-7AC52F820864}" type="presParOf" srcId="{BCB3BFDD-BDB1-2845-AEAC-27D6774DED91}" destId="{3C37C582-4E6B-1144-AB1A-F49833A295C1}" srcOrd="1" destOrd="0" presId="urn:microsoft.com/office/officeart/2008/layout/LinedList"/>
    <dgm:cxn modelId="{7CD41C9F-067E-5B44-ABFD-7E743A69099B}" type="presParOf" srcId="{958C99EB-6C83-4D4D-9B13-F8780D7F15DF}" destId="{67BD62A5-71B5-4940-A6EB-CA1BCE7C220E}" srcOrd="2" destOrd="0" presId="urn:microsoft.com/office/officeart/2008/layout/LinedList"/>
    <dgm:cxn modelId="{CA8E75B4-0170-2148-BE41-C5A7C866185B}" type="presParOf" srcId="{958C99EB-6C83-4D4D-9B13-F8780D7F15DF}" destId="{405657C2-0B4F-DD4F-8B3F-B687F16D9F61}" srcOrd="3" destOrd="0" presId="urn:microsoft.com/office/officeart/2008/layout/LinedList"/>
    <dgm:cxn modelId="{8B8190D4-6CC4-8440-B501-31D0394F9412}" type="presParOf" srcId="{405657C2-0B4F-DD4F-8B3F-B687F16D9F61}" destId="{95010FFE-22A9-DE44-B6EE-A6E1EA2DB934}" srcOrd="0" destOrd="0" presId="urn:microsoft.com/office/officeart/2008/layout/LinedList"/>
    <dgm:cxn modelId="{FAA4DEF2-FF67-9E4E-9D02-5A1559E9ADA5}" type="presParOf" srcId="{405657C2-0B4F-DD4F-8B3F-B687F16D9F61}" destId="{28271659-D1BD-1244-A824-142CC7861DE7}" srcOrd="1" destOrd="0" presId="urn:microsoft.com/office/officeart/2008/layout/LinedList"/>
    <dgm:cxn modelId="{789DA7A3-0379-5342-BF37-EC0813F4C1AF}" type="presParOf" srcId="{958C99EB-6C83-4D4D-9B13-F8780D7F15DF}" destId="{3F953C89-9998-EA4F-81ED-257A18557AFE}" srcOrd="4" destOrd="0" presId="urn:microsoft.com/office/officeart/2008/layout/LinedList"/>
    <dgm:cxn modelId="{CDCD4EE3-269A-9B40-9368-F0C9C9514FCF}" type="presParOf" srcId="{958C99EB-6C83-4D4D-9B13-F8780D7F15DF}" destId="{D26A6FC5-488C-DD45-80DF-A085027E91AF}" srcOrd="5" destOrd="0" presId="urn:microsoft.com/office/officeart/2008/layout/LinedList"/>
    <dgm:cxn modelId="{2E8586D6-501B-2D4D-9F2A-E5BBBCC187B9}" type="presParOf" srcId="{D26A6FC5-488C-DD45-80DF-A085027E91AF}" destId="{FB1B9597-D139-934D-B9E2-4022236E2324}" srcOrd="0" destOrd="0" presId="urn:microsoft.com/office/officeart/2008/layout/LinedList"/>
    <dgm:cxn modelId="{AB52B69B-14E9-9F4D-96C1-75AE57EC9400}" type="presParOf" srcId="{D26A6FC5-488C-DD45-80DF-A085027E91AF}" destId="{B2F15E18-748C-D640-8ADE-A786C4B2D18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6B576F-C322-6142-A371-AB1B67522AEB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594FA1-A532-8E4C-A7BE-65401627E2D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i="0" baseline="0"/>
            <a:t>Volume</a:t>
          </a:r>
          <a:endParaRPr lang="en-US" sz="2800"/>
        </a:p>
      </dgm:t>
    </dgm:pt>
    <dgm:pt modelId="{E4417BF9-9546-CA45-89A1-8353F6FD2E7F}" type="parTrans" cxnId="{E8497E60-1E1D-0948-95BB-DA69A89FC313}">
      <dgm:prSet/>
      <dgm:spPr/>
      <dgm:t>
        <a:bodyPr/>
        <a:lstStyle/>
        <a:p>
          <a:endParaRPr lang="en-US" sz="4400"/>
        </a:p>
      </dgm:t>
    </dgm:pt>
    <dgm:pt modelId="{4091A329-AD39-8A4F-804B-DA5FCB641C47}" type="sibTrans" cxnId="{E8497E60-1E1D-0948-95BB-DA69A89FC313}">
      <dgm:prSet/>
      <dgm:spPr/>
      <dgm:t>
        <a:bodyPr/>
        <a:lstStyle/>
        <a:p>
          <a:endParaRPr lang="en-US" sz="2800"/>
        </a:p>
      </dgm:t>
    </dgm:pt>
    <dgm:pt modelId="{1C0AB72B-8A70-7D44-B790-05060475F796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i="0" baseline="0"/>
            <a:t>Depth</a:t>
          </a:r>
          <a:endParaRPr lang="en-US" sz="2800"/>
        </a:p>
      </dgm:t>
    </dgm:pt>
    <dgm:pt modelId="{D92C3B67-AE17-804F-9935-26171E672108}" type="parTrans" cxnId="{39C3BE0B-053A-7744-9D9D-562FA25225DD}">
      <dgm:prSet/>
      <dgm:spPr/>
      <dgm:t>
        <a:bodyPr/>
        <a:lstStyle/>
        <a:p>
          <a:endParaRPr lang="en-US" sz="4400"/>
        </a:p>
      </dgm:t>
    </dgm:pt>
    <dgm:pt modelId="{408BD550-E5E6-5B4C-9E6E-955571AC9A63}" type="sibTrans" cxnId="{39C3BE0B-053A-7744-9D9D-562FA25225DD}">
      <dgm:prSet/>
      <dgm:spPr/>
      <dgm:t>
        <a:bodyPr/>
        <a:lstStyle/>
        <a:p>
          <a:endParaRPr lang="en-US" sz="2800"/>
        </a:p>
      </dgm:t>
    </dgm:pt>
    <dgm:pt modelId="{117E83A9-F198-A340-AEE5-8330051444A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b="0" i="0" baseline="0" dirty="0"/>
            <a:t>Representation</a:t>
          </a:r>
          <a:endParaRPr lang="en-US" sz="2400" dirty="0"/>
        </a:p>
      </dgm:t>
    </dgm:pt>
    <dgm:pt modelId="{854F8530-AA0F-EC4C-A59F-AC781942BEAC}" type="parTrans" cxnId="{C8D22B5B-6754-FE49-B55A-0FDD3E2AA3C6}">
      <dgm:prSet/>
      <dgm:spPr/>
      <dgm:t>
        <a:bodyPr/>
        <a:lstStyle/>
        <a:p>
          <a:endParaRPr lang="en-US" sz="4400"/>
        </a:p>
      </dgm:t>
    </dgm:pt>
    <dgm:pt modelId="{8CAE13FB-A063-9A44-A435-318634D11836}" type="sibTrans" cxnId="{C8D22B5B-6754-FE49-B55A-0FDD3E2AA3C6}">
      <dgm:prSet/>
      <dgm:spPr/>
      <dgm:t>
        <a:bodyPr/>
        <a:lstStyle/>
        <a:p>
          <a:endParaRPr lang="en-US" sz="2800"/>
        </a:p>
      </dgm:t>
    </dgm:pt>
    <dgm:pt modelId="{A5A8A78E-39F5-2B4D-A64D-31ED18268C7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i="0" baseline="0"/>
            <a:t>Quality</a:t>
          </a:r>
          <a:endParaRPr lang="en-US" sz="2800"/>
        </a:p>
      </dgm:t>
    </dgm:pt>
    <dgm:pt modelId="{CB4C36D1-A1CE-DA48-AA6D-CA71EAC9A0DA}" type="parTrans" cxnId="{B3D4A010-9AE3-E445-A9E7-E42EAA17FE1D}">
      <dgm:prSet/>
      <dgm:spPr/>
      <dgm:t>
        <a:bodyPr/>
        <a:lstStyle/>
        <a:p>
          <a:endParaRPr lang="en-US" sz="4400"/>
        </a:p>
      </dgm:t>
    </dgm:pt>
    <dgm:pt modelId="{B99CB51A-7790-8248-A142-3ED2B0706835}" type="sibTrans" cxnId="{B3D4A010-9AE3-E445-A9E7-E42EAA17FE1D}">
      <dgm:prSet/>
      <dgm:spPr/>
      <dgm:t>
        <a:bodyPr/>
        <a:lstStyle/>
        <a:p>
          <a:endParaRPr lang="en-US" sz="2800"/>
        </a:p>
      </dgm:t>
    </dgm:pt>
    <dgm:pt modelId="{7B514166-4E0F-3E4F-A1F9-2754B13F7BE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800" b="0" i="0" baseline="0"/>
            <a:t>Usability</a:t>
          </a:r>
          <a:endParaRPr lang="en-US" sz="2800"/>
        </a:p>
      </dgm:t>
    </dgm:pt>
    <dgm:pt modelId="{056897AC-00B4-894C-874F-9E1F5EC0E793}" type="parTrans" cxnId="{BCEE6085-DE47-9E49-BAAC-59701BD04522}">
      <dgm:prSet/>
      <dgm:spPr/>
      <dgm:t>
        <a:bodyPr/>
        <a:lstStyle/>
        <a:p>
          <a:endParaRPr lang="en-US" sz="4400"/>
        </a:p>
      </dgm:t>
    </dgm:pt>
    <dgm:pt modelId="{31E91F98-E512-074B-B9A8-562C71A1E840}" type="sibTrans" cxnId="{BCEE6085-DE47-9E49-BAAC-59701BD04522}">
      <dgm:prSet/>
      <dgm:spPr/>
      <dgm:t>
        <a:bodyPr/>
        <a:lstStyle/>
        <a:p>
          <a:endParaRPr lang="en-US" sz="2800"/>
        </a:p>
      </dgm:t>
    </dgm:pt>
    <dgm:pt modelId="{DEF2666E-CB5E-0C4E-85CC-F6FAB49F29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How much data do you have? Sufficient for useful analytic or data services?</a:t>
          </a:r>
        </a:p>
      </dgm:t>
    </dgm:pt>
    <dgm:pt modelId="{E59D7948-E70A-2F4A-8864-9796B0804D90}" type="parTrans" cxnId="{FB96F8DA-09F7-3343-8FD8-F2B4C55BA252}">
      <dgm:prSet/>
      <dgm:spPr/>
      <dgm:t>
        <a:bodyPr/>
        <a:lstStyle/>
        <a:p>
          <a:endParaRPr lang="en-US" sz="4400"/>
        </a:p>
      </dgm:t>
    </dgm:pt>
    <dgm:pt modelId="{AE894D15-A214-664D-A1D7-125AD5639D98}" type="sibTrans" cxnId="{FB96F8DA-09F7-3343-8FD8-F2B4C55BA252}">
      <dgm:prSet/>
      <dgm:spPr/>
      <dgm:t>
        <a:bodyPr/>
        <a:lstStyle/>
        <a:p>
          <a:endParaRPr lang="en-US" sz="2800"/>
        </a:p>
      </dgm:t>
    </dgm:pt>
    <dgm:pt modelId="{6CF9929A-332B-9848-9177-C3D15532FB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Is the data rich enough in attributes? Does it need to be enriched or enhanced?</a:t>
          </a:r>
        </a:p>
      </dgm:t>
    </dgm:pt>
    <dgm:pt modelId="{1D4CB01D-07EC-8440-A219-9D60441F4261}" type="parTrans" cxnId="{3C1F98CF-FF93-5D46-B20E-E31C3EFFE827}">
      <dgm:prSet/>
      <dgm:spPr/>
      <dgm:t>
        <a:bodyPr/>
        <a:lstStyle/>
        <a:p>
          <a:endParaRPr lang="en-US" sz="4400"/>
        </a:p>
      </dgm:t>
    </dgm:pt>
    <dgm:pt modelId="{F70EA21A-5BD4-EB4E-B8B4-E7FB0C4C6878}" type="sibTrans" cxnId="{3C1F98CF-FF93-5D46-B20E-E31C3EFFE827}">
      <dgm:prSet/>
      <dgm:spPr/>
      <dgm:t>
        <a:bodyPr/>
        <a:lstStyle/>
        <a:p>
          <a:endParaRPr lang="en-US" sz="2800"/>
        </a:p>
      </dgm:t>
    </dgm:pt>
    <dgm:pt modelId="{D781B098-312F-E344-9D80-999C3A4CA3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Is the data diverse enough to fully represent your use cases?</a:t>
          </a:r>
        </a:p>
      </dgm:t>
    </dgm:pt>
    <dgm:pt modelId="{A0500E0D-AE1A-DE4D-8998-3DFDA62F0F9B}" type="parTrans" cxnId="{0845158B-AF68-8D4B-9FA5-37B18469D745}">
      <dgm:prSet/>
      <dgm:spPr/>
      <dgm:t>
        <a:bodyPr/>
        <a:lstStyle/>
        <a:p>
          <a:endParaRPr lang="en-US" sz="4400"/>
        </a:p>
      </dgm:t>
    </dgm:pt>
    <dgm:pt modelId="{D0C79DBF-E7B6-EF47-BDD8-1A592435737A}" type="sibTrans" cxnId="{0845158B-AF68-8D4B-9FA5-37B18469D745}">
      <dgm:prSet/>
      <dgm:spPr/>
      <dgm:t>
        <a:bodyPr/>
        <a:lstStyle/>
        <a:p>
          <a:endParaRPr lang="en-US" sz="2800"/>
        </a:p>
      </dgm:t>
    </dgm:pt>
    <dgm:pt modelId="{D311DD42-6697-024D-A417-892617C37E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Is the data sufficiently complete, accurate, timely and consistent?</a:t>
          </a:r>
        </a:p>
      </dgm:t>
    </dgm:pt>
    <dgm:pt modelId="{BC2DEF3E-1267-914B-99BA-16C39FC51BB6}" type="parTrans" cxnId="{E2C75274-24DE-C442-8A59-6083B65A40EB}">
      <dgm:prSet/>
      <dgm:spPr/>
      <dgm:t>
        <a:bodyPr/>
        <a:lstStyle/>
        <a:p>
          <a:endParaRPr lang="en-US" sz="4400"/>
        </a:p>
      </dgm:t>
    </dgm:pt>
    <dgm:pt modelId="{8B8DE738-923E-9F4E-862D-BCD082BE788B}" type="sibTrans" cxnId="{E2C75274-24DE-C442-8A59-6083B65A40EB}">
      <dgm:prSet/>
      <dgm:spPr/>
      <dgm:t>
        <a:bodyPr/>
        <a:lstStyle/>
        <a:p>
          <a:endParaRPr lang="en-US" sz="2800"/>
        </a:p>
      </dgm:t>
    </dgm:pt>
    <dgm:pt modelId="{73976DFC-E8E6-954D-9855-2DBBB855C1A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Is the data accessible to the right users, while being correctly governed? Is it usable with appropriate tools for your use cases?</a:t>
          </a:r>
        </a:p>
      </dgm:t>
    </dgm:pt>
    <dgm:pt modelId="{7E375B10-FECB-2143-8A02-D93B325214D9}" type="parTrans" cxnId="{357EDEEC-091C-4A42-A322-D7FEE06CACE8}">
      <dgm:prSet/>
      <dgm:spPr/>
      <dgm:t>
        <a:bodyPr/>
        <a:lstStyle/>
        <a:p>
          <a:endParaRPr lang="en-US" sz="4400"/>
        </a:p>
      </dgm:t>
    </dgm:pt>
    <dgm:pt modelId="{73F685F6-F804-DC4A-AA46-98DC7392BC8A}" type="sibTrans" cxnId="{357EDEEC-091C-4A42-A322-D7FEE06CACE8}">
      <dgm:prSet/>
      <dgm:spPr/>
      <dgm:t>
        <a:bodyPr/>
        <a:lstStyle/>
        <a:p>
          <a:endParaRPr lang="en-US" sz="2800"/>
        </a:p>
      </dgm:t>
    </dgm:pt>
    <dgm:pt modelId="{83808FC8-6428-4E04-BFF1-369DF5DEBDA1}" type="pres">
      <dgm:prSet presAssocID="{446B576F-C322-6142-A371-AB1B67522AEB}" presName="root" presStyleCnt="0">
        <dgm:presLayoutVars>
          <dgm:dir/>
          <dgm:resizeHandles val="exact"/>
        </dgm:presLayoutVars>
      </dgm:prSet>
      <dgm:spPr/>
    </dgm:pt>
    <dgm:pt modelId="{B17DB970-8E32-4F0F-A3A8-5C7E81CBB69E}" type="pres">
      <dgm:prSet presAssocID="{E1594FA1-A532-8E4C-A7BE-65401627E2D2}" presName="compNode" presStyleCnt="0"/>
      <dgm:spPr/>
    </dgm:pt>
    <dgm:pt modelId="{6E3F479D-4905-4A25-B26A-26A3E5923801}" type="pres">
      <dgm:prSet presAssocID="{E1594FA1-A532-8E4C-A7BE-65401627E2D2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D5253D63-D5B4-4463-AC26-80C3DDAA8C7C}" type="pres">
      <dgm:prSet presAssocID="{E1594FA1-A532-8E4C-A7BE-65401627E2D2}" presName="iconSpace" presStyleCnt="0"/>
      <dgm:spPr/>
    </dgm:pt>
    <dgm:pt modelId="{174665E3-0E84-418F-B2AB-BA35A3DBB405}" type="pres">
      <dgm:prSet presAssocID="{E1594FA1-A532-8E4C-A7BE-65401627E2D2}" presName="parTx" presStyleLbl="revTx" presStyleIdx="0" presStyleCnt="10">
        <dgm:presLayoutVars>
          <dgm:chMax val="0"/>
          <dgm:chPref val="0"/>
        </dgm:presLayoutVars>
      </dgm:prSet>
      <dgm:spPr/>
    </dgm:pt>
    <dgm:pt modelId="{0687E27A-F6CE-4B72-98E9-1CFF5C7DFE8B}" type="pres">
      <dgm:prSet presAssocID="{E1594FA1-A532-8E4C-A7BE-65401627E2D2}" presName="txSpace" presStyleCnt="0"/>
      <dgm:spPr/>
    </dgm:pt>
    <dgm:pt modelId="{FD888E06-C261-412B-8318-975D7352A7BF}" type="pres">
      <dgm:prSet presAssocID="{E1594FA1-A532-8E4C-A7BE-65401627E2D2}" presName="desTx" presStyleLbl="revTx" presStyleIdx="1" presStyleCnt="10">
        <dgm:presLayoutVars/>
      </dgm:prSet>
      <dgm:spPr/>
    </dgm:pt>
    <dgm:pt modelId="{C57331D2-58EB-400E-9300-326F960D8DE9}" type="pres">
      <dgm:prSet presAssocID="{4091A329-AD39-8A4F-804B-DA5FCB641C47}" presName="sibTrans" presStyleCnt="0"/>
      <dgm:spPr/>
    </dgm:pt>
    <dgm:pt modelId="{2346809E-4034-4933-B2D0-CFA304ADB3ED}" type="pres">
      <dgm:prSet presAssocID="{1C0AB72B-8A70-7D44-B790-05060475F796}" presName="compNode" presStyleCnt="0"/>
      <dgm:spPr/>
    </dgm:pt>
    <dgm:pt modelId="{7639480A-BC69-4365-B8E6-578C3C8FBD21}" type="pres">
      <dgm:prSet presAssocID="{1C0AB72B-8A70-7D44-B790-05060475F796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7A67DF59-B73C-4456-9F20-C6C4802ACEE7}" type="pres">
      <dgm:prSet presAssocID="{1C0AB72B-8A70-7D44-B790-05060475F796}" presName="iconSpace" presStyleCnt="0"/>
      <dgm:spPr/>
    </dgm:pt>
    <dgm:pt modelId="{61C04137-651D-4140-B26F-16986F6BF455}" type="pres">
      <dgm:prSet presAssocID="{1C0AB72B-8A70-7D44-B790-05060475F796}" presName="parTx" presStyleLbl="revTx" presStyleIdx="2" presStyleCnt="10">
        <dgm:presLayoutVars>
          <dgm:chMax val="0"/>
          <dgm:chPref val="0"/>
        </dgm:presLayoutVars>
      </dgm:prSet>
      <dgm:spPr/>
    </dgm:pt>
    <dgm:pt modelId="{3374A000-6294-460F-8904-BFA644E10962}" type="pres">
      <dgm:prSet presAssocID="{1C0AB72B-8A70-7D44-B790-05060475F796}" presName="txSpace" presStyleCnt="0"/>
      <dgm:spPr/>
    </dgm:pt>
    <dgm:pt modelId="{37F749E6-E067-46ED-ABBF-178052C9A175}" type="pres">
      <dgm:prSet presAssocID="{1C0AB72B-8A70-7D44-B790-05060475F796}" presName="desTx" presStyleLbl="revTx" presStyleIdx="3" presStyleCnt="10">
        <dgm:presLayoutVars/>
      </dgm:prSet>
      <dgm:spPr/>
    </dgm:pt>
    <dgm:pt modelId="{2DD70098-9EA2-40B6-8D54-EC5759A5AD7C}" type="pres">
      <dgm:prSet presAssocID="{408BD550-E5E6-5B4C-9E6E-955571AC9A63}" presName="sibTrans" presStyleCnt="0"/>
      <dgm:spPr/>
    </dgm:pt>
    <dgm:pt modelId="{B05177DD-4914-43D1-819E-C2CF0682E4A7}" type="pres">
      <dgm:prSet presAssocID="{117E83A9-F198-A340-AEE5-8330051444AB}" presName="compNode" presStyleCnt="0"/>
      <dgm:spPr/>
    </dgm:pt>
    <dgm:pt modelId="{2AF090A7-7862-4538-961D-644A3D04D54A}" type="pres">
      <dgm:prSet presAssocID="{117E83A9-F198-A340-AEE5-8330051444AB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54C4C98D-1FBA-48AC-8DAE-87460C32CB30}" type="pres">
      <dgm:prSet presAssocID="{117E83A9-F198-A340-AEE5-8330051444AB}" presName="iconSpace" presStyleCnt="0"/>
      <dgm:spPr/>
    </dgm:pt>
    <dgm:pt modelId="{EAC89369-415B-4124-BA11-481228805353}" type="pres">
      <dgm:prSet presAssocID="{117E83A9-F198-A340-AEE5-8330051444AB}" presName="parTx" presStyleLbl="revTx" presStyleIdx="4" presStyleCnt="10">
        <dgm:presLayoutVars>
          <dgm:chMax val="0"/>
          <dgm:chPref val="0"/>
        </dgm:presLayoutVars>
      </dgm:prSet>
      <dgm:spPr/>
    </dgm:pt>
    <dgm:pt modelId="{73232864-1846-49F5-9026-EB756C2D61CE}" type="pres">
      <dgm:prSet presAssocID="{117E83A9-F198-A340-AEE5-8330051444AB}" presName="txSpace" presStyleCnt="0"/>
      <dgm:spPr/>
    </dgm:pt>
    <dgm:pt modelId="{952F7AB9-143C-4811-BF3E-D269D8BCA049}" type="pres">
      <dgm:prSet presAssocID="{117E83A9-F198-A340-AEE5-8330051444AB}" presName="desTx" presStyleLbl="revTx" presStyleIdx="5" presStyleCnt="10">
        <dgm:presLayoutVars/>
      </dgm:prSet>
      <dgm:spPr/>
    </dgm:pt>
    <dgm:pt modelId="{281C2078-4B4C-494C-BDF9-EF77E5918D22}" type="pres">
      <dgm:prSet presAssocID="{8CAE13FB-A063-9A44-A435-318634D11836}" presName="sibTrans" presStyleCnt="0"/>
      <dgm:spPr/>
    </dgm:pt>
    <dgm:pt modelId="{68CA9244-5AE9-4788-89C1-2553D239B998}" type="pres">
      <dgm:prSet presAssocID="{A5A8A78E-39F5-2B4D-A64D-31ED18268C71}" presName="compNode" presStyleCnt="0"/>
      <dgm:spPr/>
    </dgm:pt>
    <dgm:pt modelId="{218FCC60-3F4C-41DC-8B4B-98166EA2D814}" type="pres">
      <dgm:prSet presAssocID="{A5A8A78E-39F5-2B4D-A64D-31ED18268C71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2E0738C2-BE26-449C-8A82-081E8B90E929}" type="pres">
      <dgm:prSet presAssocID="{A5A8A78E-39F5-2B4D-A64D-31ED18268C71}" presName="iconSpace" presStyleCnt="0"/>
      <dgm:spPr/>
    </dgm:pt>
    <dgm:pt modelId="{A728ADE8-75CD-4B0E-B99B-70143B47AFFA}" type="pres">
      <dgm:prSet presAssocID="{A5A8A78E-39F5-2B4D-A64D-31ED18268C71}" presName="parTx" presStyleLbl="revTx" presStyleIdx="6" presStyleCnt="10">
        <dgm:presLayoutVars>
          <dgm:chMax val="0"/>
          <dgm:chPref val="0"/>
        </dgm:presLayoutVars>
      </dgm:prSet>
      <dgm:spPr/>
    </dgm:pt>
    <dgm:pt modelId="{1DA703D5-6D92-4AF1-A6EF-4578FE4B7E6E}" type="pres">
      <dgm:prSet presAssocID="{A5A8A78E-39F5-2B4D-A64D-31ED18268C71}" presName="txSpace" presStyleCnt="0"/>
      <dgm:spPr/>
    </dgm:pt>
    <dgm:pt modelId="{4934D7D9-7270-488A-BD14-B914C47F2E4F}" type="pres">
      <dgm:prSet presAssocID="{A5A8A78E-39F5-2B4D-A64D-31ED18268C71}" presName="desTx" presStyleLbl="revTx" presStyleIdx="7" presStyleCnt="10">
        <dgm:presLayoutVars/>
      </dgm:prSet>
      <dgm:spPr/>
    </dgm:pt>
    <dgm:pt modelId="{E2A292E3-29FA-4201-8B7F-1300B4DBCE6F}" type="pres">
      <dgm:prSet presAssocID="{B99CB51A-7790-8248-A142-3ED2B0706835}" presName="sibTrans" presStyleCnt="0"/>
      <dgm:spPr/>
    </dgm:pt>
    <dgm:pt modelId="{AF16E192-4676-4293-971B-48121DDE6B54}" type="pres">
      <dgm:prSet presAssocID="{7B514166-4E0F-3E4F-A1F9-2754B13F7BE3}" presName="compNode" presStyleCnt="0"/>
      <dgm:spPr/>
    </dgm:pt>
    <dgm:pt modelId="{645ED044-1627-4189-BEC4-1BCDE65D9754}" type="pres">
      <dgm:prSet presAssocID="{7B514166-4E0F-3E4F-A1F9-2754B13F7BE3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6DF10476-5E1F-4B9B-AF78-DF5C65BF2B60}" type="pres">
      <dgm:prSet presAssocID="{7B514166-4E0F-3E4F-A1F9-2754B13F7BE3}" presName="iconSpace" presStyleCnt="0"/>
      <dgm:spPr/>
    </dgm:pt>
    <dgm:pt modelId="{9D01DC99-7EEB-4987-B682-7D8054F6D786}" type="pres">
      <dgm:prSet presAssocID="{7B514166-4E0F-3E4F-A1F9-2754B13F7BE3}" presName="parTx" presStyleLbl="revTx" presStyleIdx="8" presStyleCnt="10">
        <dgm:presLayoutVars>
          <dgm:chMax val="0"/>
          <dgm:chPref val="0"/>
        </dgm:presLayoutVars>
      </dgm:prSet>
      <dgm:spPr/>
    </dgm:pt>
    <dgm:pt modelId="{E85F8BFA-7DFD-48E5-9BEE-A6632104A6CE}" type="pres">
      <dgm:prSet presAssocID="{7B514166-4E0F-3E4F-A1F9-2754B13F7BE3}" presName="txSpace" presStyleCnt="0"/>
      <dgm:spPr/>
    </dgm:pt>
    <dgm:pt modelId="{FCF38EEF-24AF-4646-BB7B-CA4512C14A93}" type="pres">
      <dgm:prSet presAssocID="{7B514166-4E0F-3E4F-A1F9-2754B13F7BE3}" presName="desTx" presStyleLbl="revTx" presStyleIdx="9" presStyleCnt="10">
        <dgm:presLayoutVars/>
      </dgm:prSet>
      <dgm:spPr/>
    </dgm:pt>
  </dgm:ptLst>
  <dgm:cxnLst>
    <dgm:cxn modelId="{369B2505-7244-3046-822E-524021326C5F}" type="presOf" srcId="{A5A8A78E-39F5-2B4D-A64D-31ED18268C71}" destId="{A728ADE8-75CD-4B0E-B99B-70143B47AFFA}" srcOrd="0" destOrd="0" presId="urn:microsoft.com/office/officeart/2018/5/layout/CenteredIconLabelDescriptionList"/>
    <dgm:cxn modelId="{39C3BE0B-053A-7744-9D9D-562FA25225DD}" srcId="{446B576F-C322-6142-A371-AB1B67522AEB}" destId="{1C0AB72B-8A70-7D44-B790-05060475F796}" srcOrd="1" destOrd="0" parTransId="{D92C3B67-AE17-804F-9935-26171E672108}" sibTransId="{408BD550-E5E6-5B4C-9E6E-955571AC9A63}"/>
    <dgm:cxn modelId="{B3D4A010-9AE3-E445-A9E7-E42EAA17FE1D}" srcId="{446B576F-C322-6142-A371-AB1B67522AEB}" destId="{A5A8A78E-39F5-2B4D-A64D-31ED18268C71}" srcOrd="3" destOrd="0" parTransId="{CB4C36D1-A1CE-DA48-AA6D-CA71EAC9A0DA}" sibTransId="{B99CB51A-7790-8248-A142-3ED2B0706835}"/>
    <dgm:cxn modelId="{E9526C11-A8AC-3D4D-AE71-4741097BD91B}" type="presOf" srcId="{D781B098-312F-E344-9D80-999C3A4CA370}" destId="{952F7AB9-143C-4811-BF3E-D269D8BCA049}" srcOrd="0" destOrd="0" presId="urn:microsoft.com/office/officeart/2018/5/layout/CenteredIconLabelDescriptionList"/>
    <dgm:cxn modelId="{8C874C1F-9AFC-5B47-92F8-F28959CE82DC}" type="presOf" srcId="{73976DFC-E8E6-954D-9855-2DBBB855C1A0}" destId="{FCF38EEF-24AF-4646-BB7B-CA4512C14A93}" srcOrd="0" destOrd="0" presId="urn:microsoft.com/office/officeart/2018/5/layout/CenteredIconLabelDescriptionList"/>
    <dgm:cxn modelId="{B2257A3E-AD0E-954E-8F61-A7155D001C04}" type="presOf" srcId="{E1594FA1-A532-8E4C-A7BE-65401627E2D2}" destId="{174665E3-0E84-418F-B2AB-BA35A3DBB405}" srcOrd="0" destOrd="0" presId="urn:microsoft.com/office/officeart/2018/5/layout/CenteredIconLabelDescriptionList"/>
    <dgm:cxn modelId="{4514E451-BF28-324F-977F-855345B95F78}" type="presOf" srcId="{117E83A9-F198-A340-AEE5-8330051444AB}" destId="{EAC89369-415B-4124-BA11-481228805353}" srcOrd="0" destOrd="0" presId="urn:microsoft.com/office/officeart/2018/5/layout/CenteredIconLabelDescriptionList"/>
    <dgm:cxn modelId="{C8D22B5B-6754-FE49-B55A-0FDD3E2AA3C6}" srcId="{446B576F-C322-6142-A371-AB1B67522AEB}" destId="{117E83A9-F198-A340-AEE5-8330051444AB}" srcOrd="2" destOrd="0" parTransId="{854F8530-AA0F-EC4C-A59F-AC781942BEAC}" sibTransId="{8CAE13FB-A063-9A44-A435-318634D11836}"/>
    <dgm:cxn modelId="{E8497E60-1E1D-0948-95BB-DA69A89FC313}" srcId="{446B576F-C322-6142-A371-AB1B67522AEB}" destId="{E1594FA1-A532-8E4C-A7BE-65401627E2D2}" srcOrd="0" destOrd="0" parTransId="{E4417BF9-9546-CA45-89A1-8353F6FD2E7F}" sibTransId="{4091A329-AD39-8A4F-804B-DA5FCB641C47}"/>
    <dgm:cxn modelId="{DA9B6D62-A5EF-F840-AC7D-E404AB7CEE17}" type="presOf" srcId="{6CF9929A-332B-9848-9177-C3D15532FBE4}" destId="{37F749E6-E067-46ED-ABBF-178052C9A175}" srcOrd="0" destOrd="0" presId="urn:microsoft.com/office/officeart/2018/5/layout/CenteredIconLabelDescriptionList"/>
    <dgm:cxn modelId="{ED67FF67-3C6B-8349-B7F0-9FA92354AF1B}" type="presOf" srcId="{DEF2666E-CB5E-0C4E-85CC-F6FAB49F29C3}" destId="{FD888E06-C261-412B-8318-975D7352A7BF}" srcOrd="0" destOrd="0" presId="urn:microsoft.com/office/officeart/2018/5/layout/CenteredIconLabelDescriptionList"/>
    <dgm:cxn modelId="{E2C75274-24DE-C442-8A59-6083B65A40EB}" srcId="{A5A8A78E-39F5-2B4D-A64D-31ED18268C71}" destId="{D311DD42-6697-024D-A417-892617C37E66}" srcOrd="0" destOrd="0" parTransId="{BC2DEF3E-1267-914B-99BA-16C39FC51BB6}" sibTransId="{8B8DE738-923E-9F4E-862D-BCD082BE788B}"/>
    <dgm:cxn modelId="{6A4D4777-CAD1-9F42-AF14-1F8D4E9ADF1E}" type="presOf" srcId="{446B576F-C322-6142-A371-AB1B67522AEB}" destId="{83808FC8-6428-4E04-BFF1-369DF5DEBDA1}" srcOrd="0" destOrd="0" presId="urn:microsoft.com/office/officeart/2018/5/layout/CenteredIconLabelDescriptionList"/>
    <dgm:cxn modelId="{18B78181-1987-7244-9E1C-994C205D1AB6}" type="presOf" srcId="{7B514166-4E0F-3E4F-A1F9-2754B13F7BE3}" destId="{9D01DC99-7EEB-4987-B682-7D8054F6D786}" srcOrd="0" destOrd="0" presId="urn:microsoft.com/office/officeart/2018/5/layout/CenteredIconLabelDescriptionList"/>
    <dgm:cxn modelId="{BCEE6085-DE47-9E49-BAAC-59701BD04522}" srcId="{446B576F-C322-6142-A371-AB1B67522AEB}" destId="{7B514166-4E0F-3E4F-A1F9-2754B13F7BE3}" srcOrd="4" destOrd="0" parTransId="{056897AC-00B4-894C-874F-9E1F5EC0E793}" sibTransId="{31E91F98-E512-074B-B9A8-562C71A1E840}"/>
    <dgm:cxn modelId="{0845158B-AF68-8D4B-9FA5-37B18469D745}" srcId="{117E83A9-F198-A340-AEE5-8330051444AB}" destId="{D781B098-312F-E344-9D80-999C3A4CA370}" srcOrd="0" destOrd="0" parTransId="{A0500E0D-AE1A-DE4D-8998-3DFDA62F0F9B}" sibTransId="{D0C79DBF-E7B6-EF47-BDD8-1A592435737A}"/>
    <dgm:cxn modelId="{B341FFAF-E1B5-E942-9050-D4B18D75B46D}" type="presOf" srcId="{D311DD42-6697-024D-A417-892617C37E66}" destId="{4934D7D9-7270-488A-BD14-B914C47F2E4F}" srcOrd="0" destOrd="0" presId="urn:microsoft.com/office/officeart/2018/5/layout/CenteredIconLabelDescriptionList"/>
    <dgm:cxn modelId="{B34653C8-A887-9945-ABD7-40F409670E9A}" type="presOf" srcId="{1C0AB72B-8A70-7D44-B790-05060475F796}" destId="{61C04137-651D-4140-B26F-16986F6BF455}" srcOrd="0" destOrd="0" presId="urn:microsoft.com/office/officeart/2018/5/layout/CenteredIconLabelDescriptionList"/>
    <dgm:cxn modelId="{3C1F98CF-FF93-5D46-B20E-E31C3EFFE827}" srcId="{1C0AB72B-8A70-7D44-B790-05060475F796}" destId="{6CF9929A-332B-9848-9177-C3D15532FBE4}" srcOrd="0" destOrd="0" parTransId="{1D4CB01D-07EC-8440-A219-9D60441F4261}" sibTransId="{F70EA21A-5BD4-EB4E-B8B4-E7FB0C4C6878}"/>
    <dgm:cxn modelId="{FB96F8DA-09F7-3343-8FD8-F2B4C55BA252}" srcId="{E1594FA1-A532-8E4C-A7BE-65401627E2D2}" destId="{DEF2666E-CB5E-0C4E-85CC-F6FAB49F29C3}" srcOrd="0" destOrd="0" parTransId="{E59D7948-E70A-2F4A-8864-9796B0804D90}" sibTransId="{AE894D15-A214-664D-A1D7-125AD5639D98}"/>
    <dgm:cxn modelId="{357EDEEC-091C-4A42-A322-D7FEE06CACE8}" srcId="{7B514166-4E0F-3E4F-A1F9-2754B13F7BE3}" destId="{73976DFC-E8E6-954D-9855-2DBBB855C1A0}" srcOrd="0" destOrd="0" parTransId="{7E375B10-FECB-2143-8A02-D93B325214D9}" sibTransId="{73F685F6-F804-DC4A-AA46-98DC7392BC8A}"/>
    <dgm:cxn modelId="{7DFF8332-FBBA-1641-B91C-87CC56064316}" type="presParOf" srcId="{83808FC8-6428-4E04-BFF1-369DF5DEBDA1}" destId="{B17DB970-8E32-4F0F-A3A8-5C7E81CBB69E}" srcOrd="0" destOrd="0" presId="urn:microsoft.com/office/officeart/2018/5/layout/CenteredIconLabelDescriptionList"/>
    <dgm:cxn modelId="{1B84E432-498D-134B-83C0-54C5E85525C3}" type="presParOf" srcId="{B17DB970-8E32-4F0F-A3A8-5C7E81CBB69E}" destId="{6E3F479D-4905-4A25-B26A-26A3E5923801}" srcOrd="0" destOrd="0" presId="urn:microsoft.com/office/officeart/2018/5/layout/CenteredIconLabelDescriptionList"/>
    <dgm:cxn modelId="{DBE32C35-DC2A-A741-84C5-66C0E2FA969D}" type="presParOf" srcId="{B17DB970-8E32-4F0F-A3A8-5C7E81CBB69E}" destId="{D5253D63-D5B4-4463-AC26-80C3DDAA8C7C}" srcOrd="1" destOrd="0" presId="urn:microsoft.com/office/officeart/2018/5/layout/CenteredIconLabelDescriptionList"/>
    <dgm:cxn modelId="{F087E48D-D407-2443-BEFC-E4610D89C496}" type="presParOf" srcId="{B17DB970-8E32-4F0F-A3A8-5C7E81CBB69E}" destId="{174665E3-0E84-418F-B2AB-BA35A3DBB405}" srcOrd="2" destOrd="0" presId="urn:microsoft.com/office/officeart/2018/5/layout/CenteredIconLabelDescriptionList"/>
    <dgm:cxn modelId="{A8386413-FC90-0740-9A5B-25458AE60A97}" type="presParOf" srcId="{B17DB970-8E32-4F0F-A3A8-5C7E81CBB69E}" destId="{0687E27A-F6CE-4B72-98E9-1CFF5C7DFE8B}" srcOrd="3" destOrd="0" presId="urn:microsoft.com/office/officeart/2018/5/layout/CenteredIconLabelDescriptionList"/>
    <dgm:cxn modelId="{96A10CF3-3A49-1248-AA6D-D7D5DC5D4710}" type="presParOf" srcId="{B17DB970-8E32-4F0F-A3A8-5C7E81CBB69E}" destId="{FD888E06-C261-412B-8318-975D7352A7BF}" srcOrd="4" destOrd="0" presId="urn:microsoft.com/office/officeart/2018/5/layout/CenteredIconLabelDescriptionList"/>
    <dgm:cxn modelId="{67F3867A-CFFF-FA42-87D9-F453A1C54A70}" type="presParOf" srcId="{83808FC8-6428-4E04-BFF1-369DF5DEBDA1}" destId="{C57331D2-58EB-400E-9300-326F960D8DE9}" srcOrd="1" destOrd="0" presId="urn:microsoft.com/office/officeart/2018/5/layout/CenteredIconLabelDescriptionList"/>
    <dgm:cxn modelId="{081E7F3F-E7F8-4D4D-849C-3A935DFBB690}" type="presParOf" srcId="{83808FC8-6428-4E04-BFF1-369DF5DEBDA1}" destId="{2346809E-4034-4933-B2D0-CFA304ADB3ED}" srcOrd="2" destOrd="0" presId="urn:microsoft.com/office/officeart/2018/5/layout/CenteredIconLabelDescriptionList"/>
    <dgm:cxn modelId="{3ACE315C-937D-D04A-90C5-3CE26C036AC6}" type="presParOf" srcId="{2346809E-4034-4933-B2D0-CFA304ADB3ED}" destId="{7639480A-BC69-4365-B8E6-578C3C8FBD21}" srcOrd="0" destOrd="0" presId="urn:microsoft.com/office/officeart/2018/5/layout/CenteredIconLabelDescriptionList"/>
    <dgm:cxn modelId="{E6FD6BC1-38D3-9F43-8C55-1D3A80A2AB09}" type="presParOf" srcId="{2346809E-4034-4933-B2D0-CFA304ADB3ED}" destId="{7A67DF59-B73C-4456-9F20-C6C4802ACEE7}" srcOrd="1" destOrd="0" presId="urn:microsoft.com/office/officeart/2018/5/layout/CenteredIconLabelDescriptionList"/>
    <dgm:cxn modelId="{183527CC-8C08-C84F-B537-6A87933AD24B}" type="presParOf" srcId="{2346809E-4034-4933-B2D0-CFA304ADB3ED}" destId="{61C04137-651D-4140-B26F-16986F6BF455}" srcOrd="2" destOrd="0" presId="urn:microsoft.com/office/officeart/2018/5/layout/CenteredIconLabelDescriptionList"/>
    <dgm:cxn modelId="{D8EB59FC-0367-824E-A19C-7B6EEDC23498}" type="presParOf" srcId="{2346809E-4034-4933-B2D0-CFA304ADB3ED}" destId="{3374A000-6294-460F-8904-BFA644E10962}" srcOrd="3" destOrd="0" presId="urn:microsoft.com/office/officeart/2018/5/layout/CenteredIconLabelDescriptionList"/>
    <dgm:cxn modelId="{4B87B7B5-5D90-F14C-B84A-C53DB153B738}" type="presParOf" srcId="{2346809E-4034-4933-B2D0-CFA304ADB3ED}" destId="{37F749E6-E067-46ED-ABBF-178052C9A175}" srcOrd="4" destOrd="0" presId="urn:microsoft.com/office/officeart/2018/5/layout/CenteredIconLabelDescriptionList"/>
    <dgm:cxn modelId="{B6117DAA-6DBD-3943-B296-A91DEEFE98A6}" type="presParOf" srcId="{83808FC8-6428-4E04-BFF1-369DF5DEBDA1}" destId="{2DD70098-9EA2-40B6-8D54-EC5759A5AD7C}" srcOrd="3" destOrd="0" presId="urn:microsoft.com/office/officeart/2018/5/layout/CenteredIconLabelDescriptionList"/>
    <dgm:cxn modelId="{27113764-C741-C144-A7A3-44225DE8D433}" type="presParOf" srcId="{83808FC8-6428-4E04-BFF1-369DF5DEBDA1}" destId="{B05177DD-4914-43D1-819E-C2CF0682E4A7}" srcOrd="4" destOrd="0" presId="urn:microsoft.com/office/officeart/2018/5/layout/CenteredIconLabelDescriptionList"/>
    <dgm:cxn modelId="{DF271C6A-5553-6E40-9C53-FBDB358167DE}" type="presParOf" srcId="{B05177DD-4914-43D1-819E-C2CF0682E4A7}" destId="{2AF090A7-7862-4538-961D-644A3D04D54A}" srcOrd="0" destOrd="0" presId="urn:microsoft.com/office/officeart/2018/5/layout/CenteredIconLabelDescriptionList"/>
    <dgm:cxn modelId="{5EA9086E-1AB3-DC4B-8809-5C5023EC6A68}" type="presParOf" srcId="{B05177DD-4914-43D1-819E-C2CF0682E4A7}" destId="{54C4C98D-1FBA-48AC-8DAE-87460C32CB30}" srcOrd="1" destOrd="0" presId="urn:microsoft.com/office/officeart/2018/5/layout/CenteredIconLabelDescriptionList"/>
    <dgm:cxn modelId="{C1027DE6-A102-8348-BDDA-416C56258E5F}" type="presParOf" srcId="{B05177DD-4914-43D1-819E-C2CF0682E4A7}" destId="{EAC89369-415B-4124-BA11-481228805353}" srcOrd="2" destOrd="0" presId="urn:microsoft.com/office/officeart/2018/5/layout/CenteredIconLabelDescriptionList"/>
    <dgm:cxn modelId="{59E949C1-49FE-5743-8906-EC4EC83D6D2B}" type="presParOf" srcId="{B05177DD-4914-43D1-819E-C2CF0682E4A7}" destId="{73232864-1846-49F5-9026-EB756C2D61CE}" srcOrd="3" destOrd="0" presId="urn:microsoft.com/office/officeart/2018/5/layout/CenteredIconLabelDescriptionList"/>
    <dgm:cxn modelId="{B47C0FE5-81EA-F64C-BCB1-48F4A6A79883}" type="presParOf" srcId="{B05177DD-4914-43D1-819E-C2CF0682E4A7}" destId="{952F7AB9-143C-4811-BF3E-D269D8BCA049}" srcOrd="4" destOrd="0" presId="urn:microsoft.com/office/officeart/2018/5/layout/CenteredIconLabelDescriptionList"/>
    <dgm:cxn modelId="{836DD6B8-0914-114E-AD37-2B072D264CB4}" type="presParOf" srcId="{83808FC8-6428-4E04-BFF1-369DF5DEBDA1}" destId="{281C2078-4B4C-494C-BDF9-EF77E5918D22}" srcOrd="5" destOrd="0" presId="urn:microsoft.com/office/officeart/2018/5/layout/CenteredIconLabelDescriptionList"/>
    <dgm:cxn modelId="{C8ED2954-D2E0-C241-800E-DD78E20A578D}" type="presParOf" srcId="{83808FC8-6428-4E04-BFF1-369DF5DEBDA1}" destId="{68CA9244-5AE9-4788-89C1-2553D239B998}" srcOrd="6" destOrd="0" presId="urn:microsoft.com/office/officeart/2018/5/layout/CenteredIconLabelDescriptionList"/>
    <dgm:cxn modelId="{0730C20E-C654-2B4C-850D-49FDFD57F668}" type="presParOf" srcId="{68CA9244-5AE9-4788-89C1-2553D239B998}" destId="{218FCC60-3F4C-41DC-8B4B-98166EA2D814}" srcOrd="0" destOrd="0" presId="urn:microsoft.com/office/officeart/2018/5/layout/CenteredIconLabelDescriptionList"/>
    <dgm:cxn modelId="{56F22D06-A3F4-4A4F-A39B-CDBD59DA97D6}" type="presParOf" srcId="{68CA9244-5AE9-4788-89C1-2553D239B998}" destId="{2E0738C2-BE26-449C-8A82-081E8B90E929}" srcOrd="1" destOrd="0" presId="urn:microsoft.com/office/officeart/2018/5/layout/CenteredIconLabelDescriptionList"/>
    <dgm:cxn modelId="{CCCDD24F-FDDF-BC41-A8B5-83D4DC46196B}" type="presParOf" srcId="{68CA9244-5AE9-4788-89C1-2553D239B998}" destId="{A728ADE8-75CD-4B0E-B99B-70143B47AFFA}" srcOrd="2" destOrd="0" presId="urn:microsoft.com/office/officeart/2018/5/layout/CenteredIconLabelDescriptionList"/>
    <dgm:cxn modelId="{91B243E7-4944-A643-8A88-C36A9B60D2A8}" type="presParOf" srcId="{68CA9244-5AE9-4788-89C1-2553D239B998}" destId="{1DA703D5-6D92-4AF1-A6EF-4578FE4B7E6E}" srcOrd="3" destOrd="0" presId="urn:microsoft.com/office/officeart/2018/5/layout/CenteredIconLabelDescriptionList"/>
    <dgm:cxn modelId="{B9537EC4-AC69-2D46-B79A-F7AABA483744}" type="presParOf" srcId="{68CA9244-5AE9-4788-89C1-2553D239B998}" destId="{4934D7D9-7270-488A-BD14-B914C47F2E4F}" srcOrd="4" destOrd="0" presId="urn:microsoft.com/office/officeart/2018/5/layout/CenteredIconLabelDescriptionList"/>
    <dgm:cxn modelId="{93BB498C-D83B-8C42-B8B7-06CA8F278246}" type="presParOf" srcId="{83808FC8-6428-4E04-BFF1-369DF5DEBDA1}" destId="{E2A292E3-29FA-4201-8B7F-1300B4DBCE6F}" srcOrd="7" destOrd="0" presId="urn:microsoft.com/office/officeart/2018/5/layout/CenteredIconLabelDescriptionList"/>
    <dgm:cxn modelId="{E2B7CCC3-67F5-5C4A-B235-72B50D328926}" type="presParOf" srcId="{83808FC8-6428-4E04-BFF1-369DF5DEBDA1}" destId="{AF16E192-4676-4293-971B-48121DDE6B54}" srcOrd="8" destOrd="0" presId="urn:microsoft.com/office/officeart/2018/5/layout/CenteredIconLabelDescriptionList"/>
    <dgm:cxn modelId="{D6A1F3CC-1EA9-CF4F-B6A1-188374FB6A2C}" type="presParOf" srcId="{AF16E192-4676-4293-971B-48121DDE6B54}" destId="{645ED044-1627-4189-BEC4-1BCDE65D9754}" srcOrd="0" destOrd="0" presId="urn:microsoft.com/office/officeart/2018/5/layout/CenteredIconLabelDescriptionList"/>
    <dgm:cxn modelId="{4E4B7250-2AC3-3640-981F-A397C211D79A}" type="presParOf" srcId="{AF16E192-4676-4293-971B-48121DDE6B54}" destId="{6DF10476-5E1F-4B9B-AF78-DF5C65BF2B60}" srcOrd="1" destOrd="0" presId="urn:microsoft.com/office/officeart/2018/5/layout/CenteredIconLabelDescriptionList"/>
    <dgm:cxn modelId="{7893C684-5480-F446-85D6-0D12CC53FA4C}" type="presParOf" srcId="{AF16E192-4676-4293-971B-48121DDE6B54}" destId="{9D01DC99-7EEB-4987-B682-7D8054F6D786}" srcOrd="2" destOrd="0" presId="urn:microsoft.com/office/officeart/2018/5/layout/CenteredIconLabelDescriptionList"/>
    <dgm:cxn modelId="{A659404F-E6A7-2B49-A682-8E2150F13E5E}" type="presParOf" srcId="{AF16E192-4676-4293-971B-48121DDE6B54}" destId="{E85F8BFA-7DFD-48E5-9BEE-A6632104A6CE}" srcOrd="3" destOrd="0" presId="urn:microsoft.com/office/officeart/2018/5/layout/CenteredIconLabelDescriptionList"/>
    <dgm:cxn modelId="{37EEEB39-A4B6-C24D-8412-4129584E278C}" type="presParOf" srcId="{AF16E192-4676-4293-971B-48121DDE6B54}" destId="{FCF38EEF-24AF-4646-BB7B-CA4512C14A9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10CACD-F5A4-42A4-A81F-665AFDEFFF0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054375-829C-42BA-81CC-0FA5E3C92597}">
      <dgm:prSet/>
      <dgm:spPr/>
      <dgm:t>
        <a:bodyPr/>
        <a:lstStyle/>
        <a:p>
          <a:r>
            <a:rPr lang="en-US" i="1"/>
            <a:t>Clarify the user</a:t>
          </a:r>
          <a:endParaRPr lang="en-US"/>
        </a:p>
      </dgm:t>
    </dgm:pt>
    <dgm:pt modelId="{F16B72B7-FCBA-444E-AC4F-5109DA58CF97}" type="parTrans" cxnId="{6FE3668A-4BB5-49FB-BFEF-27D804A77F20}">
      <dgm:prSet/>
      <dgm:spPr/>
      <dgm:t>
        <a:bodyPr/>
        <a:lstStyle/>
        <a:p>
          <a:endParaRPr lang="en-US"/>
        </a:p>
      </dgm:t>
    </dgm:pt>
    <dgm:pt modelId="{DD5D39EF-3A5D-42FB-AD57-CF0C13E385AA}" type="sibTrans" cxnId="{6FE3668A-4BB5-49FB-BFEF-27D804A77F20}">
      <dgm:prSet/>
      <dgm:spPr/>
      <dgm:t>
        <a:bodyPr/>
        <a:lstStyle/>
        <a:p>
          <a:endParaRPr lang="en-US"/>
        </a:p>
      </dgm:t>
    </dgm:pt>
    <dgm:pt modelId="{E1A5943C-99E2-48A6-BD6B-D5D6AAA542EF}">
      <dgm:prSet/>
      <dgm:spPr/>
      <dgm:t>
        <a:bodyPr/>
        <a:lstStyle/>
        <a:p>
          <a:r>
            <a:rPr lang="en-US" i="1"/>
            <a:t>Who is making the decision?</a:t>
          </a:r>
          <a:endParaRPr lang="en-US"/>
        </a:p>
      </dgm:t>
    </dgm:pt>
    <dgm:pt modelId="{EC9C96FF-B89F-4286-A589-7110846F65AD}" type="parTrans" cxnId="{108177EE-AD19-4074-9C11-D573912A5434}">
      <dgm:prSet/>
      <dgm:spPr/>
      <dgm:t>
        <a:bodyPr/>
        <a:lstStyle/>
        <a:p>
          <a:endParaRPr lang="en-US"/>
        </a:p>
      </dgm:t>
    </dgm:pt>
    <dgm:pt modelId="{7F239F0B-4450-4B1F-92C9-B5D246652F75}" type="sibTrans" cxnId="{108177EE-AD19-4074-9C11-D573912A5434}">
      <dgm:prSet/>
      <dgm:spPr/>
      <dgm:t>
        <a:bodyPr/>
        <a:lstStyle/>
        <a:p>
          <a:endParaRPr lang="en-US"/>
        </a:p>
      </dgm:t>
    </dgm:pt>
    <dgm:pt modelId="{BB20EB05-6A6C-4D5B-863E-704EE7E8735C}">
      <dgm:prSet/>
      <dgm:spPr/>
      <dgm:t>
        <a:bodyPr/>
        <a:lstStyle/>
        <a:p>
          <a:r>
            <a:rPr lang="en-US" i="1"/>
            <a:t>How will they measure success?</a:t>
          </a:r>
          <a:endParaRPr lang="en-US"/>
        </a:p>
      </dgm:t>
    </dgm:pt>
    <dgm:pt modelId="{499EB58E-0B8C-4D92-BD74-AA67FAB5D27D}" type="parTrans" cxnId="{41BA25C4-C3A9-4F4C-9621-666D6E50C4D0}">
      <dgm:prSet/>
      <dgm:spPr/>
      <dgm:t>
        <a:bodyPr/>
        <a:lstStyle/>
        <a:p>
          <a:endParaRPr lang="en-US"/>
        </a:p>
      </dgm:t>
    </dgm:pt>
    <dgm:pt modelId="{B56257DE-CE56-489B-AEBB-60F0A74394CC}" type="sibTrans" cxnId="{41BA25C4-C3A9-4F4C-9621-666D6E50C4D0}">
      <dgm:prSet/>
      <dgm:spPr/>
      <dgm:t>
        <a:bodyPr/>
        <a:lstStyle/>
        <a:p>
          <a:endParaRPr lang="en-US"/>
        </a:p>
      </dgm:t>
    </dgm:pt>
    <dgm:pt modelId="{F0CEA5C7-FEE0-46AE-BB0D-839AB2FF456D}">
      <dgm:prSet/>
      <dgm:spPr/>
      <dgm:t>
        <a:bodyPr/>
        <a:lstStyle/>
        <a:p>
          <a:r>
            <a:rPr lang="en-US" i="1"/>
            <a:t>Clarify the data</a:t>
          </a:r>
          <a:endParaRPr lang="en-US"/>
        </a:p>
      </dgm:t>
    </dgm:pt>
    <dgm:pt modelId="{2BE68C24-F767-47C7-BB0D-069D3ED987F6}" type="parTrans" cxnId="{469323ED-4780-4627-A725-19248559CE6F}">
      <dgm:prSet/>
      <dgm:spPr/>
      <dgm:t>
        <a:bodyPr/>
        <a:lstStyle/>
        <a:p>
          <a:endParaRPr lang="en-US"/>
        </a:p>
      </dgm:t>
    </dgm:pt>
    <dgm:pt modelId="{1D779D55-4ECC-4726-A6F7-C6B006326EFD}" type="sibTrans" cxnId="{469323ED-4780-4627-A725-19248559CE6F}">
      <dgm:prSet/>
      <dgm:spPr/>
      <dgm:t>
        <a:bodyPr/>
        <a:lstStyle/>
        <a:p>
          <a:endParaRPr lang="en-US"/>
        </a:p>
      </dgm:t>
    </dgm:pt>
    <dgm:pt modelId="{8267BE94-A83B-42E2-9F06-4293E9A3FD35}">
      <dgm:prSet/>
      <dgm:spPr/>
      <dgm:t>
        <a:bodyPr/>
        <a:lstStyle/>
        <a:p>
          <a:r>
            <a:rPr lang="en-US" i="1"/>
            <a:t>What inputs do they need?</a:t>
          </a:r>
          <a:endParaRPr lang="en-US"/>
        </a:p>
      </dgm:t>
    </dgm:pt>
    <dgm:pt modelId="{C9477B4B-B461-454D-A4F0-AB3AE1B3B572}" type="parTrans" cxnId="{1ED6904E-2E5E-470A-8200-FB893945F598}">
      <dgm:prSet/>
      <dgm:spPr/>
      <dgm:t>
        <a:bodyPr/>
        <a:lstStyle/>
        <a:p>
          <a:endParaRPr lang="en-US"/>
        </a:p>
      </dgm:t>
    </dgm:pt>
    <dgm:pt modelId="{101EA307-0F9D-453E-9309-A7F49D87C719}" type="sibTrans" cxnId="{1ED6904E-2E5E-470A-8200-FB893945F598}">
      <dgm:prSet/>
      <dgm:spPr/>
      <dgm:t>
        <a:bodyPr/>
        <a:lstStyle/>
        <a:p>
          <a:endParaRPr lang="en-US"/>
        </a:p>
      </dgm:t>
    </dgm:pt>
    <dgm:pt modelId="{228E9A18-CDD4-4A3D-B716-A4F29FC13660}">
      <dgm:prSet/>
      <dgm:spPr/>
      <dgm:t>
        <a:bodyPr/>
        <a:lstStyle/>
        <a:p>
          <a:r>
            <a:rPr lang="en-US" i="1" dirty="0"/>
            <a:t>How quickly does data arrive?</a:t>
          </a:r>
          <a:endParaRPr lang="en-US" dirty="0"/>
        </a:p>
      </dgm:t>
    </dgm:pt>
    <dgm:pt modelId="{48731D2A-244C-45BB-B254-9FD50B1DDD7F}" type="parTrans" cxnId="{AEB01761-8A19-47B5-8871-4328BC0B1502}">
      <dgm:prSet/>
      <dgm:spPr/>
      <dgm:t>
        <a:bodyPr/>
        <a:lstStyle/>
        <a:p>
          <a:endParaRPr lang="en-US"/>
        </a:p>
      </dgm:t>
    </dgm:pt>
    <dgm:pt modelId="{424F813C-812F-4925-A1B3-C49905BABFE3}" type="sibTrans" cxnId="{AEB01761-8A19-47B5-8871-4328BC0B1502}">
      <dgm:prSet/>
      <dgm:spPr/>
      <dgm:t>
        <a:bodyPr/>
        <a:lstStyle/>
        <a:p>
          <a:endParaRPr lang="en-US"/>
        </a:p>
      </dgm:t>
    </dgm:pt>
    <dgm:pt modelId="{02CAFC91-C536-6349-B75E-E83E43BA9F45}">
      <dgm:prSet/>
      <dgm:spPr/>
      <dgm:t>
        <a:bodyPr/>
        <a:lstStyle/>
        <a:p>
          <a:r>
            <a:rPr lang="en-US" i="1" dirty="0"/>
            <a:t>How quickly can the system usefully respond?</a:t>
          </a:r>
          <a:endParaRPr lang="en-US" dirty="0"/>
        </a:p>
      </dgm:t>
    </dgm:pt>
    <dgm:pt modelId="{13A52430-3629-1749-8AA6-775412ABC040}" type="parTrans" cxnId="{DEE0C27F-6528-384F-B1F9-174A4DEB7B64}">
      <dgm:prSet/>
      <dgm:spPr/>
      <dgm:t>
        <a:bodyPr/>
        <a:lstStyle/>
        <a:p>
          <a:endParaRPr lang="en-GB"/>
        </a:p>
      </dgm:t>
    </dgm:pt>
    <dgm:pt modelId="{FFC198F9-7799-A541-B2CC-3B484176B104}" type="sibTrans" cxnId="{DEE0C27F-6528-384F-B1F9-174A4DEB7B64}">
      <dgm:prSet/>
      <dgm:spPr/>
      <dgm:t>
        <a:bodyPr/>
        <a:lstStyle/>
        <a:p>
          <a:endParaRPr lang="en-GB"/>
        </a:p>
      </dgm:t>
    </dgm:pt>
    <dgm:pt modelId="{A15676B4-9EB8-A14F-94C4-4C1E84EB8492}" type="pres">
      <dgm:prSet presAssocID="{DD10CACD-F5A4-42A4-A81F-665AFDEFFF06}" presName="linear" presStyleCnt="0">
        <dgm:presLayoutVars>
          <dgm:dir/>
          <dgm:animLvl val="lvl"/>
          <dgm:resizeHandles val="exact"/>
        </dgm:presLayoutVars>
      </dgm:prSet>
      <dgm:spPr/>
    </dgm:pt>
    <dgm:pt modelId="{FF724E2E-B9B1-9446-B170-CFBF68560DE8}" type="pres">
      <dgm:prSet presAssocID="{26054375-829C-42BA-81CC-0FA5E3C92597}" presName="parentLin" presStyleCnt="0"/>
      <dgm:spPr/>
    </dgm:pt>
    <dgm:pt modelId="{8AC4D72A-86FB-0D47-83CC-FECEC8F0948E}" type="pres">
      <dgm:prSet presAssocID="{26054375-829C-42BA-81CC-0FA5E3C92597}" presName="parentLeftMargin" presStyleLbl="node1" presStyleIdx="0" presStyleCnt="3"/>
      <dgm:spPr/>
    </dgm:pt>
    <dgm:pt modelId="{ADFC8FD0-8161-114D-8E4F-EB582656524C}" type="pres">
      <dgm:prSet presAssocID="{26054375-829C-42BA-81CC-0FA5E3C9259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3B0144-6D6F-264C-AE6D-32AA8FC9CDCE}" type="pres">
      <dgm:prSet presAssocID="{26054375-829C-42BA-81CC-0FA5E3C92597}" presName="negativeSpace" presStyleCnt="0"/>
      <dgm:spPr/>
    </dgm:pt>
    <dgm:pt modelId="{69FEAD2A-26AE-B842-895B-1AF787845829}" type="pres">
      <dgm:prSet presAssocID="{26054375-829C-42BA-81CC-0FA5E3C92597}" presName="childText" presStyleLbl="conFgAcc1" presStyleIdx="0" presStyleCnt="3">
        <dgm:presLayoutVars>
          <dgm:bulletEnabled val="1"/>
        </dgm:presLayoutVars>
      </dgm:prSet>
      <dgm:spPr/>
    </dgm:pt>
    <dgm:pt modelId="{21ECE449-EC08-FE4A-A2D1-97C66704665C}" type="pres">
      <dgm:prSet presAssocID="{DD5D39EF-3A5D-42FB-AD57-CF0C13E385AA}" presName="spaceBetweenRectangles" presStyleCnt="0"/>
      <dgm:spPr/>
    </dgm:pt>
    <dgm:pt modelId="{1718DEAA-7B98-ED48-B8A2-69D25B4C41F2}" type="pres">
      <dgm:prSet presAssocID="{F0CEA5C7-FEE0-46AE-BB0D-839AB2FF456D}" presName="parentLin" presStyleCnt="0"/>
      <dgm:spPr/>
    </dgm:pt>
    <dgm:pt modelId="{F130AFC7-1B0F-B241-8B73-361AD6F894B3}" type="pres">
      <dgm:prSet presAssocID="{F0CEA5C7-FEE0-46AE-BB0D-839AB2FF456D}" presName="parentLeftMargin" presStyleLbl="node1" presStyleIdx="0" presStyleCnt="3"/>
      <dgm:spPr/>
    </dgm:pt>
    <dgm:pt modelId="{A6CBF699-E0F3-1C4A-B136-F325FEEA7DB5}" type="pres">
      <dgm:prSet presAssocID="{F0CEA5C7-FEE0-46AE-BB0D-839AB2FF456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1404824-3A74-5743-A182-0ECF56185B0F}" type="pres">
      <dgm:prSet presAssocID="{F0CEA5C7-FEE0-46AE-BB0D-839AB2FF456D}" presName="negativeSpace" presStyleCnt="0"/>
      <dgm:spPr/>
    </dgm:pt>
    <dgm:pt modelId="{CF4FCA05-4C01-DE44-AC91-9DD027299F00}" type="pres">
      <dgm:prSet presAssocID="{F0CEA5C7-FEE0-46AE-BB0D-839AB2FF456D}" presName="childText" presStyleLbl="conFgAcc1" presStyleIdx="1" presStyleCnt="3">
        <dgm:presLayoutVars>
          <dgm:bulletEnabled val="1"/>
        </dgm:presLayoutVars>
      </dgm:prSet>
      <dgm:spPr/>
    </dgm:pt>
    <dgm:pt modelId="{B61A264D-511C-F449-B840-C02605CCCE8D}" type="pres">
      <dgm:prSet presAssocID="{1D779D55-4ECC-4726-A6F7-C6B006326EFD}" presName="spaceBetweenRectangles" presStyleCnt="0"/>
      <dgm:spPr/>
    </dgm:pt>
    <dgm:pt modelId="{0CEA3299-A210-A04F-8B01-E177F4759A7C}" type="pres">
      <dgm:prSet presAssocID="{228E9A18-CDD4-4A3D-B716-A4F29FC13660}" presName="parentLin" presStyleCnt="0"/>
      <dgm:spPr/>
    </dgm:pt>
    <dgm:pt modelId="{3FD306AB-1160-DD48-B92E-8A40B590EB3B}" type="pres">
      <dgm:prSet presAssocID="{228E9A18-CDD4-4A3D-B716-A4F29FC13660}" presName="parentLeftMargin" presStyleLbl="node1" presStyleIdx="1" presStyleCnt="3"/>
      <dgm:spPr/>
    </dgm:pt>
    <dgm:pt modelId="{7989F3AA-C276-3D40-A550-5394D8BA55FD}" type="pres">
      <dgm:prSet presAssocID="{228E9A18-CDD4-4A3D-B716-A4F29FC136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E7C67DC-01B3-D845-9936-CE994F4523C4}" type="pres">
      <dgm:prSet presAssocID="{228E9A18-CDD4-4A3D-B716-A4F29FC13660}" presName="negativeSpace" presStyleCnt="0"/>
      <dgm:spPr/>
    </dgm:pt>
    <dgm:pt modelId="{604A514C-BCA9-374A-8D94-06AD4B808A91}" type="pres">
      <dgm:prSet presAssocID="{228E9A18-CDD4-4A3D-B716-A4F29FC136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ED6904E-2E5E-470A-8200-FB893945F598}" srcId="{F0CEA5C7-FEE0-46AE-BB0D-839AB2FF456D}" destId="{8267BE94-A83B-42E2-9F06-4293E9A3FD35}" srcOrd="0" destOrd="0" parTransId="{C9477B4B-B461-454D-A4F0-AB3AE1B3B572}" sibTransId="{101EA307-0F9D-453E-9309-A7F49D87C719}"/>
    <dgm:cxn modelId="{86A04354-613F-224E-B87F-816DB6F22BC0}" type="presOf" srcId="{8267BE94-A83B-42E2-9F06-4293E9A3FD35}" destId="{CF4FCA05-4C01-DE44-AC91-9DD027299F00}" srcOrd="0" destOrd="0" presId="urn:microsoft.com/office/officeart/2005/8/layout/list1"/>
    <dgm:cxn modelId="{AEB01761-8A19-47B5-8871-4328BC0B1502}" srcId="{DD10CACD-F5A4-42A4-A81F-665AFDEFFF06}" destId="{228E9A18-CDD4-4A3D-B716-A4F29FC13660}" srcOrd="2" destOrd="0" parTransId="{48731D2A-244C-45BB-B254-9FD50B1DDD7F}" sibTransId="{424F813C-812F-4925-A1B3-C49905BABFE3}"/>
    <dgm:cxn modelId="{01DC7B63-8CB4-444F-B031-4FEA8EA43A65}" type="presOf" srcId="{DD10CACD-F5A4-42A4-A81F-665AFDEFFF06}" destId="{A15676B4-9EB8-A14F-94C4-4C1E84EB8492}" srcOrd="0" destOrd="0" presId="urn:microsoft.com/office/officeart/2005/8/layout/list1"/>
    <dgm:cxn modelId="{D6AA3775-D3CB-7446-85F3-BA272BA2F97C}" type="presOf" srcId="{BB20EB05-6A6C-4D5B-863E-704EE7E8735C}" destId="{69FEAD2A-26AE-B842-895B-1AF787845829}" srcOrd="0" destOrd="1" presId="urn:microsoft.com/office/officeart/2005/8/layout/list1"/>
    <dgm:cxn modelId="{152C1E79-4463-7441-92BA-1F47007ACACD}" type="presOf" srcId="{26054375-829C-42BA-81CC-0FA5E3C92597}" destId="{8AC4D72A-86FB-0D47-83CC-FECEC8F0948E}" srcOrd="0" destOrd="0" presId="urn:microsoft.com/office/officeart/2005/8/layout/list1"/>
    <dgm:cxn modelId="{1CD64679-405D-6E40-910E-E93603A9B6D1}" type="presOf" srcId="{228E9A18-CDD4-4A3D-B716-A4F29FC13660}" destId="{7989F3AA-C276-3D40-A550-5394D8BA55FD}" srcOrd="1" destOrd="0" presId="urn:microsoft.com/office/officeart/2005/8/layout/list1"/>
    <dgm:cxn modelId="{6D6F387E-3BA8-2C40-9012-DFC2EA2BFB05}" type="presOf" srcId="{F0CEA5C7-FEE0-46AE-BB0D-839AB2FF456D}" destId="{A6CBF699-E0F3-1C4A-B136-F325FEEA7DB5}" srcOrd="1" destOrd="0" presId="urn:microsoft.com/office/officeart/2005/8/layout/list1"/>
    <dgm:cxn modelId="{DEE0C27F-6528-384F-B1F9-174A4DEB7B64}" srcId="{228E9A18-CDD4-4A3D-B716-A4F29FC13660}" destId="{02CAFC91-C536-6349-B75E-E83E43BA9F45}" srcOrd="0" destOrd="0" parTransId="{13A52430-3629-1749-8AA6-775412ABC040}" sibTransId="{FFC198F9-7799-A541-B2CC-3B484176B104}"/>
    <dgm:cxn modelId="{ED2CB384-E69B-F847-B225-EC077238D28F}" type="presOf" srcId="{26054375-829C-42BA-81CC-0FA5E3C92597}" destId="{ADFC8FD0-8161-114D-8E4F-EB582656524C}" srcOrd="1" destOrd="0" presId="urn:microsoft.com/office/officeart/2005/8/layout/list1"/>
    <dgm:cxn modelId="{6FE3668A-4BB5-49FB-BFEF-27D804A77F20}" srcId="{DD10CACD-F5A4-42A4-A81F-665AFDEFFF06}" destId="{26054375-829C-42BA-81CC-0FA5E3C92597}" srcOrd="0" destOrd="0" parTransId="{F16B72B7-FCBA-444E-AC4F-5109DA58CF97}" sibTransId="{DD5D39EF-3A5D-42FB-AD57-CF0C13E385AA}"/>
    <dgm:cxn modelId="{4EC2D193-5B69-9643-98DC-2A99733DFF79}" type="presOf" srcId="{228E9A18-CDD4-4A3D-B716-A4F29FC13660}" destId="{3FD306AB-1160-DD48-B92E-8A40B590EB3B}" srcOrd="0" destOrd="0" presId="urn:microsoft.com/office/officeart/2005/8/layout/list1"/>
    <dgm:cxn modelId="{3AA038AD-67E9-CD43-A373-FF26971CE75E}" type="presOf" srcId="{02CAFC91-C536-6349-B75E-E83E43BA9F45}" destId="{604A514C-BCA9-374A-8D94-06AD4B808A91}" srcOrd="0" destOrd="0" presId="urn:microsoft.com/office/officeart/2005/8/layout/list1"/>
    <dgm:cxn modelId="{41BA25C4-C3A9-4F4C-9621-666D6E50C4D0}" srcId="{26054375-829C-42BA-81CC-0FA5E3C92597}" destId="{BB20EB05-6A6C-4D5B-863E-704EE7E8735C}" srcOrd="1" destOrd="0" parTransId="{499EB58E-0B8C-4D92-BD74-AA67FAB5D27D}" sibTransId="{B56257DE-CE56-489B-AEBB-60F0A74394CC}"/>
    <dgm:cxn modelId="{A47114E3-F89D-CF41-B68F-8F5EB6046F88}" type="presOf" srcId="{F0CEA5C7-FEE0-46AE-BB0D-839AB2FF456D}" destId="{F130AFC7-1B0F-B241-8B73-361AD6F894B3}" srcOrd="0" destOrd="0" presId="urn:microsoft.com/office/officeart/2005/8/layout/list1"/>
    <dgm:cxn modelId="{469323ED-4780-4627-A725-19248559CE6F}" srcId="{DD10CACD-F5A4-42A4-A81F-665AFDEFFF06}" destId="{F0CEA5C7-FEE0-46AE-BB0D-839AB2FF456D}" srcOrd="1" destOrd="0" parTransId="{2BE68C24-F767-47C7-BB0D-069D3ED987F6}" sibTransId="{1D779D55-4ECC-4726-A6F7-C6B006326EFD}"/>
    <dgm:cxn modelId="{108177EE-AD19-4074-9C11-D573912A5434}" srcId="{26054375-829C-42BA-81CC-0FA5E3C92597}" destId="{E1A5943C-99E2-48A6-BD6B-D5D6AAA542EF}" srcOrd="0" destOrd="0" parTransId="{EC9C96FF-B89F-4286-A589-7110846F65AD}" sibTransId="{7F239F0B-4450-4B1F-92C9-B5D246652F75}"/>
    <dgm:cxn modelId="{B78BC9EF-A1A2-3A42-B2F0-17D953FA7BAE}" type="presOf" srcId="{E1A5943C-99E2-48A6-BD6B-D5D6AAA542EF}" destId="{69FEAD2A-26AE-B842-895B-1AF787845829}" srcOrd="0" destOrd="0" presId="urn:microsoft.com/office/officeart/2005/8/layout/list1"/>
    <dgm:cxn modelId="{C7B57546-9244-5843-B136-26990D8B18E9}" type="presParOf" srcId="{A15676B4-9EB8-A14F-94C4-4C1E84EB8492}" destId="{FF724E2E-B9B1-9446-B170-CFBF68560DE8}" srcOrd="0" destOrd="0" presId="urn:microsoft.com/office/officeart/2005/8/layout/list1"/>
    <dgm:cxn modelId="{2924811C-D70D-354C-A3F3-3DF77F0F2302}" type="presParOf" srcId="{FF724E2E-B9B1-9446-B170-CFBF68560DE8}" destId="{8AC4D72A-86FB-0D47-83CC-FECEC8F0948E}" srcOrd="0" destOrd="0" presId="urn:microsoft.com/office/officeart/2005/8/layout/list1"/>
    <dgm:cxn modelId="{B7376723-8004-8D4B-8E26-5EC1776D46EC}" type="presParOf" srcId="{FF724E2E-B9B1-9446-B170-CFBF68560DE8}" destId="{ADFC8FD0-8161-114D-8E4F-EB582656524C}" srcOrd="1" destOrd="0" presId="urn:microsoft.com/office/officeart/2005/8/layout/list1"/>
    <dgm:cxn modelId="{E53136C4-E229-0F45-A91C-25EDA77B8BDB}" type="presParOf" srcId="{A15676B4-9EB8-A14F-94C4-4C1E84EB8492}" destId="{2B3B0144-6D6F-264C-AE6D-32AA8FC9CDCE}" srcOrd="1" destOrd="0" presId="urn:microsoft.com/office/officeart/2005/8/layout/list1"/>
    <dgm:cxn modelId="{CCDD8D93-D10C-D244-9C32-36CADA28C27C}" type="presParOf" srcId="{A15676B4-9EB8-A14F-94C4-4C1E84EB8492}" destId="{69FEAD2A-26AE-B842-895B-1AF787845829}" srcOrd="2" destOrd="0" presId="urn:microsoft.com/office/officeart/2005/8/layout/list1"/>
    <dgm:cxn modelId="{25A72D6C-4EDA-2645-A7D9-CA1C678D0753}" type="presParOf" srcId="{A15676B4-9EB8-A14F-94C4-4C1E84EB8492}" destId="{21ECE449-EC08-FE4A-A2D1-97C66704665C}" srcOrd="3" destOrd="0" presId="urn:microsoft.com/office/officeart/2005/8/layout/list1"/>
    <dgm:cxn modelId="{44AB9F20-07CF-E74F-B195-80313E81A913}" type="presParOf" srcId="{A15676B4-9EB8-A14F-94C4-4C1E84EB8492}" destId="{1718DEAA-7B98-ED48-B8A2-69D25B4C41F2}" srcOrd="4" destOrd="0" presId="urn:microsoft.com/office/officeart/2005/8/layout/list1"/>
    <dgm:cxn modelId="{A28A9923-E19E-604C-9573-400AFCE75601}" type="presParOf" srcId="{1718DEAA-7B98-ED48-B8A2-69D25B4C41F2}" destId="{F130AFC7-1B0F-B241-8B73-361AD6F894B3}" srcOrd="0" destOrd="0" presId="urn:microsoft.com/office/officeart/2005/8/layout/list1"/>
    <dgm:cxn modelId="{770F328A-8C25-274E-B401-FE987707033B}" type="presParOf" srcId="{1718DEAA-7B98-ED48-B8A2-69D25B4C41F2}" destId="{A6CBF699-E0F3-1C4A-B136-F325FEEA7DB5}" srcOrd="1" destOrd="0" presId="urn:microsoft.com/office/officeart/2005/8/layout/list1"/>
    <dgm:cxn modelId="{6A20BD0E-3FE8-FF48-B468-7C4FB098AD9B}" type="presParOf" srcId="{A15676B4-9EB8-A14F-94C4-4C1E84EB8492}" destId="{41404824-3A74-5743-A182-0ECF56185B0F}" srcOrd="5" destOrd="0" presId="urn:microsoft.com/office/officeart/2005/8/layout/list1"/>
    <dgm:cxn modelId="{B5615D39-03CB-174C-9950-57F804C1042B}" type="presParOf" srcId="{A15676B4-9EB8-A14F-94C4-4C1E84EB8492}" destId="{CF4FCA05-4C01-DE44-AC91-9DD027299F00}" srcOrd="6" destOrd="0" presId="urn:microsoft.com/office/officeart/2005/8/layout/list1"/>
    <dgm:cxn modelId="{F91A8A41-3745-D64D-8202-81CEFC0D50F5}" type="presParOf" srcId="{A15676B4-9EB8-A14F-94C4-4C1E84EB8492}" destId="{B61A264D-511C-F449-B840-C02605CCCE8D}" srcOrd="7" destOrd="0" presId="urn:microsoft.com/office/officeart/2005/8/layout/list1"/>
    <dgm:cxn modelId="{AF6A04F2-4E26-8842-B7B6-B38CC1A775D4}" type="presParOf" srcId="{A15676B4-9EB8-A14F-94C4-4C1E84EB8492}" destId="{0CEA3299-A210-A04F-8B01-E177F4759A7C}" srcOrd="8" destOrd="0" presId="urn:microsoft.com/office/officeart/2005/8/layout/list1"/>
    <dgm:cxn modelId="{41804FB9-B17E-1847-A63F-0E041CD6D1A2}" type="presParOf" srcId="{0CEA3299-A210-A04F-8B01-E177F4759A7C}" destId="{3FD306AB-1160-DD48-B92E-8A40B590EB3B}" srcOrd="0" destOrd="0" presId="urn:microsoft.com/office/officeart/2005/8/layout/list1"/>
    <dgm:cxn modelId="{9129D356-E5D5-CD4F-9DB0-BDCBE4BE89F1}" type="presParOf" srcId="{0CEA3299-A210-A04F-8B01-E177F4759A7C}" destId="{7989F3AA-C276-3D40-A550-5394D8BA55FD}" srcOrd="1" destOrd="0" presId="urn:microsoft.com/office/officeart/2005/8/layout/list1"/>
    <dgm:cxn modelId="{638EA5AC-2E76-DD43-8206-D4E87C051FF3}" type="presParOf" srcId="{A15676B4-9EB8-A14F-94C4-4C1E84EB8492}" destId="{4E7C67DC-01B3-D845-9936-CE994F4523C4}" srcOrd="9" destOrd="0" presId="urn:microsoft.com/office/officeart/2005/8/layout/list1"/>
    <dgm:cxn modelId="{D74D4A0E-BDE7-A142-B759-6FBB4589EB80}" type="presParOf" srcId="{A15676B4-9EB8-A14F-94C4-4C1E84EB8492}" destId="{604A514C-BCA9-374A-8D94-06AD4B808A9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E96B6-9517-4C89-9D51-F341E41434A6}">
      <dsp:nvSpPr>
        <dsp:cNvPr id="0" name=""/>
        <dsp:cNvSpPr/>
      </dsp:nvSpPr>
      <dsp:spPr>
        <a:xfrm>
          <a:off x="0" y="765"/>
          <a:ext cx="7532974" cy="17923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7148A-2EC0-4319-B7FB-77C26C34C8A8}">
      <dsp:nvSpPr>
        <dsp:cNvPr id="0" name=""/>
        <dsp:cNvSpPr/>
      </dsp:nvSpPr>
      <dsp:spPr>
        <a:xfrm>
          <a:off x="542178" y="404039"/>
          <a:ext cx="985779" cy="985779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B4875-FDC6-4220-A69B-DB70D2350DFC}">
      <dsp:nvSpPr>
        <dsp:cNvPr id="0" name=""/>
        <dsp:cNvSpPr/>
      </dsp:nvSpPr>
      <dsp:spPr>
        <a:xfrm>
          <a:off x="2070137" y="765"/>
          <a:ext cx="5462836" cy="179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688" tIns="189688" rIns="189688" bIns="18968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baseline="0">
              <a:latin typeface="+mj-lt"/>
            </a:rPr>
            <a:t>All software companies are data companies</a:t>
          </a:r>
          <a:endParaRPr lang="en-US" sz="2500" b="0" kern="1200">
            <a:latin typeface="+mj-lt"/>
          </a:endParaRPr>
        </a:p>
      </dsp:txBody>
      <dsp:txXfrm>
        <a:off x="2070137" y="765"/>
        <a:ext cx="5462836" cy="1792326"/>
      </dsp:txXfrm>
    </dsp:sp>
    <dsp:sp modelId="{BB7384DB-BB50-4ECB-B8F6-847148FBF607}">
      <dsp:nvSpPr>
        <dsp:cNvPr id="0" name=""/>
        <dsp:cNvSpPr/>
      </dsp:nvSpPr>
      <dsp:spPr>
        <a:xfrm>
          <a:off x="0" y="2241174"/>
          <a:ext cx="7532974" cy="17923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110E7-DE2F-4681-AD45-2780A08CF3AD}">
      <dsp:nvSpPr>
        <dsp:cNvPr id="0" name=""/>
        <dsp:cNvSpPr/>
      </dsp:nvSpPr>
      <dsp:spPr>
        <a:xfrm>
          <a:off x="542178" y="2644447"/>
          <a:ext cx="985779" cy="985779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F1B43-D792-4902-855D-8571778FAE87}">
      <dsp:nvSpPr>
        <dsp:cNvPr id="0" name=""/>
        <dsp:cNvSpPr/>
      </dsp:nvSpPr>
      <dsp:spPr>
        <a:xfrm>
          <a:off x="2070137" y="2241174"/>
          <a:ext cx="5462836" cy="179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688" tIns="189688" rIns="189688" bIns="18968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baseline="0">
              <a:latin typeface="+mj-lt"/>
            </a:rPr>
            <a:t>All data companies should be analytic companies</a:t>
          </a:r>
          <a:endParaRPr lang="en-US" sz="2500" b="0" kern="1200">
            <a:latin typeface="+mj-lt"/>
          </a:endParaRPr>
        </a:p>
      </dsp:txBody>
      <dsp:txXfrm>
        <a:off x="2070137" y="2241174"/>
        <a:ext cx="5462836" cy="1792326"/>
      </dsp:txXfrm>
    </dsp:sp>
    <dsp:sp modelId="{BF8D4DC4-A246-4016-BEA0-83F98ED9FD3E}">
      <dsp:nvSpPr>
        <dsp:cNvPr id="0" name=""/>
        <dsp:cNvSpPr/>
      </dsp:nvSpPr>
      <dsp:spPr>
        <a:xfrm>
          <a:off x="0" y="4481582"/>
          <a:ext cx="7532974" cy="17923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94C3B-E04B-40A8-8D04-F5D32F1D05FD}">
      <dsp:nvSpPr>
        <dsp:cNvPr id="0" name=""/>
        <dsp:cNvSpPr/>
      </dsp:nvSpPr>
      <dsp:spPr>
        <a:xfrm>
          <a:off x="542178" y="4884855"/>
          <a:ext cx="985779" cy="985779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20B54-15B5-4C9F-968F-CDC771E3D7E7}">
      <dsp:nvSpPr>
        <dsp:cNvPr id="0" name=""/>
        <dsp:cNvSpPr/>
      </dsp:nvSpPr>
      <dsp:spPr>
        <a:xfrm>
          <a:off x="2070137" y="4481582"/>
          <a:ext cx="5462836" cy="1792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688" tIns="189688" rIns="189688" bIns="18968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baseline="0">
              <a:latin typeface="+mj-lt"/>
            </a:rPr>
            <a:t>All analytic companies need a roadmap to advanced analytics</a:t>
          </a:r>
          <a:endParaRPr lang="en-US" sz="2500" b="0" kern="1200">
            <a:latin typeface="+mj-lt"/>
          </a:endParaRPr>
        </a:p>
      </dsp:txBody>
      <dsp:txXfrm>
        <a:off x="2070137" y="4481582"/>
        <a:ext cx="5462836" cy="179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8E76D-AE0E-AB44-81C0-A59E25F21495}">
      <dsp:nvSpPr>
        <dsp:cNvPr id="0" name=""/>
        <dsp:cNvSpPr/>
      </dsp:nvSpPr>
      <dsp:spPr>
        <a:xfrm>
          <a:off x="0" y="1720"/>
          <a:ext cx="4959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F5DE38-2467-734A-B5FA-2E5CD36038F6}">
      <dsp:nvSpPr>
        <dsp:cNvPr id="0" name=""/>
        <dsp:cNvSpPr/>
      </dsp:nvSpPr>
      <dsp:spPr>
        <a:xfrm>
          <a:off x="0" y="1720"/>
          <a:ext cx="4959603" cy="1173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For the modern enterprise, data is a new line-of-business.</a:t>
          </a:r>
          <a:endParaRPr lang="en-US" sz="1800" kern="1200"/>
        </a:p>
      </dsp:txBody>
      <dsp:txXfrm>
        <a:off x="0" y="1720"/>
        <a:ext cx="4959603" cy="1173042"/>
      </dsp:txXfrm>
    </dsp:sp>
    <dsp:sp modelId="{67BD62A5-71B5-4940-A6EB-CA1BCE7C220E}">
      <dsp:nvSpPr>
        <dsp:cNvPr id="0" name=""/>
        <dsp:cNvSpPr/>
      </dsp:nvSpPr>
      <dsp:spPr>
        <a:xfrm>
          <a:off x="0" y="1174763"/>
          <a:ext cx="4959603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010FFE-22A9-DE44-B6EE-A6E1EA2DB934}">
      <dsp:nvSpPr>
        <dsp:cNvPr id="0" name=""/>
        <dsp:cNvSpPr/>
      </dsp:nvSpPr>
      <dsp:spPr>
        <a:xfrm>
          <a:off x="0" y="1174763"/>
          <a:ext cx="4959603" cy="1173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Sometimes deriving even more value than the core business. The LSE now makes 2x more revenue from Data than from Trading.</a:t>
          </a:r>
          <a:endParaRPr lang="en-US" sz="1800" kern="1200"/>
        </a:p>
      </dsp:txBody>
      <dsp:txXfrm>
        <a:off x="0" y="1174763"/>
        <a:ext cx="4959603" cy="1173042"/>
      </dsp:txXfrm>
    </dsp:sp>
    <dsp:sp modelId="{3F953C89-9998-EA4F-81ED-257A18557AFE}">
      <dsp:nvSpPr>
        <dsp:cNvPr id="0" name=""/>
        <dsp:cNvSpPr/>
      </dsp:nvSpPr>
      <dsp:spPr>
        <a:xfrm>
          <a:off x="0" y="2347805"/>
          <a:ext cx="4959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1B9597-D139-934D-B9E2-4022236E2324}">
      <dsp:nvSpPr>
        <dsp:cNvPr id="0" name=""/>
        <dsp:cNvSpPr/>
      </dsp:nvSpPr>
      <dsp:spPr>
        <a:xfrm>
          <a:off x="0" y="2347805"/>
          <a:ext cx="4959603" cy="1173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baseline="0"/>
            <a:t>The business of data can also drive enhanced or more efficient services (Clearing in this case) which can further multiply the value of the core business.</a:t>
          </a:r>
          <a:endParaRPr lang="en-US" sz="1800" kern="1200"/>
        </a:p>
      </dsp:txBody>
      <dsp:txXfrm>
        <a:off x="0" y="2347805"/>
        <a:ext cx="4959603" cy="1173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F479D-4905-4A25-B26A-26A3E5923801}">
      <dsp:nvSpPr>
        <dsp:cNvPr id="0" name=""/>
        <dsp:cNvSpPr/>
      </dsp:nvSpPr>
      <dsp:spPr>
        <a:xfrm>
          <a:off x="645581" y="42520"/>
          <a:ext cx="679366" cy="66612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665E3-0E84-418F-B2AB-BA35A3DBB405}">
      <dsp:nvSpPr>
        <dsp:cNvPr id="0" name=""/>
        <dsp:cNvSpPr/>
      </dsp:nvSpPr>
      <dsp:spPr>
        <a:xfrm>
          <a:off x="14740" y="883764"/>
          <a:ext cx="1941047" cy="428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i="0" kern="1200" baseline="0"/>
            <a:t>Volume</a:t>
          </a:r>
          <a:endParaRPr lang="en-US" sz="2800" kern="1200"/>
        </a:p>
      </dsp:txBody>
      <dsp:txXfrm>
        <a:off x="14740" y="883764"/>
        <a:ext cx="1941047" cy="428639"/>
      </dsp:txXfrm>
    </dsp:sp>
    <dsp:sp modelId="{FD888E06-C261-412B-8318-975D7352A7BF}">
      <dsp:nvSpPr>
        <dsp:cNvPr id="0" name=""/>
        <dsp:cNvSpPr/>
      </dsp:nvSpPr>
      <dsp:spPr>
        <a:xfrm>
          <a:off x="14740" y="1393856"/>
          <a:ext cx="1941047" cy="272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How much data do you have? Sufficient for useful analytic or data services?</a:t>
          </a:r>
        </a:p>
      </dsp:txBody>
      <dsp:txXfrm>
        <a:off x="14740" y="1393856"/>
        <a:ext cx="1941047" cy="2721287"/>
      </dsp:txXfrm>
    </dsp:sp>
    <dsp:sp modelId="{7639480A-BC69-4365-B8E6-578C3C8FBD21}">
      <dsp:nvSpPr>
        <dsp:cNvPr id="0" name=""/>
        <dsp:cNvSpPr/>
      </dsp:nvSpPr>
      <dsp:spPr>
        <a:xfrm>
          <a:off x="2926311" y="42520"/>
          <a:ext cx="679366" cy="666121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04137-651D-4140-B26F-16986F6BF455}">
      <dsp:nvSpPr>
        <dsp:cNvPr id="0" name=""/>
        <dsp:cNvSpPr/>
      </dsp:nvSpPr>
      <dsp:spPr>
        <a:xfrm>
          <a:off x="2295471" y="883764"/>
          <a:ext cx="1941047" cy="428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i="0" kern="1200" baseline="0"/>
            <a:t>Depth</a:t>
          </a:r>
          <a:endParaRPr lang="en-US" sz="2800" kern="1200"/>
        </a:p>
      </dsp:txBody>
      <dsp:txXfrm>
        <a:off x="2295471" y="883764"/>
        <a:ext cx="1941047" cy="428639"/>
      </dsp:txXfrm>
    </dsp:sp>
    <dsp:sp modelId="{37F749E6-E067-46ED-ABBF-178052C9A175}">
      <dsp:nvSpPr>
        <dsp:cNvPr id="0" name=""/>
        <dsp:cNvSpPr/>
      </dsp:nvSpPr>
      <dsp:spPr>
        <a:xfrm>
          <a:off x="2295471" y="1393856"/>
          <a:ext cx="1941047" cy="272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the data rich enough in attributes? Does it need to be enriched or enhanced?</a:t>
          </a:r>
        </a:p>
      </dsp:txBody>
      <dsp:txXfrm>
        <a:off x="2295471" y="1393856"/>
        <a:ext cx="1941047" cy="2721287"/>
      </dsp:txXfrm>
    </dsp:sp>
    <dsp:sp modelId="{2AF090A7-7862-4538-961D-644A3D04D54A}">
      <dsp:nvSpPr>
        <dsp:cNvPr id="0" name=""/>
        <dsp:cNvSpPr/>
      </dsp:nvSpPr>
      <dsp:spPr>
        <a:xfrm>
          <a:off x="5207041" y="42520"/>
          <a:ext cx="679366" cy="666121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89369-415B-4124-BA11-481228805353}">
      <dsp:nvSpPr>
        <dsp:cNvPr id="0" name=""/>
        <dsp:cNvSpPr/>
      </dsp:nvSpPr>
      <dsp:spPr>
        <a:xfrm>
          <a:off x="4576201" y="883764"/>
          <a:ext cx="1941047" cy="428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0" i="0" kern="1200" baseline="0" dirty="0"/>
            <a:t>Representation</a:t>
          </a:r>
          <a:endParaRPr lang="en-US" sz="2400" kern="1200" dirty="0"/>
        </a:p>
      </dsp:txBody>
      <dsp:txXfrm>
        <a:off x="4576201" y="883764"/>
        <a:ext cx="1941047" cy="428639"/>
      </dsp:txXfrm>
    </dsp:sp>
    <dsp:sp modelId="{952F7AB9-143C-4811-BF3E-D269D8BCA049}">
      <dsp:nvSpPr>
        <dsp:cNvPr id="0" name=""/>
        <dsp:cNvSpPr/>
      </dsp:nvSpPr>
      <dsp:spPr>
        <a:xfrm>
          <a:off x="4576201" y="1393856"/>
          <a:ext cx="1941047" cy="272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the data diverse enough to fully represent your use cases?</a:t>
          </a:r>
        </a:p>
      </dsp:txBody>
      <dsp:txXfrm>
        <a:off x="4576201" y="1393856"/>
        <a:ext cx="1941047" cy="2721287"/>
      </dsp:txXfrm>
    </dsp:sp>
    <dsp:sp modelId="{218FCC60-3F4C-41DC-8B4B-98166EA2D814}">
      <dsp:nvSpPr>
        <dsp:cNvPr id="0" name=""/>
        <dsp:cNvSpPr/>
      </dsp:nvSpPr>
      <dsp:spPr>
        <a:xfrm>
          <a:off x="7487772" y="42520"/>
          <a:ext cx="679366" cy="666121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8ADE8-75CD-4B0E-B99B-70143B47AFFA}">
      <dsp:nvSpPr>
        <dsp:cNvPr id="0" name=""/>
        <dsp:cNvSpPr/>
      </dsp:nvSpPr>
      <dsp:spPr>
        <a:xfrm>
          <a:off x="6856931" y="883764"/>
          <a:ext cx="1941047" cy="428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i="0" kern="1200" baseline="0"/>
            <a:t>Quality</a:t>
          </a:r>
          <a:endParaRPr lang="en-US" sz="2800" kern="1200"/>
        </a:p>
      </dsp:txBody>
      <dsp:txXfrm>
        <a:off x="6856931" y="883764"/>
        <a:ext cx="1941047" cy="428639"/>
      </dsp:txXfrm>
    </dsp:sp>
    <dsp:sp modelId="{4934D7D9-7270-488A-BD14-B914C47F2E4F}">
      <dsp:nvSpPr>
        <dsp:cNvPr id="0" name=""/>
        <dsp:cNvSpPr/>
      </dsp:nvSpPr>
      <dsp:spPr>
        <a:xfrm>
          <a:off x="6856931" y="1393856"/>
          <a:ext cx="1941047" cy="272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the data sufficiently complete, accurate, timely and consistent?</a:t>
          </a:r>
        </a:p>
      </dsp:txBody>
      <dsp:txXfrm>
        <a:off x="6856931" y="1393856"/>
        <a:ext cx="1941047" cy="2721287"/>
      </dsp:txXfrm>
    </dsp:sp>
    <dsp:sp modelId="{645ED044-1627-4189-BEC4-1BCDE65D9754}">
      <dsp:nvSpPr>
        <dsp:cNvPr id="0" name=""/>
        <dsp:cNvSpPr/>
      </dsp:nvSpPr>
      <dsp:spPr>
        <a:xfrm>
          <a:off x="9768502" y="42520"/>
          <a:ext cx="679366" cy="666121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1DC99-7EEB-4987-B682-7D8054F6D786}">
      <dsp:nvSpPr>
        <dsp:cNvPr id="0" name=""/>
        <dsp:cNvSpPr/>
      </dsp:nvSpPr>
      <dsp:spPr>
        <a:xfrm>
          <a:off x="9137662" y="883764"/>
          <a:ext cx="1941047" cy="428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0" i="0" kern="1200" baseline="0"/>
            <a:t>Usability</a:t>
          </a:r>
          <a:endParaRPr lang="en-US" sz="2800" kern="1200"/>
        </a:p>
      </dsp:txBody>
      <dsp:txXfrm>
        <a:off x="9137662" y="883764"/>
        <a:ext cx="1941047" cy="428639"/>
      </dsp:txXfrm>
    </dsp:sp>
    <dsp:sp modelId="{FCF38EEF-24AF-4646-BB7B-CA4512C14A93}">
      <dsp:nvSpPr>
        <dsp:cNvPr id="0" name=""/>
        <dsp:cNvSpPr/>
      </dsp:nvSpPr>
      <dsp:spPr>
        <a:xfrm>
          <a:off x="9137662" y="1393856"/>
          <a:ext cx="1941047" cy="272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the data accessible to the right users, while being correctly governed? Is it usable with appropriate tools for your use cases?</a:t>
          </a:r>
        </a:p>
      </dsp:txBody>
      <dsp:txXfrm>
        <a:off x="9137662" y="1393856"/>
        <a:ext cx="1941047" cy="2721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EAD2A-26AE-B842-895B-1AF787845829}">
      <dsp:nvSpPr>
        <dsp:cNvPr id="0" name=""/>
        <dsp:cNvSpPr/>
      </dsp:nvSpPr>
      <dsp:spPr>
        <a:xfrm>
          <a:off x="0" y="506423"/>
          <a:ext cx="6245265" cy="1456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520700" rIns="48470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/>
            <a:t>Who is making the decision?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/>
            <a:t>How will they measure success?</a:t>
          </a:r>
          <a:endParaRPr lang="en-US" sz="2500" kern="1200"/>
        </a:p>
      </dsp:txBody>
      <dsp:txXfrm>
        <a:off x="0" y="506423"/>
        <a:ext cx="6245265" cy="1456875"/>
      </dsp:txXfrm>
    </dsp:sp>
    <dsp:sp modelId="{ADFC8FD0-8161-114D-8E4F-EB582656524C}">
      <dsp:nvSpPr>
        <dsp:cNvPr id="0" name=""/>
        <dsp:cNvSpPr/>
      </dsp:nvSpPr>
      <dsp:spPr>
        <a:xfrm>
          <a:off x="312263" y="137423"/>
          <a:ext cx="4371685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/>
            <a:t>Clarify the user</a:t>
          </a:r>
          <a:endParaRPr lang="en-US" sz="2500" kern="1200"/>
        </a:p>
      </dsp:txBody>
      <dsp:txXfrm>
        <a:off x="348289" y="173449"/>
        <a:ext cx="4299633" cy="665948"/>
      </dsp:txXfrm>
    </dsp:sp>
    <dsp:sp modelId="{CF4FCA05-4C01-DE44-AC91-9DD027299F00}">
      <dsp:nvSpPr>
        <dsp:cNvPr id="0" name=""/>
        <dsp:cNvSpPr/>
      </dsp:nvSpPr>
      <dsp:spPr>
        <a:xfrm>
          <a:off x="0" y="2467298"/>
          <a:ext cx="6245265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520700" rIns="48470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/>
            <a:t>What inputs do they need?</a:t>
          </a:r>
          <a:endParaRPr lang="en-US" sz="2500" kern="1200"/>
        </a:p>
      </dsp:txBody>
      <dsp:txXfrm>
        <a:off x="0" y="2467298"/>
        <a:ext cx="6245265" cy="1063125"/>
      </dsp:txXfrm>
    </dsp:sp>
    <dsp:sp modelId="{A6CBF699-E0F3-1C4A-B136-F325FEEA7DB5}">
      <dsp:nvSpPr>
        <dsp:cNvPr id="0" name=""/>
        <dsp:cNvSpPr/>
      </dsp:nvSpPr>
      <dsp:spPr>
        <a:xfrm>
          <a:off x="312263" y="2098298"/>
          <a:ext cx="4371685" cy="7380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/>
            <a:t>Clarify the data</a:t>
          </a:r>
          <a:endParaRPr lang="en-US" sz="2500" kern="1200"/>
        </a:p>
      </dsp:txBody>
      <dsp:txXfrm>
        <a:off x="348289" y="2134324"/>
        <a:ext cx="4299633" cy="665948"/>
      </dsp:txXfrm>
    </dsp:sp>
    <dsp:sp modelId="{604A514C-BCA9-374A-8D94-06AD4B808A91}">
      <dsp:nvSpPr>
        <dsp:cNvPr id="0" name=""/>
        <dsp:cNvSpPr/>
      </dsp:nvSpPr>
      <dsp:spPr>
        <a:xfrm>
          <a:off x="0" y="4034423"/>
          <a:ext cx="6245265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4702" tIns="520700" rIns="48470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1" kern="1200" dirty="0"/>
            <a:t>How quickly can the system usefully respond?</a:t>
          </a:r>
          <a:endParaRPr lang="en-US" sz="2500" kern="1200" dirty="0"/>
        </a:p>
      </dsp:txBody>
      <dsp:txXfrm>
        <a:off x="0" y="4034423"/>
        <a:ext cx="6245265" cy="1417500"/>
      </dsp:txXfrm>
    </dsp:sp>
    <dsp:sp modelId="{7989F3AA-C276-3D40-A550-5394D8BA55FD}">
      <dsp:nvSpPr>
        <dsp:cNvPr id="0" name=""/>
        <dsp:cNvSpPr/>
      </dsp:nvSpPr>
      <dsp:spPr>
        <a:xfrm>
          <a:off x="312263" y="3665423"/>
          <a:ext cx="4371685" cy="738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239" tIns="0" rIns="16523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1" kern="1200" dirty="0"/>
            <a:t>How quickly does data arrive?</a:t>
          </a:r>
          <a:endParaRPr lang="en-US" sz="2500" kern="1200" dirty="0"/>
        </a:p>
      </dsp:txBody>
      <dsp:txXfrm>
        <a:off x="348289" y="3701449"/>
        <a:ext cx="4299633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55925-16D1-FF48-99C8-0D09C9C862DD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AE715-628F-5848-AF11-061ED5543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2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33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00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669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72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066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189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03DB-63B4-A449-AB4D-79E7C75EA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070F0-9567-9246-9585-49965BF28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B6D8-0629-F64B-AD37-970509A43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6D1FC-F987-C741-97CA-275A62F6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3DA90-08A7-6A43-8EEA-649BCADB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5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DD235-EBEE-FB4C-85B6-AA8669A4E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259BC-69C4-6A40-B6AA-CDCB2CB2C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00F77-B42D-9542-87DF-5572DB5E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B9DD6-B896-5642-9564-87AFC05C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E1E33-CDDF-714E-88D1-D442197F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3B00E8-155C-A045-A23F-97740CE75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554A0-FA9D-F146-8680-62F447882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C1CC-D4CF-E24A-B44B-6DC63BBD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1A085-897F-3F42-951A-D1A2339FE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60E3E-4384-2649-AF3F-A462A568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0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2193726" y="991194"/>
            <a:ext cx="7804549" cy="1138537"/>
          </a:xfrm>
          <a:prstGeom prst="rect">
            <a:avLst/>
          </a:prstGeom>
        </p:spPr>
        <p:txBody>
          <a:bodyPr lIns="38099" tIns="38099" rIns="38099" bIns="38099"/>
          <a:lstStyle>
            <a:lvl1pPr defTabSz="410750">
              <a:defRPr sz="5484" b="0" i="0">
                <a:latin typeface="Trebuchet MS" panose="020B0703020202090204" pitchFamily="34" charset="0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1603" y="5759648"/>
            <a:ext cx="284031" cy="205584"/>
          </a:xfrm>
          <a:prstGeom prst="rect">
            <a:avLst/>
          </a:prstGeom>
        </p:spPr>
        <p:txBody>
          <a:bodyPr lIns="38099" tIns="38099" rIns="38099" bIns="38099"/>
          <a:lstStyle>
            <a:lvl1pPr defTabSz="410750">
              <a:defRPr sz="984" b="0" i="0">
                <a:latin typeface="Trebuchet MS" panose="020B0703020202090204" pitchFamily="34" charset="0"/>
                <a:ea typeface="Helvetica Neue Light"/>
                <a:cs typeface="Trebuchet MS" panose="020B0703020202090204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475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A703C-4E6C-3A4A-838E-D3C69312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D6662-54E1-6545-9033-11F41F3CD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64EE4-3BEE-2646-B45B-B82D6268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F48C1-7CFA-1A49-9F9C-1A6419E5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4657B-04B7-8749-B698-BA1C3902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5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6CE8B-C4C6-3541-8AA9-C2795DDE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A26EE-8780-A142-B042-D97E7314B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A25A-527B-7B4D-96F4-93C8E348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ED053-1324-6944-999A-DBF9CC54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D188C-05C5-8647-84E4-60613045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3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0033-45B2-184D-B90A-3BBA1EEC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39CA5-0099-BA4F-A3B3-7048DEF1BE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C81BC-5328-5F42-A911-19C243609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42AEC-1F75-0643-B95A-ED12D2F5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A363-1E2E-3D47-89DB-2CA06F95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2AB16-C778-694F-94B9-4A841F3C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0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2E38-9074-9640-8C36-E28B11A6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0EBA3-7F79-EC48-8387-DF5D08FF2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BEE3-36FA-2345-9649-D665892E4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F9458-8C3B-BD4A-B410-929F46252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6DCDD-76B3-994A-AD8C-530ACDBB2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868C58-561D-6E44-8CE3-1D707663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C8F663-187C-644B-972D-30DE9920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6F8BDF-0AC5-624C-B7A1-2DE69A52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1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E1AF-E1C2-124D-9636-1071EFB7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F24D6-8471-2B49-85C0-C75AE635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91B95-29B4-0E42-8AEA-E58AEBC3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93915-FD21-F44C-A3A8-F2A87D0F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D2705D-1B4E-DB44-98DC-90DA598D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29D9A1-51A1-EA46-BD21-0B8F12A6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DF5F-BB1D-734F-B53C-C34F8340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A83D-6150-A348-8190-C89148F4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EC457-7271-CD40-A91E-82C274524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B1B4B-B7B4-C347-BB2F-72C40C7CB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24FA0-046F-BD41-AFBE-A558F48F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5CCA5-A500-E14A-8F1F-378969A4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BE7D3-7880-1345-88C6-5F725009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2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F445-9CE2-5A45-8D33-245D7346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6713A-4A91-364B-B113-6B822AF7B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71A8F-F703-CD40-A8E2-8388C650E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1505A-220B-D745-84A3-467ABF01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AA303-3383-F64D-A34F-A9A51723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E8BEE-EE07-034E-96E3-3DEEF5FD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AA15D-D487-604D-890B-D189B7C6E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45549-7771-C346-9014-8DA3F4A45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C8B0C-B438-6147-BA08-13C16601B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D3BC9-E80F-654D-858D-2DE76E4E7A85}" type="datetimeFigureOut">
              <a:rPr lang="en-US" smtClean="0"/>
              <a:t>1/26/22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B805A-17A8-D64C-BDAE-1DB519664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F23B-6B6E-0041-8F89-7DF841A78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D6F39-FA31-914C-9A20-D22DED2BF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1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eehivestrategy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eehivestrategy.com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E5E6-CFD9-D44C-B4F7-3E67069E57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cap="all"/>
              <a:t>Data and analytics as a line of business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386AD-D232-E54C-9F47-E37337900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00363"/>
          </a:xfrm>
        </p:spPr>
        <p:txBody>
          <a:bodyPr>
            <a:normAutofit/>
          </a:bodyPr>
          <a:lstStyle/>
          <a:p>
            <a:r>
              <a:rPr lang="en-US" sz="3200" b="1" cap="small"/>
              <a:t>Donald Farmer</a:t>
            </a:r>
          </a:p>
          <a:p>
            <a:r>
              <a:rPr lang="en-US" sz="3200" b="1" cap="small"/>
              <a:t>Principal </a:t>
            </a:r>
          </a:p>
          <a:p>
            <a:r>
              <a:rPr lang="en-US" sz="3200" b="1" cap="small"/>
              <a:t>TreeHive Strategy</a:t>
            </a:r>
          </a:p>
          <a:p>
            <a:r>
              <a:rPr lang="en-US" sz="3200" b="1" cap="small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www.treehivestrategy.com</a:t>
            </a:r>
            <a:endParaRPr lang="en-US" sz="3200" b="1" cap="small"/>
          </a:p>
          <a:p>
            <a:r>
              <a:rPr lang="en-US" sz="3200" b="1" cap="small"/>
              <a:t>@donaldtreehive</a:t>
            </a:r>
            <a:endParaRPr lang="en-US" sz="3200" b="1" cap="small" dirty="0"/>
          </a:p>
        </p:txBody>
      </p:sp>
    </p:spTree>
    <p:extLst>
      <p:ext uri="{BB962C8B-B14F-4D97-AF65-F5344CB8AC3E}">
        <p14:creationId xmlns:p14="http://schemas.microsoft.com/office/powerpoint/2010/main" val="156706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Focus on Decisions"/>
          <p:cNvSpPr txBox="1">
            <a:spLocks noGrp="1"/>
          </p:cNvSpPr>
          <p:nvPr>
            <p:ph type="title"/>
          </p:nvPr>
        </p:nvSpPr>
        <p:spPr>
          <a:xfrm>
            <a:off x="719823" y="354391"/>
            <a:ext cx="5853412" cy="1138537"/>
          </a:xfrm>
          <a:prstGeom prst="rect">
            <a:avLst/>
          </a:prstGeom>
        </p:spPr>
        <p:txBody>
          <a:bodyPr/>
          <a:lstStyle>
            <a:lvl1pPr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dirty="0"/>
              <a:t>Focus on Decisions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427EC9-E729-354A-B083-D3006D4D6918}"/>
              </a:ext>
            </a:extLst>
          </p:cNvPr>
          <p:cNvGrpSpPr/>
          <p:nvPr/>
        </p:nvGrpSpPr>
        <p:grpSpPr>
          <a:xfrm>
            <a:off x="283779" y="1492928"/>
            <a:ext cx="11430000" cy="4876340"/>
            <a:chOff x="2909161" y="1526034"/>
            <a:chExt cx="6113545" cy="4340742"/>
          </a:xfrm>
        </p:grpSpPr>
        <p:sp>
          <p:nvSpPr>
            <p:cNvPr id="887" name="Rectangle"/>
            <p:cNvSpPr/>
            <p:nvPr/>
          </p:nvSpPr>
          <p:spPr>
            <a:xfrm>
              <a:off x="3169294" y="1526034"/>
              <a:ext cx="5853412" cy="3805933"/>
            </a:xfrm>
            <a:prstGeom prst="rect">
              <a:avLst/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/>
            </a:gradFill>
            <a:ln w="12700"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lIns="26788" tIns="26788" rIns="26788" bIns="26788" anchor="ctr"/>
            <a:lstStyle/>
            <a:p>
              <a:pPr defTabSz="410750">
                <a:defRPr sz="2200"/>
              </a:pPr>
              <a:endParaRPr sz="1547" dirty="0">
                <a:latin typeface="Trebuchet MS" panose="020B0703020202090204" pitchFamily="34" charset="0"/>
              </a:endParaRPr>
            </a:p>
          </p:txBody>
        </p:sp>
        <p:sp>
          <p:nvSpPr>
            <p:cNvPr id="888" name="n"/>
            <p:cNvSpPr txBox="1"/>
            <p:nvPr/>
          </p:nvSpPr>
          <p:spPr>
            <a:xfrm>
              <a:off x="2909161" y="3572809"/>
              <a:ext cx="241651" cy="4653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>
              <a:lvl1pPr defTabSz="584199">
                <a:defRPr sz="3800" i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672"/>
                <a:t>n</a:t>
              </a:r>
            </a:p>
          </p:txBody>
        </p:sp>
        <p:sp>
          <p:nvSpPr>
            <p:cNvPr id="889" name="Aggregation and Augmentation"/>
            <p:cNvSpPr txBox="1"/>
            <p:nvPr/>
          </p:nvSpPr>
          <p:spPr>
            <a:xfrm>
              <a:off x="4346697" y="5509645"/>
              <a:ext cx="3523511" cy="3571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>
              <a:lvl1pPr defTabSz="584199">
                <a:defRPr sz="28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969"/>
                <a:t>Aggregation and Augmentation</a:t>
              </a:r>
            </a:p>
          </p:txBody>
        </p:sp>
        <p:sp>
          <p:nvSpPr>
            <p:cNvPr id="890" name="Line"/>
            <p:cNvSpPr/>
            <p:nvPr/>
          </p:nvSpPr>
          <p:spPr>
            <a:xfrm>
              <a:off x="7571807" y="5688210"/>
              <a:ext cx="17520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  <a:tailEnd type="triangle"/>
            </a:ln>
          </p:spPr>
          <p:txBody>
            <a:bodyPr lIns="17144" tIns="17144" rIns="17144" bIns="17144"/>
            <a:lstStyle/>
            <a:p>
              <a:pPr defTabSz="410750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>
                <a:latin typeface="Trebuchet MS" panose="020B0703020202090204" pitchFamily="34" charset="0"/>
              </a:endParaRPr>
            </a:p>
          </p:txBody>
        </p:sp>
        <p:sp>
          <p:nvSpPr>
            <p:cNvPr id="891" name="Line"/>
            <p:cNvSpPr/>
            <p:nvPr/>
          </p:nvSpPr>
          <p:spPr>
            <a:xfrm flipV="1">
              <a:off x="3033117" y="3506597"/>
              <a:ext cx="1" cy="175205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  <a:tailEnd type="triangle"/>
            </a:ln>
          </p:spPr>
          <p:txBody>
            <a:bodyPr lIns="17144" tIns="17144" rIns="17144" bIns="17144"/>
            <a:lstStyle/>
            <a:p>
              <a:pPr defTabSz="410750"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>
                <a:latin typeface="Trebuchet MS" panose="020B0703020202090204" pitchFamily="34" charset="0"/>
              </a:endParaRPr>
            </a:p>
          </p:txBody>
        </p:sp>
        <p:grpSp>
          <p:nvGrpSpPr>
            <p:cNvPr id="894" name="Tactical"/>
            <p:cNvGrpSpPr/>
            <p:nvPr/>
          </p:nvGrpSpPr>
          <p:grpSpPr>
            <a:xfrm>
              <a:off x="4927327" y="3738842"/>
              <a:ext cx="1238996" cy="357131"/>
              <a:chOff x="0" y="-53300"/>
              <a:chExt cx="1762126" cy="507918"/>
            </a:xfrm>
          </p:grpSpPr>
          <p:sp>
            <p:nvSpPr>
              <p:cNvPr id="892" name="Rectangle"/>
              <p:cNvSpPr/>
              <p:nvPr/>
            </p:nvSpPr>
            <p:spPr>
              <a:xfrm>
                <a:off x="0" y="5300"/>
                <a:ext cx="1762126" cy="390720"/>
              </a:xfrm>
              <a:prstGeom prst="rect">
                <a:avLst/>
              </a:prstGeom>
              <a:solidFill>
                <a:srgbClr val="FADD8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6788" tIns="26788" rIns="26788" bIns="26788" numCol="1" anchor="ctr">
                <a:noAutofit/>
              </a:bodyPr>
              <a:lstStyle/>
              <a:p>
                <a:pPr defTabSz="410750">
                  <a:defRPr sz="2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969"/>
              </a:p>
            </p:txBody>
          </p:sp>
          <p:sp>
            <p:nvSpPr>
              <p:cNvPr id="893" name="Tactical"/>
              <p:cNvSpPr txBox="1"/>
              <p:nvPr/>
            </p:nvSpPr>
            <p:spPr>
              <a:xfrm>
                <a:off x="0" y="-53300"/>
                <a:ext cx="1762126" cy="507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8" tIns="26788" rIns="26788" bIns="26788" numCol="1" anchor="ctr">
                <a:spAutoFit/>
              </a:bodyPr>
              <a:lstStyle>
                <a:lvl1pPr defTabSz="584199">
                  <a:defRPr sz="28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rPr sz="1969"/>
                  <a:t>Tactical</a:t>
                </a:r>
              </a:p>
            </p:txBody>
          </p:sp>
        </p:grpSp>
        <p:sp>
          <p:nvSpPr>
            <p:cNvPr id="895" name="Connection Line"/>
            <p:cNvSpPr/>
            <p:nvPr/>
          </p:nvSpPr>
          <p:spPr>
            <a:xfrm>
              <a:off x="3480124" y="1805226"/>
              <a:ext cx="5394546" cy="3192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8" extrusionOk="0">
                  <a:moveTo>
                    <a:pt x="21600" y="20980"/>
                  </a:moveTo>
                  <a:cubicBezTo>
                    <a:pt x="8651" y="21600"/>
                    <a:pt x="1451" y="14607"/>
                    <a:pt x="0" y="0"/>
                  </a:cubicBezTo>
                </a:path>
              </a:pathLst>
            </a:custGeom>
            <a:ln w="50800">
              <a:solidFill>
                <a:srgbClr val="000000"/>
              </a:solidFill>
              <a:miter lim="400000"/>
              <a:headEnd type="triangle"/>
            </a:ln>
          </p:spPr>
          <p:txBody>
            <a:bodyPr lIns="26788" tIns="26788" rIns="26788" bIns="26788"/>
            <a:lstStyle/>
            <a:p>
              <a:pPr defTabSz="410750">
                <a:defRPr sz="22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547" dirty="0">
                <a:latin typeface="Trebuchet MS" panose="020B0703020202090204" pitchFamily="34" charset="0"/>
              </a:endParaRPr>
            </a:p>
          </p:txBody>
        </p:sp>
        <p:grpSp>
          <p:nvGrpSpPr>
            <p:cNvPr id="898" name="Operational"/>
            <p:cNvGrpSpPr/>
            <p:nvPr/>
          </p:nvGrpSpPr>
          <p:grpSpPr>
            <a:xfrm>
              <a:off x="3667205" y="1587784"/>
              <a:ext cx="1452642" cy="731711"/>
              <a:chOff x="0" y="-285436"/>
              <a:chExt cx="2065978" cy="1040654"/>
            </a:xfrm>
          </p:grpSpPr>
          <p:sp>
            <p:nvSpPr>
              <p:cNvPr id="896" name="Rectangle"/>
              <p:cNvSpPr/>
              <p:nvPr/>
            </p:nvSpPr>
            <p:spPr>
              <a:xfrm>
                <a:off x="0" y="6204"/>
                <a:ext cx="2065979" cy="457373"/>
              </a:xfrm>
              <a:prstGeom prst="rect">
                <a:avLst/>
              </a:prstGeom>
              <a:solidFill>
                <a:srgbClr val="FADD8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6788" tIns="26788" rIns="26788" bIns="26788" numCol="1" anchor="ctr">
                <a:noAutofit/>
              </a:bodyPr>
              <a:lstStyle/>
              <a:p>
                <a:pPr defTabSz="410750">
                  <a:defRPr sz="2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969"/>
              </a:p>
            </p:txBody>
          </p:sp>
          <p:sp>
            <p:nvSpPr>
              <p:cNvPr id="897" name="Operational"/>
              <p:cNvSpPr txBox="1"/>
              <p:nvPr/>
            </p:nvSpPr>
            <p:spPr>
              <a:xfrm>
                <a:off x="0" y="-285437"/>
                <a:ext cx="2065979" cy="1040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8" tIns="26788" rIns="26788" bIns="26788" numCol="1" anchor="ctr">
                <a:noAutofit/>
              </a:bodyPr>
              <a:lstStyle>
                <a:lvl1pPr defTabSz="584199">
                  <a:defRPr sz="28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rPr sz="1969"/>
                  <a:t>Operational</a:t>
                </a:r>
              </a:p>
            </p:txBody>
          </p:sp>
        </p:grpSp>
        <p:grpSp>
          <p:nvGrpSpPr>
            <p:cNvPr id="901" name="Strategic"/>
            <p:cNvGrpSpPr/>
            <p:nvPr/>
          </p:nvGrpSpPr>
          <p:grpSpPr>
            <a:xfrm>
              <a:off x="7534795" y="4466351"/>
              <a:ext cx="1238996" cy="357131"/>
              <a:chOff x="0" y="-53300"/>
              <a:chExt cx="1762126" cy="507918"/>
            </a:xfrm>
          </p:grpSpPr>
          <p:sp>
            <p:nvSpPr>
              <p:cNvPr id="899" name="Rectangle"/>
              <p:cNvSpPr/>
              <p:nvPr/>
            </p:nvSpPr>
            <p:spPr>
              <a:xfrm>
                <a:off x="0" y="5300"/>
                <a:ext cx="1762126" cy="390720"/>
              </a:xfrm>
              <a:prstGeom prst="rect">
                <a:avLst/>
              </a:prstGeom>
              <a:solidFill>
                <a:srgbClr val="FADD85"/>
              </a:solidFill>
              <a:ln w="12700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6788" tIns="26788" rIns="26788" bIns="26788" numCol="1" anchor="ctr">
                <a:noAutofit/>
              </a:bodyPr>
              <a:lstStyle/>
              <a:p>
                <a:pPr defTabSz="410750">
                  <a:defRPr sz="2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969"/>
              </a:p>
            </p:txBody>
          </p:sp>
          <p:sp>
            <p:nvSpPr>
              <p:cNvPr id="900" name="Strategic"/>
              <p:cNvSpPr txBox="1"/>
              <p:nvPr/>
            </p:nvSpPr>
            <p:spPr>
              <a:xfrm>
                <a:off x="0" y="-53300"/>
                <a:ext cx="1762126" cy="507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8" tIns="26788" rIns="26788" bIns="26788" numCol="1" anchor="ctr">
                <a:spAutoFit/>
              </a:bodyPr>
              <a:lstStyle>
                <a:lvl1pPr defTabSz="584199">
                  <a:defRPr sz="2800">
                    <a:latin typeface="Trebuchet MS"/>
                    <a:ea typeface="Trebuchet MS"/>
                    <a:cs typeface="Trebuchet MS"/>
                    <a:sym typeface="Trebuchet MS"/>
                  </a:defRPr>
                </a:lvl1pPr>
              </a:lstStyle>
              <a:p>
                <a:r>
                  <a:rPr sz="1969"/>
                  <a:t>Strategic</a:t>
                </a:r>
              </a:p>
            </p:txBody>
          </p:sp>
        </p:grpSp>
        <p:sp>
          <p:nvSpPr>
            <p:cNvPr id="902" name="Start Here!"/>
            <p:cNvSpPr txBox="1"/>
            <p:nvPr/>
          </p:nvSpPr>
          <p:spPr>
            <a:xfrm>
              <a:off x="5207879" y="1775073"/>
              <a:ext cx="1365356" cy="3571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8" tIns="26788" rIns="26788" bIns="26788" anchor="ctr">
              <a:spAutoFit/>
            </a:bodyPr>
            <a:lstStyle>
              <a:lvl1pPr defTabSz="584199">
                <a:defRPr sz="2800" b="1">
                  <a:solidFill>
                    <a:srgbClr val="FF26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969"/>
                <a:t>Start Here!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39FD70-1246-C94F-B602-0E93FABF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Focus on decisions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09523C80-120D-4F8E-BE5E-CCA0FCA19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029429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2707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5CC87-13EC-BC4D-91AB-A15D0A56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Gameplans not roadmaps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ful boardgame">
            <a:extLst>
              <a:ext uri="{FF2B5EF4-FFF2-40B4-BE49-F238E27FC236}">
                <a16:creationId xmlns:a16="http://schemas.microsoft.com/office/drawing/2014/main" id="{800F5875-901B-428B-809D-70E022041A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181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porting and Visualization">
            <a:extLst>
              <a:ext uri="{FF2B5EF4-FFF2-40B4-BE49-F238E27FC236}">
                <a16:creationId xmlns:a16="http://schemas.microsoft.com/office/drawing/2014/main" id="{13C36736-26F8-0E42-9C94-7185309EAA17}"/>
              </a:ext>
            </a:extLst>
          </p:cNvPr>
          <p:cNvGrpSpPr/>
          <p:nvPr/>
        </p:nvGrpSpPr>
        <p:grpSpPr>
          <a:xfrm>
            <a:off x="1971621" y="5249937"/>
            <a:ext cx="1371603" cy="685803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B5E9925C-9552-0542-909F-0602545E124B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6" name="Reporting and Visualization">
              <a:extLst>
                <a:ext uri="{FF2B5EF4-FFF2-40B4-BE49-F238E27FC236}">
                  <a16:creationId xmlns:a16="http://schemas.microsoft.com/office/drawing/2014/main" id="{79CE7F74-1EB9-0548-8D46-EA5201F5B6E8}"/>
                </a:ext>
              </a:extLst>
            </p:cNvPr>
            <p:cNvSpPr txBox="1"/>
            <p:nvPr/>
          </p:nvSpPr>
          <p:spPr>
            <a:xfrm>
              <a:off x="0" y="58208"/>
              <a:ext cx="1371601" cy="5693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Reporting and Visualization</a:t>
              </a:r>
            </a:p>
          </p:txBody>
        </p:sp>
      </p:grpSp>
      <p:grpSp>
        <p:nvGrpSpPr>
          <p:cNvPr id="7" name="Exploration and Discovery">
            <a:extLst>
              <a:ext uri="{FF2B5EF4-FFF2-40B4-BE49-F238E27FC236}">
                <a16:creationId xmlns:a16="http://schemas.microsoft.com/office/drawing/2014/main" id="{3E21BA76-4674-C840-BDE8-24C8F3510D13}"/>
              </a:ext>
            </a:extLst>
          </p:cNvPr>
          <p:cNvGrpSpPr/>
          <p:nvPr/>
        </p:nvGrpSpPr>
        <p:grpSpPr>
          <a:xfrm>
            <a:off x="1966879" y="3858108"/>
            <a:ext cx="1371603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F1A0FDEF-AB56-524C-8417-0AA0BD010A90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9" name="Exploration and Discovery">
              <a:extLst>
                <a:ext uri="{FF2B5EF4-FFF2-40B4-BE49-F238E27FC236}">
                  <a16:creationId xmlns:a16="http://schemas.microsoft.com/office/drawing/2014/main" id="{BC658567-CFC1-D143-BA1E-A6BF6740C400}"/>
                </a:ext>
              </a:extLst>
            </p:cNvPr>
            <p:cNvSpPr txBox="1"/>
            <p:nvPr/>
          </p:nvSpPr>
          <p:spPr>
            <a:xfrm>
              <a:off x="0" y="58209"/>
              <a:ext cx="1371601" cy="56938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Exploration and Discovery</a:t>
              </a:r>
            </a:p>
          </p:txBody>
        </p:sp>
      </p:grpSp>
      <p:grpSp>
        <p:nvGrpSpPr>
          <p:cNvPr id="10" name="Prediction and Patterns">
            <a:extLst>
              <a:ext uri="{FF2B5EF4-FFF2-40B4-BE49-F238E27FC236}">
                <a16:creationId xmlns:a16="http://schemas.microsoft.com/office/drawing/2014/main" id="{BCE55AFD-E81D-0040-B0EA-5BA8ECB668A9}"/>
              </a:ext>
            </a:extLst>
          </p:cNvPr>
          <p:cNvGrpSpPr/>
          <p:nvPr/>
        </p:nvGrpSpPr>
        <p:grpSpPr>
          <a:xfrm>
            <a:off x="1967400" y="2466280"/>
            <a:ext cx="1371603" cy="685803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FD01699E-8EEC-B040-B6EE-36EA04D2B107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2" name="Prediction and Patterns">
              <a:extLst>
                <a:ext uri="{FF2B5EF4-FFF2-40B4-BE49-F238E27FC236}">
                  <a16:creationId xmlns:a16="http://schemas.microsoft.com/office/drawing/2014/main" id="{23F6F873-7DBA-7146-9CE9-9FE20D8ED4DF}"/>
                </a:ext>
              </a:extLst>
            </p:cNvPr>
            <p:cNvSpPr txBox="1"/>
            <p:nvPr/>
          </p:nvSpPr>
          <p:spPr>
            <a:xfrm>
              <a:off x="0" y="58208"/>
              <a:ext cx="1371601" cy="5693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Prediction and Patterns</a:t>
              </a:r>
            </a:p>
          </p:txBody>
        </p:sp>
      </p:grpSp>
      <p:grpSp>
        <p:nvGrpSpPr>
          <p:cNvPr id="13" name="Intelligence and Autonomy">
            <a:extLst>
              <a:ext uri="{FF2B5EF4-FFF2-40B4-BE49-F238E27FC236}">
                <a16:creationId xmlns:a16="http://schemas.microsoft.com/office/drawing/2014/main" id="{8E4B0CD0-FC56-2346-A223-C2137FA23FAA}"/>
              </a:ext>
            </a:extLst>
          </p:cNvPr>
          <p:cNvGrpSpPr/>
          <p:nvPr/>
        </p:nvGrpSpPr>
        <p:grpSpPr>
          <a:xfrm>
            <a:off x="1967921" y="1074451"/>
            <a:ext cx="1371603" cy="685803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3EA8914-88FD-E140-957A-088357AFD36D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5" name="Intelligence and Autonomy">
              <a:extLst>
                <a:ext uri="{FF2B5EF4-FFF2-40B4-BE49-F238E27FC236}">
                  <a16:creationId xmlns:a16="http://schemas.microsoft.com/office/drawing/2014/main" id="{71E0DEFE-8589-D643-939D-3B3179F51B65}"/>
                </a:ext>
              </a:extLst>
            </p:cNvPr>
            <p:cNvSpPr txBox="1"/>
            <p:nvPr/>
          </p:nvSpPr>
          <p:spPr>
            <a:xfrm>
              <a:off x="0" y="58208"/>
              <a:ext cx="1371601" cy="5693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>
                  <a:solidFill>
                    <a:schemeClr val="tx1"/>
                  </a:solidFill>
                  <a:latin typeface="+mj-lt"/>
                </a:rPr>
                <a:t>Intelligence and Autonomy</a:t>
              </a:r>
            </a:p>
          </p:txBody>
        </p:sp>
      </p:grpSp>
      <p:grpSp>
        <p:nvGrpSpPr>
          <p:cNvPr id="16" name="Ad-Hoc">
            <a:extLst>
              <a:ext uri="{FF2B5EF4-FFF2-40B4-BE49-F238E27FC236}">
                <a16:creationId xmlns:a16="http://schemas.microsoft.com/office/drawing/2014/main" id="{ABED8343-61B6-DB40-8B9B-750536DBA484}"/>
              </a:ext>
            </a:extLst>
          </p:cNvPr>
          <p:cNvGrpSpPr/>
          <p:nvPr/>
        </p:nvGrpSpPr>
        <p:grpSpPr>
          <a:xfrm>
            <a:off x="3482548" y="5956500"/>
            <a:ext cx="1371602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340DED6B-0E69-E946-A775-98175EB37091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8" name="Ad-Hoc">
              <a:extLst>
                <a:ext uri="{FF2B5EF4-FFF2-40B4-BE49-F238E27FC236}">
                  <a16:creationId xmlns:a16="http://schemas.microsoft.com/office/drawing/2014/main" id="{8740846C-EEC9-C847-8139-8533E7A09DC5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Ad-Hoc</a:t>
              </a:r>
            </a:p>
          </p:txBody>
        </p:sp>
      </p:grpSp>
      <p:grpSp>
        <p:nvGrpSpPr>
          <p:cNvPr id="19" name="Tactical">
            <a:extLst>
              <a:ext uri="{FF2B5EF4-FFF2-40B4-BE49-F238E27FC236}">
                <a16:creationId xmlns:a16="http://schemas.microsoft.com/office/drawing/2014/main" id="{9E68822C-138C-E148-BB2C-E1BC301381EC}"/>
              </a:ext>
            </a:extLst>
          </p:cNvPr>
          <p:cNvGrpSpPr/>
          <p:nvPr/>
        </p:nvGrpSpPr>
        <p:grpSpPr>
          <a:xfrm>
            <a:off x="5133039" y="5956500"/>
            <a:ext cx="1371602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E5ABB48-1B86-5B43-BFC7-3A03BE68CDEB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1" name="Tactical">
              <a:extLst>
                <a:ext uri="{FF2B5EF4-FFF2-40B4-BE49-F238E27FC236}">
                  <a16:creationId xmlns:a16="http://schemas.microsoft.com/office/drawing/2014/main" id="{4EC62F86-60C2-234E-A003-266585614D46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Tactical</a:t>
              </a:r>
            </a:p>
          </p:txBody>
        </p:sp>
      </p:grpSp>
      <p:grpSp>
        <p:nvGrpSpPr>
          <p:cNvPr id="22" name="Strategic">
            <a:extLst>
              <a:ext uri="{FF2B5EF4-FFF2-40B4-BE49-F238E27FC236}">
                <a16:creationId xmlns:a16="http://schemas.microsoft.com/office/drawing/2014/main" id="{B16CE8D5-F5B6-6542-8E0F-74102EA38255}"/>
              </a:ext>
            </a:extLst>
          </p:cNvPr>
          <p:cNvGrpSpPr/>
          <p:nvPr/>
        </p:nvGrpSpPr>
        <p:grpSpPr>
          <a:xfrm>
            <a:off x="6783532" y="5956500"/>
            <a:ext cx="1371603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949CEDEE-A1AF-0749-B009-D7FFC623D910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4" name="Strategic">
              <a:extLst>
                <a:ext uri="{FF2B5EF4-FFF2-40B4-BE49-F238E27FC236}">
                  <a16:creationId xmlns:a16="http://schemas.microsoft.com/office/drawing/2014/main" id="{B98F0BA5-98E1-EC43-B305-821810F1D472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Strategic</a:t>
              </a:r>
            </a:p>
          </p:txBody>
        </p:sp>
      </p:grpSp>
      <p:grpSp>
        <p:nvGrpSpPr>
          <p:cNvPr id="25" name="Cultural">
            <a:extLst>
              <a:ext uri="{FF2B5EF4-FFF2-40B4-BE49-F238E27FC236}">
                <a16:creationId xmlns:a16="http://schemas.microsoft.com/office/drawing/2014/main" id="{E349B1D6-8E10-7048-8113-816F51A28A47}"/>
              </a:ext>
            </a:extLst>
          </p:cNvPr>
          <p:cNvGrpSpPr/>
          <p:nvPr/>
        </p:nvGrpSpPr>
        <p:grpSpPr>
          <a:xfrm>
            <a:off x="8434024" y="5956500"/>
            <a:ext cx="1371602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D9554B22-5716-7747-9B88-B6561572D445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7" name="Cultural">
              <a:extLst>
                <a:ext uri="{FF2B5EF4-FFF2-40B4-BE49-F238E27FC236}">
                  <a16:creationId xmlns:a16="http://schemas.microsoft.com/office/drawing/2014/main" id="{D48199D0-5699-FE48-BB1A-0C10AEC92604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Cultural</a:t>
              </a:r>
            </a:p>
          </p:txBody>
        </p:sp>
      </p:grpSp>
      <p:sp>
        <p:nvSpPr>
          <p:cNvPr id="28" name="Polygon">
            <a:extLst>
              <a:ext uri="{FF2B5EF4-FFF2-40B4-BE49-F238E27FC236}">
                <a16:creationId xmlns:a16="http://schemas.microsoft.com/office/drawing/2014/main" id="{3DF94969-9D7B-7C46-AE7A-4C588AB96551}"/>
              </a:ext>
            </a:extLst>
          </p:cNvPr>
          <p:cNvSpPr/>
          <p:nvPr/>
        </p:nvSpPr>
        <p:spPr>
          <a:xfrm flipH="1">
            <a:off x="5445218" y="99915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9" name="Polygon">
            <a:extLst>
              <a:ext uri="{FF2B5EF4-FFF2-40B4-BE49-F238E27FC236}">
                <a16:creationId xmlns:a16="http://schemas.microsoft.com/office/drawing/2014/main" id="{0281F0F6-E81D-D14A-BCEA-B1FE6AAA3E00}"/>
              </a:ext>
            </a:extLst>
          </p:cNvPr>
          <p:cNvSpPr/>
          <p:nvPr/>
        </p:nvSpPr>
        <p:spPr>
          <a:xfrm flipH="1">
            <a:off x="4818432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" name="Polygon">
            <a:extLst>
              <a:ext uri="{FF2B5EF4-FFF2-40B4-BE49-F238E27FC236}">
                <a16:creationId xmlns:a16="http://schemas.microsoft.com/office/drawing/2014/main" id="{86D68885-F913-BA4A-BC26-611B02936A9C}"/>
              </a:ext>
            </a:extLst>
          </p:cNvPr>
          <p:cNvSpPr/>
          <p:nvPr/>
        </p:nvSpPr>
        <p:spPr>
          <a:xfrm flipH="1">
            <a:off x="6075705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1" name="Polygon">
            <a:extLst>
              <a:ext uri="{FF2B5EF4-FFF2-40B4-BE49-F238E27FC236}">
                <a16:creationId xmlns:a16="http://schemas.microsoft.com/office/drawing/2014/main" id="{705B5F73-0F86-7F45-B41B-EAFF15416631}"/>
              </a:ext>
            </a:extLst>
          </p:cNvPr>
          <p:cNvSpPr/>
          <p:nvPr/>
        </p:nvSpPr>
        <p:spPr>
          <a:xfrm flipH="1">
            <a:off x="6693706" y="992235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2" name="Polygon">
            <a:extLst>
              <a:ext uri="{FF2B5EF4-FFF2-40B4-BE49-F238E27FC236}">
                <a16:creationId xmlns:a16="http://schemas.microsoft.com/office/drawing/2014/main" id="{B424D7BF-785A-D24F-80B9-E11FAC93F327}"/>
              </a:ext>
            </a:extLst>
          </p:cNvPr>
          <p:cNvSpPr/>
          <p:nvPr/>
        </p:nvSpPr>
        <p:spPr>
          <a:xfrm flipH="1">
            <a:off x="7332978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3" name="Polygon">
            <a:extLst>
              <a:ext uri="{FF2B5EF4-FFF2-40B4-BE49-F238E27FC236}">
                <a16:creationId xmlns:a16="http://schemas.microsoft.com/office/drawing/2014/main" id="{CEFC222C-2CDE-2A42-AC34-A26A386C390F}"/>
              </a:ext>
            </a:extLst>
          </p:cNvPr>
          <p:cNvSpPr/>
          <p:nvPr/>
        </p:nvSpPr>
        <p:spPr>
          <a:xfrm flipH="1">
            <a:off x="5454743" y="313978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4" name="Polygon">
            <a:extLst>
              <a:ext uri="{FF2B5EF4-FFF2-40B4-BE49-F238E27FC236}">
                <a16:creationId xmlns:a16="http://schemas.microsoft.com/office/drawing/2014/main" id="{CC688DE8-205E-2844-A8DA-333BEA223165}"/>
              </a:ext>
            </a:extLst>
          </p:cNvPr>
          <p:cNvSpPr/>
          <p:nvPr/>
        </p:nvSpPr>
        <p:spPr>
          <a:xfrm flipH="1">
            <a:off x="6693706" y="313978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5" name="Polygon">
            <a:extLst>
              <a:ext uri="{FF2B5EF4-FFF2-40B4-BE49-F238E27FC236}">
                <a16:creationId xmlns:a16="http://schemas.microsoft.com/office/drawing/2014/main" id="{1548FA20-4123-5D42-8BE7-8B66249EC570}"/>
              </a:ext>
            </a:extLst>
          </p:cNvPr>
          <p:cNvSpPr/>
          <p:nvPr/>
        </p:nvSpPr>
        <p:spPr>
          <a:xfrm flipH="1">
            <a:off x="7942194" y="989630"/>
            <a:ext cx="1202207" cy="138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6" name="Polygon">
            <a:extLst>
              <a:ext uri="{FF2B5EF4-FFF2-40B4-BE49-F238E27FC236}">
                <a16:creationId xmlns:a16="http://schemas.microsoft.com/office/drawing/2014/main" id="{F7CF8DFF-C167-4343-B56C-B69D2079ED2B}"/>
              </a:ext>
            </a:extLst>
          </p:cNvPr>
          <p:cNvSpPr/>
          <p:nvPr/>
        </p:nvSpPr>
        <p:spPr>
          <a:xfrm flipH="1">
            <a:off x="4188165" y="3149312"/>
            <a:ext cx="1202207" cy="138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7" name="Polygon">
            <a:extLst>
              <a:ext uri="{FF2B5EF4-FFF2-40B4-BE49-F238E27FC236}">
                <a16:creationId xmlns:a16="http://schemas.microsoft.com/office/drawing/2014/main" id="{F4732118-4EB7-9546-B03A-E8837EE28AC1}"/>
              </a:ext>
            </a:extLst>
          </p:cNvPr>
          <p:cNvSpPr/>
          <p:nvPr/>
        </p:nvSpPr>
        <p:spPr>
          <a:xfrm flipH="1">
            <a:off x="7963464" y="3149312"/>
            <a:ext cx="1202207" cy="138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8" name="Polygon">
            <a:extLst>
              <a:ext uri="{FF2B5EF4-FFF2-40B4-BE49-F238E27FC236}">
                <a16:creationId xmlns:a16="http://schemas.microsoft.com/office/drawing/2014/main" id="{10163914-797F-C343-9CBE-94E5508F98E4}"/>
              </a:ext>
            </a:extLst>
          </p:cNvPr>
          <p:cNvSpPr/>
          <p:nvPr/>
        </p:nvSpPr>
        <p:spPr>
          <a:xfrm flipH="1">
            <a:off x="6075705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9" name="Polygon">
            <a:extLst>
              <a:ext uri="{FF2B5EF4-FFF2-40B4-BE49-F238E27FC236}">
                <a16:creationId xmlns:a16="http://schemas.microsoft.com/office/drawing/2014/main" id="{6A7E0AE0-5B82-8E4F-8BC5-F9BA3A8A27D6}"/>
              </a:ext>
            </a:extLst>
          </p:cNvPr>
          <p:cNvSpPr/>
          <p:nvPr/>
        </p:nvSpPr>
        <p:spPr>
          <a:xfrm flipH="1">
            <a:off x="7332978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0" name="Polygon">
            <a:extLst>
              <a:ext uri="{FF2B5EF4-FFF2-40B4-BE49-F238E27FC236}">
                <a16:creationId xmlns:a16="http://schemas.microsoft.com/office/drawing/2014/main" id="{D71A3904-16FF-0D49-9723-5D51096A55AA}"/>
              </a:ext>
            </a:extLst>
          </p:cNvPr>
          <p:cNvSpPr/>
          <p:nvPr/>
        </p:nvSpPr>
        <p:spPr>
          <a:xfrm flipH="1">
            <a:off x="8590031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1" name="Polygon">
            <a:extLst>
              <a:ext uri="{FF2B5EF4-FFF2-40B4-BE49-F238E27FC236}">
                <a16:creationId xmlns:a16="http://schemas.microsoft.com/office/drawing/2014/main" id="{42EEAE31-9F5B-6F45-B87B-8577DAF6B72C}"/>
              </a:ext>
            </a:extLst>
          </p:cNvPr>
          <p:cNvSpPr/>
          <p:nvPr/>
        </p:nvSpPr>
        <p:spPr>
          <a:xfrm flipH="1">
            <a:off x="4818432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2" name="Polygon">
            <a:extLst>
              <a:ext uri="{FF2B5EF4-FFF2-40B4-BE49-F238E27FC236}">
                <a16:creationId xmlns:a16="http://schemas.microsoft.com/office/drawing/2014/main" id="{C5EF1468-A5A0-9E4E-97DD-3BC9AA69B623}"/>
              </a:ext>
            </a:extLst>
          </p:cNvPr>
          <p:cNvSpPr/>
          <p:nvPr/>
        </p:nvSpPr>
        <p:spPr>
          <a:xfrm flipH="1">
            <a:off x="3557459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3" name="Polygon">
            <a:extLst>
              <a:ext uri="{FF2B5EF4-FFF2-40B4-BE49-F238E27FC236}">
                <a16:creationId xmlns:a16="http://schemas.microsoft.com/office/drawing/2014/main" id="{B6C2C197-3F3E-6A44-8565-F8B3F66713F4}"/>
              </a:ext>
            </a:extLst>
          </p:cNvPr>
          <p:cNvSpPr/>
          <p:nvPr/>
        </p:nvSpPr>
        <p:spPr>
          <a:xfrm flipH="1">
            <a:off x="8593950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4" name="Polygon">
            <a:extLst>
              <a:ext uri="{FF2B5EF4-FFF2-40B4-BE49-F238E27FC236}">
                <a16:creationId xmlns:a16="http://schemas.microsoft.com/office/drawing/2014/main" id="{40F1BE08-EF93-874E-A604-9B39B62E6695}"/>
              </a:ext>
            </a:extLst>
          </p:cNvPr>
          <p:cNvSpPr/>
          <p:nvPr/>
        </p:nvSpPr>
        <p:spPr>
          <a:xfrm flipH="1">
            <a:off x="9233057" y="3149312"/>
            <a:ext cx="1202207" cy="138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5" name="Polygon">
            <a:extLst>
              <a:ext uri="{FF2B5EF4-FFF2-40B4-BE49-F238E27FC236}">
                <a16:creationId xmlns:a16="http://schemas.microsoft.com/office/drawing/2014/main" id="{E8259756-60D4-E347-B0FA-0CCD6C5FCFBF}"/>
              </a:ext>
            </a:extLst>
          </p:cNvPr>
          <p:cNvSpPr/>
          <p:nvPr/>
        </p:nvSpPr>
        <p:spPr>
          <a:xfrm flipH="1">
            <a:off x="9224656" y="99915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6" name="Polygon">
            <a:extLst>
              <a:ext uri="{FF2B5EF4-FFF2-40B4-BE49-F238E27FC236}">
                <a16:creationId xmlns:a16="http://schemas.microsoft.com/office/drawing/2014/main" id="{FD84CC78-ED42-BE41-9E11-0D4C1F3EB3F9}"/>
              </a:ext>
            </a:extLst>
          </p:cNvPr>
          <p:cNvSpPr/>
          <p:nvPr/>
        </p:nvSpPr>
        <p:spPr>
          <a:xfrm flipH="1">
            <a:off x="3557459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7" name="Polygon">
            <a:extLst>
              <a:ext uri="{FF2B5EF4-FFF2-40B4-BE49-F238E27FC236}">
                <a16:creationId xmlns:a16="http://schemas.microsoft.com/office/drawing/2014/main" id="{1626F31A-927E-5843-9EFF-980D7505BC83}"/>
              </a:ext>
            </a:extLst>
          </p:cNvPr>
          <p:cNvSpPr/>
          <p:nvPr/>
        </p:nvSpPr>
        <p:spPr>
          <a:xfrm flipH="1">
            <a:off x="4162757" y="992235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porting and Visualization">
            <a:extLst>
              <a:ext uri="{FF2B5EF4-FFF2-40B4-BE49-F238E27FC236}">
                <a16:creationId xmlns:a16="http://schemas.microsoft.com/office/drawing/2014/main" id="{13C36736-26F8-0E42-9C94-7185309EAA17}"/>
              </a:ext>
            </a:extLst>
          </p:cNvPr>
          <p:cNvGrpSpPr/>
          <p:nvPr/>
        </p:nvGrpSpPr>
        <p:grpSpPr>
          <a:xfrm>
            <a:off x="1971621" y="5249937"/>
            <a:ext cx="1371603" cy="685803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B5E9925C-9552-0542-909F-0602545E124B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6" name="Reporting and Visualization">
              <a:extLst>
                <a:ext uri="{FF2B5EF4-FFF2-40B4-BE49-F238E27FC236}">
                  <a16:creationId xmlns:a16="http://schemas.microsoft.com/office/drawing/2014/main" id="{79CE7F74-1EB9-0548-8D46-EA5201F5B6E8}"/>
                </a:ext>
              </a:extLst>
            </p:cNvPr>
            <p:cNvSpPr txBox="1"/>
            <p:nvPr/>
          </p:nvSpPr>
          <p:spPr>
            <a:xfrm>
              <a:off x="0" y="58208"/>
              <a:ext cx="1371601" cy="5693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Reporting and Visualization</a:t>
              </a:r>
            </a:p>
          </p:txBody>
        </p:sp>
      </p:grpSp>
      <p:grpSp>
        <p:nvGrpSpPr>
          <p:cNvPr id="7" name="Exploration and Discovery">
            <a:extLst>
              <a:ext uri="{FF2B5EF4-FFF2-40B4-BE49-F238E27FC236}">
                <a16:creationId xmlns:a16="http://schemas.microsoft.com/office/drawing/2014/main" id="{3E21BA76-4674-C840-BDE8-24C8F3510D13}"/>
              </a:ext>
            </a:extLst>
          </p:cNvPr>
          <p:cNvGrpSpPr/>
          <p:nvPr/>
        </p:nvGrpSpPr>
        <p:grpSpPr>
          <a:xfrm>
            <a:off x="1966879" y="3858108"/>
            <a:ext cx="1371603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F1A0FDEF-AB56-524C-8417-0AA0BD010A90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9" name="Exploration and Discovery">
              <a:extLst>
                <a:ext uri="{FF2B5EF4-FFF2-40B4-BE49-F238E27FC236}">
                  <a16:creationId xmlns:a16="http://schemas.microsoft.com/office/drawing/2014/main" id="{BC658567-CFC1-D143-BA1E-A6BF6740C400}"/>
                </a:ext>
              </a:extLst>
            </p:cNvPr>
            <p:cNvSpPr txBox="1"/>
            <p:nvPr/>
          </p:nvSpPr>
          <p:spPr>
            <a:xfrm>
              <a:off x="0" y="58209"/>
              <a:ext cx="1371601" cy="56938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Exploration and Discovery</a:t>
              </a:r>
            </a:p>
          </p:txBody>
        </p:sp>
      </p:grpSp>
      <p:grpSp>
        <p:nvGrpSpPr>
          <p:cNvPr id="10" name="Prediction and Patterns">
            <a:extLst>
              <a:ext uri="{FF2B5EF4-FFF2-40B4-BE49-F238E27FC236}">
                <a16:creationId xmlns:a16="http://schemas.microsoft.com/office/drawing/2014/main" id="{BCE55AFD-E81D-0040-B0EA-5BA8ECB668A9}"/>
              </a:ext>
            </a:extLst>
          </p:cNvPr>
          <p:cNvGrpSpPr/>
          <p:nvPr/>
        </p:nvGrpSpPr>
        <p:grpSpPr>
          <a:xfrm>
            <a:off x="1967400" y="2466280"/>
            <a:ext cx="1371603" cy="685803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FD01699E-8EEC-B040-B6EE-36EA04D2B107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2" name="Prediction and Patterns">
              <a:extLst>
                <a:ext uri="{FF2B5EF4-FFF2-40B4-BE49-F238E27FC236}">
                  <a16:creationId xmlns:a16="http://schemas.microsoft.com/office/drawing/2014/main" id="{23F6F873-7DBA-7146-9CE9-9FE20D8ED4DF}"/>
                </a:ext>
              </a:extLst>
            </p:cNvPr>
            <p:cNvSpPr txBox="1"/>
            <p:nvPr/>
          </p:nvSpPr>
          <p:spPr>
            <a:xfrm>
              <a:off x="0" y="58208"/>
              <a:ext cx="1371601" cy="5693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Prediction and Patterns</a:t>
              </a:r>
            </a:p>
          </p:txBody>
        </p:sp>
      </p:grpSp>
      <p:grpSp>
        <p:nvGrpSpPr>
          <p:cNvPr id="13" name="Intelligence and Autonomy">
            <a:extLst>
              <a:ext uri="{FF2B5EF4-FFF2-40B4-BE49-F238E27FC236}">
                <a16:creationId xmlns:a16="http://schemas.microsoft.com/office/drawing/2014/main" id="{8E4B0CD0-FC56-2346-A223-C2137FA23FAA}"/>
              </a:ext>
            </a:extLst>
          </p:cNvPr>
          <p:cNvGrpSpPr/>
          <p:nvPr/>
        </p:nvGrpSpPr>
        <p:grpSpPr>
          <a:xfrm>
            <a:off x="1967921" y="1074451"/>
            <a:ext cx="1371603" cy="685803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43EA8914-88FD-E140-957A-088357AFD36D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5" name="Intelligence and Autonomy">
              <a:extLst>
                <a:ext uri="{FF2B5EF4-FFF2-40B4-BE49-F238E27FC236}">
                  <a16:creationId xmlns:a16="http://schemas.microsoft.com/office/drawing/2014/main" id="{71E0DEFE-8589-D643-939D-3B3179F51B65}"/>
                </a:ext>
              </a:extLst>
            </p:cNvPr>
            <p:cNvSpPr txBox="1"/>
            <p:nvPr/>
          </p:nvSpPr>
          <p:spPr>
            <a:xfrm>
              <a:off x="0" y="58208"/>
              <a:ext cx="1371601" cy="56938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>
                  <a:solidFill>
                    <a:schemeClr val="tx1"/>
                  </a:solidFill>
                  <a:latin typeface="+mj-lt"/>
                </a:rPr>
                <a:t>Intelligence and Autonomy</a:t>
              </a:r>
            </a:p>
          </p:txBody>
        </p:sp>
      </p:grpSp>
      <p:grpSp>
        <p:nvGrpSpPr>
          <p:cNvPr id="16" name="Ad-Hoc">
            <a:extLst>
              <a:ext uri="{FF2B5EF4-FFF2-40B4-BE49-F238E27FC236}">
                <a16:creationId xmlns:a16="http://schemas.microsoft.com/office/drawing/2014/main" id="{ABED8343-61B6-DB40-8B9B-750536DBA484}"/>
              </a:ext>
            </a:extLst>
          </p:cNvPr>
          <p:cNvGrpSpPr/>
          <p:nvPr/>
        </p:nvGrpSpPr>
        <p:grpSpPr>
          <a:xfrm>
            <a:off x="3482548" y="5956500"/>
            <a:ext cx="1371602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340DED6B-0E69-E946-A775-98175EB37091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8" name="Ad-Hoc">
              <a:extLst>
                <a:ext uri="{FF2B5EF4-FFF2-40B4-BE49-F238E27FC236}">
                  <a16:creationId xmlns:a16="http://schemas.microsoft.com/office/drawing/2014/main" id="{8740846C-EEC9-C847-8139-8533E7A09DC5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Ad-Hoc</a:t>
              </a:r>
            </a:p>
          </p:txBody>
        </p:sp>
      </p:grpSp>
      <p:grpSp>
        <p:nvGrpSpPr>
          <p:cNvPr id="19" name="Tactical">
            <a:extLst>
              <a:ext uri="{FF2B5EF4-FFF2-40B4-BE49-F238E27FC236}">
                <a16:creationId xmlns:a16="http://schemas.microsoft.com/office/drawing/2014/main" id="{9E68822C-138C-E148-BB2C-E1BC301381EC}"/>
              </a:ext>
            </a:extLst>
          </p:cNvPr>
          <p:cNvGrpSpPr/>
          <p:nvPr/>
        </p:nvGrpSpPr>
        <p:grpSpPr>
          <a:xfrm>
            <a:off x="5133039" y="5956500"/>
            <a:ext cx="1371602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E5ABB48-1B86-5B43-BFC7-3A03BE68CDEB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1" name="Tactical">
              <a:extLst>
                <a:ext uri="{FF2B5EF4-FFF2-40B4-BE49-F238E27FC236}">
                  <a16:creationId xmlns:a16="http://schemas.microsoft.com/office/drawing/2014/main" id="{4EC62F86-60C2-234E-A003-266585614D46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Tactical</a:t>
              </a:r>
            </a:p>
          </p:txBody>
        </p:sp>
      </p:grpSp>
      <p:grpSp>
        <p:nvGrpSpPr>
          <p:cNvPr id="22" name="Strategic">
            <a:extLst>
              <a:ext uri="{FF2B5EF4-FFF2-40B4-BE49-F238E27FC236}">
                <a16:creationId xmlns:a16="http://schemas.microsoft.com/office/drawing/2014/main" id="{B16CE8D5-F5B6-6542-8E0F-74102EA38255}"/>
              </a:ext>
            </a:extLst>
          </p:cNvPr>
          <p:cNvGrpSpPr/>
          <p:nvPr/>
        </p:nvGrpSpPr>
        <p:grpSpPr>
          <a:xfrm>
            <a:off x="6783532" y="5956500"/>
            <a:ext cx="1371603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949CEDEE-A1AF-0749-B009-D7FFC623D910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4" name="Strategic">
              <a:extLst>
                <a:ext uri="{FF2B5EF4-FFF2-40B4-BE49-F238E27FC236}">
                  <a16:creationId xmlns:a16="http://schemas.microsoft.com/office/drawing/2014/main" id="{B98F0BA5-98E1-EC43-B305-821810F1D472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Strategic</a:t>
              </a:r>
            </a:p>
          </p:txBody>
        </p:sp>
      </p:grpSp>
      <p:grpSp>
        <p:nvGrpSpPr>
          <p:cNvPr id="25" name="Cultural">
            <a:extLst>
              <a:ext uri="{FF2B5EF4-FFF2-40B4-BE49-F238E27FC236}">
                <a16:creationId xmlns:a16="http://schemas.microsoft.com/office/drawing/2014/main" id="{E349B1D6-8E10-7048-8113-816F51A28A47}"/>
              </a:ext>
            </a:extLst>
          </p:cNvPr>
          <p:cNvGrpSpPr/>
          <p:nvPr/>
        </p:nvGrpSpPr>
        <p:grpSpPr>
          <a:xfrm>
            <a:off x="8434024" y="5956500"/>
            <a:ext cx="1371602" cy="685804"/>
            <a:chOff x="0" y="-1"/>
            <a:chExt cx="1371601" cy="685802"/>
          </a:xfrm>
          <a:solidFill>
            <a:schemeClr val="accent4"/>
          </a:solidFill>
        </p:grpSpPr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D9554B22-5716-7747-9B88-B6561572D445}"/>
                </a:ext>
              </a:extLst>
            </p:cNvPr>
            <p:cNvSpPr/>
            <p:nvPr/>
          </p:nvSpPr>
          <p:spPr>
            <a:xfrm>
              <a:off x="0" y="-1"/>
              <a:ext cx="1371601" cy="6858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7" name="Cultural">
              <a:extLst>
                <a:ext uri="{FF2B5EF4-FFF2-40B4-BE49-F238E27FC236}">
                  <a16:creationId xmlns:a16="http://schemas.microsoft.com/office/drawing/2014/main" id="{D48199D0-5699-FE48-BB1A-0C10AEC92604}"/>
                </a:ext>
              </a:extLst>
            </p:cNvPr>
            <p:cNvSpPr txBox="1"/>
            <p:nvPr/>
          </p:nvSpPr>
          <p:spPr>
            <a:xfrm>
              <a:off x="0" y="181319"/>
              <a:ext cx="1371601" cy="32316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Cultural</a:t>
              </a:r>
            </a:p>
          </p:txBody>
        </p:sp>
      </p:grpSp>
      <p:sp>
        <p:nvSpPr>
          <p:cNvPr id="28" name="Polygon">
            <a:extLst>
              <a:ext uri="{FF2B5EF4-FFF2-40B4-BE49-F238E27FC236}">
                <a16:creationId xmlns:a16="http://schemas.microsoft.com/office/drawing/2014/main" id="{3DF94969-9D7B-7C46-AE7A-4C588AB96551}"/>
              </a:ext>
            </a:extLst>
          </p:cNvPr>
          <p:cNvSpPr/>
          <p:nvPr/>
        </p:nvSpPr>
        <p:spPr>
          <a:xfrm flipH="1">
            <a:off x="5445218" y="99915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29" name="Polygon">
            <a:extLst>
              <a:ext uri="{FF2B5EF4-FFF2-40B4-BE49-F238E27FC236}">
                <a16:creationId xmlns:a16="http://schemas.microsoft.com/office/drawing/2014/main" id="{0281F0F6-E81D-D14A-BCEA-B1FE6AAA3E00}"/>
              </a:ext>
            </a:extLst>
          </p:cNvPr>
          <p:cNvSpPr/>
          <p:nvPr/>
        </p:nvSpPr>
        <p:spPr>
          <a:xfrm flipH="1">
            <a:off x="4818432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0" name="Polygon">
            <a:extLst>
              <a:ext uri="{FF2B5EF4-FFF2-40B4-BE49-F238E27FC236}">
                <a16:creationId xmlns:a16="http://schemas.microsoft.com/office/drawing/2014/main" id="{86D68885-F913-BA4A-BC26-611B02936A9C}"/>
              </a:ext>
            </a:extLst>
          </p:cNvPr>
          <p:cNvSpPr/>
          <p:nvPr/>
        </p:nvSpPr>
        <p:spPr>
          <a:xfrm flipH="1">
            <a:off x="6075705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1" name="Polygon">
            <a:extLst>
              <a:ext uri="{FF2B5EF4-FFF2-40B4-BE49-F238E27FC236}">
                <a16:creationId xmlns:a16="http://schemas.microsoft.com/office/drawing/2014/main" id="{705B5F73-0F86-7F45-B41B-EAFF15416631}"/>
              </a:ext>
            </a:extLst>
          </p:cNvPr>
          <p:cNvSpPr/>
          <p:nvPr/>
        </p:nvSpPr>
        <p:spPr>
          <a:xfrm flipH="1">
            <a:off x="6693706" y="992235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2" name="Polygon">
            <a:extLst>
              <a:ext uri="{FF2B5EF4-FFF2-40B4-BE49-F238E27FC236}">
                <a16:creationId xmlns:a16="http://schemas.microsoft.com/office/drawing/2014/main" id="{B424D7BF-785A-D24F-80B9-E11FAC93F327}"/>
              </a:ext>
            </a:extLst>
          </p:cNvPr>
          <p:cNvSpPr/>
          <p:nvPr/>
        </p:nvSpPr>
        <p:spPr>
          <a:xfrm flipH="1">
            <a:off x="7332978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3" name="Polygon">
            <a:extLst>
              <a:ext uri="{FF2B5EF4-FFF2-40B4-BE49-F238E27FC236}">
                <a16:creationId xmlns:a16="http://schemas.microsoft.com/office/drawing/2014/main" id="{CEFC222C-2CDE-2A42-AC34-A26A386C390F}"/>
              </a:ext>
            </a:extLst>
          </p:cNvPr>
          <p:cNvSpPr/>
          <p:nvPr/>
        </p:nvSpPr>
        <p:spPr>
          <a:xfrm flipH="1">
            <a:off x="5454743" y="313978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4" name="Polygon">
            <a:extLst>
              <a:ext uri="{FF2B5EF4-FFF2-40B4-BE49-F238E27FC236}">
                <a16:creationId xmlns:a16="http://schemas.microsoft.com/office/drawing/2014/main" id="{CC688DE8-205E-2844-A8DA-333BEA223165}"/>
              </a:ext>
            </a:extLst>
          </p:cNvPr>
          <p:cNvSpPr/>
          <p:nvPr/>
        </p:nvSpPr>
        <p:spPr>
          <a:xfrm flipH="1">
            <a:off x="6693706" y="313978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5" name="Polygon">
            <a:extLst>
              <a:ext uri="{FF2B5EF4-FFF2-40B4-BE49-F238E27FC236}">
                <a16:creationId xmlns:a16="http://schemas.microsoft.com/office/drawing/2014/main" id="{1548FA20-4123-5D42-8BE7-8B66249EC570}"/>
              </a:ext>
            </a:extLst>
          </p:cNvPr>
          <p:cNvSpPr/>
          <p:nvPr/>
        </p:nvSpPr>
        <p:spPr>
          <a:xfrm flipH="1">
            <a:off x="7942194" y="989630"/>
            <a:ext cx="1202207" cy="1383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6" name="Polygon">
            <a:extLst>
              <a:ext uri="{FF2B5EF4-FFF2-40B4-BE49-F238E27FC236}">
                <a16:creationId xmlns:a16="http://schemas.microsoft.com/office/drawing/2014/main" id="{F7CF8DFF-C167-4343-B56C-B69D2079ED2B}"/>
              </a:ext>
            </a:extLst>
          </p:cNvPr>
          <p:cNvSpPr/>
          <p:nvPr/>
        </p:nvSpPr>
        <p:spPr>
          <a:xfrm flipH="1">
            <a:off x="4188165" y="3149312"/>
            <a:ext cx="1202207" cy="138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7" name="Polygon">
            <a:extLst>
              <a:ext uri="{FF2B5EF4-FFF2-40B4-BE49-F238E27FC236}">
                <a16:creationId xmlns:a16="http://schemas.microsoft.com/office/drawing/2014/main" id="{F4732118-4EB7-9546-B03A-E8837EE28AC1}"/>
              </a:ext>
            </a:extLst>
          </p:cNvPr>
          <p:cNvSpPr/>
          <p:nvPr/>
        </p:nvSpPr>
        <p:spPr>
          <a:xfrm flipH="1">
            <a:off x="7963464" y="3149312"/>
            <a:ext cx="1202207" cy="138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8" name="Polygon">
            <a:extLst>
              <a:ext uri="{FF2B5EF4-FFF2-40B4-BE49-F238E27FC236}">
                <a16:creationId xmlns:a16="http://schemas.microsoft.com/office/drawing/2014/main" id="{10163914-797F-C343-9CBE-94E5508F98E4}"/>
              </a:ext>
            </a:extLst>
          </p:cNvPr>
          <p:cNvSpPr/>
          <p:nvPr/>
        </p:nvSpPr>
        <p:spPr>
          <a:xfrm flipH="1">
            <a:off x="6075705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9" name="Polygon">
            <a:extLst>
              <a:ext uri="{FF2B5EF4-FFF2-40B4-BE49-F238E27FC236}">
                <a16:creationId xmlns:a16="http://schemas.microsoft.com/office/drawing/2014/main" id="{6A7E0AE0-5B82-8E4F-8BC5-F9BA3A8A27D6}"/>
              </a:ext>
            </a:extLst>
          </p:cNvPr>
          <p:cNvSpPr/>
          <p:nvPr/>
        </p:nvSpPr>
        <p:spPr>
          <a:xfrm flipH="1">
            <a:off x="7332978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0" name="Polygon">
            <a:extLst>
              <a:ext uri="{FF2B5EF4-FFF2-40B4-BE49-F238E27FC236}">
                <a16:creationId xmlns:a16="http://schemas.microsoft.com/office/drawing/2014/main" id="{D71A3904-16FF-0D49-9723-5D51096A55AA}"/>
              </a:ext>
            </a:extLst>
          </p:cNvPr>
          <p:cNvSpPr/>
          <p:nvPr/>
        </p:nvSpPr>
        <p:spPr>
          <a:xfrm flipH="1">
            <a:off x="8590031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1" name="Polygon">
            <a:extLst>
              <a:ext uri="{FF2B5EF4-FFF2-40B4-BE49-F238E27FC236}">
                <a16:creationId xmlns:a16="http://schemas.microsoft.com/office/drawing/2014/main" id="{42EEAE31-9F5B-6F45-B87B-8577DAF6B72C}"/>
              </a:ext>
            </a:extLst>
          </p:cNvPr>
          <p:cNvSpPr/>
          <p:nvPr/>
        </p:nvSpPr>
        <p:spPr>
          <a:xfrm flipH="1">
            <a:off x="4818432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2" name="Polygon">
            <a:extLst>
              <a:ext uri="{FF2B5EF4-FFF2-40B4-BE49-F238E27FC236}">
                <a16:creationId xmlns:a16="http://schemas.microsoft.com/office/drawing/2014/main" id="{C5EF1468-A5A0-9E4E-97DD-3BC9AA69B623}"/>
              </a:ext>
            </a:extLst>
          </p:cNvPr>
          <p:cNvSpPr/>
          <p:nvPr/>
        </p:nvSpPr>
        <p:spPr>
          <a:xfrm flipH="1">
            <a:off x="3557459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3" name="Polygon">
            <a:extLst>
              <a:ext uri="{FF2B5EF4-FFF2-40B4-BE49-F238E27FC236}">
                <a16:creationId xmlns:a16="http://schemas.microsoft.com/office/drawing/2014/main" id="{B6C2C197-3F3E-6A44-8565-F8B3F66713F4}"/>
              </a:ext>
            </a:extLst>
          </p:cNvPr>
          <p:cNvSpPr/>
          <p:nvPr/>
        </p:nvSpPr>
        <p:spPr>
          <a:xfrm flipH="1">
            <a:off x="8593950" y="4222169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4" name="Polygon">
            <a:extLst>
              <a:ext uri="{FF2B5EF4-FFF2-40B4-BE49-F238E27FC236}">
                <a16:creationId xmlns:a16="http://schemas.microsoft.com/office/drawing/2014/main" id="{40F1BE08-EF93-874E-A604-9B39B62E6695}"/>
              </a:ext>
            </a:extLst>
          </p:cNvPr>
          <p:cNvSpPr/>
          <p:nvPr/>
        </p:nvSpPr>
        <p:spPr>
          <a:xfrm flipH="1">
            <a:off x="9233057" y="3149312"/>
            <a:ext cx="1202207" cy="1383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5" name="Polygon">
            <a:extLst>
              <a:ext uri="{FF2B5EF4-FFF2-40B4-BE49-F238E27FC236}">
                <a16:creationId xmlns:a16="http://schemas.microsoft.com/office/drawing/2014/main" id="{E8259756-60D4-E347-B0FA-0CCD6C5FCFBF}"/>
              </a:ext>
            </a:extLst>
          </p:cNvPr>
          <p:cNvSpPr/>
          <p:nvPr/>
        </p:nvSpPr>
        <p:spPr>
          <a:xfrm flipH="1">
            <a:off x="9224656" y="999156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6" name="Polygon">
            <a:extLst>
              <a:ext uri="{FF2B5EF4-FFF2-40B4-BE49-F238E27FC236}">
                <a16:creationId xmlns:a16="http://schemas.microsoft.com/office/drawing/2014/main" id="{FD84CC78-ED42-BE41-9E11-0D4C1F3EB3F9}"/>
              </a:ext>
            </a:extLst>
          </p:cNvPr>
          <p:cNvSpPr/>
          <p:nvPr/>
        </p:nvSpPr>
        <p:spPr>
          <a:xfrm flipH="1">
            <a:off x="3557459" y="2068011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7" name="Polygon">
            <a:extLst>
              <a:ext uri="{FF2B5EF4-FFF2-40B4-BE49-F238E27FC236}">
                <a16:creationId xmlns:a16="http://schemas.microsoft.com/office/drawing/2014/main" id="{1626F31A-927E-5843-9EFF-980D7505BC83}"/>
              </a:ext>
            </a:extLst>
          </p:cNvPr>
          <p:cNvSpPr/>
          <p:nvPr/>
        </p:nvSpPr>
        <p:spPr>
          <a:xfrm flipH="1">
            <a:off x="4162757" y="992235"/>
            <a:ext cx="1202207" cy="138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grpSp>
        <p:nvGrpSpPr>
          <p:cNvPr id="51" name="Complexity of development">
            <a:extLst>
              <a:ext uri="{FF2B5EF4-FFF2-40B4-BE49-F238E27FC236}">
                <a16:creationId xmlns:a16="http://schemas.microsoft.com/office/drawing/2014/main" id="{916F8FFB-D890-1C4F-8122-B9972F56C18C}"/>
              </a:ext>
            </a:extLst>
          </p:cNvPr>
          <p:cNvGrpSpPr/>
          <p:nvPr/>
        </p:nvGrpSpPr>
        <p:grpSpPr>
          <a:xfrm>
            <a:off x="3110508" y="2705596"/>
            <a:ext cx="6495798" cy="1206695"/>
            <a:chOff x="-372040" y="1946551"/>
            <a:chExt cx="6495796" cy="1206695"/>
          </a:xfrm>
          <a:solidFill>
            <a:schemeClr val="accent4"/>
          </a:solidFill>
        </p:grpSpPr>
        <p:sp>
          <p:nvSpPr>
            <p:cNvPr id="52" name="Arrow">
              <a:extLst>
                <a:ext uri="{FF2B5EF4-FFF2-40B4-BE49-F238E27FC236}">
                  <a16:creationId xmlns:a16="http://schemas.microsoft.com/office/drawing/2014/main" id="{E5AE7FD5-70D3-7B43-A901-34AA22388B9D}"/>
                </a:ext>
              </a:extLst>
            </p:cNvPr>
            <p:cNvSpPr/>
            <p:nvPr/>
          </p:nvSpPr>
          <p:spPr>
            <a:xfrm rot="19200000">
              <a:off x="-372040" y="1946551"/>
              <a:ext cx="6495796" cy="1206695"/>
            </a:xfrm>
            <a:prstGeom prst="rightArrow">
              <a:avLst>
                <a:gd name="adj1" fmla="val 32000"/>
                <a:gd name="adj2" fmla="val 50518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2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dirty="0"/>
            </a:p>
          </p:txBody>
        </p:sp>
        <p:sp>
          <p:nvSpPr>
            <p:cNvPr id="53" name="Complexity of development">
              <a:extLst>
                <a:ext uri="{FF2B5EF4-FFF2-40B4-BE49-F238E27FC236}">
                  <a16:creationId xmlns:a16="http://schemas.microsoft.com/office/drawing/2014/main" id="{30876840-5002-C243-98BF-813E187714FE}"/>
                </a:ext>
              </a:extLst>
            </p:cNvPr>
            <p:cNvSpPr txBox="1"/>
            <p:nvPr/>
          </p:nvSpPr>
          <p:spPr>
            <a:xfrm rot="19200000">
              <a:off x="-349221" y="2404845"/>
              <a:ext cx="6300725" cy="41549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2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</a:rPr>
                <a:t>Complexity of development</a:t>
              </a:r>
            </a:p>
          </p:txBody>
        </p:sp>
      </p:grpSp>
      <p:grpSp>
        <p:nvGrpSpPr>
          <p:cNvPr id="54" name="Diversity of tools">
            <a:extLst>
              <a:ext uri="{FF2B5EF4-FFF2-40B4-BE49-F238E27FC236}">
                <a16:creationId xmlns:a16="http://schemas.microsoft.com/office/drawing/2014/main" id="{9A7CB11D-20AE-3648-AC4B-3970D597833A}"/>
              </a:ext>
            </a:extLst>
          </p:cNvPr>
          <p:cNvGrpSpPr/>
          <p:nvPr/>
        </p:nvGrpSpPr>
        <p:grpSpPr>
          <a:xfrm>
            <a:off x="3624284" y="3605901"/>
            <a:ext cx="7098841" cy="1206695"/>
            <a:chOff x="-7700" y="1177586"/>
            <a:chExt cx="7098839" cy="1206694"/>
          </a:xfrm>
          <a:solidFill>
            <a:schemeClr val="accent4"/>
          </a:solidFill>
        </p:grpSpPr>
        <p:sp>
          <p:nvSpPr>
            <p:cNvPr id="55" name="Arrow">
              <a:extLst>
                <a:ext uri="{FF2B5EF4-FFF2-40B4-BE49-F238E27FC236}">
                  <a16:creationId xmlns:a16="http://schemas.microsoft.com/office/drawing/2014/main" id="{8FEA8666-7B9A-5B49-A640-76989328A8CE}"/>
                </a:ext>
              </a:extLst>
            </p:cNvPr>
            <p:cNvSpPr/>
            <p:nvPr/>
          </p:nvSpPr>
          <p:spPr>
            <a:xfrm rot="20400000">
              <a:off x="-7700" y="1177586"/>
              <a:ext cx="7098839" cy="1206694"/>
            </a:xfrm>
            <a:prstGeom prst="rightArrow">
              <a:avLst>
                <a:gd name="adj1" fmla="val 32000"/>
                <a:gd name="adj2" fmla="val 50518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2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6" name="Diversity of tools">
              <a:extLst>
                <a:ext uri="{FF2B5EF4-FFF2-40B4-BE49-F238E27FC236}">
                  <a16:creationId xmlns:a16="http://schemas.microsoft.com/office/drawing/2014/main" id="{4061DDBD-38D0-894D-9E46-A9F2AE2523C7}"/>
                </a:ext>
              </a:extLst>
            </p:cNvPr>
            <p:cNvSpPr txBox="1"/>
            <p:nvPr/>
          </p:nvSpPr>
          <p:spPr>
            <a:xfrm rot="20400000">
              <a:off x="-1818" y="1606544"/>
              <a:ext cx="6903769" cy="41549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2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</a:rPr>
                <a:t>Diversity of tools </a:t>
              </a:r>
            </a:p>
          </p:txBody>
        </p:sp>
      </p:grpSp>
      <p:grpSp>
        <p:nvGrpSpPr>
          <p:cNvPr id="57" name="Diversity of data">
            <a:extLst>
              <a:ext uri="{FF2B5EF4-FFF2-40B4-BE49-F238E27FC236}">
                <a16:creationId xmlns:a16="http://schemas.microsoft.com/office/drawing/2014/main" id="{EFC3915F-BA5A-EA49-932E-A02578510849}"/>
              </a:ext>
            </a:extLst>
          </p:cNvPr>
          <p:cNvGrpSpPr/>
          <p:nvPr/>
        </p:nvGrpSpPr>
        <p:grpSpPr>
          <a:xfrm>
            <a:off x="3751939" y="4826501"/>
            <a:ext cx="6495797" cy="1206695"/>
            <a:chOff x="-1" y="0"/>
            <a:chExt cx="6495796" cy="1206693"/>
          </a:xfrm>
          <a:solidFill>
            <a:schemeClr val="accent2"/>
          </a:solidFill>
        </p:grpSpPr>
        <p:sp>
          <p:nvSpPr>
            <p:cNvPr id="58" name="Arrow">
              <a:extLst>
                <a:ext uri="{FF2B5EF4-FFF2-40B4-BE49-F238E27FC236}">
                  <a16:creationId xmlns:a16="http://schemas.microsoft.com/office/drawing/2014/main" id="{9B6B69C6-AAAC-C04E-8BEB-B79A800C7C61}"/>
                </a:ext>
              </a:extLst>
            </p:cNvPr>
            <p:cNvSpPr/>
            <p:nvPr/>
          </p:nvSpPr>
          <p:spPr>
            <a:xfrm>
              <a:off x="0" y="0"/>
              <a:ext cx="6495795" cy="1206693"/>
            </a:xfrm>
            <a:prstGeom prst="rightArrow">
              <a:avLst>
                <a:gd name="adj1" fmla="val 32000"/>
                <a:gd name="adj2" fmla="val 50518"/>
              </a:avLst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2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9" name="Diversity of data">
              <a:extLst>
                <a:ext uri="{FF2B5EF4-FFF2-40B4-BE49-F238E27FC236}">
                  <a16:creationId xmlns:a16="http://schemas.microsoft.com/office/drawing/2014/main" id="{30B047FD-9763-624A-9DB2-6EF9B3114065}"/>
                </a:ext>
              </a:extLst>
            </p:cNvPr>
            <p:cNvSpPr txBox="1"/>
            <p:nvPr/>
          </p:nvSpPr>
          <p:spPr>
            <a:xfrm>
              <a:off x="-1" y="395599"/>
              <a:ext cx="6300726" cy="41549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spAutoFit/>
            </a:bodyPr>
            <a:lstStyle>
              <a:lvl1pPr defTabSz="584199">
                <a:defRPr sz="2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</a:rPr>
                <a:t>Diversity of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75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ygon">
            <a:extLst>
              <a:ext uri="{FF2B5EF4-FFF2-40B4-BE49-F238E27FC236}">
                <a16:creationId xmlns:a16="http://schemas.microsoft.com/office/drawing/2014/main" id="{AABF5408-CE71-9C43-8DD9-0D3AC1CAF0F7}"/>
              </a:ext>
            </a:extLst>
          </p:cNvPr>
          <p:cNvSpPr/>
          <p:nvPr/>
        </p:nvSpPr>
        <p:spPr>
          <a:xfrm>
            <a:off x="5188994" y="3126706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grpSp>
        <p:nvGrpSpPr>
          <p:cNvPr id="5" name="Reporting and Visualization">
            <a:extLst>
              <a:ext uri="{FF2B5EF4-FFF2-40B4-BE49-F238E27FC236}">
                <a16:creationId xmlns:a16="http://schemas.microsoft.com/office/drawing/2014/main" id="{594C4C2E-0513-6049-8C75-12F14419DB13}"/>
              </a:ext>
            </a:extLst>
          </p:cNvPr>
          <p:cNvGrpSpPr/>
          <p:nvPr/>
        </p:nvGrpSpPr>
        <p:grpSpPr>
          <a:xfrm>
            <a:off x="1061091" y="5218127"/>
            <a:ext cx="1632809" cy="681939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943F32BD-6481-5743-9DFA-754B8ED87BEE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7" name="Reporting and Visualization">
              <a:extLst>
                <a:ext uri="{FF2B5EF4-FFF2-40B4-BE49-F238E27FC236}">
                  <a16:creationId xmlns:a16="http://schemas.microsoft.com/office/drawing/2014/main" id="{157A8630-258E-1946-ACEC-35BE3147111F}"/>
                </a:ext>
              </a:extLst>
            </p:cNvPr>
            <p:cNvSpPr txBox="1"/>
            <p:nvPr/>
          </p:nvSpPr>
          <p:spPr>
            <a:xfrm>
              <a:off x="0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Reporting and Visualization</a:t>
              </a:r>
            </a:p>
          </p:txBody>
        </p:sp>
      </p:grpSp>
      <p:grpSp>
        <p:nvGrpSpPr>
          <p:cNvPr id="8" name="Exploration and Discovery">
            <a:extLst>
              <a:ext uri="{FF2B5EF4-FFF2-40B4-BE49-F238E27FC236}">
                <a16:creationId xmlns:a16="http://schemas.microsoft.com/office/drawing/2014/main" id="{3AC25EA3-9DBB-8B44-99EB-BA2F28D7C384}"/>
              </a:ext>
            </a:extLst>
          </p:cNvPr>
          <p:cNvGrpSpPr/>
          <p:nvPr/>
        </p:nvGrpSpPr>
        <p:grpSpPr>
          <a:xfrm>
            <a:off x="1055446" y="3834137"/>
            <a:ext cx="1632809" cy="681938"/>
            <a:chOff x="0" y="0"/>
            <a:chExt cx="1948381" cy="974191"/>
          </a:xfrm>
          <a:solidFill>
            <a:schemeClr val="bg2">
              <a:lumMod val="75000"/>
            </a:schemeClr>
          </a:solidFill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1AED235C-6DED-9340-AB12-6EDA7F65F159}"/>
                </a:ext>
              </a:extLst>
            </p:cNvPr>
            <p:cNvSpPr/>
            <p:nvPr/>
          </p:nvSpPr>
          <p:spPr>
            <a:xfrm>
              <a:off x="-1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0" name="Exploration and Discovery">
              <a:extLst>
                <a:ext uri="{FF2B5EF4-FFF2-40B4-BE49-F238E27FC236}">
                  <a16:creationId xmlns:a16="http://schemas.microsoft.com/office/drawing/2014/main" id="{2FC17A9D-452B-FA4D-8135-1ADAEA0900AC}"/>
                </a:ext>
              </a:extLst>
            </p:cNvPr>
            <p:cNvSpPr txBox="1"/>
            <p:nvPr/>
          </p:nvSpPr>
          <p:spPr>
            <a:xfrm>
              <a:off x="-1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Exploration and Discovery</a:t>
              </a:r>
            </a:p>
          </p:txBody>
        </p:sp>
      </p:grpSp>
      <p:grpSp>
        <p:nvGrpSpPr>
          <p:cNvPr id="11" name="Prediction and Patterns">
            <a:extLst>
              <a:ext uri="{FF2B5EF4-FFF2-40B4-BE49-F238E27FC236}">
                <a16:creationId xmlns:a16="http://schemas.microsoft.com/office/drawing/2014/main" id="{A1839799-A62E-D745-92FF-1D7518532ADB}"/>
              </a:ext>
            </a:extLst>
          </p:cNvPr>
          <p:cNvGrpSpPr/>
          <p:nvPr/>
        </p:nvGrpSpPr>
        <p:grpSpPr>
          <a:xfrm>
            <a:off x="1056066" y="2450147"/>
            <a:ext cx="1632809" cy="68193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C3B45117-9AB8-C344-95EC-CAA0DA3B8C7F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3" name="Prediction and Patterns">
              <a:extLst>
                <a:ext uri="{FF2B5EF4-FFF2-40B4-BE49-F238E27FC236}">
                  <a16:creationId xmlns:a16="http://schemas.microsoft.com/office/drawing/2014/main" id="{56BA9203-E5FE-7345-A3F9-6D475C9A0A87}"/>
                </a:ext>
              </a:extLst>
            </p:cNvPr>
            <p:cNvSpPr txBox="1"/>
            <p:nvPr/>
          </p:nvSpPr>
          <p:spPr>
            <a:xfrm>
              <a:off x="0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Prediction and Patterns</a:t>
              </a:r>
            </a:p>
          </p:txBody>
        </p:sp>
      </p:grpSp>
      <p:grpSp>
        <p:nvGrpSpPr>
          <p:cNvPr id="14" name="Intelligence and Autonomy">
            <a:extLst>
              <a:ext uri="{FF2B5EF4-FFF2-40B4-BE49-F238E27FC236}">
                <a16:creationId xmlns:a16="http://schemas.microsoft.com/office/drawing/2014/main" id="{B2E7DEB6-EE2B-2047-9F85-383A46E75B97}"/>
              </a:ext>
            </a:extLst>
          </p:cNvPr>
          <p:cNvGrpSpPr/>
          <p:nvPr/>
        </p:nvGrpSpPr>
        <p:grpSpPr>
          <a:xfrm>
            <a:off x="1056685" y="1066156"/>
            <a:ext cx="1632809" cy="681939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F47DCC2B-DE66-D24E-8AD1-9440531E1671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6" name="Intelligence and Autonomy">
              <a:extLst>
                <a:ext uri="{FF2B5EF4-FFF2-40B4-BE49-F238E27FC236}">
                  <a16:creationId xmlns:a16="http://schemas.microsoft.com/office/drawing/2014/main" id="{E57095F2-0D2B-2A4B-9C94-7A15795A3416}"/>
                </a:ext>
              </a:extLst>
            </p:cNvPr>
            <p:cNvSpPr txBox="1"/>
            <p:nvPr/>
          </p:nvSpPr>
          <p:spPr>
            <a:xfrm>
              <a:off x="0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>
                  <a:solidFill>
                    <a:schemeClr val="tx1"/>
                  </a:solidFill>
                  <a:latin typeface="+mj-lt"/>
                </a:rPr>
                <a:t>Intelligence and Autonomy</a:t>
              </a:r>
            </a:p>
          </p:txBody>
        </p:sp>
      </p:grpSp>
      <p:grpSp>
        <p:nvGrpSpPr>
          <p:cNvPr id="17" name="Ad-Hoc">
            <a:extLst>
              <a:ext uri="{FF2B5EF4-FFF2-40B4-BE49-F238E27FC236}">
                <a16:creationId xmlns:a16="http://schemas.microsoft.com/office/drawing/2014/main" id="{C7F88401-B2F6-8949-964B-3949DF89A395}"/>
              </a:ext>
            </a:extLst>
          </p:cNvPr>
          <p:cNvGrpSpPr/>
          <p:nvPr/>
        </p:nvGrpSpPr>
        <p:grpSpPr>
          <a:xfrm>
            <a:off x="2859759" y="5920711"/>
            <a:ext cx="1632809" cy="681939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5BAC4457-C92F-254C-B607-27CE4EB62493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19" name="Ad-Hoc">
              <a:extLst>
                <a:ext uri="{FF2B5EF4-FFF2-40B4-BE49-F238E27FC236}">
                  <a16:creationId xmlns:a16="http://schemas.microsoft.com/office/drawing/2014/main" id="{5B31591C-BCE6-AD4B-88F5-3D89D42A63FE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Ad-Hoc</a:t>
              </a:r>
            </a:p>
          </p:txBody>
        </p:sp>
      </p:grpSp>
      <p:grpSp>
        <p:nvGrpSpPr>
          <p:cNvPr id="20" name="Tactical">
            <a:extLst>
              <a:ext uri="{FF2B5EF4-FFF2-40B4-BE49-F238E27FC236}">
                <a16:creationId xmlns:a16="http://schemas.microsoft.com/office/drawing/2014/main" id="{B37866F8-3806-EB4C-AD98-09F1A9B898B0}"/>
              </a:ext>
            </a:extLst>
          </p:cNvPr>
          <p:cNvGrpSpPr/>
          <p:nvPr/>
        </p:nvGrpSpPr>
        <p:grpSpPr>
          <a:xfrm>
            <a:off x="4824570" y="5920711"/>
            <a:ext cx="1632809" cy="681939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B9CFFF09-8CD9-B948-88E8-A493E2685929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2" name="Tactical">
              <a:extLst>
                <a:ext uri="{FF2B5EF4-FFF2-40B4-BE49-F238E27FC236}">
                  <a16:creationId xmlns:a16="http://schemas.microsoft.com/office/drawing/2014/main" id="{B1EAE791-0CE4-C442-91D3-E0A74639E555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Tactical</a:t>
              </a:r>
            </a:p>
          </p:txBody>
        </p:sp>
      </p:grpSp>
      <p:grpSp>
        <p:nvGrpSpPr>
          <p:cNvPr id="23" name="Strategic">
            <a:extLst>
              <a:ext uri="{FF2B5EF4-FFF2-40B4-BE49-F238E27FC236}">
                <a16:creationId xmlns:a16="http://schemas.microsoft.com/office/drawing/2014/main" id="{D963AFDC-3648-174A-827F-BB04255404F8}"/>
              </a:ext>
            </a:extLst>
          </p:cNvPr>
          <p:cNvGrpSpPr/>
          <p:nvPr/>
        </p:nvGrpSpPr>
        <p:grpSpPr>
          <a:xfrm>
            <a:off x="6789383" y="5920711"/>
            <a:ext cx="1632810" cy="681939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69494C67-6339-9C40-B3E4-B64C54C53B3A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5" name="Strategic">
              <a:extLst>
                <a:ext uri="{FF2B5EF4-FFF2-40B4-BE49-F238E27FC236}">
                  <a16:creationId xmlns:a16="http://schemas.microsoft.com/office/drawing/2014/main" id="{4E25EA8F-D86D-944F-8758-616F495CDA5E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Strategic</a:t>
              </a:r>
            </a:p>
          </p:txBody>
        </p:sp>
      </p:grpSp>
      <p:grpSp>
        <p:nvGrpSpPr>
          <p:cNvPr id="26" name="Cultural">
            <a:extLst>
              <a:ext uri="{FF2B5EF4-FFF2-40B4-BE49-F238E27FC236}">
                <a16:creationId xmlns:a16="http://schemas.microsoft.com/office/drawing/2014/main" id="{E98925A5-A0D8-3442-A09E-7103E9E06023}"/>
              </a:ext>
            </a:extLst>
          </p:cNvPr>
          <p:cNvGrpSpPr/>
          <p:nvPr/>
        </p:nvGrpSpPr>
        <p:grpSpPr>
          <a:xfrm>
            <a:off x="8754196" y="5920711"/>
            <a:ext cx="1632810" cy="681939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C8EFEAA0-AB40-C142-8F8B-C7EF26E450AF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28" name="Cultural">
              <a:extLst>
                <a:ext uri="{FF2B5EF4-FFF2-40B4-BE49-F238E27FC236}">
                  <a16:creationId xmlns:a16="http://schemas.microsoft.com/office/drawing/2014/main" id="{E543D1B4-DE67-3A4C-8B03-5F524365256A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Cultural</a:t>
              </a:r>
            </a:p>
          </p:txBody>
        </p:sp>
      </p:grpSp>
      <p:sp>
        <p:nvSpPr>
          <p:cNvPr id="29" name="Polygon">
            <a:extLst>
              <a:ext uri="{FF2B5EF4-FFF2-40B4-BE49-F238E27FC236}">
                <a16:creationId xmlns:a16="http://schemas.microsoft.com/office/drawing/2014/main" id="{AE7AB879-D739-7B42-A6CF-19C9DC9C8840}"/>
              </a:ext>
            </a:extLst>
          </p:cNvPr>
          <p:cNvSpPr/>
          <p:nvPr/>
        </p:nvSpPr>
        <p:spPr>
          <a:xfrm>
            <a:off x="5196200" y="991284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7E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solidFill>
                  <a:schemeClr val="tx1"/>
                </a:solidFill>
                <a:latin typeface="+mj-lt"/>
              </a:rPr>
              <a:t>Autonomous Workflow</a:t>
            </a:r>
          </a:p>
        </p:txBody>
      </p:sp>
      <p:sp>
        <p:nvSpPr>
          <p:cNvPr id="30" name="Polygon">
            <a:extLst>
              <a:ext uri="{FF2B5EF4-FFF2-40B4-BE49-F238E27FC236}">
                <a16:creationId xmlns:a16="http://schemas.microsoft.com/office/drawing/2014/main" id="{DDDD77F2-73B4-894F-A7BA-833FE0BC1BE4}"/>
              </a:ext>
            </a:extLst>
          </p:cNvPr>
          <p:cNvSpPr/>
          <p:nvPr/>
        </p:nvSpPr>
        <p:spPr>
          <a:xfrm>
            <a:off x="4450049" y="2054120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7E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solidFill>
                  <a:schemeClr val="tx1"/>
                </a:solidFill>
                <a:latin typeface="+mj-lt"/>
              </a:rPr>
              <a:t>Smart Action</a:t>
            </a:r>
          </a:p>
        </p:txBody>
      </p:sp>
      <p:sp>
        <p:nvSpPr>
          <p:cNvPr id="31" name="Polygon">
            <a:extLst>
              <a:ext uri="{FF2B5EF4-FFF2-40B4-BE49-F238E27FC236}">
                <a16:creationId xmlns:a16="http://schemas.microsoft.com/office/drawing/2014/main" id="{347859D3-74A9-FA4A-AFC4-572F3052E636}"/>
              </a:ext>
            </a:extLst>
          </p:cNvPr>
          <p:cNvSpPr/>
          <p:nvPr/>
        </p:nvSpPr>
        <p:spPr>
          <a:xfrm flipH="1">
            <a:off x="5946758" y="2054120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2" name="Polygon">
            <a:extLst>
              <a:ext uri="{FF2B5EF4-FFF2-40B4-BE49-F238E27FC236}">
                <a16:creationId xmlns:a16="http://schemas.microsoft.com/office/drawing/2014/main" id="{A1E84EE8-9EDB-6A4C-A167-1C520E1AB584}"/>
              </a:ext>
            </a:extLst>
          </p:cNvPr>
          <p:cNvSpPr/>
          <p:nvPr/>
        </p:nvSpPr>
        <p:spPr>
          <a:xfrm flipH="1">
            <a:off x="6682451" y="984402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3" name="Polygon">
            <a:extLst>
              <a:ext uri="{FF2B5EF4-FFF2-40B4-BE49-F238E27FC236}">
                <a16:creationId xmlns:a16="http://schemas.microsoft.com/office/drawing/2014/main" id="{F0ABFDBF-929C-B94F-B69D-2A6D421F69E4}"/>
              </a:ext>
            </a:extLst>
          </p:cNvPr>
          <p:cNvSpPr/>
          <p:nvPr/>
        </p:nvSpPr>
        <p:spPr>
          <a:xfrm flipH="1">
            <a:off x="7443465" y="2054120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4" name="Polygon">
            <a:extLst>
              <a:ext uri="{FF2B5EF4-FFF2-40B4-BE49-F238E27FC236}">
                <a16:creationId xmlns:a16="http://schemas.microsoft.com/office/drawing/2014/main" id="{E399FC27-D21B-6649-A09E-BE7ABFD0C28B}"/>
              </a:ext>
            </a:extLst>
          </p:cNvPr>
          <p:cNvSpPr/>
          <p:nvPr/>
        </p:nvSpPr>
        <p:spPr>
          <a:xfrm>
            <a:off x="6694981" y="3129331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dirty="0">
                <a:latin typeface="+mj-lt"/>
              </a:rPr>
              <a:t>Quality Analytics Application</a:t>
            </a:r>
          </a:p>
        </p:txBody>
      </p:sp>
      <p:sp>
        <p:nvSpPr>
          <p:cNvPr id="35" name="Polygon">
            <a:extLst>
              <a:ext uri="{FF2B5EF4-FFF2-40B4-BE49-F238E27FC236}">
                <a16:creationId xmlns:a16="http://schemas.microsoft.com/office/drawing/2014/main" id="{05606120-0B57-7C4B-A8A2-2C7D26B7B1C7}"/>
              </a:ext>
            </a:extLst>
          </p:cNvPr>
          <p:cNvSpPr/>
          <p:nvPr/>
        </p:nvSpPr>
        <p:spPr>
          <a:xfrm flipH="1">
            <a:off x="8168701" y="981813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6" name="Polygon">
            <a:extLst>
              <a:ext uri="{FF2B5EF4-FFF2-40B4-BE49-F238E27FC236}">
                <a16:creationId xmlns:a16="http://schemas.microsoft.com/office/drawing/2014/main" id="{8D23D84D-8B3D-4F47-9395-04B0E6CCF133}"/>
              </a:ext>
            </a:extLst>
          </p:cNvPr>
          <p:cNvSpPr/>
          <p:nvPr/>
        </p:nvSpPr>
        <p:spPr>
          <a:xfrm>
            <a:off x="3699753" y="3129331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D4FB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latin typeface="+mj-lt"/>
              </a:rPr>
              <a:t>Correlations Dashboard</a:t>
            </a:r>
          </a:p>
        </p:txBody>
      </p:sp>
      <p:sp>
        <p:nvSpPr>
          <p:cNvPr id="37" name="Polygon">
            <a:extLst>
              <a:ext uri="{FF2B5EF4-FFF2-40B4-BE49-F238E27FC236}">
                <a16:creationId xmlns:a16="http://schemas.microsoft.com/office/drawing/2014/main" id="{F6BD4E88-AFCE-BC43-91A6-5512F374953E}"/>
              </a:ext>
            </a:extLst>
          </p:cNvPr>
          <p:cNvSpPr/>
          <p:nvPr/>
        </p:nvSpPr>
        <p:spPr>
          <a:xfrm flipH="1">
            <a:off x="8194022" y="3129331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8" name="Polygon">
            <a:extLst>
              <a:ext uri="{FF2B5EF4-FFF2-40B4-BE49-F238E27FC236}">
                <a16:creationId xmlns:a16="http://schemas.microsoft.com/office/drawing/2014/main" id="{7007F345-B24E-3D43-B337-9A07D899DA03}"/>
              </a:ext>
            </a:extLst>
          </p:cNvPr>
          <p:cNvSpPr/>
          <p:nvPr/>
        </p:nvSpPr>
        <p:spPr>
          <a:xfrm flipH="1">
            <a:off x="5955457" y="4196146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39" name="Polygon">
            <a:extLst>
              <a:ext uri="{FF2B5EF4-FFF2-40B4-BE49-F238E27FC236}">
                <a16:creationId xmlns:a16="http://schemas.microsoft.com/office/drawing/2014/main" id="{E102F83F-B525-3340-9DF0-15DE942038EA}"/>
              </a:ext>
            </a:extLst>
          </p:cNvPr>
          <p:cNvSpPr/>
          <p:nvPr/>
        </p:nvSpPr>
        <p:spPr>
          <a:xfrm>
            <a:off x="8939914" y="2054120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latin typeface="+mj-lt"/>
              </a:rPr>
              <a:t>Smart Assistant / Classifier</a:t>
            </a:r>
          </a:p>
        </p:txBody>
      </p:sp>
      <p:sp>
        <p:nvSpPr>
          <p:cNvPr id="40" name="Polygon">
            <a:extLst>
              <a:ext uri="{FF2B5EF4-FFF2-40B4-BE49-F238E27FC236}">
                <a16:creationId xmlns:a16="http://schemas.microsoft.com/office/drawing/2014/main" id="{9EF3C322-C3A4-4A41-BE08-623E8D3D4D72}"/>
              </a:ext>
            </a:extLst>
          </p:cNvPr>
          <p:cNvSpPr/>
          <p:nvPr/>
        </p:nvSpPr>
        <p:spPr>
          <a:xfrm>
            <a:off x="4450049" y="4196146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D4FB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latin typeface="+mj-lt"/>
              </a:rPr>
              <a:t>Operational Dashboard</a:t>
            </a:r>
          </a:p>
        </p:txBody>
      </p:sp>
      <p:sp>
        <p:nvSpPr>
          <p:cNvPr id="41" name="Polygon">
            <a:extLst>
              <a:ext uri="{FF2B5EF4-FFF2-40B4-BE49-F238E27FC236}">
                <a16:creationId xmlns:a16="http://schemas.microsoft.com/office/drawing/2014/main" id="{5191B4C0-2EE5-314B-BE0F-58F122011913}"/>
              </a:ext>
            </a:extLst>
          </p:cNvPr>
          <p:cNvSpPr/>
          <p:nvPr/>
        </p:nvSpPr>
        <p:spPr>
          <a:xfrm>
            <a:off x="2948937" y="4196146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sp>
        <p:nvSpPr>
          <p:cNvPr id="42" name="Polygon">
            <a:extLst>
              <a:ext uri="{FF2B5EF4-FFF2-40B4-BE49-F238E27FC236}">
                <a16:creationId xmlns:a16="http://schemas.microsoft.com/office/drawing/2014/main" id="{906070D3-5F28-034F-91FD-F166CDDE2066}"/>
              </a:ext>
            </a:extLst>
          </p:cNvPr>
          <p:cNvSpPr/>
          <p:nvPr/>
        </p:nvSpPr>
        <p:spPr>
          <a:xfrm>
            <a:off x="8944579" y="4196146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latin typeface="+mj-lt"/>
              </a:rPr>
              <a:t>Quality KPI Dashboard</a:t>
            </a:r>
          </a:p>
        </p:txBody>
      </p:sp>
      <p:sp>
        <p:nvSpPr>
          <p:cNvPr id="43" name="Polygon">
            <a:extLst>
              <a:ext uri="{FF2B5EF4-FFF2-40B4-BE49-F238E27FC236}">
                <a16:creationId xmlns:a16="http://schemas.microsoft.com/office/drawing/2014/main" id="{B2CABCD7-1AF7-4F4D-8DEE-F6DC62613597}"/>
              </a:ext>
            </a:extLst>
          </p:cNvPr>
          <p:cNvSpPr/>
          <p:nvPr/>
        </p:nvSpPr>
        <p:spPr>
          <a:xfrm flipH="1">
            <a:off x="9705397" y="3129331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4" name="Polygon">
            <a:extLst>
              <a:ext uri="{FF2B5EF4-FFF2-40B4-BE49-F238E27FC236}">
                <a16:creationId xmlns:a16="http://schemas.microsoft.com/office/drawing/2014/main" id="{6427D5C2-FC99-214E-8BD6-22AA71D6B510}"/>
              </a:ext>
            </a:extLst>
          </p:cNvPr>
          <p:cNvSpPr/>
          <p:nvPr/>
        </p:nvSpPr>
        <p:spPr>
          <a:xfrm flipH="1">
            <a:off x="9674109" y="982394"/>
            <a:ext cx="1431156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5" name="Polygon">
            <a:extLst>
              <a:ext uri="{FF2B5EF4-FFF2-40B4-BE49-F238E27FC236}">
                <a16:creationId xmlns:a16="http://schemas.microsoft.com/office/drawing/2014/main" id="{0837F1FF-AC15-8B4F-865F-0733910618DE}"/>
              </a:ext>
            </a:extLst>
          </p:cNvPr>
          <p:cNvSpPr/>
          <p:nvPr/>
        </p:nvSpPr>
        <p:spPr>
          <a:xfrm flipH="1">
            <a:off x="2948937" y="2054120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6" name="Polygon">
            <a:extLst>
              <a:ext uri="{FF2B5EF4-FFF2-40B4-BE49-F238E27FC236}">
                <a16:creationId xmlns:a16="http://schemas.microsoft.com/office/drawing/2014/main" id="{EFF01B4F-C529-AC4A-9ED1-A9F62372F368}"/>
              </a:ext>
            </a:extLst>
          </p:cNvPr>
          <p:cNvSpPr/>
          <p:nvPr/>
        </p:nvSpPr>
        <p:spPr>
          <a:xfrm flipH="1">
            <a:off x="3701435" y="984402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D4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47" name="Position your requirement on the play board">
            <a:extLst>
              <a:ext uri="{FF2B5EF4-FFF2-40B4-BE49-F238E27FC236}">
                <a16:creationId xmlns:a16="http://schemas.microsoft.com/office/drawing/2014/main" id="{F69B58A6-602C-354F-AEDD-7545E389145A}"/>
              </a:ext>
            </a:extLst>
          </p:cNvPr>
          <p:cNvSpPr txBox="1"/>
          <p:nvPr/>
        </p:nvSpPr>
        <p:spPr>
          <a:xfrm>
            <a:off x="372335" y="190750"/>
            <a:ext cx="5153204" cy="600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099" tIns="38099" rIns="38099" bIns="38099" anchor="ctr">
            <a:spAutoFit/>
          </a:bodyPr>
          <a:lstStyle>
            <a:lvl1pPr defTabSz="584199"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US" dirty="0">
                <a:latin typeface="+mj-lt"/>
              </a:rPr>
              <a:t>A Sample Vendor </a:t>
            </a:r>
            <a:r>
              <a:rPr lang="en-US" dirty="0" err="1">
                <a:latin typeface="+mj-lt"/>
              </a:rPr>
              <a:t>Gameplan</a:t>
            </a:r>
            <a:r>
              <a:rPr lang="en-US" dirty="0">
                <a:latin typeface="+mj-lt"/>
              </a:rPr>
              <a:t> </a:t>
            </a:r>
            <a:endParaRPr dirty="0">
              <a:latin typeface="+mj-lt"/>
            </a:endParaRPr>
          </a:p>
        </p:txBody>
      </p:sp>
      <p:cxnSp>
        <p:nvCxnSpPr>
          <p:cNvPr id="48" name="Connection Line">
            <a:extLst>
              <a:ext uri="{FF2B5EF4-FFF2-40B4-BE49-F238E27FC236}">
                <a16:creationId xmlns:a16="http://schemas.microsoft.com/office/drawing/2014/main" id="{503ACCED-CD12-9D4C-B899-C973D1C97057}"/>
              </a:ext>
            </a:extLst>
          </p:cNvPr>
          <p:cNvCxnSpPr>
            <a:cxnSpLocks/>
          </p:cNvCxnSpPr>
          <p:nvPr/>
        </p:nvCxnSpPr>
        <p:spPr>
          <a:xfrm flipV="1">
            <a:off x="5130908" y="2812422"/>
            <a:ext cx="3996913" cy="1004612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49" name="Polygon">
            <a:extLst>
              <a:ext uri="{FF2B5EF4-FFF2-40B4-BE49-F238E27FC236}">
                <a16:creationId xmlns:a16="http://schemas.microsoft.com/office/drawing/2014/main" id="{307AAE9F-39B9-0F48-903B-CC970A47833C}"/>
              </a:ext>
            </a:extLst>
          </p:cNvPr>
          <p:cNvSpPr/>
          <p:nvPr/>
        </p:nvSpPr>
        <p:spPr>
          <a:xfrm>
            <a:off x="7443465" y="4196146"/>
            <a:ext cx="1431155" cy="1375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latin typeface="+mj-lt"/>
              </a:rPr>
              <a:t>Executive Dashboard</a:t>
            </a:r>
          </a:p>
        </p:txBody>
      </p:sp>
      <p:cxnSp>
        <p:nvCxnSpPr>
          <p:cNvPr id="50" name="Connection Line">
            <a:extLst>
              <a:ext uri="{FF2B5EF4-FFF2-40B4-BE49-F238E27FC236}">
                <a16:creationId xmlns:a16="http://schemas.microsoft.com/office/drawing/2014/main" id="{C200F444-B583-FE47-A75C-F0D61DC96469}"/>
              </a:ext>
            </a:extLst>
          </p:cNvPr>
          <p:cNvCxnSpPr>
            <a:cxnSpLocks/>
          </p:cNvCxnSpPr>
          <p:nvPr/>
        </p:nvCxnSpPr>
        <p:spPr>
          <a:xfrm>
            <a:off x="7466833" y="4133942"/>
            <a:ext cx="282378" cy="293079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51" name="Connection Line">
            <a:extLst>
              <a:ext uri="{FF2B5EF4-FFF2-40B4-BE49-F238E27FC236}">
                <a16:creationId xmlns:a16="http://schemas.microsoft.com/office/drawing/2014/main" id="{70CE8DD4-4CCB-C046-836C-6F6584A72CBC}"/>
              </a:ext>
            </a:extLst>
          </p:cNvPr>
          <p:cNvCxnSpPr>
            <a:cxnSpLocks/>
          </p:cNvCxnSpPr>
          <p:nvPr/>
        </p:nvCxnSpPr>
        <p:spPr>
          <a:xfrm>
            <a:off x="5881204" y="4883850"/>
            <a:ext cx="1676537" cy="0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2" name="Connection Line">
            <a:extLst>
              <a:ext uri="{FF2B5EF4-FFF2-40B4-BE49-F238E27FC236}">
                <a16:creationId xmlns:a16="http://schemas.microsoft.com/office/drawing/2014/main" id="{A5DF98CE-907E-044C-B5C6-E916066BC11B}"/>
              </a:ext>
            </a:extLst>
          </p:cNvPr>
          <p:cNvCxnSpPr>
            <a:cxnSpLocks/>
          </p:cNvCxnSpPr>
          <p:nvPr/>
        </p:nvCxnSpPr>
        <p:spPr>
          <a:xfrm flipV="1">
            <a:off x="4755762" y="2924939"/>
            <a:ext cx="305189" cy="389790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3" name="Connection Line">
            <a:extLst>
              <a:ext uri="{FF2B5EF4-FFF2-40B4-BE49-F238E27FC236}">
                <a16:creationId xmlns:a16="http://schemas.microsoft.com/office/drawing/2014/main" id="{0FDFC4F8-0452-A641-A530-D4CE8573C332}"/>
              </a:ext>
            </a:extLst>
          </p:cNvPr>
          <p:cNvCxnSpPr>
            <a:cxnSpLocks/>
          </p:cNvCxnSpPr>
          <p:nvPr/>
        </p:nvCxnSpPr>
        <p:spPr>
          <a:xfrm flipH="1" flipV="1">
            <a:off x="5472868" y="2924939"/>
            <a:ext cx="1570913" cy="371542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4" name="Connection Line">
            <a:extLst>
              <a:ext uri="{FF2B5EF4-FFF2-40B4-BE49-F238E27FC236}">
                <a16:creationId xmlns:a16="http://schemas.microsoft.com/office/drawing/2014/main" id="{E9D774CE-EEBE-724B-9E1A-3CC7037C098A}"/>
              </a:ext>
            </a:extLst>
          </p:cNvPr>
          <p:cNvCxnSpPr>
            <a:cxnSpLocks/>
          </p:cNvCxnSpPr>
          <p:nvPr/>
        </p:nvCxnSpPr>
        <p:spPr>
          <a:xfrm flipV="1">
            <a:off x="5472868" y="1948075"/>
            <a:ext cx="252738" cy="305986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5" name="Connection Line">
            <a:extLst>
              <a:ext uri="{FF2B5EF4-FFF2-40B4-BE49-F238E27FC236}">
                <a16:creationId xmlns:a16="http://schemas.microsoft.com/office/drawing/2014/main" id="{7229CBD0-EF23-F44E-9C63-F0861E900F0A}"/>
              </a:ext>
            </a:extLst>
          </p:cNvPr>
          <p:cNvCxnSpPr>
            <a:cxnSpLocks/>
          </p:cNvCxnSpPr>
          <p:nvPr/>
        </p:nvCxnSpPr>
        <p:spPr>
          <a:xfrm flipH="1" flipV="1">
            <a:off x="6457380" y="1676997"/>
            <a:ext cx="2451245" cy="1029380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6" name="Connection Line">
            <a:extLst>
              <a:ext uri="{FF2B5EF4-FFF2-40B4-BE49-F238E27FC236}">
                <a16:creationId xmlns:a16="http://schemas.microsoft.com/office/drawing/2014/main" id="{74BBCFE6-427C-8E46-823A-A71B3A87CB97}"/>
              </a:ext>
            </a:extLst>
          </p:cNvPr>
          <p:cNvCxnSpPr>
            <a:cxnSpLocks/>
          </p:cNvCxnSpPr>
          <p:nvPr/>
        </p:nvCxnSpPr>
        <p:spPr>
          <a:xfrm>
            <a:off x="8874619" y="4883849"/>
            <a:ext cx="253202" cy="0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57" name="Connection Line">
            <a:extLst>
              <a:ext uri="{FF2B5EF4-FFF2-40B4-BE49-F238E27FC236}">
                <a16:creationId xmlns:a16="http://schemas.microsoft.com/office/drawing/2014/main" id="{F75B1565-3CA1-D940-A86C-0C6B521FB29D}"/>
              </a:ext>
            </a:extLst>
          </p:cNvPr>
          <p:cNvCxnSpPr>
            <a:cxnSpLocks/>
          </p:cNvCxnSpPr>
          <p:nvPr/>
        </p:nvCxnSpPr>
        <p:spPr>
          <a:xfrm flipV="1">
            <a:off x="5497019" y="4056227"/>
            <a:ext cx="1449091" cy="277113"/>
          </a:xfrm>
          <a:prstGeom prst="straightConnector1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1714853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Reporting and Visualization">
            <a:extLst>
              <a:ext uri="{FF2B5EF4-FFF2-40B4-BE49-F238E27FC236}">
                <a16:creationId xmlns:a16="http://schemas.microsoft.com/office/drawing/2014/main" id="{06AB33A8-851B-1A4E-BAD7-FE62EB87984F}"/>
              </a:ext>
            </a:extLst>
          </p:cNvPr>
          <p:cNvGrpSpPr/>
          <p:nvPr/>
        </p:nvGrpSpPr>
        <p:grpSpPr>
          <a:xfrm>
            <a:off x="1443434" y="5123768"/>
            <a:ext cx="1508816" cy="60804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0DBF7FFC-7D02-EC40-992A-E3ADA4D36558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60" name="Reporting and Visualization">
              <a:extLst>
                <a:ext uri="{FF2B5EF4-FFF2-40B4-BE49-F238E27FC236}">
                  <a16:creationId xmlns:a16="http://schemas.microsoft.com/office/drawing/2014/main" id="{460F8211-63E8-7640-B794-CFE3338AA11C}"/>
                </a:ext>
              </a:extLst>
            </p:cNvPr>
            <p:cNvSpPr txBox="1"/>
            <p:nvPr/>
          </p:nvSpPr>
          <p:spPr>
            <a:xfrm>
              <a:off x="0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Reporting and Visualization</a:t>
              </a:r>
            </a:p>
          </p:txBody>
        </p:sp>
      </p:grpSp>
      <p:grpSp>
        <p:nvGrpSpPr>
          <p:cNvPr id="61" name="Exploration and Discovery">
            <a:extLst>
              <a:ext uri="{FF2B5EF4-FFF2-40B4-BE49-F238E27FC236}">
                <a16:creationId xmlns:a16="http://schemas.microsoft.com/office/drawing/2014/main" id="{587309B9-4B7E-D744-8272-3E04AD5FC475}"/>
              </a:ext>
            </a:extLst>
          </p:cNvPr>
          <p:cNvGrpSpPr/>
          <p:nvPr/>
        </p:nvGrpSpPr>
        <p:grpSpPr>
          <a:xfrm>
            <a:off x="1438218" y="3889740"/>
            <a:ext cx="1508816" cy="608048"/>
            <a:chOff x="0" y="0"/>
            <a:chExt cx="1948381" cy="974191"/>
          </a:xfrm>
          <a:solidFill>
            <a:schemeClr val="bg2">
              <a:lumMod val="75000"/>
            </a:schemeClr>
          </a:solidFill>
        </p:grpSpPr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9AD2D54-C908-C547-9999-2176C2E1124A}"/>
                </a:ext>
              </a:extLst>
            </p:cNvPr>
            <p:cNvSpPr/>
            <p:nvPr/>
          </p:nvSpPr>
          <p:spPr>
            <a:xfrm>
              <a:off x="-1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63" name="Exploration and Discovery">
              <a:extLst>
                <a:ext uri="{FF2B5EF4-FFF2-40B4-BE49-F238E27FC236}">
                  <a16:creationId xmlns:a16="http://schemas.microsoft.com/office/drawing/2014/main" id="{D8C0E084-382B-B447-B583-E88C3D791B42}"/>
                </a:ext>
              </a:extLst>
            </p:cNvPr>
            <p:cNvSpPr txBox="1"/>
            <p:nvPr/>
          </p:nvSpPr>
          <p:spPr>
            <a:xfrm>
              <a:off x="-1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Exploration and Discovery</a:t>
              </a:r>
            </a:p>
          </p:txBody>
        </p:sp>
      </p:grpSp>
      <p:grpSp>
        <p:nvGrpSpPr>
          <p:cNvPr id="64" name="Prediction and Patterns">
            <a:extLst>
              <a:ext uri="{FF2B5EF4-FFF2-40B4-BE49-F238E27FC236}">
                <a16:creationId xmlns:a16="http://schemas.microsoft.com/office/drawing/2014/main" id="{6C26AB95-FA23-1340-B8EC-62BFC2E0CFBD}"/>
              </a:ext>
            </a:extLst>
          </p:cNvPr>
          <p:cNvGrpSpPr/>
          <p:nvPr/>
        </p:nvGrpSpPr>
        <p:grpSpPr>
          <a:xfrm>
            <a:off x="1438791" y="2655713"/>
            <a:ext cx="1508816" cy="608047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F4465EFF-CE67-904C-9005-E4186EF351D4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66" name="Prediction and Patterns">
              <a:extLst>
                <a:ext uri="{FF2B5EF4-FFF2-40B4-BE49-F238E27FC236}">
                  <a16:creationId xmlns:a16="http://schemas.microsoft.com/office/drawing/2014/main" id="{D32D5E14-ACA1-F64A-8EA1-D4420DB3FDEE}"/>
                </a:ext>
              </a:extLst>
            </p:cNvPr>
            <p:cNvSpPr txBox="1"/>
            <p:nvPr/>
          </p:nvSpPr>
          <p:spPr>
            <a:xfrm>
              <a:off x="0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Prediction and Patterns</a:t>
              </a:r>
            </a:p>
          </p:txBody>
        </p:sp>
      </p:grpSp>
      <p:grpSp>
        <p:nvGrpSpPr>
          <p:cNvPr id="67" name="Intelligence and Autonomy">
            <a:extLst>
              <a:ext uri="{FF2B5EF4-FFF2-40B4-BE49-F238E27FC236}">
                <a16:creationId xmlns:a16="http://schemas.microsoft.com/office/drawing/2014/main" id="{A67E3F12-4ED0-6240-B5C4-01569CF20462}"/>
              </a:ext>
            </a:extLst>
          </p:cNvPr>
          <p:cNvGrpSpPr/>
          <p:nvPr/>
        </p:nvGrpSpPr>
        <p:grpSpPr>
          <a:xfrm>
            <a:off x="1439363" y="1421685"/>
            <a:ext cx="1508816" cy="60804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61BC6834-8219-EB4C-B0DF-E59E4A1DA3A5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69" name="Intelligence and Autonomy">
              <a:extLst>
                <a:ext uri="{FF2B5EF4-FFF2-40B4-BE49-F238E27FC236}">
                  <a16:creationId xmlns:a16="http://schemas.microsoft.com/office/drawing/2014/main" id="{BC86C0A0-D015-3B48-BF05-878D681B1844}"/>
                </a:ext>
              </a:extLst>
            </p:cNvPr>
            <p:cNvSpPr txBox="1"/>
            <p:nvPr/>
          </p:nvSpPr>
          <p:spPr>
            <a:xfrm>
              <a:off x="0" y="90203"/>
              <a:ext cx="1948383" cy="7937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Intelligence and Autonomy</a:t>
              </a:r>
            </a:p>
          </p:txBody>
        </p:sp>
      </p:grpSp>
      <p:grpSp>
        <p:nvGrpSpPr>
          <p:cNvPr id="70" name="Ad-Hoc">
            <a:extLst>
              <a:ext uri="{FF2B5EF4-FFF2-40B4-BE49-F238E27FC236}">
                <a16:creationId xmlns:a16="http://schemas.microsoft.com/office/drawing/2014/main" id="{816C9F77-AF10-BB4A-A3C4-9B674A1B115C}"/>
              </a:ext>
            </a:extLst>
          </p:cNvPr>
          <p:cNvGrpSpPr/>
          <p:nvPr/>
        </p:nvGrpSpPr>
        <p:grpSpPr>
          <a:xfrm>
            <a:off x="3105514" y="5750223"/>
            <a:ext cx="1508816" cy="60804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63409010-1D2C-1E46-8407-75DDC91D3373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72" name="Ad-Hoc">
              <a:extLst>
                <a:ext uri="{FF2B5EF4-FFF2-40B4-BE49-F238E27FC236}">
                  <a16:creationId xmlns:a16="http://schemas.microsoft.com/office/drawing/2014/main" id="{6B2BCDC4-FD3A-6B47-82A7-3304F221D407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Ad-Hoc</a:t>
              </a:r>
            </a:p>
          </p:txBody>
        </p:sp>
      </p:grpSp>
      <p:grpSp>
        <p:nvGrpSpPr>
          <p:cNvPr id="73" name="Tactical">
            <a:extLst>
              <a:ext uri="{FF2B5EF4-FFF2-40B4-BE49-F238E27FC236}">
                <a16:creationId xmlns:a16="http://schemas.microsoft.com/office/drawing/2014/main" id="{63BC5E0F-CE71-DC46-930D-C85E55F3E137}"/>
              </a:ext>
            </a:extLst>
          </p:cNvPr>
          <p:cNvGrpSpPr/>
          <p:nvPr/>
        </p:nvGrpSpPr>
        <p:grpSpPr>
          <a:xfrm>
            <a:off x="4921121" y="5750223"/>
            <a:ext cx="1508817" cy="60804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74" name="Rectangle">
              <a:extLst>
                <a:ext uri="{FF2B5EF4-FFF2-40B4-BE49-F238E27FC236}">
                  <a16:creationId xmlns:a16="http://schemas.microsoft.com/office/drawing/2014/main" id="{C8B03C49-AE2E-1144-BA03-7EAFAC8733A5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75" name="Tactical">
              <a:extLst>
                <a:ext uri="{FF2B5EF4-FFF2-40B4-BE49-F238E27FC236}">
                  <a16:creationId xmlns:a16="http://schemas.microsoft.com/office/drawing/2014/main" id="{21B0981F-3EC4-634E-9805-B3B7599E48BE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Tactical</a:t>
              </a:r>
            </a:p>
          </p:txBody>
        </p:sp>
      </p:grpSp>
      <p:grpSp>
        <p:nvGrpSpPr>
          <p:cNvPr id="76" name="Strategic">
            <a:extLst>
              <a:ext uri="{FF2B5EF4-FFF2-40B4-BE49-F238E27FC236}">
                <a16:creationId xmlns:a16="http://schemas.microsoft.com/office/drawing/2014/main" id="{A882AC87-7324-9A46-9A29-20DFC4D6637D}"/>
              </a:ext>
            </a:extLst>
          </p:cNvPr>
          <p:cNvGrpSpPr/>
          <p:nvPr/>
        </p:nvGrpSpPr>
        <p:grpSpPr>
          <a:xfrm>
            <a:off x="6736729" y="5750223"/>
            <a:ext cx="1508816" cy="60804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E824E895-EF5B-B242-BB7D-BBBE62A79490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78" name="Strategic">
              <a:extLst>
                <a:ext uri="{FF2B5EF4-FFF2-40B4-BE49-F238E27FC236}">
                  <a16:creationId xmlns:a16="http://schemas.microsoft.com/office/drawing/2014/main" id="{027FED0C-87DB-FF4A-BBAF-D8740CB9688D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Strategic</a:t>
              </a:r>
            </a:p>
          </p:txBody>
        </p:sp>
      </p:grpSp>
      <p:grpSp>
        <p:nvGrpSpPr>
          <p:cNvPr id="79" name="Cultural">
            <a:extLst>
              <a:ext uri="{FF2B5EF4-FFF2-40B4-BE49-F238E27FC236}">
                <a16:creationId xmlns:a16="http://schemas.microsoft.com/office/drawing/2014/main" id="{8ACBF837-635A-D74F-8510-36B71B40D476}"/>
              </a:ext>
            </a:extLst>
          </p:cNvPr>
          <p:cNvGrpSpPr/>
          <p:nvPr/>
        </p:nvGrpSpPr>
        <p:grpSpPr>
          <a:xfrm>
            <a:off x="8552337" y="5750223"/>
            <a:ext cx="1508816" cy="608048"/>
            <a:chOff x="0" y="0"/>
            <a:chExt cx="1948382" cy="974191"/>
          </a:xfrm>
          <a:solidFill>
            <a:schemeClr val="bg2">
              <a:lumMod val="75000"/>
            </a:schemeClr>
          </a:solidFill>
        </p:grpSpPr>
        <p:sp>
          <p:nvSpPr>
            <p:cNvPr id="80" name="Rectangle">
              <a:extLst>
                <a:ext uri="{FF2B5EF4-FFF2-40B4-BE49-F238E27FC236}">
                  <a16:creationId xmlns:a16="http://schemas.microsoft.com/office/drawing/2014/main" id="{D098F575-B755-824C-AA5E-32C7E201E92E}"/>
                </a:ext>
              </a:extLst>
            </p:cNvPr>
            <p:cNvSpPr/>
            <p:nvPr/>
          </p:nvSpPr>
          <p:spPr>
            <a:xfrm>
              <a:off x="0" y="-1"/>
              <a:ext cx="1948383" cy="97419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8099" tIns="38099" rIns="38099" bIns="38099" numCol="1" anchor="ctr">
              <a:noAutofit/>
            </a:bodyPr>
            <a:lstStyle/>
            <a:p>
              <a:pPr algn="ctr"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>
                <a:latin typeface="+mj-lt"/>
              </a:endParaRPr>
            </a:p>
          </p:txBody>
        </p:sp>
        <p:sp>
          <p:nvSpPr>
            <p:cNvPr id="81" name="Cultural">
              <a:extLst>
                <a:ext uri="{FF2B5EF4-FFF2-40B4-BE49-F238E27FC236}">
                  <a16:creationId xmlns:a16="http://schemas.microsoft.com/office/drawing/2014/main" id="{CA94F4C3-0275-2A4E-9780-A0D473391E9F}"/>
                </a:ext>
              </a:extLst>
            </p:cNvPr>
            <p:cNvSpPr txBox="1"/>
            <p:nvPr/>
          </p:nvSpPr>
          <p:spPr>
            <a:xfrm>
              <a:off x="0" y="261589"/>
              <a:ext cx="1948383" cy="45101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099" tIns="38099" rIns="38099" bIns="38099" numCol="1" anchor="ctr">
              <a:noAutofit/>
            </a:bodyPr>
            <a:lstStyle>
              <a:lvl1pPr defTabSz="584199">
                <a:defRPr sz="16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>
                  <a:solidFill>
                    <a:schemeClr val="tx1"/>
                  </a:solidFill>
                  <a:latin typeface="+mj-lt"/>
                </a:rPr>
                <a:t>Cultural</a:t>
              </a:r>
            </a:p>
          </p:txBody>
        </p:sp>
      </p:grpSp>
      <p:sp>
        <p:nvSpPr>
          <p:cNvPr id="82" name="Polygon">
            <a:extLst>
              <a:ext uri="{FF2B5EF4-FFF2-40B4-BE49-F238E27FC236}">
                <a16:creationId xmlns:a16="http://schemas.microsoft.com/office/drawing/2014/main" id="{758DE143-75F8-0640-B4D7-17C7038B34BE}"/>
              </a:ext>
            </a:extLst>
          </p:cNvPr>
          <p:cNvSpPr/>
          <p:nvPr/>
        </p:nvSpPr>
        <p:spPr>
          <a:xfrm>
            <a:off x="5267583" y="1346481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sp>
        <p:nvSpPr>
          <p:cNvPr id="83" name="Polygon">
            <a:extLst>
              <a:ext uri="{FF2B5EF4-FFF2-40B4-BE49-F238E27FC236}">
                <a16:creationId xmlns:a16="http://schemas.microsoft.com/office/drawing/2014/main" id="{D51A9193-7B9F-744C-8BA6-3275C02CC7F6}"/>
              </a:ext>
            </a:extLst>
          </p:cNvPr>
          <p:cNvSpPr/>
          <p:nvPr/>
        </p:nvSpPr>
        <p:spPr>
          <a:xfrm>
            <a:off x="6651892" y="1352934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7E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solidFill>
                  <a:schemeClr val="tx1"/>
                </a:solidFill>
                <a:latin typeface="+mj-lt"/>
              </a:rPr>
              <a:t>Always Audit Ready</a:t>
            </a:r>
          </a:p>
        </p:txBody>
      </p:sp>
      <p:sp>
        <p:nvSpPr>
          <p:cNvPr id="84" name="Polygon">
            <a:extLst>
              <a:ext uri="{FF2B5EF4-FFF2-40B4-BE49-F238E27FC236}">
                <a16:creationId xmlns:a16="http://schemas.microsoft.com/office/drawing/2014/main" id="{97F93EBB-DAB5-644F-AF28-F5454B699E99}"/>
              </a:ext>
            </a:extLst>
          </p:cNvPr>
          <p:cNvSpPr/>
          <p:nvPr/>
        </p:nvSpPr>
        <p:spPr>
          <a:xfrm flipH="1">
            <a:off x="7341141" y="2302598"/>
            <a:ext cx="1322475" cy="122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85" name="Polygon">
            <a:extLst>
              <a:ext uri="{FF2B5EF4-FFF2-40B4-BE49-F238E27FC236}">
                <a16:creationId xmlns:a16="http://schemas.microsoft.com/office/drawing/2014/main" id="{2A5A1621-12EA-1541-997B-AC66828E25E8}"/>
              </a:ext>
            </a:extLst>
          </p:cNvPr>
          <p:cNvSpPr/>
          <p:nvPr/>
        </p:nvSpPr>
        <p:spPr>
          <a:xfrm>
            <a:off x="5278265" y="3261304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sp>
        <p:nvSpPr>
          <p:cNvPr id="86" name="Polygon">
            <a:extLst>
              <a:ext uri="{FF2B5EF4-FFF2-40B4-BE49-F238E27FC236}">
                <a16:creationId xmlns:a16="http://schemas.microsoft.com/office/drawing/2014/main" id="{02928C7E-A6AD-2F4E-9ABD-2DB5676862F9}"/>
              </a:ext>
            </a:extLst>
          </p:cNvPr>
          <p:cNvSpPr/>
          <p:nvPr/>
        </p:nvSpPr>
        <p:spPr>
          <a:xfrm flipH="1">
            <a:off x="8011304" y="1346481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87" name="Polygon">
            <a:extLst>
              <a:ext uri="{FF2B5EF4-FFF2-40B4-BE49-F238E27FC236}">
                <a16:creationId xmlns:a16="http://schemas.microsoft.com/office/drawing/2014/main" id="{6FA876EB-BB6A-5D4D-ADE5-4B55F2119B4F}"/>
              </a:ext>
            </a:extLst>
          </p:cNvPr>
          <p:cNvSpPr/>
          <p:nvPr/>
        </p:nvSpPr>
        <p:spPr>
          <a:xfrm>
            <a:off x="3881721" y="3261304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sp>
        <p:nvSpPr>
          <p:cNvPr id="88" name="Polygon">
            <a:extLst>
              <a:ext uri="{FF2B5EF4-FFF2-40B4-BE49-F238E27FC236}">
                <a16:creationId xmlns:a16="http://schemas.microsoft.com/office/drawing/2014/main" id="{F7815DB6-DB37-CC49-BAAF-F3A81FB71022}"/>
              </a:ext>
            </a:extLst>
          </p:cNvPr>
          <p:cNvSpPr/>
          <p:nvPr/>
        </p:nvSpPr>
        <p:spPr>
          <a:xfrm flipH="1">
            <a:off x="8034702" y="3261304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89" name="Polygon">
            <a:extLst>
              <a:ext uri="{FF2B5EF4-FFF2-40B4-BE49-F238E27FC236}">
                <a16:creationId xmlns:a16="http://schemas.microsoft.com/office/drawing/2014/main" id="{20578D15-F929-1A4F-8886-7C87A8D11FB7}"/>
              </a:ext>
            </a:extLst>
          </p:cNvPr>
          <p:cNvSpPr/>
          <p:nvPr/>
        </p:nvSpPr>
        <p:spPr>
          <a:xfrm flipH="1">
            <a:off x="5966130" y="4212524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0" name="Polygon">
            <a:extLst>
              <a:ext uri="{FF2B5EF4-FFF2-40B4-BE49-F238E27FC236}">
                <a16:creationId xmlns:a16="http://schemas.microsoft.com/office/drawing/2014/main" id="{7B4C8619-A6EF-9143-8EDF-A5B8923D97A7}"/>
              </a:ext>
            </a:extLst>
          </p:cNvPr>
          <p:cNvSpPr/>
          <p:nvPr/>
        </p:nvSpPr>
        <p:spPr>
          <a:xfrm>
            <a:off x="3187920" y="4212524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sp>
        <p:nvSpPr>
          <p:cNvPr id="91" name="Polygon">
            <a:extLst>
              <a:ext uri="{FF2B5EF4-FFF2-40B4-BE49-F238E27FC236}">
                <a16:creationId xmlns:a16="http://schemas.microsoft.com/office/drawing/2014/main" id="{9F5254F0-043B-984F-A301-AD1306FAE241}"/>
              </a:ext>
            </a:extLst>
          </p:cNvPr>
          <p:cNvSpPr/>
          <p:nvPr/>
        </p:nvSpPr>
        <p:spPr>
          <a:xfrm>
            <a:off x="8728262" y="4212524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1600"/>
            </a:pPr>
            <a:endParaRPr>
              <a:latin typeface="+mj-lt"/>
            </a:endParaRPr>
          </a:p>
        </p:txBody>
      </p:sp>
      <p:sp>
        <p:nvSpPr>
          <p:cNvPr id="92" name="Polygon">
            <a:extLst>
              <a:ext uri="{FF2B5EF4-FFF2-40B4-BE49-F238E27FC236}">
                <a16:creationId xmlns:a16="http://schemas.microsoft.com/office/drawing/2014/main" id="{00CDC76A-B332-0C4A-8680-AF75FAC19284}"/>
              </a:ext>
            </a:extLst>
          </p:cNvPr>
          <p:cNvSpPr/>
          <p:nvPr/>
        </p:nvSpPr>
        <p:spPr>
          <a:xfrm flipH="1">
            <a:off x="9431306" y="3261304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3" name="Polygon">
            <a:extLst>
              <a:ext uri="{FF2B5EF4-FFF2-40B4-BE49-F238E27FC236}">
                <a16:creationId xmlns:a16="http://schemas.microsoft.com/office/drawing/2014/main" id="{74CB6859-C8DE-E848-B42E-B194E27E761D}"/>
              </a:ext>
            </a:extLst>
          </p:cNvPr>
          <p:cNvSpPr/>
          <p:nvPr/>
        </p:nvSpPr>
        <p:spPr>
          <a:xfrm flipH="1">
            <a:off x="9402394" y="1346999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4" name="Polygon">
            <a:extLst>
              <a:ext uri="{FF2B5EF4-FFF2-40B4-BE49-F238E27FC236}">
                <a16:creationId xmlns:a16="http://schemas.microsoft.com/office/drawing/2014/main" id="{DEE4AA7B-CE2D-E644-BE8F-13789BC5EDD8}"/>
              </a:ext>
            </a:extLst>
          </p:cNvPr>
          <p:cNvSpPr/>
          <p:nvPr/>
        </p:nvSpPr>
        <p:spPr>
          <a:xfrm flipH="1">
            <a:off x="3187920" y="2302598"/>
            <a:ext cx="1322475" cy="122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5" name="Polygon">
            <a:extLst>
              <a:ext uri="{FF2B5EF4-FFF2-40B4-BE49-F238E27FC236}">
                <a16:creationId xmlns:a16="http://schemas.microsoft.com/office/drawing/2014/main" id="{D3DE1455-65D3-B246-B572-A6A57646E100}"/>
              </a:ext>
            </a:extLst>
          </p:cNvPr>
          <p:cNvSpPr/>
          <p:nvPr/>
        </p:nvSpPr>
        <p:spPr>
          <a:xfrm flipH="1">
            <a:off x="3883275" y="1348790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8099" tIns="38099" rIns="38099" bIns="38099" anchor="ctr"/>
          <a:lstStyle/>
          <a:p>
            <a:pPr algn="ctr" defTabSz="584199">
              <a:defRPr sz="2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6" name="Polygon">
            <a:extLst>
              <a:ext uri="{FF2B5EF4-FFF2-40B4-BE49-F238E27FC236}">
                <a16:creationId xmlns:a16="http://schemas.microsoft.com/office/drawing/2014/main" id="{B37D310A-186B-9F4C-92C2-19EF37017BC7}"/>
              </a:ext>
            </a:extLst>
          </p:cNvPr>
          <p:cNvSpPr/>
          <p:nvPr/>
        </p:nvSpPr>
        <p:spPr>
          <a:xfrm>
            <a:off x="4575040" y="4212524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92D050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dirty="0">
                <a:latin typeface="+mj-lt"/>
              </a:rPr>
              <a:t>Operational Dashboard</a:t>
            </a:r>
          </a:p>
        </p:txBody>
      </p:sp>
      <p:sp>
        <p:nvSpPr>
          <p:cNvPr id="97" name="Polygon">
            <a:extLst>
              <a:ext uri="{FF2B5EF4-FFF2-40B4-BE49-F238E27FC236}">
                <a16:creationId xmlns:a16="http://schemas.microsoft.com/office/drawing/2014/main" id="{EAE711A3-42DA-BE4B-9583-0FDC03B687CF}"/>
              </a:ext>
            </a:extLst>
          </p:cNvPr>
          <p:cNvSpPr/>
          <p:nvPr/>
        </p:nvSpPr>
        <p:spPr>
          <a:xfrm>
            <a:off x="8723951" y="2302598"/>
            <a:ext cx="1322476" cy="122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dirty="0">
                <a:latin typeface="+mj-lt"/>
              </a:rPr>
              <a:t>Smart Assistant / Classifier</a:t>
            </a:r>
          </a:p>
        </p:txBody>
      </p:sp>
      <p:sp>
        <p:nvSpPr>
          <p:cNvPr id="98" name="Polygon">
            <a:extLst>
              <a:ext uri="{FF2B5EF4-FFF2-40B4-BE49-F238E27FC236}">
                <a16:creationId xmlns:a16="http://schemas.microsoft.com/office/drawing/2014/main" id="{8AB21F71-889D-BF44-B8F5-E92CE8247C23}"/>
              </a:ext>
            </a:extLst>
          </p:cNvPr>
          <p:cNvSpPr/>
          <p:nvPr/>
        </p:nvSpPr>
        <p:spPr>
          <a:xfrm>
            <a:off x="7341141" y="4212524"/>
            <a:ext cx="1322475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dirty="0">
                <a:latin typeface="+mj-lt"/>
              </a:rPr>
              <a:t>Executive Dashboard</a:t>
            </a:r>
          </a:p>
        </p:txBody>
      </p:sp>
      <p:sp>
        <p:nvSpPr>
          <p:cNvPr id="99" name="Polygon">
            <a:extLst>
              <a:ext uri="{FF2B5EF4-FFF2-40B4-BE49-F238E27FC236}">
                <a16:creationId xmlns:a16="http://schemas.microsoft.com/office/drawing/2014/main" id="{CC900828-9D2E-5F40-969C-08CA3EC5F4E8}"/>
              </a:ext>
            </a:extLst>
          </p:cNvPr>
          <p:cNvSpPr/>
          <p:nvPr/>
        </p:nvSpPr>
        <p:spPr>
          <a:xfrm>
            <a:off x="6647993" y="3267524"/>
            <a:ext cx="1322476" cy="1226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dirty="0">
                <a:latin typeface="+mj-lt"/>
              </a:rPr>
              <a:t>Quality Analytics Application</a:t>
            </a:r>
          </a:p>
        </p:txBody>
      </p:sp>
      <p:sp>
        <p:nvSpPr>
          <p:cNvPr id="100" name="Polygon">
            <a:extLst>
              <a:ext uri="{FF2B5EF4-FFF2-40B4-BE49-F238E27FC236}">
                <a16:creationId xmlns:a16="http://schemas.microsoft.com/office/drawing/2014/main" id="{B9BBDA46-5BCF-D84D-A203-13085B0A3684}"/>
              </a:ext>
            </a:extLst>
          </p:cNvPr>
          <p:cNvSpPr/>
          <p:nvPr/>
        </p:nvSpPr>
        <p:spPr>
          <a:xfrm>
            <a:off x="5958383" y="2308818"/>
            <a:ext cx="1322475" cy="122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>
                <a:latin typeface="+mj-lt"/>
              </a:rPr>
              <a:t>Risk Assessment</a:t>
            </a:r>
          </a:p>
        </p:txBody>
      </p:sp>
      <p:sp>
        <p:nvSpPr>
          <p:cNvPr id="101" name="Polygon">
            <a:extLst>
              <a:ext uri="{FF2B5EF4-FFF2-40B4-BE49-F238E27FC236}">
                <a16:creationId xmlns:a16="http://schemas.microsoft.com/office/drawing/2014/main" id="{1D64887B-AF72-F64B-B623-275CFFB161DA}"/>
              </a:ext>
            </a:extLst>
          </p:cNvPr>
          <p:cNvSpPr/>
          <p:nvPr/>
        </p:nvSpPr>
        <p:spPr>
          <a:xfrm>
            <a:off x="4575040" y="2302598"/>
            <a:ext cx="1322476" cy="122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7E79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099" tIns="38099" rIns="38099" bIns="38099" anchor="ctr"/>
          <a:lstStyle>
            <a:lvl1pPr defTabSz="584199">
              <a:defRPr sz="1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dirty="0">
                <a:solidFill>
                  <a:schemeClr val="tx1"/>
                </a:solidFill>
                <a:latin typeface="+mj-lt"/>
              </a:rPr>
              <a:t>Smart Action</a:t>
            </a:r>
          </a:p>
        </p:txBody>
      </p:sp>
      <p:cxnSp>
        <p:nvCxnSpPr>
          <p:cNvPr id="102" name="Connection Line">
            <a:extLst>
              <a:ext uri="{FF2B5EF4-FFF2-40B4-BE49-F238E27FC236}">
                <a16:creationId xmlns:a16="http://schemas.microsoft.com/office/drawing/2014/main" id="{C626B58B-1BEC-FD43-B0A5-F4D331ED46EE}"/>
              </a:ext>
            </a:extLst>
          </p:cNvPr>
          <p:cNvCxnSpPr>
            <a:cxnSpLocks/>
          </p:cNvCxnSpPr>
          <p:nvPr/>
        </p:nvCxnSpPr>
        <p:spPr>
          <a:xfrm flipV="1">
            <a:off x="4921121" y="3074588"/>
            <a:ext cx="181125" cy="1278623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103" name="Connection Line">
            <a:extLst>
              <a:ext uri="{FF2B5EF4-FFF2-40B4-BE49-F238E27FC236}">
                <a16:creationId xmlns:a16="http://schemas.microsoft.com/office/drawing/2014/main" id="{07667BFA-7BB5-8E4F-B2D9-AB57CC71AAFB}"/>
              </a:ext>
            </a:extLst>
          </p:cNvPr>
          <p:cNvCxnSpPr>
            <a:cxnSpLocks/>
          </p:cNvCxnSpPr>
          <p:nvPr/>
        </p:nvCxnSpPr>
        <p:spPr>
          <a:xfrm>
            <a:off x="5749390" y="2922005"/>
            <a:ext cx="208410" cy="0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headEnd type="triangle"/>
          </a:ln>
        </p:spPr>
      </p:cxnSp>
      <p:cxnSp>
        <p:nvCxnSpPr>
          <p:cNvPr id="104" name="Connection Line">
            <a:extLst>
              <a:ext uri="{FF2B5EF4-FFF2-40B4-BE49-F238E27FC236}">
                <a16:creationId xmlns:a16="http://schemas.microsoft.com/office/drawing/2014/main" id="{8809E1C3-D8C7-874E-807E-564B1496F58D}"/>
              </a:ext>
            </a:extLst>
          </p:cNvPr>
          <p:cNvCxnSpPr>
            <a:cxnSpLocks/>
          </p:cNvCxnSpPr>
          <p:nvPr/>
        </p:nvCxnSpPr>
        <p:spPr>
          <a:xfrm flipV="1">
            <a:off x="6934104" y="2145546"/>
            <a:ext cx="215575" cy="337443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105" name="Connection Line">
            <a:extLst>
              <a:ext uri="{FF2B5EF4-FFF2-40B4-BE49-F238E27FC236}">
                <a16:creationId xmlns:a16="http://schemas.microsoft.com/office/drawing/2014/main" id="{8987E6C5-0AC2-4F44-8814-F3192664A011}"/>
              </a:ext>
            </a:extLst>
          </p:cNvPr>
          <p:cNvCxnSpPr>
            <a:cxnSpLocks/>
          </p:cNvCxnSpPr>
          <p:nvPr/>
        </p:nvCxnSpPr>
        <p:spPr>
          <a:xfrm flipH="1" flipV="1">
            <a:off x="6736729" y="3074588"/>
            <a:ext cx="249295" cy="364284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106" name="Connection Line">
            <a:extLst>
              <a:ext uri="{FF2B5EF4-FFF2-40B4-BE49-F238E27FC236}">
                <a16:creationId xmlns:a16="http://schemas.microsoft.com/office/drawing/2014/main" id="{AA9B8EA2-42A8-EA46-991A-24933FB9E87F}"/>
              </a:ext>
            </a:extLst>
          </p:cNvPr>
          <p:cNvCxnSpPr>
            <a:cxnSpLocks/>
          </p:cNvCxnSpPr>
          <p:nvPr/>
        </p:nvCxnSpPr>
        <p:spPr>
          <a:xfrm flipH="1" flipV="1">
            <a:off x="7655804" y="2161419"/>
            <a:ext cx="1348275" cy="295546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107" name="Connection Line">
            <a:extLst>
              <a:ext uri="{FF2B5EF4-FFF2-40B4-BE49-F238E27FC236}">
                <a16:creationId xmlns:a16="http://schemas.microsoft.com/office/drawing/2014/main" id="{E0D634FD-8C2C-094A-8662-67783A4DD858}"/>
              </a:ext>
            </a:extLst>
          </p:cNvPr>
          <p:cNvCxnSpPr>
            <a:cxnSpLocks/>
          </p:cNvCxnSpPr>
          <p:nvPr/>
        </p:nvCxnSpPr>
        <p:spPr>
          <a:xfrm flipH="1" flipV="1">
            <a:off x="7474645" y="4103034"/>
            <a:ext cx="240929" cy="285993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108" name="Connection Line">
            <a:extLst>
              <a:ext uri="{FF2B5EF4-FFF2-40B4-BE49-F238E27FC236}">
                <a16:creationId xmlns:a16="http://schemas.microsoft.com/office/drawing/2014/main" id="{1C1C93F7-20CB-4141-B4C6-A318BDA62E9A}"/>
              </a:ext>
            </a:extLst>
          </p:cNvPr>
          <p:cNvCxnSpPr>
            <a:cxnSpLocks/>
          </p:cNvCxnSpPr>
          <p:nvPr/>
        </p:nvCxnSpPr>
        <p:spPr>
          <a:xfrm>
            <a:off x="5816664" y="4825711"/>
            <a:ext cx="1674473" cy="0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cxnSp>
        <p:nvCxnSpPr>
          <p:cNvPr id="109" name="Connection Line">
            <a:extLst>
              <a:ext uri="{FF2B5EF4-FFF2-40B4-BE49-F238E27FC236}">
                <a16:creationId xmlns:a16="http://schemas.microsoft.com/office/drawing/2014/main" id="{5294C55D-BE69-604B-A067-A9D9168459F2}"/>
              </a:ext>
            </a:extLst>
          </p:cNvPr>
          <p:cNvCxnSpPr>
            <a:cxnSpLocks/>
          </p:cNvCxnSpPr>
          <p:nvPr/>
        </p:nvCxnSpPr>
        <p:spPr>
          <a:xfrm flipV="1">
            <a:off x="7607734" y="2999023"/>
            <a:ext cx="1247344" cy="431297"/>
          </a:xfrm>
          <a:prstGeom prst="straightConnector1">
            <a:avLst/>
          </a:prstGeom>
          <a:solidFill>
            <a:schemeClr val="bg2">
              <a:lumMod val="75000"/>
            </a:schemeClr>
          </a:solidFill>
          <a:ln w="25400">
            <a:solidFill>
              <a:srgbClr val="000000"/>
            </a:solidFill>
            <a:miter lim="400000"/>
            <a:tailEnd type="triangle"/>
          </a:ln>
        </p:spPr>
      </p:cxnSp>
      <p:sp>
        <p:nvSpPr>
          <p:cNvPr id="110" name="Position your requirement on the play board">
            <a:extLst>
              <a:ext uri="{FF2B5EF4-FFF2-40B4-BE49-F238E27FC236}">
                <a16:creationId xmlns:a16="http://schemas.microsoft.com/office/drawing/2014/main" id="{272DF5C4-E6AC-264C-988C-C447DABA769F}"/>
              </a:ext>
            </a:extLst>
          </p:cNvPr>
          <p:cNvSpPr txBox="1"/>
          <p:nvPr/>
        </p:nvSpPr>
        <p:spPr>
          <a:xfrm>
            <a:off x="372335" y="190750"/>
            <a:ext cx="5153204" cy="600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099" tIns="38099" rIns="38099" bIns="38099" anchor="ctr">
            <a:spAutoFit/>
          </a:bodyPr>
          <a:lstStyle>
            <a:lvl1pPr defTabSz="584199">
              <a:defRPr sz="34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en-US" dirty="0">
                <a:latin typeface="+mj-lt"/>
              </a:rPr>
              <a:t>A Sample Vendor </a:t>
            </a:r>
            <a:r>
              <a:rPr lang="en-US" dirty="0" err="1">
                <a:latin typeface="+mj-lt"/>
              </a:rPr>
              <a:t>Gameplan</a:t>
            </a:r>
            <a:r>
              <a:rPr lang="en-US" dirty="0">
                <a:latin typeface="+mj-lt"/>
              </a:rPr>
              <a:t> 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9390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246C4-66B5-7344-8059-A31DF292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data supply chain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AEA59-7D94-0E4D-A330-9F199054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660607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Sync">
            <a:extLst>
              <a:ext uri="{FF2B5EF4-FFF2-40B4-BE49-F238E27FC236}">
                <a16:creationId xmlns:a16="http://schemas.microsoft.com/office/drawing/2014/main" id="{09A33213-2584-480E-8D41-A19BB2D3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2700" y="591670"/>
            <a:ext cx="2742004" cy="274200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20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Image"/>
          <p:cNvGrpSpPr/>
          <p:nvPr/>
        </p:nvGrpSpPr>
        <p:grpSpPr>
          <a:xfrm>
            <a:off x="6150065" y="3383571"/>
            <a:ext cx="4158145" cy="3219896"/>
            <a:chOff x="0" y="0"/>
            <a:chExt cx="5913804" cy="4579406"/>
          </a:xfrm>
        </p:grpSpPr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5659805" cy="42492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Image" descr="Image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3805" cy="4579407"/>
            </a:xfrm>
            <a:prstGeom prst="rect">
              <a:avLst/>
            </a:prstGeom>
            <a:effectLst/>
          </p:spPr>
        </p:pic>
      </p:grpSp>
      <p:pic>
        <p:nvPicPr>
          <p:cNvPr id="1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112" y="361015"/>
            <a:ext cx="5895918" cy="3054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028BAB-133C-EA45-83E3-423908D81774}"/>
              </a:ext>
            </a:extLst>
          </p:cNvPr>
          <p:cNvGrpSpPr/>
          <p:nvPr/>
        </p:nvGrpSpPr>
        <p:grpSpPr>
          <a:xfrm>
            <a:off x="346841" y="157655"/>
            <a:ext cx="11556125" cy="6195848"/>
            <a:chOff x="1607145" y="976060"/>
            <a:chExt cx="9053671" cy="5057070"/>
          </a:xfrm>
        </p:grpSpPr>
        <p:sp>
          <p:nvSpPr>
            <p:cNvPr id="189" name="Sources"/>
            <p:cNvSpPr/>
            <p:nvPr/>
          </p:nvSpPr>
          <p:spPr>
            <a:xfrm rot="18900000">
              <a:off x="1607145" y="4211908"/>
              <a:ext cx="2292352" cy="1821222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Sources</a:t>
              </a:r>
            </a:p>
          </p:txBody>
        </p:sp>
        <p:sp>
          <p:nvSpPr>
            <p:cNvPr id="190" name="Integration"/>
            <p:cNvSpPr/>
            <p:nvPr/>
          </p:nvSpPr>
          <p:spPr>
            <a:xfrm rot="18900000">
              <a:off x="2959409" y="4211908"/>
              <a:ext cx="2292352" cy="1821222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Integration</a:t>
              </a:r>
            </a:p>
          </p:txBody>
        </p:sp>
        <p:sp>
          <p:nvSpPr>
            <p:cNvPr id="191" name="Storage"/>
            <p:cNvSpPr/>
            <p:nvPr/>
          </p:nvSpPr>
          <p:spPr>
            <a:xfrm rot="18900000">
              <a:off x="4311673" y="4211908"/>
              <a:ext cx="2292351" cy="1821222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Storage</a:t>
              </a:r>
            </a:p>
          </p:txBody>
        </p:sp>
        <p:sp>
          <p:nvSpPr>
            <p:cNvPr id="192" name="Analysis"/>
            <p:cNvSpPr/>
            <p:nvPr/>
          </p:nvSpPr>
          <p:spPr>
            <a:xfrm rot="18900000">
              <a:off x="5663936" y="4211908"/>
              <a:ext cx="2292352" cy="1821222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Analysis</a:t>
              </a:r>
            </a:p>
          </p:txBody>
        </p:sp>
        <p:sp>
          <p:nvSpPr>
            <p:cNvPr id="193" name="Visualization"/>
            <p:cNvSpPr/>
            <p:nvPr/>
          </p:nvSpPr>
          <p:spPr>
            <a:xfrm rot="18900000">
              <a:off x="7016201" y="4211908"/>
              <a:ext cx="2292351" cy="1821222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Visualization</a:t>
              </a:r>
            </a:p>
          </p:txBody>
        </p:sp>
        <p:sp>
          <p:nvSpPr>
            <p:cNvPr id="194" name="Reports / Dashboards"/>
            <p:cNvSpPr/>
            <p:nvPr/>
          </p:nvSpPr>
          <p:spPr>
            <a:xfrm rot="18900000">
              <a:off x="8368465" y="4211908"/>
              <a:ext cx="2292351" cy="1821222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Reports / Dashboards</a:t>
              </a:r>
            </a:p>
          </p:txBody>
        </p:sp>
        <p:sp>
          <p:nvSpPr>
            <p:cNvPr id="195" name="Data Supply Chain"/>
            <p:cNvSpPr/>
            <p:nvPr/>
          </p:nvSpPr>
          <p:spPr>
            <a:xfrm>
              <a:off x="1861287" y="3132355"/>
              <a:ext cx="8651127" cy="892969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266"/>
                <a:t>Data Supply Chain</a:t>
              </a:r>
            </a:p>
          </p:txBody>
        </p:sp>
        <p:sp>
          <p:nvSpPr>
            <p:cNvPr id="196" name="Export to Excel"/>
            <p:cNvSpPr/>
            <p:nvPr/>
          </p:nvSpPr>
          <p:spPr>
            <a:xfrm rot="2700000">
              <a:off x="8513385" y="1202214"/>
              <a:ext cx="2200771" cy="1748463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Export to Excel</a:t>
              </a:r>
            </a:p>
          </p:txBody>
        </p:sp>
        <p:sp>
          <p:nvSpPr>
            <p:cNvPr id="197" name="Desktop sources"/>
            <p:cNvSpPr/>
            <p:nvPr/>
          </p:nvSpPr>
          <p:spPr>
            <a:xfrm rot="2700000">
              <a:off x="4698263" y="1202214"/>
              <a:ext cx="2200771" cy="1748463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 dirty="0"/>
                <a:t>Desktop sources</a:t>
              </a:r>
            </a:p>
          </p:txBody>
        </p:sp>
        <p:sp>
          <p:nvSpPr>
            <p:cNvPr id="198" name="Customization"/>
            <p:cNvSpPr/>
            <p:nvPr/>
          </p:nvSpPr>
          <p:spPr>
            <a:xfrm rot="2700000">
              <a:off x="5969971" y="1202214"/>
              <a:ext cx="2200771" cy="1748463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Customization</a:t>
              </a:r>
            </a:p>
          </p:txBody>
        </p:sp>
        <p:sp>
          <p:nvSpPr>
            <p:cNvPr id="199" name="Collaboration"/>
            <p:cNvSpPr/>
            <p:nvPr/>
          </p:nvSpPr>
          <p:spPr>
            <a:xfrm rot="2700000">
              <a:off x="7241678" y="1202214"/>
              <a:ext cx="2200771" cy="1748463"/>
            </a:xfrm>
            <a:prstGeom prst="rightArrow">
              <a:avLst>
                <a:gd name="adj1" fmla="val 32000"/>
                <a:gd name="adj2" fmla="val 32686"/>
              </a:avLst>
            </a:prstGeom>
            <a:gradFill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8842335" scaled="0"/>
            </a:gra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1687"/>
                <a:t>Collaboration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38C67D-3A99-284C-B5D2-8ACAF069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89"/>
            <a:ext cx="3976496" cy="39003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as an asset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93F53-F05B-E246-A92B-1C641FE1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624330"/>
            <a:ext cx="3976496" cy="152162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EFBAAAD3-B4B9-4697-AEF6-0B3212A69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0250" y="557189"/>
            <a:ext cx="5576808" cy="55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246C4-66B5-7344-8059-A31DF292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case studies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AEA59-7D94-0E4D-A330-9F199054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660607"/>
            <a:ext cx="10909643" cy="552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Magnifying glass">
            <a:extLst>
              <a:ext uri="{FF2B5EF4-FFF2-40B4-BE49-F238E27FC236}">
                <a16:creationId xmlns:a16="http://schemas.microsoft.com/office/drawing/2014/main" id="{9A87797A-EE91-4FEE-8134-F0D06828C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2700" y="591670"/>
            <a:ext cx="2742004" cy="2742004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36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2015-06-04 15.21.30.jpg" descr="2015-06-04 15.21.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62243" y="2219085"/>
            <a:ext cx="8185060" cy="2255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2015-06-04 15.21.30.jpg" descr="2015-06-04 15.21.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7599" y="571499"/>
            <a:ext cx="7416802" cy="5306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8E84B073-7978-494F-BD69-3C15D2CB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Integration and Augmentation"/>
          <p:cNvSpPr txBox="1"/>
          <p:nvPr/>
        </p:nvSpPr>
        <p:spPr>
          <a:xfrm>
            <a:off x="635000" y="4909273"/>
            <a:ext cx="10921640" cy="13146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Integration and Augmentation</a:t>
            </a:r>
          </a:p>
        </p:txBody>
      </p:sp>
      <p:sp>
        <p:nvSpPr>
          <p:cNvPr id="108" name="sketch line">
            <a:extLst>
              <a:ext uri="{FF2B5EF4-FFF2-40B4-BE49-F238E27FC236}">
                <a16:creationId xmlns:a16="http://schemas.microsoft.com/office/drawing/2014/main" id="{96B05946-1FC4-49B3-AAEC-C8854CA8A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76" y="464820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466344 w 10972800"/>
              <a:gd name="connsiteY1" fmla="*/ 0 h 18288"/>
              <a:gd name="connsiteX2" fmla="*/ 1152144 w 10972800"/>
              <a:gd name="connsiteY2" fmla="*/ 0 h 18288"/>
              <a:gd name="connsiteX3" fmla="*/ 1947672 w 10972800"/>
              <a:gd name="connsiteY3" fmla="*/ 0 h 18288"/>
              <a:gd name="connsiteX4" fmla="*/ 2304288 w 10972800"/>
              <a:gd name="connsiteY4" fmla="*/ 0 h 18288"/>
              <a:gd name="connsiteX5" fmla="*/ 2660904 w 10972800"/>
              <a:gd name="connsiteY5" fmla="*/ 0 h 18288"/>
              <a:gd name="connsiteX6" fmla="*/ 3566160 w 10972800"/>
              <a:gd name="connsiteY6" fmla="*/ 0 h 18288"/>
              <a:gd name="connsiteX7" fmla="*/ 4251960 w 10972800"/>
              <a:gd name="connsiteY7" fmla="*/ 0 h 18288"/>
              <a:gd name="connsiteX8" fmla="*/ 4608576 w 10972800"/>
              <a:gd name="connsiteY8" fmla="*/ 0 h 18288"/>
              <a:gd name="connsiteX9" fmla="*/ 5294376 w 10972800"/>
              <a:gd name="connsiteY9" fmla="*/ 0 h 18288"/>
              <a:gd name="connsiteX10" fmla="*/ 6199632 w 10972800"/>
              <a:gd name="connsiteY10" fmla="*/ 0 h 18288"/>
              <a:gd name="connsiteX11" fmla="*/ 6775704 w 10972800"/>
              <a:gd name="connsiteY11" fmla="*/ 0 h 18288"/>
              <a:gd name="connsiteX12" fmla="*/ 7351776 w 10972800"/>
              <a:gd name="connsiteY12" fmla="*/ 0 h 18288"/>
              <a:gd name="connsiteX13" fmla="*/ 8037576 w 10972800"/>
              <a:gd name="connsiteY13" fmla="*/ 0 h 18288"/>
              <a:gd name="connsiteX14" fmla="*/ 8833104 w 10972800"/>
              <a:gd name="connsiteY14" fmla="*/ 0 h 18288"/>
              <a:gd name="connsiteX15" fmla="*/ 9628632 w 10972800"/>
              <a:gd name="connsiteY15" fmla="*/ 0 h 18288"/>
              <a:gd name="connsiteX16" fmla="*/ 10972800 w 10972800"/>
              <a:gd name="connsiteY16" fmla="*/ 0 h 18288"/>
              <a:gd name="connsiteX17" fmla="*/ 10972800 w 10972800"/>
              <a:gd name="connsiteY17" fmla="*/ 18288 h 18288"/>
              <a:gd name="connsiteX18" fmla="*/ 10506456 w 10972800"/>
              <a:gd name="connsiteY18" fmla="*/ 18288 h 18288"/>
              <a:gd name="connsiteX19" fmla="*/ 9601200 w 10972800"/>
              <a:gd name="connsiteY19" fmla="*/ 18288 h 18288"/>
              <a:gd name="connsiteX20" fmla="*/ 8915400 w 10972800"/>
              <a:gd name="connsiteY20" fmla="*/ 18288 h 18288"/>
              <a:gd name="connsiteX21" fmla="*/ 8558784 w 10972800"/>
              <a:gd name="connsiteY21" fmla="*/ 18288 h 18288"/>
              <a:gd name="connsiteX22" fmla="*/ 7872984 w 10972800"/>
              <a:gd name="connsiteY22" fmla="*/ 18288 h 18288"/>
              <a:gd name="connsiteX23" fmla="*/ 7296912 w 10972800"/>
              <a:gd name="connsiteY23" fmla="*/ 18288 h 18288"/>
              <a:gd name="connsiteX24" fmla="*/ 6720840 w 10972800"/>
              <a:gd name="connsiteY24" fmla="*/ 18288 h 18288"/>
              <a:gd name="connsiteX25" fmla="*/ 6144768 w 10972800"/>
              <a:gd name="connsiteY25" fmla="*/ 18288 h 18288"/>
              <a:gd name="connsiteX26" fmla="*/ 5568696 w 10972800"/>
              <a:gd name="connsiteY26" fmla="*/ 18288 h 18288"/>
              <a:gd name="connsiteX27" fmla="*/ 4773168 w 10972800"/>
              <a:gd name="connsiteY27" fmla="*/ 18288 h 18288"/>
              <a:gd name="connsiteX28" fmla="*/ 4087368 w 10972800"/>
              <a:gd name="connsiteY28" fmla="*/ 18288 h 18288"/>
              <a:gd name="connsiteX29" fmla="*/ 3730752 w 10972800"/>
              <a:gd name="connsiteY29" fmla="*/ 18288 h 18288"/>
              <a:gd name="connsiteX30" fmla="*/ 3154680 w 10972800"/>
              <a:gd name="connsiteY30" fmla="*/ 18288 h 18288"/>
              <a:gd name="connsiteX31" fmla="*/ 2359152 w 10972800"/>
              <a:gd name="connsiteY31" fmla="*/ 18288 h 18288"/>
              <a:gd name="connsiteX32" fmla="*/ 1892808 w 10972800"/>
              <a:gd name="connsiteY32" fmla="*/ 18288 h 18288"/>
              <a:gd name="connsiteX33" fmla="*/ 987552 w 10972800"/>
              <a:gd name="connsiteY33" fmla="*/ 18288 h 18288"/>
              <a:gd name="connsiteX34" fmla="*/ 0 w 10972800"/>
              <a:gd name="connsiteY34" fmla="*/ 18288 h 18288"/>
              <a:gd name="connsiteX35" fmla="*/ 0 w 10972800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217732" y="9945"/>
                  <a:pt x="298196" y="22535"/>
                  <a:pt x="466344" y="0"/>
                </a:cubicBezTo>
                <a:cubicBezTo>
                  <a:pt x="634492" y="-22535"/>
                  <a:pt x="858789" y="28652"/>
                  <a:pt x="1152144" y="0"/>
                </a:cubicBezTo>
                <a:cubicBezTo>
                  <a:pt x="1445499" y="-28652"/>
                  <a:pt x="1660098" y="6227"/>
                  <a:pt x="1947672" y="0"/>
                </a:cubicBezTo>
                <a:cubicBezTo>
                  <a:pt x="2235246" y="-6227"/>
                  <a:pt x="2151108" y="12746"/>
                  <a:pt x="2304288" y="0"/>
                </a:cubicBezTo>
                <a:cubicBezTo>
                  <a:pt x="2457468" y="-12746"/>
                  <a:pt x="2549740" y="1715"/>
                  <a:pt x="2660904" y="0"/>
                </a:cubicBezTo>
                <a:cubicBezTo>
                  <a:pt x="2772068" y="-1715"/>
                  <a:pt x="3205585" y="32116"/>
                  <a:pt x="3566160" y="0"/>
                </a:cubicBezTo>
                <a:cubicBezTo>
                  <a:pt x="3926735" y="-32116"/>
                  <a:pt x="4079235" y="911"/>
                  <a:pt x="4251960" y="0"/>
                </a:cubicBezTo>
                <a:cubicBezTo>
                  <a:pt x="4424685" y="-911"/>
                  <a:pt x="4465207" y="10862"/>
                  <a:pt x="4608576" y="0"/>
                </a:cubicBezTo>
                <a:cubicBezTo>
                  <a:pt x="4751945" y="-10862"/>
                  <a:pt x="5054073" y="-15412"/>
                  <a:pt x="5294376" y="0"/>
                </a:cubicBezTo>
                <a:cubicBezTo>
                  <a:pt x="5534679" y="15412"/>
                  <a:pt x="6010039" y="37888"/>
                  <a:pt x="6199632" y="0"/>
                </a:cubicBezTo>
                <a:cubicBezTo>
                  <a:pt x="6389225" y="-37888"/>
                  <a:pt x="6498419" y="-7738"/>
                  <a:pt x="6775704" y="0"/>
                </a:cubicBezTo>
                <a:cubicBezTo>
                  <a:pt x="7052989" y="7738"/>
                  <a:pt x="7117633" y="16108"/>
                  <a:pt x="7351776" y="0"/>
                </a:cubicBezTo>
                <a:cubicBezTo>
                  <a:pt x="7585919" y="-16108"/>
                  <a:pt x="7842258" y="33102"/>
                  <a:pt x="8037576" y="0"/>
                </a:cubicBezTo>
                <a:cubicBezTo>
                  <a:pt x="8232894" y="-33102"/>
                  <a:pt x="8458258" y="12921"/>
                  <a:pt x="8833104" y="0"/>
                </a:cubicBezTo>
                <a:cubicBezTo>
                  <a:pt x="9207950" y="-12921"/>
                  <a:pt x="9302745" y="-20757"/>
                  <a:pt x="9628632" y="0"/>
                </a:cubicBezTo>
                <a:cubicBezTo>
                  <a:pt x="9954519" y="20757"/>
                  <a:pt x="10517864" y="24471"/>
                  <a:pt x="10972800" y="0"/>
                </a:cubicBezTo>
                <a:cubicBezTo>
                  <a:pt x="10973446" y="4451"/>
                  <a:pt x="10973290" y="9226"/>
                  <a:pt x="10972800" y="18288"/>
                </a:cubicBezTo>
                <a:cubicBezTo>
                  <a:pt x="10808107" y="28483"/>
                  <a:pt x="10682589" y="38429"/>
                  <a:pt x="10506456" y="18288"/>
                </a:cubicBezTo>
                <a:cubicBezTo>
                  <a:pt x="10330323" y="-1853"/>
                  <a:pt x="9840471" y="23246"/>
                  <a:pt x="9601200" y="18288"/>
                </a:cubicBezTo>
                <a:cubicBezTo>
                  <a:pt x="9361929" y="13330"/>
                  <a:pt x="9156925" y="41163"/>
                  <a:pt x="8915400" y="18288"/>
                </a:cubicBezTo>
                <a:cubicBezTo>
                  <a:pt x="8673875" y="-4587"/>
                  <a:pt x="8665599" y="31856"/>
                  <a:pt x="8558784" y="18288"/>
                </a:cubicBezTo>
                <a:cubicBezTo>
                  <a:pt x="8451969" y="4720"/>
                  <a:pt x="8035888" y="10346"/>
                  <a:pt x="7872984" y="18288"/>
                </a:cubicBezTo>
                <a:cubicBezTo>
                  <a:pt x="7710080" y="26230"/>
                  <a:pt x="7430846" y="-4582"/>
                  <a:pt x="7296912" y="18288"/>
                </a:cubicBezTo>
                <a:cubicBezTo>
                  <a:pt x="7162978" y="41158"/>
                  <a:pt x="6873743" y="-7198"/>
                  <a:pt x="6720840" y="18288"/>
                </a:cubicBezTo>
                <a:cubicBezTo>
                  <a:pt x="6567937" y="43774"/>
                  <a:pt x="6374496" y="32082"/>
                  <a:pt x="6144768" y="18288"/>
                </a:cubicBezTo>
                <a:cubicBezTo>
                  <a:pt x="5915040" y="4494"/>
                  <a:pt x="5825493" y="18881"/>
                  <a:pt x="5568696" y="18288"/>
                </a:cubicBezTo>
                <a:cubicBezTo>
                  <a:pt x="5311899" y="17695"/>
                  <a:pt x="4973133" y="4563"/>
                  <a:pt x="4773168" y="18288"/>
                </a:cubicBezTo>
                <a:cubicBezTo>
                  <a:pt x="4573203" y="32013"/>
                  <a:pt x="4293042" y="44680"/>
                  <a:pt x="4087368" y="18288"/>
                </a:cubicBezTo>
                <a:cubicBezTo>
                  <a:pt x="3881694" y="-8104"/>
                  <a:pt x="3814256" y="6426"/>
                  <a:pt x="3730752" y="18288"/>
                </a:cubicBezTo>
                <a:cubicBezTo>
                  <a:pt x="3647248" y="30150"/>
                  <a:pt x="3378212" y="42724"/>
                  <a:pt x="3154680" y="18288"/>
                </a:cubicBezTo>
                <a:cubicBezTo>
                  <a:pt x="2931148" y="-6148"/>
                  <a:pt x="2602053" y="-21406"/>
                  <a:pt x="2359152" y="18288"/>
                </a:cubicBezTo>
                <a:cubicBezTo>
                  <a:pt x="2116251" y="57982"/>
                  <a:pt x="2002697" y="-4126"/>
                  <a:pt x="1892808" y="18288"/>
                </a:cubicBezTo>
                <a:cubicBezTo>
                  <a:pt x="1782919" y="40702"/>
                  <a:pt x="1405444" y="-3354"/>
                  <a:pt x="987552" y="18288"/>
                </a:cubicBezTo>
                <a:cubicBezTo>
                  <a:pt x="569660" y="39930"/>
                  <a:pt x="449421" y="37602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257510" y="5952"/>
                  <a:pt x="323222" y="-23013"/>
                  <a:pt x="576072" y="0"/>
                </a:cubicBezTo>
                <a:cubicBezTo>
                  <a:pt x="828922" y="23013"/>
                  <a:pt x="816759" y="-16566"/>
                  <a:pt x="932688" y="0"/>
                </a:cubicBezTo>
                <a:cubicBezTo>
                  <a:pt x="1048617" y="16566"/>
                  <a:pt x="1488235" y="24107"/>
                  <a:pt x="1837944" y="0"/>
                </a:cubicBezTo>
                <a:cubicBezTo>
                  <a:pt x="2187653" y="-24107"/>
                  <a:pt x="2171643" y="3677"/>
                  <a:pt x="2414016" y="0"/>
                </a:cubicBezTo>
                <a:cubicBezTo>
                  <a:pt x="2656389" y="-3677"/>
                  <a:pt x="2870829" y="26561"/>
                  <a:pt x="2990088" y="0"/>
                </a:cubicBezTo>
                <a:cubicBezTo>
                  <a:pt x="3109347" y="-26561"/>
                  <a:pt x="3477844" y="2550"/>
                  <a:pt x="3895344" y="0"/>
                </a:cubicBezTo>
                <a:cubicBezTo>
                  <a:pt x="4312844" y="-2550"/>
                  <a:pt x="4199069" y="-4131"/>
                  <a:pt x="4361688" y="0"/>
                </a:cubicBezTo>
                <a:cubicBezTo>
                  <a:pt x="4524307" y="4131"/>
                  <a:pt x="5003964" y="26947"/>
                  <a:pt x="5266944" y="0"/>
                </a:cubicBezTo>
                <a:cubicBezTo>
                  <a:pt x="5529924" y="-26947"/>
                  <a:pt x="5742254" y="33144"/>
                  <a:pt x="6172200" y="0"/>
                </a:cubicBezTo>
                <a:cubicBezTo>
                  <a:pt x="6602146" y="-33144"/>
                  <a:pt x="6640797" y="-28229"/>
                  <a:pt x="6858000" y="0"/>
                </a:cubicBezTo>
                <a:cubicBezTo>
                  <a:pt x="7075203" y="28229"/>
                  <a:pt x="7367176" y="-26601"/>
                  <a:pt x="7763256" y="0"/>
                </a:cubicBezTo>
                <a:cubicBezTo>
                  <a:pt x="8159336" y="26601"/>
                  <a:pt x="8107822" y="23306"/>
                  <a:pt x="8339328" y="0"/>
                </a:cubicBezTo>
                <a:cubicBezTo>
                  <a:pt x="8570834" y="-23306"/>
                  <a:pt x="8700578" y="-4637"/>
                  <a:pt x="8915400" y="0"/>
                </a:cubicBezTo>
                <a:cubicBezTo>
                  <a:pt x="9130222" y="4637"/>
                  <a:pt x="9452158" y="24603"/>
                  <a:pt x="9710928" y="0"/>
                </a:cubicBezTo>
                <a:cubicBezTo>
                  <a:pt x="9969698" y="-24603"/>
                  <a:pt x="10062754" y="-5833"/>
                  <a:pt x="10287000" y="0"/>
                </a:cubicBezTo>
                <a:cubicBezTo>
                  <a:pt x="10511246" y="5833"/>
                  <a:pt x="10633845" y="-19785"/>
                  <a:pt x="10972800" y="0"/>
                </a:cubicBezTo>
                <a:cubicBezTo>
                  <a:pt x="10972393" y="8690"/>
                  <a:pt x="10972646" y="14141"/>
                  <a:pt x="10972800" y="18288"/>
                </a:cubicBezTo>
                <a:cubicBezTo>
                  <a:pt x="10625586" y="14932"/>
                  <a:pt x="10409986" y="45569"/>
                  <a:pt x="10177272" y="18288"/>
                </a:cubicBezTo>
                <a:cubicBezTo>
                  <a:pt x="9944558" y="-8993"/>
                  <a:pt x="9953609" y="22881"/>
                  <a:pt x="9820656" y="18288"/>
                </a:cubicBezTo>
                <a:cubicBezTo>
                  <a:pt x="9687703" y="13695"/>
                  <a:pt x="9448894" y="32049"/>
                  <a:pt x="9354312" y="18288"/>
                </a:cubicBezTo>
                <a:cubicBezTo>
                  <a:pt x="9259730" y="4527"/>
                  <a:pt x="8740107" y="46892"/>
                  <a:pt x="8449056" y="18288"/>
                </a:cubicBezTo>
                <a:cubicBezTo>
                  <a:pt x="8158005" y="-10316"/>
                  <a:pt x="8100729" y="40411"/>
                  <a:pt x="7763256" y="18288"/>
                </a:cubicBezTo>
                <a:cubicBezTo>
                  <a:pt x="7425783" y="-3835"/>
                  <a:pt x="7502388" y="34399"/>
                  <a:pt x="7296912" y="18288"/>
                </a:cubicBezTo>
                <a:cubicBezTo>
                  <a:pt x="7091436" y="2177"/>
                  <a:pt x="6886410" y="37744"/>
                  <a:pt x="6611112" y="18288"/>
                </a:cubicBezTo>
                <a:cubicBezTo>
                  <a:pt x="6335814" y="-1168"/>
                  <a:pt x="6351417" y="32387"/>
                  <a:pt x="6254496" y="18288"/>
                </a:cubicBezTo>
                <a:cubicBezTo>
                  <a:pt x="6157575" y="4189"/>
                  <a:pt x="6050733" y="12324"/>
                  <a:pt x="5897880" y="18288"/>
                </a:cubicBezTo>
                <a:cubicBezTo>
                  <a:pt x="5745027" y="24252"/>
                  <a:pt x="5502488" y="17210"/>
                  <a:pt x="5212080" y="18288"/>
                </a:cubicBezTo>
                <a:cubicBezTo>
                  <a:pt x="4921672" y="19366"/>
                  <a:pt x="4866543" y="5417"/>
                  <a:pt x="4745736" y="18288"/>
                </a:cubicBezTo>
                <a:cubicBezTo>
                  <a:pt x="4624929" y="31159"/>
                  <a:pt x="4264830" y="48740"/>
                  <a:pt x="3950208" y="18288"/>
                </a:cubicBezTo>
                <a:cubicBezTo>
                  <a:pt x="3635586" y="-12164"/>
                  <a:pt x="3588352" y="37212"/>
                  <a:pt x="3483864" y="18288"/>
                </a:cubicBezTo>
                <a:cubicBezTo>
                  <a:pt x="3379376" y="-636"/>
                  <a:pt x="2860958" y="31831"/>
                  <a:pt x="2688336" y="18288"/>
                </a:cubicBezTo>
                <a:cubicBezTo>
                  <a:pt x="2515714" y="4745"/>
                  <a:pt x="2499387" y="2756"/>
                  <a:pt x="2331720" y="18288"/>
                </a:cubicBezTo>
                <a:cubicBezTo>
                  <a:pt x="2164053" y="33820"/>
                  <a:pt x="1856425" y="41595"/>
                  <a:pt x="1536192" y="18288"/>
                </a:cubicBezTo>
                <a:cubicBezTo>
                  <a:pt x="1215959" y="-5019"/>
                  <a:pt x="1251307" y="6447"/>
                  <a:pt x="1069848" y="18288"/>
                </a:cubicBezTo>
                <a:cubicBezTo>
                  <a:pt x="888389" y="30129"/>
                  <a:pt x="810998" y="3651"/>
                  <a:pt x="713232" y="18288"/>
                </a:cubicBezTo>
                <a:cubicBezTo>
                  <a:pt x="615466" y="32925"/>
                  <a:pt x="263524" y="-11502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Screenshot 2016-10-17 14.31.54.png"/>
          <p:cNvGrpSpPr/>
          <p:nvPr/>
        </p:nvGrpSpPr>
        <p:grpSpPr>
          <a:xfrm>
            <a:off x="2863113" y="634029"/>
            <a:ext cx="6454938" cy="3615537"/>
            <a:chOff x="0" y="0"/>
            <a:chExt cx="10658495" cy="5970032"/>
          </a:xfrm>
        </p:grpSpPr>
        <p:pic>
          <p:nvPicPr>
            <p:cNvPr id="227" name="Screenshot 2016-10-17 14.31.54.png" descr="Screenshot 2016-10-17 14.31.54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10404495" cy="56398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Screenshot 2016-10-17 14.31.54.png" descr="Screenshot 2016-10-17 14.31.54.pn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658495" cy="597003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External Data Integration"/>
          <p:cNvSpPr txBox="1"/>
          <p:nvPr/>
        </p:nvSpPr>
        <p:spPr>
          <a:xfrm>
            <a:off x="1516061" y="200782"/>
            <a:ext cx="9144001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5400" dirty="0"/>
              <a:t>External Data Integration</a:t>
            </a:r>
          </a:p>
        </p:txBody>
      </p:sp>
      <p:grpSp>
        <p:nvGrpSpPr>
          <p:cNvPr id="234" name="Screenshot 2016-10-17 14.43.42.png"/>
          <p:cNvGrpSpPr/>
          <p:nvPr/>
        </p:nvGrpSpPr>
        <p:grpSpPr>
          <a:xfrm>
            <a:off x="5043556" y="3539588"/>
            <a:ext cx="6484155" cy="2285521"/>
            <a:chOff x="0" y="0"/>
            <a:chExt cx="9221909" cy="3250517"/>
          </a:xfrm>
        </p:grpSpPr>
        <p:pic>
          <p:nvPicPr>
            <p:cNvPr id="233" name="Screenshot 2016-10-17 14.43.42.png" descr="Screenshot 2016-10-17 14.43.42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8967910" cy="29203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Screenshot 2016-10-17 14.43.42.png" descr="Screenshot 2016-10-17 14.43.42.pn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9221910" cy="3250519"/>
            </a:xfrm>
            <a:prstGeom prst="rect">
              <a:avLst/>
            </a:prstGeom>
            <a:effectLst/>
          </p:spPr>
        </p:pic>
      </p:grpSp>
      <p:grpSp>
        <p:nvGrpSpPr>
          <p:cNvPr id="237" name="Screenshot 2016-10-17 14.48.17.png"/>
          <p:cNvGrpSpPr/>
          <p:nvPr/>
        </p:nvGrpSpPr>
        <p:grpSpPr>
          <a:xfrm>
            <a:off x="995364" y="1736056"/>
            <a:ext cx="3799604" cy="3115956"/>
            <a:chOff x="0" y="0"/>
            <a:chExt cx="5403880" cy="4431581"/>
          </a:xfrm>
        </p:grpSpPr>
        <p:pic>
          <p:nvPicPr>
            <p:cNvPr id="236" name="Screenshot 2016-10-17 14.48.17.png" descr="Screenshot 2016-10-17 14.48.17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5149881" cy="41013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5" name="Screenshot 2016-10-17 14.48.17.png" descr="Screenshot 2016-10-17 14.48.17.png"/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03881" cy="44315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ocial Data Integration"/>
          <p:cNvSpPr txBox="1"/>
          <p:nvPr/>
        </p:nvSpPr>
        <p:spPr>
          <a:xfrm>
            <a:off x="1516061" y="200782"/>
            <a:ext cx="9144001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5400" dirty="0"/>
              <a:t>Social Data Integration</a:t>
            </a:r>
          </a:p>
        </p:txBody>
      </p:sp>
      <p:grpSp>
        <p:nvGrpSpPr>
          <p:cNvPr id="242" name="Screenshot 2016-10-17 14.36.16.png"/>
          <p:cNvGrpSpPr/>
          <p:nvPr/>
        </p:nvGrpSpPr>
        <p:grpSpPr>
          <a:xfrm>
            <a:off x="3267023" y="1087802"/>
            <a:ext cx="5779300" cy="5276259"/>
            <a:chOff x="0" y="0"/>
            <a:chExt cx="8219447" cy="7504011"/>
          </a:xfrm>
        </p:grpSpPr>
        <p:pic>
          <p:nvPicPr>
            <p:cNvPr id="241" name="Screenshot 2016-10-17 14.36.16.png" descr="Screenshot 2016-10-17 14.36.16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7965448" cy="71738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Screenshot 2016-10-17 14.36.16.png" descr="Screenshot 2016-10-17 14.36.16.pn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19448" cy="75040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redictive Analytics"/>
          <p:cNvSpPr txBox="1"/>
          <p:nvPr/>
        </p:nvSpPr>
        <p:spPr>
          <a:xfrm>
            <a:off x="1516061" y="200782"/>
            <a:ext cx="9144001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5400" dirty="0"/>
              <a:t>Predictive Analytics</a:t>
            </a:r>
          </a:p>
        </p:txBody>
      </p:sp>
      <p:grpSp>
        <p:nvGrpSpPr>
          <p:cNvPr id="247" name="Screenshot 2016-10-17 15.17.13.png"/>
          <p:cNvGrpSpPr/>
          <p:nvPr/>
        </p:nvGrpSpPr>
        <p:grpSpPr>
          <a:xfrm>
            <a:off x="2695553" y="1218891"/>
            <a:ext cx="6800894" cy="4926300"/>
            <a:chOff x="0" y="0"/>
            <a:chExt cx="9672381" cy="7006292"/>
          </a:xfrm>
        </p:grpSpPr>
        <p:pic>
          <p:nvPicPr>
            <p:cNvPr id="246" name="Screenshot 2016-10-17 15.17.13.png" descr="Screenshot 2016-10-17 15.17.13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9418382" cy="66760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Screenshot 2016-10-17 15.17.13.png" descr="Screenshot 2016-10-17 15.17.13.pn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672382" cy="70062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Analyzing Usage Data"/>
          <p:cNvSpPr txBox="1"/>
          <p:nvPr/>
        </p:nvSpPr>
        <p:spPr>
          <a:xfrm>
            <a:off x="1516061" y="200782"/>
            <a:ext cx="9144001" cy="90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5400" dirty="0"/>
              <a:t>Analyzing Usage Data</a:t>
            </a:r>
          </a:p>
        </p:txBody>
      </p:sp>
      <p:grpSp>
        <p:nvGrpSpPr>
          <p:cNvPr id="257" name="Image"/>
          <p:cNvGrpSpPr/>
          <p:nvPr/>
        </p:nvGrpSpPr>
        <p:grpSpPr>
          <a:xfrm>
            <a:off x="2736460" y="1258874"/>
            <a:ext cx="6719081" cy="4594677"/>
            <a:chOff x="0" y="0"/>
            <a:chExt cx="9556024" cy="6534650"/>
          </a:xfrm>
        </p:grpSpPr>
        <p:pic>
          <p:nvPicPr>
            <p:cNvPr id="256" name="Image" descr="Image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0" y="88900"/>
              <a:ext cx="9302025" cy="6204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5" name="Image" descr="Image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556025" cy="65346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3B8E5-3B96-4042-84B9-B96688D96F36}"/>
              </a:ext>
            </a:extLst>
          </p:cNvPr>
          <p:cNvSpPr txBox="1"/>
          <p:nvPr/>
        </p:nvSpPr>
        <p:spPr>
          <a:xfrm>
            <a:off x="638882" y="3577456"/>
            <a:ext cx="10909640" cy="1687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Analytic Experience</a:t>
            </a:r>
          </a:p>
        </p:txBody>
      </p:sp>
      <p:pic>
        <p:nvPicPr>
          <p:cNvPr id="26" name="Graphic 25" descr="Head with Gears">
            <a:extLst>
              <a:ext uri="{FF2B5EF4-FFF2-40B4-BE49-F238E27FC236}">
                <a16:creationId xmlns:a16="http://schemas.microsoft.com/office/drawing/2014/main" id="{1531AEDB-CA8C-4E16-AA47-C2A1AE75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2700" y="591670"/>
            <a:ext cx="2742004" cy="2742004"/>
          </a:xfrm>
          <a:prstGeom prst="rect">
            <a:avLst/>
          </a:prstGeom>
        </p:spPr>
      </p:pic>
      <p:sp>
        <p:nvSpPr>
          <p:cNvPr id="3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D1343C-3A5A-E848-8B7D-9FEBF7A076CF}"/>
              </a:ext>
            </a:extLst>
          </p:cNvPr>
          <p:cNvGrpSpPr/>
          <p:nvPr/>
        </p:nvGrpSpPr>
        <p:grpSpPr>
          <a:xfrm>
            <a:off x="464127" y="1839191"/>
            <a:ext cx="11263745" cy="3179618"/>
            <a:chOff x="1936623" y="3203741"/>
            <a:chExt cx="8176618" cy="892970"/>
          </a:xfrm>
        </p:grpSpPr>
        <p:sp>
          <p:nvSpPr>
            <p:cNvPr id="285" name="Orientation"/>
            <p:cNvSpPr/>
            <p:nvPr/>
          </p:nvSpPr>
          <p:spPr>
            <a:xfrm>
              <a:off x="193662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Orientation</a:t>
              </a:r>
            </a:p>
          </p:txBody>
        </p:sp>
        <p:sp>
          <p:nvSpPr>
            <p:cNvPr id="286" name="Glimpsing"/>
            <p:cNvSpPr/>
            <p:nvPr/>
          </p:nvSpPr>
          <p:spPr>
            <a:xfrm>
              <a:off x="4156147" y="3203741"/>
              <a:ext cx="1518047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Glimpsing</a:t>
              </a:r>
            </a:p>
          </p:txBody>
        </p:sp>
        <p:sp>
          <p:nvSpPr>
            <p:cNvPr id="287" name="Examining"/>
            <p:cNvSpPr/>
            <p:nvPr/>
          </p:nvSpPr>
          <p:spPr>
            <a:xfrm>
              <a:off x="6375670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Examining</a:t>
              </a:r>
            </a:p>
          </p:txBody>
        </p:sp>
        <p:sp>
          <p:nvSpPr>
            <p:cNvPr id="288" name="Acquiring"/>
            <p:cNvSpPr/>
            <p:nvPr/>
          </p:nvSpPr>
          <p:spPr>
            <a:xfrm>
              <a:off x="859519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Acquiring</a:t>
              </a:r>
            </a:p>
          </p:txBody>
        </p:sp>
        <p:sp>
          <p:nvSpPr>
            <p:cNvPr id="289" name="Arrow"/>
            <p:cNvSpPr/>
            <p:nvPr/>
          </p:nvSpPr>
          <p:spPr>
            <a:xfrm>
              <a:off x="343913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0" name="Arrow"/>
            <p:cNvSpPr/>
            <p:nvPr/>
          </p:nvSpPr>
          <p:spPr>
            <a:xfrm>
              <a:off x="5643281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1" name="Arrow"/>
            <p:cNvSpPr/>
            <p:nvPr/>
          </p:nvSpPr>
          <p:spPr>
            <a:xfrm>
              <a:off x="784742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545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E6ADD-9DD8-714E-9A99-67A52BA9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sz="5200"/>
              <a:t>Data as an asset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D255A9-613A-754E-B99A-021EA55EB4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509926"/>
              </p:ext>
            </p:extLst>
          </p:nvPr>
        </p:nvGraphicFramePr>
        <p:xfrm>
          <a:off x="4212336" y="283779"/>
          <a:ext cx="7532974" cy="6274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7362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D1343C-3A5A-E848-8B7D-9FEBF7A076CF}"/>
              </a:ext>
            </a:extLst>
          </p:cNvPr>
          <p:cNvGrpSpPr/>
          <p:nvPr/>
        </p:nvGrpSpPr>
        <p:grpSpPr>
          <a:xfrm>
            <a:off x="464127" y="1839191"/>
            <a:ext cx="11263745" cy="3179618"/>
            <a:chOff x="1936623" y="3203741"/>
            <a:chExt cx="8176618" cy="892970"/>
          </a:xfrm>
        </p:grpSpPr>
        <p:sp>
          <p:nvSpPr>
            <p:cNvPr id="285" name="Orientation"/>
            <p:cNvSpPr/>
            <p:nvPr/>
          </p:nvSpPr>
          <p:spPr>
            <a:xfrm>
              <a:off x="1936623" y="3203741"/>
              <a:ext cx="1518048" cy="892970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 dirty="0">
                  <a:latin typeface="Corbel" panose="020B0503020204020204" pitchFamily="34" charset="0"/>
                </a:rPr>
                <a:t>Orientation</a:t>
              </a:r>
            </a:p>
          </p:txBody>
        </p:sp>
        <p:sp>
          <p:nvSpPr>
            <p:cNvPr id="286" name="Glimpsing"/>
            <p:cNvSpPr/>
            <p:nvPr/>
          </p:nvSpPr>
          <p:spPr>
            <a:xfrm>
              <a:off x="4156147" y="3203741"/>
              <a:ext cx="1518047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Glimpsing</a:t>
              </a:r>
            </a:p>
          </p:txBody>
        </p:sp>
        <p:sp>
          <p:nvSpPr>
            <p:cNvPr id="287" name="Examining"/>
            <p:cNvSpPr/>
            <p:nvPr/>
          </p:nvSpPr>
          <p:spPr>
            <a:xfrm>
              <a:off x="6375670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Examining</a:t>
              </a:r>
            </a:p>
          </p:txBody>
        </p:sp>
        <p:sp>
          <p:nvSpPr>
            <p:cNvPr id="288" name="Acquiring"/>
            <p:cNvSpPr/>
            <p:nvPr/>
          </p:nvSpPr>
          <p:spPr>
            <a:xfrm>
              <a:off x="859519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Acquiring</a:t>
              </a:r>
            </a:p>
          </p:txBody>
        </p:sp>
        <p:sp>
          <p:nvSpPr>
            <p:cNvPr id="289" name="Arrow"/>
            <p:cNvSpPr/>
            <p:nvPr/>
          </p:nvSpPr>
          <p:spPr>
            <a:xfrm>
              <a:off x="343913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0" name="Arrow"/>
            <p:cNvSpPr/>
            <p:nvPr/>
          </p:nvSpPr>
          <p:spPr>
            <a:xfrm>
              <a:off x="5643281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1" name="Arrow"/>
            <p:cNvSpPr/>
            <p:nvPr/>
          </p:nvSpPr>
          <p:spPr>
            <a:xfrm>
              <a:off x="784742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068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D1343C-3A5A-E848-8B7D-9FEBF7A076CF}"/>
              </a:ext>
            </a:extLst>
          </p:cNvPr>
          <p:cNvGrpSpPr/>
          <p:nvPr/>
        </p:nvGrpSpPr>
        <p:grpSpPr>
          <a:xfrm>
            <a:off x="464127" y="1839191"/>
            <a:ext cx="11263745" cy="3179618"/>
            <a:chOff x="1936623" y="3203741"/>
            <a:chExt cx="8176618" cy="892970"/>
          </a:xfrm>
        </p:grpSpPr>
        <p:sp>
          <p:nvSpPr>
            <p:cNvPr id="285" name="Orientation"/>
            <p:cNvSpPr/>
            <p:nvPr/>
          </p:nvSpPr>
          <p:spPr>
            <a:xfrm>
              <a:off x="193662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Orientation</a:t>
              </a:r>
            </a:p>
          </p:txBody>
        </p:sp>
        <p:sp>
          <p:nvSpPr>
            <p:cNvPr id="286" name="Glimpsing"/>
            <p:cNvSpPr/>
            <p:nvPr/>
          </p:nvSpPr>
          <p:spPr>
            <a:xfrm>
              <a:off x="4156147" y="3203741"/>
              <a:ext cx="1518047" cy="892970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Glimpsing</a:t>
              </a:r>
            </a:p>
          </p:txBody>
        </p:sp>
        <p:sp>
          <p:nvSpPr>
            <p:cNvPr id="287" name="Examining"/>
            <p:cNvSpPr/>
            <p:nvPr/>
          </p:nvSpPr>
          <p:spPr>
            <a:xfrm>
              <a:off x="6375670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Examining</a:t>
              </a:r>
            </a:p>
          </p:txBody>
        </p:sp>
        <p:sp>
          <p:nvSpPr>
            <p:cNvPr id="288" name="Acquiring"/>
            <p:cNvSpPr/>
            <p:nvPr/>
          </p:nvSpPr>
          <p:spPr>
            <a:xfrm>
              <a:off x="859519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Acquiring</a:t>
              </a:r>
            </a:p>
          </p:txBody>
        </p:sp>
        <p:sp>
          <p:nvSpPr>
            <p:cNvPr id="289" name="Arrow"/>
            <p:cNvSpPr/>
            <p:nvPr/>
          </p:nvSpPr>
          <p:spPr>
            <a:xfrm>
              <a:off x="343913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0" name="Arrow"/>
            <p:cNvSpPr/>
            <p:nvPr/>
          </p:nvSpPr>
          <p:spPr>
            <a:xfrm>
              <a:off x="5643281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1" name="Arrow"/>
            <p:cNvSpPr/>
            <p:nvPr/>
          </p:nvSpPr>
          <p:spPr>
            <a:xfrm>
              <a:off x="784742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360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8E57D-9FD9-A247-A5CE-E2D7DB604B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624" y="914400"/>
            <a:ext cx="5968551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06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BFDE0-4921-2840-B5D2-188FB508E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118524"/>
            <a:ext cx="1013460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54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D1343C-3A5A-E848-8B7D-9FEBF7A076CF}"/>
              </a:ext>
            </a:extLst>
          </p:cNvPr>
          <p:cNvGrpSpPr/>
          <p:nvPr/>
        </p:nvGrpSpPr>
        <p:grpSpPr>
          <a:xfrm>
            <a:off x="464127" y="1839191"/>
            <a:ext cx="11263745" cy="3179618"/>
            <a:chOff x="1936623" y="3203741"/>
            <a:chExt cx="8176618" cy="892970"/>
          </a:xfrm>
        </p:grpSpPr>
        <p:sp>
          <p:nvSpPr>
            <p:cNvPr id="285" name="Orientation"/>
            <p:cNvSpPr/>
            <p:nvPr/>
          </p:nvSpPr>
          <p:spPr>
            <a:xfrm>
              <a:off x="193662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Orientation</a:t>
              </a:r>
            </a:p>
          </p:txBody>
        </p:sp>
        <p:sp>
          <p:nvSpPr>
            <p:cNvPr id="286" name="Glimpsing"/>
            <p:cNvSpPr/>
            <p:nvPr/>
          </p:nvSpPr>
          <p:spPr>
            <a:xfrm>
              <a:off x="4156147" y="3203741"/>
              <a:ext cx="1518047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Glimpsing</a:t>
              </a:r>
            </a:p>
          </p:txBody>
        </p:sp>
        <p:sp>
          <p:nvSpPr>
            <p:cNvPr id="287" name="Examining"/>
            <p:cNvSpPr/>
            <p:nvPr/>
          </p:nvSpPr>
          <p:spPr>
            <a:xfrm>
              <a:off x="6375670" y="3203741"/>
              <a:ext cx="1518048" cy="892970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 dirty="0">
                  <a:latin typeface="Corbel" panose="020B0503020204020204" pitchFamily="34" charset="0"/>
                </a:rPr>
                <a:t>Examining</a:t>
              </a:r>
            </a:p>
          </p:txBody>
        </p:sp>
        <p:sp>
          <p:nvSpPr>
            <p:cNvPr id="288" name="Acquiring"/>
            <p:cNvSpPr/>
            <p:nvPr/>
          </p:nvSpPr>
          <p:spPr>
            <a:xfrm>
              <a:off x="859519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Acquiring</a:t>
              </a:r>
            </a:p>
          </p:txBody>
        </p:sp>
        <p:sp>
          <p:nvSpPr>
            <p:cNvPr id="289" name="Arrow"/>
            <p:cNvSpPr/>
            <p:nvPr/>
          </p:nvSpPr>
          <p:spPr>
            <a:xfrm>
              <a:off x="343913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0" name="Arrow"/>
            <p:cNvSpPr/>
            <p:nvPr/>
          </p:nvSpPr>
          <p:spPr>
            <a:xfrm>
              <a:off x="5643281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1" name="Arrow"/>
            <p:cNvSpPr/>
            <p:nvPr/>
          </p:nvSpPr>
          <p:spPr>
            <a:xfrm>
              <a:off x="784742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791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D1343C-3A5A-E848-8B7D-9FEBF7A076CF}"/>
              </a:ext>
            </a:extLst>
          </p:cNvPr>
          <p:cNvGrpSpPr/>
          <p:nvPr/>
        </p:nvGrpSpPr>
        <p:grpSpPr>
          <a:xfrm>
            <a:off x="464127" y="1839191"/>
            <a:ext cx="11263745" cy="3179618"/>
            <a:chOff x="1936623" y="3203741"/>
            <a:chExt cx="8176618" cy="892970"/>
          </a:xfrm>
        </p:grpSpPr>
        <p:sp>
          <p:nvSpPr>
            <p:cNvPr id="285" name="Orientation"/>
            <p:cNvSpPr/>
            <p:nvPr/>
          </p:nvSpPr>
          <p:spPr>
            <a:xfrm>
              <a:off x="193662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Orientation</a:t>
              </a:r>
            </a:p>
          </p:txBody>
        </p:sp>
        <p:sp>
          <p:nvSpPr>
            <p:cNvPr id="286" name="Glimpsing"/>
            <p:cNvSpPr/>
            <p:nvPr/>
          </p:nvSpPr>
          <p:spPr>
            <a:xfrm>
              <a:off x="4156147" y="3203741"/>
              <a:ext cx="1518047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Glimpsing</a:t>
              </a:r>
            </a:p>
          </p:txBody>
        </p:sp>
        <p:sp>
          <p:nvSpPr>
            <p:cNvPr id="287" name="Examining"/>
            <p:cNvSpPr/>
            <p:nvPr/>
          </p:nvSpPr>
          <p:spPr>
            <a:xfrm>
              <a:off x="6375670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Examining</a:t>
              </a:r>
            </a:p>
          </p:txBody>
        </p:sp>
        <p:sp>
          <p:nvSpPr>
            <p:cNvPr id="288" name="Acquiring"/>
            <p:cNvSpPr/>
            <p:nvPr/>
          </p:nvSpPr>
          <p:spPr>
            <a:xfrm>
              <a:off x="8595193" y="3203741"/>
              <a:ext cx="1518048" cy="892970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Acquiring</a:t>
              </a:r>
            </a:p>
          </p:txBody>
        </p:sp>
        <p:sp>
          <p:nvSpPr>
            <p:cNvPr id="289" name="Arrow"/>
            <p:cNvSpPr/>
            <p:nvPr/>
          </p:nvSpPr>
          <p:spPr>
            <a:xfrm>
              <a:off x="343913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0" name="Arrow"/>
            <p:cNvSpPr/>
            <p:nvPr/>
          </p:nvSpPr>
          <p:spPr>
            <a:xfrm>
              <a:off x="5643281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1" name="Arrow"/>
            <p:cNvSpPr/>
            <p:nvPr/>
          </p:nvSpPr>
          <p:spPr>
            <a:xfrm>
              <a:off x="784742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331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EDCDF-64A9-1546-9415-34CC24B05D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41172" y="914400"/>
            <a:ext cx="8833456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47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A796C-5F29-814E-9273-3D19C197E7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45" y="914400"/>
            <a:ext cx="7950110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37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D1343C-3A5A-E848-8B7D-9FEBF7A076CF}"/>
              </a:ext>
            </a:extLst>
          </p:cNvPr>
          <p:cNvGrpSpPr/>
          <p:nvPr/>
        </p:nvGrpSpPr>
        <p:grpSpPr>
          <a:xfrm>
            <a:off x="464127" y="1839191"/>
            <a:ext cx="11263745" cy="3179618"/>
            <a:chOff x="1936623" y="3203741"/>
            <a:chExt cx="8176618" cy="892970"/>
          </a:xfrm>
        </p:grpSpPr>
        <p:sp>
          <p:nvSpPr>
            <p:cNvPr id="285" name="Orientation"/>
            <p:cNvSpPr/>
            <p:nvPr/>
          </p:nvSpPr>
          <p:spPr>
            <a:xfrm>
              <a:off x="193662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Orientation</a:t>
              </a:r>
            </a:p>
          </p:txBody>
        </p:sp>
        <p:sp>
          <p:nvSpPr>
            <p:cNvPr id="286" name="Glimpsing"/>
            <p:cNvSpPr/>
            <p:nvPr/>
          </p:nvSpPr>
          <p:spPr>
            <a:xfrm>
              <a:off x="4156147" y="3203741"/>
              <a:ext cx="1518047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Glimpsing</a:t>
              </a:r>
            </a:p>
          </p:txBody>
        </p:sp>
        <p:sp>
          <p:nvSpPr>
            <p:cNvPr id="287" name="Examining"/>
            <p:cNvSpPr/>
            <p:nvPr/>
          </p:nvSpPr>
          <p:spPr>
            <a:xfrm>
              <a:off x="6375670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Examining</a:t>
              </a:r>
            </a:p>
          </p:txBody>
        </p:sp>
        <p:sp>
          <p:nvSpPr>
            <p:cNvPr id="288" name="Acquiring"/>
            <p:cNvSpPr/>
            <p:nvPr/>
          </p:nvSpPr>
          <p:spPr>
            <a:xfrm>
              <a:off x="8595193" y="3203741"/>
              <a:ext cx="1518048" cy="892970"/>
            </a:xfrm>
            <a:prstGeom prst="roundRect">
              <a:avLst>
                <a:gd name="adj" fmla="val 15000"/>
              </a:avLst>
            </a:prstGeom>
            <a:ln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>
                <a:defRPr sz="3200"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sz="2800">
                  <a:latin typeface="Corbel" panose="020B0503020204020204" pitchFamily="34" charset="0"/>
                </a:rPr>
                <a:t>Acquiring</a:t>
              </a:r>
            </a:p>
          </p:txBody>
        </p:sp>
        <p:sp>
          <p:nvSpPr>
            <p:cNvPr id="289" name="Arrow"/>
            <p:cNvSpPr/>
            <p:nvPr/>
          </p:nvSpPr>
          <p:spPr>
            <a:xfrm>
              <a:off x="343913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0" name="Arrow"/>
            <p:cNvSpPr/>
            <p:nvPr/>
          </p:nvSpPr>
          <p:spPr>
            <a:xfrm>
              <a:off x="5643281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  <p:sp>
          <p:nvSpPr>
            <p:cNvPr id="291" name="Arrow"/>
            <p:cNvSpPr/>
            <p:nvPr/>
          </p:nvSpPr>
          <p:spPr>
            <a:xfrm>
              <a:off x="7847426" y="3378917"/>
              <a:ext cx="763303" cy="542619"/>
            </a:xfrm>
            <a:prstGeom prst="rightArrow">
              <a:avLst>
                <a:gd name="adj1" fmla="val 33131"/>
                <a:gd name="adj2" fmla="val 75101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40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23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61BC349-3451-8344-820F-E26C7A45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 path to value from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19F0F-B516-EB48-9B6C-D08A12F4EFE0}"/>
              </a:ext>
            </a:extLst>
          </p:cNvPr>
          <p:cNvGrpSpPr/>
          <p:nvPr/>
        </p:nvGrpSpPr>
        <p:grpSpPr>
          <a:xfrm>
            <a:off x="272322" y="1596452"/>
            <a:ext cx="11647356" cy="5074172"/>
            <a:chOff x="441126" y="1945395"/>
            <a:chExt cx="12122548" cy="7137401"/>
          </a:xfrm>
          <a:gradFill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</p:grpSpPr>
        <p:sp>
          <p:nvSpPr>
            <p:cNvPr id="6" name="Enhance Current Business">
              <a:extLst>
                <a:ext uri="{FF2B5EF4-FFF2-40B4-BE49-F238E27FC236}">
                  <a16:creationId xmlns:a16="http://schemas.microsoft.com/office/drawing/2014/main" id="{E472B31B-74AD-DE41-BA2B-15B1E50A2EBF}"/>
                </a:ext>
              </a:extLst>
            </p:cNvPr>
            <p:cNvSpPr/>
            <p:nvPr/>
          </p:nvSpPr>
          <p:spPr>
            <a:xfrm>
              <a:off x="456307" y="1945395"/>
              <a:ext cx="12092186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effectLst>
                    <a:outerShdw blurRad="12700" dist="12700" dir="1164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 dirty="0">
                  <a:solidFill>
                    <a:schemeClr val="tx2"/>
                  </a:solidFill>
                  <a:latin typeface="+mj-lt"/>
                </a:rPr>
                <a:t>Enhance Current Business</a:t>
              </a:r>
            </a:p>
          </p:txBody>
        </p:sp>
        <p:sp>
          <p:nvSpPr>
            <p:cNvPr id="9" name="Added Value New Business">
              <a:extLst>
                <a:ext uri="{FF2B5EF4-FFF2-40B4-BE49-F238E27FC236}">
                  <a16:creationId xmlns:a16="http://schemas.microsoft.com/office/drawing/2014/main" id="{B72DFD91-A044-154D-B4F4-B1B131D7F12A}"/>
                </a:ext>
              </a:extLst>
            </p:cNvPr>
            <p:cNvSpPr/>
            <p:nvPr/>
          </p:nvSpPr>
          <p:spPr>
            <a:xfrm>
              <a:off x="449362" y="4371095"/>
              <a:ext cx="12106077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>
                  <a:solidFill>
                    <a:schemeClr val="tx2"/>
                  </a:solidFill>
                  <a:latin typeface="+mj-lt"/>
                </a:rPr>
                <a:t>Added Value New Business</a:t>
              </a:r>
            </a:p>
          </p:txBody>
        </p:sp>
        <p:sp>
          <p:nvSpPr>
            <p:cNvPr id="10" name="High Value New Business">
              <a:extLst>
                <a:ext uri="{FF2B5EF4-FFF2-40B4-BE49-F238E27FC236}">
                  <a16:creationId xmlns:a16="http://schemas.microsoft.com/office/drawing/2014/main" id="{AF30CEAE-73A9-CB44-B866-1D6317892405}"/>
                </a:ext>
              </a:extLst>
            </p:cNvPr>
            <p:cNvSpPr/>
            <p:nvPr/>
          </p:nvSpPr>
          <p:spPr>
            <a:xfrm>
              <a:off x="441126" y="6796795"/>
              <a:ext cx="12122548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>
                  <a:solidFill>
                    <a:schemeClr val="tx2"/>
                  </a:solidFill>
                  <a:latin typeface="+mj-lt"/>
                </a:rPr>
                <a:t>High Value New Business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FCA8D8-86D0-D646-842C-9D929136450E}"/>
              </a:ext>
            </a:extLst>
          </p:cNvPr>
          <p:cNvSpPr/>
          <p:nvPr/>
        </p:nvSpPr>
        <p:spPr>
          <a:xfrm>
            <a:off x="423832" y="2248203"/>
            <a:ext cx="2700000" cy="90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Integrate and augment line-of-business reports and dashboards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53DE598-12A9-A945-BA4E-CBC3CE246277}"/>
              </a:ext>
            </a:extLst>
          </p:cNvPr>
          <p:cNvSpPr/>
          <p:nvPr/>
        </p:nvSpPr>
        <p:spPr>
          <a:xfrm>
            <a:off x="3305277" y="2248203"/>
            <a:ext cx="2700000" cy="90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Integrate external data for broader insights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76A9B85-03EB-E843-A058-B2D8A9A2BCFC}"/>
              </a:ext>
            </a:extLst>
          </p:cNvPr>
          <p:cNvSpPr/>
          <p:nvPr/>
        </p:nvSpPr>
        <p:spPr>
          <a:xfrm>
            <a:off x="9068168" y="2248203"/>
            <a:ext cx="2700000" cy="9000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Augmented analytics: exceptions, smart inputs etc.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A5C0EE-173E-5B48-8713-C95D3EDDB90E}"/>
              </a:ext>
            </a:extLst>
          </p:cNvPr>
          <p:cNvSpPr/>
          <p:nvPr/>
        </p:nvSpPr>
        <p:spPr>
          <a:xfrm>
            <a:off x="6186722" y="2248203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Usage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A3E99C5-1DBD-9F49-84A5-E85D18254618}"/>
              </a:ext>
            </a:extLst>
          </p:cNvPr>
          <p:cNvSpPr/>
          <p:nvPr/>
        </p:nvSpPr>
        <p:spPr>
          <a:xfrm>
            <a:off x="1846290" y="3900168"/>
            <a:ext cx="2700000" cy="90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Packaged data as listings, reference data, APIs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010C9A4-D8D2-FB44-AC1E-AA7E82186BF8}"/>
              </a:ext>
            </a:extLst>
          </p:cNvPr>
          <p:cNvSpPr/>
          <p:nvPr/>
        </p:nvSpPr>
        <p:spPr>
          <a:xfrm>
            <a:off x="4713947" y="3900168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Integration with external apps and services such as collaboration, geospatial etc.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8587A73-A313-5C41-B785-67C6DE4FAA8E}"/>
              </a:ext>
            </a:extLst>
          </p:cNvPr>
          <p:cNvSpPr/>
          <p:nvPr/>
        </p:nvSpPr>
        <p:spPr>
          <a:xfrm>
            <a:off x="7581603" y="3900168"/>
            <a:ext cx="2700000" cy="9000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Adaptive, usage-driven applications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16922E2-B66F-CA4C-A700-4186E88F2F28}"/>
              </a:ext>
            </a:extLst>
          </p:cNvPr>
          <p:cNvSpPr/>
          <p:nvPr/>
        </p:nvSpPr>
        <p:spPr>
          <a:xfrm>
            <a:off x="2013947" y="5610017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Insights as a service, </a:t>
            </a:r>
            <a:r>
              <a:rPr lang="en-US" sz="1600" dirty="0" err="1">
                <a:solidFill>
                  <a:schemeClr val="tx1"/>
                </a:solidFill>
              </a:rPr>
              <a:t>ie</a:t>
            </a:r>
            <a:r>
              <a:rPr lang="en-US" sz="1600" dirty="0">
                <a:solidFill>
                  <a:schemeClr val="tx1"/>
                </a:solidFill>
              </a:rPr>
              <a:t>: benchmarking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D04B335-3D67-084E-B96F-4F3210129C1B}"/>
              </a:ext>
            </a:extLst>
          </p:cNvPr>
          <p:cNvSpPr/>
          <p:nvPr/>
        </p:nvSpPr>
        <p:spPr>
          <a:xfrm>
            <a:off x="8013936" y="5610017"/>
            <a:ext cx="2700000" cy="9000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Automation and intelligence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59230A2-178C-2842-B6BD-72FCD9315883}"/>
              </a:ext>
            </a:extLst>
          </p:cNvPr>
          <p:cNvSpPr/>
          <p:nvPr/>
        </p:nvSpPr>
        <p:spPr>
          <a:xfrm>
            <a:off x="5013941" y="5610017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Prediction and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251751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1BC349-3451-8344-820F-E26C7A45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anchor="b">
            <a:normAutofit/>
          </a:bodyPr>
          <a:lstStyle/>
          <a:p>
            <a:r>
              <a:rPr lang="en-US" sz="4000"/>
              <a:t>Data is a line of business</a:t>
            </a:r>
          </a:p>
        </p:txBody>
      </p:sp>
      <p:pic>
        <p:nvPicPr>
          <p:cNvPr id="4" name="20190309_FNC483.png" descr="20190309_FNC483.png">
            <a:extLst>
              <a:ext uri="{FF2B5EF4-FFF2-40B4-BE49-F238E27FC236}">
                <a16:creationId xmlns:a16="http://schemas.microsoft.com/office/drawing/2014/main" id="{EF3D0067-A036-E648-AB8A-C0588FE0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96" b="-4"/>
          <a:stretch/>
        </p:blipFill>
        <p:spPr>
          <a:xfrm>
            <a:off x="6670653" y="489118"/>
            <a:ext cx="4884600" cy="54660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7610179-FE6A-3C49-9D2F-D9447D228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148546"/>
              </p:ext>
            </p:extLst>
          </p:nvPr>
        </p:nvGraphicFramePr>
        <p:xfrm>
          <a:off x="1136397" y="2418408"/>
          <a:ext cx="4959603" cy="3522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4715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E5E6-CFD9-D44C-B4F7-3E67069E57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cap="all"/>
              <a:t>Data and analytics as a line of business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386AD-D232-E54C-9F47-E37337900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00363"/>
          </a:xfrm>
        </p:spPr>
        <p:txBody>
          <a:bodyPr>
            <a:normAutofit/>
          </a:bodyPr>
          <a:lstStyle/>
          <a:p>
            <a:r>
              <a:rPr lang="en-US" sz="3200" b="1" cap="small"/>
              <a:t>Donald Farmer</a:t>
            </a:r>
          </a:p>
          <a:p>
            <a:r>
              <a:rPr lang="en-US" sz="3200" b="1" cap="small"/>
              <a:t>Principal </a:t>
            </a:r>
          </a:p>
          <a:p>
            <a:r>
              <a:rPr lang="en-US" sz="3200" b="1" cap="small"/>
              <a:t>TreeHive Strategy</a:t>
            </a:r>
          </a:p>
          <a:p>
            <a:r>
              <a:rPr lang="en-US" sz="3200" b="1" cap="small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www.treehivestrategy.com</a:t>
            </a:r>
            <a:endParaRPr lang="en-US" sz="3200" b="1" cap="small"/>
          </a:p>
          <a:p>
            <a:r>
              <a:rPr lang="en-US" sz="3200" b="1" cap="small"/>
              <a:t>@donaldtreehive</a:t>
            </a:r>
            <a:endParaRPr lang="en-US" sz="3200" b="1" cap="small" dirty="0"/>
          </a:p>
        </p:txBody>
      </p:sp>
    </p:spTree>
    <p:extLst>
      <p:ext uri="{BB962C8B-B14F-4D97-AF65-F5344CB8AC3E}">
        <p14:creationId xmlns:p14="http://schemas.microsoft.com/office/powerpoint/2010/main" val="200891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61BC349-3451-8344-820F-E26C7A45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 path to value from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19F0F-B516-EB48-9B6C-D08A12F4EFE0}"/>
              </a:ext>
            </a:extLst>
          </p:cNvPr>
          <p:cNvGrpSpPr/>
          <p:nvPr/>
        </p:nvGrpSpPr>
        <p:grpSpPr>
          <a:xfrm>
            <a:off x="272322" y="1596452"/>
            <a:ext cx="11647356" cy="5074172"/>
            <a:chOff x="441126" y="1945395"/>
            <a:chExt cx="12122548" cy="7137401"/>
          </a:xfrm>
          <a:gradFill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</p:grpSpPr>
        <p:sp>
          <p:nvSpPr>
            <p:cNvPr id="6" name="Enhance Current Business">
              <a:extLst>
                <a:ext uri="{FF2B5EF4-FFF2-40B4-BE49-F238E27FC236}">
                  <a16:creationId xmlns:a16="http://schemas.microsoft.com/office/drawing/2014/main" id="{E472B31B-74AD-DE41-BA2B-15B1E50A2EBF}"/>
                </a:ext>
              </a:extLst>
            </p:cNvPr>
            <p:cNvSpPr/>
            <p:nvPr/>
          </p:nvSpPr>
          <p:spPr>
            <a:xfrm>
              <a:off x="456307" y="1945395"/>
              <a:ext cx="12092186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effectLst>
                    <a:outerShdw blurRad="12700" dist="12700" dir="1164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 dirty="0">
                  <a:solidFill>
                    <a:schemeClr val="tx2"/>
                  </a:solidFill>
                  <a:latin typeface="+mj-lt"/>
                </a:rPr>
                <a:t>Enhance Current Business</a:t>
              </a:r>
            </a:p>
          </p:txBody>
        </p:sp>
        <p:sp>
          <p:nvSpPr>
            <p:cNvPr id="9" name="Added Value New Business">
              <a:extLst>
                <a:ext uri="{FF2B5EF4-FFF2-40B4-BE49-F238E27FC236}">
                  <a16:creationId xmlns:a16="http://schemas.microsoft.com/office/drawing/2014/main" id="{B72DFD91-A044-154D-B4F4-B1B131D7F12A}"/>
                </a:ext>
              </a:extLst>
            </p:cNvPr>
            <p:cNvSpPr/>
            <p:nvPr/>
          </p:nvSpPr>
          <p:spPr>
            <a:xfrm>
              <a:off x="449362" y="4371095"/>
              <a:ext cx="12106077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>
                  <a:solidFill>
                    <a:schemeClr val="tx2"/>
                  </a:solidFill>
                  <a:latin typeface="+mj-lt"/>
                </a:rPr>
                <a:t>Added Value New Business</a:t>
              </a:r>
            </a:p>
          </p:txBody>
        </p:sp>
        <p:sp>
          <p:nvSpPr>
            <p:cNvPr id="10" name="High Value New Business">
              <a:extLst>
                <a:ext uri="{FF2B5EF4-FFF2-40B4-BE49-F238E27FC236}">
                  <a16:creationId xmlns:a16="http://schemas.microsoft.com/office/drawing/2014/main" id="{AF30CEAE-73A9-CB44-B866-1D6317892405}"/>
                </a:ext>
              </a:extLst>
            </p:cNvPr>
            <p:cNvSpPr/>
            <p:nvPr/>
          </p:nvSpPr>
          <p:spPr>
            <a:xfrm>
              <a:off x="441126" y="6796795"/>
              <a:ext cx="12122548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>
                  <a:solidFill>
                    <a:schemeClr val="tx2"/>
                  </a:solidFill>
                  <a:latin typeface="+mj-lt"/>
                </a:rPr>
                <a:t>High Value New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4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61BC349-3451-8344-820F-E26C7A45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 path to value from data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19F0F-B516-EB48-9B6C-D08A12F4EFE0}"/>
              </a:ext>
            </a:extLst>
          </p:cNvPr>
          <p:cNvGrpSpPr/>
          <p:nvPr/>
        </p:nvGrpSpPr>
        <p:grpSpPr>
          <a:xfrm>
            <a:off x="272322" y="1596452"/>
            <a:ext cx="11647356" cy="5074172"/>
            <a:chOff x="441126" y="1945395"/>
            <a:chExt cx="12122548" cy="7137401"/>
          </a:xfrm>
          <a:gradFill>
            <a:gsLst>
              <a:gs pos="0">
                <a:schemeClr val="bg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</p:grpSpPr>
        <p:sp>
          <p:nvSpPr>
            <p:cNvPr id="6" name="Enhance Current Business">
              <a:extLst>
                <a:ext uri="{FF2B5EF4-FFF2-40B4-BE49-F238E27FC236}">
                  <a16:creationId xmlns:a16="http://schemas.microsoft.com/office/drawing/2014/main" id="{E472B31B-74AD-DE41-BA2B-15B1E50A2EBF}"/>
                </a:ext>
              </a:extLst>
            </p:cNvPr>
            <p:cNvSpPr/>
            <p:nvPr/>
          </p:nvSpPr>
          <p:spPr>
            <a:xfrm>
              <a:off x="456307" y="1945395"/>
              <a:ext cx="12092186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effectLst>
                    <a:outerShdw blurRad="12700" dist="12700" dir="11640000" rotWithShape="0">
                      <a:srgbClr val="FFFFFF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 dirty="0">
                  <a:solidFill>
                    <a:schemeClr val="tx2"/>
                  </a:solidFill>
                  <a:latin typeface="+mj-lt"/>
                </a:rPr>
                <a:t>Enhance Current Business</a:t>
              </a:r>
            </a:p>
          </p:txBody>
        </p:sp>
        <p:sp>
          <p:nvSpPr>
            <p:cNvPr id="9" name="Added Value New Business">
              <a:extLst>
                <a:ext uri="{FF2B5EF4-FFF2-40B4-BE49-F238E27FC236}">
                  <a16:creationId xmlns:a16="http://schemas.microsoft.com/office/drawing/2014/main" id="{B72DFD91-A044-154D-B4F4-B1B131D7F12A}"/>
                </a:ext>
              </a:extLst>
            </p:cNvPr>
            <p:cNvSpPr/>
            <p:nvPr/>
          </p:nvSpPr>
          <p:spPr>
            <a:xfrm>
              <a:off x="449362" y="4371095"/>
              <a:ext cx="12106077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>
                  <a:solidFill>
                    <a:schemeClr val="tx2"/>
                  </a:solidFill>
                  <a:latin typeface="+mj-lt"/>
                </a:rPr>
                <a:t>Added Value New Business</a:t>
              </a:r>
            </a:p>
          </p:txBody>
        </p:sp>
        <p:sp>
          <p:nvSpPr>
            <p:cNvPr id="10" name="High Value New Business">
              <a:extLst>
                <a:ext uri="{FF2B5EF4-FFF2-40B4-BE49-F238E27FC236}">
                  <a16:creationId xmlns:a16="http://schemas.microsoft.com/office/drawing/2014/main" id="{AF30CEAE-73A9-CB44-B866-1D6317892405}"/>
                </a:ext>
              </a:extLst>
            </p:cNvPr>
            <p:cNvSpPr/>
            <p:nvPr/>
          </p:nvSpPr>
          <p:spPr>
            <a:xfrm>
              <a:off x="441126" y="6796795"/>
              <a:ext cx="12122548" cy="2286001"/>
            </a:xfrm>
            <a:prstGeom prst="rect">
              <a:avLst/>
            </a:prstGeom>
            <a:solidFill>
              <a:schemeClr val="bg2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/>
            <a:lstStyle>
              <a:lvl1pPr algn="l">
                <a:defRPr b="1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sz="2800">
                  <a:solidFill>
                    <a:schemeClr val="tx2"/>
                  </a:solidFill>
                  <a:latin typeface="+mj-lt"/>
                </a:rPr>
                <a:t>High Value New Business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FCA8D8-86D0-D646-842C-9D929136450E}"/>
              </a:ext>
            </a:extLst>
          </p:cNvPr>
          <p:cNvSpPr/>
          <p:nvPr/>
        </p:nvSpPr>
        <p:spPr>
          <a:xfrm>
            <a:off x="423832" y="2248203"/>
            <a:ext cx="2700000" cy="90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Integrate and augment line-of-business reports and dashboards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53DE598-12A9-A945-BA4E-CBC3CE246277}"/>
              </a:ext>
            </a:extLst>
          </p:cNvPr>
          <p:cNvSpPr/>
          <p:nvPr/>
        </p:nvSpPr>
        <p:spPr>
          <a:xfrm>
            <a:off x="3305277" y="2248203"/>
            <a:ext cx="2700000" cy="90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Integrate external data for broader insights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76A9B85-03EB-E843-A058-B2D8A9A2BCFC}"/>
              </a:ext>
            </a:extLst>
          </p:cNvPr>
          <p:cNvSpPr/>
          <p:nvPr/>
        </p:nvSpPr>
        <p:spPr>
          <a:xfrm>
            <a:off x="9068168" y="2248203"/>
            <a:ext cx="2700000" cy="9000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Augmented analytics: exceptions, smart inputs etc.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A5C0EE-173E-5B48-8713-C95D3EDDB90E}"/>
              </a:ext>
            </a:extLst>
          </p:cNvPr>
          <p:cNvSpPr/>
          <p:nvPr/>
        </p:nvSpPr>
        <p:spPr>
          <a:xfrm>
            <a:off x="6186722" y="2248203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Usage data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A3E99C5-1DBD-9F49-84A5-E85D18254618}"/>
              </a:ext>
            </a:extLst>
          </p:cNvPr>
          <p:cNvSpPr/>
          <p:nvPr/>
        </p:nvSpPr>
        <p:spPr>
          <a:xfrm>
            <a:off x="1846290" y="3900168"/>
            <a:ext cx="2700000" cy="90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Packaged data as listings, reference data, APIs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010C9A4-D8D2-FB44-AC1E-AA7E82186BF8}"/>
              </a:ext>
            </a:extLst>
          </p:cNvPr>
          <p:cNvSpPr/>
          <p:nvPr/>
        </p:nvSpPr>
        <p:spPr>
          <a:xfrm>
            <a:off x="4713947" y="3900168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Integration with external apps and services such as collaboration, geospatial etc.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8587A73-A313-5C41-B785-67C6DE4FAA8E}"/>
              </a:ext>
            </a:extLst>
          </p:cNvPr>
          <p:cNvSpPr/>
          <p:nvPr/>
        </p:nvSpPr>
        <p:spPr>
          <a:xfrm>
            <a:off x="7581603" y="3900168"/>
            <a:ext cx="2700000" cy="9000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Adaptive, usage-driven applications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16922E2-B66F-CA4C-A700-4186E88F2F28}"/>
              </a:ext>
            </a:extLst>
          </p:cNvPr>
          <p:cNvSpPr/>
          <p:nvPr/>
        </p:nvSpPr>
        <p:spPr>
          <a:xfrm>
            <a:off x="2013947" y="5610017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Insights as a service, </a:t>
            </a:r>
            <a:r>
              <a:rPr lang="en-US" sz="1600" dirty="0" err="1">
                <a:solidFill>
                  <a:schemeClr val="tx1"/>
                </a:solidFill>
              </a:rPr>
              <a:t>ie</a:t>
            </a:r>
            <a:r>
              <a:rPr lang="en-US" sz="1600" dirty="0">
                <a:solidFill>
                  <a:schemeClr val="tx1"/>
                </a:solidFill>
              </a:rPr>
              <a:t>: benchmarking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D04B335-3D67-084E-B96F-4F3210129C1B}"/>
              </a:ext>
            </a:extLst>
          </p:cNvPr>
          <p:cNvSpPr/>
          <p:nvPr/>
        </p:nvSpPr>
        <p:spPr>
          <a:xfrm>
            <a:off x="8013936" y="5610017"/>
            <a:ext cx="2700000" cy="900000"/>
          </a:xfrm>
          <a:prstGeom prst="round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Automation and intelligence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59230A2-178C-2842-B6BD-72FCD9315883}"/>
              </a:ext>
            </a:extLst>
          </p:cNvPr>
          <p:cNvSpPr/>
          <p:nvPr/>
        </p:nvSpPr>
        <p:spPr>
          <a:xfrm>
            <a:off x="5013941" y="5610017"/>
            <a:ext cx="2700000" cy="900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Prediction and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990473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8F59A4-4431-460D-8E49-6E65C189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19B9C-5C01-47E4-B2F2-45F58920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5A82CE-D835-4542-BE8D-62A8F5A9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3D7EF0-3AC8-4029-B55D-EBDD733D3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543D2-6AB4-D341-A625-B3A0A299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5"/>
            <a:ext cx="11090274" cy="1325563"/>
          </a:xfrm>
          <a:solidFill>
            <a:srgbClr val="EFEBE4"/>
          </a:solidFill>
        </p:spPr>
        <p:txBody>
          <a:bodyPr>
            <a:normAutofit/>
          </a:bodyPr>
          <a:lstStyle/>
          <a:p>
            <a:r>
              <a:rPr lang="en-US" sz="4000" dirty="0"/>
              <a:t>Evaluating data for the path to value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D38A240-4820-5E45-A43B-0637EE8764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889652"/>
              </p:ext>
            </p:extLst>
          </p:nvPr>
        </p:nvGraphicFramePr>
        <p:xfrm>
          <a:off x="547687" y="1690688"/>
          <a:ext cx="11093450" cy="415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245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" descr="Imag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235" y="1232253"/>
            <a:ext cx="8171530" cy="526062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FDDD53-ECFF-184F-994D-3D306A6153BA}"/>
              </a:ext>
            </a:extLst>
          </p:cNvPr>
          <p:cNvSpPr txBox="1">
            <a:spLocks/>
          </p:cNvSpPr>
          <p:nvPr/>
        </p:nvSpPr>
        <p:spPr>
          <a:xfrm>
            <a:off x="550863" y="365125"/>
            <a:ext cx="1109027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Evaluating analytic opportunities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D32B9-F1E8-D847-A6CD-270B96DA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800"/>
              <a:t>Three quick wins with predictive analytics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EB9251F-2E6C-3045-BFFF-6C7592D04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b="1"/>
              <a:t>Time series analysis</a:t>
            </a:r>
          </a:p>
          <a:p>
            <a:pPr lvl="1"/>
            <a:r>
              <a:rPr lang="en-US" sz="2200"/>
              <a:t>Next month’s costs, inventory, with upper and lower limits.</a:t>
            </a:r>
          </a:p>
          <a:p>
            <a:r>
              <a:rPr lang="en-US" sz="2200" b="1"/>
              <a:t>Cluster analysis</a:t>
            </a:r>
          </a:p>
          <a:p>
            <a:pPr lvl="1"/>
            <a:r>
              <a:rPr lang="en-US" sz="2200"/>
              <a:t>Identify outliers and anomalies</a:t>
            </a:r>
          </a:p>
          <a:p>
            <a:r>
              <a:rPr lang="en-US" sz="2200" b="1"/>
              <a:t>Association analysis</a:t>
            </a:r>
          </a:p>
          <a:p>
            <a:pPr lvl="1"/>
            <a:r>
              <a:rPr lang="en-US" sz="2200"/>
              <a:t>Customers who did X also did Y? Make a suggestion.</a:t>
            </a:r>
          </a:p>
          <a:p>
            <a:endParaRPr lang="en-US" sz="2200"/>
          </a:p>
        </p:txBody>
      </p:sp>
      <p:pic>
        <p:nvPicPr>
          <p:cNvPr id="27" name="Picture 4" descr="Stock exchange numbers">
            <a:extLst>
              <a:ext uri="{FF2B5EF4-FFF2-40B4-BE49-F238E27FC236}">
                <a16:creationId xmlns:a16="http://schemas.microsoft.com/office/drawing/2014/main" id="{05E55976-201C-4FD7-858A-8C9721717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590446" y="640080"/>
            <a:ext cx="447617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0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697</Words>
  <Application>Microsoft Macintosh PowerPoint</Application>
  <PresentationFormat>Widescreen</PresentationFormat>
  <Paragraphs>183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Corbel</vt:lpstr>
      <vt:lpstr>Trebuchet MS</vt:lpstr>
      <vt:lpstr>Office Theme</vt:lpstr>
      <vt:lpstr>Data and analytics as a line of business</vt:lpstr>
      <vt:lpstr>Data as an asset</vt:lpstr>
      <vt:lpstr>Data as an asset</vt:lpstr>
      <vt:lpstr>Data is a line of business</vt:lpstr>
      <vt:lpstr>A path to value from data</vt:lpstr>
      <vt:lpstr>A path to value from data</vt:lpstr>
      <vt:lpstr>Evaluating data for the path to value</vt:lpstr>
      <vt:lpstr>PowerPoint Presentation</vt:lpstr>
      <vt:lpstr>Three quick wins with predictive analytics</vt:lpstr>
      <vt:lpstr>Focus on Decisions</vt:lpstr>
      <vt:lpstr>Focus on decisions</vt:lpstr>
      <vt:lpstr>Gameplans not roadmaps</vt:lpstr>
      <vt:lpstr>PowerPoint Presentation</vt:lpstr>
      <vt:lpstr>PowerPoint Presentation</vt:lpstr>
      <vt:lpstr>PowerPoint Presentation</vt:lpstr>
      <vt:lpstr>PowerPoint Presentation</vt:lpstr>
      <vt:lpstr>The data supply chain</vt:lpstr>
      <vt:lpstr>PowerPoint Presentation</vt:lpstr>
      <vt:lpstr>PowerPoint Presentation</vt:lpstr>
      <vt:lpstr>Some case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path to value from data</vt:lpstr>
      <vt:lpstr>Data and analytics as a line of business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Donald Farmer</dc:creator>
  <cp:keywords/>
  <dc:description/>
  <cp:lastModifiedBy>Donald Farmer</cp:lastModifiedBy>
  <cp:revision>10</cp:revision>
  <cp:lastPrinted>2021-10-27T04:03:52Z</cp:lastPrinted>
  <dcterms:created xsi:type="dcterms:W3CDTF">2021-04-29T00:00:32Z</dcterms:created>
  <dcterms:modified xsi:type="dcterms:W3CDTF">2022-01-27T03:01:26Z</dcterms:modified>
  <cp:category/>
</cp:coreProperties>
</file>