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1969" r:id="rId2"/>
    <p:sldId id="2268" r:id="rId3"/>
    <p:sldId id="2053" r:id="rId4"/>
    <p:sldId id="2208" r:id="rId5"/>
    <p:sldId id="1984" r:id="rId6"/>
    <p:sldId id="1831" r:id="rId7"/>
    <p:sldId id="1110" r:id="rId8"/>
    <p:sldId id="1111" r:id="rId9"/>
    <p:sldId id="1112" r:id="rId10"/>
    <p:sldId id="1986" r:id="rId11"/>
    <p:sldId id="163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D78"/>
    <a:srgbClr val="80DCFF"/>
    <a:srgbClr val="D5FC79"/>
    <a:srgbClr val="929292"/>
    <a:srgbClr val="EBC1FF"/>
    <a:srgbClr val="FF99CC"/>
    <a:srgbClr val="EBC0FF"/>
    <a:srgbClr val="FFA8D6"/>
    <a:srgbClr val="99CCFF"/>
    <a:srgbClr val="B5D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05"/>
    <p:restoredTop sz="94666"/>
  </p:normalViewPr>
  <p:slideViewPr>
    <p:cSldViewPr snapToGrid="0" snapToObjects="1">
      <p:cViewPr varScale="1">
        <p:scale>
          <a:sx n="182" d="100"/>
          <a:sy n="182" d="100"/>
        </p:scale>
        <p:origin x="192" y="4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0152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1" d="100"/>
        <a:sy n="121" d="100"/>
      </p:scale>
      <p:origin x="0" y="0"/>
    </p:cViewPr>
  </p:sorterViewPr>
  <p:notesViewPr>
    <p:cSldViewPr snapToGrid="0" snapToObjects="1">
      <p:cViewPr>
        <p:scale>
          <a:sx n="141" d="100"/>
          <a:sy n="141" d="100"/>
        </p:scale>
        <p:origin x="2088" y="9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7E285B-152F-8646-A65A-22C872B1172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E7721C49-8104-6740-AAA9-BB1959FD28CA}">
      <dgm:prSet phldrT="[Text]" phldr="1"/>
      <dgm:spPr/>
      <dgm:t>
        <a:bodyPr/>
        <a:lstStyle/>
        <a:p>
          <a:endParaRPr lang="en-US"/>
        </a:p>
      </dgm:t>
    </dgm:pt>
    <dgm:pt modelId="{7B5DA973-2C25-D142-9643-BE42916BB73A}" type="parTrans" cxnId="{68BC8119-8C39-884E-A56F-CB0D5D20A24A}">
      <dgm:prSet/>
      <dgm:spPr/>
      <dgm:t>
        <a:bodyPr/>
        <a:lstStyle/>
        <a:p>
          <a:endParaRPr lang="en-US"/>
        </a:p>
      </dgm:t>
    </dgm:pt>
    <dgm:pt modelId="{1AD78D52-7CA0-9D43-BCF9-6A5F04908D57}" type="sibTrans" cxnId="{68BC8119-8C39-884E-A56F-CB0D5D20A24A}">
      <dgm:prSet/>
      <dgm:spPr/>
      <dgm:t>
        <a:bodyPr/>
        <a:lstStyle/>
        <a:p>
          <a:endParaRPr lang="en-US"/>
        </a:p>
      </dgm:t>
    </dgm:pt>
    <dgm:pt modelId="{1729D38D-B5A8-ED47-B2DF-05DF6DB159EA}">
      <dgm:prSet phldrT="[Text]" phldr="1"/>
      <dgm:spPr/>
      <dgm:t>
        <a:bodyPr/>
        <a:lstStyle/>
        <a:p>
          <a:endParaRPr lang="en-US"/>
        </a:p>
      </dgm:t>
    </dgm:pt>
    <dgm:pt modelId="{F421D2E3-2356-8F47-BB1A-9BB8C6596A2E}" type="parTrans" cxnId="{47DAED8F-A2F3-7B47-B919-398801489E1C}">
      <dgm:prSet/>
      <dgm:spPr/>
      <dgm:t>
        <a:bodyPr/>
        <a:lstStyle/>
        <a:p>
          <a:endParaRPr lang="en-US"/>
        </a:p>
      </dgm:t>
    </dgm:pt>
    <dgm:pt modelId="{223971DF-FEEB-2E4B-896D-A0DB38A87D94}" type="sibTrans" cxnId="{47DAED8F-A2F3-7B47-B919-398801489E1C}">
      <dgm:prSet/>
      <dgm:spPr/>
      <dgm:t>
        <a:bodyPr/>
        <a:lstStyle/>
        <a:p>
          <a:endParaRPr lang="en-US"/>
        </a:p>
      </dgm:t>
    </dgm:pt>
    <dgm:pt modelId="{D0BA5867-464E-7845-9AE4-D45036F04346}">
      <dgm:prSet phldrT="[Text]" phldr="1"/>
      <dgm:spPr/>
      <dgm:t>
        <a:bodyPr/>
        <a:lstStyle/>
        <a:p>
          <a:endParaRPr lang="en-US"/>
        </a:p>
      </dgm:t>
    </dgm:pt>
    <dgm:pt modelId="{9C7F5535-A0C4-3242-B784-6F83F32BD5FE}" type="parTrans" cxnId="{05980AD4-2B29-9945-9E28-A6627A7A7601}">
      <dgm:prSet/>
      <dgm:spPr/>
      <dgm:t>
        <a:bodyPr/>
        <a:lstStyle/>
        <a:p>
          <a:endParaRPr lang="en-US"/>
        </a:p>
      </dgm:t>
    </dgm:pt>
    <dgm:pt modelId="{5B6C9261-AF07-4346-81E9-1D65991CFA33}" type="sibTrans" cxnId="{05980AD4-2B29-9945-9E28-A6627A7A7601}">
      <dgm:prSet/>
      <dgm:spPr/>
      <dgm:t>
        <a:bodyPr/>
        <a:lstStyle/>
        <a:p>
          <a:endParaRPr lang="en-US"/>
        </a:p>
      </dgm:t>
    </dgm:pt>
    <dgm:pt modelId="{CDC172B1-D3E1-4D4D-B327-90D1B32332BA}">
      <dgm:prSet phldrT="[Text]" phldr="1"/>
      <dgm:spPr/>
      <dgm:t>
        <a:bodyPr/>
        <a:lstStyle/>
        <a:p>
          <a:endParaRPr lang="en-US"/>
        </a:p>
      </dgm:t>
    </dgm:pt>
    <dgm:pt modelId="{FC05EC6F-77A2-3546-9B28-F56CF157C93E}" type="parTrans" cxnId="{CF1A8913-D985-3640-83C0-84367219DBB2}">
      <dgm:prSet/>
      <dgm:spPr/>
      <dgm:t>
        <a:bodyPr/>
        <a:lstStyle/>
        <a:p>
          <a:endParaRPr lang="en-US"/>
        </a:p>
      </dgm:t>
    </dgm:pt>
    <dgm:pt modelId="{AAF35D96-7361-364B-A965-DFB9531498E0}" type="sibTrans" cxnId="{CF1A8913-D985-3640-83C0-84367219DBB2}">
      <dgm:prSet/>
      <dgm:spPr/>
      <dgm:t>
        <a:bodyPr/>
        <a:lstStyle/>
        <a:p>
          <a:endParaRPr lang="en-US"/>
        </a:p>
      </dgm:t>
    </dgm:pt>
    <dgm:pt modelId="{381B5D95-962A-1F4D-875E-86A34EC2EBE2}" type="pres">
      <dgm:prSet presAssocID="{D27E285B-152F-8646-A65A-22C872B11723}" presName="linear" presStyleCnt="0">
        <dgm:presLayoutVars>
          <dgm:animLvl val="lvl"/>
          <dgm:resizeHandles val="exact"/>
        </dgm:presLayoutVars>
      </dgm:prSet>
      <dgm:spPr/>
    </dgm:pt>
    <dgm:pt modelId="{7A840FC6-07BD-3B43-BC11-DF082A8E9BF1}" type="pres">
      <dgm:prSet presAssocID="{E7721C49-8104-6740-AAA9-BB1959FD28C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B265E2F-F973-1648-8A09-77BEC443090D}" type="pres">
      <dgm:prSet presAssocID="{E7721C49-8104-6740-AAA9-BB1959FD28CA}" presName="childText" presStyleLbl="revTx" presStyleIdx="0" presStyleCnt="2">
        <dgm:presLayoutVars>
          <dgm:bulletEnabled val="1"/>
        </dgm:presLayoutVars>
      </dgm:prSet>
      <dgm:spPr/>
    </dgm:pt>
    <dgm:pt modelId="{62AECD5C-F738-A54F-9F6D-EA955DC09F40}" type="pres">
      <dgm:prSet presAssocID="{D0BA5867-464E-7845-9AE4-D45036F04346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973A52CB-DF29-D046-8958-787CBDCA2294}" type="pres">
      <dgm:prSet presAssocID="{D0BA5867-464E-7845-9AE4-D45036F04346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CF1A8913-D985-3640-83C0-84367219DBB2}" srcId="{D0BA5867-464E-7845-9AE4-D45036F04346}" destId="{CDC172B1-D3E1-4D4D-B327-90D1B32332BA}" srcOrd="0" destOrd="0" parTransId="{FC05EC6F-77A2-3546-9B28-F56CF157C93E}" sibTransId="{AAF35D96-7361-364B-A965-DFB9531498E0}"/>
    <dgm:cxn modelId="{68BC8119-8C39-884E-A56F-CB0D5D20A24A}" srcId="{D27E285B-152F-8646-A65A-22C872B11723}" destId="{E7721C49-8104-6740-AAA9-BB1959FD28CA}" srcOrd="0" destOrd="0" parTransId="{7B5DA973-2C25-D142-9643-BE42916BB73A}" sibTransId="{1AD78D52-7CA0-9D43-BCF9-6A5F04908D57}"/>
    <dgm:cxn modelId="{9B89BB38-D972-F14B-BBED-3A1B6452F976}" type="presOf" srcId="{CDC172B1-D3E1-4D4D-B327-90D1B32332BA}" destId="{973A52CB-DF29-D046-8958-787CBDCA2294}" srcOrd="0" destOrd="0" presId="urn:microsoft.com/office/officeart/2005/8/layout/vList2"/>
    <dgm:cxn modelId="{47DAED8F-A2F3-7B47-B919-398801489E1C}" srcId="{E7721C49-8104-6740-AAA9-BB1959FD28CA}" destId="{1729D38D-B5A8-ED47-B2DF-05DF6DB159EA}" srcOrd="0" destOrd="0" parTransId="{F421D2E3-2356-8F47-BB1A-9BB8C6596A2E}" sibTransId="{223971DF-FEEB-2E4B-896D-A0DB38A87D94}"/>
    <dgm:cxn modelId="{9F20B59F-59C7-074C-B623-D7263B22727D}" type="presOf" srcId="{D0BA5867-464E-7845-9AE4-D45036F04346}" destId="{62AECD5C-F738-A54F-9F6D-EA955DC09F40}" srcOrd="0" destOrd="0" presId="urn:microsoft.com/office/officeart/2005/8/layout/vList2"/>
    <dgm:cxn modelId="{7E7434AB-88E2-0340-9B10-B9F7A3E18337}" type="presOf" srcId="{1729D38D-B5A8-ED47-B2DF-05DF6DB159EA}" destId="{6B265E2F-F973-1648-8A09-77BEC443090D}" srcOrd="0" destOrd="0" presId="urn:microsoft.com/office/officeart/2005/8/layout/vList2"/>
    <dgm:cxn modelId="{05980AD4-2B29-9945-9E28-A6627A7A7601}" srcId="{D27E285B-152F-8646-A65A-22C872B11723}" destId="{D0BA5867-464E-7845-9AE4-D45036F04346}" srcOrd="1" destOrd="0" parTransId="{9C7F5535-A0C4-3242-B784-6F83F32BD5FE}" sibTransId="{5B6C9261-AF07-4346-81E9-1D65991CFA33}"/>
    <dgm:cxn modelId="{57821ADD-A19E-994B-A31B-6892257E8230}" type="presOf" srcId="{D27E285B-152F-8646-A65A-22C872B11723}" destId="{381B5D95-962A-1F4D-875E-86A34EC2EBE2}" srcOrd="0" destOrd="0" presId="urn:microsoft.com/office/officeart/2005/8/layout/vList2"/>
    <dgm:cxn modelId="{07B824F0-A4A4-4C4C-9D45-83C4CE151635}" type="presOf" srcId="{E7721C49-8104-6740-AAA9-BB1959FD28CA}" destId="{7A840FC6-07BD-3B43-BC11-DF082A8E9BF1}" srcOrd="0" destOrd="0" presId="urn:microsoft.com/office/officeart/2005/8/layout/vList2"/>
    <dgm:cxn modelId="{8C15F67C-73DC-0A47-A297-FF4E696C5A87}" type="presParOf" srcId="{381B5D95-962A-1F4D-875E-86A34EC2EBE2}" destId="{7A840FC6-07BD-3B43-BC11-DF082A8E9BF1}" srcOrd="0" destOrd="0" presId="urn:microsoft.com/office/officeart/2005/8/layout/vList2"/>
    <dgm:cxn modelId="{C4C2A45F-9AEC-7447-9641-158FDE69FDE5}" type="presParOf" srcId="{381B5D95-962A-1F4D-875E-86A34EC2EBE2}" destId="{6B265E2F-F973-1648-8A09-77BEC443090D}" srcOrd="1" destOrd="0" presId="urn:microsoft.com/office/officeart/2005/8/layout/vList2"/>
    <dgm:cxn modelId="{A88B6B6C-0D58-1E4D-83EE-33768AC94121}" type="presParOf" srcId="{381B5D95-962A-1F4D-875E-86A34EC2EBE2}" destId="{62AECD5C-F738-A54F-9F6D-EA955DC09F40}" srcOrd="2" destOrd="0" presId="urn:microsoft.com/office/officeart/2005/8/layout/vList2"/>
    <dgm:cxn modelId="{4362E321-598E-F74C-A13E-F79B3007DC39}" type="presParOf" srcId="{381B5D95-962A-1F4D-875E-86A34EC2EBE2}" destId="{973A52CB-DF29-D046-8958-787CBDCA2294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840FC6-07BD-3B43-BC11-DF082A8E9BF1}">
      <dsp:nvSpPr>
        <dsp:cNvPr id="0" name=""/>
        <dsp:cNvSpPr/>
      </dsp:nvSpPr>
      <dsp:spPr>
        <a:xfrm>
          <a:off x="0" y="2742080"/>
          <a:ext cx="10000000" cy="1198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0" kern="1200"/>
        </a:p>
      </dsp:txBody>
      <dsp:txXfrm>
        <a:off x="58485" y="2800565"/>
        <a:ext cx="9883030" cy="1081110"/>
      </dsp:txXfrm>
    </dsp:sp>
    <dsp:sp modelId="{6B265E2F-F973-1648-8A09-77BEC443090D}">
      <dsp:nvSpPr>
        <dsp:cNvPr id="0" name=""/>
        <dsp:cNvSpPr/>
      </dsp:nvSpPr>
      <dsp:spPr>
        <a:xfrm>
          <a:off x="0" y="3940160"/>
          <a:ext cx="10000000" cy="1059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0" tIns="63500" rIns="355600" bIns="63500" numCol="1" spcCol="1270" anchor="t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3900" kern="1200"/>
        </a:p>
      </dsp:txBody>
      <dsp:txXfrm>
        <a:off x="0" y="3940160"/>
        <a:ext cx="10000000" cy="1059840"/>
      </dsp:txXfrm>
    </dsp:sp>
    <dsp:sp modelId="{62AECD5C-F738-A54F-9F6D-EA955DC09F40}">
      <dsp:nvSpPr>
        <dsp:cNvPr id="0" name=""/>
        <dsp:cNvSpPr/>
      </dsp:nvSpPr>
      <dsp:spPr>
        <a:xfrm>
          <a:off x="0" y="5000000"/>
          <a:ext cx="10000000" cy="1198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0" kern="1200"/>
        </a:p>
      </dsp:txBody>
      <dsp:txXfrm>
        <a:off x="58485" y="5058485"/>
        <a:ext cx="9883030" cy="1081110"/>
      </dsp:txXfrm>
    </dsp:sp>
    <dsp:sp modelId="{973A52CB-DF29-D046-8958-787CBDCA2294}">
      <dsp:nvSpPr>
        <dsp:cNvPr id="0" name=""/>
        <dsp:cNvSpPr/>
      </dsp:nvSpPr>
      <dsp:spPr>
        <a:xfrm>
          <a:off x="0" y="6198080"/>
          <a:ext cx="10000000" cy="1059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0" tIns="63500" rIns="355600" bIns="63500" numCol="1" spcCol="1270" anchor="t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3900" kern="1200"/>
        </a:p>
      </dsp:txBody>
      <dsp:txXfrm>
        <a:off x="0" y="6198080"/>
        <a:ext cx="10000000" cy="10598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1">
            <a:extLst>
              <a:ext uri="{FF2B5EF4-FFF2-40B4-BE49-F238E27FC236}">
                <a16:creationId xmlns:a16="http://schemas.microsoft.com/office/drawing/2014/main" id="{A65BD822-E994-2440-ADD2-6B15BDE958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341" y="8893439"/>
            <a:ext cx="1946759" cy="179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8616" tIns="27771" rIns="68616" bIns="27771">
            <a:spAutoFit/>
          </a:bodyPr>
          <a:lstStyle/>
          <a:p>
            <a:pPr algn="l" defTabSz="989013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sz="800" b="1" i="1" dirty="0">
                <a:cs typeface="+mn-cs"/>
              </a:rPr>
              <a:t>WWBP –</a:t>
            </a:r>
            <a:r>
              <a:rPr lang="en-US" sz="800" b="1" i="1" baseline="0" dirty="0">
                <a:cs typeface="+mn-cs"/>
              </a:rPr>
              <a:t> </a:t>
            </a:r>
            <a:r>
              <a:rPr lang="en-US" sz="800" b="1" i="1" dirty="0">
                <a:cs typeface="+mn-cs"/>
              </a:rPr>
              <a:t>Working With Business Processes</a:t>
            </a:r>
          </a:p>
        </p:txBody>
      </p:sp>
      <p:sp>
        <p:nvSpPr>
          <p:cNvPr id="6" name="Rectangle 22">
            <a:extLst>
              <a:ext uri="{FF2B5EF4-FFF2-40B4-BE49-F238E27FC236}">
                <a16:creationId xmlns:a16="http://schemas.microsoft.com/office/drawing/2014/main" id="{23B509CC-D2E2-CD47-A4CF-BD96740AA1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9535" y="8893439"/>
            <a:ext cx="2591167" cy="179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8616" tIns="27771" rIns="68616" bIns="27771">
            <a:spAutoFit/>
          </a:bodyPr>
          <a:lstStyle/>
          <a:p>
            <a:pPr marL="234950" lvl="2" algn="ctr" defTabSz="989013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sz="800" b="1" i="1" dirty="0">
                <a:cs typeface="+mn-cs"/>
              </a:rPr>
              <a:t> </a:t>
            </a:r>
            <a:r>
              <a:rPr lang="en-US" sz="800" dirty="0">
                <a:cs typeface="+mn-cs"/>
              </a:rPr>
              <a:t>©</a:t>
            </a:r>
            <a:r>
              <a:rPr lang="en-US" sz="800" b="1" i="1" dirty="0">
                <a:cs typeface="+mn-cs"/>
              </a:rPr>
              <a:t> 2021 Alec Sharp, Clariteq Systems Consulting Ltd.</a:t>
            </a:r>
          </a:p>
        </p:txBody>
      </p:sp>
      <p:sp>
        <p:nvSpPr>
          <p:cNvPr id="10" name="Line 24">
            <a:extLst>
              <a:ext uri="{FF2B5EF4-FFF2-40B4-BE49-F238E27FC236}">
                <a16:creationId xmlns:a16="http://schemas.microsoft.com/office/drawing/2014/main" id="{A0498556-D0B3-D04D-B1B7-F5A9C70C8E6F}"/>
              </a:ext>
            </a:extLst>
          </p:cNvPr>
          <p:cNvSpPr>
            <a:spLocks noChangeShapeType="1"/>
          </p:cNvSpPr>
          <p:nvPr/>
        </p:nvSpPr>
        <p:spPr bwMode="auto">
          <a:xfrm>
            <a:off x="311152" y="8899785"/>
            <a:ext cx="606640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12413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47675" y="290513"/>
            <a:ext cx="5929313" cy="33353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45578" y="3796117"/>
            <a:ext cx="5930683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Rectangle 21">
            <a:extLst>
              <a:ext uri="{FF2B5EF4-FFF2-40B4-BE49-F238E27FC236}">
                <a16:creationId xmlns:a16="http://schemas.microsoft.com/office/drawing/2014/main" id="{1E1B7D40-C189-374A-9585-BEA6FE2859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341" y="8893439"/>
            <a:ext cx="1946759" cy="179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8616" tIns="27771" rIns="68616" bIns="27771">
            <a:spAutoFit/>
          </a:bodyPr>
          <a:lstStyle/>
          <a:p>
            <a:pPr algn="l" defTabSz="989013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sz="800" b="1" i="1" dirty="0">
                <a:cs typeface="+mn-cs"/>
              </a:rPr>
              <a:t>WWBP –</a:t>
            </a:r>
            <a:r>
              <a:rPr lang="en-US" sz="800" b="1" i="1" baseline="0" dirty="0">
                <a:cs typeface="+mn-cs"/>
              </a:rPr>
              <a:t> </a:t>
            </a:r>
            <a:r>
              <a:rPr lang="en-US" sz="800" b="1" i="1" dirty="0">
                <a:cs typeface="+mn-cs"/>
              </a:rPr>
              <a:t>Working With Business Processes</a:t>
            </a:r>
          </a:p>
        </p:txBody>
      </p:sp>
      <p:sp>
        <p:nvSpPr>
          <p:cNvPr id="13" name="Rectangle 22">
            <a:extLst>
              <a:ext uri="{FF2B5EF4-FFF2-40B4-BE49-F238E27FC236}">
                <a16:creationId xmlns:a16="http://schemas.microsoft.com/office/drawing/2014/main" id="{14C7F472-EE0B-D047-BA38-473E54F77F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7922" y="8893439"/>
            <a:ext cx="2363541" cy="179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8616" tIns="27771" rIns="68616" bIns="27771">
            <a:spAutoFit/>
          </a:bodyPr>
          <a:lstStyle/>
          <a:p>
            <a:pPr marL="234950" lvl="2" algn="ctr" defTabSz="989013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sz="800" b="1" i="1" dirty="0">
                <a:cs typeface="+mn-cs"/>
              </a:rPr>
              <a:t> </a:t>
            </a:r>
            <a:r>
              <a:rPr lang="en-US" sz="800" dirty="0">
                <a:cs typeface="+mn-cs"/>
              </a:rPr>
              <a:t>©</a:t>
            </a:r>
            <a:r>
              <a:rPr lang="en-US" sz="800" b="1" i="1" dirty="0">
                <a:cs typeface="+mn-cs"/>
              </a:rPr>
              <a:t> Alec Sharp, Clariteq Systems Consulting Ltd.</a:t>
            </a:r>
          </a:p>
        </p:txBody>
      </p:sp>
      <p:sp>
        <p:nvSpPr>
          <p:cNvPr id="14" name="Rectangle 23">
            <a:extLst>
              <a:ext uri="{FF2B5EF4-FFF2-40B4-BE49-F238E27FC236}">
                <a16:creationId xmlns:a16="http://schemas.microsoft.com/office/drawing/2014/main" id="{69BB313C-B19D-B94D-9C12-B7DB96424F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0714" y="8893438"/>
            <a:ext cx="1084262" cy="179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8616" tIns="27771" rIns="68616" bIns="27771">
            <a:spAutoFit/>
          </a:bodyPr>
          <a:lstStyle/>
          <a:p>
            <a:pPr defTabSz="989013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fld id="{FBBFA334-A4C3-9341-B93E-BA594880ECC3}" type="slidenum">
              <a:rPr lang="en-US" sz="800" b="1" i="1">
                <a:cs typeface="+mn-cs"/>
              </a:rPr>
              <a:pPr defTabSz="989013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  <a:defRPr/>
              </a:pPr>
              <a:t>‹#›</a:t>
            </a:fld>
            <a:endParaRPr lang="en-US" sz="800" b="1" i="1">
              <a:cs typeface="+mn-cs"/>
            </a:endParaRPr>
          </a:p>
        </p:txBody>
      </p:sp>
      <p:sp>
        <p:nvSpPr>
          <p:cNvPr id="15" name="Line 24">
            <a:extLst>
              <a:ext uri="{FF2B5EF4-FFF2-40B4-BE49-F238E27FC236}">
                <a16:creationId xmlns:a16="http://schemas.microsoft.com/office/drawing/2014/main" id="{DDBD1A17-3240-3743-AAEE-5F6C555D1ABF}"/>
              </a:ext>
            </a:extLst>
          </p:cNvPr>
          <p:cNvSpPr>
            <a:spLocks noChangeShapeType="1"/>
          </p:cNvSpPr>
          <p:nvPr/>
        </p:nvSpPr>
        <p:spPr bwMode="auto">
          <a:xfrm>
            <a:off x="311150" y="8899785"/>
            <a:ext cx="5665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pic>
        <p:nvPicPr>
          <p:cNvPr id="16" name="Picture 25">
            <a:extLst>
              <a:ext uri="{FF2B5EF4-FFF2-40B4-BE49-F238E27FC236}">
                <a16:creationId xmlns:a16="http://schemas.microsoft.com/office/drawing/2014/main" id="{5B8F6476-5482-A542-A1B4-F9963A05B7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88" y="8758497"/>
            <a:ext cx="676275" cy="323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3500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290513"/>
            <a:ext cx="5929313" cy="3335337"/>
          </a:xfrm>
          <a:prstGeom prst="rect">
            <a:avLst/>
          </a:prstGeo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1C145EF-5F6F-6844-9560-E620B60310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2447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46088" y="290513"/>
            <a:ext cx="5929312" cy="3336925"/>
          </a:xfrm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dirty="0">
                <a:latin typeface="Arial" charset="0"/>
                <a:cs typeface="+mn-cs"/>
              </a:rPr>
              <a:t>Phase 4) will move into specific requirements and development for IT and other enablers</a:t>
            </a:r>
          </a:p>
          <a:p>
            <a:pPr eaLnBrk="1" hangingPunct="1">
              <a:defRPr/>
            </a:pPr>
            <a:r>
              <a:rPr lang="en-US" dirty="0">
                <a:latin typeface="Arial" charset="0"/>
                <a:cs typeface="+mn-cs"/>
              </a:rPr>
              <a:t>Phase 5) Implementation </a:t>
            </a:r>
          </a:p>
        </p:txBody>
      </p:sp>
    </p:spTree>
    <p:extLst>
      <p:ext uri="{BB962C8B-B14F-4D97-AF65-F5344CB8AC3E}">
        <p14:creationId xmlns:p14="http://schemas.microsoft.com/office/powerpoint/2010/main" val="42569687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6089" y="3761212"/>
            <a:ext cx="5930900" cy="5085925"/>
          </a:xfrm>
        </p:spPr>
        <p:txBody>
          <a:bodyPr/>
          <a:lstStyle/>
          <a:p>
            <a:r>
              <a:rPr lang="en-CA" sz="1000" dirty="0">
                <a:latin typeface="Arial" panose="020B0604020202020204" pitchFamily="34" charset="0"/>
                <a:cs typeface="Arial" panose="020B0604020202020204" pitchFamily="34" charset="0"/>
              </a:rPr>
              <a:t>Bio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fontAlgn="base" hangingPunct="0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Alec Sharp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, a senior consultant with Clariteq Systems Consulting, has deep expertise in a rare combination of fields –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 process modelling, analysis, and redesign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business analysis and requirements specification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; and 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business-oriented data modelling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. Increasingly, his work involves 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facilitation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organisational change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. His 40 years of hands-on consulting experience, practical approaches, and global reputation in model-driven methods have made him a sought-after resource in locations as diverse as Ireland, Illinois, and India. </a:t>
            </a:r>
          </a:p>
          <a:p>
            <a:pPr fontAlgn="base" hangingPunct="0"/>
            <a:endParaRPr lang="en-CA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hangingPunct="0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He is also a popular conference speaker, mixing content and insight with irreverence and humour. Among his many top-rated presentations are  “Crossing the Chasm - 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From Process Model to IT Requirements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,” “Getting Traction for Process – 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What the Experts Forget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,” “The Multi-Skilled Influencer – 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Becoming a T-Shaped Professional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,” “Integrating Change Into Your Business Process Approach – 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Timing is Everything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,” and “Days not Weeks or Months – 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Process Change in Agile Timeframes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.” His 90-minute briefing “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Five Things You Need To Know About Business Processes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” has been delivered to senior executives at major organisations around the globe.</a:t>
            </a:r>
          </a:p>
          <a:p>
            <a:pPr hangingPunct="0"/>
            <a:endParaRPr lang="en-CA" sz="1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hangingPunct="0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Alec literally wrote the book on business process modelling, “Workflow Modelling: Tools for Process Improvement and Application Development.”  Popular with process improvement specialists, business analysts, consultants, and business professionals, it is consistently a top-selling title on business process modelling, analysis, and design, and is widely used as an MBA textbook. He was awarded DAMA's Professional Achievement Award, a global award given to one professional a year for contributions to the Data Management profession. </a:t>
            </a:r>
          </a:p>
          <a:p>
            <a:pPr hangingPunct="0"/>
            <a:endParaRPr lang="en-CA" sz="1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hangingPunct="0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Alec's popular workshops “Working With Business Processes,” “Advanced Business Process Techniques,” “Business-Oriented Data Modelling,” “Business-Oriented Data Modelling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MasterClass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,” and “Requirements Modelling” are conducted on four or five continents each year (pre-COVID!), at many of the world's best-known organisations. His classes are practical, energetic, and fun, consistently earning “excellent” ratings.</a:t>
            </a:r>
          </a:p>
          <a:p>
            <a:pPr hangingPunct="0"/>
            <a:endParaRPr lang="en-CA" sz="1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000" dirty="0">
                <a:solidFill>
                  <a:srgbClr val="000000"/>
                </a:solidFill>
                <a:latin typeface="Arial"/>
                <a:cs typeface="Arial"/>
              </a:rPr>
              <a:t>Contact Alec – </a:t>
            </a:r>
            <a:r>
              <a:rPr lang="en-US" sz="1000" dirty="0" err="1">
                <a:solidFill>
                  <a:srgbClr val="000000"/>
                </a:solidFill>
                <a:latin typeface="Arial"/>
                <a:cs typeface="Arial"/>
              </a:rPr>
              <a:t>asharp@clariteq.com</a:t>
            </a:r>
            <a:endParaRPr lang="en-US" sz="10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0"/>
            <a:endParaRPr lang="en-US" sz="10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0"/>
            <a:endParaRPr lang="en-US" sz="1000" dirty="0">
              <a:latin typeface="Arial"/>
              <a:cs typeface="Arial"/>
            </a:endParaRPr>
          </a:p>
        </p:txBody>
      </p:sp>
      <p:sp>
        <p:nvSpPr>
          <p:cNvPr id="3" name="Slide Image Placeholder 2"/>
          <p:cNvSpPr>
            <a:spLocks noGrp="1" noRot="1" noChangeAspect="1"/>
          </p:cNvSpPr>
          <p:nvPr>
            <p:ph type="sldImg"/>
          </p:nvPr>
        </p:nvSpPr>
        <p:spPr>
          <a:xfrm>
            <a:off x="446088" y="296863"/>
            <a:ext cx="5930900" cy="3336925"/>
          </a:xfrm>
        </p:spPr>
      </p:sp>
    </p:spTree>
    <p:extLst>
      <p:ext uri="{BB962C8B-B14F-4D97-AF65-F5344CB8AC3E}">
        <p14:creationId xmlns:p14="http://schemas.microsoft.com/office/powerpoint/2010/main" val="363587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290513"/>
            <a:ext cx="5929313" cy="3335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3759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290513"/>
            <a:ext cx="5929313" cy="3335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5891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290513"/>
            <a:ext cx="5929313" cy="3335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8365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290513"/>
            <a:ext cx="5929313" cy="3335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E5555BA6-ABBF-4E4E-B576-C36FD088804F}"/>
              </a:ext>
            </a:extLst>
          </p:cNvPr>
          <p:cNvGraphicFramePr/>
          <p:nvPr/>
        </p:nvGraphicFramePr>
        <p:xfrm>
          <a:off x="0" y="0"/>
          <a:ext cx="0" cy="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038182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290513"/>
            <a:ext cx="5929313" cy="3335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7574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46088" y="290513"/>
            <a:ext cx="5927725" cy="3335337"/>
          </a:xfrm>
        </p:spPr>
      </p:sp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EDB22295-6FAC-D546-AB19-5E1A8C310E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8821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Slide Image Placeholder 3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44500" y="277813"/>
            <a:ext cx="5949950" cy="3348037"/>
          </a:xfrm>
        </p:spPr>
      </p:sp>
      <p:sp>
        <p:nvSpPr>
          <p:cNvPr id="235523" name="Notes Placeholder 4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CA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74540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46088" y="271463"/>
            <a:ext cx="5927725" cy="3335337"/>
          </a:xfrm>
        </p:spPr>
      </p:sp>
      <p:sp>
        <p:nvSpPr>
          <p:cNvPr id="251907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CA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4253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2020-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E8878-A6FE-B249-963F-4E7E0F199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5238" y="1"/>
            <a:ext cx="11156092" cy="652464"/>
          </a:xfrm>
          <a:prstGeom prst="rect">
            <a:avLst/>
          </a:prstGeom>
        </p:spPr>
        <p:txBody>
          <a:bodyPr anchor="ctr" anchorCtr="0"/>
          <a:lstStyle>
            <a:lvl1pPr>
              <a:defRPr lang="en-US" sz="3200" i="1" kern="1200" dirty="0">
                <a:solidFill>
                  <a:schemeClr val="tx1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defRPr>
            </a:lvl1pPr>
          </a:lstStyle>
          <a:p>
            <a:pPr marL="0" lv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75559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2020-BulletPoin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2CA1E4B1-232F-DC4B-9FDD-3CFEF3B086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3486" y="1177329"/>
            <a:ext cx="10515600" cy="4894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026514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0800" y="351"/>
            <a:ext cx="10871200" cy="6524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224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79DF72-E722-294E-A5B5-0266C1CA49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3486" y="1177329"/>
            <a:ext cx="10515600" cy="4894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graphicFrame>
        <p:nvGraphicFramePr>
          <p:cNvPr id="7" name="Group 21">
            <a:extLst>
              <a:ext uri="{FF2B5EF4-FFF2-40B4-BE49-F238E27FC236}">
                <a16:creationId xmlns:a16="http://schemas.microsoft.com/office/drawing/2014/main" id="{5B574A02-DD1C-824D-80EF-EF5532E5DD37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558088642"/>
              </p:ext>
            </p:extLst>
          </p:nvPr>
        </p:nvGraphicFramePr>
        <p:xfrm>
          <a:off x="-17092" y="-2445"/>
          <a:ext cx="923926" cy="675386"/>
        </p:xfrm>
        <a:graphic>
          <a:graphicData uri="http://schemas.openxmlformats.org/drawingml/2006/table">
            <a:tbl>
              <a:tblPr lastCol="1"/>
              <a:tblGrid>
                <a:gridCol w="9239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55638">
                <a:tc>
                  <a:txBody>
                    <a:bodyPr/>
                    <a:lstStyle/>
                    <a:p>
                      <a:pPr algn="l" defTabSz="873125" ea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buClr>
                          <a:srgbClr val="FF0066"/>
                        </a:buClr>
                        <a:buSzPct val="65000"/>
                        <a:buFont typeface="Wingdings" pitchFamily="2" charset="2"/>
                        <a:buNone/>
                      </a:pPr>
                      <a:r>
                        <a:rPr lang="en-CA" sz="900" i="1" dirty="0">
                          <a:solidFill>
                            <a:srgbClr val="FFFFFF"/>
                          </a:solidFill>
                        </a:rPr>
                        <a:t>WWBP-MC –  </a:t>
                      </a:r>
                      <a:br>
                        <a:rPr lang="en-CA" sz="900" dirty="0">
                          <a:solidFill>
                            <a:srgbClr val="FFFFFF"/>
                          </a:solidFill>
                        </a:rPr>
                      </a:br>
                      <a:r>
                        <a:rPr lang="en-CA" sz="900" dirty="0">
                          <a:solidFill>
                            <a:srgbClr val="FFFFFF"/>
                          </a:solidFill>
                        </a:rPr>
                        <a:t>Aligning Process with</a:t>
                      </a:r>
                      <a:r>
                        <a:rPr lang="en-CA" sz="900" baseline="0" dirty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lang="en-CA" sz="900" dirty="0">
                          <a:solidFill>
                            <a:srgbClr val="FFFFFF"/>
                          </a:solidFill>
                        </a:rPr>
                        <a:t>Strategic, Organisational, Cultural Factors </a:t>
                      </a:r>
                      <a:endParaRPr lang="en-US" sz="900" dirty="0">
                        <a:solidFill>
                          <a:srgbClr val="FFFFFF"/>
                        </a:solidFill>
                      </a:endParaRPr>
                    </a:p>
                  </a:txBody>
                  <a:tcPr marL="72000" marR="72000" horzOverflow="overflow">
                    <a:lnL w="1905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071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775C4492-47D2-344B-9235-2EACB5885A73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905151" y="0"/>
            <a:ext cx="11286849" cy="6524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1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lc="http://schemas.openxmlformats.org/drawingml/2006/lockedCanvas" xmlns:ma14="http://schemas.microsoft.com/office/mac/drawingml/2011/main" xmlns="" val="1"/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i="1" dirty="0">
              <a:solidFill>
                <a:schemeClr val="tx1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1D17B2CA-2273-E24B-BB6C-C4DE349DD05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125200" y="6549274"/>
            <a:ext cx="868622" cy="24622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982663" eaLnBrk="0" hangingPunct="0">
              <a:defRPr sz="14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82663" eaLnBrk="0" hangingPunct="0">
              <a:defRPr sz="14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82663" eaLnBrk="0" hangingPunct="0">
              <a:defRPr sz="14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82663" eaLnBrk="0" hangingPunct="0">
              <a:defRPr sz="14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82663" eaLnBrk="0" hangingPunct="0">
              <a:defRPr sz="14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82663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82663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82663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82663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fld id="{2A0197C6-F921-DC45-B621-5AA5ED372C26}" type="slidenum">
              <a:rPr lang="en-US" altLang="en-US" sz="1600">
                <a:solidFill>
                  <a:srgbClr val="000000"/>
                </a:solidFill>
                <a:cs typeface="Arial" panose="020B0604020202020204" pitchFamily="34" charset="0"/>
              </a:rPr>
              <a:pPr algn="r"/>
              <a:t>‹#›</a:t>
            </a:fld>
            <a:endParaRPr lang="en-US" altLang="en-US" sz="16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728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5" r:id="rId2"/>
    <p:sldLayoutId id="214748366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363" indent="-360363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tabLst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20725" indent="-3111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19188" indent="-38576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2">
            <a:extLst>
              <a:ext uri="{FF2B5EF4-FFF2-40B4-BE49-F238E27FC236}">
                <a16:creationId xmlns:a16="http://schemas.microsoft.com/office/drawing/2014/main" id="{47480AB5-E960-A64B-ABE7-9FCCF588DDE1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908005" y="1055688"/>
            <a:ext cx="10450557" cy="4385816"/>
          </a:xfrm>
          <a:prstGeom prst="rect">
            <a:avLst/>
          </a:prstGeom>
          <a:noFill/>
          <a:ln/>
        </p:spPr>
        <p:txBody>
          <a:bodyPr wrap="square" anchor="t">
            <a:spAutoFit/>
          </a:bodyPr>
          <a:lstStyle/>
          <a:p>
            <a:r>
              <a:rPr lang="en-US" sz="3400" i="0" dirty="0">
                <a:latin typeface="Arial" panose="020B0604020202020204" pitchFamily="34" charset="0"/>
                <a:cs typeface="Arial" panose="020B0604020202020204" pitchFamily="34" charset="0"/>
              </a:rPr>
              <a:t>Clariteq Method for Business Process Change – </a:t>
            </a:r>
            <a:br>
              <a:rPr lang="en-US" sz="3400" i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Delivering real change in Agile timeframes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i="0" dirty="0">
                <a:latin typeface="Arial" panose="020B0604020202020204" pitchFamily="34" charset="0"/>
                <a:cs typeface="Arial" panose="020B0604020202020204" pitchFamily="34" charset="0"/>
              </a:rPr>
              <a:t>Alec Sharp</a:t>
            </a:r>
            <a:br>
              <a:rPr lang="en-US" sz="2600" i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Consultant</a:t>
            </a:r>
            <a:b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Clariteq Systems Consulting Ltd.</a:t>
            </a:r>
            <a:b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West Vancouver, BC, Canada</a:t>
            </a:r>
            <a:b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asharp@clariteq.com</a:t>
            </a:r>
            <a:b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www.clariteq.com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3ADEE50-3F21-6942-A453-64D955CB84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703" y="6269149"/>
            <a:ext cx="763029" cy="216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800" i="1" kern="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© 2023 V1.3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06277F7-0CCD-CF43-827A-BE04DFE8EB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83952" y="6002323"/>
            <a:ext cx="914400" cy="417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" name="Rectangle 14">
            <a:extLst>
              <a:ext uri="{FF2B5EF4-FFF2-40B4-BE49-F238E27FC236}">
                <a16:creationId xmlns:a16="http://schemas.microsoft.com/office/drawing/2014/main" id="{FD85CA16-D22F-5147-A907-B8E76F6A33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49293" y="6415562"/>
            <a:ext cx="1009117" cy="216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en-US" sz="800" b="0" dirty="0" err="1">
                <a:solidFill>
                  <a:schemeClr val="tx2"/>
                </a:solidFill>
                <a:latin typeface="Arial" charset="0"/>
                <a:cs typeface="+mn-cs"/>
              </a:rPr>
              <a:t>www.clariteq.com</a:t>
            </a:r>
            <a:endParaRPr lang="en-US" sz="800" b="0" dirty="0">
              <a:solidFill>
                <a:schemeClr val="tx2"/>
              </a:solidFill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6365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latin typeface="Arial" charset="0"/>
                <a:cs typeface="+mj-cs"/>
              </a:rPr>
              <a:t>Three phases – summary</a:t>
            </a:r>
          </a:p>
        </p:txBody>
      </p:sp>
      <p:sp>
        <p:nvSpPr>
          <p:cNvPr id="1901571" name="Rectangle 3"/>
          <p:cNvSpPr>
            <a:spLocks noChangeArrowheads="1"/>
          </p:cNvSpPr>
          <p:nvPr/>
        </p:nvSpPr>
        <p:spPr bwMode="auto">
          <a:xfrm>
            <a:off x="885238" y="767644"/>
            <a:ext cx="2660650" cy="962025"/>
          </a:xfrm>
          <a:prstGeom prst="rect">
            <a:avLst/>
          </a:prstGeom>
          <a:solidFill>
            <a:srgbClr val="3366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Phase 1</a:t>
            </a:r>
            <a:br>
              <a:rPr lang="en-US" sz="16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</a:br>
            <a:r>
              <a:rPr lang="en-US" sz="1600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Identify, scope, and assess the target process</a:t>
            </a:r>
          </a:p>
        </p:txBody>
      </p:sp>
      <p:sp>
        <p:nvSpPr>
          <p:cNvPr id="1901572" name="Rectangle 4"/>
          <p:cNvSpPr>
            <a:spLocks noChangeArrowheads="1"/>
          </p:cNvSpPr>
          <p:nvPr/>
        </p:nvSpPr>
        <p:spPr bwMode="auto">
          <a:xfrm>
            <a:off x="4792663" y="767644"/>
            <a:ext cx="2646362" cy="962025"/>
          </a:xfrm>
          <a:prstGeom prst="rect">
            <a:avLst/>
          </a:prstGeom>
          <a:solidFill>
            <a:srgbClr val="0000CC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Phase 2</a:t>
            </a:r>
            <a:br>
              <a:rPr lang="en-US" sz="16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</a:br>
            <a:r>
              <a:rPr lang="en-US" sz="1600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Understand the as-is process</a:t>
            </a:r>
          </a:p>
        </p:txBody>
      </p:sp>
      <p:sp>
        <p:nvSpPr>
          <p:cNvPr id="1901573" name="Rectangle 5"/>
          <p:cNvSpPr>
            <a:spLocks noChangeArrowheads="1"/>
          </p:cNvSpPr>
          <p:nvPr/>
        </p:nvSpPr>
        <p:spPr bwMode="auto">
          <a:xfrm>
            <a:off x="8891438" y="767644"/>
            <a:ext cx="2660650" cy="962025"/>
          </a:xfrm>
          <a:prstGeom prst="rect">
            <a:avLst/>
          </a:prstGeom>
          <a:solidFill>
            <a:srgbClr val="00008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Phase 3</a:t>
            </a:r>
            <a:br>
              <a:rPr lang="en-US" sz="16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</a:br>
            <a:r>
              <a:rPr lang="en-US" sz="1600" i="1" dirty="0" err="1">
                <a:solidFill>
                  <a:srgbClr val="FFFFFF"/>
                </a:solidFill>
                <a:latin typeface="Arial" charset="0"/>
                <a:ea typeface="ＭＳ Ｐゴシック" charset="0"/>
              </a:rPr>
              <a:t>Characterise</a:t>
            </a:r>
            <a:r>
              <a:rPr lang="en-US" sz="1600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 and design the to-be process</a:t>
            </a:r>
          </a:p>
        </p:txBody>
      </p:sp>
      <p:sp>
        <p:nvSpPr>
          <p:cNvPr id="1901574" name="Rectangle 6"/>
          <p:cNvSpPr>
            <a:spLocks noChangeArrowheads="1"/>
          </p:cNvSpPr>
          <p:nvPr/>
        </p:nvSpPr>
        <p:spPr bwMode="auto">
          <a:xfrm>
            <a:off x="761409" y="1720144"/>
            <a:ext cx="3837580" cy="52636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46800" tIns="46038" rIns="46800" bIns="46038">
            <a:spAutoFit/>
          </a:bodyPr>
          <a:lstStyle/>
          <a:p>
            <a:pPr marL="180975" indent="-180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b="1" i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Identify related processes</a:t>
            </a:r>
          </a:p>
          <a:p>
            <a:pPr marL="352425" lvl="1" indent="-1698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identify and link activities</a:t>
            </a:r>
          </a:p>
          <a:p>
            <a:pPr marL="352425" lvl="1" indent="-1698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1:1 links are in same process</a:t>
            </a:r>
          </a:p>
          <a:p>
            <a:pPr marL="352425" lvl="1" indent="-1698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draw </a:t>
            </a:r>
            <a:r>
              <a:rPr lang="en-US" sz="1400" i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Process Landscape</a:t>
            </a:r>
          </a:p>
          <a:p>
            <a:pPr marL="180975" indent="-180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b="1" i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Use TRAC to clarify target process</a:t>
            </a:r>
            <a:r>
              <a:rPr lang="uk-UA" altLang="ja-JP" sz="1400" b="1" i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'</a:t>
            </a:r>
            <a:r>
              <a:rPr lang="en-US" sz="1400" b="1" i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 scope</a:t>
            </a:r>
          </a:p>
          <a:p>
            <a:pPr marL="352425" lvl="1" indent="-1698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b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T</a:t>
            </a: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riggering event</a:t>
            </a:r>
          </a:p>
          <a:p>
            <a:pPr marL="352425" lvl="1" indent="-1698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b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R</a:t>
            </a: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esult for each stakeholder </a:t>
            </a:r>
          </a:p>
          <a:p>
            <a:pPr marL="352425" lvl="1" indent="-1698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~5+/- 2 main </a:t>
            </a:r>
            <a:r>
              <a:rPr lang="en-US" sz="1400" b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A</a:t>
            </a: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ctivities</a:t>
            </a:r>
          </a:p>
          <a:p>
            <a:pPr marL="352425" lvl="1" indent="-1698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b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C</a:t>
            </a: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ases (main variations)</a:t>
            </a:r>
          </a:p>
          <a:p>
            <a:pPr marL="352425" lvl="1" indent="-1698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draw </a:t>
            </a:r>
            <a:r>
              <a:rPr lang="en-US" sz="1400" i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Process Scope Model</a:t>
            </a:r>
          </a:p>
          <a:p>
            <a:pPr marL="180975" indent="-180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b="1" i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Clarify as-is process elements</a:t>
            </a:r>
          </a:p>
          <a:p>
            <a:pPr marL="352425" lvl="1" indent="-1698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functional areas</a:t>
            </a:r>
          </a:p>
          <a:p>
            <a:pPr marL="352425" lvl="1" indent="-1698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actors and responsibilities</a:t>
            </a:r>
          </a:p>
          <a:p>
            <a:pPr marL="352425" lvl="1" indent="-1698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systems and mechanisms</a:t>
            </a:r>
          </a:p>
          <a:p>
            <a:pPr marL="352425" lvl="1" indent="-1698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draw </a:t>
            </a:r>
            <a:r>
              <a:rPr lang="en-US" sz="1400" i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Process Summary Chart</a:t>
            </a:r>
          </a:p>
          <a:p>
            <a:pPr marL="180975" indent="-180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b="1" i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Assess as-is process </a:t>
            </a:r>
            <a:br>
              <a:rPr lang="en-US" sz="1400" b="1" i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</a:br>
            <a:r>
              <a:rPr lang="en-US" sz="1400" b="1" i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by stakeholder</a:t>
            </a: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 (initial assessment) </a:t>
            </a:r>
          </a:p>
          <a:p>
            <a:pPr marL="352425" lvl="1" indent="-1698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also specify context and </a:t>
            </a:r>
            <a:b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</a:b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consequences of inaction</a:t>
            </a:r>
          </a:p>
          <a:p>
            <a:pPr marL="180975" indent="-180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b="1" i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Specify to-be process goals</a:t>
            </a: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 </a:t>
            </a:r>
          </a:p>
          <a:p>
            <a:pPr marL="352425" lvl="1" indent="-1698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subjective and objective</a:t>
            </a:r>
          </a:p>
          <a:p>
            <a:pPr marL="180975" indent="-180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b="1" i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Specify performance metrics</a:t>
            </a:r>
          </a:p>
          <a:p>
            <a:pPr marL="352425" lvl="1" indent="-1698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customer-focused outcomes, </a:t>
            </a:r>
            <a:b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</a:b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not internal task efficiency</a:t>
            </a:r>
          </a:p>
        </p:txBody>
      </p:sp>
      <p:cxnSp>
        <p:nvCxnSpPr>
          <p:cNvPr id="1901577" name="AutoShape 9"/>
          <p:cNvCxnSpPr>
            <a:cxnSpLocks noChangeShapeType="1"/>
            <a:stCxn id="1901571" idx="3"/>
            <a:endCxn id="1901572" idx="1"/>
          </p:cNvCxnSpPr>
          <p:nvPr/>
        </p:nvCxnSpPr>
        <p:spPr bwMode="auto">
          <a:xfrm>
            <a:off x="3545888" y="1248657"/>
            <a:ext cx="12467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01578" name="AutoShape 10"/>
          <p:cNvCxnSpPr>
            <a:cxnSpLocks noChangeShapeType="1"/>
            <a:stCxn id="1901572" idx="3"/>
            <a:endCxn id="1901573" idx="1"/>
          </p:cNvCxnSpPr>
          <p:nvPr/>
        </p:nvCxnSpPr>
        <p:spPr bwMode="auto">
          <a:xfrm>
            <a:off x="7439025" y="1248657"/>
            <a:ext cx="145241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901579" name="Rectangle 11"/>
          <p:cNvSpPr>
            <a:spLocks noChangeArrowheads="1"/>
          </p:cNvSpPr>
          <p:nvPr/>
        </p:nvSpPr>
        <p:spPr bwMode="auto">
          <a:xfrm>
            <a:off x="4654555" y="1719986"/>
            <a:ext cx="3837580" cy="5048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46800" tIns="46038" rIns="46800" bIns="46038">
            <a:spAutoFit/>
          </a:bodyPr>
          <a:lstStyle/>
          <a:p>
            <a:pPr marL="180975" indent="-180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b="1" i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Organise and initiate session</a:t>
            </a:r>
          </a:p>
          <a:p>
            <a:pPr marL="352425" lvl="1" indent="-1698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staff and management plus external stakeholders</a:t>
            </a:r>
          </a:p>
          <a:p>
            <a:pPr marL="352425" lvl="1" indent="-1698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review scope, issues, goals</a:t>
            </a:r>
          </a:p>
          <a:p>
            <a:pPr marL="352425" lvl="1" indent="-1698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review ground rules</a:t>
            </a:r>
          </a:p>
          <a:p>
            <a:pPr marL="180975" indent="-180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b="1" i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Build Augmented Scope Model</a:t>
            </a:r>
          </a:p>
          <a:p>
            <a:pPr marL="352425" lvl="1" indent="-1698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Identify main steps by Activity</a:t>
            </a:r>
          </a:p>
          <a:p>
            <a:pPr marL="352425" lvl="1" indent="-1698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Identify who &amp; how per step</a:t>
            </a:r>
          </a:p>
          <a:p>
            <a:pPr marL="180975" indent="-180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b="1" i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Build as-is swimlane diagram</a:t>
            </a:r>
          </a:p>
          <a:p>
            <a:pPr marL="352425" lvl="1" indent="-1698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b="1" i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Optional</a:t>
            </a:r>
          </a:p>
          <a:p>
            <a:pPr marL="352425" lvl="1" indent="-1698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one case and path at a time </a:t>
            </a:r>
          </a:p>
          <a:p>
            <a:pPr marL="352425" lvl="1" indent="-1698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Three questions:</a:t>
            </a:r>
            <a:b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</a:b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“Who next?,” “How does it get there?,” “Who </a:t>
            </a:r>
            <a:r>
              <a:rPr lang="en-US" sz="1400" i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really</a:t>
            </a: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 gets it?</a:t>
            </a:r>
            <a:r>
              <a:rPr lang="ja-JP" alt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”</a:t>
            </a:r>
            <a:endParaRPr lang="en-US" sz="14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  <a:p>
            <a:pPr marL="180975" indent="-180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b="1" i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Check each step</a:t>
            </a: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 - </a:t>
            </a:r>
            <a:r>
              <a:rPr lang="en-US" sz="1400" b="1" i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5 questions</a:t>
            </a:r>
          </a:p>
          <a:p>
            <a:pPr marL="352425" lvl="1" indent="-1698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Verify all flows in and out</a:t>
            </a:r>
          </a:p>
          <a:p>
            <a:pPr marL="352425" lvl="1" indent="-1698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Confirm active, accurate name</a:t>
            </a:r>
          </a:p>
          <a:p>
            <a:pPr marL="352425" lvl="1" indent="-1698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Confirm all actors / systems</a:t>
            </a:r>
          </a:p>
          <a:p>
            <a:pPr marL="180975" indent="-180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b="1" i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Model other process cases</a:t>
            </a: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 </a:t>
            </a:r>
          </a:p>
          <a:p>
            <a:pPr marL="352425" lvl="1" indent="-1698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create new diagram, or use original case as a starting point</a:t>
            </a:r>
          </a:p>
          <a:p>
            <a:pPr marL="180975" indent="-180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b="1" i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Add additional levels of detail</a:t>
            </a:r>
          </a:p>
          <a:p>
            <a:pPr marL="352425" lvl="1" indent="-1698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i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only if necessary</a:t>
            </a:r>
          </a:p>
        </p:txBody>
      </p:sp>
      <p:sp>
        <p:nvSpPr>
          <p:cNvPr id="1901580" name="Rectangle 12"/>
          <p:cNvSpPr>
            <a:spLocks noChangeArrowheads="1"/>
          </p:cNvSpPr>
          <p:nvPr/>
        </p:nvSpPr>
        <p:spPr bwMode="auto">
          <a:xfrm>
            <a:off x="8761262" y="1719986"/>
            <a:ext cx="3280068" cy="52636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46800" tIns="46038" rIns="46800" bIns="46038">
            <a:spAutoFit/>
          </a:bodyPr>
          <a:lstStyle/>
          <a:p>
            <a:pPr marL="180975" indent="-180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b="1" i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Assess as-is process </a:t>
            </a:r>
            <a:br>
              <a:rPr lang="en-US" sz="1400" b="1" i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</a:br>
            <a:r>
              <a:rPr lang="en-US" sz="1400" b="1" i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by enabler </a:t>
            </a: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(final assessment)</a:t>
            </a:r>
            <a:r>
              <a:rPr lang="en-US" sz="1400" b="1" i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 </a:t>
            </a:r>
          </a:p>
          <a:p>
            <a:pPr marL="352425" lvl="1" indent="-1698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using as-is models as a guide</a:t>
            </a:r>
          </a:p>
          <a:p>
            <a:pPr marL="352425" lvl="1" indent="-1698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record ideas for to-be</a:t>
            </a:r>
          </a:p>
          <a:p>
            <a:pPr marL="180975" indent="-180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b="1" i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Decide on approach</a:t>
            </a:r>
            <a:br>
              <a:rPr lang="en-US" sz="1400" b="1" i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</a:b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(abandon, outsource, leave as-is, improve or redesign)</a:t>
            </a:r>
          </a:p>
          <a:p>
            <a:pPr marL="180975" indent="-180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b="1" i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Conduct challenge session</a:t>
            </a:r>
          </a:p>
          <a:p>
            <a:pPr marL="352425" lvl="1" indent="-1698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challenge hidden assumptions</a:t>
            </a:r>
          </a:p>
          <a:p>
            <a:pPr marL="352425" lvl="1" indent="-1698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record ideas for to-be</a:t>
            </a:r>
          </a:p>
          <a:p>
            <a:pPr marL="180975" indent="-180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b="1" i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Eliminate infeasible ideas </a:t>
            </a:r>
            <a:br>
              <a:rPr lang="en-US" sz="1400" b="1" i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</a:b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(cost, legal, resources, impact, …)</a:t>
            </a:r>
          </a:p>
          <a:p>
            <a:pPr marL="180975" indent="-180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b="1" i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Select 5 – 10 key ideas – </a:t>
            </a:r>
            <a:br>
              <a:rPr lang="en-US" sz="1400" b="1" i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</a:br>
            <a:r>
              <a:rPr lang="en-US" sz="1400" b="1" i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these are the to-be “features”</a:t>
            </a:r>
          </a:p>
          <a:p>
            <a:pPr marL="180975" indent="-180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b="1" i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Assess each feature by enabler</a:t>
            </a:r>
          </a:p>
          <a:p>
            <a:pPr marL="352425" lvl="1" indent="-1698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helps us </a:t>
            </a:r>
            <a:r>
              <a:rPr lang="en-US" sz="1400" i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avoid unanticipated consequences</a:t>
            </a:r>
            <a:endParaRPr lang="en-US" sz="14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  <a:p>
            <a:pPr marL="352425" lvl="1" indent="-1698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builds Process Requirements</a:t>
            </a:r>
          </a:p>
          <a:p>
            <a:pPr marL="180975" indent="-180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b="1" i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Identify &amp; sequence essential activities</a:t>
            </a:r>
          </a:p>
          <a:p>
            <a:pPr marL="180975" indent="-180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b="1" i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Lay out to-be workflow</a:t>
            </a:r>
          </a:p>
          <a:p>
            <a:pPr marL="352425" lvl="1" indent="-1698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handoff then service </a:t>
            </a:r>
          </a:p>
          <a:p>
            <a:pPr marL="352425" lvl="1" indent="-1698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only then add non-essential steps</a:t>
            </a:r>
          </a:p>
          <a:p>
            <a:pPr marL="352425" lvl="1" indent="-1698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endParaRPr lang="en-US" sz="14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608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1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01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1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3000"/>
                                        <p:tgtEl>
                                          <p:spTgt spid="1901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1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01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1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901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1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3000"/>
                                        <p:tgtEl>
                                          <p:spTgt spid="1901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1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901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1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901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1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3000"/>
                                        <p:tgtEl>
                                          <p:spTgt spid="1901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1571" grpId="0" animBg="1"/>
      <p:bldP spid="1901572" grpId="0" animBg="1"/>
      <p:bldP spid="1901573" grpId="0" animBg="1"/>
      <p:bldP spid="1901574" grpId="0"/>
      <p:bldP spid="1901579" grpId="0"/>
      <p:bldP spid="190158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400" dirty="0">
                <a:latin typeface="Arial" charset="0"/>
              </a:rPr>
              <a:t>I hope this helps!</a:t>
            </a:r>
          </a:p>
        </p:txBody>
      </p:sp>
      <p:sp>
        <p:nvSpPr>
          <p:cNvPr id="203059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85238" y="821359"/>
            <a:ext cx="9588500" cy="533739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  <a:defRPr/>
            </a:pPr>
            <a:endParaRPr lang="en-US" dirty="0">
              <a:latin typeface="Arial" charset="0"/>
              <a:cs typeface="+mn-cs"/>
            </a:endParaRPr>
          </a:p>
          <a:p>
            <a:pPr marL="0" indent="0">
              <a:buNone/>
              <a:defRPr/>
            </a:pPr>
            <a:r>
              <a:rPr lang="en-US" dirty="0">
                <a:latin typeface="Arial" charset="0"/>
                <a:cs typeface="+mn-cs"/>
              </a:rPr>
              <a:t>Alec Sharp, West Vancouver, BC, Canada</a:t>
            </a:r>
          </a:p>
          <a:p>
            <a:pPr marL="0" indent="0">
              <a:buNone/>
              <a:defRPr/>
            </a:pPr>
            <a:endParaRPr lang="en-US" dirty="0">
              <a:latin typeface="Arial" charset="0"/>
              <a:cs typeface="+mn-cs"/>
            </a:endParaRPr>
          </a:p>
          <a:p>
            <a:pPr marL="0" indent="0">
              <a:buNone/>
              <a:defRPr/>
            </a:pPr>
            <a:r>
              <a:rPr lang="en-US" dirty="0">
                <a:latin typeface="Arial" charset="0"/>
              </a:rPr>
              <a:t>If you have questions or comments…</a:t>
            </a:r>
            <a:br>
              <a:rPr lang="en-US" dirty="0">
                <a:latin typeface="Arial" charset="0"/>
              </a:rPr>
            </a:br>
            <a:r>
              <a:rPr lang="en-US" i="1" dirty="0">
                <a:latin typeface="Arial" charset="0"/>
              </a:rPr>
              <a:t>don</a:t>
            </a:r>
            <a:r>
              <a:rPr lang="uk-UA" altLang="ja-JP" i="1" dirty="0">
                <a:latin typeface="Arial" charset="0"/>
              </a:rPr>
              <a:t>'</a:t>
            </a:r>
            <a:r>
              <a:rPr lang="tr-TR" altLang="ja-JP" i="1" dirty="0">
                <a:latin typeface="Arial" charset="0"/>
              </a:rPr>
              <a:t>t</a:t>
            </a:r>
            <a:r>
              <a:rPr lang="en-US" i="1" dirty="0">
                <a:latin typeface="Arial" charset="0"/>
              </a:rPr>
              <a:t> be shy, get in touch!</a:t>
            </a:r>
            <a:endParaRPr lang="en-US" dirty="0">
              <a:latin typeface="Arial" charset="0"/>
              <a:cs typeface="+mn-cs"/>
            </a:endParaRPr>
          </a:p>
          <a:p>
            <a:pPr marL="358775" indent="-358775">
              <a:defRPr/>
            </a:pPr>
            <a:r>
              <a:rPr lang="en-US" dirty="0">
                <a:latin typeface="Arial" charset="0"/>
                <a:cs typeface="+mn-cs"/>
              </a:rPr>
              <a:t>e: </a:t>
            </a:r>
            <a:r>
              <a:rPr lang="en-US" dirty="0" err="1">
                <a:latin typeface="Arial" charset="0"/>
                <a:cs typeface="+mn-cs"/>
              </a:rPr>
              <a:t>asharp@clariteq.com</a:t>
            </a:r>
            <a:r>
              <a:rPr lang="en-US" dirty="0">
                <a:latin typeface="Arial" charset="0"/>
                <a:cs typeface="+mn-cs"/>
              </a:rPr>
              <a:t>   </a:t>
            </a:r>
          </a:p>
          <a:p>
            <a:pPr marL="358775" indent="-358775">
              <a:defRPr/>
            </a:pPr>
            <a:r>
              <a:rPr lang="en-US" dirty="0">
                <a:latin typeface="Arial" charset="0"/>
                <a:cs typeface="+mn-cs"/>
              </a:rPr>
              <a:t>t: @</a:t>
            </a:r>
            <a:r>
              <a:rPr lang="en-US" dirty="0" err="1">
                <a:latin typeface="Arial" charset="0"/>
                <a:cs typeface="+mn-cs"/>
              </a:rPr>
              <a:t>alecsharp</a:t>
            </a:r>
            <a:endParaRPr lang="en-US" dirty="0">
              <a:latin typeface="Arial" charset="0"/>
              <a:cs typeface="+mn-cs"/>
            </a:endParaRPr>
          </a:p>
          <a:p>
            <a:pPr marL="358775" indent="-358775">
              <a:defRPr/>
            </a:pPr>
            <a:r>
              <a:rPr lang="en-US" dirty="0" err="1">
                <a:latin typeface="Arial" charset="0"/>
                <a:cs typeface="+mn-cs"/>
              </a:rPr>
              <a:t>ig</a:t>
            </a:r>
            <a:r>
              <a:rPr lang="en-US" dirty="0">
                <a:latin typeface="Arial" charset="0"/>
                <a:cs typeface="+mn-cs"/>
              </a:rPr>
              <a:t>: @alecsharp01</a:t>
            </a:r>
          </a:p>
          <a:p>
            <a:pPr marL="358775" indent="-358775">
              <a:defRPr/>
            </a:pPr>
            <a:r>
              <a:rPr lang="en-US" dirty="0">
                <a:latin typeface="Arial" charset="0"/>
              </a:rPr>
              <a:t>m: +1 604 418-3352</a:t>
            </a:r>
            <a:br>
              <a:rPr lang="en-US" dirty="0">
                <a:latin typeface="Arial" charset="0"/>
                <a:cs typeface="+mn-cs"/>
              </a:rPr>
            </a:br>
            <a:endParaRPr lang="en-US" dirty="0">
              <a:latin typeface="Arial" charset="0"/>
              <a:cs typeface="+mn-cs"/>
            </a:endParaRPr>
          </a:p>
        </p:txBody>
      </p:sp>
      <p:pic>
        <p:nvPicPr>
          <p:cNvPr id="203059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662848" y="54005"/>
            <a:ext cx="1337998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4976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D8E59-CFCA-1C42-B7A4-CB8CA1A57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three-phase methodology – proven, practical, &amp; </a:t>
            </a:r>
            <a:r>
              <a:rPr lang="en-US" u="sng" dirty="0"/>
              <a:t>agile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211A2C2-C5AC-4F40-939C-3A9E971C536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51213"/>
            <a:ext cx="12192000" cy="2366324"/>
          </a:xfrm>
          <a:prstGeom prst="rect">
            <a:avLst/>
          </a:prstGeom>
        </p:spPr>
      </p:pic>
      <p:sp>
        <p:nvSpPr>
          <p:cNvPr id="19" name="Text Box 9">
            <a:extLst>
              <a:ext uri="{FF2B5EF4-FFF2-40B4-BE49-F238E27FC236}">
                <a16:creationId xmlns:a16="http://schemas.microsoft.com/office/drawing/2014/main" id="{AC022415-B98A-984F-8CD7-F4AFAC90BA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968" y="4909313"/>
            <a:ext cx="4284199" cy="1969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tIns="0" rIns="36000" bIns="0">
            <a:spAutoFit/>
          </a:bodyPr>
          <a:lstStyle>
            <a:lvl1pPr marL="119063" indent="-119063">
              <a:tabLst>
                <a:tab pos="342900" algn="l"/>
                <a:tab pos="4064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tabLst>
                <a:tab pos="342900" algn="l"/>
                <a:tab pos="4064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tabLst>
                <a:tab pos="342900" algn="l"/>
                <a:tab pos="4064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tabLst>
                <a:tab pos="342900" algn="l"/>
                <a:tab pos="4064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tabLst>
                <a:tab pos="342900" algn="l"/>
                <a:tab pos="4064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tabLst>
                <a:tab pos="342900" algn="l"/>
                <a:tab pos="4064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tabLst>
                <a:tab pos="342900" algn="l"/>
                <a:tab pos="4064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tabLst>
                <a:tab pos="342900" algn="l"/>
                <a:tab pos="4064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tabLst>
                <a:tab pos="342900" algn="l"/>
                <a:tab pos="4064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Tx/>
              <a:buChar char="•"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ID processes &amp; draw </a:t>
            </a: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Process </a:t>
            </a:r>
            <a:r>
              <a:rPr lang="en-US" sz="1600" i="1" dirty="0">
                <a:solidFill>
                  <a:srgbClr val="000000"/>
                </a:solidFill>
                <a:cs typeface="ＭＳ Ｐゴシック" charset="0"/>
              </a:rPr>
              <a:t>Landscape </a:t>
            </a:r>
            <a:r>
              <a:rPr lang="en-US" sz="1600" dirty="0">
                <a:solidFill>
                  <a:srgbClr val="000000"/>
                </a:solidFill>
                <a:cs typeface="ＭＳ Ｐゴシック" charset="0"/>
              </a:rPr>
              <a:t>(Optional – only if you have a large scope)</a:t>
            </a:r>
          </a:p>
          <a:p>
            <a:pPr marL="119063" marR="0" lvl="0" indent="-119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Char char="•"/>
              <a:tabLst>
                <a:tab pos="342900" algn="l"/>
                <a:tab pos="406400" algn="l"/>
              </a:tabLst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ID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T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rigger,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R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esults, main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A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ctivities,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C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ases (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TRAC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) &amp; draw </a:t>
            </a: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Process Scope Model –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focus on </a:t>
            </a: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what, no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reference to </a:t>
            </a: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who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 or </a:t>
            </a: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how</a:t>
            </a:r>
          </a:p>
          <a:p>
            <a:pPr marL="119063" marR="0" lvl="0" indent="-119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Char char="•"/>
              <a:tabLst>
                <a:tab pos="342900" algn="l"/>
                <a:tab pos="406400" algn="l"/>
              </a:tabLst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ID involved functions &amp; mechanisms (</a:t>
            </a: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who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 and </a:t>
            </a: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how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) &amp; draw </a:t>
            </a: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Process Summary Chart</a:t>
            </a:r>
          </a:p>
          <a:p>
            <a:pPr marL="119063" marR="0" lvl="0" indent="-119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Char char="•"/>
              <a:tabLst>
                <a:tab pos="342900" algn="l"/>
                <a:tab pos="406400" algn="l"/>
              </a:tabLst>
              <a:defRPr/>
            </a:pPr>
            <a:r>
              <a:rPr lang="en-US" sz="1600" dirty="0">
                <a:solidFill>
                  <a:srgbClr val="000000"/>
                </a:solidFill>
                <a:cs typeface="ＭＳ Ｐゴシック" charset="0"/>
              </a:rPr>
              <a:t>Conduct </a:t>
            </a:r>
            <a:r>
              <a:rPr lang="en-US" sz="1600" i="1" dirty="0">
                <a:solidFill>
                  <a:srgbClr val="000000"/>
                </a:solidFill>
                <a:cs typeface="ＭＳ Ｐゴシック" charset="0"/>
              </a:rPr>
              <a:t>stakeholder-based assessment</a:t>
            </a:r>
            <a:endParaRPr kumimoji="0" lang="en-US" sz="16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ＭＳ Ｐゴシック" charset="0"/>
            </a:endParaRPr>
          </a:p>
        </p:txBody>
      </p:sp>
      <p:sp>
        <p:nvSpPr>
          <p:cNvPr id="20" name="Text Box 11">
            <a:extLst>
              <a:ext uri="{FF2B5EF4-FFF2-40B4-BE49-F238E27FC236}">
                <a16:creationId xmlns:a16="http://schemas.microsoft.com/office/drawing/2014/main" id="{DF6F03BB-68CF-8346-9BDC-D7E624A710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5595" y="4166809"/>
            <a:ext cx="370251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Ins="36000">
            <a:spAutoFit/>
          </a:bodyPr>
          <a:lstStyle>
            <a:lvl1pPr marL="119063" indent="-1190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119063" marR="0" lvl="0" indent="-119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Develop </a:t>
            </a: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as-is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 models:</a:t>
            </a:r>
          </a:p>
          <a:p>
            <a:pPr marL="355600" marR="0" lvl="1" indent="-2000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Char char="•"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Augmented Scope Model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– 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add ~5 – 7 more detailed 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Activities for each main Activity</a:t>
            </a:r>
          </a:p>
          <a:p>
            <a:pPr marL="355600" marR="0" lvl="1" indent="-2000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(Optional) as-is </a:t>
            </a: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Workflow Models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– 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only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 enough detail to understand process behaviour</a:t>
            </a:r>
          </a:p>
          <a:p>
            <a:pPr marL="119063" marR="0" lvl="0" indent="-119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Conduct </a:t>
            </a: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enabler-based assessment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and identify </a:t>
            </a: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potential improvements</a:t>
            </a:r>
          </a:p>
        </p:txBody>
      </p:sp>
      <p:sp>
        <p:nvSpPr>
          <p:cNvPr id="21" name="Text Box 12">
            <a:extLst>
              <a:ext uri="{FF2B5EF4-FFF2-40B4-BE49-F238E27FC236}">
                <a16:creationId xmlns:a16="http://schemas.microsoft.com/office/drawing/2014/main" id="{969AAF86-4570-6C42-8826-EA1BEC02D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2869" y="4084138"/>
            <a:ext cx="198879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Ins="0">
            <a:spAutoFit/>
          </a:bodyPr>
          <a:lstStyle>
            <a:lvl1pPr marL="119063" indent="-1190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119063" marR="0" lvl="0" indent="-119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Char char="•"/>
              <a:tabLst/>
              <a:defRPr/>
            </a:pPr>
            <a:r>
              <a:rPr kumimoji="0" lang="en-US" sz="16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A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ssess each key 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Feature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 by enabler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A68FB02-B7C1-8C4D-BEAF-B3670999CE1E}"/>
              </a:ext>
            </a:extLst>
          </p:cNvPr>
          <p:cNvGrpSpPr/>
          <p:nvPr/>
        </p:nvGrpSpPr>
        <p:grpSpPr>
          <a:xfrm>
            <a:off x="1444268" y="3864546"/>
            <a:ext cx="1216489" cy="555699"/>
            <a:chOff x="1496976" y="1909960"/>
            <a:chExt cx="1216489" cy="680186"/>
          </a:xfrm>
        </p:grpSpPr>
        <p:sp>
          <p:nvSpPr>
            <p:cNvPr id="23" name="AutoShape 17">
              <a:extLst>
                <a:ext uri="{FF2B5EF4-FFF2-40B4-BE49-F238E27FC236}">
                  <a16:creationId xmlns:a16="http://schemas.microsoft.com/office/drawing/2014/main" id="{65223D26-E2F3-DD43-9C02-055205D492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6976" y="1918633"/>
              <a:ext cx="251286" cy="671513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7" name="AutoShape 17">
              <a:extLst>
                <a:ext uri="{FF2B5EF4-FFF2-40B4-BE49-F238E27FC236}">
                  <a16:creationId xmlns:a16="http://schemas.microsoft.com/office/drawing/2014/main" id="{4E3A0079-99DE-D743-8A75-6FF6D45279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8710" y="1909960"/>
              <a:ext cx="251286" cy="671513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8" name="AutoShape 17">
              <a:extLst>
                <a:ext uri="{FF2B5EF4-FFF2-40B4-BE49-F238E27FC236}">
                  <a16:creationId xmlns:a16="http://schemas.microsoft.com/office/drawing/2014/main" id="{82F96D91-7B91-2F45-A883-92A052E80F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0444" y="1913677"/>
              <a:ext cx="251286" cy="671513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9" name="AutoShape 17">
              <a:extLst>
                <a:ext uri="{FF2B5EF4-FFF2-40B4-BE49-F238E27FC236}">
                  <a16:creationId xmlns:a16="http://schemas.microsoft.com/office/drawing/2014/main" id="{9E1EE04A-3D76-484E-9BD0-E5F7F7532D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62179" y="1917394"/>
              <a:ext cx="251286" cy="671513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30" name="Oval 21">
            <a:extLst>
              <a:ext uri="{FF2B5EF4-FFF2-40B4-BE49-F238E27FC236}">
                <a16:creationId xmlns:a16="http://schemas.microsoft.com/office/drawing/2014/main" id="{CC9DDE3E-4858-5846-8BF9-5E91BB0CC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8718" y="3198897"/>
            <a:ext cx="603250" cy="357188"/>
          </a:xfrm>
          <a:prstGeom prst="ellipse">
            <a:avLst/>
          </a:prstGeom>
          <a:noFill/>
          <a:ln w="9525">
            <a:solidFill>
              <a:srgbClr val="CC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rtl="0" eaLnBrk="0" fontAlgn="base" latinLnBrk="0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Char char="•"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1" name="Freeform 73">
            <a:extLst>
              <a:ext uri="{FF2B5EF4-FFF2-40B4-BE49-F238E27FC236}">
                <a16:creationId xmlns:a16="http://schemas.microsoft.com/office/drawing/2014/main" id="{96AD8E5F-F48D-4140-918E-3421453DB384}"/>
              </a:ext>
            </a:extLst>
          </p:cNvPr>
          <p:cNvSpPr>
            <a:spLocks/>
          </p:cNvSpPr>
          <p:nvPr/>
        </p:nvSpPr>
        <p:spPr bwMode="auto">
          <a:xfrm>
            <a:off x="568006" y="3416386"/>
            <a:ext cx="627062" cy="766763"/>
          </a:xfrm>
          <a:custGeom>
            <a:avLst/>
            <a:gdLst>
              <a:gd name="T0" fmla="*/ 371 w 371"/>
              <a:gd name="T1" fmla="*/ 0 h 444"/>
              <a:gd name="T2" fmla="*/ 59 w 371"/>
              <a:gd name="T3" fmla="*/ 132 h 444"/>
              <a:gd name="T4" fmla="*/ 17 w 371"/>
              <a:gd name="T5" fmla="*/ 336 h 444"/>
              <a:gd name="T6" fmla="*/ 143 w 371"/>
              <a:gd name="T7" fmla="*/ 444 h 44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71" h="444">
                <a:moveTo>
                  <a:pt x="371" y="0"/>
                </a:moveTo>
                <a:cubicBezTo>
                  <a:pt x="319" y="25"/>
                  <a:pt x="118" y="76"/>
                  <a:pt x="59" y="132"/>
                </a:cubicBezTo>
                <a:cubicBezTo>
                  <a:pt x="0" y="188"/>
                  <a:pt x="3" y="284"/>
                  <a:pt x="17" y="336"/>
                </a:cubicBezTo>
                <a:cubicBezTo>
                  <a:pt x="31" y="388"/>
                  <a:pt x="122" y="426"/>
                  <a:pt x="143" y="444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8A853986-30F5-794B-9DBB-CF671E8318A1}"/>
              </a:ext>
            </a:extLst>
          </p:cNvPr>
          <p:cNvGrpSpPr/>
          <p:nvPr/>
        </p:nvGrpSpPr>
        <p:grpSpPr>
          <a:xfrm>
            <a:off x="1328418" y="2838536"/>
            <a:ext cx="1525588" cy="942975"/>
            <a:chOff x="1381127" y="1041400"/>
            <a:chExt cx="1525588" cy="942975"/>
          </a:xfrm>
        </p:grpSpPr>
        <p:sp>
          <p:nvSpPr>
            <p:cNvPr id="33" name="AutoShape 15">
              <a:extLst>
                <a:ext uri="{FF2B5EF4-FFF2-40B4-BE49-F238E27FC236}">
                  <a16:creationId xmlns:a16="http://schemas.microsoft.com/office/drawing/2014/main" id="{DD4E984B-7ADB-9D4B-B0D6-1A9011BE2E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2227" y="1257300"/>
              <a:ext cx="342900" cy="266700"/>
            </a:xfrm>
            <a:prstGeom prst="flowChartAlternate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4" name="AutoShape 16">
              <a:extLst>
                <a:ext uri="{FF2B5EF4-FFF2-40B4-BE49-F238E27FC236}">
                  <a16:creationId xmlns:a16="http://schemas.microsoft.com/office/drawing/2014/main" id="{33329141-A759-F04F-B34D-0187D1B87C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1127" y="1447800"/>
              <a:ext cx="342900" cy="266700"/>
            </a:xfrm>
            <a:prstGeom prst="flowChartAlternate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7" name="AutoShape 17">
              <a:extLst>
                <a:ext uri="{FF2B5EF4-FFF2-40B4-BE49-F238E27FC236}">
                  <a16:creationId xmlns:a16="http://schemas.microsoft.com/office/drawing/2014/main" id="{49E79B06-C3C4-424B-A73C-C3086F71BF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4527" y="1041400"/>
              <a:ext cx="355600" cy="671513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8" name="Line 19">
              <a:extLst>
                <a:ext uri="{FF2B5EF4-FFF2-40B4-BE49-F238E27FC236}">
                  <a16:creationId xmlns:a16="http://schemas.microsoft.com/office/drawing/2014/main" id="{AA420B5B-6C37-6044-8745-E422F2700E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17677" y="1574800"/>
              <a:ext cx="203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2075" tIns="46038" rIns="92075" bIns="46038" anchor="ctr"/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9" name="Line 20">
              <a:extLst>
                <a:ext uri="{FF2B5EF4-FFF2-40B4-BE49-F238E27FC236}">
                  <a16:creationId xmlns:a16="http://schemas.microsoft.com/office/drawing/2014/main" id="{91B82CE7-E8C3-7B46-A388-7960305192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76477" y="1384300"/>
              <a:ext cx="2984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2075" tIns="46038" rIns="92075" bIns="46038" anchor="ctr"/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0" name="AutoShape 16">
              <a:extLst>
                <a:ext uri="{FF2B5EF4-FFF2-40B4-BE49-F238E27FC236}">
                  <a16:creationId xmlns:a16="http://schemas.microsoft.com/office/drawing/2014/main" id="{E2B9C59F-BD62-3B49-9908-8756578D12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2715" y="1041400"/>
              <a:ext cx="342900" cy="266700"/>
            </a:xfrm>
            <a:prstGeom prst="flowChartAlternate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1" name="Line 19">
              <a:extLst>
                <a:ext uri="{FF2B5EF4-FFF2-40B4-BE49-F238E27FC236}">
                  <a16:creationId xmlns:a16="http://schemas.microsoft.com/office/drawing/2014/main" id="{34D0F43F-8943-4B4E-82ED-8B7B578286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19265" y="1168400"/>
              <a:ext cx="203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2075" tIns="46038" rIns="92075" bIns="46038" anchor="ctr"/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2" name="AutoShape 15">
              <a:extLst>
                <a:ext uri="{FF2B5EF4-FFF2-40B4-BE49-F238E27FC236}">
                  <a16:creationId xmlns:a16="http://schemas.microsoft.com/office/drawing/2014/main" id="{AEF64BF7-059A-B644-B0DD-610E86F810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2715" y="1822450"/>
              <a:ext cx="1524000" cy="161925"/>
            </a:xfrm>
            <a:prstGeom prst="flowChartAlternate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3" name="Line 19">
              <a:extLst>
                <a:ext uri="{FF2B5EF4-FFF2-40B4-BE49-F238E27FC236}">
                  <a16:creationId xmlns:a16="http://schemas.microsoft.com/office/drawing/2014/main" id="{3A7E816F-A796-DB43-9DAB-9720BA44B9A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495427" y="1768475"/>
              <a:ext cx="1143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2075" tIns="46038" rIns="92075" bIns="46038" anchor="ctr"/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4" name="Line 19">
              <a:extLst>
                <a:ext uri="{FF2B5EF4-FFF2-40B4-BE49-F238E27FC236}">
                  <a16:creationId xmlns:a16="http://schemas.microsoft.com/office/drawing/2014/main" id="{10D2E6A1-0226-1B4C-92A6-611142DA217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035177" y="1766887"/>
              <a:ext cx="1143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2075" tIns="46038" rIns="92075" bIns="46038" anchor="ctr"/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5" name="Line 19">
              <a:extLst>
                <a:ext uri="{FF2B5EF4-FFF2-40B4-BE49-F238E27FC236}">
                  <a16:creationId xmlns:a16="http://schemas.microsoft.com/office/drawing/2014/main" id="{3BA21002-F778-6E42-83BD-3A22DA8B82A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V="1">
              <a:off x="2587627" y="1670050"/>
              <a:ext cx="287338" cy="15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2075" tIns="46038" rIns="92075" bIns="46038" anchor="ctr"/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4A873B08-2C24-0C40-9BC1-174A74A5CBD6}"/>
              </a:ext>
            </a:extLst>
          </p:cNvPr>
          <p:cNvGrpSpPr/>
          <p:nvPr/>
        </p:nvGrpSpPr>
        <p:grpSpPr>
          <a:xfrm>
            <a:off x="904920" y="4040982"/>
            <a:ext cx="2316162" cy="363911"/>
            <a:chOff x="957629" y="2303221"/>
            <a:chExt cx="2316162" cy="363911"/>
          </a:xfrm>
        </p:grpSpPr>
        <p:sp>
          <p:nvSpPr>
            <p:cNvPr id="47" name="AutoShape 22">
              <a:extLst>
                <a:ext uri="{FF2B5EF4-FFF2-40B4-BE49-F238E27FC236}">
                  <a16:creationId xmlns:a16="http://schemas.microsoft.com/office/drawing/2014/main" id="{3D8E90A6-9C7A-CE48-A137-8B2930C3B9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0065" y="2321772"/>
              <a:ext cx="1508012" cy="31273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F1C676EA-DCE7-F846-8857-ED6DFF02216F}"/>
                </a:ext>
              </a:extLst>
            </p:cNvPr>
            <p:cNvGrpSpPr/>
            <p:nvPr/>
          </p:nvGrpSpPr>
          <p:grpSpPr>
            <a:xfrm>
              <a:off x="1631430" y="2384266"/>
              <a:ext cx="1147490" cy="191082"/>
              <a:chOff x="1514963" y="2380509"/>
              <a:chExt cx="1147490" cy="191082"/>
            </a:xfrm>
          </p:grpSpPr>
          <p:sp>
            <p:nvSpPr>
              <p:cNvPr id="58" name="AutoShape 23">
                <a:extLst>
                  <a:ext uri="{FF2B5EF4-FFF2-40B4-BE49-F238E27FC236}">
                    <a16:creationId xmlns:a16="http://schemas.microsoft.com/office/drawing/2014/main" id="{029F226E-87A4-144B-BE7E-AC41913BD2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14963" y="2390616"/>
                <a:ext cx="190500" cy="180975"/>
              </a:xfrm>
              <a:prstGeom prst="flowChartAlternate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80000"/>
                  </a:lnSpc>
                  <a:spcBef>
                    <a:spcPct val="3200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Char char="•"/>
                  <a:tabLst/>
                  <a:defRPr/>
                </a:pPr>
                <a:endParaRPr kumimoji="0" lang="en-CA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59" name="AutoShape 23">
                <a:extLst>
                  <a:ext uri="{FF2B5EF4-FFF2-40B4-BE49-F238E27FC236}">
                    <a16:creationId xmlns:a16="http://schemas.microsoft.com/office/drawing/2014/main" id="{94503A12-8A3D-404C-B4AD-69F83DE133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4210" y="2389029"/>
                <a:ext cx="190500" cy="180975"/>
              </a:xfrm>
              <a:prstGeom prst="flowChartAlternate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80000"/>
                  </a:lnSpc>
                  <a:spcBef>
                    <a:spcPct val="3200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Char char="•"/>
                  <a:tabLst/>
                  <a:defRPr/>
                </a:pPr>
                <a:endParaRPr kumimoji="0" lang="en-CA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60" name="AutoShape 23">
                <a:extLst>
                  <a:ext uri="{FF2B5EF4-FFF2-40B4-BE49-F238E27FC236}">
                    <a16:creationId xmlns:a16="http://schemas.microsoft.com/office/drawing/2014/main" id="{68328CFA-75C2-EC46-A852-155343053B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3457" y="2387441"/>
                <a:ext cx="190500" cy="180975"/>
              </a:xfrm>
              <a:prstGeom prst="flowChartAlternate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80000"/>
                  </a:lnSpc>
                  <a:spcBef>
                    <a:spcPct val="3200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Char char="•"/>
                  <a:tabLst/>
                  <a:defRPr/>
                </a:pPr>
                <a:endParaRPr kumimoji="0" lang="en-CA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61" name="AutoShape 23">
                <a:extLst>
                  <a:ext uri="{FF2B5EF4-FFF2-40B4-BE49-F238E27FC236}">
                    <a16:creationId xmlns:a16="http://schemas.microsoft.com/office/drawing/2014/main" id="{9FB7B1A2-6468-5F42-96B8-3FFF1D2182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2704" y="2382097"/>
                <a:ext cx="190500" cy="180975"/>
              </a:xfrm>
              <a:prstGeom prst="flowChartAlternate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80000"/>
                  </a:lnSpc>
                  <a:spcBef>
                    <a:spcPct val="3200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Char char="•"/>
                  <a:tabLst/>
                  <a:defRPr/>
                </a:pPr>
                <a:endParaRPr kumimoji="0" lang="en-CA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62" name="AutoShape 23">
                <a:extLst>
                  <a:ext uri="{FF2B5EF4-FFF2-40B4-BE49-F238E27FC236}">
                    <a16:creationId xmlns:a16="http://schemas.microsoft.com/office/drawing/2014/main" id="{A6DC0602-90B6-634D-BA43-351076FA16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71953" y="2380509"/>
                <a:ext cx="190500" cy="180975"/>
              </a:xfrm>
              <a:prstGeom prst="flowChartAlternate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80000"/>
                  </a:lnSpc>
                  <a:spcBef>
                    <a:spcPct val="3200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Char char="•"/>
                  <a:tabLst/>
                  <a:defRPr/>
                </a:pPr>
                <a:endParaRPr kumimoji="0" lang="en-CA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ＭＳ Ｐゴシック" charset="0"/>
                </a:endParaRPr>
              </a:p>
            </p:txBody>
          </p:sp>
        </p:grpSp>
        <p:cxnSp>
          <p:nvCxnSpPr>
            <p:cNvPr id="49" name="AutoShape 14">
              <a:extLst>
                <a:ext uri="{FF2B5EF4-FFF2-40B4-BE49-F238E27FC236}">
                  <a16:creationId xmlns:a16="http://schemas.microsoft.com/office/drawing/2014/main" id="{A4880779-CD06-2341-BD93-96735F23447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850976" y="2389639"/>
              <a:ext cx="245087" cy="9129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8A25FBA5-543D-8349-B43C-F01FA1FEDB63}"/>
                </a:ext>
              </a:extLst>
            </p:cNvPr>
            <p:cNvGrpSpPr/>
            <p:nvPr/>
          </p:nvGrpSpPr>
          <p:grpSpPr>
            <a:xfrm>
              <a:off x="957629" y="2412184"/>
              <a:ext cx="376238" cy="161348"/>
              <a:chOff x="953872" y="2412184"/>
              <a:chExt cx="376238" cy="161348"/>
            </a:xfrm>
          </p:grpSpPr>
          <p:cxnSp>
            <p:nvCxnSpPr>
              <p:cNvPr id="56" name="AutoShape 13">
                <a:extLst>
                  <a:ext uri="{FF2B5EF4-FFF2-40B4-BE49-F238E27FC236}">
                    <a16:creationId xmlns:a16="http://schemas.microsoft.com/office/drawing/2014/main" id="{A0602A70-AE9B-DF42-9141-02263C1A1B58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115130" y="2494372"/>
                <a:ext cx="214980" cy="47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sp>
            <p:nvSpPr>
              <p:cNvPr id="57" name="Oval 35">
                <a:extLst>
                  <a:ext uri="{FF2B5EF4-FFF2-40B4-BE49-F238E27FC236}">
                    <a16:creationId xmlns:a16="http://schemas.microsoft.com/office/drawing/2014/main" id="{0E33D16D-6FC6-EB49-A20E-7F63349E05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3872" y="2412184"/>
                <a:ext cx="161348" cy="161348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no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80000"/>
                  </a:lnSpc>
                  <a:spcBef>
                    <a:spcPct val="3200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Char char="•"/>
                  <a:tabLst/>
                  <a:defRPr/>
                </a:pPr>
                <a:endParaRPr kumimoji="0" lang="en-CA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ＭＳ Ｐゴシック" charset="0"/>
                </a:endParaRPr>
              </a:p>
            </p:txBody>
          </p:sp>
        </p:grpSp>
        <p:sp>
          <p:nvSpPr>
            <p:cNvPr id="51" name="Oval 35">
              <a:extLst>
                <a:ext uri="{FF2B5EF4-FFF2-40B4-BE49-F238E27FC236}">
                  <a16:creationId xmlns:a16="http://schemas.microsoft.com/office/drawing/2014/main" id="{92ACBE3C-8BA9-1E47-A500-0D8976AA1F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4771" y="2303221"/>
              <a:ext cx="159020" cy="15902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2" name="Oval 35">
              <a:extLst>
                <a:ext uri="{FF2B5EF4-FFF2-40B4-BE49-F238E27FC236}">
                  <a16:creationId xmlns:a16="http://schemas.microsoft.com/office/drawing/2014/main" id="{DA94E6A8-BA4E-D743-832D-F23A90C64E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9434" y="2508112"/>
              <a:ext cx="159020" cy="15902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E70E8A81-AF09-DF48-9DC5-673BEAC5210E}"/>
                </a:ext>
              </a:extLst>
            </p:cNvPr>
            <p:cNvCxnSpPr/>
            <p:nvPr/>
          </p:nvCxnSpPr>
          <p:spPr bwMode="auto">
            <a:xfrm>
              <a:off x="1333862" y="2415940"/>
              <a:ext cx="245897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AutoShape 14">
              <a:extLst>
                <a:ext uri="{FF2B5EF4-FFF2-40B4-BE49-F238E27FC236}">
                  <a16:creationId xmlns:a16="http://schemas.microsoft.com/office/drawing/2014/main" id="{0CEA5875-4738-FF40-B89A-B05232FC899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845567" y="2485680"/>
              <a:ext cx="245087" cy="9129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2385E4CB-AADE-2940-8E1A-37A527311BC3}"/>
                </a:ext>
              </a:extLst>
            </p:cNvPr>
            <p:cNvCxnSpPr/>
            <p:nvPr/>
          </p:nvCxnSpPr>
          <p:spPr bwMode="auto">
            <a:xfrm>
              <a:off x="1339725" y="2542039"/>
              <a:ext cx="24622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A4071EBF-AAB7-1244-BE4D-6BF2F9404089}"/>
              </a:ext>
            </a:extLst>
          </p:cNvPr>
          <p:cNvGrpSpPr/>
          <p:nvPr/>
        </p:nvGrpSpPr>
        <p:grpSpPr>
          <a:xfrm>
            <a:off x="1594670" y="4457313"/>
            <a:ext cx="1269043" cy="492443"/>
            <a:chOff x="3097559" y="2490439"/>
            <a:chExt cx="1269043" cy="492443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5880A7A8-26ED-2749-B602-CD36A17472F2}"/>
                </a:ext>
              </a:extLst>
            </p:cNvPr>
            <p:cNvSpPr txBox="1"/>
            <p:nvPr/>
          </p:nvSpPr>
          <p:spPr>
            <a:xfrm>
              <a:off x="3097559" y="2490439"/>
              <a:ext cx="300133" cy="393954"/>
            </a:xfrm>
            <a:prstGeom prst="rect">
              <a:avLst/>
            </a:prstGeom>
            <a:noFill/>
          </p:spPr>
          <p:txBody>
            <a:bodyPr wrap="none" lIns="0" tIns="0" rIns="108000" bIns="0" rtlCol="0">
              <a:spAutoFit/>
            </a:bodyPr>
            <a:lstStyle/>
            <a:p>
              <a:pPr marL="87313" marR="0" lvl="0" indent="-87313" algn="l" defTabSz="914400" rtl="0" eaLnBrk="0" fontAlgn="base" latinLnBrk="0" hangingPunct="0">
                <a:lnSpc>
                  <a:spcPct val="80000"/>
                </a:lnSpc>
                <a:spcBef>
                  <a:spcPts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r>
                <a:rPr kumimoji="0" lang="is-IS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ＭＳ Ｐゴシック" charset="0"/>
                </a:rPr>
                <a:t>…</a:t>
              </a:r>
            </a:p>
            <a:p>
              <a:pPr marL="87313" marR="0" lvl="0" indent="-87313" algn="l" defTabSz="914400" rtl="0" eaLnBrk="0" fontAlgn="base" latinLnBrk="0" hangingPunct="0">
                <a:lnSpc>
                  <a:spcPct val="80000"/>
                </a:lnSpc>
                <a:spcBef>
                  <a:spcPts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r>
                <a:rPr kumimoji="0" lang="is-IS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ＭＳ Ｐゴシック" charset="0"/>
                </a:rPr>
                <a:t>...</a:t>
              </a:r>
            </a:p>
            <a:p>
              <a:pPr marL="87313" marR="0" lvl="0" indent="-87313" algn="l" defTabSz="914400" rtl="0" eaLnBrk="0" fontAlgn="base" latinLnBrk="0" hangingPunct="0">
                <a:lnSpc>
                  <a:spcPct val="80000"/>
                </a:lnSpc>
                <a:spcBef>
                  <a:spcPts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r>
                <a:rPr kumimoji="0" lang="is-IS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ＭＳ Ｐゴシック" charset="0"/>
                </a:rPr>
                <a:t>...</a:t>
              </a:r>
            </a:p>
            <a:p>
              <a:pPr marL="0" marR="0" lvl="0" indent="0" algn="l" defTabSz="914400" rtl="0" eaLnBrk="0" fontAlgn="base" latinLnBrk="0" hangingPunct="0">
                <a:lnSpc>
                  <a:spcPct val="80000"/>
                </a:lnSpc>
                <a:spcBef>
                  <a:spcPts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lang="is-I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DE093A43-C1D9-A348-B711-1DE9B9DFB048}"/>
                </a:ext>
              </a:extLst>
            </p:cNvPr>
            <p:cNvSpPr txBox="1"/>
            <p:nvPr/>
          </p:nvSpPr>
          <p:spPr>
            <a:xfrm>
              <a:off x="3336689" y="2490439"/>
              <a:ext cx="300133" cy="492443"/>
            </a:xfrm>
            <a:prstGeom prst="rect">
              <a:avLst/>
            </a:prstGeom>
            <a:noFill/>
          </p:spPr>
          <p:txBody>
            <a:bodyPr wrap="none" lIns="0" tIns="0" rIns="108000" bIns="0" rtlCol="0">
              <a:spAutoFit/>
            </a:bodyPr>
            <a:lstStyle/>
            <a:p>
              <a:pPr marL="87313" marR="0" lvl="0" indent="-87313" algn="l" defTabSz="914400" rtl="0" eaLnBrk="0" fontAlgn="base" latinLnBrk="0" hangingPunct="0">
                <a:lnSpc>
                  <a:spcPct val="80000"/>
                </a:lnSpc>
                <a:spcBef>
                  <a:spcPts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r>
                <a:rPr kumimoji="0" lang="is-IS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ＭＳ Ｐゴシック" charset="0"/>
                </a:rPr>
                <a:t>…</a:t>
              </a:r>
            </a:p>
            <a:p>
              <a:pPr marL="87313" marR="0" lvl="0" indent="-87313" algn="l" defTabSz="914400" rtl="0" eaLnBrk="0" fontAlgn="base" latinLnBrk="0" hangingPunct="0">
                <a:lnSpc>
                  <a:spcPct val="80000"/>
                </a:lnSpc>
                <a:spcBef>
                  <a:spcPts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r>
                <a:rPr kumimoji="0" lang="is-IS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ＭＳ Ｐゴシック" charset="0"/>
                </a:rPr>
                <a:t>...</a:t>
              </a:r>
            </a:p>
            <a:p>
              <a:pPr marL="87313" marR="0" lvl="0" indent="-87313" algn="l" defTabSz="914400" rtl="0" eaLnBrk="0" fontAlgn="base" latinLnBrk="0" hangingPunct="0">
                <a:lnSpc>
                  <a:spcPct val="80000"/>
                </a:lnSpc>
                <a:spcBef>
                  <a:spcPts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r>
                <a:rPr kumimoji="0" lang="is-IS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ＭＳ Ｐゴシック" charset="0"/>
                </a:rPr>
                <a:t>...</a:t>
              </a:r>
            </a:p>
            <a:p>
              <a:pPr marL="87313" marR="0" lvl="0" indent="-87313" algn="l" defTabSz="914400" rtl="0" eaLnBrk="0" fontAlgn="base" latinLnBrk="0" hangingPunct="0">
                <a:lnSpc>
                  <a:spcPct val="80000"/>
                </a:lnSpc>
                <a:spcBef>
                  <a:spcPts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r>
                <a:rPr kumimoji="0" lang="is-IS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ＭＳ Ｐゴシック" charset="0"/>
                </a:rPr>
                <a:t>...</a:t>
              </a:r>
            </a:p>
            <a:p>
              <a:pPr marL="87313" marR="0" lvl="0" indent="-87313" algn="l" defTabSz="914400" rtl="0" eaLnBrk="0" fontAlgn="base" latinLnBrk="0" hangingPunct="0">
                <a:lnSpc>
                  <a:spcPct val="80000"/>
                </a:lnSpc>
                <a:spcBef>
                  <a:spcPts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r>
                <a:rPr kumimoji="0" lang="is-IS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ＭＳ Ｐゴシック" charset="0"/>
                </a:rPr>
                <a:t>...</a:t>
              </a: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A1F40A9D-5617-3646-AD9B-EFAA91339414}"/>
                </a:ext>
              </a:extLst>
            </p:cNvPr>
            <p:cNvSpPr txBox="1"/>
            <p:nvPr/>
          </p:nvSpPr>
          <p:spPr>
            <a:xfrm>
              <a:off x="3588209" y="2490439"/>
              <a:ext cx="300133" cy="393954"/>
            </a:xfrm>
            <a:prstGeom prst="rect">
              <a:avLst/>
            </a:prstGeom>
            <a:noFill/>
          </p:spPr>
          <p:txBody>
            <a:bodyPr wrap="none" lIns="0" tIns="0" rIns="108000" bIns="0" rtlCol="0">
              <a:spAutoFit/>
            </a:bodyPr>
            <a:lstStyle/>
            <a:p>
              <a:pPr marL="87313" marR="0" lvl="0" indent="-87313" algn="l" defTabSz="914400" rtl="0" eaLnBrk="0" fontAlgn="base" latinLnBrk="0" hangingPunct="0">
                <a:lnSpc>
                  <a:spcPct val="80000"/>
                </a:lnSpc>
                <a:spcBef>
                  <a:spcPts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r>
                <a:rPr kumimoji="0" lang="is-IS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ＭＳ Ｐゴシック" charset="0"/>
                </a:rPr>
                <a:t>…</a:t>
              </a:r>
            </a:p>
            <a:p>
              <a:pPr marL="87313" marR="0" lvl="0" indent="-87313" algn="l" defTabSz="914400" rtl="0" eaLnBrk="0" fontAlgn="base" latinLnBrk="0" hangingPunct="0">
                <a:lnSpc>
                  <a:spcPct val="80000"/>
                </a:lnSpc>
                <a:spcBef>
                  <a:spcPts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r>
                <a:rPr kumimoji="0" lang="is-IS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ＭＳ Ｐゴシック" charset="0"/>
                </a:rPr>
                <a:t>...</a:t>
              </a:r>
            </a:p>
            <a:p>
              <a:pPr marL="87313" marR="0" lvl="0" indent="-87313" algn="l" defTabSz="914400" rtl="0" eaLnBrk="0" fontAlgn="base" latinLnBrk="0" hangingPunct="0">
                <a:lnSpc>
                  <a:spcPct val="80000"/>
                </a:lnSpc>
                <a:spcBef>
                  <a:spcPts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r>
                <a:rPr kumimoji="0" lang="is-IS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ＭＳ Ｐゴシック" charset="0"/>
                </a:rPr>
                <a:t>...</a:t>
              </a:r>
            </a:p>
            <a:p>
              <a:pPr marL="87313" marR="0" lvl="0" indent="-87313" algn="l" defTabSz="914400" rtl="0" eaLnBrk="0" fontAlgn="base" latinLnBrk="0" hangingPunct="0">
                <a:lnSpc>
                  <a:spcPct val="80000"/>
                </a:lnSpc>
                <a:spcBef>
                  <a:spcPts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r>
                <a:rPr kumimoji="0" lang="is-IS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ＭＳ Ｐゴシック" charset="0"/>
                </a:rPr>
                <a:t>…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857CB886-9DB7-7C46-B798-EF687D27976A}"/>
                </a:ext>
              </a:extLst>
            </p:cNvPr>
            <p:cNvSpPr txBox="1"/>
            <p:nvPr/>
          </p:nvSpPr>
          <p:spPr>
            <a:xfrm>
              <a:off x="3827339" y="2490439"/>
              <a:ext cx="300133" cy="492443"/>
            </a:xfrm>
            <a:prstGeom prst="rect">
              <a:avLst/>
            </a:prstGeom>
            <a:noFill/>
          </p:spPr>
          <p:txBody>
            <a:bodyPr wrap="none" lIns="0" tIns="0" rIns="108000" bIns="0" rtlCol="0">
              <a:spAutoFit/>
            </a:bodyPr>
            <a:lstStyle/>
            <a:p>
              <a:pPr marL="87313" marR="0" lvl="0" indent="-87313" algn="l" defTabSz="914400" rtl="0" eaLnBrk="0" fontAlgn="base" latinLnBrk="0" hangingPunct="0">
                <a:lnSpc>
                  <a:spcPct val="80000"/>
                </a:lnSpc>
                <a:spcBef>
                  <a:spcPts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r>
                <a:rPr kumimoji="0" lang="is-IS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ＭＳ Ｐゴシック" charset="0"/>
                </a:rPr>
                <a:t>…</a:t>
              </a:r>
            </a:p>
            <a:p>
              <a:pPr marL="87313" marR="0" lvl="0" indent="-87313" algn="l" defTabSz="914400" rtl="0" eaLnBrk="0" fontAlgn="base" latinLnBrk="0" hangingPunct="0">
                <a:lnSpc>
                  <a:spcPct val="80000"/>
                </a:lnSpc>
                <a:spcBef>
                  <a:spcPts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r>
                <a:rPr kumimoji="0" lang="is-IS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ＭＳ Ｐゴシック" charset="0"/>
                </a:rPr>
                <a:t>...</a:t>
              </a:r>
            </a:p>
            <a:p>
              <a:pPr marL="87313" marR="0" lvl="0" indent="-87313" algn="l" defTabSz="914400" rtl="0" eaLnBrk="0" fontAlgn="base" latinLnBrk="0" hangingPunct="0">
                <a:lnSpc>
                  <a:spcPct val="80000"/>
                </a:lnSpc>
                <a:spcBef>
                  <a:spcPts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r>
                <a:rPr kumimoji="0" lang="is-IS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ＭＳ Ｐゴシック" charset="0"/>
                </a:rPr>
                <a:t>...</a:t>
              </a:r>
            </a:p>
            <a:p>
              <a:pPr marL="87313" marR="0" lvl="0" indent="-87313" algn="l" defTabSz="914400" rtl="0" eaLnBrk="0" fontAlgn="base" latinLnBrk="0" hangingPunct="0">
                <a:lnSpc>
                  <a:spcPct val="80000"/>
                </a:lnSpc>
                <a:spcBef>
                  <a:spcPts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r>
                <a:rPr kumimoji="0" lang="is-IS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ＭＳ Ｐゴシック" charset="0"/>
                </a:rPr>
                <a:t>...</a:t>
              </a:r>
            </a:p>
            <a:p>
              <a:pPr marL="87313" marR="0" lvl="0" indent="-87313" algn="l" defTabSz="914400" rtl="0" eaLnBrk="0" fontAlgn="base" latinLnBrk="0" hangingPunct="0">
                <a:lnSpc>
                  <a:spcPct val="80000"/>
                </a:lnSpc>
                <a:spcBef>
                  <a:spcPts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r>
                <a:rPr kumimoji="0" lang="is-IS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ＭＳ Ｐゴシック" charset="0"/>
                </a:rPr>
                <a:t>...</a:t>
              </a: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D151BC5C-AB8A-5441-8DF3-35A9BC32A48C}"/>
                </a:ext>
              </a:extLst>
            </p:cNvPr>
            <p:cNvSpPr txBox="1"/>
            <p:nvPr/>
          </p:nvSpPr>
          <p:spPr>
            <a:xfrm>
              <a:off x="4066469" y="2490439"/>
              <a:ext cx="300133" cy="393954"/>
            </a:xfrm>
            <a:prstGeom prst="rect">
              <a:avLst/>
            </a:prstGeom>
            <a:noFill/>
          </p:spPr>
          <p:txBody>
            <a:bodyPr wrap="none" lIns="0" tIns="0" rIns="108000" bIns="0" rtlCol="0">
              <a:spAutoFit/>
            </a:bodyPr>
            <a:lstStyle/>
            <a:p>
              <a:pPr marL="87313" marR="0" lvl="0" indent="-87313" algn="l" defTabSz="914400" rtl="0" eaLnBrk="0" fontAlgn="base" latinLnBrk="0" hangingPunct="0">
                <a:lnSpc>
                  <a:spcPct val="80000"/>
                </a:lnSpc>
                <a:spcBef>
                  <a:spcPts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r>
                <a:rPr kumimoji="0" lang="is-IS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ＭＳ Ｐゴシック" charset="0"/>
                </a:rPr>
                <a:t>…</a:t>
              </a:r>
            </a:p>
            <a:p>
              <a:pPr marL="87313" marR="0" lvl="0" indent="-87313" algn="l" defTabSz="914400" rtl="0" eaLnBrk="0" fontAlgn="base" latinLnBrk="0" hangingPunct="0">
                <a:lnSpc>
                  <a:spcPct val="80000"/>
                </a:lnSpc>
                <a:spcBef>
                  <a:spcPts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r>
                <a:rPr kumimoji="0" lang="is-IS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ＭＳ Ｐゴシック" charset="0"/>
                </a:rPr>
                <a:t>...</a:t>
              </a:r>
            </a:p>
            <a:p>
              <a:pPr marL="87313" marR="0" lvl="0" indent="-87313" algn="l" defTabSz="914400" rtl="0" eaLnBrk="0" fontAlgn="base" latinLnBrk="0" hangingPunct="0">
                <a:lnSpc>
                  <a:spcPct val="80000"/>
                </a:lnSpc>
                <a:spcBef>
                  <a:spcPts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r>
                <a:rPr kumimoji="0" lang="is-IS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ＭＳ Ｐゴシック" charset="0"/>
                </a:rPr>
                <a:t>...</a:t>
              </a:r>
            </a:p>
            <a:p>
              <a:pPr marL="0" marR="0" lvl="0" indent="0" algn="l" defTabSz="914400" rtl="0" eaLnBrk="0" fontAlgn="base" latinLnBrk="0" hangingPunct="0">
                <a:lnSpc>
                  <a:spcPct val="80000"/>
                </a:lnSpc>
                <a:spcBef>
                  <a:spcPts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lang="is-I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4675FD47-7560-E140-9C44-1D0104BCAEB1}"/>
              </a:ext>
            </a:extLst>
          </p:cNvPr>
          <p:cNvCxnSpPr>
            <a:cxnSpLocks/>
          </p:cNvCxnSpPr>
          <p:nvPr/>
        </p:nvCxnSpPr>
        <p:spPr bwMode="auto">
          <a:xfrm flipH="1">
            <a:off x="2956520" y="4594488"/>
            <a:ext cx="1722866" cy="9458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70" name="Group 69">
            <a:extLst>
              <a:ext uri="{FF2B5EF4-FFF2-40B4-BE49-F238E27FC236}">
                <a16:creationId xmlns:a16="http://schemas.microsoft.com/office/drawing/2014/main" id="{B5A10869-FE89-CB43-A6E4-40279DEA855C}"/>
              </a:ext>
            </a:extLst>
          </p:cNvPr>
          <p:cNvGrpSpPr/>
          <p:nvPr/>
        </p:nvGrpSpPr>
        <p:grpSpPr>
          <a:xfrm>
            <a:off x="4370560" y="2878044"/>
            <a:ext cx="2138274" cy="1276088"/>
            <a:chOff x="2474873" y="3074987"/>
            <a:chExt cx="2317750" cy="1338263"/>
          </a:xfrm>
        </p:grpSpPr>
        <p:sp>
          <p:nvSpPr>
            <p:cNvPr id="71" name="AutoShape 32">
              <a:extLst>
                <a:ext uri="{FF2B5EF4-FFF2-40B4-BE49-F238E27FC236}">
                  <a16:creationId xmlns:a16="http://schemas.microsoft.com/office/drawing/2014/main" id="{03EAF03E-5B8B-5E4F-B8CA-7715D9B043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4873" y="3076575"/>
              <a:ext cx="196850" cy="1336675"/>
            </a:xfrm>
            <a:prstGeom prst="flowChart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2" name="Line 33">
              <a:extLst>
                <a:ext uri="{FF2B5EF4-FFF2-40B4-BE49-F238E27FC236}">
                  <a16:creationId xmlns:a16="http://schemas.microsoft.com/office/drawing/2014/main" id="{27DF8E95-F803-344E-8A87-998F3C08C8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74873" y="3292475"/>
              <a:ext cx="23177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2075" tIns="46038" rIns="92075" bIns="46038" anchor="ctr"/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3" name="Line 34">
              <a:extLst>
                <a:ext uri="{FF2B5EF4-FFF2-40B4-BE49-F238E27FC236}">
                  <a16:creationId xmlns:a16="http://schemas.microsoft.com/office/drawing/2014/main" id="{D47776F0-C031-7C4A-9836-7B06DEEC84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74873" y="3565525"/>
              <a:ext cx="23177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2075" tIns="46038" rIns="92075" bIns="46038" anchor="ctr"/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4" name="Line 35">
              <a:extLst>
                <a:ext uri="{FF2B5EF4-FFF2-40B4-BE49-F238E27FC236}">
                  <a16:creationId xmlns:a16="http://schemas.microsoft.com/office/drawing/2014/main" id="{A4C3179F-5D16-E544-A6B2-DC6AE0FCFA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74873" y="3863975"/>
              <a:ext cx="23177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2075" tIns="46038" rIns="92075" bIns="46038" anchor="ctr"/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5" name="Line 36">
              <a:extLst>
                <a:ext uri="{FF2B5EF4-FFF2-40B4-BE49-F238E27FC236}">
                  <a16:creationId xmlns:a16="http://schemas.microsoft.com/office/drawing/2014/main" id="{E696729B-126E-8A48-BCF0-F37384ECF9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74873" y="4137025"/>
              <a:ext cx="23177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2075" tIns="46038" rIns="92075" bIns="46038" anchor="ctr"/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6" name="AutoShape 38">
              <a:extLst>
                <a:ext uri="{FF2B5EF4-FFF2-40B4-BE49-F238E27FC236}">
                  <a16:creationId xmlns:a16="http://schemas.microsoft.com/office/drawing/2014/main" id="{22F36243-A89D-3941-A8D6-616A63D37F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8236" y="3074987"/>
              <a:ext cx="239712" cy="463550"/>
            </a:xfrm>
            <a:prstGeom prst="flowChartAlternateProcess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7" name="AutoShape 39">
              <a:extLst>
                <a:ext uri="{FF2B5EF4-FFF2-40B4-BE49-F238E27FC236}">
                  <a16:creationId xmlns:a16="http://schemas.microsoft.com/office/drawing/2014/main" id="{6F8511FF-5811-9848-B739-A850797451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9873" y="3359150"/>
              <a:ext cx="238125" cy="174625"/>
            </a:xfrm>
            <a:prstGeom prst="flowChartAlternateProcess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8" name="AutoShape 40">
              <a:extLst>
                <a:ext uri="{FF2B5EF4-FFF2-40B4-BE49-F238E27FC236}">
                  <a16:creationId xmlns:a16="http://schemas.microsoft.com/office/drawing/2014/main" id="{964D98E3-4725-6D47-88C8-358806C0B9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1036" y="3629025"/>
              <a:ext cx="238125" cy="176213"/>
            </a:xfrm>
            <a:prstGeom prst="flowChartAlternateProcess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9" name="AutoShape 41">
              <a:extLst>
                <a:ext uri="{FF2B5EF4-FFF2-40B4-BE49-F238E27FC236}">
                  <a16:creationId xmlns:a16="http://schemas.microsoft.com/office/drawing/2014/main" id="{1CBAD7DE-AF39-8440-ACBA-C51A14D87C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261" y="3892550"/>
              <a:ext cx="238125" cy="174625"/>
            </a:xfrm>
            <a:prstGeom prst="flowChartAlternateProcess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0" name="AutoShape 42">
              <a:extLst>
                <a:ext uri="{FF2B5EF4-FFF2-40B4-BE49-F238E27FC236}">
                  <a16:creationId xmlns:a16="http://schemas.microsoft.com/office/drawing/2014/main" id="{EB32FB4C-9BA2-4E4B-8405-153789FA84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2411" y="4184650"/>
              <a:ext cx="239712" cy="174625"/>
            </a:xfrm>
            <a:prstGeom prst="flowChartAlternateProcess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1" name="AutoShape 43">
              <a:extLst>
                <a:ext uri="{FF2B5EF4-FFF2-40B4-BE49-F238E27FC236}">
                  <a16:creationId xmlns:a16="http://schemas.microsoft.com/office/drawing/2014/main" id="{5D1A6E13-B7B2-C14C-AEAA-079B9B05E6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5111" y="3359150"/>
              <a:ext cx="239712" cy="174625"/>
            </a:xfrm>
            <a:prstGeom prst="flowChartAlternateProcess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2" name="Line 57">
              <a:extLst>
                <a:ext uri="{FF2B5EF4-FFF2-40B4-BE49-F238E27FC236}">
                  <a16:creationId xmlns:a16="http://schemas.microsoft.com/office/drawing/2014/main" id="{B141B0EB-0C0F-E44E-A62D-8B708AD15E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8423" y="3448050"/>
              <a:ext cx="1714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2075" tIns="46038" rIns="92075" bIns="46038" anchor="ctr"/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cxnSp>
          <p:nvCxnSpPr>
            <p:cNvPr id="83" name="AutoShape 58">
              <a:extLst>
                <a:ext uri="{FF2B5EF4-FFF2-40B4-BE49-F238E27FC236}">
                  <a16:creationId xmlns:a16="http://schemas.microsoft.com/office/drawing/2014/main" id="{DB776E89-C9DF-8E41-A803-65B402F2835B}"/>
                </a:ext>
              </a:extLst>
            </p:cNvPr>
            <p:cNvCxnSpPr>
              <a:cxnSpLocks noChangeShapeType="1"/>
              <a:stCxn id="77" idx="3"/>
              <a:endCxn id="78" idx="1"/>
            </p:cNvCxnSpPr>
            <p:nvPr/>
          </p:nvCxnSpPr>
          <p:spPr bwMode="auto">
            <a:xfrm>
              <a:off x="3347998" y="3446462"/>
              <a:ext cx="173037" cy="271463"/>
            </a:xfrm>
            <a:prstGeom prst="bentConnector3">
              <a:avLst>
                <a:gd name="adj1" fmla="val 49542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84" name="AutoShape 59">
              <a:extLst>
                <a:ext uri="{FF2B5EF4-FFF2-40B4-BE49-F238E27FC236}">
                  <a16:creationId xmlns:a16="http://schemas.microsoft.com/office/drawing/2014/main" id="{E5431B7F-324C-A348-9F79-B73DB7296116}"/>
                </a:ext>
              </a:extLst>
            </p:cNvPr>
            <p:cNvCxnSpPr>
              <a:cxnSpLocks noChangeShapeType="1"/>
              <a:stCxn id="78" idx="3"/>
              <a:endCxn id="79" idx="1"/>
            </p:cNvCxnSpPr>
            <p:nvPr/>
          </p:nvCxnSpPr>
          <p:spPr bwMode="auto">
            <a:xfrm>
              <a:off x="3759161" y="3717925"/>
              <a:ext cx="165100" cy="261938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85" name="Line 60">
              <a:extLst>
                <a:ext uri="{FF2B5EF4-FFF2-40B4-BE49-F238E27FC236}">
                  <a16:creationId xmlns:a16="http://schemas.microsoft.com/office/drawing/2014/main" id="{C249DB5F-D6A5-A948-B105-869C6D23A3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62386" y="4005262"/>
              <a:ext cx="666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2075" tIns="46038" rIns="92075" bIns="46038" anchor="ctr"/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6" name="Line 61">
              <a:extLst>
                <a:ext uri="{FF2B5EF4-FFF2-40B4-BE49-F238E27FC236}">
                  <a16:creationId xmlns:a16="http://schemas.microsoft.com/office/drawing/2014/main" id="{98619531-D4B7-DF4A-B92B-E359B78EE5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38586" y="3424237"/>
              <a:ext cx="0" cy="8429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2075" tIns="46038" rIns="92075" bIns="46038" anchor="ctr"/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7" name="Line 62">
              <a:extLst>
                <a:ext uri="{FF2B5EF4-FFF2-40B4-BE49-F238E27FC236}">
                  <a16:creationId xmlns:a16="http://schemas.microsoft.com/office/drawing/2014/main" id="{D697A93F-05B9-7043-99D6-4AC591B693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51286" y="3416300"/>
              <a:ext cx="1190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2075" tIns="46038" rIns="92075" bIns="46038" anchor="ctr"/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8" name="Line 63">
              <a:extLst>
                <a:ext uri="{FF2B5EF4-FFF2-40B4-BE49-F238E27FC236}">
                  <a16:creationId xmlns:a16="http://schemas.microsoft.com/office/drawing/2014/main" id="{EC991969-F8F0-1644-BFAF-059B8EF442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38586" y="4267200"/>
              <a:ext cx="1190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2075" tIns="46038" rIns="92075" bIns="46038" anchor="ctr"/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1734A543-4356-7D43-9B6D-A96EC097A466}"/>
              </a:ext>
            </a:extLst>
          </p:cNvPr>
          <p:cNvGrpSpPr/>
          <p:nvPr/>
        </p:nvGrpSpPr>
        <p:grpSpPr>
          <a:xfrm>
            <a:off x="10091568" y="2885060"/>
            <a:ext cx="1845008" cy="1002688"/>
            <a:chOff x="2493923" y="5321300"/>
            <a:chExt cx="2254250" cy="1155700"/>
          </a:xfrm>
        </p:grpSpPr>
        <p:sp>
          <p:nvSpPr>
            <p:cNvPr id="92" name="Line 46">
              <a:extLst>
                <a:ext uri="{FF2B5EF4-FFF2-40B4-BE49-F238E27FC236}">
                  <a16:creationId xmlns:a16="http://schemas.microsoft.com/office/drawing/2014/main" id="{C25285E2-D31A-3D45-B9AA-BAF5876859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3923" y="5657850"/>
              <a:ext cx="22542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2075" tIns="46038" rIns="92075" bIns="46038" anchor="ctr"/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3" name="Line 47">
              <a:extLst>
                <a:ext uri="{FF2B5EF4-FFF2-40B4-BE49-F238E27FC236}">
                  <a16:creationId xmlns:a16="http://schemas.microsoft.com/office/drawing/2014/main" id="{A757A0EE-FD97-DF4F-9777-D71BECA5EA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06623" y="6102350"/>
              <a:ext cx="22288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2075" tIns="46038" rIns="92075" bIns="46038" anchor="ctr"/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4" name="Line 2">
              <a:extLst>
                <a:ext uri="{FF2B5EF4-FFF2-40B4-BE49-F238E27FC236}">
                  <a16:creationId xmlns:a16="http://schemas.microsoft.com/office/drawing/2014/main" id="{965DECF8-2B38-F74D-BD42-0688311FD2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2498" y="5470525"/>
              <a:ext cx="15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2075" tIns="46038" rIns="92075" bIns="46038" anchor="ctr"/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5" name="Line 3">
              <a:extLst>
                <a:ext uri="{FF2B5EF4-FFF2-40B4-BE49-F238E27FC236}">
                  <a16:creationId xmlns:a16="http://schemas.microsoft.com/office/drawing/2014/main" id="{614A7870-C655-404E-BC96-1A2B1202FF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0898" y="5875337"/>
              <a:ext cx="1047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2075" tIns="46038" rIns="92075" bIns="46038" anchor="ctr"/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6" name="AutoShape 45">
              <a:extLst>
                <a:ext uri="{FF2B5EF4-FFF2-40B4-BE49-F238E27FC236}">
                  <a16:creationId xmlns:a16="http://schemas.microsoft.com/office/drawing/2014/main" id="{2C4B2856-E2FF-F747-A7DA-88ABCFA52C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3923" y="5321300"/>
              <a:ext cx="173037" cy="1155700"/>
            </a:xfrm>
            <a:prstGeom prst="flowChart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7" name="AutoShape 48">
              <a:extLst>
                <a:ext uri="{FF2B5EF4-FFF2-40B4-BE49-F238E27FC236}">
                  <a16:creationId xmlns:a16="http://schemas.microsoft.com/office/drawing/2014/main" id="{69837FC4-D43D-504F-9D9A-CC7F97078C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1423" y="5340350"/>
              <a:ext cx="349250" cy="247650"/>
            </a:xfrm>
            <a:prstGeom prst="flowChartAlternate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8" name="AutoShape 49">
              <a:extLst>
                <a:ext uri="{FF2B5EF4-FFF2-40B4-BE49-F238E27FC236}">
                  <a16:creationId xmlns:a16="http://schemas.microsoft.com/office/drawing/2014/main" id="{E521899D-8C90-2447-8C02-0DBB711FEA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4823" y="5734050"/>
              <a:ext cx="349250" cy="247650"/>
            </a:xfrm>
            <a:prstGeom prst="flowChartAlternate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9" name="AutoShape 50">
              <a:extLst>
                <a:ext uri="{FF2B5EF4-FFF2-40B4-BE49-F238E27FC236}">
                  <a16:creationId xmlns:a16="http://schemas.microsoft.com/office/drawing/2014/main" id="{9822C25F-2474-EA43-9B14-35D6BA1336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9661" y="5334000"/>
              <a:ext cx="349250" cy="247650"/>
            </a:xfrm>
            <a:prstGeom prst="flowChartAlternateProcess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0" name="AutoShape 51">
              <a:extLst>
                <a:ext uri="{FF2B5EF4-FFF2-40B4-BE49-F238E27FC236}">
                  <a16:creationId xmlns:a16="http://schemas.microsoft.com/office/drawing/2014/main" id="{D19AD483-8A7C-6447-A18A-7FAC591F1B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3311" y="6165850"/>
              <a:ext cx="349250" cy="247650"/>
            </a:xfrm>
            <a:prstGeom prst="flowChartAlternate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1" name="Line 64">
              <a:extLst>
                <a:ext uri="{FF2B5EF4-FFF2-40B4-BE49-F238E27FC236}">
                  <a16:creationId xmlns:a16="http://schemas.microsoft.com/office/drawing/2014/main" id="{44FE7199-628C-4845-B150-BB55EDFF85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5673" y="5467350"/>
              <a:ext cx="0" cy="8715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2075" tIns="46038" rIns="92075" bIns="46038" anchor="ctr"/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2" name="Line 65">
              <a:extLst>
                <a:ext uri="{FF2B5EF4-FFF2-40B4-BE49-F238E27FC236}">
                  <a16:creationId xmlns:a16="http://schemas.microsoft.com/office/drawing/2014/main" id="{2CE2BD87-E014-E74C-B21A-1EB50B8431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2498" y="6337300"/>
              <a:ext cx="15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2075" tIns="46038" rIns="92075" bIns="46038" anchor="ctr"/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cxnSp>
          <p:nvCxnSpPr>
            <p:cNvPr id="103" name="AutoShape 66">
              <a:extLst>
                <a:ext uri="{FF2B5EF4-FFF2-40B4-BE49-F238E27FC236}">
                  <a16:creationId xmlns:a16="http://schemas.microsoft.com/office/drawing/2014/main" id="{8BFE94DE-37A6-8846-B2D3-6BB690C59431}"/>
                </a:ext>
              </a:extLst>
            </p:cNvPr>
            <p:cNvCxnSpPr>
              <a:cxnSpLocks noChangeShapeType="1"/>
              <a:stCxn id="97" idx="3"/>
              <a:endCxn id="98" idx="1"/>
            </p:cNvCxnSpPr>
            <p:nvPr/>
          </p:nvCxnSpPr>
          <p:spPr bwMode="auto">
            <a:xfrm>
              <a:off x="3160673" y="5464175"/>
              <a:ext cx="184150" cy="39370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9568A23C-2992-4A4C-80E9-8D157A12772D}"/>
              </a:ext>
            </a:extLst>
          </p:cNvPr>
          <p:cNvGrpSpPr/>
          <p:nvPr/>
        </p:nvGrpSpPr>
        <p:grpSpPr>
          <a:xfrm>
            <a:off x="7760735" y="2901588"/>
            <a:ext cx="1104899" cy="577851"/>
            <a:chOff x="7665735" y="2901588"/>
            <a:chExt cx="1104899" cy="577851"/>
          </a:xfrm>
        </p:grpSpPr>
        <p:sp>
          <p:nvSpPr>
            <p:cNvPr id="104" name="Litebulb">
              <a:extLst>
                <a:ext uri="{FF2B5EF4-FFF2-40B4-BE49-F238E27FC236}">
                  <a16:creationId xmlns:a16="http://schemas.microsoft.com/office/drawing/2014/main" id="{EB475559-DD38-314D-81A2-15699CABE378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7665735" y="2901588"/>
              <a:ext cx="409575" cy="56197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516 w 21600"/>
                <a:gd name="T13" fmla="*/ 2197 h 21600"/>
                <a:gd name="T14" fmla="*/ 18251 w 21600"/>
                <a:gd name="T15" fmla="*/ 92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0825" y="21723"/>
                  </a:moveTo>
                  <a:lnTo>
                    <a:pt x="11215" y="21723"/>
                  </a:lnTo>
                  <a:lnTo>
                    <a:pt x="11552" y="21688"/>
                  </a:lnTo>
                  <a:lnTo>
                    <a:pt x="11916" y="21617"/>
                  </a:lnTo>
                  <a:lnTo>
                    <a:pt x="12253" y="21547"/>
                  </a:lnTo>
                  <a:lnTo>
                    <a:pt x="12617" y="21441"/>
                  </a:lnTo>
                  <a:lnTo>
                    <a:pt x="12902" y="21317"/>
                  </a:lnTo>
                  <a:lnTo>
                    <a:pt x="13162" y="21176"/>
                  </a:lnTo>
                  <a:lnTo>
                    <a:pt x="13396" y="21000"/>
                  </a:lnTo>
                  <a:lnTo>
                    <a:pt x="13655" y="20841"/>
                  </a:lnTo>
                  <a:lnTo>
                    <a:pt x="13863" y="20629"/>
                  </a:lnTo>
                  <a:lnTo>
                    <a:pt x="14045" y="20435"/>
                  </a:lnTo>
                  <a:lnTo>
                    <a:pt x="14200" y="20223"/>
                  </a:lnTo>
                  <a:lnTo>
                    <a:pt x="14356" y="19994"/>
                  </a:lnTo>
                  <a:lnTo>
                    <a:pt x="14460" y="19747"/>
                  </a:lnTo>
                  <a:lnTo>
                    <a:pt x="14512" y="19482"/>
                  </a:lnTo>
                  <a:lnTo>
                    <a:pt x="14512" y="19235"/>
                  </a:lnTo>
                  <a:lnTo>
                    <a:pt x="14512" y="19147"/>
                  </a:lnTo>
                  <a:lnTo>
                    <a:pt x="14512" y="18900"/>
                  </a:lnTo>
                  <a:lnTo>
                    <a:pt x="14512" y="18529"/>
                  </a:lnTo>
                  <a:lnTo>
                    <a:pt x="14512" y="18052"/>
                  </a:lnTo>
                  <a:lnTo>
                    <a:pt x="14512" y="17505"/>
                  </a:lnTo>
                  <a:lnTo>
                    <a:pt x="14512" y="16976"/>
                  </a:lnTo>
                  <a:lnTo>
                    <a:pt x="14512" y="16464"/>
                  </a:lnTo>
                  <a:lnTo>
                    <a:pt x="14512" y="15952"/>
                  </a:lnTo>
                  <a:lnTo>
                    <a:pt x="14512" y="15758"/>
                  </a:lnTo>
                  <a:lnTo>
                    <a:pt x="14616" y="15547"/>
                  </a:lnTo>
                  <a:lnTo>
                    <a:pt x="14694" y="15352"/>
                  </a:lnTo>
                  <a:lnTo>
                    <a:pt x="14798" y="15141"/>
                  </a:lnTo>
                  <a:lnTo>
                    <a:pt x="15161" y="14735"/>
                  </a:lnTo>
                  <a:lnTo>
                    <a:pt x="15602" y="14329"/>
                  </a:lnTo>
                  <a:lnTo>
                    <a:pt x="16745" y="13552"/>
                  </a:lnTo>
                  <a:lnTo>
                    <a:pt x="18043" y="12670"/>
                  </a:lnTo>
                  <a:lnTo>
                    <a:pt x="18744" y="12194"/>
                  </a:lnTo>
                  <a:lnTo>
                    <a:pt x="19341" y="11647"/>
                  </a:lnTo>
                  <a:lnTo>
                    <a:pt x="19938" y="11099"/>
                  </a:lnTo>
                  <a:lnTo>
                    <a:pt x="20483" y="10464"/>
                  </a:lnTo>
                  <a:lnTo>
                    <a:pt x="20743" y="10164"/>
                  </a:lnTo>
                  <a:lnTo>
                    <a:pt x="20950" y="9794"/>
                  </a:lnTo>
                  <a:lnTo>
                    <a:pt x="21132" y="9441"/>
                  </a:lnTo>
                  <a:lnTo>
                    <a:pt x="21288" y="9035"/>
                  </a:lnTo>
                  <a:lnTo>
                    <a:pt x="21444" y="8664"/>
                  </a:lnTo>
                  <a:lnTo>
                    <a:pt x="21548" y="8223"/>
                  </a:lnTo>
                  <a:lnTo>
                    <a:pt x="21600" y="7782"/>
                  </a:lnTo>
                  <a:lnTo>
                    <a:pt x="21600" y="7341"/>
                  </a:lnTo>
                  <a:lnTo>
                    <a:pt x="21600" y="6935"/>
                  </a:lnTo>
                  <a:lnTo>
                    <a:pt x="21548" y="6564"/>
                  </a:lnTo>
                  <a:lnTo>
                    <a:pt x="21496" y="6229"/>
                  </a:lnTo>
                  <a:lnTo>
                    <a:pt x="21392" y="5858"/>
                  </a:lnTo>
                  <a:lnTo>
                    <a:pt x="21288" y="5523"/>
                  </a:lnTo>
                  <a:lnTo>
                    <a:pt x="21132" y="5135"/>
                  </a:lnTo>
                  <a:lnTo>
                    <a:pt x="20950" y="4800"/>
                  </a:lnTo>
                  <a:lnTo>
                    <a:pt x="20743" y="4464"/>
                  </a:lnTo>
                  <a:lnTo>
                    <a:pt x="20535" y="4164"/>
                  </a:lnTo>
                  <a:lnTo>
                    <a:pt x="20301" y="3847"/>
                  </a:lnTo>
                  <a:lnTo>
                    <a:pt x="20042" y="3547"/>
                  </a:lnTo>
                  <a:lnTo>
                    <a:pt x="19782" y="3247"/>
                  </a:lnTo>
                  <a:lnTo>
                    <a:pt x="19133" y="2664"/>
                  </a:lnTo>
                  <a:lnTo>
                    <a:pt x="18458" y="2152"/>
                  </a:lnTo>
                  <a:lnTo>
                    <a:pt x="17705" y="1694"/>
                  </a:lnTo>
                  <a:lnTo>
                    <a:pt x="16849" y="1252"/>
                  </a:lnTo>
                  <a:lnTo>
                    <a:pt x="16407" y="1076"/>
                  </a:lnTo>
                  <a:lnTo>
                    <a:pt x="15940" y="900"/>
                  </a:lnTo>
                  <a:lnTo>
                    <a:pt x="15499" y="741"/>
                  </a:lnTo>
                  <a:lnTo>
                    <a:pt x="15057" y="600"/>
                  </a:lnTo>
                  <a:lnTo>
                    <a:pt x="14564" y="458"/>
                  </a:lnTo>
                  <a:lnTo>
                    <a:pt x="14045" y="335"/>
                  </a:lnTo>
                  <a:lnTo>
                    <a:pt x="13500" y="229"/>
                  </a:lnTo>
                  <a:lnTo>
                    <a:pt x="13006" y="158"/>
                  </a:lnTo>
                  <a:lnTo>
                    <a:pt x="12461" y="88"/>
                  </a:lnTo>
                  <a:lnTo>
                    <a:pt x="11968" y="52"/>
                  </a:lnTo>
                  <a:lnTo>
                    <a:pt x="11423" y="17"/>
                  </a:lnTo>
                  <a:lnTo>
                    <a:pt x="10825" y="17"/>
                  </a:lnTo>
                  <a:lnTo>
                    <a:pt x="10254" y="17"/>
                  </a:lnTo>
                  <a:lnTo>
                    <a:pt x="9709" y="52"/>
                  </a:lnTo>
                  <a:lnTo>
                    <a:pt x="9216" y="88"/>
                  </a:lnTo>
                  <a:lnTo>
                    <a:pt x="8671" y="158"/>
                  </a:lnTo>
                  <a:lnTo>
                    <a:pt x="8177" y="229"/>
                  </a:lnTo>
                  <a:lnTo>
                    <a:pt x="7632" y="335"/>
                  </a:lnTo>
                  <a:lnTo>
                    <a:pt x="7113" y="458"/>
                  </a:lnTo>
                  <a:lnTo>
                    <a:pt x="6620" y="600"/>
                  </a:lnTo>
                  <a:lnTo>
                    <a:pt x="6178" y="741"/>
                  </a:lnTo>
                  <a:lnTo>
                    <a:pt x="5737" y="900"/>
                  </a:lnTo>
                  <a:lnTo>
                    <a:pt x="5270" y="1076"/>
                  </a:lnTo>
                  <a:lnTo>
                    <a:pt x="4828" y="1252"/>
                  </a:lnTo>
                  <a:lnTo>
                    <a:pt x="3972" y="1694"/>
                  </a:lnTo>
                  <a:lnTo>
                    <a:pt x="3219" y="2152"/>
                  </a:lnTo>
                  <a:lnTo>
                    <a:pt x="2544" y="2664"/>
                  </a:lnTo>
                  <a:lnTo>
                    <a:pt x="1895" y="3247"/>
                  </a:lnTo>
                  <a:lnTo>
                    <a:pt x="1635" y="3547"/>
                  </a:lnTo>
                  <a:lnTo>
                    <a:pt x="1375" y="3847"/>
                  </a:lnTo>
                  <a:lnTo>
                    <a:pt x="1142" y="4164"/>
                  </a:lnTo>
                  <a:lnTo>
                    <a:pt x="934" y="4464"/>
                  </a:lnTo>
                  <a:lnTo>
                    <a:pt x="726" y="4800"/>
                  </a:lnTo>
                  <a:lnTo>
                    <a:pt x="545" y="5135"/>
                  </a:lnTo>
                  <a:lnTo>
                    <a:pt x="389" y="5523"/>
                  </a:lnTo>
                  <a:lnTo>
                    <a:pt x="285" y="5858"/>
                  </a:lnTo>
                  <a:lnTo>
                    <a:pt x="181" y="6229"/>
                  </a:lnTo>
                  <a:lnTo>
                    <a:pt x="129" y="6564"/>
                  </a:lnTo>
                  <a:lnTo>
                    <a:pt x="77" y="6935"/>
                  </a:lnTo>
                  <a:lnTo>
                    <a:pt x="77" y="7341"/>
                  </a:lnTo>
                  <a:lnTo>
                    <a:pt x="77" y="7782"/>
                  </a:lnTo>
                  <a:lnTo>
                    <a:pt x="129" y="8223"/>
                  </a:lnTo>
                  <a:lnTo>
                    <a:pt x="233" y="8664"/>
                  </a:lnTo>
                  <a:lnTo>
                    <a:pt x="389" y="9035"/>
                  </a:lnTo>
                  <a:lnTo>
                    <a:pt x="545" y="9441"/>
                  </a:lnTo>
                  <a:lnTo>
                    <a:pt x="726" y="9794"/>
                  </a:lnTo>
                  <a:lnTo>
                    <a:pt x="934" y="10164"/>
                  </a:lnTo>
                  <a:lnTo>
                    <a:pt x="1194" y="10464"/>
                  </a:lnTo>
                  <a:lnTo>
                    <a:pt x="1739" y="11099"/>
                  </a:lnTo>
                  <a:lnTo>
                    <a:pt x="2336" y="11647"/>
                  </a:lnTo>
                  <a:lnTo>
                    <a:pt x="2933" y="12194"/>
                  </a:lnTo>
                  <a:lnTo>
                    <a:pt x="3634" y="12670"/>
                  </a:lnTo>
                  <a:lnTo>
                    <a:pt x="4932" y="13552"/>
                  </a:lnTo>
                  <a:lnTo>
                    <a:pt x="6075" y="14329"/>
                  </a:lnTo>
                  <a:lnTo>
                    <a:pt x="6516" y="14735"/>
                  </a:lnTo>
                  <a:lnTo>
                    <a:pt x="6879" y="15141"/>
                  </a:lnTo>
                  <a:lnTo>
                    <a:pt x="6983" y="15352"/>
                  </a:lnTo>
                  <a:lnTo>
                    <a:pt x="7061" y="15547"/>
                  </a:lnTo>
                  <a:lnTo>
                    <a:pt x="7165" y="15758"/>
                  </a:lnTo>
                  <a:lnTo>
                    <a:pt x="7165" y="15952"/>
                  </a:lnTo>
                  <a:lnTo>
                    <a:pt x="7165" y="16464"/>
                  </a:lnTo>
                  <a:lnTo>
                    <a:pt x="7165" y="16976"/>
                  </a:lnTo>
                  <a:lnTo>
                    <a:pt x="7165" y="17505"/>
                  </a:lnTo>
                  <a:lnTo>
                    <a:pt x="7165" y="18052"/>
                  </a:lnTo>
                  <a:lnTo>
                    <a:pt x="7165" y="18529"/>
                  </a:lnTo>
                  <a:lnTo>
                    <a:pt x="7165" y="18900"/>
                  </a:lnTo>
                  <a:lnTo>
                    <a:pt x="7165" y="19147"/>
                  </a:lnTo>
                  <a:lnTo>
                    <a:pt x="7165" y="19235"/>
                  </a:lnTo>
                  <a:lnTo>
                    <a:pt x="7165" y="19482"/>
                  </a:lnTo>
                  <a:lnTo>
                    <a:pt x="7217" y="19747"/>
                  </a:lnTo>
                  <a:lnTo>
                    <a:pt x="7321" y="19994"/>
                  </a:lnTo>
                  <a:lnTo>
                    <a:pt x="7476" y="20223"/>
                  </a:lnTo>
                  <a:lnTo>
                    <a:pt x="7632" y="20435"/>
                  </a:lnTo>
                  <a:lnTo>
                    <a:pt x="7814" y="20629"/>
                  </a:lnTo>
                  <a:lnTo>
                    <a:pt x="8022" y="20841"/>
                  </a:lnTo>
                  <a:lnTo>
                    <a:pt x="8281" y="21000"/>
                  </a:lnTo>
                  <a:lnTo>
                    <a:pt x="8515" y="21176"/>
                  </a:lnTo>
                  <a:lnTo>
                    <a:pt x="8775" y="21317"/>
                  </a:lnTo>
                  <a:lnTo>
                    <a:pt x="9060" y="21441"/>
                  </a:lnTo>
                  <a:lnTo>
                    <a:pt x="9424" y="21547"/>
                  </a:lnTo>
                  <a:lnTo>
                    <a:pt x="9761" y="21617"/>
                  </a:lnTo>
                  <a:lnTo>
                    <a:pt x="10125" y="21688"/>
                  </a:lnTo>
                  <a:lnTo>
                    <a:pt x="10462" y="21723"/>
                  </a:lnTo>
                  <a:lnTo>
                    <a:pt x="10825" y="21723"/>
                  </a:lnTo>
                  <a:close/>
                </a:path>
                <a:path w="21600" h="21600" extrusionOk="0">
                  <a:moveTo>
                    <a:pt x="9242" y="14417"/>
                  </a:moveTo>
                  <a:lnTo>
                    <a:pt x="8541" y="12035"/>
                  </a:lnTo>
                  <a:lnTo>
                    <a:pt x="7295" y="10129"/>
                  </a:lnTo>
                  <a:lnTo>
                    <a:pt x="6905" y="9652"/>
                  </a:lnTo>
                  <a:lnTo>
                    <a:pt x="8541" y="10182"/>
                  </a:lnTo>
                  <a:lnTo>
                    <a:pt x="9787" y="9547"/>
                  </a:lnTo>
                  <a:lnTo>
                    <a:pt x="11189" y="10129"/>
                  </a:lnTo>
                  <a:lnTo>
                    <a:pt x="12279" y="9547"/>
                  </a:lnTo>
                  <a:lnTo>
                    <a:pt x="13370" y="10076"/>
                  </a:lnTo>
                  <a:lnTo>
                    <a:pt x="14850" y="9652"/>
                  </a:lnTo>
                  <a:lnTo>
                    <a:pt x="12902" y="12247"/>
                  </a:lnTo>
                  <a:lnTo>
                    <a:pt x="12357" y="14417"/>
                  </a:lnTo>
                  <a:moveTo>
                    <a:pt x="7191" y="15952"/>
                  </a:moveTo>
                  <a:lnTo>
                    <a:pt x="14512" y="15952"/>
                  </a:lnTo>
                  <a:lnTo>
                    <a:pt x="14512" y="17064"/>
                  </a:lnTo>
                  <a:lnTo>
                    <a:pt x="7191" y="17047"/>
                  </a:lnTo>
                  <a:lnTo>
                    <a:pt x="7191" y="18123"/>
                  </a:lnTo>
                  <a:lnTo>
                    <a:pt x="14512" y="18158"/>
                  </a:lnTo>
                  <a:lnTo>
                    <a:pt x="14538" y="19182"/>
                  </a:lnTo>
                  <a:lnTo>
                    <a:pt x="7217" y="19182"/>
                  </a:lnTo>
                </a:path>
              </a:pathLst>
            </a:custGeom>
            <a:solidFill>
              <a:schemeClr val="bg1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Char char="•"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5" name="Text Box 79">
              <a:extLst>
                <a:ext uri="{FF2B5EF4-FFF2-40B4-BE49-F238E27FC236}">
                  <a16:creationId xmlns:a16="http://schemas.microsoft.com/office/drawing/2014/main" id="{22D8075E-2057-DE40-8EEF-3BB562AAB3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18147" y="3217501"/>
              <a:ext cx="852487" cy="2619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ＭＳ Ｐゴシック" charset="0"/>
                </a:rPr>
                <a:t>Re-think!</a:t>
              </a:r>
            </a:p>
          </p:txBody>
        </p:sp>
      </p:grpSp>
      <p:sp>
        <p:nvSpPr>
          <p:cNvPr id="106" name="Oval 87">
            <a:extLst>
              <a:ext uri="{FF2B5EF4-FFF2-40B4-BE49-F238E27FC236}">
                <a16:creationId xmlns:a16="http://schemas.microsoft.com/office/drawing/2014/main" id="{7CFEF66B-593F-C34A-BA29-4CB9B365C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3240" y="688183"/>
            <a:ext cx="512762" cy="4556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07" name="Oval 87">
            <a:extLst>
              <a:ext uri="{FF2B5EF4-FFF2-40B4-BE49-F238E27FC236}">
                <a16:creationId xmlns:a16="http://schemas.microsoft.com/office/drawing/2014/main" id="{36E571FE-D87A-6446-81A5-CE28540D78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9471" y="674939"/>
            <a:ext cx="512762" cy="4556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108" name="Oval 87">
            <a:extLst>
              <a:ext uri="{FF2B5EF4-FFF2-40B4-BE49-F238E27FC236}">
                <a16:creationId xmlns:a16="http://schemas.microsoft.com/office/drawing/2014/main" id="{04A3F667-C811-2747-9311-37AB6AD48D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9354" y="688183"/>
            <a:ext cx="512762" cy="4556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C254E0D-1E32-5B8D-6475-F7B5D8648AFB}"/>
              </a:ext>
            </a:extLst>
          </p:cNvPr>
          <p:cNvSpPr/>
          <p:nvPr/>
        </p:nvSpPr>
        <p:spPr>
          <a:xfrm>
            <a:off x="2935573" y="2757994"/>
            <a:ext cx="1321516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9063" lvl="0" indent="-119063" eaLnBrk="0" fontAlgn="base" hangingPunct="0"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Tx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Customer</a:t>
            </a:r>
          </a:p>
          <a:p>
            <a:pPr marL="119063" lvl="0" indent="-119063" eaLnBrk="0" fontAlgn="base" hangingPunct="0"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Tx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Performers</a:t>
            </a:r>
          </a:p>
          <a:p>
            <a:pPr marL="119063" lvl="0" indent="-119063" eaLnBrk="0" fontAlgn="base" hangingPunct="0"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Tx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Owner</a:t>
            </a:r>
          </a:p>
          <a:p>
            <a:pPr marL="119063" lvl="0" indent="-119063" eaLnBrk="0" fontAlgn="base" hangingPunct="0"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Tx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others…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A7C13523-3F8A-9AEB-8A2F-E9896664F910}"/>
              </a:ext>
            </a:extLst>
          </p:cNvPr>
          <p:cNvSpPr/>
          <p:nvPr/>
        </p:nvSpPr>
        <p:spPr>
          <a:xfrm>
            <a:off x="6472539" y="2740274"/>
            <a:ext cx="114999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9063" lvl="0" indent="-119063" eaLnBrk="0" fontAlgn="base" hangingPunct="0"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Tx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Process</a:t>
            </a:r>
          </a:p>
          <a:p>
            <a:pPr marL="119063" lvl="0" indent="-119063" eaLnBrk="0" fontAlgn="base" hangingPunct="0"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Tx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IT</a:t>
            </a:r>
          </a:p>
          <a:p>
            <a:pPr marL="119063" lvl="0" indent="-119063" eaLnBrk="0" fontAlgn="base" hangingPunct="0"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Tx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M&amp;M</a:t>
            </a:r>
          </a:p>
          <a:p>
            <a:pPr marL="119063" lvl="0" indent="-119063" eaLnBrk="0" fontAlgn="base" hangingPunct="0"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Tx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HR</a:t>
            </a:r>
          </a:p>
          <a:p>
            <a:pPr marL="119063" lvl="0" indent="-119063" eaLnBrk="0" fontAlgn="base" hangingPunct="0"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Tx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P&amp;R</a:t>
            </a:r>
          </a:p>
          <a:p>
            <a:pPr marL="119063" lvl="0" indent="-119063" eaLnBrk="0" fontAlgn="base" hangingPunct="0"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Tx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Fac. or…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A9E0A9-335D-5BBC-3F6D-AEAB787EE14B}"/>
              </a:ext>
            </a:extLst>
          </p:cNvPr>
          <p:cNvSpPr/>
          <p:nvPr/>
        </p:nvSpPr>
        <p:spPr>
          <a:xfrm>
            <a:off x="7622534" y="3543095"/>
            <a:ext cx="16405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9063" lvl="0" indent="-119063" eaLnBrk="0" fontAlgn="base" hangingPunct="0"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Tx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Select key </a:t>
            </a:r>
            <a:br>
              <a:rPr lang="en-US" sz="16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16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to-be </a:t>
            </a:r>
            <a:r>
              <a:rPr lang="en-US" sz="1600" i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Features</a:t>
            </a:r>
          </a:p>
        </p:txBody>
      </p:sp>
      <p:sp>
        <p:nvSpPr>
          <p:cNvPr id="3" name="Text Box 12">
            <a:extLst>
              <a:ext uri="{FF2B5EF4-FFF2-40B4-BE49-F238E27FC236}">
                <a16:creationId xmlns:a16="http://schemas.microsoft.com/office/drawing/2014/main" id="{3C9CD2ED-0D44-1136-7DE5-ED0C845C2A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67550" y="4581352"/>
            <a:ext cx="2235972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Ins="0">
            <a:spAutoFit/>
          </a:bodyPr>
          <a:lstStyle>
            <a:lvl1pPr marL="119063" indent="-1190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119063" marR="0" lvl="0" indent="-119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Identify and sequence 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essential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 activities</a:t>
            </a:r>
          </a:p>
          <a:p>
            <a:pPr marL="119063" marR="0" lvl="0" indent="-119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Develop </a:t>
            </a: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to-be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Workflow Models 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depicting the future 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who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 and </a:t>
            </a: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how</a:t>
            </a:r>
          </a:p>
          <a:p>
            <a:pPr marL="119063" marR="0" lvl="0" indent="-119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Char char="•"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…on to requirements </a:t>
            </a:r>
            <a:b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definition and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596506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4" grpId="0"/>
      <p:bldP spid="91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D8E59-CFCA-1C42-B7A4-CB8CA1A57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/>
              <a:t>Our methodology – three responses to three common difficulties 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6E4148C-EA78-4045-B36A-79BC06D73E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0292" y="3562554"/>
            <a:ext cx="5913742" cy="888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CA" i="1" dirty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Don’t</a:t>
            </a:r>
            <a:r>
              <a:rPr lang="en-CA" dirty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 start with a problem statement! </a:t>
            </a:r>
            <a:br>
              <a:rPr lang="en-CA" dirty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</a:br>
            <a:r>
              <a:rPr lang="en-CA" dirty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There will be some goal or issue, but don’t formalise it </a:t>
            </a:r>
            <a:r>
              <a:rPr lang="en-CA" b="1" i="1" dirty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yet</a:t>
            </a:r>
            <a:r>
              <a:rPr lang="en-CA" dirty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.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CA" dirty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And remember… it may not be a “process” issue.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211A2C2-C5AC-4F40-939C-3A9E971C536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51213"/>
            <a:ext cx="12192000" cy="2366324"/>
          </a:xfrm>
          <a:prstGeom prst="rect">
            <a:avLst/>
          </a:prstGeom>
        </p:spPr>
      </p:pic>
      <p:sp>
        <p:nvSpPr>
          <p:cNvPr id="9" name="AutoShape 11">
            <a:extLst>
              <a:ext uri="{FF2B5EF4-FFF2-40B4-BE49-F238E27FC236}">
                <a16:creationId xmlns:a16="http://schemas.microsoft.com/office/drawing/2014/main" id="{4420A6E7-5D60-AC48-88A0-8A78E2A23A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4410" y="3609528"/>
            <a:ext cx="2688865" cy="780147"/>
          </a:xfrm>
          <a:custGeom>
            <a:avLst/>
            <a:gdLst>
              <a:gd name="connsiteX0" fmla="*/ 0 w 1766632"/>
              <a:gd name="connsiteY0" fmla="*/ 129533 h 777200"/>
              <a:gd name="connsiteX1" fmla="*/ 129533 w 1766632"/>
              <a:gd name="connsiteY1" fmla="*/ 0 h 777200"/>
              <a:gd name="connsiteX2" fmla="*/ 1637099 w 1766632"/>
              <a:gd name="connsiteY2" fmla="*/ 0 h 777200"/>
              <a:gd name="connsiteX3" fmla="*/ 1766632 w 1766632"/>
              <a:gd name="connsiteY3" fmla="*/ 129533 h 777200"/>
              <a:gd name="connsiteX4" fmla="*/ 1766632 w 1766632"/>
              <a:gd name="connsiteY4" fmla="*/ 647667 h 777200"/>
              <a:gd name="connsiteX5" fmla="*/ 1637099 w 1766632"/>
              <a:gd name="connsiteY5" fmla="*/ 777200 h 777200"/>
              <a:gd name="connsiteX6" fmla="*/ 129533 w 1766632"/>
              <a:gd name="connsiteY6" fmla="*/ 777200 h 777200"/>
              <a:gd name="connsiteX7" fmla="*/ 0 w 1766632"/>
              <a:gd name="connsiteY7" fmla="*/ 647667 h 777200"/>
              <a:gd name="connsiteX8" fmla="*/ 0 w 1766632"/>
              <a:gd name="connsiteY8" fmla="*/ 129533 h 777200"/>
              <a:gd name="connsiteX0" fmla="*/ 0 w 1766632"/>
              <a:gd name="connsiteY0" fmla="*/ 129533 h 777200"/>
              <a:gd name="connsiteX1" fmla="*/ 129533 w 1766632"/>
              <a:gd name="connsiteY1" fmla="*/ 0 h 777200"/>
              <a:gd name="connsiteX2" fmla="*/ 410835 w 1766632"/>
              <a:gd name="connsiteY2" fmla="*/ 3109 h 777200"/>
              <a:gd name="connsiteX3" fmla="*/ 1637099 w 1766632"/>
              <a:gd name="connsiteY3" fmla="*/ 0 h 777200"/>
              <a:gd name="connsiteX4" fmla="*/ 1766632 w 1766632"/>
              <a:gd name="connsiteY4" fmla="*/ 129533 h 777200"/>
              <a:gd name="connsiteX5" fmla="*/ 1766632 w 1766632"/>
              <a:gd name="connsiteY5" fmla="*/ 647667 h 777200"/>
              <a:gd name="connsiteX6" fmla="*/ 1637099 w 1766632"/>
              <a:gd name="connsiteY6" fmla="*/ 777200 h 777200"/>
              <a:gd name="connsiteX7" fmla="*/ 129533 w 1766632"/>
              <a:gd name="connsiteY7" fmla="*/ 777200 h 777200"/>
              <a:gd name="connsiteX8" fmla="*/ 0 w 1766632"/>
              <a:gd name="connsiteY8" fmla="*/ 647667 h 777200"/>
              <a:gd name="connsiteX9" fmla="*/ 0 w 1766632"/>
              <a:gd name="connsiteY9" fmla="*/ 129533 h 777200"/>
              <a:gd name="connsiteX0" fmla="*/ 0 w 1766632"/>
              <a:gd name="connsiteY0" fmla="*/ 132480 h 780147"/>
              <a:gd name="connsiteX1" fmla="*/ 129533 w 1766632"/>
              <a:gd name="connsiteY1" fmla="*/ 2947 h 780147"/>
              <a:gd name="connsiteX2" fmla="*/ 410835 w 1766632"/>
              <a:gd name="connsiteY2" fmla="*/ 6056 h 780147"/>
              <a:gd name="connsiteX3" fmla="*/ 1464515 w 1766632"/>
              <a:gd name="connsiteY3" fmla="*/ 0 h 780147"/>
              <a:gd name="connsiteX4" fmla="*/ 1637099 w 1766632"/>
              <a:gd name="connsiteY4" fmla="*/ 2947 h 780147"/>
              <a:gd name="connsiteX5" fmla="*/ 1766632 w 1766632"/>
              <a:gd name="connsiteY5" fmla="*/ 132480 h 780147"/>
              <a:gd name="connsiteX6" fmla="*/ 1766632 w 1766632"/>
              <a:gd name="connsiteY6" fmla="*/ 650614 h 780147"/>
              <a:gd name="connsiteX7" fmla="*/ 1637099 w 1766632"/>
              <a:gd name="connsiteY7" fmla="*/ 780147 h 780147"/>
              <a:gd name="connsiteX8" fmla="*/ 129533 w 1766632"/>
              <a:gd name="connsiteY8" fmla="*/ 780147 h 780147"/>
              <a:gd name="connsiteX9" fmla="*/ 0 w 1766632"/>
              <a:gd name="connsiteY9" fmla="*/ 650614 h 780147"/>
              <a:gd name="connsiteX10" fmla="*/ 0 w 1766632"/>
              <a:gd name="connsiteY10" fmla="*/ 132480 h 780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66632" h="780147">
                <a:moveTo>
                  <a:pt x="0" y="132480"/>
                </a:moveTo>
                <a:cubicBezTo>
                  <a:pt x="0" y="60941"/>
                  <a:pt x="57994" y="2947"/>
                  <a:pt x="129533" y="2947"/>
                </a:cubicBezTo>
                <a:lnTo>
                  <a:pt x="410835" y="6056"/>
                </a:lnTo>
                <a:lnTo>
                  <a:pt x="1464515" y="0"/>
                </a:lnTo>
                <a:lnTo>
                  <a:pt x="1637099" y="2947"/>
                </a:lnTo>
                <a:cubicBezTo>
                  <a:pt x="1708638" y="2947"/>
                  <a:pt x="1766632" y="60941"/>
                  <a:pt x="1766632" y="132480"/>
                </a:cubicBezTo>
                <a:lnTo>
                  <a:pt x="1766632" y="650614"/>
                </a:lnTo>
                <a:cubicBezTo>
                  <a:pt x="1766632" y="722153"/>
                  <a:pt x="1708638" y="780147"/>
                  <a:pt x="1637099" y="780147"/>
                </a:cubicBezTo>
                <a:lnTo>
                  <a:pt x="129533" y="780147"/>
                </a:lnTo>
                <a:cubicBezTo>
                  <a:pt x="57994" y="780147"/>
                  <a:pt x="0" y="722153"/>
                  <a:pt x="0" y="650614"/>
                </a:cubicBezTo>
                <a:lnTo>
                  <a:pt x="0" y="132480"/>
                </a:lnTo>
                <a:close/>
              </a:path>
            </a:pathLst>
          </a:custGeom>
          <a:solidFill>
            <a:srgbClr val="D7FC79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107763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marL="357188" indent="-352425"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dirty="0">
                <a:cs typeface="Arial" panose="020B0604020202020204" pitchFamily="34" charset="0"/>
              </a:rPr>
              <a:t>1 – Premature diagnosis </a:t>
            </a:r>
            <a:br>
              <a:rPr lang="en-US" dirty="0">
                <a:cs typeface="Arial" panose="020B0604020202020204" pitchFamily="34" charset="0"/>
              </a:rPr>
            </a:br>
            <a:r>
              <a:rPr lang="en-US" dirty="0">
                <a:cs typeface="Arial" panose="020B0604020202020204" pitchFamily="34" charset="0"/>
              </a:rPr>
              <a:t>of the situation</a:t>
            </a:r>
          </a:p>
        </p:txBody>
      </p:sp>
      <p:sp>
        <p:nvSpPr>
          <p:cNvPr id="10" name="AutoShape 12">
            <a:extLst>
              <a:ext uri="{FF2B5EF4-FFF2-40B4-BE49-F238E27FC236}">
                <a16:creationId xmlns:a16="http://schemas.microsoft.com/office/drawing/2014/main" id="{A71D29AD-DB33-5546-9B01-F7569F5E9E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4411" y="4687431"/>
            <a:ext cx="2688866" cy="784725"/>
          </a:xfrm>
          <a:custGeom>
            <a:avLst/>
            <a:gdLst>
              <a:gd name="connsiteX0" fmla="*/ 0 w 1766632"/>
              <a:gd name="connsiteY0" fmla="*/ 130724 h 784341"/>
              <a:gd name="connsiteX1" fmla="*/ 130724 w 1766632"/>
              <a:gd name="connsiteY1" fmla="*/ 0 h 784341"/>
              <a:gd name="connsiteX2" fmla="*/ 1635909 w 1766632"/>
              <a:gd name="connsiteY2" fmla="*/ 0 h 784341"/>
              <a:gd name="connsiteX3" fmla="*/ 1766633 w 1766632"/>
              <a:gd name="connsiteY3" fmla="*/ 130724 h 784341"/>
              <a:gd name="connsiteX4" fmla="*/ 1766632 w 1766632"/>
              <a:gd name="connsiteY4" fmla="*/ 653618 h 784341"/>
              <a:gd name="connsiteX5" fmla="*/ 1635908 w 1766632"/>
              <a:gd name="connsiteY5" fmla="*/ 784342 h 784341"/>
              <a:gd name="connsiteX6" fmla="*/ 130724 w 1766632"/>
              <a:gd name="connsiteY6" fmla="*/ 784341 h 784341"/>
              <a:gd name="connsiteX7" fmla="*/ 0 w 1766632"/>
              <a:gd name="connsiteY7" fmla="*/ 653617 h 784341"/>
              <a:gd name="connsiteX8" fmla="*/ 0 w 1766632"/>
              <a:gd name="connsiteY8" fmla="*/ 130724 h 784341"/>
              <a:gd name="connsiteX0" fmla="*/ 0 w 1766633"/>
              <a:gd name="connsiteY0" fmla="*/ 131107 h 784725"/>
              <a:gd name="connsiteX1" fmla="*/ 130724 w 1766633"/>
              <a:gd name="connsiteY1" fmla="*/ 383 h 784725"/>
              <a:gd name="connsiteX2" fmla="*/ 338168 w 1766633"/>
              <a:gd name="connsiteY2" fmla="*/ 0 h 784725"/>
              <a:gd name="connsiteX3" fmla="*/ 1635909 w 1766633"/>
              <a:gd name="connsiteY3" fmla="*/ 383 h 784725"/>
              <a:gd name="connsiteX4" fmla="*/ 1766633 w 1766633"/>
              <a:gd name="connsiteY4" fmla="*/ 131107 h 784725"/>
              <a:gd name="connsiteX5" fmla="*/ 1766632 w 1766633"/>
              <a:gd name="connsiteY5" fmla="*/ 654001 h 784725"/>
              <a:gd name="connsiteX6" fmla="*/ 1635908 w 1766633"/>
              <a:gd name="connsiteY6" fmla="*/ 784725 h 784725"/>
              <a:gd name="connsiteX7" fmla="*/ 130724 w 1766633"/>
              <a:gd name="connsiteY7" fmla="*/ 784724 h 784725"/>
              <a:gd name="connsiteX8" fmla="*/ 0 w 1766633"/>
              <a:gd name="connsiteY8" fmla="*/ 654000 h 784725"/>
              <a:gd name="connsiteX9" fmla="*/ 0 w 1766633"/>
              <a:gd name="connsiteY9" fmla="*/ 131107 h 78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66633" h="784725">
                <a:moveTo>
                  <a:pt x="0" y="131107"/>
                </a:moveTo>
                <a:cubicBezTo>
                  <a:pt x="0" y="58910"/>
                  <a:pt x="58527" y="383"/>
                  <a:pt x="130724" y="383"/>
                </a:cubicBezTo>
                <a:lnTo>
                  <a:pt x="338168" y="0"/>
                </a:lnTo>
                <a:lnTo>
                  <a:pt x="1635909" y="383"/>
                </a:lnTo>
                <a:cubicBezTo>
                  <a:pt x="1708106" y="383"/>
                  <a:pt x="1766633" y="58910"/>
                  <a:pt x="1766633" y="131107"/>
                </a:cubicBezTo>
                <a:cubicBezTo>
                  <a:pt x="1766633" y="305405"/>
                  <a:pt x="1766632" y="479703"/>
                  <a:pt x="1766632" y="654001"/>
                </a:cubicBezTo>
                <a:cubicBezTo>
                  <a:pt x="1766632" y="726198"/>
                  <a:pt x="1708105" y="784725"/>
                  <a:pt x="1635908" y="784725"/>
                </a:cubicBezTo>
                <a:lnTo>
                  <a:pt x="130724" y="784724"/>
                </a:lnTo>
                <a:cubicBezTo>
                  <a:pt x="58527" y="784724"/>
                  <a:pt x="0" y="726197"/>
                  <a:pt x="0" y="654000"/>
                </a:cubicBezTo>
                <a:lnTo>
                  <a:pt x="0" y="131107"/>
                </a:lnTo>
                <a:close/>
              </a:path>
            </a:pathLst>
          </a:custGeom>
          <a:solidFill>
            <a:srgbClr val="FFD579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107763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marL="357188" indent="-352425" eaLnBrk="0" hangingPunct="0">
              <a:spcBef>
                <a:spcPct val="0"/>
              </a:spcBef>
            </a:pPr>
            <a:r>
              <a:rPr lang="en-US" dirty="0">
                <a:cs typeface="Arial" panose="020B0604020202020204" pitchFamily="34" charset="0"/>
              </a:rPr>
              <a:t>2 – Failure to identify true end-to-end processes</a:t>
            </a:r>
          </a:p>
        </p:txBody>
      </p:sp>
      <p:sp>
        <p:nvSpPr>
          <p:cNvPr id="8" name="AutoShape 10">
            <a:extLst>
              <a:ext uri="{FF2B5EF4-FFF2-40B4-BE49-F238E27FC236}">
                <a16:creationId xmlns:a16="http://schemas.microsoft.com/office/drawing/2014/main" id="{0085F35C-C4AC-1C49-9C15-3FDEAA476E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4410" y="5770292"/>
            <a:ext cx="2688865" cy="784341"/>
          </a:xfrm>
          <a:prstGeom prst="flowChartAlternateProcess">
            <a:avLst/>
          </a:prstGeom>
          <a:solidFill>
            <a:srgbClr val="EBC1FF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107763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marL="357188" indent="-352425" eaLnBrk="0" hangingPunct="0">
              <a:spcBef>
                <a:spcPct val="0"/>
              </a:spcBef>
            </a:pPr>
            <a:r>
              <a:rPr lang="en-US" dirty="0">
                <a:cs typeface="Arial" panose="020B0604020202020204" pitchFamily="34" charset="0"/>
              </a:rPr>
              <a:t>3 – A rapid descent into unhelpful detail</a:t>
            </a:r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6FF61568-3686-934E-B381-EECA2CF721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7934" y="4623781"/>
            <a:ext cx="5913743" cy="980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CA" dirty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Rigorous techniques to identify real business processes – </a:t>
            </a:r>
            <a:br>
              <a:rPr lang="en-CA" dirty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</a:br>
            <a:r>
              <a:rPr lang="en-CA" dirty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a Process Scope Model and a Process Summary Chart</a:t>
            </a:r>
            <a:br>
              <a:rPr lang="en-CA" dirty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</a:br>
            <a:r>
              <a:rPr lang="en-CA" dirty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make scope and context visible.</a:t>
            </a:r>
            <a:br>
              <a:rPr lang="en-CA" dirty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</a:br>
            <a:br>
              <a:rPr lang="en-CA" dirty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</a:br>
            <a:r>
              <a:rPr lang="en-CA" dirty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36" name="Rectangle 4">
            <a:extLst>
              <a:ext uri="{FF2B5EF4-FFF2-40B4-BE49-F238E27FC236}">
                <a16:creationId xmlns:a16="http://schemas.microsoft.com/office/drawing/2014/main" id="{35212376-2F13-5D47-A52A-BBE34C9557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6285" y="5846100"/>
            <a:ext cx="5684608" cy="659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CA" dirty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Clarify the big picture, then take a </a:t>
            </a:r>
            <a:r>
              <a:rPr lang="en-CA" i="1" dirty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controlled</a:t>
            </a:r>
            <a:r>
              <a:rPr lang="en-CA" dirty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 descent </a:t>
            </a:r>
            <a:br>
              <a:rPr lang="en-CA" dirty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</a:br>
            <a:r>
              <a:rPr lang="en-CA" dirty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with well-defined levels of detail.</a:t>
            </a:r>
          </a:p>
        </p:txBody>
      </p:sp>
      <p:sp>
        <p:nvSpPr>
          <p:cNvPr id="24" name="AutoShape 11">
            <a:extLst>
              <a:ext uri="{FF2B5EF4-FFF2-40B4-BE49-F238E27FC236}">
                <a16:creationId xmlns:a16="http://schemas.microsoft.com/office/drawing/2014/main" id="{87C474DD-C115-9840-98B7-8E97D33F15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8328" y="2824803"/>
            <a:ext cx="1246175" cy="522235"/>
          </a:xfrm>
          <a:custGeom>
            <a:avLst/>
            <a:gdLst>
              <a:gd name="connsiteX0" fmla="*/ 0 w 1766632"/>
              <a:gd name="connsiteY0" fmla="*/ 129533 h 777200"/>
              <a:gd name="connsiteX1" fmla="*/ 129533 w 1766632"/>
              <a:gd name="connsiteY1" fmla="*/ 0 h 777200"/>
              <a:gd name="connsiteX2" fmla="*/ 1637099 w 1766632"/>
              <a:gd name="connsiteY2" fmla="*/ 0 h 777200"/>
              <a:gd name="connsiteX3" fmla="*/ 1766632 w 1766632"/>
              <a:gd name="connsiteY3" fmla="*/ 129533 h 777200"/>
              <a:gd name="connsiteX4" fmla="*/ 1766632 w 1766632"/>
              <a:gd name="connsiteY4" fmla="*/ 647667 h 777200"/>
              <a:gd name="connsiteX5" fmla="*/ 1637099 w 1766632"/>
              <a:gd name="connsiteY5" fmla="*/ 777200 h 777200"/>
              <a:gd name="connsiteX6" fmla="*/ 129533 w 1766632"/>
              <a:gd name="connsiteY6" fmla="*/ 777200 h 777200"/>
              <a:gd name="connsiteX7" fmla="*/ 0 w 1766632"/>
              <a:gd name="connsiteY7" fmla="*/ 647667 h 777200"/>
              <a:gd name="connsiteX8" fmla="*/ 0 w 1766632"/>
              <a:gd name="connsiteY8" fmla="*/ 129533 h 777200"/>
              <a:gd name="connsiteX0" fmla="*/ 0 w 1766632"/>
              <a:gd name="connsiteY0" fmla="*/ 129533 h 777200"/>
              <a:gd name="connsiteX1" fmla="*/ 129533 w 1766632"/>
              <a:gd name="connsiteY1" fmla="*/ 0 h 777200"/>
              <a:gd name="connsiteX2" fmla="*/ 410835 w 1766632"/>
              <a:gd name="connsiteY2" fmla="*/ 3109 h 777200"/>
              <a:gd name="connsiteX3" fmla="*/ 1637099 w 1766632"/>
              <a:gd name="connsiteY3" fmla="*/ 0 h 777200"/>
              <a:gd name="connsiteX4" fmla="*/ 1766632 w 1766632"/>
              <a:gd name="connsiteY4" fmla="*/ 129533 h 777200"/>
              <a:gd name="connsiteX5" fmla="*/ 1766632 w 1766632"/>
              <a:gd name="connsiteY5" fmla="*/ 647667 h 777200"/>
              <a:gd name="connsiteX6" fmla="*/ 1637099 w 1766632"/>
              <a:gd name="connsiteY6" fmla="*/ 777200 h 777200"/>
              <a:gd name="connsiteX7" fmla="*/ 129533 w 1766632"/>
              <a:gd name="connsiteY7" fmla="*/ 777200 h 777200"/>
              <a:gd name="connsiteX8" fmla="*/ 0 w 1766632"/>
              <a:gd name="connsiteY8" fmla="*/ 647667 h 777200"/>
              <a:gd name="connsiteX9" fmla="*/ 0 w 1766632"/>
              <a:gd name="connsiteY9" fmla="*/ 129533 h 777200"/>
              <a:gd name="connsiteX0" fmla="*/ 0 w 1766632"/>
              <a:gd name="connsiteY0" fmla="*/ 132480 h 780147"/>
              <a:gd name="connsiteX1" fmla="*/ 129533 w 1766632"/>
              <a:gd name="connsiteY1" fmla="*/ 2947 h 780147"/>
              <a:gd name="connsiteX2" fmla="*/ 410835 w 1766632"/>
              <a:gd name="connsiteY2" fmla="*/ 6056 h 780147"/>
              <a:gd name="connsiteX3" fmla="*/ 1464515 w 1766632"/>
              <a:gd name="connsiteY3" fmla="*/ 0 h 780147"/>
              <a:gd name="connsiteX4" fmla="*/ 1637099 w 1766632"/>
              <a:gd name="connsiteY4" fmla="*/ 2947 h 780147"/>
              <a:gd name="connsiteX5" fmla="*/ 1766632 w 1766632"/>
              <a:gd name="connsiteY5" fmla="*/ 132480 h 780147"/>
              <a:gd name="connsiteX6" fmla="*/ 1766632 w 1766632"/>
              <a:gd name="connsiteY6" fmla="*/ 650614 h 780147"/>
              <a:gd name="connsiteX7" fmla="*/ 1637099 w 1766632"/>
              <a:gd name="connsiteY7" fmla="*/ 780147 h 780147"/>
              <a:gd name="connsiteX8" fmla="*/ 129533 w 1766632"/>
              <a:gd name="connsiteY8" fmla="*/ 780147 h 780147"/>
              <a:gd name="connsiteX9" fmla="*/ 0 w 1766632"/>
              <a:gd name="connsiteY9" fmla="*/ 650614 h 780147"/>
              <a:gd name="connsiteX10" fmla="*/ 0 w 1766632"/>
              <a:gd name="connsiteY10" fmla="*/ 132480 h 780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66632" h="780147">
                <a:moveTo>
                  <a:pt x="0" y="132480"/>
                </a:moveTo>
                <a:cubicBezTo>
                  <a:pt x="0" y="60941"/>
                  <a:pt x="57994" y="2947"/>
                  <a:pt x="129533" y="2947"/>
                </a:cubicBezTo>
                <a:lnTo>
                  <a:pt x="410835" y="6056"/>
                </a:lnTo>
                <a:lnTo>
                  <a:pt x="1464515" y="0"/>
                </a:lnTo>
                <a:lnTo>
                  <a:pt x="1637099" y="2947"/>
                </a:lnTo>
                <a:cubicBezTo>
                  <a:pt x="1708638" y="2947"/>
                  <a:pt x="1766632" y="60941"/>
                  <a:pt x="1766632" y="132480"/>
                </a:cubicBezTo>
                <a:lnTo>
                  <a:pt x="1766632" y="650614"/>
                </a:lnTo>
                <a:cubicBezTo>
                  <a:pt x="1766632" y="722153"/>
                  <a:pt x="1708638" y="780147"/>
                  <a:pt x="1637099" y="780147"/>
                </a:cubicBezTo>
                <a:lnTo>
                  <a:pt x="129533" y="780147"/>
                </a:lnTo>
                <a:cubicBezTo>
                  <a:pt x="57994" y="780147"/>
                  <a:pt x="0" y="722153"/>
                  <a:pt x="0" y="650614"/>
                </a:cubicBezTo>
                <a:lnTo>
                  <a:pt x="0" y="132480"/>
                </a:lnTo>
                <a:close/>
              </a:path>
            </a:pathLst>
          </a:custGeom>
          <a:solidFill>
            <a:srgbClr val="D7FC79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107763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dirty="0">
                <a:cs typeface="Arial" panose="020B0604020202020204" pitchFamily="34" charset="0"/>
              </a:rPr>
              <a:t>Don’t start here!</a:t>
            </a:r>
          </a:p>
        </p:txBody>
      </p:sp>
      <p:sp>
        <p:nvSpPr>
          <p:cNvPr id="25" name="AutoShape 12">
            <a:extLst>
              <a:ext uri="{FF2B5EF4-FFF2-40B4-BE49-F238E27FC236}">
                <a16:creationId xmlns:a16="http://schemas.microsoft.com/office/drawing/2014/main" id="{B7270A80-3CFC-B545-8F5E-6642C541F7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423" y="2824804"/>
            <a:ext cx="1246176" cy="525300"/>
          </a:xfrm>
          <a:custGeom>
            <a:avLst/>
            <a:gdLst>
              <a:gd name="connsiteX0" fmla="*/ 0 w 1766632"/>
              <a:gd name="connsiteY0" fmla="*/ 130724 h 784341"/>
              <a:gd name="connsiteX1" fmla="*/ 130724 w 1766632"/>
              <a:gd name="connsiteY1" fmla="*/ 0 h 784341"/>
              <a:gd name="connsiteX2" fmla="*/ 1635909 w 1766632"/>
              <a:gd name="connsiteY2" fmla="*/ 0 h 784341"/>
              <a:gd name="connsiteX3" fmla="*/ 1766633 w 1766632"/>
              <a:gd name="connsiteY3" fmla="*/ 130724 h 784341"/>
              <a:gd name="connsiteX4" fmla="*/ 1766632 w 1766632"/>
              <a:gd name="connsiteY4" fmla="*/ 653618 h 784341"/>
              <a:gd name="connsiteX5" fmla="*/ 1635908 w 1766632"/>
              <a:gd name="connsiteY5" fmla="*/ 784342 h 784341"/>
              <a:gd name="connsiteX6" fmla="*/ 130724 w 1766632"/>
              <a:gd name="connsiteY6" fmla="*/ 784341 h 784341"/>
              <a:gd name="connsiteX7" fmla="*/ 0 w 1766632"/>
              <a:gd name="connsiteY7" fmla="*/ 653617 h 784341"/>
              <a:gd name="connsiteX8" fmla="*/ 0 w 1766632"/>
              <a:gd name="connsiteY8" fmla="*/ 130724 h 784341"/>
              <a:gd name="connsiteX0" fmla="*/ 0 w 1766633"/>
              <a:gd name="connsiteY0" fmla="*/ 131107 h 784725"/>
              <a:gd name="connsiteX1" fmla="*/ 130724 w 1766633"/>
              <a:gd name="connsiteY1" fmla="*/ 383 h 784725"/>
              <a:gd name="connsiteX2" fmla="*/ 338168 w 1766633"/>
              <a:gd name="connsiteY2" fmla="*/ 0 h 784725"/>
              <a:gd name="connsiteX3" fmla="*/ 1635909 w 1766633"/>
              <a:gd name="connsiteY3" fmla="*/ 383 h 784725"/>
              <a:gd name="connsiteX4" fmla="*/ 1766633 w 1766633"/>
              <a:gd name="connsiteY4" fmla="*/ 131107 h 784725"/>
              <a:gd name="connsiteX5" fmla="*/ 1766632 w 1766633"/>
              <a:gd name="connsiteY5" fmla="*/ 654001 h 784725"/>
              <a:gd name="connsiteX6" fmla="*/ 1635908 w 1766633"/>
              <a:gd name="connsiteY6" fmla="*/ 784725 h 784725"/>
              <a:gd name="connsiteX7" fmla="*/ 130724 w 1766633"/>
              <a:gd name="connsiteY7" fmla="*/ 784724 h 784725"/>
              <a:gd name="connsiteX8" fmla="*/ 0 w 1766633"/>
              <a:gd name="connsiteY8" fmla="*/ 654000 h 784725"/>
              <a:gd name="connsiteX9" fmla="*/ 0 w 1766633"/>
              <a:gd name="connsiteY9" fmla="*/ 131107 h 78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66633" h="784725">
                <a:moveTo>
                  <a:pt x="0" y="131107"/>
                </a:moveTo>
                <a:cubicBezTo>
                  <a:pt x="0" y="58910"/>
                  <a:pt x="58527" y="383"/>
                  <a:pt x="130724" y="383"/>
                </a:cubicBezTo>
                <a:lnTo>
                  <a:pt x="338168" y="0"/>
                </a:lnTo>
                <a:lnTo>
                  <a:pt x="1635909" y="383"/>
                </a:lnTo>
                <a:cubicBezTo>
                  <a:pt x="1708106" y="383"/>
                  <a:pt x="1766633" y="58910"/>
                  <a:pt x="1766633" y="131107"/>
                </a:cubicBezTo>
                <a:cubicBezTo>
                  <a:pt x="1766633" y="305405"/>
                  <a:pt x="1766632" y="479703"/>
                  <a:pt x="1766632" y="654001"/>
                </a:cubicBezTo>
                <a:cubicBezTo>
                  <a:pt x="1766632" y="726198"/>
                  <a:pt x="1708105" y="784725"/>
                  <a:pt x="1635908" y="784725"/>
                </a:cubicBezTo>
                <a:lnTo>
                  <a:pt x="130724" y="784724"/>
                </a:lnTo>
                <a:cubicBezTo>
                  <a:pt x="58527" y="784724"/>
                  <a:pt x="0" y="726197"/>
                  <a:pt x="0" y="654000"/>
                </a:cubicBezTo>
                <a:lnTo>
                  <a:pt x="0" y="131107"/>
                </a:lnTo>
                <a:close/>
              </a:path>
            </a:pathLst>
          </a:custGeom>
          <a:solidFill>
            <a:srgbClr val="FFD579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107763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 eaLnBrk="0" hangingPunct="0">
              <a:spcBef>
                <a:spcPct val="0"/>
              </a:spcBef>
            </a:pPr>
            <a:r>
              <a:rPr lang="en-US" dirty="0">
                <a:cs typeface="Arial" panose="020B0604020202020204" pitchFamily="34" charset="0"/>
              </a:rPr>
              <a:t>Big picture first</a:t>
            </a:r>
          </a:p>
        </p:txBody>
      </p:sp>
      <p:sp>
        <p:nvSpPr>
          <p:cNvPr id="26" name="AutoShape 10">
            <a:extLst>
              <a:ext uri="{FF2B5EF4-FFF2-40B4-BE49-F238E27FC236}">
                <a16:creationId xmlns:a16="http://schemas.microsoft.com/office/drawing/2014/main" id="{5BB8B254-0A49-754E-9FBE-3433ABAF1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2770" y="2824803"/>
            <a:ext cx="1246175" cy="525043"/>
          </a:xfrm>
          <a:prstGeom prst="flowChartAlternateProcess">
            <a:avLst/>
          </a:prstGeom>
          <a:solidFill>
            <a:srgbClr val="EBC1FF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107763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 eaLnBrk="0" hangingPunct="0">
              <a:spcBef>
                <a:spcPct val="0"/>
              </a:spcBef>
            </a:pPr>
            <a:r>
              <a:rPr lang="en-US" dirty="0">
                <a:cs typeface="Arial" panose="020B0604020202020204" pitchFamily="34" charset="0"/>
              </a:rPr>
              <a:t>Flow first, detail later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C09CA11-4E73-2C4A-9B38-E3223373240C}"/>
              </a:ext>
            </a:extLst>
          </p:cNvPr>
          <p:cNvGrpSpPr/>
          <p:nvPr/>
        </p:nvGrpSpPr>
        <p:grpSpPr>
          <a:xfrm>
            <a:off x="268030" y="4323793"/>
            <a:ext cx="2604017" cy="636997"/>
            <a:chOff x="-4673956" y="4894661"/>
            <a:chExt cx="2604017" cy="636997"/>
          </a:xfrm>
        </p:grpSpPr>
        <p:sp>
          <p:nvSpPr>
            <p:cNvPr id="14" name="AutoShape 16">
              <a:extLst>
                <a:ext uri="{FF2B5EF4-FFF2-40B4-BE49-F238E27FC236}">
                  <a16:creationId xmlns:a16="http://schemas.microsoft.com/office/drawing/2014/main" id="{99913965-B3F5-B244-8322-B01301945F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4673956" y="5131629"/>
              <a:ext cx="2361724" cy="400029"/>
            </a:xfrm>
            <a:prstGeom prst="roundRect">
              <a:avLst>
                <a:gd name="adj" fmla="val 8933"/>
              </a:avLst>
            </a:prstGeom>
            <a:solidFill>
              <a:srgbClr val="FFFD78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107763" dir="2700000" algn="ctr" rotWithShape="0">
                      <a:schemeClr val="tx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36000" rIns="0" bIns="46800"/>
            <a:lstStyle/>
            <a:p>
              <a:pPr eaLnBrk="0" hangingPunct="0">
                <a:spcBef>
                  <a:spcPct val="0"/>
                </a:spcBef>
                <a:defRPr/>
              </a:pPr>
              <a:r>
                <a:rPr lang="en-US" dirty="0">
                  <a:cs typeface="Arial" panose="020B0604020202020204" pitchFamily="34" charset="0"/>
                </a:rPr>
                <a:t>My </a:t>
              </a:r>
              <a:r>
                <a:rPr lang="en-US" i="1" dirty="0">
                  <a:cs typeface="Arial" panose="020B0604020202020204" pitchFamily="34" charset="0"/>
                </a:rPr>
                <a:t>hardest </a:t>
              </a:r>
              <a:r>
                <a:rPr lang="en-US" dirty="0">
                  <a:cs typeface="Arial" panose="020B0604020202020204" pitchFamily="34" charset="0"/>
                </a:rPr>
                <a:t>assignments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95158C9D-39C0-CE4C-8B2A-440D92DD192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-2312236" y="4894661"/>
              <a:ext cx="242297" cy="236968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187972AD-A2E6-194E-B3AC-3EF8FE263AC2}"/>
              </a:ext>
            </a:extLst>
          </p:cNvPr>
          <p:cNvSpPr txBox="1"/>
          <p:nvPr/>
        </p:nvSpPr>
        <p:spPr>
          <a:xfrm>
            <a:off x="10650886" y="4102515"/>
            <a:ext cx="1470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Why not?</a:t>
            </a:r>
          </a:p>
        </p:txBody>
      </p:sp>
    </p:spTree>
    <p:extLst>
      <p:ext uri="{BB962C8B-B14F-4D97-AF65-F5344CB8AC3E}">
        <p14:creationId xmlns:p14="http://schemas.microsoft.com/office/powerpoint/2010/main" val="3886126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8" grpId="0" animBg="1"/>
      <p:bldP spid="24" grpId="0" animBg="1"/>
      <p:bldP spid="25" grpId="0" animBg="1"/>
      <p:bldP spid="26" grpId="0" animBg="1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D8E59-CFCA-1C42-B7A4-CB8CA1A57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methodology – two points highlighted by clients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211A2C2-C5AC-4F40-939C-3A9E971C536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51213"/>
            <a:ext cx="12192000" cy="2366324"/>
          </a:xfrm>
          <a:prstGeom prst="rect">
            <a:avLst/>
          </a:prstGeom>
        </p:spPr>
      </p:pic>
      <p:sp>
        <p:nvSpPr>
          <p:cNvPr id="12" name="AutoShape 11">
            <a:extLst>
              <a:ext uri="{FF2B5EF4-FFF2-40B4-BE49-F238E27FC236}">
                <a16:creationId xmlns:a16="http://schemas.microsoft.com/office/drawing/2014/main" id="{C3936D37-AC16-EE4E-80EC-F7AE5827B8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5985" y="3624951"/>
            <a:ext cx="2080849" cy="780147"/>
          </a:xfrm>
          <a:custGeom>
            <a:avLst/>
            <a:gdLst>
              <a:gd name="connsiteX0" fmla="*/ 0 w 1766632"/>
              <a:gd name="connsiteY0" fmla="*/ 129533 h 777200"/>
              <a:gd name="connsiteX1" fmla="*/ 129533 w 1766632"/>
              <a:gd name="connsiteY1" fmla="*/ 0 h 777200"/>
              <a:gd name="connsiteX2" fmla="*/ 1637099 w 1766632"/>
              <a:gd name="connsiteY2" fmla="*/ 0 h 777200"/>
              <a:gd name="connsiteX3" fmla="*/ 1766632 w 1766632"/>
              <a:gd name="connsiteY3" fmla="*/ 129533 h 777200"/>
              <a:gd name="connsiteX4" fmla="*/ 1766632 w 1766632"/>
              <a:gd name="connsiteY4" fmla="*/ 647667 h 777200"/>
              <a:gd name="connsiteX5" fmla="*/ 1637099 w 1766632"/>
              <a:gd name="connsiteY5" fmla="*/ 777200 h 777200"/>
              <a:gd name="connsiteX6" fmla="*/ 129533 w 1766632"/>
              <a:gd name="connsiteY6" fmla="*/ 777200 h 777200"/>
              <a:gd name="connsiteX7" fmla="*/ 0 w 1766632"/>
              <a:gd name="connsiteY7" fmla="*/ 647667 h 777200"/>
              <a:gd name="connsiteX8" fmla="*/ 0 w 1766632"/>
              <a:gd name="connsiteY8" fmla="*/ 129533 h 777200"/>
              <a:gd name="connsiteX0" fmla="*/ 0 w 1766632"/>
              <a:gd name="connsiteY0" fmla="*/ 129533 h 777200"/>
              <a:gd name="connsiteX1" fmla="*/ 129533 w 1766632"/>
              <a:gd name="connsiteY1" fmla="*/ 0 h 777200"/>
              <a:gd name="connsiteX2" fmla="*/ 410835 w 1766632"/>
              <a:gd name="connsiteY2" fmla="*/ 3109 h 777200"/>
              <a:gd name="connsiteX3" fmla="*/ 1637099 w 1766632"/>
              <a:gd name="connsiteY3" fmla="*/ 0 h 777200"/>
              <a:gd name="connsiteX4" fmla="*/ 1766632 w 1766632"/>
              <a:gd name="connsiteY4" fmla="*/ 129533 h 777200"/>
              <a:gd name="connsiteX5" fmla="*/ 1766632 w 1766632"/>
              <a:gd name="connsiteY5" fmla="*/ 647667 h 777200"/>
              <a:gd name="connsiteX6" fmla="*/ 1637099 w 1766632"/>
              <a:gd name="connsiteY6" fmla="*/ 777200 h 777200"/>
              <a:gd name="connsiteX7" fmla="*/ 129533 w 1766632"/>
              <a:gd name="connsiteY7" fmla="*/ 777200 h 777200"/>
              <a:gd name="connsiteX8" fmla="*/ 0 w 1766632"/>
              <a:gd name="connsiteY8" fmla="*/ 647667 h 777200"/>
              <a:gd name="connsiteX9" fmla="*/ 0 w 1766632"/>
              <a:gd name="connsiteY9" fmla="*/ 129533 h 777200"/>
              <a:gd name="connsiteX0" fmla="*/ 0 w 1766632"/>
              <a:gd name="connsiteY0" fmla="*/ 132480 h 780147"/>
              <a:gd name="connsiteX1" fmla="*/ 129533 w 1766632"/>
              <a:gd name="connsiteY1" fmla="*/ 2947 h 780147"/>
              <a:gd name="connsiteX2" fmla="*/ 410835 w 1766632"/>
              <a:gd name="connsiteY2" fmla="*/ 6056 h 780147"/>
              <a:gd name="connsiteX3" fmla="*/ 1464515 w 1766632"/>
              <a:gd name="connsiteY3" fmla="*/ 0 h 780147"/>
              <a:gd name="connsiteX4" fmla="*/ 1637099 w 1766632"/>
              <a:gd name="connsiteY4" fmla="*/ 2947 h 780147"/>
              <a:gd name="connsiteX5" fmla="*/ 1766632 w 1766632"/>
              <a:gd name="connsiteY5" fmla="*/ 132480 h 780147"/>
              <a:gd name="connsiteX6" fmla="*/ 1766632 w 1766632"/>
              <a:gd name="connsiteY6" fmla="*/ 650614 h 780147"/>
              <a:gd name="connsiteX7" fmla="*/ 1637099 w 1766632"/>
              <a:gd name="connsiteY7" fmla="*/ 780147 h 780147"/>
              <a:gd name="connsiteX8" fmla="*/ 129533 w 1766632"/>
              <a:gd name="connsiteY8" fmla="*/ 780147 h 780147"/>
              <a:gd name="connsiteX9" fmla="*/ 0 w 1766632"/>
              <a:gd name="connsiteY9" fmla="*/ 650614 h 780147"/>
              <a:gd name="connsiteX10" fmla="*/ 0 w 1766632"/>
              <a:gd name="connsiteY10" fmla="*/ 132480 h 780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66632" h="780147">
                <a:moveTo>
                  <a:pt x="0" y="132480"/>
                </a:moveTo>
                <a:cubicBezTo>
                  <a:pt x="0" y="60941"/>
                  <a:pt x="57994" y="2947"/>
                  <a:pt x="129533" y="2947"/>
                </a:cubicBezTo>
                <a:lnTo>
                  <a:pt x="410835" y="6056"/>
                </a:lnTo>
                <a:lnTo>
                  <a:pt x="1464515" y="0"/>
                </a:lnTo>
                <a:lnTo>
                  <a:pt x="1637099" y="2947"/>
                </a:lnTo>
                <a:cubicBezTo>
                  <a:pt x="1708638" y="2947"/>
                  <a:pt x="1766632" y="60941"/>
                  <a:pt x="1766632" y="132480"/>
                </a:cubicBezTo>
                <a:lnTo>
                  <a:pt x="1766632" y="650614"/>
                </a:lnTo>
                <a:cubicBezTo>
                  <a:pt x="1766632" y="722153"/>
                  <a:pt x="1708638" y="780147"/>
                  <a:pt x="1637099" y="780147"/>
                </a:cubicBezTo>
                <a:lnTo>
                  <a:pt x="129533" y="780147"/>
                </a:lnTo>
                <a:cubicBezTo>
                  <a:pt x="57994" y="780147"/>
                  <a:pt x="0" y="722153"/>
                  <a:pt x="0" y="650614"/>
                </a:cubicBezTo>
                <a:lnTo>
                  <a:pt x="0" y="132480"/>
                </a:lnTo>
                <a:close/>
              </a:path>
            </a:pathLst>
          </a:custGeom>
          <a:solidFill>
            <a:srgbClr val="D7FC79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107763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Builds support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change</a:t>
            </a:r>
          </a:p>
        </p:txBody>
      </p:sp>
      <p:sp>
        <p:nvSpPr>
          <p:cNvPr id="15" name="AutoShape 12">
            <a:extLst>
              <a:ext uri="{FF2B5EF4-FFF2-40B4-BE49-F238E27FC236}">
                <a16:creationId xmlns:a16="http://schemas.microsoft.com/office/drawing/2014/main" id="{24C0301C-1362-7C44-8656-4148568989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5413" y="4591516"/>
            <a:ext cx="2462128" cy="1961634"/>
          </a:xfrm>
          <a:custGeom>
            <a:avLst/>
            <a:gdLst>
              <a:gd name="connsiteX0" fmla="*/ 0 w 1766632"/>
              <a:gd name="connsiteY0" fmla="*/ 130724 h 784341"/>
              <a:gd name="connsiteX1" fmla="*/ 130724 w 1766632"/>
              <a:gd name="connsiteY1" fmla="*/ 0 h 784341"/>
              <a:gd name="connsiteX2" fmla="*/ 1635909 w 1766632"/>
              <a:gd name="connsiteY2" fmla="*/ 0 h 784341"/>
              <a:gd name="connsiteX3" fmla="*/ 1766633 w 1766632"/>
              <a:gd name="connsiteY3" fmla="*/ 130724 h 784341"/>
              <a:gd name="connsiteX4" fmla="*/ 1766632 w 1766632"/>
              <a:gd name="connsiteY4" fmla="*/ 653618 h 784341"/>
              <a:gd name="connsiteX5" fmla="*/ 1635908 w 1766632"/>
              <a:gd name="connsiteY5" fmla="*/ 784342 h 784341"/>
              <a:gd name="connsiteX6" fmla="*/ 130724 w 1766632"/>
              <a:gd name="connsiteY6" fmla="*/ 784341 h 784341"/>
              <a:gd name="connsiteX7" fmla="*/ 0 w 1766632"/>
              <a:gd name="connsiteY7" fmla="*/ 653617 h 784341"/>
              <a:gd name="connsiteX8" fmla="*/ 0 w 1766632"/>
              <a:gd name="connsiteY8" fmla="*/ 130724 h 784341"/>
              <a:gd name="connsiteX0" fmla="*/ 0 w 1766633"/>
              <a:gd name="connsiteY0" fmla="*/ 131107 h 784725"/>
              <a:gd name="connsiteX1" fmla="*/ 130724 w 1766633"/>
              <a:gd name="connsiteY1" fmla="*/ 383 h 784725"/>
              <a:gd name="connsiteX2" fmla="*/ 338168 w 1766633"/>
              <a:gd name="connsiteY2" fmla="*/ 0 h 784725"/>
              <a:gd name="connsiteX3" fmla="*/ 1635909 w 1766633"/>
              <a:gd name="connsiteY3" fmla="*/ 383 h 784725"/>
              <a:gd name="connsiteX4" fmla="*/ 1766633 w 1766633"/>
              <a:gd name="connsiteY4" fmla="*/ 131107 h 784725"/>
              <a:gd name="connsiteX5" fmla="*/ 1766632 w 1766633"/>
              <a:gd name="connsiteY5" fmla="*/ 654001 h 784725"/>
              <a:gd name="connsiteX6" fmla="*/ 1635908 w 1766633"/>
              <a:gd name="connsiteY6" fmla="*/ 784725 h 784725"/>
              <a:gd name="connsiteX7" fmla="*/ 130724 w 1766633"/>
              <a:gd name="connsiteY7" fmla="*/ 784724 h 784725"/>
              <a:gd name="connsiteX8" fmla="*/ 0 w 1766633"/>
              <a:gd name="connsiteY8" fmla="*/ 654000 h 784725"/>
              <a:gd name="connsiteX9" fmla="*/ 0 w 1766633"/>
              <a:gd name="connsiteY9" fmla="*/ 131107 h 78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66633" h="784725">
                <a:moveTo>
                  <a:pt x="0" y="131107"/>
                </a:moveTo>
                <a:cubicBezTo>
                  <a:pt x="0" y="58910"/>
                  <a:pt x="58527" y="383"/>
                  <a:pt x="130724" y="383"/>
                </a:cubicBezTo>
                <a:lnTo>
                  <a:pt x="338168" y="0"/>
                </a:lnTo>
                <a:lnTo>
                  <a:pt x="1635909" y="383"/>
                </a:lnTo>
                <a:cubicBezTo>
                  <a:pt x="1708106" y="383"/>
                  <a:pt x="1766633" y="58910"/>
                  <a:pt x="1766633" y="131107"/>
                </a:cubicBezTo>
                <a:cubicBezTo>
                  <a:pt x="1766633" y="305405"/>
                  <a:pt x="1766632" y="479703"/>
                  <a:pt x="1766632" y="654001"/>
                </a:cubicBezTo>
                <a:cubicBezTo>
                  <a:pt x="1766632" y="726198"/>
                  <a:pt x="1708105" y="784725"/>
                  <a:pt x="1635908" y="784725"/>
                </a:cubicBezTo>
                <a:lnTo>
                  <a:pt x="130724" y="784724"/>
                </a:lnTo>
                <a:cubicBezTo>
                  <a:pt x="58527" y="784724"/>
                  <a:pt x="0" y="726197"/>
                  <a:pt x="0" y="654000"/>
                </a:cubicBezTo>
                <a:lnTo>
                  <a:pt x="0" y="131107"/>
                </a:lnTo>
                <a:close/>
              </a:path>
            </a:pathLst>
          </a:custGeom>
          <a:solidFill>
            <a:srgbClr val="FFD579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107763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eaLnBrk="0" hangingPunct="0">
              <a:spcBef>
                <a:spcPct val="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Feature-based approach makes it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Agile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iterative. </a:t>
            </a:r>
            <a:b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fast!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up-front work avoids endless rehashing later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AutoShape 12">
            <a:extLst>
              <a:ext uri="{FF2B5EF4-FFF2-40B4-BE49-F238E27FC236}">
                <a16:creationId xmlns:a16="http://schemas.microsoft.com/office/drawing/2014/main" id="{71C13E50-0E66-FF47-8E53-184DA78A8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5076" y="3588326"/>
            <a:ext cx="4540852" cy="927917"/>
          </a:xfrm>
          <a:custGeom>
            <a:avLst/>
            <a:gdLst>
              <a:gd name="connsiteX0" fmla="*/ 0 w 1766632"/>
              <a:gd name="connsiteY0" fmla="*/ 130724 h 784341"/>
              <a:gd name="connsiteX1" fmla="*/ 130724 w 1766632"/>
              <a:gd name="connsiteY1" fmla="*/ 0 h 784341"/>
              <a:gd name="connsiteX2" fmla="*/ 1635909 w 1766632"/>
              <a:gd name="connsiteY2" fmla="*/ 0 h 784341"/>
              <a:gd name="connsiteX3" fmla="*/ 1766633 w 1766632"/>
              <a:gd name="connsiteY3" fmla="*/ 130724 h 784341"/>
              <a:gd name="connsiteX4" fmla="*/ 1766632 w 1766632"/>
              <a:gd name="connsiteY4" fmla="*/ 653618 h 784341"/>
              <a:gd name="connsiteX5" fmla="*/ 1635908 w 1766632"/>
              <a:gd name="connsiteY5" fmla="*/ 784342 h 784341"/>
              <a:gd name="connsiteX6" fmla="*/ 130724 w 1766632"/>
              <a:gd name="connsiteY6" fmla="*/ 784341 h 784341"/>
              <a:gd name="connsiteX7" fmla="*/ 0 w 1766632"/>
              <a:gd name="connsiteY7" fmla="*/ 653617 h 784341"/>
              <a:gd name="connsiteX8" fmla="*/ 0 w 1766632"/>
              <a:gd name="connsiteY8" fmla="*/ 130724 h 784341"/>
              <a:gd name="connsiteX0" fmla="*/ 0 w 1766633"/>
              <a:gd name="connsiteY0" fmla="*/ 131107 h 784725"/>
              <a:gd name="connsiteX1" fmla="*/ 130724 w 1766633"/>
              <a:gd name="connsiteY1" fmla="*/ 383 h 784725"/>
              <a:gd name="connsiteX2" fmla="*/ 338168 w 1766633"/>
              <a:gd name="connsiteY2" fmla="*/ 0 h 784725"/>
              <a:gd name="connsiteX3" fmla="*/ 1635909 w 1766633"/>
              <a:gd name="connsiteY3" fmla="*/ 383 h 784725"/>
              <a:gd name="connsiteX4" fmla="*/ 1766633 w 1766633"/>
              <a:gd name="connsiteY4" fmla="*/ 131107 h 784725"/>
              <a:gd name="connsiteX5" fmla="*/ 1766632 w 1766633"/>
              <a:gd name="connsiteY5" fmla="*/ 654001 h 784725"/>
              <a:gd name="connsiteX6" fmla="*/ 1635908 w 1766633"/>
              <a:gd name="connsiteY6" fmla="*/ 784725 h 784725"/>
              <a:gd name="connsiteX7" fmla="*/ 130724 w 1766633"/>
              <a:gd name="connsiteY7" fmla="*/ 784724 h 784725"/>
              <a:gd name="connsiteX8" fmla="*/ 0 w 1766633"/>
              <a:gd name="connsiteY8" fmla="*/ 654000 h 784725"/>
              <a:gd name="connsiteX9" fmla="*/ 0 w 1766633"/>
              <a:gd name="connsiteY9" fmla="*/ 131107 h 78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66633" h="784725">
                <a:moveTo>
                  <a:pt x="0" y="131107"/>
                </a:moveTo>
                <a:cubicBezTo>
                  <a:pt x="0" y="58910"/>
                  <a:pt x="58527" y="383"/>
                  <a:pt x="130724" y="383"/>
                </a:cubicBezTo>
                <a:lnTo>
                  <a:pt x="338168" y="0"/>
                </a:lnTo>
                <a:lnTo>
                  <a:pt x="1635909" y="383"/>
                </a:lnTo>
                <a:cubicBezTo>
                  <a:pt x="1708106" y="383"/>
                  <a:pt x="1766633" y="58910"/>
                  <a:pt x="1766633" y="131107"/>
                </a:cubicBezTo>
                <a:cubicBezTo>
                  <a:pt x="1766633" y="305405"/>
                  <a:pt x="1766632" y="479703"/>
                  <a:pt x="1766632" y="654001"/>
                </a:cubicBezTo>
                <a:cubicBezTo>
                  <a:pt x="1766632" y="726198"/>
                  <a:pt x="1708105" y="784725"/>
                  <a:pt x="1635908" y="784725"/>
                </a:cubicBezTo>
                <a:lnTo>
                  <a:pt x="130724" y="784724"/>
                </a:lnTo>
                <a:cubicBezTo>
                  <a:pt x="58527" y="784724"/>
                  <a:pt x="0" y="726197"/>
                  <a:pt x="0" y="654000"/>
                </a:cubicBezTo>
                <a:lnTo>
                  <a:pt x="0" y="131107"/>
                </a:lnTo>
                <a:close/>
              </a:path>
            </a:pathLst>
          </a:custGeom>
          <a:solidFill>
            <a:srgbClr val="FFD579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107763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 eaLnBrk="0" hangingPunct="0">
              <a:spcBef>
                <a:spcPct val="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Not a “big bang” –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 effective, implementable, sustainable business process</a:t>
            </a:r>
          </a:p>
        </p:txBody>
      </p:sp>
      <p:sp>
        <p:nvSpPr>
          <p:cNvPr id="42" name="AutoShape 69">
            <a:extLst>
              <a:ext uri="{FF2B5EF4-FFF2-40B4-BE49-F238E27FC236}">
                <a16:creationId xmlns:a16="http://schemas.microsoft.com/office/drawing/2014/main" id="{88C14AC9-BCE2-AD4D-8736-CC13E7DF1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0248" y="4591680"/>
            <a:ext cx="3166586" cy="1187547"/>
          </a:xfrm>
          <a:prstGeom prst="wedgeRoundRectCallout">
            <a:avLst>
              <a:gd name="adj1" fmla="val -53918"/>
              <a:gd name="adj2" fmla="val 85901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5">
                <a:lumMod val="20000"/>
                <a:lumOff val="80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defTabSz="873125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"We like the way support for change is built in </a:t>
            </a:r>
            <a:r>
              <a:rPr lang="en-US" i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throughout</a:t>
            </a:r>
            <a:r>
              <a:rPr lang="en-US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 your approach, not bolted on at the end."</a:t>
            </a:r>
            <a:endParaRPr lang="en-US" b="1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480052A5-D15B-9946-BFB7-E81C6097D0A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75076" y="4624128"/>
            <a:ext cx="3280374" cy="1536089"/>
          </a:xfrm>
          <a:prstGeom prst="rect">
            <a:avLst/>
          </a:prstGeom>
          <a:ln w="31750">
            <a:solidFill>
              <a:srgbClr val="FF6600"/>
            </a:solidFill>
          </a:ln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F3A50C15-B1EC-0B43-878F-496698701CC9}"/>
              </a:ext>
            </a:extLst>
          </p:cNvPr>
          <p:cNvGrpSpPr/>
          <p:nvPr/>
        </p:nvGrpSpPr>
        <p:grpSpPr>
          <a:xfrm>
            <a:off x="1371601" y="2818572"/>
            <a:ext cx="9144327" cy="529136"/>
            <a:chOff x="1371601" y="2818572"/>
            <a:chExt cx="9144327" cy="529136"/>
          </a:xfrm>
        </p:grpSpPr>
        <p:sp>
          <p:nvSpPr>
            <p:cNvPr id="27" name="AutoShape 11">
              <a:extLst>
                <a:ext uri="{FF2B5EF4-FFF2-40B4-BE49-F238E27FC236}">
                  <a16:creationId xmlns:a16="http://schemas.microsoft.com/office/drawing/2014/main" id="{13CD0C6B-A0AF-4D4A-8462-49B759CD70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1601" y="2825473"/>
              <a:ext cx="1471602" cy="522235"/>
            </a:xfrm>
            <a:custGeom>
              <a:avLst/>
              <a:gdLst>
                <a:gd name="connsiteX0" fmla="*/ 0 w 1766632"/>
                <a:gd name="connsiteY0" fmla="*/ 129533 h 777200"/>
                <a:gd name="connsiteX1" fmla="*/ 129533 w 1766632"/>
                <a:gd name="connsiteY1" fmla="*/ 0 h 777200"/>
                <a:gd name="connsiteX2" fmla="*/ 1637099 w 1766632"/>
                <a:gd name="connsiteY2" fmla="*/ 0 h 777200"/>
                <a:gd name="connsiteX3" fmla="*/ 1766632 w 1766632"/>
                <a:gd name="connsiteY3" fmla="*/ 129533 h 777200"/>
                <a:gd name="connsiteX4" fmla="*/ 1766632 w 1766632"/>
                <a:gd name="connsiteY4" fmla="*/ 647667 h 777200"/>
                <a:gd name="connsiteX5" fmla="*/ 1637099 w 1766632"/>
                <a:gd name="connsiteY5" fmla="*/ 777200 h 777200"/>
                <a:gd name="connsiteX6" fmla="*/ 129533 w 1766632"/>
                <a:gd name="connsiteY6" fmla="*/ 777200 h 777200"/>
                <a:gd name="connsiteX7" fmla="*/ 0 w 1766632"/>
                <a:gd name="connsiteY7" fmla="*/ 647667 h 777200"/>
                <a:gd name="connsiteX8" fmla="*/ 0 w 1766632"/>
                <a:gd name="connsiteY8" fmla="*/ 129533 h 777200"/>
                <a:gd name="connsiteX0" fmla="*/ 0 w 1766632"/>
                <a:gd name="connsiteY0" fmla="*/ 129533 h 777200"/>
                <a:gd name="connsiteX1" fmla="*/ 129533 w 1766632"/>
                <a:gd name="connsiteY1" fmla="*/ 0 h 777200"/>
                <a:gd name="connsiteX2" fmla="*/ 410835 w 1766632"/>
                <a:gd name="connsiteY2" fmla="*/ 3109 h 777200"/>
                <a:gd name="connsiteX3" fmla="*/ 1637099 w 1766632"/>
                <a:gd name="connsiteY3" fmla="*/ 0 h 777200"/>
                <a:gd name="connsiteX4" fmla="*/ 1766632 w 1766632"/>
                <a:gd name="connsiteY4" fmla="*/ 129533 h 777200"/>
                <a:gd name="connsiteX5" fmla="*/ 1766632 w 1766632"/>
                <a:gd name="connsiteY5" fmla="*/ 647667 h 777200"/>
                <a:gd name="connsiteX6" fmla="*/ 1637099 w 1766632"/>
                <a:gd name="connsiteY6" fmla="*/ 777200 h 777200"/>
                <a:gd name="connsiteX7" fmla="*/ 129533 w 1766632"/>
                <a:gd name="connsiteY7" fmla="*/ 777200 h 777200"/>
                <a:gd name="connsiteX8" fmla="*/ 0 w 1766632"/>
                <a:gd name="connsiteY8" fmla="*/ 647667 h 777200"/>
                <a:gd name="connsiteX9" fmla="*/ 0 w 1766632"/>
                <a:gd name="connsiteY9" fmla="*/ 129533 h 777200"/>
                <a:gd name="connsiteX0" fmla="*/ 0 w 1766632"/>
                <a:gd name="connsiteY0" fmla="*/ 132480 h 780147"/>
                <a:gd name="connsiteX1" fmla="*/ 129533 w 1766632"/>
                <a:gd name="connsiteY1" fmla="*/ 2947 h 780147"/>
                <a:gd name="connsiteX2" fmla="*/ 410835 w 1766632"/>
                <a:gd name="connsiteY2" fmla="*/ 6056 h 780147"/>
                <a:gd name="connsiteX3" fmla="*/ 1464515 w 1766632"/>
                <a:gd name="connsiteY3" fmla="*/ 0 h 780147"/>
                <a:gd name="connsiteX4" fmla="*/ 1637099 w 1766632"/>
                <a:gd name="connsiteY4" fmla="*/ 2947 h 780147"/>
                <a:gd name="connsiteX5" fmla="*/ 1766632 w 1766632"/>
                <a:gd name="connsiteY5" fmla="*/ 132480 h 780147"/>
                <a:gd name="connsiteX6" fmla="*/ 1766632 w 1766632"/>
                <a:gd name="connsiteY6" fmla="*/ 650614 h 780147"/>
                <a:gd name="connsiteX7" fmla="*/ 1637099 w 1766632"/>
                <a:gd name="connsiteY7" fmla="*/ 780147 h 780147"/>
                <a:gd name="connsiteX8" fmla="*/ 129533 w 1766632"/>
                <a:gd name="connsiteY8" fmla="*/ 780147 h 780147"/>
                <a:gd name="connsiteX9" fmla="*/ 0 w 1766632"/>
                <a:gd name="connsiteY9" fmla="*/ 650614 h 780147"/>
                <a:gd name="connsiteX10" fmla="*/ 0 w 1766632"/>
                <a:gd name="connsiteY10" fmla="*/ 132480 h 780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66632" h="780147">
                  <a:moveTo>
                    <a:pt x="0" y="132480"/>
                  </a:moveTo>
                  <a:cubicBezTo>
                    <a:pt x="0" y="60941"/>
                    <a:pt x="57994" y="2947"/>
                    <a:pt x="129533" y="2947"/>
                  </a:cubicBezTo>
                  <a:lnTo>
                    <a:pt x="410835" y="6056"/>
                  </a:lnTo>
                  <a:lnTo>
                    <a:pt x="1464515" y="0"/>
                  </a:lnTo>
                  <a:lnTo>
                    <a:pt x="1637099" y="2947"/>
                  </a:lnTo>
                  <a:cubicBezTo>
                    <a:pt x="1708638" y="2947"/>
                    <a:pt x="1766632" y="60941"/>
                    <a:pt x="1766632" y="132480"/>
                  </a:cubicBezTo>
                  <a:lnTo>
                    <a:pt x="1766632" y="650614"/>
                  </a:lnTo>
                  <a:cubicBezTo>
                    <a:pt x="1766632" y="722153"/>
                    <a:pt x="1708638" y="780147"/>
                    <a:pt x="1637099" y="780147"/>
                  </a:cubicBezTo>
                  <a:lnTo>
                    <a:pt x="129533" y="780147"/>
                  </a:lnTo>
                  <a:cubicBezTo>
                    <a:pt x="57994" y="780147"/>
                    <a:pt x="0" y="722153"/>
                    <a:pt x="0" y="650614"/>
                  </a:cubicBezTo>
                  <a:lnTo>
                    <a:pt x="0" y="132480"/>
                  </a:lnTo>
                  <a:close/>
                </a:path>
              </a:pathLst>
            </a:custGeom>
            <a:solidFill>
              <a:srgbClr val="D7FC79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107763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pPr algn="ctr" eaLnBrk="0" hangingPunct="0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dirty="0">
                  <a:cs typeface="Arial" panose="020B0604020202020204" pitchFamily="34" charset="0"/>
                </a:rPr>
                <a:t>Start with </a:t>
              </a:r>
              <a:r>
                <a:rPr lang="en-US" i="1" dirty="0">
                  <a:cs typeface="Arial" panose="020B0604020202020204" pitchFamily="34" charset="0"/>
                </a:rPr>
                <a:t>what</a:t>
              </a:r>
            </a:p>
          </p:txBody>
        </p:sp>
        <p:sp>
          <p:nvSpPr>
            <p:cNvPr id="30" name="AutoShape 11">
              <a:extLst>
                <a:ext uri="{FF2B5EF4-FFF2-40B4-BE49-F238E27FC236}">
                  <a16:creationId xmlns:a16="http://schemas.microsoft.com/office/drawing/2014/main" id="{CFD1B53B-C7C8-6B4D-8E4C-09ADD79B54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7740" y="2823776"/>
              <a:ext cx="1471602" cy="522235"/>
            </a:xfrm>
            <a:custGeom>
              <a:avLst/>
              <a:gdLst>
                <a:gd name="connsiteX0" fmla="*/ 0 w 1766632"/>
                <a:gd name="connsiteY0" fmla="*/ 129533 h 777200"/>
                <a:gd name="connsiteX1" fmla="*/ 129533 w 1766632"/>
                <a:gd name="connsiteY1" fmla="*/ 0 h 777200"/>
                <a:gd name="connsiteX2" fmla="*/ 1637099 w 1766632"/>
                <a:gd name="connsiteY2" fmla="*/ 0 h 777200"/>
                <a:gd name="connsiteX3" fmla="*/ 1766632 w 1766632"/>
                <a:gd name="connsiteY3" fmla="*/ 129533 h 777200"/>
                <a:gd name="connsiteX4" fmla="*/ 1766632 w 1766632"/>
                <a:gd name="connsiteY4" fmla="*/ 647667 h 777200"/>
                <a:gd name="connsiteX5" fmla="*/ 1637099 w 1766632"/>
                <a:gd name="connsiteY5" fmla="*/ 777200 h 777200"/>
                <a:gd name="connsiteX6" fmla="*/ 129533 w 1766632"/>
                <a:gd name="connsiteY6" fmla="*/ 777200 h 777200"/>
                <a:gd name="connsiteX7" fmla="*/ 0 w 1766632"/>
                <a:gd name="connsiteY7" fmla="*/ 647667 h 777200"/>
                <a:gd name="connsiteX8" fmla="*/ 0 w 1766632"/>
                <a:gd name="connsiteY8" fmla="*/ 129533 h 777200"/>
                <a:gd name="connsiteX0" fmla="*/ 0 w 1766632"/>
                <a:gd name="connsiteY0" fmla="*/ 129533 h 777200"/>
                <a:gd name="connsiteX1" fmla="*/ 129533 w 1766632"/>
                <a:gd name="connsiteY1" fmla="*/ 0 h 777200"/>
                <a:gd name="connsiteX2" fmla="*/ 410835 w 1766632"/>
                <a:gd name="connsiteY2" fmla="*/ 3109 h 777200"/>
                <a:gd name="connsiteX3" fmla="*/ 1637099 w 1766632"/>
                <a:gd name="connsiteY3" fmla="*/ 0 h 777200"/>
                <a:gd name="connsiteX4" fmla="*/ 1766632 w 1766632"/>
                <a:gd name="connsiteY4" fmla="*/ 129533 h 777200"/>
                <a:gd name="connsiteX5" fmla="*/ 1766632 w 1766632"/>
                <a:gd name="connsiteY5" fmla="*/ 647667 h 777200"/>
                <a:gd name="connsiteX6" fmla="*/ 1637099 w 1766632"/>
                <a:gd name="connsiteY6" fmla="*/ 777200 h 777200"/>
                <a:gd name="connsiteX7" fmla="*/ 129533 w 1766632"/>
                <a:gd name="connsiteY7" fmla="*/ 777200 h 777200"/>
                <a:gd name="connsiteX8" fmla="*/ 0 w 1766632"/>
                <a:gd name="connsiteY8" fmla="*/ 647667 h 777200"/>
                <a:gd name="connsiteX9" fmla="*/ 0 w 1766632"/>
                <a:gd name="connsiteY9" fmla="*/ 129533 h 777200"/>
                <a:gd name="connsiteX0" fmla="*/ 0 w 1766632"/>
                <a:gd name="connsiteY0" fmla="*/ 132480 h 780147"/>
                <a:gd name="connsiteX1" fmla="*/ 129533 w 1766632"/>
                <a:gd name="connsiteY1" fmla="*/ 2947 h 780147"/>
                <a:gd name="connsiteX2" fmla="*/ 410835 w 1766632"/>
                <a:gd name="connsiteY2" fmla="*/ 6056 h 780147"/>
                <a:gd name="connsiteX3" fmla="*/ 1464515 w 1766632"/>
                <a:gd name="connsiteY3" fmla="*/ 0 h 780147"/>
                <a:gd name="connsiteX4" fmla="*/ 1637099 w 1766632"/>
                <a:gd name="connsiteY4" fmla="*/ 2947 h 780147"/>
                <a:gd name="connsiteX5" fmla="*/ 1766632 w 1766632"/>
                <a:gd name="connsiteY5" fmla="*/ 132480 h 780147"/>
                <a:gd name="connsiteX6" fmla="*/ 1766632 w 1766632"/>
                <a:gd name="connsiteY6" fmla="*/ 650614 h 780147"/>
                <a:gd name="connsiteX7" fmla="*/ 1637099 w 1766632"/>
                <a:gd name="connsiteY7" fmla="*/ 780147 h 780147"/>
                <a:gd name="connsiteX8" fmla="*/ 129533 w 1766632"/>
                <a:gd name="connsiteY8" fmla="*/ 780147 h 780147"/>
                <a:gd name="connsiteX9" fmla="*/ 0 w 1766632"/>
                <a:gd name="connsiteY9" fmla="*/ 650614 h 780147"/>
                <a:gd name="connsiteX10" fmla="*/ 0 w 1766632"/>
                <a:gd name="connsiteY10" fmla="*/ 132480 h 780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66632" h="780147">
                  <a:moveTo>
                    <a:pt x="0" y="132480"/>
                  </a:moveTo>
                  <a:cubicBezTo>
                    <a:pt x="0" y="60941"/>
                    <a:pt x="57994" y="2947"/>
                    <a:pt x="129533" y="2947"/>
                  </a:cubicBezTo>
                  <a:lnTo>
                    <a:pt x="410835" y="6056"/>
                  </a:lnTo>
                  <a:lnTo>
                    <a:pt x="1464515" y="0"/>
                  </a:lnTo>
                  <a:lnTo>
                    <a:pt x="1637099" y="2947"/>
                  </a:lnTo>
                  <a:cubicBezTo>
                    <a:pt x="1708638" y="2947"/>
                    <a:pt x="1766632" y="60941"/>
                    <a:pt x="1766632" y="132480"/>
                  </a:cubicBezTo>
                  <a:lnTo>
                    <a:pt x="1766632" y="650614"/>
                  </a:lnTo>
                  <a:cubicBezTo>
                    <a:pt x="1766632" y="722153"/>
                    <a:pt x="1708638" y="780147"/>
                    <a:pt x="1637099" y="780147"/>
                  </a:cubicBezTo>
                  <a:lnTo>
                    <a:pt x="129533" y="780147"/>
                  </a:lnTo>
                  <a:cubicBezTo>
                    <a:pt x="57994" y="780147"/>
                    <a:pt x="0" y="722153"/>
                    <a:pt x="0" y="650614"/>
                  </a:cubicBezTo>
                  <a:lnTo>
                    <a:pt x="0" y="132480"/>
                  </a:lnTo>
                  <a:close/>
                </a:path>
              </a:pathLst>
            </a:custGeom>
            <a:solidFill>
              <a:srgbClr val="D7FC79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107763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pPr algn="ctr" eaLnBrk="0" hangingPunct="0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i="1" dirty="0">
                  <a:cs typeface="Arial" panose="020B0604020202020204" pitchFamily="34" charset="0"/>
                </a:rPr>
                <a:t>Inclusive</a:t>
              </a:r>
              <a:r>
                <a:rPr lang="en-US" dirty="0">
                  <a:cs typeface="Arial" panose="020B0604020202020204" pitchFamily="34" charset="0"/>
                </a:rPr>
                <a:t> assessment</a:t>
              </a:r>
            </a:p>
          </p:txBody>
        </p:sp>
        <p:sp>
          <p:nvSpPr>
            <p:cNvPr id="31" name="AutoShape 11">
              <a:extLst>
                <a:ext uri="{FF2B5EF4-FFF2-40B4-BE49-F238E27FC236}">
                  <a16:creationId xmlns:a16="http://schemas.microsoft.com/office/drawing/2014/main" id="{446E427E-70B9-1249-9424-E99E2985C2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75076" y="2822079"/>
              <a:ext cx="1471602" cy="522235"/>
            </a:xfrm>
            <a:custGeom>
              <a:avLst/>
              <a:gdLst>
                <a:gd name="connsiteX0" fmla="*/ 0 w 1766632"/>
                <a:gd name="connsiteY0" fmla="*/ 129533 h 777200"/>
                <a:gd name="connsiteX1" fmla="*/ 129533 w 1766632"/>
                <a:gd name="connsiteY1" fmla="*/ 0 h 777200"/>
                <a:gd name="connsiteX2" fmla="*/ 1637099 w 1766632"/>
                <a:gd name="connsiteY2" fmla="*/ 0 h 777200"/>
                <a:gd name="connsiteX3" fmla="*/ 1766632 w 1766632"/>
                <a:gd name="connsiteY3" fmla="*/ 129533 h 777200"/>
                <a:gd name="connsiteX4" fmla="*/ 1766632 w 1766632"/>
                <a:gd name="connsiteY4" fmla="*/ 647667 h 777200"/>
                <a:gd name="connsiteX5" fmla="*/ 1637099 w 1766632"/>
                <a:gd name="connsiteY5" fmla="*/ 777200 h 777200"/>
                <a:gd name="connsiteX6" fmla="*/ 129533 w 1766632"/>
                <a:gd name="connsiteY6" fmla="*/ 777200 h 777200"/>
                <a:gd name="connsiteX7" fmla="*/ 0 w 1766632"/>
                <a:gd name="connsiteY7" fmla="*/ 647667 h 777200"/>
                <a:gd name="connsiteX8" fmla="*/ 0 w 1766632"/>
                <a:gd name="connsiteY8" fmla="*/ 129533 h 777200"/>
                <a:gd name="connsiteX0" fmla="*/ 0 w 1766632"/>
                <a:gd name="connsiteY0" fmla="*/ 129533 h 777200"/>
                <a:gd name="connsiteX1" fmla="*/ 129533 w 1766632"/>
                <a:gd name="connsiteY1" fmla="*/ 0 h 777200"/>
                <a:gd name="connsiteX2" fmla="*/ 410835 w 1766632"/>
                <a:gd name="connsiteY2" fmla="*/ 3109 h 777200"/>
                <a:gd name="connsiteX3" fmla="*/ 1637099 w 1766632"/>
                <a:gd name="connsiteY3" fmla="*/ 0 h 777200"/>
                <a:gd name="connsiteX4" fmla="*/ 1766632 w 1766632"/>
                <a:gd name="connsiteY4" fmla="*/ 129533 h 777200"/>
                <a:gd name="connsiteX5" fmla="*/ 1766632 w 1766632"/>
                <a:gd name="connsiteY5" fmla="*/ 647667 h 777200"/>
                <a:gd name="connsiteX6" fmla="*/ 1637099 w 1766632"/>
                <a:gd name="connsiteY6" fmla="*/ 777200 h 777200"/>
                <a:gd name="connsiteX7" fmla="*/ 129533 w 1766632"/>
                <a:gd name="connsiteY7" fmla="*/ 777200 h 777200"/>
                <a:gd name="connsiteX8" fmla="*/ 0 w 1766632"/>
                <a:gd name="connsiteY8" fmla="*/ 647667 h 777200"/>
                <a:gd name="connsiteX9" fmla="*/ 0 w 1766632"/>
                <a:gd name="connsiteY9" fmla="*/ 129533 h 777200"/>
                <a:gd name="connsiteX0" fmla="*/ 0 w 1766632"/>
                <a:gd name="connsiteY0" fmla="*/ 132480 h 780147"/>
                <a:gd name="connsiteX1" fmla="*/ 129533 w 1766632"/>
                <a:gd name="connsiteY1" fmla="*/ 2947 h 780147"/>
                <a:gd name="connsiteX2" fmla="*/ 410835 w 1766632"/>
                <a:gd name="connsiteY2" fmla="*/ 6056 h 780147"/>
                <a:gd name="connsiteX3" fmla="*/ 1464515 w 1766632"/>
                <a:gd name="connsiteY3" fmla="*/ 0 h 780147"/>
                <a:gd name="connsiteX4" fmla="*/ 1637099 w 1766632"/>
                <a:gd name="connsiteY4" fmla="*/ 2947 h 780147"/>
                <a:gd name="connsiteX5" fmla="*/ 1766632 w 1766632"/>
                <a:gd name="connsiteY5" fmla="*/ 132480 h 780147"/>
                <a:gd name="connsiteX6" fmla="*/ 1766632 w 1766632"/>
                <a:gd name="connsiteY6" fmla="*/ 650614 h 780147"/>
                <a:gd name="connsiteX7" fmla="*/ 1637099 w 1766632"/>
                <a:gd name="connsiteY7" fmla="*/ 780147 h 780147"/>
                <a:gd name="connsiteX8" fmla="*/ 129533 w 1766632"/>
                <a:gd name="connsiteY8" fmla="*/ 780147 h 780147"/>
                <a:gd name="connsiteX9" fmla="*/ 0 w 1766632"/>
                <a:gd name="connsiteY9" fmla="*/ 650614 h 780147"/>
                <a:gd name="connsiteX10" fmla="*/ 0 w 1766632"/>
                <a:gd name="connsiteY10" fmla="*/ 132480 h 780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66632" h="780147">
                  <a:moveTo>
                    <a:pt x="0" y="132480"/>
                  </a:moveTo>
                  <a:cubicBezTo>
                    <a:pt x="0" y="60941"/>
                    <a:pt x="57994" y="2947"/>
                    <a:pt x="129533" y="2947"/>
                  </a:cubicBezTo>
                  <a:lnTo>
                    <a:pt x="410835" y="6056"/>
                  </a:lnTo>
                  <a:lnTo>
                    <a:pt x="1464515" y="0"/>
                  </a:lnTo>
                  <a:lnTo>
                    <a:pt x="1637099" y="2947"/>
                  </a:lnTo>
                  <a:cubicBezTo>
                    <a:pt x="1708638" y="2947"/>
                    <a:pt x="1766632" y="60941"/>
                    <a:pt x="1766632" y="132480"/>
                  </a:cubicBezTo>
                  <a:lnTo>
                    <a:pt x="1766632" y="650614"/>
                  </a:lnTo>
                  <a:cubicBezTo>
                    <a:pt x="1766632" y="722153"/>
                    <a:pt x="1708638" y="780147"/>
                    <a:pt x="1637099" y="780147"/>
                  </a:cubicBezTo>
                  <a:lnTo>
                    <a:pt x="129533" y="780147"/>
                  </a:lnTo>
                  <a:cubicBezTo>
                    <a:pt x="57994" y="780147"/>
                    <a:pt x="0" y="722153"/>
                    <a:pt x="0" y="650614"/>
                  </a:cubicBezTo>
                  <a:lnTo>
                    <a:pt x="0" y="132480"/>
                  </a:lnTo>
                  <a:close/>
                </a:path>
              </a:pathLst>
            </a:custGeom>
            <a:solidFill>
              <a:srgbClr val="D7FC79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107763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pPr algn="ctr" eaLnBrk="0" hangingPunct="0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dirty="0">
                  <a:cs typeface="Arial" panose="020B0604020202020204" pitchFamily="34" charset="0"/>
                </a:rPr>
                <a:t>Awareness of </a:t>
              </a:r>
              <a:r>
                <a:rPr lang="en-US" i="1" dirty="0">
                  <a:cs typeface="Arial" panose="020B0604020202020204" pitchFamily="34" charset="0"/>
                </a:rPr>
                <a:t>all</a:t>
              </a:r>
              <a:r>
                <a:rPr lang="en-US" dirty="0">
                  <a:cs typeface="Arial" panose="020B0604020202020204" pitchFamily="34" charset="0"/>
                </a:rPr>
                <a:t> factors</a:t>
              </a:r>
            </a:p>
          </p:txBody>
        </p:sp>
        <p:sp>
          <p:nvSpPr>
            <p:cNvPr id="32" name="AutoShape 11">
              <a:extLst>
                <a:ext uri="{FF2B5EF4-FFF2-40B4-BE49-F238E27FC236}">
                  <a16:creationId xmlns:a16="http://schemas.microsoft.com/office/drawing/2014/main" id="{46619976-C665-7045-AD0F-8C3A5FA816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4326" y="2820382"/>
              <a:ext cx="1471602" cy="522235"/>
            </a:xfrm>
            <a:custGeom>
              <a:avLst/>
              <a:gdLst>
                <a:gd name="connsiteX0" fmla="*/ 0 w 1766632"/>
                <a:gd name="connsiteY0" fmla="*/ 129533 h 777200"/>
                <a:gd name="connsiteX1" fmla="*/ 129533 w 1766632"/>
                <a:gd name="connsiteY1" fmla="*/ 0 h 777200"/>
                <a:gd name="connsiteX2" fmla="*/ 1637099 w 1766632"/>
                <a:gd name="connsiteY2" fmla="*/ 0 h 777200"/>
                <a:gd name="connsiteX3" fmla="*/ 1766632 w 1766632"/>
                <a:gd name="connsiteY3" fmla="*/ 129533 h 777200"/>
                <a:gd name="connsiteX4" fmla="*/ 1766632 w 1766632"/>
                <a:gd name="connsiteY4" fmla="*/ 647667 h 777200"/>
                <a:gd name="connsiteX5" fmla="*/ 1637099 w 1766632"/>
                <a:gd name="connsiteY5" fmla="*/ 777200 h 777200"/>
                <a:gd name="connsiteX6" fmla="*/ 129533 w 1766632"/>
                <a:gd name="connsiteY6" fmla="*/ 777200 h 777200"/>
                <a:gd name="connsiteX7" fmla="*/ 0 w 1766632"/>
                <a:gd name="connsiteY7" fmla="*/ 647667 h 777200"/>
                <a:gd name="connsiteX8" fmla="*/ 0 w 1766632"/>
                <a:gd name="connsiteY8" fmla="*/ 129533 h 777200"/>
                <a:gd name="connsiteX0" fmla="*/ 0 w 1766632"/>
                <a:gd name="connsiteY0" fmla="*/ 129533 h 777200"/>
                <a:gd name="connsiteX1" fmla="*/ 129533 w 1766632"/>
                <a:gd name="connsiteY1" fmla="*/ 0 h 777200"/>
                <a:gd name="connsiteX2" fmla="*/ 410835 w 1766632"/>
                <a:gd name="connsiteY2" fmla="*/ 3109 h 777200"/>
                <a:gd name="connsiteX3" fmla="*/ 1637099 w 1766632"/>
                <a:gd name="connsiteY3" fmla="*/ 0 h 777200"/>
                <a:gd name="connsiteX4" fmla="*/ 1766632 w 1766632"/>
                <a:gd name="connsiteY4" fmla="*/ 129533 h 777200"/>
                <a:gd name="connsiteX5" fmla="*/ 1766632 w 1766632"/>
                <a:gd name="connsiteY5" fmla="*/ 647667 h 777200"/>
                <a:gd name="connsiteX6" fmla="*/ 1637099 w 1766632"/>
                <a:gd name="connsiteY6" fmla="*/ 777200 h 777200"/>
                <a:gd name="connsiteX7" fmla="*/ 129533 w 1766632"/>
                <a:gd name="connsiteY7" fmla="*/ 777200 h 777200"/>
                <a:gd name="connsiteX8" fmla="*/ 0 w 1766632"/>
                <a:gd name="connsiteY8" fmla="*/ 647667 h 777200"/>
                <a:gd name="connsiteX9" fmla="*/ 0 w 1766632"/>
                <a:gd name="connsiteY9" fmla="*/ 129533 h 777200"/>
                <a:gd name="connsiteX0" fmla="*/ 0 w 1766632"/>
                <a:gd name="connsiteY0" fmla="*/ 132480 h 780147"/>
                <a:gd name="connsiteX1" fmla="*/ 129533 w 1766632"/>
                <a:gd name="connsiteY1" fmla="*/ 2947 h 780147"/>
                <a:gd name="connsiteX2" fmla="*/ 410835 w 1766632"/>
                <a:gd name="connsiteY2" fmla="*/ 6056 h 780147"/>
                <a:gd name="connsiteX3" fmla="*/ 1464515 w 1766632"/>
                <a:gd name="connsiteY3" fmla="*/ 0 h 780147"/>
                <a:gd name="connsiteX4" fmla="*/ 1637099 w 1766632"/>
                <a:gd name="connsiteY4" fmla="*/ 2947 h 780147"/>
                <a:gd name="connsiteX5" fmla="*/ 1766632 w 1766632"/>
                <a:gd name="connsiteY5" fmla="*/ 132480 h 780147"/>
                <a:gd name="connsiteX6" fmla="*/ 1766632 w 1766632"/>
                <a:gd name="connsiteY6" fmla="*/ 650614 h 780147"/>
                <a:gd name="connsiteX7" fmla="*/ 1637099 w 1766632"/>
                <a:gd name="connsiteY7" fmla="*/ 780147 h 780147"/>
                <a:gd name="connsiteX8" fmla="*/ 129533 w 1766632"/>
                <a:gd name="connsiteY8" fmla="*/ 780147 h 780147"/>
                <a:gd name="connsiteX9" fmla="*/ 0 w 1766632"/>
                <a:gd name="connsiteY9" fmla="*/ 650614 h 780147"/>
                <a:gd name="connsiteX10" fmla="*/ 0 w 1766632"/>
                <a:gd name="connsiteY10" fmla="*/ 132480 h 780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66632" h="780147">
                  <a:moveTo>
                    <a:pt x="0" y="132480"/>
                  </a:moveTo>
                  <a:cubicBezTo>
                    <a:pt x="0" y="60941"/>
                    <a:pt x="57994" y="2947"/>
                    <a:pt x="129533" y="2947"/>
                  </a:cubicBezTo>
                  <a:lnTo>
                    <a:pt x="410835" y="6056"/>
                  </a:lnTo>
                  <a:lnTo>
                    <a:pt x="1464515" y="0"/>
                  </a:lnTo>
                  <a:lnTo>
                    <a:pt x="1637099" y="2947"/>
                  </a:lnTo>
                  <a:cubicBezTo>
                    <a:pt x="1708638" y="2947"/>
                    <a:pt x="1766632" y="60941"/>
                    <a:pt x="1766632" y="132480"/>
                  </a:cubicBezTo>
                  <a:lnTo>
                    <a:pt x="1766632" y="650614"/>
                  </a:lnTo>
                  <a:cubicBezTo>
                    <a:pt x="1766632" y="722153"/>
                    <a:pt x="1708638" y="780147"/>
                    <a:pt x="1637099" y="780147"/>
                  </a:cubicBezTo>
                  <a:lnTo>
                    <a:pt x="129533" y="780147"/>
                  </a:lnTo>
                  <a:cubicBezTo>
                    <a:pt x="57994" y="780147"/>
                    <a:pt x="0" y="722153"/>
                    <a:pt x="0" y="650614"/>
                  </a:cubicBezTo>
                  <a:lnTo>
                    <a:pt x="0" y="132480"/>
                  </a:lnTo>
                  <a:close/>
                </a:path>
              </a:pathLst>
            </a:custGeom>
            <a:solidFill>
              <a:srgbClr val="D7FC79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107763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pPr algn="ctr" eaLnBrk="0" hangingPunct="0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dirty="0">
                  <a:cs typeface="Arial" panose="020B0604020202020204" pitchFamily="34" charset="0"/>
                </a:rPr>
                <a:t>We can </a:t>
              </a:r>
              <a:r>
                <a:rPr lang="en-US" i="1" dirty="0">
                  <a:cs typeface="Arial" panose="020B0604020202020204" pitchFamily="34" charset="0"/>
                </a:rPr>
                <a:t>do</a:t>
              </a:r>
              <a:r>
                <a:rPr lang="en-US" dirty="0">
                  <a:cs typeface="Arial" panose="020B0604020202020204" pitchFamily="34" charset="0"/>
                </a:rPr>
                <a:t> it!</a:t>
              </a:r>
            </a:p>
          </p:txBody>
        </p:sp>
        <p:sp>
          <p:nvSpPr>
            <p:cNvPr id="16" name="AutoShape 11">
              <a:extLst>
                <a:ext uri="{FF2B5EF4-FFF2-40B4-BE49-F238E27FC236}">
                  <a16:creationId xmlns:a16="http://schemas.microsoft.com/office/drawing/2014/main" id="{5B9CAD12-51A8-3342-B3ED-D303D39FE5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7362" y="2818572"/>
              <a:ext cx="1471602" cy="522235"/>
            </a:xfrm>
            <a:custGeom>
              <a:avLst/>
              <a:gdLst>
                <a:gd name="connsiteX0" fmla="*/ 0 w 1766632"/>
                <a:gd name="connsiteY0" fmla="*/ 129533 h 777200"/>
                <a:gd name="connsiteX1" fmla="*/ 129533 w 1766632"/>
                <a:gd name="connsiteY1" fmla="*/ 0 h 777200"/>
                <a:gd name="connsiteX2" fmla="*/ 1637099 w 1766632"/>
                <a:gd name="connsiteY2" fmla="*/ 0 h 777200"/>
                <a:gd name="connsiteX3" fmla="*/ 1766632 w 1766632"/>
                <a:gd name="connsiteY3" fmla="*/ 129533 h 777200"/>
                <a:gd name="connsiteX4" fmla="*/ 1766632 w 1766632"/>
                <a:gd name="connsiteY4" fmla="*/ 647667 h 777200"/>
                <a:gd name="connsiteX5" fmla="*/ 1637099 w 1766632"/>
                <a:gd name="connsiteY5" fmla="*/ 777200 h 777200"/>
                <a:gd name="connsiteX6" fmla="*/ 129533 w 1766632"/>
                <a:gd name="connsiteY6" fmla="*/ 777200 h 777200"/>
                <a:gd name="connsiteX7" fmla="*/ 0 w 1766632"/>
                <a:gd name="connsiteY7" fmla="*/ 647667 h 777200"/>
                <a:gd name="connsiteX8" fmla="*/ 0 w 1766632"/>
                <a:gd name="connsiteY8" fmla="*/ 129533 h 777200"/>
                <a:gd name="connsiteX0" fmla="*/ 0 w 1766632"/>
                <a:gd name="connsiteY0" fmla="*/ 129533 h 777200"/>
                <a:gd name="connsiteX1" fmla="*/ 129533 w 1766632"/>
                <a:gd name="connsiteY1" fmla="*/ 0 h 777200"/>
                <a:gd name="connsiteX2" fmla="*/ 410835 w 1766632"/>
                <a:gd name="connsiteY2" fmla="*/ 3109 h 777200"/>
                <a:gd name="connsiteX3" fmla="*/ 1637099 w 1766632"/>
                <a:gd name="connsiteY3" fmla="*/ 0 h 777200"/>
                <a:gd name="connsiteX4" fmla="*/ 1766632 w 1766632"/>
                <a:gd name="connsiteY4" fmla="*/ 129533 h 777200"/>
                <a:gd name="connsiteX5" fmla="*/ 1766632 w 1766632"/>
                <a:gd name="connsiteY5" fmla="*/ 647667 h 777200"/>
                <a:gd name="connsiteX6" fmla="*/ 1637099 w 1766632"/>
                <a:gd name="connsiteY6" fmla="*/ 777200 h 777200"/>
                <a:gd name="connsiteX7" fmla="*/ 129533 w 1766632"/>
                <a:gd name="connsiteY7" fmla="*/ 777200 h 777200"/>
                <a:gd name="connsiteX8" fmla="*/ 0 w 1766632"/>
                <a:gd name="connsiteY8" fmla="*/ 647667 h 777200"/>
                <a:gd name="connsiteX9" fmla="*/ 0 w 1766632"/>
                <a:gd name="connsiteY9" fmla="*/ 129533 h 777200"/>
                <a:gd name="connsiteX0" fmla="*/ 0 w 1766632"/>
                <a:gd name="connsiteY0" fmla="*/ 132480 h 780147"/>
                <a:gd name="connsiteX1" fmla="*/ 129533 w 1766632"/>
                <a:gd name="connsiteY1" fmla="*/ 2947 h 780147"/>
                <a:gd name="connsiteX2" fmla="*/ 410835 w 1766632"/>
                <a:gd name="connsiteY2" fmla="*/ 6056 h 780147"/>
                <a:gd name="connsiteX3" fmla="*/ 1464515 w 1766632"/>
                <a:gd name="connsiteY3" fmla="*/ 0 h 780147"/>
                <a:gd name="connsiteX4" fmla="*/ 1637099 w 1766632"/>
                <a:gd name="connsiteY4" fmla="*/ 2947 h 780147"/>
                <a:gd name="connsiteX5" fmla="*/ 1766632 w 1766632"/>
                <a:gd name="connsiteY5" fmla="*/ 132480 h 780147"/>
                <a:gd name="connsiteX6" fmla="*/ 1766632 w 1766632"/>
                <a:gd name="connsiteY6" fmla="*/ 650614 h 780147"/>
                <a:gd name="connsiteX7" fmla="*/ 1637099 w 1766632"/>
                <a:gd name="connsiteY7" fmla="*/ 780147 h 780147"/>
                <a:gd name="connsiteX8" fmla="*/ 129533 w 1766632"/>
                <a:gd name="connsiteY8" fmla="*/ 780147 h 780147"/>
                <a:gd name="connsiteX9" fmla="*/ 0 w 1766632"/>
                <a:gd name="connsiteY9" fmla="*/ 650614 h 780147"/>
                <a:gd name="connsiteX10" fmla="*/ 0 w 1766632"/>
                <a:gd name="connsiteY10" fmla="*/ 132480 h 780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66632" h="780147">
                  <a:moveTo>
                    <a:pt x="0" y="132480"/>
                  </a:moveTo>
                  <a:cubicBezTo>
                    <a:pt x="0" y="60941"/>
                    <a:pt x="57994" y="2947"/>
                    <a:pt x="129533" y="2947"/>
                  </a:cubicBezTo>
                  <a:lnTo>
                    <a:pt x="410835" y="6056"/>
                  </a:lnTo>
                  <a:lnTo>
                    <a:pt x="1464515" y="0"/>
                  </a:lnTo>
                  <a:lnTo>
                    <a:pt x="1637099" y="2947"/>
                  </a:lnTo>
                  <a:cubicBezTo>
                    <a:pt x="1708638" y="2947"/>
                    <a:pt x="1766632" y="60941"/>
                    <a:pt x="1766632" y="132480"/>
                  </a:cubicBezTo>
                  <a:lnTo>
                    <a:pt x="1766632" y="650614"/>
                  </a:lnTo>
                  <a:cubicBezTo>
                    <a:pt x="1766632" y="722153"/>
                    <a:pt x="1708638" y="780147"/>
                    <a:pt x="1637099" y="780147"/>
                  </a:cubicBezTo>
                  <a:lnTo>
                    <a:pt x="129533" y="780147"/>
                  </a:lnTo>
                  <a:cubicBezTo>
                    <a:pt x="57994" y="780147"/>
                    <a:pt x="0" y="722153"/>
                    <a:pt x="0" y="650614"/>
                  </a:cubicBezTo>
                  <a:lnTo>
                    <a:pt x="0" y="132480"/>
                  </a:lnTo>
                  <a:close/>
                </a:path>
              </a:pathLst>
            </a:custGeom>
            <a:solidFill>
              <a:srgbClr val="D7FC79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107763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pPr algn="ctr" eaLnBrk="0" hangingPunct="0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dirty="0">
                  <a:cs typeface="Arial" panose="020B0604020202020204" pitchFamily="34" charset="0"/>
                </a:rPr>
                <a:t>Based on  </a:t>
              </a:r>
              <a:r>
                <a:rPr lang="en-US" i="1" dirty="0">
                  <a:cs typeface="Arial" panose="020B0604020202020204" pitchFamily="34" charset="0"/>
                </a:rPr>
                <a:t>reality</a:t>
              </a:r>
              <a:endParaRPr lang="en-US" dirty="0">
                <a:cs typeface="Arial" panose="020B0604020202020204" pitchFamily="34" charset="0"/>
              </a:endParaRPr>
            </a:p>
          </p:txBody>
        </p:sp>
        <p:sp>
          <p:nvSpPr>
            <p:cNvPr id="17" name="AutoShape 11">
              <a:extLst>
                <a:ext uri="{FF2B5EF4-FFF2-40B4-BE49-F238E27FC236}">
                  <a16:creationId xmlns:a16="http://schemas.microsoft.com/office/drawing/2014/main" id="{6772403B-EEFF-804D-83D6-A85E3DB29E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09301" y="2825473"/>
              <a:ext cx="1471602" cy="522235"/>
            </a:xfrm>
            <a:custGeom>
              <a:avLst/>
              <a:gdLst>
                <a:gd name="connsiteX0" fmla="*/ 0 w 1766632"/>
                <a:gd name="connsiteY0" fmla="*/ 129533 h 777200"/>
                <a:gd name="connsiteX1" fmla="*/ 129533 w 1766632"/>
                <a:gd name="connsiteY1" fmla="*/ 0 h 777200"/>
                <a:gd name="connsiteX2" fmla="*/ 1637099 w 1766632"/>
                <a:gd name="connsiteY2" fmla="*/ 0 h 777200"/>
                <a:gd name="connsiteX3" fmla="*/ 1766632 w 1766632"/>
                <a:gd name="connsiteY3" fmla="*/ 129533 h 777200"/>
                <a:gd name="connsiteX4" fmla="*/ 1766632 w 1766632"/>
                <a:gd name="connsiteY4" fmla="*/ 647667 h 777200"/>
                <a:gd name="connsiteX5" fmla="*/ 1637099 w 1766632"/>
                <a:gd name="connsiteY5" fmla="*/ 777200 h 777200"/>
                <a:gd name="connsiteX6" fmla="*/ 129533 w 1766632"/>
                <a:gd name="connsiteY6" fmla="*/ 777200 h 777200"/>
                <a:gd name="connsiteX7" fmla="*/ 0 w 1766632"/>
                <a:gd name="connsiteY7" fmla="*/ 647667 h 777200"/>
                <a:gd name="connsiteX8" fmla="*/ 0 w 1766632"/>
                <a:gd name="connsiteY8" fmla="*/ 129533 h 777200"/>
                <a:gd name="connsiteX0" fmla="*/ 0 w 1766632"/>
                <a:gd name="connsiteY0" fmla="*/ 129533 h 777200"/>
                <a:gd name="connsiteX1" fmla="*/ 129533 w 1766632"/>
                <a:gd name="connsiteY1" fmla="*/ 0 h 777200"/>
                <a:gd name="connsiteX2" fmla="*/ 410835 w 1766632"/>
                <a:gd name="connsiteY2" fmla="*/ 3109 h 777200"/>
                <a:gd name="connsiteX3" fmla="*/ 1637099 w 1766632"/>
                <a:gd name="connsiteY3" fmla="*/ 0 h 777200"/>
                <a:gd name="connsiteX4" fmla="*/ 1766632 w 1766632"/>
                <a:gd name="connsiteY4" fmla="*/ 129533 h 777200"/>
                <a:gd name="connsiteX5" fmla="*/ 1766632 w 1766632"/>
                <a:gd name="connsiteY5" fmla="*/ 647667 h 777200"/>
                <a:gd name="connsiteX6" fmla="*/ 1637099 w 1766632"/>
                <a:gd name="connsiteY6" fmla="*/ 777200 h 777200"/>
                <a:gd name="connsiteX7" fmla="*/ 129533 w 1766632"/>
                <a:gd name="connsiteY7" fmla="*/ 777200 h 777200"/>
                <a:gd name="connsiteX8" fmla="*/ 0 w 1766632"/>
                <a:gd name="connsiteY8" fmla="*/ 647667 h 777200"/>
                <a:gd name="connsiteX9" fmla="*/ 0 w 1766632"/>
                <a:gd name="connsiteY9" fmla="*/ 129533 h 777200"/>
                <a:gd name="connsiteX0" fmla="*/ 0 w 1766632"/>
                <a:gd name="connsiteY0" fmla="*/ 132480 h 780147"/>
                <a:gd name="connsiteX1" fmla="*/ 129533 w 1766632"/>
                <a:gd name="connsiteY1" fmla="*/ 2947 h 780147"/>
                <a:gd name="connsiteX2" fmla="*/ 410835 w 1766632"/>
                <a:gd name="connsiteY2" fmla="*/ 6056 h 780147"/>
                <a:gd name="connsiteX3" fmla="*/ 1464515 w 1766632"/>
                <a:gd name="connsiteY3" fmla="*/ 0 h 780147"/>
                <a:gd name="connsiteX4" fmla="*/ 1637099 w 1766632"/>
                <a:gd name="connsiteY4" fmla="*/ 2947 h 780147"/>
                <a:gd name="connsiteX5" fmla="*/ 1766632 w 1766632"/>
                <a:gd name="connsiteY5" fmla="*/ 132480 h 780147"/>
                <a:gd name="connsiteX6" fmla="*/ 1766632 w 1766632"/>
                <a:gd name="connsiteY6" fmla="*/ 650614 h 780147"/>
                <a:gd name="connsiteX7" fmla="*/ 1637099 w 1766632"/>
                <a:gd name="connsiteY7" fmla="*/ 780147 h 780147"/>
                <a:gd name="connsiteX8" fmla="*/ 129533 w 1766632"/>
                <a:gd name="connsiteY8" fmla="*/ 780147 h 780147"/>
                <a:gd name="connsiteX9" fmla="*/ 0 w 1766632"/>
                <a:gd name="connsiteY9" fmla="*/ 650614 h 780147"/>
                <a:gd name="connsiteX10" fmla="*/ 0 w 1766632"/>
                <a:gd name="connsiteY10" fmla="*/ 132480 h 780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66632" h="780147">
                  <a:moveTo>
                    <a:pt x="0" y="132480"/>
                  </a:moveTo>
                  <a:cubicBezTo>
                    <a:pt x="0" y="60941"/>
                    <a:pt x="57994" y="2947"/>
                    <a:pt x="129533" y="2947"/>
                  </a:cubicBezTo>
                  <a:lnTo>
                    <a:pt x="410835" y="6056"/>
                  </a:lnTo>
                  <a:lnTo>
                    <a:pt x="1464515" y="0"/>
                  </a:lnTo>
                  <a:lnTo>
                    <a:pt x="1637099" y="2947"/>
                  </a:lnTo>
                  <a:cubicBezTo>
                    <a:pt x="1708638" y="2947"/>
                    <a:pt x="1766632" y="60941"/>
                    <a:pt x="1766632" y="132480"/>
                  </a:cubicBezTo>
                  <a:lnTo>
                    <a:pt x="1766632" y="650614"/>
                  </a:lnTo>
                  <a:cubicBezTo>
                    <a:pt x="1766632" y="722153"/>
                    <a:pt x="1708638" y="780147"/>
                    <a:pt x="1637099" y="780147"/>
                  </a:cubicBezTo>
                  <a:lnTo>
                    <a:pt x="129533" y="780147"/>
                  </a:lnTo>
                  <a:cubicBezTo>
                    <a:pt x="57994" y="780147"/>
                    <a:pt x="0" y="722153"/>
                    <a:pt x="0" y="650614"/>
                  </a:cubicBezTo>
                  <a:lnTo>
                    <a:pt x="0" y="132480"/>
                  </a:lnTo>
                  <a:close/>
                </a:path>
              </a:pathLst>
            </a:custGeom>
            <a:solidFill>
              <a:srgbClr val="D7FC79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107763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pPr algn="ctr" eaLnBrk="0" hangingPunct="0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dirty="0">
                  <a:cs typeface="Arial" panose="020B0604020202020204" pitchFamily="34" charset="0"/>
                </a:rPr>
                <a:t>Addresses </a:t>
              </a:r>
              <a:r>
                <a:rPr lang="en-US" i="1" dirty="0">
                  <a:cs typeface="Arial" panose="020B0604020202020204" pitchFamily="34" charset="0"/>
                </a:rPr>
                <a:t>our</a:t>
              </a:r>
              <a:r>
                <a:rPr lang="en-US" dirty="0">
                  <a:cs typeface="Arial" panose="020B0604020202020204" pitchFamily="34" charset="0"/>
                </a:rPr>
                <a:t> goals</a:t>
              </a:r>
            </a:p>
          </p:txBody>
        </p:sp>
      </p:grpSp>
      <p:sp>
        <p:nvSpPr>
          <p:cNvPr id="4" name="AutoShape 11">
            <a:extLst>
              <a:ext uri="{FF2B5EF4-FFF2-40B4-BE49-F238E27FC236}">
                <a16:creationId xmlns:a16="http://schemas.microsoft.com/office/drawing/2014/main" id="{17507397-4798-4BB7-B498-F9C905DE3E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18163" y="2825473"/>
            <a:ext cx="1471602" cy="522235"/>
          </a:xfrm>
          <a:custGeom>
            <a:avLst/>
            <a:gdLst>
              <a:gd name="connsiteX0" fmla="*/ 0 w 1766632"/>
              <a:gd name="connsiteY0" fmla="*/ 129533 h 777200"/>
              <a:gd name="connsiteX1" fmla="*/ 129533 w 1766632"/>
              <a:gd name="connsiteY1" fmla="*/ 0 h 777200"/>
              <a:gd name="connsiteX2" fmla="*/ 1637099 w 1766632"/>
              <a:gd name="connsiteY2" fmla="*/ 0 h 777200"/>
              <a:gd name="connsiteX3" fmla="*/ 1766632 w 1766632"/>
              <a:gd name="connsiteY3" fmla="*/ 129533 h 777200"/>
              <a:gd name="connsiteX4" fmla="*/ 1766632 w 1766632"/>
              <a:gd name="connsiteY4" fmla="*/ 647667 h 777200"/>
              <a:gd name="connsiteX5" fmla="*/ 1637099 w 1766632"/>
              <a:gd name="connsiteY5" fmla="*/ 777200 h 777200"/>
              <a:gd name="connsiteX6" fmla="*/ 129533 w 1766632"/>
              <a:gd name="connsiteY6" fmla="*/ 777200 h 777200"/>
              <a:gd name="connsiteX7" fmla="*/ 0 w 1766632"/>
              <a:gd name="connsiteY7" fmla="*/ 647667 h 777200"/>
              <a:gd name="connsiteX8" fmla="*/ 0 w 1766632"/>
              <a:gd name="connsiteY8" fmla="*/ 129533 h 777200"/>
              <a:gd name="connsiteX0" fmla="*/ 0 w 1766632"/>
              <a:gd name="connsiteY0" fmla="*/ 129533 h 777200"/>
              <a:gd name="connsiteX1" fmla="*/ 129533 w 1766632"/>
              <a:gd name="connsiteY1" fmla="*/ 0 h 777200"/>
              <a:gd name="connsiteX2" fmla="*/ 410835 w 1766632"/>
              <a:gd name="connsiteY2" fmla="*/ 3109 h 777200"/>
              <a:gd name="connsiteX3" fmla="*/ 1637099 w 1766632"/>
              <a:gd name="connsiteY3" fmla="*/ 0 h 777200"/>
              <a:gd name="connsiteX4" fmla="*/ 1766632 w 1766632"/>
              <a:gd name="connsiteY4" fmla="*/ 129533 h 777200"/>
              <a:gd name="connsiteX5" fmla="*/ 1766632 w 1766632"/>
              <a:gd name="connsiteY5" fmla="*/ 647667 h 777200"/>
              <a:gd name="connsiteX6" fmla="*/ 1637099 w 1766632"/>
              <a:gd name="connsiteY6" fmla="*/ 777200 h 777200"/>
              <a:gd name="connsiteX7" fmla="*/ 129533 w 1766632"/>
              <a:gd name="connsiteY7" fmla="*/ 777200 h 777200"/>
              <a:gd name="connsiteX8" fmla="*/ 0 w 1766632"/>
              <a:gd name="connsiteY8" fmla="*/ 647667 h 777200"/>
              <a:gd name="connsiteX9" fmla="*/ 0 w 1766632"/>
              <a:gd name="connsiteY9" fmla="*/ 129533 h 777200"/>
              <a:gd name="connsiteX0" fmla="*/ 0 w 1766632"/>
              <a:gd name="connsiteY0" fmla="*/ 132480 h 780147"/>
              <a:gd name="connsiteX1" fmla="*/ 129533 w 1766632"/>
              <a:gd name="connsiteY1" fmla="*/ 2947 h 780147"/>
              <a:gd name="connsiteX2" fmla="*/ 410835 w 1766632"/>
              <a:gd name="connsiteY2" fmla="*/ 6056 h 780147"/>
              <a:gd name="connsiteX3" fmla="*/ 1464515 w 1766632"/>
              <a:gd name="connsiteY3" fmla="*/ 0 h 780147"/>
              <a:gd name="connsiteX4" fmla="*/ 1637099 w 1766632"/>
              <a:gd name="connsiteY4" fmla="*/ 2947 h 780147"/>
              <a:gd name="connsiteX5" fmla="*/ 1766632 w 1766632"/>
              <a:gd name="connsiteY5" fmla="*/ 132480 h 780147"/>
              <a:gd name="connsiteX6" fmla="*/ 1766632 w 1766632"/>
              <a:gd name="connsiteY6" fmla="*/ 650614 h 780147"/>
              <a:gd name="connsiteX7" fmla="*/ 1637099 w 1766632"/>
              <a:gd name="connsiteY7" fmla="*/ 780147 h 780147"/>
              <a:gd name="connsiteX8" fmla="*/ 129533 w 1766632"/>
              <a:gd name="connsiteY8" fmla="*/ 780147 h 780147"/>
              <a:gd name="connsiteX9" fmla="*/ 0 w 1766632"/>
              <a:gd name="connsiteY9" fmla="*/ 650614 h 780147"/>
              <a:gd name="connsiteX10" fmla="*/ 0 w 1766632"/>
              <a:gd name="connsiteY10" fmla="*/ 132480 h 780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66632" h="780147">
                <a:moveTo>
                  <a:pt x="0" y="132480"/>
                </a:moveTo>
                <a:cubicBezTo>
                  <a:pt x="0" y="60941"/>
                  <a:pt x="57994" y="2947"/>
                  <a:pt x="129533" y="2947"/>
                </a:cubicBezTo>
                <a:lnTo>
                  <a:pt x="410835" y="6056"/>
                </a:lnTo>
                <a:lnTo>
                  <a:pt x="1464515" y="0"/>
                </a:lnTo>
                <a:lnTo>
                  <a:pt x="1637099" y="2947"/>
                </a:lnTo>
                <a:cubicBezTo>
                  <a:pt x="1708638" y="2947"/>
                  <a:pt x="1766632" y="60941"/>
                  <a:pt x="1766632" y="132480"/>
                </a:cubicBezTo>
                <a:lnTo>
                  <a:pt x="1766632" y="650614"/>
                </a:lnTo>
                <a:cubicBezTo>
                  <a:pt x="1766632" y="722153"/>
                  <a:pt x="1708638" y="780147"/>
                  <a:pt x="1637099" y="780147"/>
                </a:cubicBezTo>
                <a:lnTo>
                  <a:pt x="129533" y="780147"/>
                </a:lnTo>
                <a:cubicBezTo>
                  <a:pt x="57994" y="780147"/>
                  <a:pt x="0" y="722153"/>
                  <a:pt x="0" y="650614"/>
                </a:cubicBezTo>
                <a:lnTo>
                  <a:pt x="0" y="13248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107763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sz="1600" dirty="0">
                <a:cs typeface="Arial" panose="020B0604020202020204" pitchFamily="34" charset="0"/>
              </a:rPr>
              <a:t>Feature-based approach</a:t>
            </a:r>
          </a:p>
        </p:txBody>
      </p:sp>
    </p:spTree>
    <p:extLst>
      <p:ext uri="{BB962C8B-B14F-4D97-AF65-F5344CB8AC3E}">
        <p14:creationId xmlns:p14="http://schemas.microsoft.com/office/powerpoint/2010/main" val="2742863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33" grpId="0" animBg="1"/>
      <p:bldP spid="42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D8E59-CFCA-1C42-B7A4-CB8CA1A57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Every phase contributes to the goal – don't skip any!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88B06B3-49C1-3A4B-8E4E-53E93A244F69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50819"/>
            <a:ext cx="12192000" cy="2366324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EECB73EB-9B55-AF45-A426-1838E538E23E}"/>
              </a:ext>
            </a:extLst>
          </p:cNvPr>
          <p:cNvGrpSpPr/>
          <p:nvPr/>
        </p:nvGrpSpPr>
        <p:grpSpPr>
          <a:xfrm>
            <a:off x="2717699" y="3032433"/>
            <a:ext cx="1970836" cy="2548768"/>
            <a:chOff x="2656925" y="2787445"/>
            <a:chExt cx="1970836" cy="2548768"/>
          </a:xfrm>
        </p:grpSpPr>
        <p:sp>
          <p:nvSpPr>
            <p:cNvPr id="19" name="AutoShape 12">
              <a:extLst>
                <a:ext uri="{FF2B5EF4-FFF2-40B4-BE49-F238E27FC236}">
                  <a16:creationId xmlns:a16="http://schemas.microsoft.com/office/drawing/2014/main" id="{8B02F980-2B71-8F4A-A871-84C7D9585F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6925" y="4544108"/>
              <a:ext cx="1970836" cy="792105"/>
            </a:xfrm>
            <a:custGeom>
              <a:avLst/>
              <a:gdLst>
                <a:gd name="connsiteX0" fmla="*/ 0 w 1766632"/>
                <a:gd name="connsiteY0" fmla="*/ 130724 h 784341"/>
                <a:gd name="connsiteX1" fmla="*/ 130724 w 1766632"/>
                <a:gd name="connsiteY1" fmla="*/ 0 h 784341"/>
                <a:gd name="connsiteX2" fmla="*/ 1635909 w 1766632"/>
                <a:gd name="connsiteY2" fmla="*/ 0 h 784341"/>
                <a:gd name="connsiteX3" fmla="*/ 1766633 w 1766632"/>
                <a:gd name="connsiteY3" fmla="*/ 130724 h 784341"/>
                <a:gd name="connsiteX4" fmla="*/ 1766632 w 1766632"/>
                <a:gd name="connsiteY4" fmla="*/ 653618 h 784341"/>
                <a:gd name="connsiteX5" fmla="*/ 1635908 w 1766632"/>
                <a:gd name="connsiteY5" fmla="*/ 784342 h 784341"/>
                <a:gd name="connsiteX6" fmla="*/ 130724 w 1766632"/>
                <a:gd name="connsiteY6" fmla="*/ 784341 h 784341"/>
                <a:gd name="connsiteX7" fmla="*/ 0 w 1766632"/>
                <a:gd name="connsiteY7" fmla="*/ 653617 h 784341"/>
                <a:gd name="connsiteX8" fmla="*/ 0 w 1766632"/>
                <a:gd name="connsiteY8" fmla="*/ 130724 h 784341"/>
                <a:gd name="connsiteX0" fmla="*/ 0 w 1766633"/>
                <a:gd name="connsiteY0" fmla="*/ 131107 h 784725"/>
                <a:gd name="connsiteX1" fmla="*/ 130724 w 1766633"/>
                <a:gd name="connsiteY1" fmla="*/ 383 h 784725"/>
                <a:gd name="connsiteX2" fmla="*/ 338168 w 1766633"/>
                <a:gd name="connsiteY2" fmla="*/ 0 h 784725"/>
                <a:gd name="connsiteX3" fmla="*/ 1635909 w 1766633"/>
                <a:gd name="connsiteY3" fmla="*/ 383 h 784725"/>
                <a:gd name="connsiteX4" fmla="*/ 1766633 w 1766633"/>
                <a:gd name="connsiteY4" fmla="*/ 131107 h 784725"/>
                <a:gd name="connsiteX5" fmla="*/ 1766632 w 1766633"/>
                <a:gd name="connsiteY5" fmla="*/ 654001 h 784725"/>
                <a:gd name="connsiteX6" fmla="*/ 1635908 w 1766633"/>
                <a:gd name="connsiteY6" fmla="*/ 784725 h 784725"/>
                <a:gd name="connsiteX7" fmla="*/ 130724 w 1766633"/>
                <a:gd name="connsiteY7" fmla="*/ 784724 h 784725"/>
                <a:gd name="connsiteX8" fmla="*/ 0 w 1766633"/>
                <a:gd name="connsiteY8" fmla="*/ 654000 h 784725"/>
                <a:gd name="connsiteX9" fmla="*/ 0 w 1766633"/>
                <a:gd name="connsiteY9" fmla="*/ 131107 h 78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766633" h="784725">
                  <a:moveTo>
                    <a:pt x="0" y="131107"/>
                  </a:moveTo>
                  <a:cubicBezTo>
                    <a:pt x="0" y="58910"/>
                    <a:pt x="58527" y="383"/>
                    <a:pt x="130724" y="383"/>
                  </a:cubicBezTo>
                  <a:lnTo>
                    <a:pt x="338168" y="0"/>
                  </a:lnTo>
                  <a:lnTo>
                    <a:pt x="1635909" y="383"/>
                  </a:lnTo>
                  <a:cubicBezTo>
                    <a:pt x="1708106" y="383"/>
                    <a:pt x="1766633" y="58910"/>
                    <a:pt x="1766633" y="131107"/>
                  </a:cubicBezTo>
                  <a:cubicBezTo>
                    <a:pt x="1766633" y="305405"/>
                    <a:pt x="1766632" y="479703"/>
                    <a:pt x="1766632" y="654001"/>
                  </a:cubicBezTo>
                  <a:cubicBezTo>
                    <a:pt x="1766632" y="726198"/>
                    <a:pt x="1708105" y="784725"/>
                    <a:pt x="1635908" y="784725"/>
                  </a:cubicBezTo>
                  <a:lnTo>
                    <a:pt x="130724" y="784724"/>
                  </a:lnTo>
                  <a:cubicBezTo>
                    <a:pt x="58527" y="784724"/>
                    <a:pt x="0" y="726197"/>
                    <a:pt x="0" y="654000"/>
                  </a:cubicBezTo>
                  <a:lnTo>
                    <a:pt x="0" y="131107"/>
                  </a:lnTo>
                  <a:close/>
                </a:path>
              </a:pathLst>
            </a:custGeom>
            <a:solidFill>
              <a:srgbClr val="FFFD78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107763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pPr algn="ctr" eaLnBrk="0" hangingPunct="0">
                <a:spcBef>
                  <a:spcPct val="0"/>
                </a:spcBef>
              </a:pPr>
              <a:r>
                <a:rPr lang="en-US" dirty="0">
                  <a:cs typeface="Arial" panose="020B0604020202020204" pitchFamily="34" charset="0"/>
                </a:rPr>
                <a:t>Identify issues for </a:t>
              </a:r>
              <a:r>
                <a:rPr lang="en-US" i="1" dirty="0">
                  <a:cs typeface="Arial" panose="020B0604020202020204" pitchFamily="34" charset="0"/>
                </a:rPr>
                <a:t>all</a:t>
              </a:r>
              <a:r>
                <a:rPr lang="en-US" dirty="0">
                  <a:cs typeface="Arial" panose="020B0604020202020204" pitchFamily="34" charset="0"/>
                </a:rPr>
                <a:t> stakeholders</a:t>
              </a:r>
            </a:p>
          </p:txBody>
        </p: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BAB5B2B4-4BC6-BA4C-BD0A-C87D270DA17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42343" y="2787445"/>
              <a:ext cx="0" cy="1756663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CEA2538-4013-154B-A55C-B3DA79C70B84}"/>
              </a:ext>
            </a:extLst>
          </p:cNvPr>
          <p:cNvGrpSpPr/>
          <p:nvPr/>
        </p:nvGrpSpPr>
        <p:grpSpPr>
          <a:xfrm>
            <a:off x="925732" y="3017143"/>
            <a:ext cx="2449248" cy="1433634"/>
            <a:chOff x="1045204" y="2817484"/>
            <a:chExt cx="2449248" cy="1433634"/>
          </a:xfrm>
        </p:grpSpPr>
        <p:sp>
          <p:nvSpPr>
            <p:cNvPr id="25" name="AutoShape 12">
              <a:extLst>
                <a:ext uri="{FF2B5EF4-FFF2-40B4-BE49-F238E27FC236}">
                  <a16:creationId xmlns:a16="http://schemas.microsoft.com/office/drawing/2014/main" id="{B7270A80-3CFC-B545-8F5E-6642C541F7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5204" y="3459013"/>
              <a:ext cx="2449248" cy="792105"/>
            </a:xfrm>
            <a:custGeom>
              <a:avLst/>
              <a:gdLst>
                <a:gd name="connsiteX0" fmla="*/ 0 w 1766632"/>
                <a:gd name="connsiteY0" fmla="*/ 130724 h 784341"/>
                <a:gd name="connsiteX1" fmla="*/ 130724 w 1766632"/>
                <a:gd name="connsiteY1" fmla="*/ 0 h 784341"/>
                <a:gd name="connsiteX2" fmla="*/ 1635909 w 1766632"/>
                <a:gd name="connsiteY2" fmla="*/ 0 h 784341"/>
                <a:gd name="connsiteX3" fmla="*/ 1766633 w 1766632"/>
                <a:gd name="connsiteY3" fmla="*/ 130724 h 784341"/>
                <a:gd name="connsiteX4" fmla="*/ 1766632 w 1766632"/>
                <a:gd name="connsiteY4" fmla="*/ 653618 h 784341"/>
                <a:gd name="connsiteX5" fmla="*/ 1635908 w 1766632"/>
                <a:gd name="connsiteY5" fmla="*/ 784342 h 784341"/>
                <a:gd name="connsiteX6" fmla="*/ 130724 w 1766632"/>
                <a:gd name="connsiteY6" fmla="*/ 784341 h 784341"/>
                <a:gd name="connsiteX7" fmla="*/ 0 w 1766632"/>
                <a:gd name="connsiteY7" fmla="*/ 653617 h 784341"/>
                <a:gd name="connsiteX8" fmla="*/ 0 w 1766632"/>
                <a:gd name="connsiteY8" fmla="*/ 130724 h 784341"/>
                <a:gd name="connsiteX0" fmla="*/ 0 w 1766633"/>
                <a:gd name="connsiteY0" fmla="*/ 131107 h 784725"/>
                <a:gd name="connsiteX1" fmla="*/ 130724 w 1766633"/>
                <a:gd name="connsiteY1" fmla="*/ 383 h 784725"/>
                <a:gd name="connsiteX2" fmla="*/ 338168 w 1766633"/>
                <a:gd name="connsiteY2" fmla="*/ 0 h 784725"/>
                <a:gd name="connsiteX3" fmla="*/ 1635909 w 1766633"/>
                <a:gd name="connsiteY3" fmla="*/ 383 h 784725"/>
                <a:gd name="connsiteX4" fmla="*/ 1766633 w 1766633"/>
                <a:gd name="connsiteY4" fmla="*/ 131107 h 784725"/>
                <a:gd name="connsiteX5" fmla="*/ 1766632 w 1766633"/>
                <a:gd name="connsiteY5" fmla="*/ 654001 h 784725"/>
                <a:gd name="connsiteX6" fmla="*/ 1635908 w 1766633"/>
                <a:gd name="connsiteY6" fmla="*/ 784725 h 784725"/>
                <a:gd name="connsiteX7" fmla="*/ 130724 w 1766633"/>
                <a:gd name="connsiteY7" fmla="*/ 784724 h 784725"/>
                <a:gd name="connsiteX8" fmla="*/ 0 w 1766633"/>
                <a:gd name="connsiteY8" fmla="*/ 654000 h 784725"/>
                <a:gd name="connsiteX9" fmla="*/ 0 w 1766633"/>
                <a:gd name="connsiteY9" fmla="*/ 131107 h 78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766633" h="784725">
                  <a:moveTo>
                    <a:pt x="0" y="131107"/>
                  </a:moveTo>
                  <a:cubicBezTo>
                    <a:pt x="0" y="58910"/>
                    <a:pt x="58527" y="383"/>
                    <a:pt x="130724" y="383"/>
                  </a:cubicBezTo>
                  <a:lnTo>
                    <a:pt x="338168" y="0"/>
                  </a:lnTo>
                  <a:lnTo>
                    <a:pt x="1635909" y="383"/>
                  </a:lnTo>
                  <a:cubicBezTo>
                    <a:pt x="1708106" y="383"/>
                    <a:pt x="1766633" y="58910"/>
                    <a:pt x="1766633" y="131107"/>
                  </a:cubicBezTo>
                  <a:cubicBezTo>
                    <a:pt x="1766633" y="305405"/>
                    <a:pt x="1766632" y="479703"/>
                    <a:pt x="1766632" y="654001"/>
                  </a:cubicBezTo>
                  <a:cubicBezTo>
                    <a:pt x="1766632" y="726198"/>
                    <a:pt x="1708105" y="784725"/>
                    <a:pt x="1635908" y="784725"/>
                  </a:cubicBezTo>
                  <a:lnTo>
                    <a:pt x="130724" y="784724"/>
                  </a:lnTo>
                  <a:cubicBezTo>
                    <a:pt x="58527" y="784724"/>
                    <a:pt x="0" y="726197"/>
                    <a:pt x="0" y="654000"/>
                  </a:cubicBezTo>
                  <a:lnTo>
                    <a:pt x="0" y="131107"/>
                  </a:lnTo>
                  <a:close/>
                </a:path>
              </a:pathLst>
            </a:custGeom>
            <a:solidFill>
              <a:srgbClr val="FFFD78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107763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pPr algn="ctr" eaLnBrk="0" hangingPunct="0">
                <a:spcBef>
                  <a:spcPct val="0"/>
                </a:spcBef>
              </a:pPr>
              <a:r>
                <a:rPr lang="en-US" dirty="0">
                  <a:cs typeface="Arial" panose="020B0604020202020204" pitchFamily="34" charset="0"/>
                </a:rPr>
                <a:t>Discover the </a:t>
              </a:r>
              <a:r>
                <a:rPr lang="en-US" i="1" dirty="0">
                  <a:cs typeface="Arial" panose="020B0604020202020204" pitchFamily="34" charset="0"/>
                </a:rPr>
                <a:t>real</a:t>
              </a:r>
              <a:r>
                <a:rPr lang="en-US" dirty="0">
                  <a:cs typeface="Arial" panose="020B0604020202020204" pitchFamily="34" charset="0"/>
                </a:rPr>
                <a:t> process and participants</a:t>
              </a:r>
            </a:p>
          </p:txBody>
        </p: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D8AFA4CA-3C65-F544-8130-20E0D736B36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50938" y="2817484"/>
              <a:ext cx="0" cy="656843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785C285-4D30-E84B-9FBB-333A195DA5BE}"/>
              </a:ext>
            </a:extLst>
          </p:cNvPr>
          <p:cNvGrpSpPr/>
          <p:nvPr/>
        </p:nvGrpSpPr>
        <p:grpSpPr>
          <a:xfrm>
            <a:off x="4240054" y="3032433"/>
            <a:ext cx="1970836" cy="3648585"/>
            <a:chOff x="4190758" y="2802735"/>
            <a:chExt cx="1970836" cy="3648585"/>
          </a:xfrm>
        </p:grpSpPr>
        <p:sp>
          <p:nvSpPr>
            <p:cNvPr id="20" name="AutoShape 12">
              <a:extLst>
                <a:ext uri="{FF2B5EF4-FFF2-40B4-BE49-F238E27FC236}">
                  <a16:creationId xmlns:a16="http://schemas.microsoft.com/office/drawing/2014/main" id="{4134B368-F627-BF4F-A72C-B8F9422FAE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0758" y="5659215"/>
              <a:ext cx="1970836" cy="792105"/>
            </a:xfrm>
            <a:custGeom>
              <a:avLst/>
              <a:gdLst>
                <a:gd name="connsiteX0" fmla="*/ 0 w 1766632"/>
                <a:gd name="connsiteY0" fmla="*/ 130724 h 784341"/>
                <a:gd name="connsiteX1" fmla="*/ 130724 w 1766632"/>
                <a:gd name="connsiteY1" fmla="*/ 0 h 784341"/>
                <a:gd name="connsiteX2" fmla="*/ 1635909 w 1766632"/>
                <a:gd name="connsiteY2" fmla="*/ 0 h 784341"/>
                <a:gd name="connsiteX3" fmla="*/ 1766633 w 1766632"/>
                <a:gd name="connsiteY3" fmla="*/ 130724 h 784341"/>
                <a:gd name="connsiteX4" fmla="*/ 1766632 w 1766632"/>
                <a:gd name="connsiteY4" fmla="*/ 653618 h 784341"/>
                <a:gd name="connsiteX5" fmla="*/ 1635908 w 1766632"/>
                <a:gd name="connsiteY5" fmla="*/ 784342 h 784341"/>
                <a:gd name="connsiteX6" fmla="*/ 130724 w 1766632"/>
                <a:gd name="connsiteY6" fmla="*/ 784341 h 784341"/>
                <a:gd name="connsiteX7" fmla="*/ 0 w 1766632"/>
                <a:gd name="connsiteY7" fmla="*/ 653617 h 784341"/>
                <a:gd name="connsiteX8" fmla="*/ 0 w 1766632"/>
                <a:gd name="connsiteY8" fmla="*/ 130724 h 784341"/>
                <a:gd name="connsiteX0" fmla="*/ 0 w 1766633"/>
                <a:gd name="connsiteY0" fmla="*/ 131107 h 784725"/>
                <a:gd name="connsiteX1" fmla="*/ 130724 w 1766633"/>
                <a:gd name="connsiteY1" fmla="*/ 383 h 784725"/>
                <a:gd name="connsiteX2" fmla="*/ 338168 w 1766633"/>
                <a:gd name="connsiteY2" fmla="*/ 0 h 784725"/>
                <a:gd name="connsiteX3" fmla="*/ 1635909 w 1766633"/>
                <a:gd name="connsiteY3" fmla="*/ 383 h 784725"/>
                <a:gd name="connsiteX4" fmla="*/ 1766633 w 1766633"/>
                <a:gd name="connsiteY4" fmla="*/ 131107 h 784725"/>
                <a:gd name="connsiteX5" fmla="*/ 1766632 w 1766633"/>
                <a:gd name="connsiteY5" fmla="*/ 654001 h 784725"/>
                <a:gd name="connsiteX6" fmla="*/ 1635908 w 1766633"/>
                <a:gd name="connsiteY6" fmla="*/ 784725 h 784725"/>
                <a:gd name="connsiteX7" fmla="*/ 130724 w 1766633"/>
                <a:gd name="connsiteY7" fmla="*/ 784724 h 784725"/>
                <a:gd name="connsiteX8" fmla="*/ 0 w 1766633"/>
                <a:gd name="connsiteY8" fmla="*/ 654000 h 784725"/>
                <a:gd name="connsiteX9" fmla="*/ 0 w 1766633"/>
                <a:gd name="connsiteY9" fmla="*/ 131107 h 78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766633" h="784725">
                  <a:moveTo>
                    <a:pt x="0" y="131107"/>
                  </a:moveTo>
                  <a:cubicBezTo>
                    <a:pt x="0" y="58910"/>
                    <a:pt x="58527" y="383"/>
                    <a:pt x="130724" y="383"/>
                  </a:cubicBezTo>
                  <a:lnTo>
                    <a:pt x="338168" y="0"/>
                  </a:lnTo>
                  <a:lnTo>
                    <a:pt x="1635909" y="383"/>
                  </a:lnTo>
                  <a:cubicBezTo>
                    <a:pt x="1708106" y="383"/>
                    <a:pt x="1766633" y="58910"/>
                    <a:pt x="1766633" y="131107"/>
                  </a:cubicBezTo>
                  <a:cubicBezTo>
                    <a:pt x="1766633" y="305405"/>
                    <a:pt x="1766632" y="479703"/>
                    <a:pt x="1766632" y="654001"/>
                  </a:cubicBezTo>
                  <a:cubicBezTo>
                    <a:pt x="1766632" y="726198"/>
                    <a:pt x="1708105" y="784725"/>
                    <a:pt x="1635908" y="784725"/>
                  </a:cubicBezTo>
                  <a:lnTo>
                    <a:pt x="130724" y="784724"/>
                  </a:lnTo>
                  <a:cubicBezTo>
                    <a:pt x="58527" y="784724"/>
                    <a:pt x="0" y="726197"/>
                    <a:pt x="0" y="654000"/>
                  </a:cubicBezTo>
                  <a:lnTo>
                    <a:pt x="0" y="131107"/>
                  </a:lnTo>
                  <a:close/>
                </a:path>
              </a:pathLst>
            </a:custGeom>
            <a:solidFill>
              <a:srgbClr val="FFFD78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107763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pPr algn="ctr" eaLnBrk="0" hangingPunct="0">
                <a:spcBef>
                  <a:spcPct val="0"/>
                </a:spcBef>
              </a:pPr>
              <a:r>
                <a:rPr lang="en-US" i="1" dirty="0">
                  <a:cs typeface="Arial" panose="020B0604020202020204" pitchFamily="34" charset="0"/>
                </a:rPr>
                <a:t>Understand</a:t>
              </a:r>
              <a:r>
                <a:rPr lang="en-US" dirty="0">
                  <a:cs typeface="Arial" panose="020B0604020202020204" pitchFamily="34" charset="0"/>
                </a:rPr>
                <a:t> activities and flow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58A384B7-9396-FF4B-B97B-35C4FBED50F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176176" y="2802735"/>
              <a:ext cx="0" cy="2856480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A240346-0F5E-044C-9A0F-DE20C912737F}"/>
              </a:ext>
            </a:extLst>
          </p:cNvPr>
          <p:cNvGrpSpPr/>
          <p:nvPr/>
        </p:nvGrpSpPr>
        <p:grpSpPr>
          <a:xfrm>
            <a:off x="5744859" y="3032434"/>
            <a:ext cx="2073846" cy="1770869"/>
            <a:chOff x="5672243" y="2802736"/>
            <a:chExt cx="2073846" cy="1770869"/>
          </a:xfrm>
        </p:grpSpPr>
        <p:sp>
          <p:nvSpPr>
            <p:cNvPr id="21" name="AutoShape 12">
              <a:extLst>
                <a:ext uri="{FF2B5EF4-FFF2-40B4-BE49-F238E27FC236}">
                  <a16:creationId xmlns:a16="http://schemas.microsoft.com/office/drawing/2014/main" id="{CDA491B7-CDDF-FE4A-A029-38C291C674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2243" y="3429000"/>
              <a:ext cx="2073846" cy="1144605"/>
            </a:xfrm>
            <a:custGeom>
              <a:avLst/>
              <a:gdLst>
                <a:gd name="connsiteX0" fmla="*/ 0 w 1766632"/>
                <a:gd name="connsiteY0" fmla="*/ 130724 h 784341"/>
                <a:gd name="connsiteX1" fmla="*/ 130724 w 1766632"/>
                <a:gd name="connsiteY1" fmla="*/ 0 h 784341"/>
                <a:gd name="connsiteX2" fmla="*/ 1635909 w 1766632"/>
                <a:gd name="connsiteY2" fmla="*/ 0 h 784341"/>
                <a:gd name="connsiteX3" fmla="*/ 1766633 w 1766632"/>
                <a:gd name="connsiteY3" fmla="*/ 130724 h 784341"/>
                <a:gd name="connsiteX4" fmla="*/ 1766632 w 1766632"/>
                <a:gd name="connsiteY4" fmla="*/ 653618 h 784341"/>
                <a:gd name="connsiteX5" fmla="*/ 1635908 w 1766632"/>
                <a:gd name="connsiteY5" fmla="*/ 784342 h 784341"/>
                <a:gd name="connsiteX6" fmla="*/ 130724 w 1766632"/>
                <a:gd name="connsiteY6" fmla="*/ 784341 h 784341"/>
                <a:gd name="connsiteX7" fmla="*/ 0 w 1766632"/>
                <a:gd name="connsiteY7" fmla="*/ 653617 h 784341"/>
                <a:gd name="connsiteX8" fmla="*/ 0 w 1766632"/>
                <a:gd name="connsiteY8" fmla="*/ 130724 h 784341"/>
                <a:gd name="connsiteX0" fmla="*/ 0 w 1766633"/>
                <a:gd name="connsiteY0" fmla="*/ 131107 h 784725"/>
                <a:gd name="connsiteX1" fmla="*/ 130724 w 1766633"/>
                <a:gd name="connsiteY1" fmla="*/ 383 h 784725"/>
                <a:gd name="connsiteX2" fmla="*/ 338168 w 1766633"/>
                <a:gd name="connsiteY2" fmla="*/ 0 h 784725"/>
                <a:gd name="connsiteX3" fmla="*/ 1635909 w 1766633"/>
                <a:gd name="connsiteY3" fmla="*/ 383 h 784725"/>
                <a:gd name="connsiteX4" fmla="*/ 1766633 w 1766633"/>
                <a:gd name="connsiteY4" fmla="*/ 131107 h 784725"/>
                <a:gd name="connsiteX5" fmla="*/ 1766632 w 1766633"/>
                <a:gd name="connsiteY5" fmla="*/ 654001 h 784725"/>
                <a:gd name="connsiteX6" fmla="*/ 1635908 w 1766633"/>
                <a:gd name="connsiteY6" fmla="*/ 784725 h 784725"/>
                <a:gd name="connsiteX7" fmla="*/ 130724 w 1766633"/>
                <a:gd name="connsiteY7" fmla="*/ 784724 h 784725"/>
                <a:gd name="connsiteX8" fmla="*/ 0 w 1766633"/>
                <a:gd name="connsiteY8" fmla="*/ 654000 h 784725"/>
                <a:gd name="connsiteX9" fmla="*/ 0 w 1766633"/>
                <a:gd name="connsiteY9" fmla="*/ 131107 h 78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766633" h="784725">
                  <a:moveTo>
                    <a:pt x="0" y="131107"/>
                  </a:moveTo>
                  <a:cubicBezTo>
                    <a:pt x="0" y="58910"/>
                    <a:pt x="58527" y="383"/>
                    <a:pt x="130724" y="383"/>
                  </a:cubicBezTo>
                  <a:lnTo>
                    <a:pt x="338168" y="0"/>
                  </a:lnTo>
                  <a:lnTo>
                    <a:pt x="1635909" y="383"/>
                  </a:lnTo>
                  <a:cubicBezTo>
                    <a:pt x="1708106" y="383"/>
                    <a:pt x="1766633" y="58910"/>
                    <a:pt x="1766633" y="131107"/>
                  </a:cubicBezTo>
                  <a:cubicBezTo>
                    <a:pt x="1766633" y="305405"/>
                    <a:pt x="1766632" y="479703"/>
                    <a:pt x="1766632" y="654001"/>
                  </a:cubicBezTo>
                  <a:cubicBezTo>
                    <a:pt x="1766632" y="726198"/>
                    <a:pt x="1708105" y="784725"/>
                    <a:pt x="1635908" y="784725"/>
                  </a:cubicBezTo>
                  <a:lnTo>
                    <a:pt x="130724" y="784724"/>
                  </a:lnTo>
                  <a:cubicBezTo>
                    <a:pt x="58527" y="784724"/>
                    <a:pt x="0" y="726197"/>
                    <a:pt x="0" y="654000"/>
                  </a:cubicBezTo>
                  <a:lnTo>
                    <a:pt x="0" y="131107"/>
                  </a:lnTo>
                  <a:close/>
                </a:path>
              </a:pathLst>
            </a:custGeom>
            <a:solidFill>
              <a:srgbClr val="D9FC79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107763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 anchorCtr="1"/>
            <a:lstStyle/>
            <a:p>
              <a:pPr algn="ctr" eaLnBrk="0" hangingPunct="0">
                <a:spcBef>
                  <a:spcPct val="0"/>
                </a:spcBef>
              </a:pPr>
              <a:r>
                <a:rPr lang="en-US" dirty="0">
                  <a:cs typeface="Arial" panose="020B0604020202020204" pitchFamily="34" charset="0"/>
                </a:rPr>
                <a:t>Complete </a:t>
              </a:r>
              <a:r>
                <a:rPr lang="en-US" i="1" dirty="0">
                  <a:cs typeface="Arial" panose="020B0604020202020204" pitchFamily="34" charset="0"/>
                </a:rPr>
                <a:t>holistic</a:t>
              </a:r>
              <a:r>
                <a:rPr lang="en-US" dirty="0">
                  <a:cs typeface="Arial" panose="020B0604020202020204" pitchFamily="34" charset="0"/>
                </a:rPr>
                <a:t> as-is assessment &amp; generate to-be ideas </a:t>
              </a: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A22DA383-CE09-8E45-968E-CCFE037C0ED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709166" y="2802736"/>
              <a:ext cx="0" cy="626264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3635C475-1A74-964E-9B93-8B09FA003DCA}"/>
              </a:ext>
            </a:extLst>
          </p:cNvPr>
          <p:cNvGrpSpPr/>
          <p:nvPr/>
        </p:nvGrpSpPr>
        <p:grpSpPr>
          <a:xfrm>
            <a:off x="10503242" y="3047182"/>
            <a:ext cx="1584533" cy="1434199"/>
            <a:chOff x="10541342" y="2817484"/>
            <a:chExt cx="1584533" cy="1434199"/>
          </a:xfrm>
        </p:grpSpPr>
        <p:sp>
          <p:nvSpPr>
            <p:cNvPr id="22" name="AutoShape 12">
              <a:extLst>
                <a:ext uri="{FF2B5EF4-FFF2-40B4-BE49-F238E27FC236}">
                  <a16:creationId xmlns:a16="http://schemas.microsoft.com/office/drawing/2014/main" id="{33FCA312-DB67-F84B-9D84-073F00ED37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41342" y="3459578"/>
              <a:ext cx="1584533" cy="792105"/>
            </a:xfrm>
            <a:custGeom>
              <a:avLst/>
              <a:gdLst>
                <a:gd name="connsiteX0" fmla="*/ 0 w 1766632"/>
                <a:gd name="connsiteY0" fmla="*/ 130724 h 784341"/>
                <a:gd name="connsiteX1" fmla="*/ 130724 w 1766632"/>
                <a:gd name="connsiteY1" fmla="*/ 0 h 784341"/>
                <a:gd name="connsiteX2" fmla="*/ 1635909 w 1766632"/>
                <a:gd name="connsiteY2" fmla="*/ 0 h 784341"/>
                <a:gd name="connsiteX3" fmla="*/ 1766633 w 1766632"/>
                <a:gd name="connsiteY3" fmla="*/ 130724 h 784341"/>
                <a:gd name="connsiteX4" fmla="*/ 1766632 w 1766632"/>
                <a:gd name="connsiteY4" fmla="*/ 653618 h 784341"/>
                <a:gd name="connsiteX5" fmla="*/ 1635908 w 1766632"/>
                <a:gd name="connsiteY5" fmla="*/ 784342 h 784341"/>
                <a:gd name="connsiteX6" fmla="*/ 130724 w 1766632"/>
                <a:gd name="connsiteY6" fmla="*/ 784341 h 784341"/>
                <a:gd name="connsiteX7" fmla="*/ 0 w 1766632"/>
                <a:gd name="connsiteY7" fmla="*/ 653617 h 784341"/>
                <a:gd name="connsiteX8" fmla="*/ 0 w 1766632"/>
                <a:gd name="connsiteY8" fmla="*/ 130724 h 784341"/>
                <a:gd name="connsiteX0" fmla="*/ 0 w 1766633"/>
                <a:gd name="connsiteY0" fmla="*/ 131107 h 784725"/>
                <a:gd name="connsiteX1" fmla="*/ 130724 w 1766633"/>
                <a:gd name="connsiteY1" fmla="*/ 383 h 784725"/>
                <a:gd name="connsiteX2" fmla="*/ 338168 w 1766633"/>
                <a:gd name="connsiteY2" fmla="*/ 0 h 784725"/>
                <a:gd name="connsiteX3" fmla="*/ 1635909 w 1766633"/>
                <a:gd name="connsiteY3" fmla="*/ 383 h 784725"/>
                <a:gd name="connsiteX4" fmla="*/ 1766633 w 1766633"/>
                <a:gd name="connsiteY4" fmla="*/ 131107 h 784725"/>
                <a:gd name="connsiteX5" fmla="*/ 1766632 w 1766633"/>
                <a:gd name="connsiteY5" fmla="*/ 654001 h 784725"/>
                <a:gd name="connsiteX6" fmla="*/ 1635908 w 1766633"/>
                <a:gd name="connsiteY6" fmla="*/ 784725 h 784725"/>
                <a:gd name="connsiteX7" fmla="*/ 130724 w 1766633"/>
                <a:gd name="connsiteY7" fmla="*/ 784724 h 784725"/>
                <a:gd name="connsiteX8" fmla="*/ 0 w 1766633"/>
                <a:gd name="connsiteY8" fmla="*/ 654000 h 784725"/>
                <a:gd name="connsiteX9" fmla="*/ 0 w 1766633"/>
                <a:gd name="connsiteY9" fmla="*/ 131107 h 78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766633" h="784725">
                  <a:moveTo>
                    <a:pt x="0" y="131107"/>
                  </a:moveTo>
                  <a:cubicBezTo>
                    <a:pt x="0" y="58910"/>
                    <a:pt x="58527" y="383"/>
                    <a:pt x="130724" y="383"/>
                  </a:cubicBezTo>
                  <a:lnTo>
                    <a:pt x="338168" y="0"/>
                  </a:lnTo>
                  <a:lnTo>
                    <a:pt x="1635909" y="383"/>
                  </a:lnTo>
                  <a:cubicBezTo>
                    <a:pt x="1708106" y="383"/>
                    <a:pt x="1766633" y="58910"/>
                    <a:pt x="1766633" y="131107"/>
                  </a:cubicBezTo>
                  <a:cubicBezTo>
                    <a:pt x="1766633" y="305405"/>
                    <a:pt x="1766632" y="479703"/>
                    <a:pt x="1766632" y="654001"/>
                  </a:cubicBezTo>
                  <a:cubicBezTo>
                    <a:pt x="1766632" y="726198"/>
                    <a:pt x="1708105" y="784725"/>
                    <a:pt x="1635908" y="784725"/>
                  </a:cubicBezTo>
                  <a:lnTo>
                    <a:pt x="130724" y="784724"/>
                  </a:lnTo>
                  <a:cubicBezTo>
                    <a:pt x="58527" y="784724"/>
                    <a:pt x="0" y="726197"/>
                    <a:pt x="0" y="654000"/>
                  </a:cubicBezTo>
                  <a:lnTo>
                    <a:pt x="0" y="131107"/>
                  </a:lnTo>
                  <a:close/>
                </a:path>
              </a:pathLst>
            </a:custGeom>
            <a:solidFill>
              <a:srgbClr val="FFFD78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107763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pPr algn="ctr" eaLnBrk="0" hangingPunct="0">
                <a:spcBef>
                  <a:spcPct val="0"/>
                </a:spcBef>
              </a:pPr>
              <a:r>
                <a:rPr lang="en-US" i="1" dirty="0">
                  <a:cs typeface="Arial" panose="020B0604020202020204" pitchFamily="34" charset="0"/>
                </a:rPr>
                <a:t>Design </a:t>
              </a:r>
              <a:r>
                <a:rPr lang="en-US" dirty="0">
                  <a:cs typeface="Arial" panose="020B0604020202020204" pitchFamily="34" charset="0"/>
                </a:rPr>
                <a:t>to-be process flow</a:t>
              </a: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BB91F016-B5BE-F947-A703-72DAE4854F1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333608" y="2817484"/>
              <a:ext cx="0" cy="656843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D5B0A596-A901-104E-BE08-619F028793D1}"/>
              </a:ext>
            </a:extLst>
          </p:cNvPr>
          <p:cNvGrpSpPr/>
          <p:nvPr/>
        </p:nvGrpSpPr>
        <p:grpSpPr>
          <a:xfrm>
            <a:off x="8823176" y="3046641"/>
            <a:ext cx="2042519" cy="2721884"/>
            <a:chOff x="8790570" y="2816943"/>
            <a:chExt cx="2042519" cy="2721884"/>
          </a:xfrm>
        </p:grpSpPr>
        <p:sp>
          <p:nvSpPr>
            <p:cNvPr id="28" name="AutoShape 12">
              <a:extLst>
                <a:ext uri="{FF2B5EF4-FFF2-40B4-BE49-F238E27FC236}">
                  <a16:creationId xmlns:a16="http://schemas.microsoft.com/office/drawing/2014/main" id="{4F1BDE9F-368B-1547-BDC8-F00504DAA6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90570" y="4408538"/>
              <a:ext cx="2042519" cy="1130289"/>
            </a:xfrm>
            <a:custGeom>
              <a:avLst/>
              <a:gdLst>
                <a:gd name="connsiteX0" fmla="*/ 0 w 1766632"/>
                <a:gd name="connsiteY0" fmla="*/ 130724 h 784341"/>
                <a:gd name="connsiteX1" fmla="*/ 130724 w 1766632"/>
                <a:gd name="connsiteY1" fmla="*/ 0 h 784341"/>
                <a:gd name="connsiteX2" fmla="*/ 1635909 w 1766632"/>
                <a:gd name="connsiteY2" fmla="*/ 0 h 784341"/>
                <a:gd name="connsiteX3" fmla="*/ 1766633 w 1766632"/>
                <a:gd name="connsiteY3" fmla="*/ 130724 h 784341"/>
                <a:gd name="connsiteX4" fmla="*/ 1766632 w 1766632"/>
                <a:gd name="connsiteY4" fmla="*/ 653618 h 784341"/>
                <a:gd name="connsiteX5" fmla="*/ 1635908 w 1766632"/>
                <a:gd name="connsiteY5" fmla="*/ 784342 h 784341"/>
                <a:gd name="connsiteX6" fmla="*/ 130724 w 1766632"/>
                <a:gd name="connsiteY6" fmla="*/ 784341 h 784341"/>
                <a:gd name="connsiteX7" fmla="*/ 0 w 1766632"/>
                <a:gd name="connsiteY7" fmla="*/ 653617 h 784341"/>
                <a:gd name="connsiteX8" fmla="*/ 0 w 1766632"/>
                <a:gd name="connsiteY8" fmla="*/ 130724 h 784341"/>
                <a:gd name="connsiteX0" fmla="*/ 0 w 1766633"/>
                <a:gd name="connsiteY0" fmla="*/ 131107 h 784725"/>
                <a:gd name="connsiteX1" fmla="*/ 130724 w 1766633"/>
                <a:gd name="connsiteY1" fmla="*/ 383 h 784725"/>
                <a:gd name="connsiteX2" fmla="*/ 338168 w 1766633"/>
                <a:gd name="connsiteY2" fmla="*/ 0 h 784725"/>
                <a:gd name="connsiteX3" fmla="*/ 1635909 w 1766633"/>
                <a:gd name="connsiteY3" fmla="*/ 383 h 784725"/>
                <a:gd name="connsiteX4" fmla="*/ 1766633 w 1766633"/>
                <a:gd name="connsiteY4" fmla="*/ 131107 h 784725"/>
                <a:gd name="connsiteX5" fmla="*/ 1766632 w 1766633"/>
                <a:gd name="connsiteY5" fmla="*/ 654001 h 784725"/>
                <a:gd name="connsiteX6" fmla="*/ 1635908 w 1766633"/>
                <a:gd name="connsiteY6" fmla="*/ 784725 h 784725"/>
                <a:gd name="connsiteX7" fmla="*/ 130724 w 1766633"/>
                <a:gd name="connsiteY7" fmla="*/ 784724 h 784725"/>
                <a:gd name="connsiteX8" fmla="*/ 0 w 1766633"/>
                <a:gd name="connsiteY8" fmla="*/ 654000 h 784725"/>
                <a:gd name="connsiteX9" fmla="*/ 0 w 1766633"/>
                <a:gd name="connsiteY9" fmla="*/ 131107 h 78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766633" h="784725">
                  <a:moveTo>
                    <a:pt x="0" y="131107"/>
                  </a:moveTo>
                  <a:cubicBezTo>
                    <a:pt x="0" y="58910"/>
                    <a:pt x="58527" y="383"/>
                    <a:pt x="130724" y="383"/>
                  </a:cubicBezTo>
                  <a:lnTo>
                    <a:pt x="338168" y="0"/>
                  </a:lnTo>
                  <a:lnTo>
                    <a:pt x="1635909" y="383"/>
                  </a:lnTo>
                  <a:cubicBezTo>
                    <a:pt x="1708106" y="383"/>
                    <a:pt x="1766633" y="58910"/>
                    <a:pt x="1766633" y="131107"/>
                  </a:cubicBezTo>
                  <a:cubicBezTo>
                    <a:pt x="1766633" y="305405"/>
                    <a:pt x="1766632" y="479703"/>
                    <a:pt x="1766632" y="654001"/>
                  </a:cubicBezTo>
                  <a:cubicBezTo>
                    <a:pt x="1766632" y="726198"/>
                    <a:pt x="1708105" y="784725"/>
                    <a:pt x="1635908" y="784725"/>
                  </a:cubicBezTo>
                  <a:lnTo>
                    <a:pt x="130724" y="784724"/>
                  </a:lnTo>
                  <a:cubicBezTo>
                    <a:pt x="58527" y="784724"/>
                    <a:pt x="0" y="726197"/>
                    <a:pt x="0" y="654000"/>
                  </a:cubicBezTo>
                  <a:lnTo>
                    <a:pt x="0" y="131107"/>
                  </a:lnTo>
                  <a:close/>
                </a:path>
              </a:pathLst>
            </a:custGeom>
            <a:solidFill>
              <a:srgbClr val="FFFD78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107763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pPr algn="ctr" eaLnBrk="0" hangingPunct="0">
                <a:spcBef>
                  <a:spcPct val="0"/>
                </a:spcBef>
              </a:pPr>
              <a:r>
                <a:rPr lang="en-US" dirty="0">
                  <a:cs typeface="Arial" panose="020B0604020202020204" pitchFamily="34" charset="0"/>
                </a:rPr>
                <a:t>Ensure features are </a:t>
              </a:r>
              <a:r>
                <a:rPr lang="en-US" i="1" dirty="0">
                  <a:cs typeface="Arial" panose="020B0604020202020204" pitchFamily="34" charset="0"/>
                </a:rPr>
                <a:t>implementable </a:t>
              </a:r>
              <a:br>
                <a:rPr lang="en-US" dirty="0">
                  <a:cs typeface="Arial" panose="020B0604020202020204" pitchFamily="34" charset="0"/>
                </a:rPr>
              </a:br>
              <a:r>
                <a:rPr lang="en-US" dirty="0">
                  <a:cs typeface="Arial" panose="020B0604020202020204" pitchFamily="34" charset="0"/>
                </a:rPr>
                <a:t>with no </a:t>
              </a:r>
              <a:r>
                <a:rPr lang="en-US" i="1" dirty="0">
                  <a:cs typeface="Arial" panose="020B0604020202020204" pitchFamily="34" charset="0"/>
                </a:rPr>
                <a:t>unforeseen consequences</a:t>
              </a: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CDE3A674-52B1-0848-9555-C000A349EC8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811829" y="2816943"/>
              <a:ext cx="0" cy="1591595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7DF28D53-FC4E-AE42-946A-A9DDE62E49F0}"/>
              </a:ext>
            </a:extLst>
          </p:cNvPr>
          <p:cNvGrpSpPr/>
          <p:nvPr/>
        </p:nvGrpSpPr>
        <p:grpSpPr>
          <a:xfrm>
            <a:off x="7327691" y="3032433"/>
            <a:ext cx="1970836" cy="3648585"/>
            <a:chOff x="7361661" y="2802735"/>
            <a:chExt cx="1970836" cy="3648585"/>
          </a:xfrm>
        </p:grpSpPr>
        <p:sp>
          <p:nvSpPr>
            <p:cNvPr id="27" name="AutoShape 12">
              <a:extLst>
                <a:ext uri="{FF2B5EF4-FFF2-40B4-BE49-F238E27FC236}">
                  <a16:creationId xmlns:a16="http://schemas.microsoft.com/office/drawing/2014/main" id="{1FCEB6AF-E8FE-894F-BE68-0C577C0A4D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61661" y="5659215"/>
              <a:ext cx="1970836" cy="792105"/>
            </a:xfrm>
            <a:custGeom>
              <a:avLst/>
              <a:gdLst>
                <a:gd name="connsiteX0" fmla="*/ 0 w 1766632"/>
                <a:gd name="connsiteY0" fmla="*/ 130724 h 784341"/>
                <a:gd name="connsiteX1" fmla="*/ 130724 w 1766632"/>
                <a:gd name="connsiteY1" fmla="*/ 0 h 784341"/>
                <a:gd name="connsiteX2" fmla="*/ 1635909 w 1766632"/>
                <a:gd name="connsiteY2" fmla="*/ 0 h 784341"/>
                <a:gd name="connsiteX3" fmla="*/ 1766633 w 1766632"/>
                <a:gd name="connsiteY3" fmla="*/ 130724 h 784341"/>
                <a:gd name="connsiteX4" fmla="*/ 1766632 w 1766632"/>
                <a:gd name="connsiteY4" fmla="*/ 653618 h 784341"/>
                <a:gd name="connsiteX5" fmla="*/ 1635908 w 1766632"/>
                <a:gd name="connsiteY5" fmla="*/ 784342 h 784341"/>
                <a:gd name="connsiteX6" fmla="*/ 130724 w 1766632"/>
                <a:gd name="connsiteY6" fmla="*/ 784341 h 784341"/>
                <a:gd name="connsiteX7" fmla="*/ 0 w 1766632"/>
                <a:gd name="connsiteY7" fmla="*/ 653617 h 784341"/>
                <a:gd name="connsiteX8" fmla="*/ 0 w 1766632"/>
                <a:gd name="connsiteY8" fmla="*/ 130724 h 784341"/>
                <a:gd name="connsiteX0" fmla="*/ 0 w 1766633"/>
                <a:gd name="connsiteY0" fmla="*/ 131107 h 784725"/>
                <a:gd name="connsiteX1" fmla="*/ 130724 w 1766633"/>
                <a:gd name="connsiteY1" fmla="*/ 383 h 784725"/>
                <a:gd name="connsiteX2" fmla="*/ 338168 w 1766633"/>
                <a:gd name="connsiteY2" fmla="*/ 0 h 784725"/>
                <a:gd name="connsiteX3" fmla="*/ 1635909 w 1766633"/>
                <a:gd name="connsiteY3" fmla="*/ 383 h 784725"/>
                <a:gd name="connsiteX4" fmla="*/ 1766633 w 1766633"/>
                <a:gd name="connsiteY4" fmla="*/ 131107 h 784725"/>
                <a:gd name="connsiteX5" fmla="*/ 1766632 w 1766633"/>
                <a:gd name="connsiteY5" fmla="*/ 654001 h 784725"/>
                <a:gd name="connsiteX6" fmla="*/ 1635908 w 1766633"/>
                <a:gd name="connsiteY6" fmla="*/ 784725 h 784725"/>
                <a:gd name="connsiteX7" fmla="*/ 130724 w 1766633"/>
                <a:gd name="connsiteY7" fmla="*/ 784724 h 784725"/>
                <a:gd name="connsiteX8" fmla="*/ 0 w 1766633"/>
                <a:gd name="connsiteY8" fmla="*/ 654000 h 784725"/>
                <a:gd name="connsiteX9" fmla="*/ 0 w 1766633"/>
                <a:gd name="connsiteY9" fmla="*/ 131107 h 78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766633" h="784725">
                  <a:moveTo>
                    <a:pt x="0" y="131107"/>
                  </a:moveTo>
                  <a:cubicBezTo>
                    <a:pt x="0" y="58910"/>
                    <a:pt x="58527" y="383"/>
                    <a:pt x="130724" y="383"/>
                  </a:cubicBezTo>
                  <a:lnTo>
                    <a:pt x="338168" y="0"/>
                  </a:lnTo>
                  <a:lnTo>
                    <a:pt x="1635909" y="383"/>
                  </a:lnTo>
                  <a:cubicBezTo>
                    <a:pt x="1708106" y="383"/>
                    <a:pt x="1766633" y="58910"/>
                    <a:pt x="1766633" y="131107"/>
                  </a:cubicBezTo>
                  <a:cubicBezTo>
                    <a:pt x="1766633" y="305405"/>
                    <a:pt x="1766632" y="479703"/>
                    <a:pt x="1766632" y="654001"/>
                  </a:cubicBezTo>
                  <a:cubicBezTo>
                    <a:pt x="1766632" y="726198"/>
                    <a:pt x="1708105" y="784725"/>
                    <a:pt x="1635908" y="784725"/>
                  </a:cubicBezTo>
                  <a:lnTo>
                    <a:pt x="130724" y="784724"/>
                  </a:lnTo>
                  <a:cubicBezTo>
                    <a:pt x="58527" y="784724"/>
                    <a:pt x="0" y="726197"/>
                    <a:pt x="0" y="654000"/>
                  </a:cubicBezTo>
                  <a:lnTo>
                    <a:pt x="0" y="131107"/>
                  </a:lnTo>
                  <a:close/>
                </a:path>
              </a:pathLst>
            </a:custGeom>
            <a:solidFill>
              <a:srgbClr val="FFFD78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107763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pPr algn="ctr" eaLnBrk="0" hangingPunct="0">
                <a:spcBef>
                  <a:spcPct val="0"/>
                </a:spcBef>
              </a:pPr>
              <a:r>
                <a:rPr lang="en-US" dirty="0">
                  <a:cs typeface="Arial" panose="020B0604020202020204" pitchFamily="34" charset="0"/>
                </a:rPr>
                <a:t>Determine </a:t>
              </a:r>
              <a:r>
                <a:rPr lang="en-US" i="1" dirty="0">
                  <a:cs typeface="Arial" panose="020B0604020202020204" pitchFamily="34" charset="0"/>
                </a:rPr>
                <a:t>key</a:t>
              </a:r>
              <a:r>
                <a:rPr lang="en-US" dirty="0">
                  <a:cs typeface="Arial" panose="020B0604020202020204" pitchFamily="34" charset="0"/>
                </a:rPr>
                <a:t> process features</a:t>
              </a:r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6B696807-6527-154E-AE12-C05C19F8E09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347079" y="2802735"/>
              <a:ext cx="0" cy="2856480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56736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43EFB-E72F-4C43-ACB9-EFE91CA0A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Remember – "It's a process!"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C6D7430-E120-3D4D-A9BC-306E27DBF0D9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51213"/>
            <a:ext cx="12192000" cy="2366324"/>
          </a:xfrm>
          <a:prstGeom prst="rect">
            <a:avLst/>
          </a:prstGeom>
        </p:spPr>
      </p:pic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CCBCF0D7-9A80-D846-A37C-794BC114F4FB}"/>
              </a:ext>
            </a:extLst>
          </p:cNvPr>
          <p:cNvSpPr/>
          <p:nvPr/>
        </p:nvSpPr>
        <p:spPr>
          <a:xfrm>
            <a:off x="3109669" y="3090088"/>
            <a:ext cx="6091128" cy="1005092"/>
          </a:xfrm>
          <a:prstGeom prst="roundRect">
            <a:avLst/>
          </a:prstGeom>
          <a:solidFill>
            <a:srgbClr val="D8FC79"/>
          </a:solidFill>
          <a:ln w="3175" cap="rnd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anchor="ctr" anchorCtr="1"/>
          <a:lstStyle/>
          <a:p>
            <a:pPr algn="ctr" eaLnBrk="0" hangingPunct="0">
              <a:spcBef>
                <a:spcPct val="0"/>
              </a:spcBef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Transparency and involvement are core principles –Brad Wheeler – “You can’t skip the therapy” and</a:t>
            </a:r>
          </a:p>
          <a:p>
            <a:pPr algn="ctr" eaLnBrk="0" hangingPunct="0">
              <a:spcBef>
                <a:spcPct val="0"/>
              </a:spcBef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"We are legitimizing what comes next."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DCB6DAE-84D8-5643-9C69-FB1CF0089F0D}"/>
              </a:ext>
            </a:extLst>
          </p:cNvPr>
          <p:cNvGrpSpPr/>
          <p:nvPr/>
        </p:nvGrpSpPr>
        <p:grpSpPr>
          <a:xfrm>
            <a:off x="9631110" y="2806701"/>
            <a:ext cx="2367987" cy="1184185"/>
            <a:chOff x="1822107" y="3113120"/>
            <a:chExt cx="2367987" cy="1184185"/>
          </a:xfrm>
        </p:grpSpPr>
        <p:sp>
          <p:nvSpPr>
            <p:cNvPr id="8" name="AutoShape 16">
              <a:extLst>
                <a:ext uri="{FF2B5EF4-FFF2-40B4-BE49-F238E27FC236}">
                  <a16:creationId xmlns:a16="http://schemas.microsoft.com/office/drawing/2014/main" id="{CE9BD174-4E61-3B4C-8001-154429D965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2107" y="3523780"/>
              <a:ext cx="2367987" cy="773525"/>
            </a:xfrm>
            <a:prstGeom prst="roundRect">
              <a:avLst>
                <a:gd name="adj" fmla="val 8933"/>
              </a:avLst>
            </a:prstGeom>
            <a:solidFill>
              <a:srgbClr val="D8FC79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107763" dir="2700000" algn="ctr" rotWithShape="0">
                      <a:schemeClr val="tx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36000" rIns="0" bIns="46800"/>
            <a:lstStyle/>
            <a:p>
              <a:pPr eaLnBrk="0" hangingPunct="0">
                <a:spcBef>
                  <a:spcPct val="0"/>
                </a:spcBef>
                <a:defRPr/>
              </a:pP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You can’t start here with “best practices”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824AB2F1-BBE5-AF4A-9F4F-2E983C6AA7C3}"/>
                </a:ext>
              </a:extLst>
            </p:cNvPr>
            <p:cNvCxnSpPr>
              <a:cxnSpLocks/>
              <a:stCxn id="8" idx="0"/>
            </p:cNvCxnSpPr>
            <p:nvPr/>
          </p:nvCxnSpPr>
          <p:spPr>
            <a:xfrm flipV="1">
              <a:off x="3006101" y="3113120"/>
              <a:ext cx="487896" cy="41066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CB2F7A4-1432-7847-A1E8-CB5FCFB62D99}"/>
              </a:ext>
            </a:extLst>
          </p:cNvPr>
          <p:cNvCxnSpPr>
            <a:cxnSpLocks/>
          </p:cNvCxnSpPr>
          <p:nvPr/>
        </p:nvCxnSpPr>
        <p:spPr>
          <a:xfrm>
            <a:off x="1473200" y="2972226"/>
            <a:ext cx="8946879" cy="0"/>
          </a:xfrm>
          <a:prstGeom prst="straightConnector1">
            <a:avLst/>
          </a:prstGeom>
          <a:ln w="31750">
            <a:solidFill>
              <a:srgbClr val="FF000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BC7B31C0-0EBB-9E46-A812-AD21DE29E0A6}"/>
              </a:ext>
            </a:extLst>
          </p:cNvPr>
          <p:cNvSpPr/>
          <p:nvPr/>
        </p:nvSpPr>
        <p:spPr>
          <a:xfrm>
            <a:off x="1354795" y="4140490"/>
            <a:ext cx="10417762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Making the new process sustainable: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Alignment of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enablers, especially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Motivation &amp; Measurement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Human Resources &amp; Organisation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Policies &amp; Rule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Visibility of the process – the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whole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process, right down to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job aids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Training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in the new process for current and new staff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Time for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each feature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of the new process to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take hold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before more change –  </a:t>
            </a:r>
            <a:b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continuous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change should mean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regular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but not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constant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change</a:t>
            </a:r>
          </a:p>
        </p:txBody>
      </p:sp>
    </p:spTree>
    <p:extLst>
      <p:ext uri="{BB962C8B-B14F-4D97-AF65-F5344CB8AC3E}">
        <p14:creationId xmlns:p14="http://schemas.microsoft.com/office/powerpoint/2010/main" val="1792277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sz="2800" dirty="0">
                <a:latin typeface="Arial" charset="0"/>
                <a:cs typeface="+mj-cs"/>
              </a:rPr>
              <a:t>Phase 1 summary – Discover processes, “frame” the target process</a:t>
            </a:r>
            <a:endParaRPr lang="en-US" sz="2800" dirty="0">
              <a:latin typeface="Arial" charset="0"/>
              <a:cs typeface="+mj-cs"/>
            </a:endParaRPr>
          </a:p>
        </p:txBody>
      </p:sp>
      <p:sp>
        <p:nvSpPr>
          <p:cNvPr id="27651" name="AutoShape 3"/>
          <p:cNvSpPr>
            <a:spLocks noChangeArrowheads="1"/>
          </p:cNvSpPr>
          <p:nvPr/>
        </p:nvSpPr>
        <p:spPr bwMode="auto">
          <a:xfrm>
            <a:off x="907129" y="2262127"/>
            <a:ext cx="10362387" cy="360362"/>
          </a:xfrm>
          <a:prstGeom prst="chevron">
            <a:avLst>
              <a:gd name="adj" fmla="val 55515"/>
            </a:avLst>
          </a:prstGeom>
          <a:solidFill>
            <a:srgbClr val="00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rIns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Phase 1 – Identify processes &amp; “frame” the target process (scope, issues, goals)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800997" y="3897264"/>
            <a:ext cx="10547609" cy="2631648"/>
            <a:chOff x="-707830" y="4094175"/>
            <a:chExt cx="10547609" cy="2631648"/>
          </a:xfrm>
        </p:grpSpPr>
        <p:sp>
          <p:nvSpPr>
            <p:cNvPr id="1866762" name="Text Box 10"/>
            <p:cNvSpPr txBox="1">
              <a:spLocks noChangeArrowheads="1"/>
            </p:cNvSpPr>
            <p:nvPr/>
          </p:nvSpPr>
          <p:spPr bwMode="auto">
            <a:xfrm>
              <a:off x="-707830" y="4101466"/>
              <a:ext cx="1771650" cy="24006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rnd">
                  <a:solidFill>
                    <a:schemeClr val="tx1"/>
                  </a:solidFill>
                  <a:prstDash val="sysDot"/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119063" indent="-119063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Tx/>
                <a:buChar char="•"/>
                <a:defRPr/>
              </a:pPr>
              <a:r>
                <a:rPr lang="en-US" sz="1500" dirty="0">
                  <a:solidFill>
                    <a:srgbClr val="000000"/>
                  </a:solidFill>
                </a:rPr>
                <a:t>ID common terms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Tx/>
                <a:buChar char="•"/>
                <a:defRPr/>
              </a:pPr>
              <a:r>
                <a:rPr lang="en-US" sz="1500" dirty="0">
                  <a:solidFill>
                    <a:srgbClr val="000000"/>
                  </a:solidFill>
                </a:rPr>
                <a:t>Select core nouns (things)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Tx/>
                <a:buChar char="•"/>
                <a:defRPr/>
              </a:pPr>
              <a:r>
                <a:rPr lang="en-US" sz="1500" dirty="0">
                  <a:solidFill>
                    <a:srgbClr val="000000"/>
                  </a:solidFill>
                </a:rPr>
                <a:t>ID activities acting on things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Tx/>
                <a:buChar char="•"/>
                <a:defRPr/>
              </a:pPr>
              <a:r>
                <a:rPr lang="en-US" sz="1500" dirty="0">
                  <a:solidFill>
                    <a:srgbClr val="000000"/>
                  </a:solidFill>
                </a:rPr>
                <a:t>Link activities into processes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Tx/>
                <a:buChar char="•"/>
                <a:defRPr/>
              </a:pPr>
              <a:r>
                <a:rPr lang="en-US" sz="1500" dirty="0">
                  <a:solidFill>
                    <a:srgbClr val="000000"/>
                  </a:solidFill>
                </a:rPr>
                <a:t>Draw </a:t>
              </a:r>
              <a:r>
                <a:rPr lang="en-US" sz="1500" i="1" dirty="0">
                  <a:solidFill>
                    <a:srgbClr val="000000"/>
                  </a:solidFill>
                </a:rPr>
                <a:t>Process Landscape</a:t>
              </a:r>
            </a:p>
          </p:txBody>
        </p:sp>
        <p:sp>
          <p:nvSpPr>
            <p:cNvPr id="1866763" name="Text Box 11"/>
            <p:cNvSpPr txBox="1">
              <a:spLocks noChangeArrowheads="1"/>
            </p:cNvSpPr>
            <p:nvPr/>
          </p:nvSpPr>
          <p:spPr bwMode="auto">
            <a:xfrm>
              <a:off x="1084994" y="4094254"/>
              <a:ext cx="1762125" cy="26314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rnd">
                  <a:solidFill>
                    <a:schemeClr val="tx1"/>
                  </a:solidFill>
                  <a:prstDash val="sysDot"/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119063" indent="-119063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Tx/>
                <a:buChar char="•"/>
                <a:defRPr/>
              </a:pPr>
              <a:r>
                <a:rPr lang="en-US" sz="1500" i="1" dirty="0">
                  <a:solidFill>
                    <a:srgbClr val="000000"/>
                  </a:solidFill>
                </a:rPr>
                <a:t>What –</a:t>
              </a:r>
              <a:r>
                <a:rPr lang="en-US" sz="1500" b="1" dirty="0">
                  <a:solidFill>
                    <a:srgbClr val="000000"/>
                  </a:solidFill>
                </a:rPr>
                <a:t> </a:t>
              </a:r>
              <a:r>
                <a:rPr lang="en-US" sz="1500" b="1" i="1" dirty="0">
                  <a:solidFill>
                    <a:srgbClr val="000000"/>
                  </a:solidFill>
                </a:rPr>
                <a:t>TRAC:</a:t>
              </a:r>
            </a:p>
            <a:p>
              <a:pPr marL="179388" indent="-92075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Tx/>
                <a:buChar char="•"/>
                <a:defRPr/>
              </a:pPr>
              <a:r>
                <a:rPr lang="en-US" sz="1500" b="1" i="1" dirty="0">
                  <a:solidFill>
                    <a:srgbClr val="000000"/>
                  </a:solidFill>
                </a:rPr>
                <a:t>T</a:t>
              </a:r>
              <a:r>
                <a:rPr lang="en-US" sz="1500" dirty="0">
                  <a:solidFill>
                    <a:srgbClr val="000000"/>
                  </a:solidFill>
                </a:rPr>
                <a:t>riggering </a:t>
              </a:r>
              <a:br>
                <a:rPr lang="en-US" sz="1500" dirty="0">
                  <a:solidFill>
                    <a:srgbClr val="000000"/>
                  </a:solidFill>
                </a:rPr>
              </a:br>
              <a:r>
                <a:rPr lang="en-US" sz="1500" dirty="0">
                  <a:solidFill>
                    <a:srgbClr val="000000"/>
                  </a:solidFill>
                </a:rPr>
                <a:t>event</a:t>
              </a:r>
            </a:p>
            <a:p>
              <a:pPr marL="179388" indent="-92075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Tx/>
                <a:buChar char="•"/>
                <a:defRPr/>
              </a:pPr>
              <a:r>
                <a:rPr lang="en-US" sz="1500" dirty="0">
                  <a:solidFill>
                    <a:srgbClr val="000000"/>
                  </a:solidFill>
                </a:rPr>
                <a:t>Final </a:t>
              </a:r>
              <a:r>
                <a:rPr lang="en-US" sz="1500" b="1" i="1" dirty="0">
                  <a:solidFill>
                    <a:srgbClr val="000000"/>
                  </a:solidFill>
                </a:rPr>
                <a:t>R</a:t>
              </a:r>
              <a:r>
                <a:rPr lang="en-US" sz="1500" dirty="0">
                  <a:solidFill>
                    <a:srgbClr val="000000"/>
                  </a:solidFill>
                </a:rPr>
                <a:t>esults </a:t>
              </a:r>
              <a:br>
                <a:rPr lang="en-US" sz="1500" dirty="0">
                  <a:solidFill>
                    <a:srgbClr val="000000"/>
                  </a:solidFill>
                </a:rPr>
              </a:br>
              <a:r>
                <a:rPr lang="en-US" sz="1500" dirty="0">
                  <a:solidFill>
                    <a:srgbClr val="000000"/>
                  </a:solidFill>
                </a:rPr>
                <a:t>by stakeholder</a:t>
              </a:r>
            </a:p>
            <a:p>
              <a:pPr marL="179388" indent="-92075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Tx/>
                <a:buChar char="•"/>
                <a:defRPr/>
              </a:pPr>
              <a:r>
                <a:rPr lang="en-US" sz="1500" dirty="0">
                  <a:solidFill>
                    <a:srgbClr val="000000"/>
                  </a:solidFill>
                </a:rPr>
                <a:t>~5 +/- 2 main </a:t>
              </a:r>
              <a:r>
                <a:rPr lang="en-US" sz="1500" b="1" i="1" dirty="0">
                  <a:solidFill>
                    <a:srgbClr val="000000"/>
                  </a:solidFill>
                </a:rPr>
                <a:t>A</a:t>
              </a:r>
              <a:r>
                <a:rPr lang="en-US" sz="1500" dirty="0">
                  <a:solidFill>
                    <a:srgbClr val="000000"/>
                  </a:solidFill>
                </a:rPr>
                <a:t>ctivities</a:t>
              </a:r>
            </a:p>
            <a:p>
              <a:pPr marL="179388" indent="-92075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Tx/>
                <a:buChar char="•"/>
                <a:defRPr/>
              </a:pPr>
              <a:r>
                <a:rPr lang="en-US" sz="1500" b="1" i="1" dirty="0">
                  <a:solidFill>
                    <a:srgbClr val="000000"/>
                  </a:solidFill>
                </a:rPr>
                <a:t>C</a:t>
              </a:r>
              <a:r>
                <a:rPr lang="en-US" sz="1500" dirty="0">
                  <a:solidFill>
                    <a:srgbClr val="000000"/>
                  </a:solidFill>
                </a:rPr>
                <a:t>ases / variations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Tx/>
                <a:buChar char="•"/>
                <a:defRPr/>
              </a:pPr>
              <a:r>
                <a:rPr lang="en-US" sz="1500" dirty="0">
                  <a:solidFill>
                    <a:srgbClr val="000000"/>
                  </a:solidFill>
                </a:rPr>
                <a:t>Draw </a:t>
              </a:r>
              <a:r>
                <a:rPr lang="en-US" sz="1500" i="1" dirty="0">
                  <a:solidFill>
                    <a:srgbClr val="000000"/>
                  </a:solidFill>
                </a:rPr>
                <a:t>Process Scope Model</a:t>
              </a:r>
            </a:p>
          </p:txBody>
        </p:sp>
        <p:sp>
          <p:nvSpPr>
            <p:cNvPr id="1866764" name="Text Box 12"/>
            <p:cNvSpPr txBox="1">
              <a:spLocks noChangeArrowheads="1"/>
            </p:cNvSpPr>
            <p:nvPr/>
          </p:nvSpPr>
          <p:spPr bwMode="auto">
            <a:xfrm>
              <a:off x="2899431" y="4094333"/>
              <a:ext cx="1693816" cy="26314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rnd">
                  <a:solidFill>
                    <a:schemeClr val="tx1"/>
                  </a:solidFill>
                  <a:prstDash val="sysDot"/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marL="119063" indent="-119063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Tx/>
                <a:buChar char="•"/>
                <a:defRPr/>
              </a:pPr>
              <a:r>
                <a:rPr lang="en-US" sz="1500" i="1" dirty="0">
                  <a:solidFill>
                    <a:srgbClr val="000000"/>
                  </a:solidFill>
                </a:rPr>
                <a:t>Who – </a:t>
              </a:r>
              <a:r>
                <a:rPr lang="en-US" sz="1500" dirty="0">
                  <a:solidFill>
                    <a:srgbClr val="000000"/>
                  </a:solidFill>
                </a:rPr>
                <a:t>Functions / Organisations / each Actor </a:t>
              </a:r>
              <a:br>
                <a:rPr lang="en-US" sz="1500" dirty="0">
                  <a:solidFill>
                    <a:srgbClr val="000000"/>
                  </a:solidFill>
                </a:rPr>
              </a:br>
              <a:r>
                <a:rPr lang="en-US" sz="1500" dirty="0">
                  <a:solidFill>
                    <a:srgbClr val="000000"/>
                  </a:solidFill>
                </a:rPr>
                <a:t>(optionally main responsibilities)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Tx/>
                <a:buChar char="•"/>
                <a:defRPr/>
              </a:pPr>
              <a:r>
                <a:rPr lang="en-US" sz="1500" i="1" dirty="0">
                  <a:solidFill>
                    <a:srgbClr val="000000"/>
                  </a:solidFill>
                </a:rPr>
                <a:t>How</a:t>
              </a:r>
              <a:r>
                <a:rPr lang="en-US" sz="1500" dirty="0">
                  <a:solidFill>
                    <a:srgbClr val="000000"/>
                  </a:solidFill>
                </a:rPr>
                <a:t> –  supporting Mechanisms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Tx/>
                <a:buChar char="•"/>
                <a:defRPr/>
              </a:pPr>
              <a:r>
                <a:rPr lang="en-US" sz="1500" dirty="0">
                  <a:solidFill>
                    <a:srgbClr val="000000"/>
                  </a:solidFill>
                </a:rPr>
                <a:t>Draw </a:t>
              </a:r>
              <a:r>
                <a:rPr lang="en-US" sz="1500" i="1" dirty="0">
                  <a:solidFill>
                    <a:srgbClr val="000000"/>
                  </a:solidFill>
                </a:rPr>
                <a:t>Process Summary Chart</a:t>
              </a:r>
            </a:p>
          </p:txBody>
        </p:sp>
        <p:sp>
          <p:nvSpPr>
            <p:cNvPr id="1866765" name="Text Box 13"/>
            <p:cNvSpPr txBox="1">
              <a:spLocks noChangeArrowheads="1"/>
            </p:cNvSpPr>
            <p:nvPr/>
          </p:nvSpPr>
          <p:spPr bwMode="auto">
            <a:xfrm>
              <a:off x="4619856" y="4094321"/>
              <a:ext cx="1854004" cy="24006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rnd">
                  <a:solidFill>
                    <a:schemeClr val="tx1"/>
                  </a:solidFill>
                  <a:prstDash val="sysDot"/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marL="119063" indent="-119063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Tx/>
                <a:buChar char="•"/>
                <a:defRPr/>
              </a:pPr>
              <a:r>
                <a:rPr lang="en-US" sz="1500" dirty="0">
                  <a:solidFill>
                    <a:srgbClr val="000000"/>
                  </a:solidFill>
                </a:rPr>
                <a:t>Stakeholder issues and concerns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Tx/>
                <a:buChar char="•"/>
                <a:defRPr/>
              </a:pPr>
              <a:r>
                <a:rPr lang="en-US" sz="1500" dirty="0">
                  <a:solidFill>
                    <a:srgbClr val="000000"/>
                  </a:solidFill>
                </a:rPr>
                <a:t>Business context (changes in the environment)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Tx/>
                <a:buChar char="•"/>
                <a:defRPr/>
              </a:pPr>
              <a:r>
                <a:rPr lang="en-US" sz="1500" dirty="0">
                  <a:solidFill>
                    <a:srgbClr val="000000"/>
                  </a:solidFill>
                </a:rPr>
                <a:t>Consequences of inaction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Tx/>
                <a:buChar char="•"/>
                <a:defRPr/>
              </a:pPr>
              <a:r>
                <a:rPr lang="en-US" sz="1500" dirty="0">
                  <a:solidFill>
                    <a:srgbClr val="000000"/>
                  </a:solidFill>
                </a:rPr>
                <a:t>Record </a:t>
              </a:r>
              <a:br>
                <a:rPr lang="en-US" sz="1500" dirty="0">
                  <a:solidFill>
                    <a:srgbClr val="000000"/>
                  </a:solidFill>
                </a:rPr>
              </a:br>
              <a:r>
                <a:rPr lang="en-US" sz="1500" i="1" dirty="0">
                  <a:solidFill>
                    <a:srgbClr val="000000"/>
                  </a:solidFill>
                </a:rPr>
                <a:t>Case for Action</a:t>
              </a:r>
              <a:endParaRPr lang="en-US" sz="1500" dirty="0">
                <a:solidFill>
                  <a:srgbClr val="000000"/>
                </a:solidFill>
              </a:endParaRPr>
            </a:p>
          </p:txBody>
        </p:sp>
        <p:sp>
          <p:nvSpPr>
            <p:cNvPr id="1866766" name="Text Box 14"/>
            <p:cNvSpPr txBox="1">
              <a:spLocks noChangeArrowheads="1"/>
            </p:cNvSpPr>
            <p:nvPr/>
          </p:nvSpPr>
          <p:spPr bwMode="auto">
            <a:xfrm>
              <a:off x="6473860" y="4094175"/>
              <a:ext cx="1854004" cy="26314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rnd">
                  <a:solidFill>
                    <a:schemeClr val="tx1"/>
                  </a:solidFill>
                  <a:prstDash val="sysDot"/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marL="119063" indent="-119063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Tx/>
                <a:buChar char="•"/>
                <a:defRPr/>
              </a:pPr>
              <a:r>
                <a:rPr lang="en-US" sz="1500" dirty="0">
                  <a:solidFill>
                    <a:srgbClr val="000000"/>
                  </a:solidFill>
                </a:rPr>
                <a:t>Establish subjective goals</a:t>
              </a:r>
              <a:br>
                <a:rPr lang="en-US" sz="1500" dirty="0">
                  <a:solidFill>
                    <a:srgbClr val="000000"/>
                  </a:solidFill>
                </a:rPr>
              </a:br>
              <a:r>
                <a:rPr lang="en-US" sz="1500" dirty="0">
                  <a:solidFill>
                    <a:srgbClr val="000000"/>
                  </a:solidFill>
                </a:rPr>
                <a:t>by stakeholder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Tx/>
                <a:buChar char="•"/>
                <a:defRPr/>
              </a:pPr>
              <a:r>
                <a:rPr lang="en-US" sz="1500" dirty="0">
                  <a:solidFill>
                    <a:srgbClr val="000000"/>
                  </a:solidFill>
                </a:rPr>
                <a:t>Establish objective (measurable) goals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Tx/>
                <a:buChar char="•"/>
                <a:defRPr/>
              </a:pPr>
              <a:r>
                <a:rPr lang="en-US" sz="1500" dirty="0">
                  <a:solidFill>
                    <a:srgbClr val="000000"/>
                  </a:solidFill>
                </a:rPr>
                <a:t>Clarify differentiator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Tx/>
                <a:buChar char="•"/>
                <a:defRPr/>
              </a:pPr>
              <a:r>
                <a:rPr lang="en-US" sz="1500" dirty="0">
                  <a:solidFill>
                    <a:srgbClr val="000000"/>
                  </a:solidFill>
                </a:rPr>
                <a:t>Record </a:t>
              </a:r>
              <a:r>
                <a:rPr lang="en-US" sz="1500" i="1" dirty="0">
                  <a:solidFill>
                    <a:srgbClr val="000000"/>
                  </a:solidFill>
                </a:rPr>
                <a:t>Process Goals</a:t>
              </a:r>
            </a:p>
          </p:txBody>
        </p:sp>
        <p:sp>
          <p:nvSpPr>
            <p:cNvPr id="1866767" name="Text Box 15"/>
            <p:cNvSpPr txBox="1">
              <a:spLocks noChangeArrowheads="1"/>
            </p:cNvSpPr>
            <p:nvPr/>
          </p:nvSpPr>
          <p:spPr bwMode="auto">
            <a:xfrm>
              <a:off x="8330067" y="4094254"/>
              <a:ext cx="1509712" cy="26314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rnd">
                  <a:solidFill>
                    <a:schemeClr val="tx1"/>
                  </a:solidFill>
                  <a:prstDash val="sysDot"/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119063" indent="-119063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32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Tx/>
                <a:buChar char="•"/>
                <a:defRPr/>
              </a:pPr>
              <a:r>
                <a:rPr lang="en-US" sz="1500" dirty="0">
                  <a:solidFill>
                    <a:srgbClr val="000000"/>
                  </a:solidFill>
                </a:rPr>
                <a:t>Determine basic </a:t>
              </a:r>
              <a:r>
                <a:rPr lang="en-US" sz="1500" i="1" dirty="0">
                  <a:solidFill>
                    <a:srgbClr val="000000"/>
                  </a:solidFill>
                </a:rPr>
                <a:t>measures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Tx/>
                <a:buChar char="•"/>
                <a:defRPr/>
              </a:pPr>
              <a:r>
                <a:rPr lang="en-US" sz="1500" dirty="0">
                  <a:solidFill>
                    <a:srgbClr val="000000"/>
                  </a:solidFill>
                </a:rPr>
                <a:t>Craft process </a:t>
              </a:r>
              <a:r>
                <a:rPr lang="en-US" sz="1500" i="1" dirty="0">
                  <a:solidFill>
                    <a:srgbClr val="000000"/>
                  </a:solidFill>
                </a:rPr>
                <a:t>metrics:</a:t>
              </a:r>
            </a:p>
            <a:p>
              <a:pPr marL="269875" lvl="1" indent="-147638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Tx/>
                <a:buChar char="•"/>
                <a:defRPr/>
              </a:pPr>
              <a:r>
                <a:rPr lang="en-US" sz="1500" dirty="0">
                  <a:solidFill>
                    <a:srgbClr val="000000"/>
                  </a:solidFill>
                </a:rPr>
                <a:t>strategically aligned</a:t>
              </a:r>
            </a:p>
            <a:p>
              <a:pPr marL="269875" lvl="1" indent="-147638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Tx/>
                <a:buChar char="•"/>
                <a:defRPr/>
              </a:pPr>
              <a:r>
                <a:rPr lang="en-US" sz="1500" dirty="0">
                  <a:solidFill>
                    <a:srgbClr val="000000"/>
                  </a:solidFill>
                </a:rPr>
                <a:t>outcome-based</a:t>
              </a:r>
            </a:p>
            <a:p>
              <a:pPr marL="269875" lvl="1" indent="-147638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Tx/>
                <a:buChar char="•"/>
                <a:defRPr/>
              </a:pPr>
              <a:r>
                <a:rPr lang="en-US" sz="1500" dirty="0">
                  <a:solidFill>
                    <a:srgbClr val="000000"/>
                  </a:solidFill>
                </a:rPr>
                <a:t>customer-focused.  </a:t>
              </a:r>
            </a:p>
          </p:txBody>
        </p:sp>
      </p:grpSp>
      <p:sp>
        <p:nvSpPr>
          <p:cNvPr id="31761" name="Rectangle 24"/>
          <p:cNvSpPr>
            <a:spLocks noChangeArrowheads="1"/>
          </p:cNvSpPr>
          <p:nvPr/>
        </p:nvSpPr>
        <p:spPr bwMode="auto">
          <a:xfrm>
            <a:off x="908559" y="830203"/>
            <a:ext cx="1876425" cy="1431925"/>
          </a:xfrm>
          <a:prstGeom prst="rect">
            <a:avLst/>
          </a:prstGeom>
          <a:solidFill>
            <a:srgbClr val="3366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91440" rIns="0" bIns="91440" anchor="ctr" anchorCtr="1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– 1 –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CA" sz="16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Identify, scope, and assess the target process</a:t>
            </a:r>
            <a:endParaRPr lang="en-US" sz="1600" b="1" i="1" dirty="0">
              <a:solidFill>
                <a:srgbClr val="FFFFFF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1762" name="Rectangle 25"/>
          <p:cNvSpPr>
            <a:spLocks noChangeArrowheads="1"/>
          </p:cNvSpPr>
          <p:nvPr/>
        </p:nvSpPr>
        <p:spPr bwMode="auto">
          <a:xfrm>
            <a:off x="5155315" y="615889"/>
            <a:ext cx="1876425" cy="1422400"/>
          </a:xfrm>
          <a:prstGeom prst="rect">
            <a:avLst/>
          </a:prstGeom>
          <a:solidFill>
            <a:srgbClr val="0000CC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91440" rIns="0" bIns="91440" anchor="ctr" anchorCtr="1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– 2 –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Understand the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600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“</a:t>
            </a:r>
            <a:r>
              <a:rPr lang="en-US" sz="1600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as-is</a:t>
            </a:r>
            <a:r>
              <a:rPr lang="ja-JP" altLang="en-US" sz="1600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”</a:t>
            </a:r>
            <a:r>
              <a:rPr lang="en-US" sz="1600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 process</a:t>
            </a:r>
          </a:p>
        </p:txBody>
      </p:sp>
      <p:sp>
        <p:nvSpPr>
          <p:cNvPr id="31763" name="Rectangle 26"/>
          <p:cNvSpPr>
            <a:spLocks noChangeArrowheads="1"/>
          </p:cNvSpPr>
          <p:nvPr/>
        </p:nvSpPr>
        <p:spPr bwMode="auto">
          <a:xfrm>
            <a:off x="9393092" y="616072"/>
            <a:ext cx="1876425" cy="1420813"/>
          </a:xfrm>
          <a:prstGeom prst="rect">
            <a:avLst/>
          </a:prstGeom>
          <a:solidFill>
            <a:srgbClr val="000080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91440" rIns="0" bIns="91440" anchor="ctr" anchorCtr="1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– 3 –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 err="1">
                <a:solidFill>
                  <a:srgbClr val="FFFFFF"/>
                </a:solidFill>
                <a:latin typeface="Arial" charset="0"/>
                <a:ea typeface="ＭＳ Ｐゴシック" charset="0"/>
              </a:rPr>
              <a:t>Characterise</a:t>
            </a:r>
            <a:r>
              <a:rPr lang="en-US" sz="1600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 and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design the</a:t>
            </a:r>
            <a:br>
              <a:rPr lang="en-US" sz="1600" dirty="0">
                <a:solidFill>
                  <a:srgbClr val="FFFFFF"/>
                </a:solidFill>
                <a:latin typeface="Arial" charset="0"/>
                <a:ea typeface="ＭＳ Ｐゴシック" charset="0"/>
              </a:rPr>
            </a:br>
            <a:r>
              <a:rPr lang="ja-JP" altLang="en-US" sz="1600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“</a:t>
            </a:r>
            <a:r>
              <a:rPr lang="en-US" sz="1600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to-be</a:t>
            </a:r>
            <a:r>
              <a:rPr lang="ja-JP" altLang="en-US" sz="1600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”</a:t>
            </a:r>
            <a:r>
              <a:rPr lang="en-US" sz="1600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 process</a:t>
            </a: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907129" y="2729805"/>
            <a:ext cx="1322387" cy="1174750"/>
          </a:xfrm>
          <a:prstGeom prst="rect">
            <a:avLst/>
          </a:prstGeom>
          <a:solidFill>
            <a:srgbClr val="33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46038" rIns="0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i="1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Identify a set </a:t>
            </a:r>
            <a:br>
              <a:rPr lang="en-US" sz="1400" b="1" i="1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1400" b="1" i="1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of related processes</a:t>
            </a: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2699600" y="2729805"/>
            <a:ext cx="1320800" cy="1174750"/>
          </a:xfrm>
          <a:prstGeom prst="rect">
            <a:avLst/>
          </a:prstGeom>
          <a:solidFill>
            <a:srgbClr val="33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46038" rIns="0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i="1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Select target process and define </a:t>
            </a:r>
            <a:r>
              <a:rPr lang="ja-JP" altLang="en-US" sz="1400" b="1" i="1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1400" b="1" i="1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what</a:t>
            </a:r>
            <a:r>
              <a:rPr lang="ja-JP" altLang="en-US" sz="1400" b="1" i="1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sz="1400" b="1" i="1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br>
              <a:rPr lang="en-US" sz="1400" b="1" i="1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1400" b="1" i="1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(essential scope)</a:t>
            </a:r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4490484" y="2723455"/>
            <a:ext cx="1320800" cy="1174750"/>
          </a:xfrm>
          <a:prstGeom prst="rect">
            <a:avLst/>
          </a:prstGeom>
          <a:solidFill>
            <a:srgbClr val="33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46038" rIns="0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i="1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Define </a:t>
            </a:r>
            <a:br>
              <a:rPr lang="en-US" sz="1400" b="1" i="1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1400" b="1" i="1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as-is process </a:t>
            </a:r>
            <a:r>
              <a:rPr lang="ja-JP" altLang="en-US" sz="1400" b="1" i="1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1400" b="1" i="1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who and how</a:t>
            </a:r>
            <a:r>
              <a:rPr lang="ja-JP" altLang="en-US" sz="1400" b="1" i="1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endParaRPr lang="en-US" sz="1400" b="1" i="1" dirty="0">
              <a:solidFill>
                <a:srgbClr val="FFFF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6281368" y="2723455"/>
            <a:ext cx="1320800" cy="1174750"/>
          </a:xfrm>
          <a:prstGeom prst="rect">
            <a:avLst/>
          </a:prstGeom>
          <a:solidFill>
            <a:srgbClr val="33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46038" rIns="0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i="1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Determine </a:t>
            </a:r>
            <a:br>
              <a:rPr lang="en-US" sz="1400" b="1" i="1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1400" b="1" i="1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why process must change – </a:t>
            </a:r>
            <a:r>
              <a:rPr lang="ja-JP" altLang="en-US" sz="1400" b="1" i="1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1400" b="1" i="1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Case for Action</a:t>
            </a:r>
            <a:r>
              <a:rPr lang="ja-JP" altLang="en-US" sz="1400" b="1" i="1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sz="1400" b="1" i="1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</a:p>
        </p:txBody>
      </p:sp>
      <p:sp>
        <p:nvSpPr>
          <p:cNvPr id="24" name="Rectangle 8"/>
          <p:cNvSpPr>
            <a:spLocks noChangeArrowheads="1"/>
          </p:cNvSpPr>
          <p:nvPr/>
        </p:nvSpPr>
        <p:spPr bwMode="auto">
          <a:xfrm>
            <a:off x="8072252" y="2720280"/>
            <a:ext cx="1412875" cy="1166812"/>
          </a:xfrm>
          <a:prstGeom prst="rect">
            <a:avLst/>
          </a:prstGeom>
          <a:solidFill>
            <a:srgbClr val="33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46038" rIns="0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i="1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Specify to-be process goals – </a:t>
            </a:r>
            <a:r>
              <a:rPr lang="ja-JP" altLang="en-US" sz="1400" b="1" i="1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1400" b="1" i="1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Process Goals</a:t>
            </a:r>
            <a:r>
              <a:rPr lang="ja-JP" altLang="en-US" sz="1400" b="1" i="1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1400" b="1" i="1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 and Differentiator</a:t>
            </a:r>
            <a:endParaRPr lang="en-US" sz="1400" b="1" i="1" dirty="0">
              <a:solidFill>
                <a:srgbClr val="FFFF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5" name="Rectangle 9"/>
          <p:cNvSpPr>
            <a:spLocks noChangeArrowheads="1"/>
          </p:cNvSpPr>
          <p:nvPr/>
        </p:nvSpPr>
        <p:spPr bwMode="auto">
          <a:xfrm>
            <a:off x="9955211" y="2710755"/>
            <a:ext cx="1322388" cy="1174750"/>
          </a:xfrm>
          <a:prstGeom prst="rect">
            <a:avLst/>
          </a:prstGeom>
          <a:solidFill>
            <a:srgbClr val="33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46038" rIns="0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i="1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Specify to-be process performance metrics</a:t>
            </a:r>
          </a:p>
        </p:txBody>
      </p:sp>
    </p:spTree>
    <p:extLst>
      <p:ext uri="{BB962C8B-B14F-4D97-AF65-F5344CB8AC3E}">
        <p14:creationId xmlns:p14="http://schemas.microsoft.com/office/powerpoint/2010/main" val="2852030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sz="3000" dirty="0">
                <a:latin typeface="Arial" charset="0"/>
                <a:cs typeface="+mj-cs"/>
              </a:rPr>
              <a:t>Phase 2 summary – Model and </a:t>
            </a:r>
            <a:r>
              <a:rPr lang="en-CA" sz="3000" u="sng" dirty="0">
                <a:latin typeface="Arial" charset="0"/>
                <a:cs typeface="+mj-cs"/>
              </a:rPr>
              <a:t>understand</a:t>
            </a:r>
            <a:r>
              <a:rPr lang="en-CA" sz="3000" dirty="0">
                <a:latin typeface="Arial" charset="0"/>
                <a:cs typeface="+mj-cs"/>
              </a:rPr>
              <a:t> the as-is process</a:t>
            </a:r>
            <a:endParaRPr lang="en-US" sz="3000" dirty="0">
              <a:latin typeface="Arial" charset="0"/>
              <a:cs typeface="+mj-cs"/>
            </a:endParaRPr>
          </a:p>
        </p:txBody>
      </p:sp>
      <p:sp>
        <p:nvSpPr>
          <p:cNvPr id="97283" name="AutoShape 3"/>
          <p:cNvSpPr>
            <a:spLocks noChangeArrowheads="1"/>
          </p:cNvSpPr>
          <p:nvPr/>
        </p:nvSpPr>
        <p:spPr bwMode="auto">
          <a:xfrm>
            <a:off x="921401" y="2459038"/>
            <a:ext cx="10336678" cy="360362"/>
          </a:xfrm>
          <a:prstGeom prst="chevron">
            <a:avLst>
              <a:gd name="adj" fmla="val 55515"/>
            </a:avLst>
          </a:prstGeom>
          <a:solidFill>
            <a:srgbClr val="00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rIns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Phase 2 – Model and understand the as-is process, and impact of all enablers</a:t>
            </a:r>
          </a:p>
        </p:txBody>
      </p:sp>
      <p:sp>
        <p:nvSpPr>
          <p:cNvPr id="1868804" name="Rectangle 4"/>
          <p:cNvSpPr>
            <a:spLocks noChangeArrowheads="1"/>
          </p:cNvSpPr>
          <p:nvPr/>
        </p:nvSpPr>
        <p:spPr bwMode="auto">
          <a:xfrm>
            <a:off x="924578" y="2948818"/>
            <a:ext cx="1322387" cy="1174750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46038" rIns="0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300" b="1" i="1" dirty="0" err="1">
                <a:solidFill>
                  <a:srgbClr val="FFFFFF"/>
                </a:solidFill>
                <a:latin typeface="Arial" charset="0"/>
                <a:ea typeface="ＭＳ Ｐゴシック" charset="0"/>
              </a:rPr>
              <a:t>Organise</a:t>
            </a:r>
            <a:r>
              <a:rPr lang="en-US" sz="13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 and initiate a modelling session</a:t>
            </a:r>
          </a:p>
        </p:txBody>
      </p:sp>
      <p:sp>
        <p:nvSpPr>
          <p:cNvPr id="1868805" name="Rectangle 5"/>
          <p:cNvSpPr>
            <a:spLocks noChangeArrowheads="1"/>
          </p:cNvSpPr>
          <p:nvPr/>
        </p:nvSpPr>
        <p:spPr bwMode="auto">
          <a:xfrm>
            <a:off x="4496883" y="2948818"/>
            <a:ext cx="1320800" cy="1174750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46038" rIns="0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3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Optional: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3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Develop handoff-level </a:t>
            </a:r>
            <a:br>
              <a:rPr lang="en-US" sz="13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</a:br>
            <a:r>
              <a:rPr lang="en-US" sz="13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as-is Swimlane Diagram</a:t>
            </a:r>
          </a:p>
        </p:txBody>
      </p:sp>
      <p:sp>
        <p:nvSpPr>
          <p:cNvPr id="1868806" name="Rectangle 6"/>
          <p:cNvSpPr>
            <a:spLocks noChangeArrowheads="1"/>
          </p:cNvSpPr>
          <p:nvPr/>
        </p:nvSpPr>
        <p:spPr bwMode="auto">
          <a:xfrm>
            <a:off x="2711524" y="2946320"/>
            <a:ext cx="1320800" cy="1174750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46038" rIns="0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3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Augment Process Scope Model with more detailed steps</a:t>
            </a:r>
          </a:p>
        </p:txBody>
      </p:sp>
      <p:sp>
        <p:nvSpPr>
          <p:cNvPr id="1868807" name="Rectangle 7"/>
          <p:cNvSpPr>
            <a:spLocks noChangeArrowheads="1"/>
          </p:cNvSpPr>
          <p:nvPr/>
        </p:nvSpPr>
        <p:spPr bwMode="auto">
          <a:xfrm>
            <a:off x="6282242" y="2942468"/>
            <a:ext cx="1320800" cy="1174750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46038" rIns="0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3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Validate completeness using </a:t>
            </a:r>
            <a:r>
              <a:rPr lang="ja-JP" altLang="en-US" sz="13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“</a:t>
            </a:r>
            <a:r>
              <a:rPr lang="en-US" sz="13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the five questions</a:t>
            </a:r>
            <a:r>
              <a:rPr lang="ja-JP" altLang="en-US" sz="13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”</a:t>
            </a:r>
            <a:r>
              <a:rPr lang="en-US" sz="13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 for each step</a:t>
            </a:r>
          </a:p>
        </p:txBody>
      </p:sp>
      <p:sp>
        <p:nvSpPr>
          <p:cNvPr id="1868808" name="Rectangle 8"/>
          <p:cNvSpPr>
            <a:spLocks noChangeArrowheads="1"/>
          </p:cNvSpPr>
          <p:nvPr/>
        </p:nvSpPr>
        <p:spPr bwMode="auto">
          <a:xfrm>
            <a:off x="8067601" y="2939293"/>
            <a:ext cx="1412875" cy="1166812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46038" rIns="0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3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Model other cases of the same process</a:t>
            </a:r>
          </a:p>
        </p:txBody>
      </p:sp>
      <p:sp>
        <p:nvSpPr>
          <p:cNvPr id="1868809" name="Rectangle 9"/>
          <p:cNvSpPr>
            <a:spLocks noChangeArrowheads="1"/>
          </p:cNvSpPr>
          <p:nvPr/>
        </p:nvSpPr>
        <p:spPr bwMode="auto">
          <a:xfrm>
            <a:off x="9945034" y="2929768"/>
            <a:ext cx="1322388" cy="1174750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46038" rIns="0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3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Develop </a:t>
            </a:r>
            <a:br>
              <a:rPr lang="en-US" sz="13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</a:br>
            <a:r>
              <a:rPr lang="en-US" sz="13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service-level Swimlane Diagram, if necessary</a:t>
            </a:r>
          </a:p>
        </p:txBody>
      </p:sp>
      <p:sp>
        <p:nvSpPr>
          <p:cNvPr id="1868810" name="Text Box 10"/>
          <p:cNvSpPr txBox="1">
            <a:spLocks noChangeArrowheads="1"/>
          </p:cNvSpPr>
          <p:nvPr/>
        </p:nvSpPr>
        <p:spPr bwMode="auto">
          <a:xfrm>
            <a:off x="833889" y="4150942"/>
            <a:ext cx="1779236" cy="2292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19063" indent="-1190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en-US" sz="1300" dirty="0">
                <a:solidFill>
                  <a:srgbClr val="000000"/>
                </a:solidFill>
              </a:rPr>
              <a:t>Workers, managers, </a:t>
            </a:r>
            <a:br>
              <a:rPr lang="en-US" sz="1300" dirty="0">
                <a:solidFill>
                  <a:srgbClr val="000000"/>
                </a:solidFill>
              </a:rPr>
            </a:br>
            <a:r>
              <a:rPr lang="en-US" sz="1300" dirty="0">
                <a:solidFill>
                  <a:srgbClr val="000000"/>
                </a:solidFill>
              </a:rPr>
              <a:t>external stakeholders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en-US" sz="1300" dirty="0">
                <a:solidFill>
                  <a:srgbClr val="000000"/>
                </a:solidFill>
              </a:rPr>
              <a:t>Review </a:t>
            </a:r>
            <a:r>
              <a:rPr lang="en-US" sz="1300" i="1" dirty="0">
                <a:solidFill>
                  <a:srgbClr val="000000"/>
                </a:solidFill>
              </a:rPr>
              <a:t>Process Landscape, Process Scope Model, </a:t>
            </a:r>
            <a:r>
              <a:rPr lang="en-US" sz="1300" dirty="0">
                <a:solidFill>
                  <a:srgbClr val="000000"/>
                </a:solidFill>
              </a:rPr>
              <a:t>and</a:t>
            </a:r>
            <a:r>
              <a:rPr lang="en-US" sz="1300" i="1" dirty="0">
                <a:solidFill>
                  <a:srgbClr val="000000"/>
                </a:solidFill>
              </a:rPr>
              <a:t> Process Summary Chart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en-US" sz="1300" dirty="0">
                <a:solidFill>
                  <a:srgbClr val="000000"/>
                </a:solidFill>
              </a:rPr>
              <a:t>Review ground rules</a:t>
            </a:r>
          </a:p>
        </p:txBody>
      </p:sp>
      <p:sp>
        <p:nvSpPr>
          <p:cNvPr id="1868811" name="Text Box 11"/>
          <p:cNvSpPr txBox="1">
            <a:spLocks noChangeArrowheads="1"/>
          </p:cNvSpPr>
          <p:nvPr/>
        </p:nvSpPr>
        <p:spPr bwMode="auto">
          <a:xfrm>
            <a:off x="4430136" y="4151033"/>
            <a:ext cx="1748589" cy="2292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19063" indent="-1190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en-US" sz="1300" dirty="0">
                <a:solidFill>
                  <a:srgbClr val="000000"/>
                </a:solidFill>
              </a:rPr>
              <a:t>From trigger, </a:t>
            </a:r>
            <a:br>
              <a:rPr lang="en-US" sz="1300" dirty="0">
                <a:solidFill>
                  <a:srgbClr val="000000"/>
                </a:solidFill>
              </a:rPr>
            </a:br>
            <a:r>
              <a:rPr lang="en-US" sz="1300" dirty="0">
                <a:solidFill>
                  <a:srgbClr val="000000"/>
                </a:solidFill>
              </a:rPr>
              <a:t>trace </a:t>
            </a:r>
            <a:r>
              <a:rPr lang="en-US" sz="1300" i="1" dirty="0">
                <a:solidFill>
                  <a:srgbClr val="000000"/>
                </a:solidFill>
              </a:rPr>
              <a:t>one</a:t>
            </a:r>
            <a:r>
              <a:rPr lang="en-US" sz="1300" dirty="0">
                <a:solidFill>
                  <a:srgbClr val="000000"/>
                </a:solidFill>
              </a:rPr>
              <a:t> flow to result – “flow first, detail later”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en-US" sz="1300" dirty="0">
                <a:solidFill>
                  <a:srgbClr val="000000"/>
                </a:solidFill>
              </a:rPr>
              <a:t>Three questions:</a:t>
            </a:r>
            <a:br>
              <a:rPr lang="en-US" sz="1300" dirty="0">
                <a:solidFill>
                  <a:srgbClr val="000000"/>
                </a:solidFill>
              </a:rPr>
            </a:br>
            <a:r>
              <a:rPr lang="en-US" sz="1300" dirty="0">
                <a:solidFill>
                  <a:srgbClr val="000000"/>
                </a:solidFill>
              </a:rPr>
              <a:t>1 - </a:t>
            </a:r>
            <a:r>
              <a:rPr lang="ja-JP" altLang="en-US" sz="1300" dirty="0">
                <a:solidFill>
                  <a:srgbClr val="000000"/>
                </a:solidFill>
              </a:rPr>
              <a:t>“</a:t>
            </a:r>
            <a:r>
              <a:rPr lang="en-US" sz="1300" dirty="0">
                <a:solidFill>
                  <a:srgbClr val="000000"/>
                </a:solidFill>
              </a:rPr>
              <a:t>Who next?</a:t>
            </a:r>
            <a:r>
              <a:rPr lang="ja-JP" altLang="en-US" sz="1300" dirty="0">
                <a:solidFill>
                  <a:srgbClr val="000000"/>
                </a:solidFill>
              </a:rPr>
              <a:t>”</a:t>
            </a:r>
            <a:br>
              <a:rPr lang="en-US" sz="1300" dirty="0">
                <a:solidFill>
                  <a:srgbClr val="000000"/>
                </a:solidFill>
              </a:rPr>
            </a:br>
            <a:r>
              <a:rPr lang="en-US" sz="1300" dirty="0">
                <a:solidFill>
                  <a:srgbClr val="000000"/>
                </a:solidFill>
              </a:rPr>
              <a:t>2 - </a:t>
            </a:r>
            <a:r>
              <a:rPr lang="ja-JP" altLang="en-US" sz="1300" dirty="0">
                <a:solidFill>
                  <a:srgbClr val="000000"/>
                </a:solidFill>
              </a:rPr>
              <a:t>“</a:t>
            </a:r>
            <a:r>
              <a:rPr lang="en-US" sz="1300" dirty="0">
                <a:solidFill>
                  <a:srgbClr val="000000"/>
                </a:solidFill>
              </a:rPr>
              <a:t>How?</a:t>
            </a:r>
            <a:r>
              <a:rPr lang="ja-JP" altLang="en-US" sz="1300" dirty="0">
                <a:solidFill>
                  <a:srgbClr val="000000"/>
                </a:solidFill>
              </a:rPr>
              <a:t>”</a:t>
            </a:r>
            <a:br>
              <a:rPr lang="en-US" sz="1300" dirty="0">
                <a:solidFill>
                  <a:srgbClr val="000000"/>
                </a:solidFill>
              </a:rPr>
            </a:br>
            <a:r>
              <a:rPr lang="en-US" sz="1300" dirty="0">
                <a:solidFill>
                  <a:srgbClr val="000000"/>
                </a:solidFill>
              </a:rPr>
              <a:t>3 - </a:t>
            </a:r>
            <a:r>
              <a:rPr lang="ja-JP" altLang="en-US" sz="1300" dirty="0">
                <a:solidFill>
                  <a:srgbClr val="000000"/>
                </a:solidFill>
              </a:rPr>
              <a:t>“</a:t>
            </a:r>
            <a:r>
              <a:rPr lang="en-US" sz="1300" dirty="0">
                <a:solidFill>
                  <a:srgbClr val="000000"/>
                </a:solidFill>
              </a:rPr>
              <a:t>Who really?</a:t>
            </a:r>
            <a:r>
              <a:rPr lang="ja-JP" altLang="en-US" sz="1300" dirty="0">
                <a:solidFill>
                  <a:srgbClr val="000000"/>
                </a:solidFill>
              </a:rPr>
              <a:t>”</a:t>
            </a:r>
            <a:endParaRPr lang="en-CA" altLang="ja-JP" sz="1300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en-CA" sz="1300" dirty="0">
                <a:solidFill>
                  <a:srgbClr val="000000"/>
                </a:solidFill>
              </a:rPr>
              <a:t>Add details – </a:t>
            </a:r>
            <a:br>
              <a:rPr lang="en-CA" sz="1300" dirty="0">
                <a:solidFill>
                  <a:srgbClr val="000000"/>
                </a:solidFill>
              </a:rPr>
            </a:br>
            <a:r>
              <a:rPr lang="en-CA" sz="1300" dirty="0">
                <a:solidFill>
                  <a:srgbClr val="000000"/>
                </a:solidFill>
              </a:rPr>
              <a:t>names, labels, alternate flows</a:t>
            </a:r>
          </a:p>
        </p:txBody>
      </p:sp>
      <p:sp>
        <p:nvSpPr>
          <p:cNvPr id="1868812" name="Text Box 12"/>
          <p:cNvSpPr txBox="1">
            <a:spLocks noChangeArrowheads="1"/>
          </p:cNvSpPr>
          <p:nvPr/>
        </p:nvSpPr>
        <p:spPr bwMode="auto">
          <a:xfrm>
            <a:off x="2613126" y="4154897"/>
            <a:ext cx="1817010" cy="2292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19063" indent="-1190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en-US" sz="1300" dirty="0">
                <a:solidFill>
                  <a:srgbClr val="000000"/>
                </a:solidFill>
              </a:rPr>
              <a:t>Identify ~5 – 7 essential steps per main Activity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en-US" sz="1300" dirty="0">
                <a:solidFill>
                  <a:srgbClr val="000000"/>
                </a:solidFill>
              </a:rPr>
              <a:t>Determine </a:t>
            </a:r>
            <a:br>
              <a:rPr lang="en-US" sz="1300" dirty="0">
                <a:solidFill>
                  <a:srgbClr val="000000"/>
                </a:solidFill>
              </a:rPr>
            </a:br>
            <a:r>
              <a:rPr lang="en-US" sz="1300" dirty="0">
                <a:solidFill>
                  <a:srgbClr val="000000"/>
                </a:solidFill>
              </a:rPr>
              <a:t>“who and how” for each key step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en-US" sz="1300" dirty="0">
                <a:solidFill>
                  <a:srgbClr val="000000"/>
                </a:solidFill>
              </a:rPr>
              <a:t>Add supporting activities (e.g., transport, review, inform) as necessary</a:t>
            </a:r>
          </a:p>
        </p:txBody>
      </p:sp>
      <p:sp>
        <p:nvSpPr>
          <p:cNvPr id="1868813" name="Text Box 13"/>
          <p:cNvSpPr txBox="1">
            <a:spLocks noChangeArrowheads="1"/>
          </p:cNvSpPr>
          <p:nvPr/>
        </p:nvSpPr>
        <p:spPr bwMode="auto">
          <a:xfrm>
            <a:off x="6178725" y="4150875"/>
            <a:ext cx="1796089" cy="2292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300" dirty="0">
                <a:solidFill>
                  <a:srgbClr val="000000"/>
                </a:solidFill>
              </a:rPr>
              <a:t>1) </a:t>
            </a:r>
            <a:r>
              <a:rPr lang="ja-JP" altLang="en-US" sz="1300" dirty="0">
                <a:solidFill>
                  <a:srgbClr val="000000"/>
                </a:solidFill>
              </a:rPr>
              <a:t>“</a:t>
            </a:r>
            <a:r>
              <a:rPr lang="en-US" sz="1300" dirty="0">
                <a:solidFill>
                  <a:srgbClr val="000000"/>
                </a:solidFill>
              </a:rPr>
              <a:t>How does it </a:t>
            </a:r>
            <a:br>
              <a:rPr lang="en-US" sz="1300" dirty="0">
                <a:solidFill>
                  <a:srgbClr val="000000"/>
                </a:solidFill>
              </a:rPr>
            </a:br>
            <a:r>
              <a:rPr lang="en-US" sz="1300" dirty="0">
                <a:solidFill>
                  <a:srgbClr val="000000"/>
                </a:solidFill>
              </a:rPr>
              <a:t>get there?</a:t>
            </a:r>
            <a:r>
              <a:rPr lang="ja-JP" altLang="en-US" sz="1300" dirty="0">
                <a:solidFill>
                  <a:srgbClr val="000000"/>
                </a:solidFill>
              </a:rPr>
              <a:t>”</a:t>
            </a:r>
            <a:br>
              <a:rPr lang="en-US" altLang="ja-JP" sz="1300" dirty="0">
                <a:solidFill>
                  <a:srgbClr val="000000"/>
                </a:solidFill>
              </a:rPr>
            </a:br>
            <a:r>
              <a:rPr lang="en-US" altLang="ja-JP" sz="1300" dirty="0">
                <a:solidFill>
                  <a:srgbClr val="000000"/>
                </a:solidFill>
              </a:rPr>
              <a:t>- </a:t>
            </a:r>
            <a:r>
              <a:rPr lang="en-US" sz="1300" dirty="0">
                <a:solidFill>
                  <a:srgbClr val="000000"/>
                </a:solidFill>
              </a:rPr>
              <a:t>system? </a:t>
            </a:r>
            <a:br>
              <a:rPr lang="en-US" sz="1300" dirty="0">
                <a:solidFill>
                  <a:srgbClr val="000000"/>
                </a:solidFill>
              </a:rPr>
            </a:br>
            <a:r>
              <a:rPr lang="en-US" sz="1300" dirty="0">
                <a:solidFill>
                  <a:srgbClr val="000000"/>
                </a:solidFill>
              </a:rPr>
              <a:t>- external process?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300" dirty="0">
                <a:solidFill>
                  <a:srgbClr val="000000"/>
                </a:solidFill>
              </a:rPr>
              <a:t>2) </a:t>
            </a:r>
            <a:r>
              <a:rPr lang="ja-JP" altLang="en-US" sz="1300" dirty="0">
                <a:solidFill>
                  <a:srgbClr val="000000"/>
                </a:solidFill>
              </a:rPr>
              <a:t>“</a:t>
            </a:r>
            <a:r>
              <a:rPr lang="en-US" sz="1300" dirty="0">
                <a:solidFill>
                  <a:srgbClr val="000000"/>
                </a:solidFill>
              </a:rPr>
              <a:t>Good name?</a:t>
            </a:r>
            <a:r>
              <a:rPr lang="ja-JP" altLang="en-US" sz="1300" dirty="0">
                <a:solidFill>
                  <a:srgbClr val="000000"/>
                </a:solidFill>
              </a:rPr>
              <a:t>”</a:t>
            </a:r>
            <a:r>
              <a:rPr lang="en-US" sz="1300" dirty="0">
                <a:solidFill>
                  <a:srgbClr val="000000"/>
                </a:solidFill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300" dirty="0">
                <a:solidFill>
                  <a:srgbClr val="000000"/>
                </a:solidFill>
              </a:rPr>
              <a:t>3) </a:t>
            </a:r>
            <a:r>
              <a:rPr lang="ja-JP" altLang="en-US" sz="1300" dirty="0">
                <a:solidFill>
                  <a:srgbClr val="000000"/>
                </a:solidFill>
              </a:rPr>
              <a:t>“</a:t>
            </a:r>
            <a:r>
              <a:rPr lang="en-US" sz="1300" dirty="0">
                <a:solidFill>
                  <a:srgbClr val="000000"/>
                </a:solidFill>
              </a:rPr>
              <a:t>All inbound flows shown?</a:t>
            </a:r>
            <a:r>
              <a:rPr lang="ja-JP" altLang="en-US" sz="1300" dirty="0">
                <a:solidFill>
                  <a:srgbClr val="000000"/>
                </a:solidFill>
              </a:rPr>
              <a:t>”</a:t>
            </a:r>
            <a:r>
              <a:rPr lang="en-US" sz="1300" dirty="0">
                <a:solidFill>
                  <a:srgbClr val="000000"/>
                </a:solidFill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300" dirty="0">
                <a:solidFill>
                  <a:srgbClr val="000000"/>
                </a:solidFill>
              </a:rPr>
              <a:t>4) </a:t>
            </a:r>
            <a:r>
              <a:rPr lang="ja-JP" altLang="en-US" sz="1300" dirty="0">
                <a:solidFill>
                  <a:srgbClr val="000000"/>
                </a:solidFill>
              </a:rPr>
              <a:t>“</a:t>
            </a:r>
            <a:r>
              <a:rPr lang="en-US" sz="1300" dirty="0">
                <a:solidFill>
                  <a:srgbClr val="000000"/>
                </a:solidFill>
              </a:rPr>
              <a:t>All actors / systems shown?</a:t>
            </a:r>
            <a:r>
              <a:rPr lang="ja-JP" altLang="en-US" sz="1300" dirty="0">
                <a:solidFill>
                  <a:srgbClr val="000000"/>
                </a:solidFill>
              </a:rPr>
              <a:t>”</a:t>
            </a:r>
            <a:r>
              <a:rPr lang="en-US" sz="1300" dirty="0">
                <a:solidFill>
                  <a:srgbClr val="000000"/>
                </a:solidFill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300" dirty="0">
                <a:solidFill>
                  <a:srgbClr val="000000"/>
                </a:solidFill>
              </a:rPr>
              <a:t>5) </a:t>
            </a:r>
            <a:r>
              <a:rPr lang="ja-JP" altLang="en-US" sz="1300" dirty="0">
                <a:solidFill>
                  <a:srgbClr val="000000"/>
                </a:solidFill>
              </a:rPr>
              <a:t>“</a:t>
            </a:r>
            <a:r>
              <a:rPr lang="en-US" sz="1300" dirty="0">
                <a:solidFill>
                  <a:srgbClr val="000000"/>
                </a:solidFill>
              </a:rPr>
              <a:t>All outbound flows shown?</a:t>
            </a:r>
            <a:r>
              <a:rPr lang="ja-JP" altLang="en-US" sz="1300" dirty="0">
                <a:solidFill>
                  <a:srgbClr val="000000"/>
                </a:solidFill>
              </a:rPr>
              <a:t>”</a:t>
            </a:r>
            <a:endParaRPr lang="en-US" sz="1300" dirty="0">
              <a:solidFill>
                <a:srgbClr val="000000"/>
              </a:solidFill>
            </a:endParaRPr>
          </a:p>
        </p:txBody>
      </p:sp>
      <p:sp>
        <p:nvSpPr>
          <p:cNvPr id="1868814" name="Text Box 14"/>
          <p:cNvSpPr txBox="1">
            <a:spLocks noChangeArrowheads="1"/>
          </p:cNvSpPr>
          <p:nvPr/>
        </p:nvSpPr>
        <p:spPr bwMode="auto">
          <a:xfrm>
            <a:off x="7974816" y="4150864"/>
            <a:ext cx="1873582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19063" indent="-1190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en-US" sz="1300" dirty="0">
                <a:solidFill>
                  <a:srgbClr val="000000"/>
                </a:solidFill>
              </a:rPr>
              <a:t>Use initial diagram (case) as starting point.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en-US" sz="1300" dirty="0">
                <a:solidFill>
                  <a:srgbClr val="000000"/>
                </a:solidFill>
              </a:rPr>
              <a:t>If unwieldy, it</a:t>
            </a:r>
            <a:r>
              <a:rPr lang="uk-UA" altLang="ja-JP" sz="1300" dirty="0">
                <a:solidFill>
                  <a:srgbClr val="000000"/>
                </a:solidFill>
              </a:rPr>
              <a:t>'</a:t>
            </a:r>
            <a:r>
              <a:rPr lang="en-US" altLang="ja-JP" sz="1300" dirty="0">
                <a:solidFill>
                  <a:srgbClr val="000000"/>
                </a:solidFill>
              </a:rPr>
              <a:t>s</a:t>
            </a:r>
            <a:r>
              <a:rPr lang="en-US" sz="1300" dirty="0">
                <a:solidFill>
                  <a:srgbClr val="000000"/>
                </a:solidFill>
              </a:rPr>
              <a:t> normal to create a separate diagram</a:t>
            </a:r>
          </a:p>
        </p:txBody>
      </p:sp>
      <p:sp>
        <p:nvSpPr>
          <p:cNvPr id="1868815" name="Text Box 15"/>
          <p:cNvSpPr txBox="1">
            <a:spLocks noChangeArrowheads="1"/>
          </p:cNvSpPr>
          <p:nvPr/>
        </p:nvSpPr>
        <p:spPr bwMode="auto">
          <a:xfrm>
            <a:off x="9848399" y="4150863"/>
            <a:ext cx="1509712" cy="1492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9063" indent="-1190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en-US" sz="1300" dirty="0">
                <a:solidFill>
                  <a:srgbClr val="000000"/>
                </a:solidFill>
              </a:rPr>
              <a:t>Develop </a:t>
            </a:r>
            <a:r>
              <a:rPr lang="en-US" sz="1300" i="1" dirty="0">
                <a:solidFill>
                  <a:srgbClr val="000000"/>
                </a:solidFill>
              </a:rPr>
              <a:t>service level</a:t>
            </a:r>
            <a:r>
              <a:rPr lang="en-US" sz="1300" dirty="0">
                <a:solidFill>
                  <a:srgbClr val="000000"/>
                </a:solidFill>
              </a:rPr>
              <a:t> diagrams (one per case)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en-US" sz="1300" dirty="0">
                <a:solidFill>
                  <a:srgbClr val="000000"/>
                </a:solidFill>
              </a:rPr>
              <a:t>Document procedures etc. as needed (not usually done)</a:t>
            </a:r>
          </a:p>
        </p:txBody>
      </p:sp>
      <p:sp>
        <p:nvSpPr>
          <p:cNvPr id="97297" name="Rectangle 17"/>
          <p:cNvSpPr>
            <a:spLocks noChangeArrowheads="1"/>
          </p:cNvSpPr>
          <p:nvPr/>
        </p:nvSpPr>
        <p:spPr bwMode="auto">
          <a:xfrm>
            <a:off x="921400" y="846321"/>
            <a:ext cx="1876425" cy="1431925"/>
          </a:xfrm>
          <a:prstGeom prst="rect">
            <a:avLst/>
          </a:prstGeom>
          <a:solidFill>
            <a:srgbClr val="3366FF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91440" rIns="0" bIns="91440" anchor="ctr" anchorCtr="1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– 1 –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Identify, scope, </a:t>
            </a:r>
            <a:br>
              <a:rPr lang="en-US" sz="1600" dirty="0">
                <a:solidFill>
                  <a:srgbClr val="FFFFFF"/>
                </a:solidFill>
                <a:latin typeface="Arial" charset="0"/>
                <a:ea typeface="ＭＳ Ｐゴシック" charset="0"/>
              </a:rPr>
            </a:br>
            <a:r>
              <a:rPr lang="en-US" sz="1600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and assess the target process</a:t>
            </a:r>
          </a:p>
        </p:txBody>
      </p:sp>
      <p:sp>
        <p:nvSpPr>
          <p:cNvPr id="97298" name="Rectangle 18"/>
          <p:cNvSpPr>
            <a:spLocks noChangeArrowheads="1"/>
          </p:cNvSpPr>
          <p:nvPr/>
        </p:nvSpPr>
        <p:spPr bwMode="auto">
          <a:xfrm>
            <a:off x="4750764" y="1036638"/>
            <a:ext cx="1876425" cy="1422400"/>
          </a:xfrm>
          <a:prstGeom prst="rect">
            <a:avLst/>
          </a:prstGeom>
          <a:solidFill>
            <a:srgbClr val="0000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91440" rIns="0" bIns="91440" anchor="ctr" anchorCtr="1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– 2 –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Understand the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6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“</a:t>
            </a:r>
            <a:r>
              <a:rPr lang="en-US" sz="16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as-is</a:t>
            </a:r>
            <a:r>
              <a:rPr lang="ja-JP" altLang="en-US" sz="16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”</a:t>
            </a:r>
            <a:r>
              <a:rPr lang="en-US" altLang="ja-JP" sz="16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 process</a:t>
            </a:r>
            <a:endParaRPr lang="en-US" sz="1600" b="1" i="1" dirty="0">
              <a:solidFill>
                <a:srgbClr val="FFFFFF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97299" name="Rectangle 20"/>
          <p:cNvSpPr>
            <a:spLocks noChangeArrowheads="1"/>
          </p:cNvSpPr>
          <p:nvPr/>
        </p:nvSpPr>
        <p:spPr bwMode="auto">
          <a:xfrm>
            <a:off x="9381654" y="846138"/>
            <a:ext cx="1876425" cy="1420812"/>
          </a:xfrm>
          <a:prstGeom prst="rect">
            <a:avLst/>
          </a:prstGeom>
          <a:solidFill>
            <a:srgbClr val="000080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91440" rIns="0" bIns="91440" anchor="ctr" anchorCtr="1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– 3 –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 err="1">
                <a:solidFill>
                  <a:srgbClr val="FFFFFF"/>
                </a:solidFill>
                <a:latin typeface="Arial" charset="0"/>
                <a:ea typeface="ＭＳ Ｐゴシック" charset="0"/>
              </a:rPr>
              <a:t>Characterise</a:t>
            </a:r>
            <a:r>
              <a:rPr lang="en-US" sz="1600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 and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design the</a:t>
            </a:r>
            <a:br>
              <a:rPr lang="en-US" sz="1600" dirty="0">
                <a:solidFill>
                  <a:srgbClr val="FFFFFF"/>
                </a:solidFill>
                <a:latin typeface="Arial" charset="0"/>
                <a:ea typeface="ＭＳ Ｐゴシック" charset="0"/>
              </a:rPr>
            </a:br>
            <a:r>
              <a:rPr lang="ja-JP" altLang="en-US" sz="1600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“</a:t>
            </a:r>
            <a:r>
              <a:rPr lang="en-US" sz="1600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to-be</a:t>
            </a:r>
            <a:r>
              <a:rPr lang="ja-JP" altLang="en-US" sz="1600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”</a:t>
            </a:r>
            <a:r>
              <a:rPr lang="en-US" sz="1600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 process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4430136" y="2896424"/>
            <a:ext cx="6927974" cy="3791435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742950" indent="-742950" algn="ctr" defTabSz="873125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498184" y="5792469"/>
            <a:ext cx="2859927" cy="895366"/>
          </a:xfrm>
          <a:prstGeom prst="rect">
            <a:avLst/>
          </a:prstGeom>
          <a:ln w="31750">
            <a:solidFill>
              <a:srgbClr val="FF0000"/>
            </a:solidFill>
            <a:prstDash val="solid"/>
          </a:ln>
        </p:spPr>
        <p:txBody>
          <a:bodyPr wrap="square" lIns="72000" tIns="72000" rIns="72000" bIns="72000"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Optional, if you choose to develop as-is </a:t>
            </a:r>
            <a:r>
              <a:rPr lang="en-US" sz="1600" i="1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Swimlane Diagrams</a:t>
            </a:r>
            <a:r>
              <a:rPr lang="en-US" sz="1600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 (</a:t>
            </a:r>
            <a:r>
              <a:rPr lang="en-US" sz="1600" i="1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Workflow Models.</a:t>
            </a:r>
            <a:r>
              <a:rPr lang="en-US" sz="1600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)  </a:t>
            </a:r>
          </a:p>
        </p:txBody>
      </p:sp>
    </p:spTree>
    <p:extLst>
      <p:ext uri="{BB962C8B-B14F-4D97-AF65-F5344CB8AC3E}">
        <p14:creationId xmlns:p14="http://schemas.microsoft.com/office/powerpoint/2010/main" val="815032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68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68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868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868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868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868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868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868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868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868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868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868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8804" grpId="0" animBg="1"/>
      <p:bldP spid="1868805" grpId="0" animBg="1"/>
      <p:bldP spid="1868806" grpId="0" animBg="1"/>
      <p:bldP spid="1868807" grpId="0" animBg="1"/>
      <p:bldP spid="1868808" grpId="0" animBg="1"/>
      <p:bldP spid="1868809" grpId="0" animBg="1"/>
      <p:bldP spid="1868810" grpId="0"/>
      <p:bldP spid="1868811" grpId="0"/>
      <p:bldP spid="1868812" grpId="0"/>
      <p:bldP spid="1868813" grpId="0"/>
      <p:bldP spid="1868814" grpId="0"/>
      <p:bldP spid="1868815" grpId="0"/>
      <p:bldP spid="2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sz="2800" dirty="0">
                <a:latin typeface="Arial" charset="0"/>
                <a:cs typeface="+mj-cs"/>
              </a:rPr>
              <a:t>Phase 3 summary – Define to-be process characteristics and design</a:t>
            </a:r>
            <a:endParaRPr lang="en-US" sz="2800" dirty="0">
              <a:latin typeface="Arial" charset="0"/>
              <a:cs typeface="+mj-cs"/>
            </a:endParaRPr>
          </a:p>
        </p:txBody>
      </p:sp>
      <p:sp>
        <p:nvSpPr>
          <p:cNvPr id="113667" name="AutoShape 3"/>
          <p:cNvSpPr>
            <a:spLocks noChangeArrowheads="1"/>
          </p:cNvSpPr>
          <p:nvPr/>
        </p:nvSpPr>
        <p:spPr bwMode="auto">
          <a:xfrm>
            <a:off x="917122" y="2459038"/>
            <a:ext cx="10352394" cy="360362"/>
          </a:xfrm>
          <a:prstGeom prst="chevron">
            <a:avLst>
              <a:gd name="adj" fmla="val 55515"/>
            </a:avLst>
          </a:prstGeom>
          <a:solidFill>
            <a:srgbClr val="00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rIns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Phase 3 – Assess as-is process, develop to-be characteristics, design to-be</a:t>
            </a:r>
          </a:p>
        </p:txBody>
      </p:sp>
      <p:sp>
        <p:nvSpPr>
          <p:cNvPr id="1870852" name="Rectangle 4"/>
          <p:cNvSpPr>
            <a:spLocks noChangeArrowheads="1"/>
          </p:cNvSpPr>
          <p:nvPr/>
        </p:nvSpPr>
        <p:spPr bwMode="auto">
          <a:xfrm>
            <a:off x="917121" y="2960688"/>
            <a:ext cx="1322387" cy="1174750"/>
          </a:xfrm>
          <a:prstGeom prst="rect">
            <a:avLst/>
          </a:prstGeom>
          <a:solidFill>
            <a:srgbClr val="00008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91440" rIns="0" bIns="91440" anchor="ctr" anchorCtr="1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3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Conduct final assessment of as-is and generate ideas for the to-be</a:t>
            </a:r>
          </a:p>
        </p:txBody>
      </p:sp>
      <p:sp>
        <p:nvSpPr>
          <p:cNvPr id="1870853" name="Rectangle 5"/>
          <p:cNvSpPr>
            <a:spLocks noChangeArrowheads="1"/>
          </p:cNvSpPr>
          <p:nvPr/>
        </p:nvSpPr>
        <p:spPr bwMode="auto">
          <a:xfrm>
            <a:off x="2705977" y="2960688"/>
            <a:ext cx="1320800" cy="1174750"/>
          </a:xfrm>
          <a:prstGeom prst="rect">
            <a:avLst/>
          </a:prstGeom>
          <a:solidFill>
            <a:srgbClr val="00008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91440" rIns="0" bIns="91440" anchor="ctr" anchorCtr="1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3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Decide on overall </a:t>
            </a:r>
            <a:br>
              <a:rPr lang="en-US" sz="13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</a:br>
            <a:r>
              <a:rPr lang="en-US" sz="13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approach</a:t>
            </a:r>
          </a:p>
        </p:txBody>
      </p:sp>
      <p:sp>
        <p:nvSpPr>
          <p:cNvPr id="1870854" name="Rectangle 6"/>
          <p:cNvSpPr>
            <a:spLocks noChangeArrowheads="1"/>
          </p:cNvSpPr>
          <p:nvPr/>
        </p:nvSpPr>
        <p:spPr bwMode="auto">
          <a:xfrm>
            <a:off x="4493246" y="2954338"/>
            <a:ext cx="1320800" cy="1174750"/>
          </a:xfrm>
          <a:prstGeom prst="rect">
            <a:avLst/>
          </a:prstGeom>
          <a:solidFill>
            <a:srgbClr val="00008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91440" rIns="0" bIns="91440" anchor="ctr" anchorCtr="1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3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Conduct a challenge session to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3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generate more to-be ideas </a:t>
            </a:r>
          </a:p>
        </p:txBody>
      </p:sp>
      <p:sp>
        <p:nvSpPr>
          <p:cNvPr id="1870855" name="Rectangle 7"/>
          <p:cNvSpPr>
            <a:spLocks noChangeArrowheads="1"/>
          </p:cNvSpPr>
          <p:nvPr/>
        </p:nvSpPr>
        <p:spPr bwMode="auto">
          <a:xfrm>
            <a:off x="6280515" y="2954338"/>
            <a:ext cx="1320800" cy="1174750"/>
          </a:xfrm>
          <a:prstGeom prst="rect">
            <a:avLst/>
          </a:prstGeom>
          <a:solidFill>
            <a:srgbClr val="00008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91440" rIns="0" bIns="91440" anchor="ctr" anchorCtr="1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3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Select</a:t>
            </a:r>
            <a:br>
              <a:rPr lang="en-US" sz="13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</a:br>
            <a:r>
              <a:rPr lang="en-US" sz="13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 5-10 key features for </a:t>
            </a:r>
            <a:br>
              <a:rPr lang="en-US" sz="13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</a:br>
            <a:r>
              <a:rPr lang="en-US" sz="13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the to-be</a:t>
            </a:r>
          </a:p>
        </p:txBody>
      </p:sp>
      <p:sp>
        <p:nvSpPr>
          <p:cNvPr id="1870856" name="Rectangle 8"/>
          <p:cNvSpPr>
            <a:spLocks noChangeArrowheads="1"/>
          </p:cNvSpPr>
          <p:nvPr/>
        </p:nvSpPr>
        <p:spPr bwMode="auto">
          <a:xfrm>
            <a:off x="8067784" y="2951163"/>
            <a:ext cx="1412875" cy="1166812"/>
          </a:xfrm>
          <a:prstGeom prst="rect">
            <a:avLst/>
          </a:prstGeom>
          <a:solidFill>
            <a:srgbClr val="00008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91440" rIns="0" bIns="91440" anchor="ctr" anchorCtr="1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Assess each feature by enabler </a:t>
            </a:r>
            <a:br>
              <a:rPr lang="en-US" sz="12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</a:br>
            <a:r>
              <a:rPr lang="en-US" sz="12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(to avoid unanticipated consequences)</a:t>
            </a:r>
          </a:p>
        </p:txBody>
      </p:sp>
      <p:sp>
        <p:nvSpPr>
          <p:cNvPr id="1870857" name="Rectangle 9"/>
          <p:cNvSpPr>
            <a:spLocks noChangeArrowheads="1"/>
          </p:cNvSpPr>
          <p:nvPr/>
        </p:nvSpPr>
        <p:spPr bwMode="auto">
          <a:xfrm>
            <a:off x="9947128" y="2941638"/>
            <a:ext cx="1322388" cy="1174750"/>
          </a:xfrm>
          <a:prstGeom prst="rect">
            <a:avLst/>
          </a:prstGeom>
          <a:solidFill>
            <a:srgbClr val="00008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91440" rIns="0" bIns="91440" anchor="ctr" anchorCtr="1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300" b="1" i="1">
                <a:solidFill>
                  <a:srgbClr val="FFFFFF"/>
                </a:solidFill>
                <a:latin typeface="Arial" charset="0"/>
                <a:ea typeface="ＭＳ Ｐゴシック" charset="0"/>
              </a:rPr>
              <a:t>Design</a:t>
            </a:r>
            <a:br>
              <a:rPr lang="en-US" sz="1300" b="1" i="1">
                <a:solidFill>
                  <a:srgbClr val="FFFFFF"/>
                </a:solidFill>
                <a:latin typeface="Arial" charset="0"/>
                <a:ea typeface="ＭＳ Ｐゴシック" charset="0"/>
              </a:rPr>
            </a:br>
            <a:r>
              <a:rPr lang="en-US" sz="1300" b="1" i="1">
                <a:solidFill>
                  <a:srgbClr val="FFFFFF"/>
                </a:solidFill>
                <a:latin typeface="Arial" charset="0"/>
                <a:ea typeface="ＭＳ Ｐゴシック" charset="0"/>
              </a:rPr>
              <a:t>to-be</a:t>
            </a:r>
            <a:br>
              <a:rPr lang="en-US" sz="1300" b="1" i="1">
                <a:solidFill>
                  <a:srgbClr val="FFFFFF"/>
                </a:solidFill>
                <a:latin typeface="Arial" charset="0"/>
                <a:ea typeface="ＭＳ Ｐゴシック" charset="0"/>
              </a:rPr>
            </a:br>
            <a:r>
              <a:rPr lang="en-US" sz="1300" b="1" i="1">
                <a:solidFill>
                  <a:srgbClr val="FFFFFF"/>
                </a:solidFill>
                <a:latin typeface="Arial" charset="0"/>
                <a:ea typeface="ＭＳ Ｐゴシック" charset="0"/>
              </a:rPr>
              <a:t>process</a:t>
            </a:r>
          </a:p>
        </p:txBody>
      </p:sp>
      <p:sp>
        <p:nvSpPr>
          <p:cNvPr id="1870858" name="Text Box 10"/>
          <p:cNvSpPr txBox="1">
            <a:spLocks noChangeArrowheads="1"/>
          </p:cNvSpPr>
          <p:nvPr/>
        </p:nvSpPr>
        <p:spPr bwMode="auto">
          <a:xfrm>
            <a:off x="784124" y="4094163"/>
            <a:ext cx="1848852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19063" indent="-1190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en-US" sz="1500" dirty="0">
                <a:solidFill>
                  <a:srgbClr val="000000"/>
                </a:solidFill>
              </a:rPr>
              <a:t>Collect first impressions </a:t>
            </a:r>
            <a:br>
              <a:rPr lang="en-US" sz="1500" dirty="0">
                <a:solidFill>
                  <a:srgbClr val="000000"/>
                </a:solidFill>
              </a:rPr>
            </a:br>
            <a:r>
              <a:rPr lang="en-US" sz="1500" dirty="0">
                <a:solidFill>
                  <a:srgbClr val="000000"/>
                </a:solidFill>
              </a:rPr>
              <a:t>and </a:t>
            </a:r>
            <a:r>
              <a:rPr lang="en-US" sz="1500" i="1" dirty="0">
                <a:solidFill>
                  <a:srgbClr val="000000"/>
                </a:solidFill>
              </a:rPr>
              <a:t>ideas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en-US" sz="1500" dirty="0">
                <a:solidFill>
                  <a:srgbClr val="000000"/>
                </a:solidFill>
              </a:rPr>
              <a:t>Identify </a:t>
            </a:r>
            <a:br>
              <a:rPr lang="en-US" sz="1500" dirty="0">
                <a:solidFill>
                  <a:srgbClr val="000000"/>
                </a:solidFill>
              </a:rPr>
            </a:br>
            <a:r>
              <a:rPr lang="en-US" sz="1500" dirty="0">
                <a:solidFill>
                  <a:srgbClr val="000000"/>
                </a:solidFill>
              </a:rPr>
              <a:t>leverage points and </a:t>
            </a:r>
            <a:r>
              <a:rPr lang="en-US" sz="1500" i="1" dirty="0">
                <a:solidFill>
                  <a:srgbClr val="000000"/>
                </a:solidFill>
              </a:rPr>
              <a:t>ideas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en-US" sz="1500" dirty="0">
                <a:solidFill>
                  <a:srgbClr val="000000"/>
                </a:solidFill>
              </a:rPr>
              <a:t>Assess process (and optionally each step) by enabler, and record </a:t>
            </a:r>
            <a:r>
              <a:rPr lang="en-US" sz="1500" i="1" dirty="0">
                <a:solidFill>
                  <a:srgbClr val="000000"/>
                </a:solidFill>
              </a:rPr>
              <a:t>ideas</a:t>
            </a:r>
          </a:p>
        </p:txBody>
      </p:sp>
      <p:sp>
        <p:nvSpPr>
          <p:cNvPr id="1870859" name="Text Box 11"/>
          <p:cNvSpPr txBox="1">
            <a:spLocks noChangeArrowheads="1"/>
          </p:cNvSpPr>
          <p:nvPr/>
        </p:nvSpPr>
        <p:spPr bwMode="auto">
          <a:xfrm>
            <a:off x="2601936" y="4094163"/>
            <a:ext cx="1762125" cy="170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9063" indent="-1190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en-US" sz="1500" dirty="0">
                <a:solidFill>
                  <a:srgbClr val="000000"/>
                </a:solidFill>
              </a:rPr>
              <a:t>Abandon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en-US" sz="1500" dirty="0">
                <a:solidFill>
                  <a:srgbClr val="000000"/>
                </a:solidFill>
              </a:rPr>
              <a:t>Outsource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en-US" sz="1500" dirty="0">
                <a:solidFill>
                  <a:srgbClr val="000000"/>
                </a:solidFill>
              </a:rPr>
              <a:t>Leave as-is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en-US" sz="1500" dirty="0">
                <a:solidFill>
                  <a:srgbClr val="000000"/>
                </a:solidFill>
              </a:rPr>
              <a:t>Improve or redesign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en-US" sz="1500" dirty="0">
                <a:solidFill>
                  <a:srgbClr val="000000"/>
                </a:solidFill>
              </a:rPr>
              <a:t>Totally new design</a:t>
            </a:r>
          </a:p>
        </p:txBody>
      </p:sp>
      <p:sp>
        <p:nvSpPr>
          <p:cNvPr id="1870860" name="Text Box 12"/>
          <p:cNvSpPr txBox="1">
            <a:spLocks noChangeArrowheads="1"/>
          </p:cNvSpPr>
          <p:nvPr/>
        </p:nvSpPr>
        <p:spPr bwMode="auto">
          <a:xfrm>
            <a:off x="4398459" y="4094163"/>
            <a:ext cx="1762125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19063" indent="-1190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en-US" sz="1500" i="1" dirty="0">
                <a:solidFill>
                  <a:srgbClr val="000000"/>
                </a:solidFill>
              </a:rPr>
              <a:t>Optional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en-US" sz="1500" dirty="0">
                <a:solidFill>
                  <a:srgbClr val="000000"/>
                </a:solidFill>
              </a:rPr>
              <a:t>State </a:t>
            </a:r>
            <a:br>
              <a:rPr lang="en-US" sz="1500" dirty="0">
                <a:solidFill>
                  <a:srgbClr val="000000"/>
                </a:solidFill>
              </a:rPr>
            </a:br>
            <a:r>
              <a:rPr lang="en-US" sz="1500" dirty="0">
                <a:solidFill>
                  <a:srgbClr val="000000"/>
                </a:solidFill>
              </a:rPr>
              <a:t>underlying assumption in each step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en-US" sz="1500" i="1" dirty="0">
                <a:solidFill>
                  <a:srgbClr val="000000"/>
                </a:solidFill>
              </a:rPr>
              <a:t>Overstate! </a:t>
            </a:r>
            <a:r>
              <a:rPr lang="en-US" sz="1500" dirty="0">
                <a:solidFill>
                  <a:srgbClr val="000000"/>
                </a:solidFill>
              </a:rPr>
              <a:t>and challenge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en-US" sz="1500" dirty="0">
                <a:solidFill>
                  <a:srgbClr val="000000"/>
                </a:solidFill>
              </a:rPr>
              <a:t>Record alternative </a:t>
            </a:r>
            <a:r>
              <a:rPr lang="en-US" sz="1500" i="1" dirty="0">
                <a:solidFill>
                  <a:srgbClr val="000000"/>
                </a:solidFill>
              </a:rPr>
              <a:t>ideas,</a:t>
            </a:r>
            <a:r>
              <a:rPr lang="en-US" sz="1500" dirty="0">
                <a:solidFill>
                  <a:srgbClr val="000000"/>
                </a:solidFill>
              </a:rPr>
              <a:t> or keep statement</a:t>
            </a:r>
          </a:p>
        </p:txBody>
      </p:sp>
      <p:sp>
        <p:nvSpPr>
          <p:cNvPr id="1870861" name="Text Box 13"/>
          <p:cNvSpPr txBox="1">
            <a:spLocks noChangeArrowheads="1"/>
          </p:cNvSpPr>
          <p:nvPr/>
        </p:nvSpPr>
        <p:spPr bwMode="auto">
          <a:xfrm>
            <a:off x="6164002" y="4094346"/>
            <a:ext cx="1812291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19063" indent="-1190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en-US" sz="1500" dirty="0">
                <a:solidFill>
                  <a:srgbClr val="000000"/>
                </a:solidFill>
              </a:rPr>
              <a:t>Team and management review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en-US" sz="1500" dirty="0">
                <a:solidFill>
                  <a:srgbClr val="000000"/>
                </a:solidFill>
              </a:rPr>
              <a:t>Select 5 – 10 key </a:t>
            </a:r>
            <a:r>
              <a:rPr lang="en-US" sz="1500" i="1" dirty="0">
                <a:solidFill>
                  <a:srgbClr val="000000"/>
                </a:solidFill>
              </a:rPr>
              <a:t>ideas</a:t>
            </a:r>
            <a:r>
              <a:rPr lang="en-US" sz="1500" dirty="0">
                <a:solidFill>
                  <a:srgbClr val="000000"/>
                </a:solidFill>
              </a:rPr>
              <a:t> that:</a:t>
            </a:r>
            <a:br>
              <a:rPr lang="en-US" sz="1500" dirty="0">
                <a:solidFill>
                  <a:srgbClr val="000000"/>
                </a:solidFill>
              </a:rPr>
            </a:br>
            <a:r>
              <a:rPr lang="en-US" sz="1500" dirty="0">
                <a:solidFill>
                  <a:srgbClr val="000000"/>
                </a:solidFill>
              </a:rPr>
              <a:t>- meet goals</a:t>
            </a:r>
            <a:br>
              <a:rPr lang="en-US" sz="1500" dirty="0">
                <a:solidFill>
                  <a:srgbClr val="000000"/>
                </a:solidFill>
              </a:rPr>
            </a:br>
            <a:r>
              <a:rPr lang="en-US" sz="1500" dirty="0">
                <a:solidFill>
                  <a:srgbClr val="000000"/>
                </a:solidFill>
              </a:rPr>
              <a:t>- are significant</a:t>
            </a:r>
            <a:br>
              <a:rPr lang="en-US" sz="1500" dirty="0">
                <a:solidFill>
                  <a:srgbClr val="000000"/>
                </a:solidFill>
              </a:rPr>
            </a:br>
            <a:r>
              <a:rPr lang="en-US" sz="1500" dirty="0">
                <a:solidFill>
                  <a:srgbClr val="000000"/>
                </a:solidFill>
              </a:rPr>
              <a:t>- are feasible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en-US" sz="1500" dirty="0">
                <a:solidFill>
                  <a:srgbClr val="000000"/>
                </a:solidFill>
              </a:rPr>
              <a:t>These are the to-be </a:t>
            </a:r>
            <a:r>
              <a:rPr lang="en-US" sz="1500" i="1" dirty="0">
                <a:solidFill>
                  <a:srgbClr val="000000"/>
                </a:solidFill>
              </a:rPr>
              <a:t>features</a:t>
            </a: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1870862" name="Text Box 14"/>
          <p:cNvSpPr txBox="1">
            <a:spLocks noChangeArrowheads="1"/>
          </p:cNvSpPr>
          <p:nvPr/>
        </p:nvSpPr>
        <p:spPr bwMode="auto">
          <a:xfrm>
            <a:off x="7976293" y="4094345"/>
            <a:ext cx="186027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19063" indent="-1190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en-US" sz="1400" dirty="0">
                <a:solidFill>
                  <a:srgbClr val="000000"/>
                </a:solidFill>
              </a:rPr>
              <a:t>Describe what must be done, one enabler at a time, </a:t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to make the </a:t>
            </a:r>
            <a:r>
              <a:rPr lang="en-US" sz="1400" i="1" dirty="0">
                <a:solidFill>
                  <a:srgbClr val="000000"/>
                </a:solidFill>
              </a:rPr>
              <a:t>feature</a:t>
            </a:r>
            <a:r>
              <a:rPr lang="en-US" sz="1400" dirty="0">
                <a:solidFill>
                  <a:srgbClr val="000000"/>
                </a:solidFill>
              </a:rPr>
              <a:t> work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en-US" sz="1400" dirty="0">
                <a:solidFill>
                  <a:srgbClr val="000000"/>
                </a:solidFill>
              </a:rPr>
              <a:t>Result:</a:t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i="1" dirty="0" err="1">
                <a:solidFill>
                  <a:srgbClr val="000000"/>
                </a:solidFill>
              </a:rPr>
              <a:t>Characterised</a:t>
            </a:r>
            <a:r>
              <a:rPr lang="en-US" sz="1400" i="1" dirty="0">
                <a:solidFill>
                  <a:srgbClr val="000000"/>
                </a:solidFill>
              </a:rPr>
              <a:t> To-Be Process, Process Requirements</a:t>
            </a:r>
          </a:p>
        </p:txBody>
      </p:sp>
      <p:sp>
        <p:nvSpPr>
          <p:cNvPr id="1870863" name="Text Box 15"/>
          <p:cNvSpPr txBox="1">
            <a:spLocks noChangeArrowheads="1"/>
          </p:cNvSpPr>
          <p:nvPr/>
        </p:nvSpPr>
        <p:spPr bwMode="auto">
          <a:xfrm>
            <a:off x="9836563" y="4094241"/>
            <a:ext cx="2038280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19063" indent="-1190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32000"/>
              </a:spcBef>
              <a:spcAft>
                <a:spcPct val="0"/>
              </a:spcAft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en-US" sz="1500" dirty="0">
                <a:solidFill>
                  <a:srgbClr val="000000"/>
                </a:solidFill>
              </a:rPr>
              <a:t>Identify essential activities (</a:t>
            </a:r>
            <a:r>
              <a:rPr lang="en-US" sz="1500" i="1" dirty="0">
                <a:solidFill>
                  <a:srgbClr val="000000"/>
                </a:solidFill>
              </a:rPr>
              <a:t>what</a:t>
            </a:r>
            <a:r>
              <a:rPr lang="en-US" sz="1500" dirty="0">
                <a:solidFill>
                  <a:srgbClr val="000000"/>
                </a:solidFill>
              </a:rPr>
              <a:t>), then </a:t>
            </a:r>
            <a:r>
              <a:rPr lang="en-US" sz="1500" i="1" dirty="0">
                <a:solidFill>
                  <a:srgbClr val="000000"/>
                </a:solidFill>
              </a:rPr>
              <a:t>who</a:t>
            </a:r>
            <a:r>
              <a:rPr lang="en-US" sz="1500" dirty="0">
                <a:solidFill>
                  <a:srgbClr val="000000"/>
                </a:solidFill>
              </a:rPr>
              <a:t> &amp; </a:t>
            </a:r>
            <a:r>
              <a:rPr lang="en-US" sz="1500" i="1" dirty="0">
                <a:solidFill>
                  <a:srgbClr val="000000"/>
                </a:solidFill>
              </a:rPr>
              <a:t>how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en-US" sz="1500" dirty="0">
                <a:solidFill>
                  <a:srgbClr val="000000"/>
                </a:solidFill>
              </a:rPr>
              <a:t>Link activities by dependency and adjust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en-US" sz="1500" dirty="0">
                <a:solidFill>
                  <a:srgbClr val="000000"/>
                </a:solidFill>
              </a:rPr>
              <a:t>Draw initial Swimlane Diagram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en-US" sz="1500" dirty="0">
                <a:solidFill>
                  <a:srgbClr val="000000"/>
                </a:solidFill>
              </a:rPr>
              <a:t>Add non-essential activities</a:t>
            </a:r>
            <a:endParaRPr lang="en-US" sz="1500" i="1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en-US" sz="1500" i="1" dirty="0">
                <a:solidFill>
                  <a:srgbClr val="000000"/>
                </a:solidFill>
              </a:rPr>
              <a:t>Annotate!</a:t>
            </a:r>
          </a:p>
        </p:txBody>
      </p:sp>
      <p:sp>
        <p:nvSpPr>
          <p:cNvPr id="113681" name="Rectangle 17"/>
          <p:cNvSpPr>
            <a:spLocks noChangeArrowheads="1"/>
          </p:cNvSpPr>
          <p:nvPr/>
        </p:nvSpPr>
        <p:spPr bwMode="auto">
          <a:xfrm>
            <a:off x="922483" y="846321"/>
            <a:ext cx="1876425" cy="1431925"/>
          </a:xfrm>
          <a:prstGeom prst="rect">
            <a:avLst/>
          </a:prstGeom>
          <a:solidFill>
            <a:srgbClr val="3366FF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91440" rIns="0" bIns="91440" anchor="ctr" anchorCtr="1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– 1 –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CA" sz="1600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Identify, scope, and assess the target process</a:t>
            </a:r>
            <a:endParaRPr lang="en-US" sz="1600" dirty="0">
              <a:solidFill>
                <a:srgbClr val="FFFFFF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13682" name="Rectangle 18"/>
          <p:cNvSpPr>
            <a:spLocks noChangeArrowheads="1"/>
          </p:cNvSpPr>
          <p:nvPr/>
        </p:nvSpPr>
        <p:spPr bwMode="auto">
          <a:xfrm>
            <a:off x="5170489" y="812800"/>
            <a:ext cx="1876425" cy="1422400"/>
          </a:xfrm>
          <a:prstGeom prst="rect">
            <a:avLst/>
          </a:prstGeom>
          <a:solidFill>
            <a:srgbClr val="0000CC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91440" rIns="0" bIns="91440" anchor="ctr" anchorCtr="1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– 2 –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Understand the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600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“</a:t>
            </a:r>
            <a:r>
              <a:rPr lang="en-US" sz="1600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as-is</a:t>
            </a:r>
            <a:r>
              <a:rPr lang="ja-JP" altLang="en-US" sz="1600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”</a:t>
            </a:r>
            <a:r>
              <a:rPr lang="en-US" sz="1600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 process</a:t>
            </a:r>
          </a:p>
        </p:txBody>
      </p:sp>
      <p:sp>
        <p:nvSpPr>
          <p:cNvPr id="113683" name="Rectangle 19"/>
          <p:cNvSpPr>
            <a:spLocks noChangeArrowheads="1"/>
          </p:cNvSpPr>
          <p:nvPr/>
        </p:nvSpPr>
        <p:spPr bwMode="auto">
          <a:xfrm>
            <a:off x="9393091" y="1031878"/>
            <a:ext cx="1876425" cy="1420813"/>
          </a:xfrm>
          <a:prstGeom prst="rect">
            <a:avLst/>
          </a:prstGeom>
          <a:solidFill>
            <a:srgbClr val="00008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91440" rIns="0" bIns="91440" anchor="ctr" anchorCtr="1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– 3 –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i="1" dirty="0" err="1">
                <a:solidFill>
                  <a:srgbClr val="FFFFFF"/>
                </a:solidFill>
                <a:latin typeface="Arial" charset="0"/>
                <a:ea typeface="ＭＳ Ｐゴシック" charset="0"/>
              </a:rPr>
              <a:t>Characterise</a:t>
            </a:r>
            <a:r>
              <a:rPr lang="en-US" sz="16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 and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design the</a:t>
            </a:r>
            <a:br>
              <a:rPr lang="en-US" sz="16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</a:br>
            <a:r>
              <a:rPr lang="ja-JP" altLang="en-US" sz="16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“</a:t>
            </a:r>
            <a:r>
              <a:rPr lang="en-US" sz="16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to-be</a:t>
            </a:r>
            <a:r>
              <a:rPr lang="ja-JP" altLang="en-US" sz="16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”</a:t>
            </a:r>
            <a:r>
              <a:rPr lang="en-US" sz="1600" b="1" i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 process</a:t>
            </a:r>
          </a:p>
        </p:txBody>
      </p:sp>
    </p:spTree>
    <p:extLst>
      <p:ext uri="{BB962C8B-B14F-4D97-AF65-F5344CB8AC3E}">
        <p14:creationId xmlns:p14="http://schemas.microsoft.com/office/powerpoint/2010/main" val="701219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0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70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0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70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0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70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0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70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0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70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0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70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0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70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0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870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0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870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0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870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0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870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0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870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0852" grpId="0" animBg="1"/>
      <p:bldP spid="1870853" grpId="0" animBg="1"/>
      <p:bldP spid="1870854" grpId="0" animBg="1"/>
      <p:bldP spid="1870855" grpId="0" animBg="1"/>
      <p:bldP spid="1870856" grpId="0" animBg="1"/>
      <p:bldP spid="1870857" grpId="0" animBg="1"/>
      <p:bldP spid="1870858" grpId="0"/>
      <p:bldP spid="1870859" grpId="0"/>
      <p:bldP spid="1870860" grpId="0"/>
      <p:bldP spid="1870861" grpId="0"/>
      <p:bldP spid="1870862" grpId="0"/>
      <p:bldP spid="1870863" grpId="0"/>
    </p:bldLst>
  </p:timing>
</p:sld>
</file>

<file path=ppt/theme/theme1.xml><?xml version="1.0" encoding="utf-8"?>
<a:theme xmlns:a="http://schemas.openxmlformats.org/drawingml/2006/main" name="Pres202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31750">
          <a:solidFill>
            <a:srgbClr val="FF0000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2020" id="{079322EE-D30C-7A43-B80C-6C1206295771}" vid="{4938BE91-AE36-6D45-87A4-5C0FA810552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Pres2020</Template>
  <TotalTime>136770</TotalTime>
  <Words>2243</Words>
  <Application>Microsoft Macintosh PowerPoint</Application>
  <PresentationFormat>Widescreen</PresentationFormat>
  <Paragraphs>292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Pres2020</vt:lpstr>
      <vt:lpstr>Clariteq Method for Business Process Change –  Delivering real change in Agile timeframes     Alec Sharp Consultant Clariteq Systems Consulting Ltd. West Vancouver, BC, Canada asharp@clariteq.com www.clariteq.com  </vt:lpstr>
      <vt:lpstr>Our three-phase methodology – proven, practical, &amp; agile</vt:lpstr>
      <vt:lpstr>Our methodology – three responses to three common difficulties </vt:lpstr>
      <vt:lpstr>Our methodology – two points highlighted by clients</vt:lpstr>
      <vt:lpstr>Every phase contributes to the goal – don't skip any!</vt:lpstr>
      <vt:lpstr>Remember – "It's a process!"</vt:lpstr>
      <vt:lpstr>Phase 1 summary – Discover processes, “frame” the target process</vt:lpstr>
      <vt:lpstr>Phase 2 summary – Model and understand the as-is process</vt:lpstr>
      <vt:lpstr>Phase 3 summary – Define to-be process characteristics and design</vt:lpstr>
      <vt:lpstr>Three phases – summary</vt:lpstr>
      <vt:lpstr>I hope this helps!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Alec Sharp</dc:creator>
  <cp:keywords/>
  <dc:description/>
  <cp:lastModifiedBy>Alec Sharp</cp:lastModifiedBy>
  <cp:revision>705</cp:revision>
  <cp:lastPrinted>2023-01-02T18:42:23Z</cp:lastPrinted>
  <dcterms:created xsi:type="dcterms:W3CDTF">2020-06-04T06:08:07Z</dcterms:created>
  <dcterms:modified xsi:type="dcterms:W3CDTF">2023-07-19T22:38:14Z</dcterms:modified>
  <cp:category/>
</cp:coreProperties>
</file>