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handoutMasterIdLst>
    <p:handoutMasterId r:id="rId118"/>
  </p:handoutMasterIdLst>
  <p:sldIdLst>
    <p:sldId id="2145705081" r:id="rId2"/>
    <p:sldId id="2145705156" r:id="rId3"/>
    <p:sldId id="353" r:id="rId4"/>
    <p:sldId id="357" r:id="rId5"/>
    <p:sldId id="2145705422" r:id="rId6"/>
    <p:sldId id="996" r:id="rId7"/>
    <p:sldId id="2740" r:id="rId8"/>
    <p:sldId id="6040" r:id="rId9"/>
    <p:sldId id="2145705399" r:id="rId10"/>
    <p:sldId id="2742" r:id="rId11"/>
    <p:sldId id="2738" r:id="rId12"/>
    <p:sldId id="2737" r:id="rId13"/>
    <p:sldId id="257" r:id="rId14"/>
    <p:sldId id="2145705444" r:id="rId15"/>
    <p:sldId id="2145705445" r:id="rId16"/>
    <p:sldId id="663" r:id="rId17"/>
    <p:sldId id="664" r:id="rId18"/>
    <p:sldId id="976" r:id="rId19"/>
    <p:sldId id="2145705267" r:id="rId20"/>
    <p:sldId id="665" r:id="rId21"/>
    <p:sldId id="666" r:id="rId22"/>
    <p:sldId id="9439" r:id="rId23"/>
    <p:sldId id="2743" r:id="rId24"/>
    <p:sldId id="2145705268" r:id="rId25"/>
    <p:sldId id="2145705454" r:id="rId26"/>
    <p:sldId id="2145705455" r:id="rId27"/>
    <p:sldId id="2145705279" r:id="rId28"/>
    <p:sldId id="2340" r:id="rId29"/>
    <p:sldId id="6339" r:id="rId30"/>
    <p:sldId id="2145705271" r:id="rId31"/>
    <p:sldId id="6990" r:id="rId32"/>
    <p:sldId id="2145705401" r:id="rId33"/>
    <p:sldId id="2145705280" r:id="rId34"/>
    <p:sldId id="2145705282" r:id="rId35"/>
    <p:sldId id="2145705269" r:id="rId36"/>
    <p:sldId id="2747" r:id="rId37"/>
    <p:sldId id="2145705424" r:id="rId38"/>
    <p:sldId id="2145705412" r:id="rId39"/>
    <p:sldId id="9688" r:id="rId40"/>
    <p:sldId id="2550" r:id="rId41"/>
    <p:sldId id="2077" r:id="rId42"/>
    <p:sldId id="2145705403" r:id="rId43"/>
    <p:sldId id="2145705404" r:id="rId44"/>
    <p:sldId id="2145705426" r:id="rId45"/>
    <p:sldId id="2145705466" r:id="rId46"/>
    <p:sldId id="2145705427" r:id="rId47"/>
    <p:sldId id="5811" r:id="rId48"/>
    <p:sldId id="306" r:id="rId49"/>
    <p:sldId id="2145705467" r:id="rId50"/>
    <p:sldId id="2145705314" r:id="rId51"/>
    <p:sldId id="2145705306" r:id="rId52"/>
    <p:sldId id="2145705338" r:id="rId53"/>
    <p:sldId id="2145705423" r:id="rId54"/>
    <p:sldId id="2754" r:id="rId55"/>
    <p:sldId id="311" r:id="rId56"/>
    <p:sldId id="894" r:id="rId57"/>
    <p:sldId id="934" r:id="rId58"/>
    <p:sldId id="2145705270" r:id="rId59"/>
    <p:sldId id="2145705425" r:id="rId60"/>
    <p:sldId id="931" r:id="rId61"/>
    <p:sldId id="933" r:id="rId62"/>
    <p:sldId id="2145705421" r:id="rId63"/>
    <p:sldId id="2145705305" r:id="rId64"/>
    <p:sldId id="2145705429" r:id="rId65"/>
    <p:sldId id="2145705276" r:id="rId66"/>
    <p:sldId id="2145705281" r:id="rId67"/>
    <p:sldId id="2145705277" r:id="rId68"/>
    <p:sldId id="2145705278" r:id="rId69"/>
    <p:sldId id="6136" r:id="rId70"/>
    <p:sldId id="783" r:id="rId71"/>
    <p:sldId id="2145705272" r:id="rId72"/>
    <p:sldId id="2145705420" r:id="rId73"/>
    <p:sldId id="2145705296" r:id="rId74"/>
    <p:sldId id="2145705386" r:id="rId75"/>
    <p:sldId id="2145705465" r:id="rId76"/>
    <p:sldId id="2145705294" r:id="rId77"/>
    <p:sldId id="2145705295" r:id="rId78"/>
    <p:sldId id="2145705430" r:id="rId79"/>
    <p:sldId id="2145705297" r:id="rId80"/>
    <p:sldId id="2145705392" r:id="rId81"/>
    <p:sldId id="2145705431" r:id="rId82"/>
    <p:sldId id="2145705301" r:id="rId83"/>
    <p:sldId id="2145705304" r:id="rId84"/>
    <p:sldId id="2145705300" r:id="rId85"/>
    <p:sldId id="2145705299" r:id="rId86"/>
    <p:sldId id="2145705397" r:id="rId87"/>
    <p:sldId id="2145705398" r:id="rId88"/>
    <p:sldId id="2145705273" r:id="rId89"/>
    <p:sldId id="2145705285" r:id="rId90"/>
    <p:sldId id="267" r:id="rId91"/>
    <p:sldId id="6328" r:id="rId92"/>
    <p:sldId id="2145705308" r:id="rId93"/>
    <p:sldId id="2145705289" r:id="rId94"/>
    <p:sldId id="2145705408" r:id="rId95"/>
    <p:sldId id="2145705333" r:id="rId96"/>
    <p:sldId id="405" r:id="rId97"/>
    <p:sldId id="2755" r:id="rId98"/>
    <p:sldId id="2145705187" r:id="rId99"/>
    <p:sldId id="2145705405" r:id="rId100"/>
    <p:sldId id="2145705311" r:id="rId101"/>
    <p:sldId id="9644" r:id="rId102"/>
    <p:sldId id="2145705370" r:id="rId103"/>
    <p:sldId id="2145705416" r:id="rId104"/>
    <p:sldId id="2145705417" r:id="rId105"/>
    <p:sldId id="2681" r:id="rId106"/>
    <p:sldId id="2145705418" r:id="rId107"/>
    <p:sldId id="6251" r:id="rId108"/>
    <p:sldId id="2145705313" r:id="rId109"/>
    <p:sldId id="2145705428" r:id="rId110"/>
    <p:sldId id="2145705274" r:id="rId111"/>
    <p:sldId id="315" r:id="rId112"/>
    <p:sldId id="2145705432" r:id="rId113"/>
    <p:sldId id="268" r:id="rId114"/>
    <p:sldId id="6327" r:id="rId115"/>
    <p:sldId id="346"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8FC36F"/>
    <a:srgbClr val="0432FF"/>
    <a:srgbClr val="3F6228"/>
    <a:srgbClr val="162746"/>
    <a:srgbClr val="F5F5F5"/>
    <a:srgbClr val="9AC97D"/>
    <a:srgbClr val="A3CE88"/>
    <a:srgbClr val="B8D9A3"/>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 autoAdjust="0"/>
    <p:restoredTop sz="96246" autoAdjust="0"/>
  </p:normalViewPr>
  <p:slideViewPr>
    <p:cSldViewPr snapToGrid="0">
      <p:cViewPr varScale="1">
        <p:scale>
          <a:sx n="215" d="100"/>
          <a:sy n="215" d="100"/>
        </p:scale>
        <p:origin x="1672" y="200"/>
      </p:cViewPr>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varScale="1">
        <p:scale>
          <a:sx n="169" d="100"/>
          <a:sy n="169" d="100"/>
        </p:scale>
        <p:origin x="660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jennyandrew/Desktop/mine/DAMA%20UK%20Members%20Survey%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5437B"/>
                </a:solidFill>
                <a:latin typeface="Aharoni" panose="02010803020104030203" pitchFamily="2" charset="-79"/>
                <a:ea typeface="+mn-ea"/>
                <a:cs typeface="Aharoni" panose="02010803020104030203" pitchFamily="2" charset="-79"/>
              </a:defRPr>
            </a:pPr>
            <a:r>
              <a:rPr lang="en-GB" sz="2000" baseline="0" dirty="0">
                <a:solidFill>
                  <a:srgbClr val="15437B"/>
                </a:solidFill>
                <a:latin typeface="Aharoni" panose="02010803020104030203" pitchFamily="2" charset="-79"/>
                <a:cs typeface="Aharoni" panose="02010803020104030203" pitchFamily="2" charset="-79"/>
              </a:rPr>
              <a:t>Which topics are most important to </a:t>
            </a:r>
            <a:br>
              <a:rPr lang="en-GB" sz="2000" baseline="0" dirty="0">
                <a:solidFill>
                  <a:srgbClr val="15437B"/>
                </a:solidFill>
                <a:latin typeface="Aharoni" panose="02010803020104030203" pitchFamily="2" charset="-79"/>
                <a:cs typeface="Aharoni" panose="02010803020104030203" pitchFamily="2" charset="-79"/>
              </a:rPr>
            </a:br>
            <a:r>
              <a:rPr lang="en-GB" sz="2000" baseline="0" dirty="0">
                <a:solidFill>
                  <a:srgbClr val="15437B"/>
                </a:solidFill>
                <a:latin typeface="Aharoni" panose="02010803020104030203" pitchFamily="2" charset="-79"/>
                <a:cs typeface="Aharoni" panose="02010803020104030203" pitchFamily="2" charset="-79"/>
              </a:rPr>
              <a:t>DAMA UK members in </a:t>
            </a:r>
            <a:r>
              <a:rPr lang="en-GB" sz="2800" baseline="0" dirty="0">
                <a:solidFill>
                  <a:srgbClr val="15437B"/>
                </a:solidFill>
                <a:latin typeface="Aharoni" panose="02010803020104030203" pitchFamily="2" charset="-79"/>
                <a:cs typeface="Aharoni" panose="02010803020104030203" pitchFamily="2" charset="-79"/>
              </a:rPr>
              <a:t>2023</a:t>
            </a:r>
            <a:r>
              <a:rPr lang="en-GB" sz="2000" baseline="0" dirty="0">
                <a:solidFill>
                  <a:srgbClr val="15437B"/>
                </a:solidFill>
                <a:latin typeface="Aharoni" panose="02010803020104030203" pitchFamily="2" charset="-79"/>
                <a:cs typeface="Aharoni" panose="02010803020104030203" pitchFamily="2" charset="-79"/>
              </a:rPr>
              <a:t>?</a:t>
            </a:r>
            <a:endParaRPr lang="en-GB" sz="2000" dirty="0">
              <a:solidFill>
                <a:srgbClr val="15437B"/>
              </a:solidFill>
              <a:latin typeface="Aharoni" panose="02010803020104030203" pitchFamily="2" charset="-79"/>
              <a:cs typeface="Aharoni" panose="02010803020104030203" pitchFamily="2" charset="-79"/>
            </a:endParaRPr>
          </a:p>
        </c:rich>
      </c:tx>
      <c:overlay val="0"/>
      <c:spPr>
        <a:noFill/>
        <a:ln>
          <a:noFill/>
        </a:ln>
        <a:effectLst/>
      </c:spPr>
    </c:title>
    <c:autoTitleDeleted val="0"/>
    <c:plotArea>
      <c:layout/>
      <c:barChart>
        <c:barDir val="bar"/>
        <c:grouping val="clustered"/>
        <c:varyColors val="0"/>
        <c:ser>
          <c:idx val="1"/>
          <c:order val="0"/>
          <c:tx>
            <c:strRef>
              <c:f>Sheet4!$H$1</c:f>
              <c:strCache>
                <c:ptCount val="1"/>
                <c:pt idx="0">
                  <c:v>2022</c:v>
                </c:pt>
              </c:strCache>
            </c:strRef>
          </c:tx>
          <c:spPr>
            <a:solidFill>
              <a:srgbClr val="002060"/>
            </a:solidFill>
            <a:ln>
              <a:solidFill>
                <a:schemeClr val="tx2">
                  <a:lumMod val="75000"/>
                </a:schemeClr>
              </a:solidFill>
            </a:ln>
            <a:effectLst/>
          </c:spPr>
          <c:invertIfNegative val="0"/>
          <c:cat>
            <c:strRef>
              <c:f>Sheet4!$G$12:$G$21</c:f>
              <c:strCache>
                <c:ptCount val="10"/>
                <c:pt idx="0">
                  <c:v>AI and Machine Learning</c:v>
                </c:pt>
                <c:pt idx="1">
                  <c:v>Data Privacy and Ethics </c:v>
                </c:pt>
                <c:pt idx="2">
                  <c:v>Data Management Tools</c:v>
                </c:pt>
                <c:pt idx="3">
                  <c:v>Metadata</c:v>
                </c:pt>
                <c:pt idx="4">
                  <c:v>Organisation and Culture</c:v>
                </c:pt>
                <c:pt idx="5">
                  <c:v>Reference and Master Data</c:v>
                </c:pt>
                <c:pt idx="6">
                  <c:v>Data Architecture and Modelling</c:v>
                </c:pt>
                <c:pt idx="7">
                  <c:v>Data Quality</c:v>
                </c:pt>
                <c:pt idx="8">
                  <c:v>Data Strategy</c:v>
                </c:pt>
                <c:pt idx="9">
                  <c:v>Data Governance</c:v>
                </c:pt>
              </c:strCache>
            </c:strRef>
          </c:cat>
          <c:val>
            <c:numRef>
              <c:f>Sheet4!$H$12:$H$21</c:f>
              <c:numCache>
                <c:formatCode>0%</c:formatCode>
                <c:ptCount val="10"/>
                <c:pt idx="0">
                  <c:v>4.3010752688172046E-2</c:v>
                </c:pt>
                <c:pt idx="1">
                  <c:v>0.16129032258064516</c:v>
                </c:pt>
                <c:pt idx="2">
                  <c:v>0.22580645161290322</c:v>
                </c:pt>
                <c:pt idx="3">
                  <c:v>0.27956989247311825</c:v>
                </c:pt>
                <c:pt idx="4">
                  <c:v>0.34408602150537637</c:v>
                </c:pt>
                <c:pt idx="5">
                  <c:v>0.24731182795698925</c:v>
                </c:pt>
                <c:pt idx="6">
                  <c:v>0.31182795698924731</c:v>
                </c:pt>
                <c:pt idx="7">
                  <c:v>0.68817204301075274</c:v>
                </c:pt>
                <c:pt idx="8">
                  <c:v>0.66666666666666663</c:v>
                </c:pt>
                <c:pt idx="9">
                  <c:v>0.75268817204301075</c:v>
                </c:pt>
              </c:numCache>
            </c:numRef>
          </c:val>
          <c:extLst>
            <c:ext xmlns:c16="http://schemas.microsoft.com/office/drawing/2014/chart" uri="{C3380CC4-5D6E-409C-BE32-E72D297353CC}">
              <c16:uniqueId val="{00000000-CF27-CC43-9D9D-D5E257AE4155}"/>
            </c:ext>
          </c:extLst>
        </c:ser>
        <c:ser>
          <c:idx val="0"/>
          <c:order val="1"/>
          <c:tx>
            <c:strRef>
              <c:f>Sheet4!$I$1</c:f>
              <c:strCache>
                <c:ptCount val="1"/>
                <c:pt idx="0">
                  <c:v>2023</c:v>
                </c:pt>
              </c:strCache>
            </c:strRef>
          </c:tx>
          <c:spPr>
            <a:solidFill>
              <a:srgbClr val="8EB9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5437B"/>
                    </a:solidFill>
                    <a:latin typeface="Aharoni" panose="02010803020104030203" pitchFamily="2" charset="-79"/>
                    <a:ea typeface="+mn-ea"/>
                    <a:cs typeface="Aharoni" panose="02010803020104030203" pitchFamily="2" charset="-79"/>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Sheet4!$G$12:$G$21</c:f>
              <c:strCache>
                <c:ptCount val="10"/>
                <c:pt idx="0">
                  <c:v>AI and Machine Learning</c:v>
                </c:pt>
                <c:pt idx="1">
                  <c:v>Data Privacy and Ethics </c:v>
                </c:pt>
                <c:pt idx="2">
                  <c:v>Data Management Tools</c:v>
                </c:pt>
                <c:pt idx="3">
                  <c:v>Metadata</c:v>
                </c:pt>
                <c:pt idx="4">
                  <c:v>Organisation and Culture</c:v>
                </c:pt>
                <c:pt idx="5">
                  <c:v>Reference and Master Data</c:v>
                </c:pt>
                <c:pt idx="6">
                  <c:v>Data Architecture and Modelling</c:v>
                </c:pt>
                <c:pt idx="7">
                  <c:v>Data Quality</c:v>
                </c:pt>
                <c:pt idx="8">
                  <c:v>Data Strategy</c:v>
                </c:pt>
                <c:pt idx="9">
                  <c:v>Data Governance</c:v>
                </c:pt>
              </c:strCache>
            </c:strRef>
          </c:cat>
          <c:val>
            <c:numRef>
              <c:f>Sheet4!$I$12:$I$21</c:f>
              <c:numCache>
                <c:formatCode>0%</c:formatCode>
                <c:ptCount val="10"/>
                <c:pt idx="0">
                  <c:v>0.15384615384615385</c:v>
                </c:pt>
                <c:pt idx="1">
                  <c:v>0.20512820512820512</c:v>
                </c:pt>
                <c:pt idx="2">
                  <c:v>0.26923076923076922</c:v>
                </c:pt>
                <c:pt idx="3">
                  <c:v>0.30769230769230771</c:v>
                </c:pt>
                <c:pt idx="4">
                  <c:v>0.30769230769230771</c:v>
                </c:pt>
                <c:pt idx="5">
                  <c:v>0.32051282051282054</c:v>
                </c:pt>
                <c:pt idx="6">
                  <c:v>0.35897435897435898</c:v>
                </c:pt>
                <c:pt idx="7">
                  <c:v>0.51282051282051277</c:v>
                </c:pt>
                <c:pt idx="8">
                  <c:v>0.60256410256410253</c:v>
                </c:pt>
                <c:pt idx="9">
                  <c:v>0.71794871794871795</c:v>
                </c:pt>
              </c:numCache>
            </c:numRef>
          </c:val>
          <c:extLst>
            <c:ext xmlns:c16="http://schemas.microsoft.com/office/drawing/2014/chart" uri="{C3380CC4-5D6E-409C-BE32-E72D297353CC}">
              <c16:uniqueId val="{00000001-CF27-CC43-9D9D-D5E257AE4155}"/>
            </c:ext>
          </c:extLst>
        </c:ser>
        <c:dLbls>
          <c:showLegendKey val="0"/>
          <c:showVal val="0"/>
          <c:showCatName val="0"/>
          <c:showSerName val="0"/>
          <c:showPercent val="0"/>
          <c:showBubbleSize val="0"/>
        </c:dLbls>
        <c:gapWidth val="35"/>
        <c:overlap val="40"/>
        <c:axId val="463542191"/>
        <c:axId val="1"/>
      </c:barChart>
      <c:catAx>
        <c:axId val="463542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5437B"/>
                </a:solidFill>
                <a:latin typeface="Aharoni" panose="02010803020104030203" pitchFamily="2" charset="-79"/>
                <a:ea typeface="+mn-ea"/>
                <a:cs typeface="Aharoni" panose="02010803020104030203" pitchFamily="2" charset="-79"/>
              </a:defRPr>
            </a:pPr>
            <a:endParaRPr lang="en-US"/>
          </a:p>
        </c:txPr>
        <c:crossAx val="1"/>
        <c:crosses val="autoZero"/>
        <c:auto val="1"/>
        <c:lblAlgn val="ctr"/>
        <c:lblOffset val="100"/>
        <c:noMultiLvlLbl val="0"/>
      </c:catAx>
      <c:valAx>
        <c:axId val="1"/>
        <c:scaling>
          <c:orientation val="minMax"/>
          <c:max val="1"/>
        </c:scaling>
        <c:delete val="1"/>
        <c:axPos val="b"/>
        <c:numFmt formatCode="0%" sourceLinked="1"/>
        <c:majorTickMark val="out"/>
        <c:minorTickMark val="none"/>
        <c:tickLblPos val="nextTo"/>
        <c:crossAx val="463542191"/>
        <c:crosses val="autoZero"/>
        <c:crossBetween val="between"/>
        <c:majorUnit val="0.2"/>
      </c:valAx>
      <c:spPr>
        <a:noFill/>
        <a:ln w="25400">
          <a:noFill/>
        </a:ln>
      </c:spPr>
    </c:plotArea>
    <c:plotVisOnly val="1"/>
    <c:dispBlanksAs val="gap"/>
    <c:showDLblsOverMax val="0"/>
  </c:chart>
  <c:spPr>
    <a:solidFill>
      <a:schemeClr val="bg1"/>
    </a:solidFill>
    <a:ln w="66675" cap="flat" cmpd="sng" algn="ctr">
      <a:solidFill>
        <a:schemeClr val="accent1"/>
      </a:solidFill>
      <a:round/>
    </a:ln>
    <a:effectLst/>
  </c:spPr>
  <c:txPr>
    <a:bodyPr/>
    <a:lstStyle/>
    <a:p>
      <a:pPr>
        <a:defRPr/>
      </a:pPr>
      <a:endParaRPr lang="en-US"/>
    </a:p>
  </c:txPr>
  <c:externalData r:id="rId1">
    <c:autoUpdate val="0"/>
  </c:externalData>
</c:chartSpace>
</file>

<file path=ppt/diagrams/_rels/data4.xml.rels><?xml version="1.0" encoding="UTF-8" standalone="yes"?>
<Relationships xmlns="http://schemas.openxmlformats.org/package/2006/relationships"><Relationship Id="rId8" Type="http://schemas.openxmlformats.org/officeDocument/2006/relationships/image" Target="../media/image208.sv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svg"/><Relationship Id="rId1" Type="http://schemas.openxmlformats.org/officeDocument/2006/relationships/image" Target="../media/image201.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8.sv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svg"/><Relationship Id="rId1" Type="http://schemas.openxmlformats.org/officeDocument/2006/relationships/image" Target="../media/image201.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22E9C-9805-2F49-8EE1-30695B8D6290}"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en-GB"/>
        </a:p>
      </dgm:t>
    </dgm:pt>
    <dgm:pt modelId="{0A2F5769-0F45-454D-90D2-551C22F234A8}">
      <dgm:prSet phldrT="[Text]" custT="1"/>
      <dgm:spPr>
        <a:effectLst>
          <a:outerShdw blurRad="50800" dist="38100" dir="2700000" algn="tl" rotWithShape="0">
            <a:prstClr val="black">
              <a:alpha val="40000"/>
            </a:prstClr>
          </a:outerShdw>
        </a:effectLst>
      </dgm:spPr>
      <dgm:t>
        <a:bodyPr/>
        <a:lstStyle/>
        <a:p>
          <a:r>
            <a:rPr lang="en-GB" sz="1100" b="1" dirty="0">
              <a:solidFill>
                <a:schemeClr val="tx1"/>
              </a:solidFill>
            </a:rPr>
            <a:t>Strategy</a:t>
          </a:r>
        </a:p>
      </dgm:t>
    </dgm:pt>
    <dgm:pt modelId="{02A19C1C-1A87-7744-8FDB-1C0BC869A248}" type="parTrans" cxnId="{BF26E4F4-35AB-2540-9FE1-CDD2F14EBC76}">
      <dgm:prSet/>
      <dgm:spPr/>
      <dgm:t>
        <a:bodyPr/>
        <a:lstStyle/>
        <a:p>
          <a:endParaRPr lang="en-GB" sz="1600"/>
        </a:p>
      </dgm:t>
    </dgm:pt>
    <dgm:pt modelId="{33F1A159-B7EC-4A4D-BCC2-E52FC17F8EAF}" type="sibTrans" cxnId="{BF26E4F4-35AB-2540-9FE1-CDD2F14EBC76}">
      <dgm:prSet/>
      <dgm:spPr/>
      <dgm:t>
        <a:bodyPr/>
        <a:lstStyle/>
        <a:p>
          <a:endParaRPr lang="en-GB" sz="1600"/>
        </a:p>
      </dgm:t>
    </dgm:pt>
    <dgm:pt modelId="{42B3575E-BFAE-A04A-94DA-4432EA688840}">
      <dgm:prSet phldrT="[Text]" custT="1"/>
      <dgm:spPr>
        <a:effectLst>
          <a:outerShdw blurRad="50800" dist="38100" dir="2700000" algn="tl" rotWithShape="0">
            <a:prstClr val="black">
              <a:alpha val="40000"/>
            </a:prstClr>
          </a:outerShdw>
        </a:effectLst>
      </dgm:spPr>
      <dgm:t>
        <a:bodyPr/>
        <a:lstStyle/>
        <a:p>
          <a:r>
            <a:rPr lang="en-GB" sz="900" b="1" dirty="0">
              <a:solidFill>
                <a:schemeClr val="tx1"/>
              </a:solidFill>
            </a:rPr>
            <a:t>Data Governance &amp; Collaboration</a:t>
          </a:r>
        </a:p>
      </dgm:t>
    </dgm:pt>
    <dgm:pt modelId="{FA2D6523-1ACC-344B-AA87-14BEF15F4B3D}" type="parTrans" cxnId="{D699239C-F871-1141-88F1-49E73E12917A}">
      <dgm:prSet/>
      <dgm:spPr/>
      <dgm:t>
        <a:bodyPr/>
        <a:lstStyle/>
        <a:p>
          <a:endParaRPr lang="en-GB" sz="1600"/>
        </a:p>
      </dgm:t>
    </dgm:pt>
    <dgm:pt modelId="{DFB1E7AC-25DF-624C-90A5-6FE379A934A1}" type="sibTrans" cxnId="{D699239C-F871-1141-88F1-49E73E12917A}">
      <dgm:prSet/>
      <dgm:spPr/>
      <dgm:t>
        <a:bodyPr/>
        <a:lstStyle/>
        <a:p>
          <a:endParaRPr lang="en-GB" sz="1600"/>
        </a:p>
      </dgm:t>
    </dgm:pt>
    <dgm:pt modelId="{0B373E13-F075-7246-8A0D-3C791DF566B2}">
      <dgm:prSet phldrT="[Text]" custT="1"/>
      <dgm:spPr>
        <a:effectLst>
          <a:outerShdw blurRad="50800" dist="38100" dir="2700000" algn="tl" rotWithShape="0">
            <a:prstClr val="black">
              <a:alpha val="40000"/>
            </a:prstClr>
          </a:outerShdw>
        </a:effectLst>
      </dgm:spPr>
      <dgm:t>
        <a:bodyPr/>
        <a:lstStyle/>
        <a:p>
          <a:r>
            <a:rPr lang="en-GB" sz="900" b="1" dirty="0">
              <a:solidFill>
                <a:schemeClr val="tx1"/>
              </a:solidFill>
            </a:rPr>
            <a:t>Master Data Management</a:t>
          </a:r>
        </a:p>
      </dgm:t>
    </dgm:pt>
    <dgm:pt modelId="{F6C0C366-D8FA-9F40-BA29-601E032C648A}" type="parTrans" cxnId="{F6B68941-7739-6B4B-B57B-13ACCF54E0C7}">
      <dgm:prSet/>
      <dgm:spPr/>
      <dgm:t>
        <a:bodyPr/>
        <a:lstStyle/>
        <a:p>
          <a:endParaRPr lang="en-GB" sz="1600"/>
        </a:p>
      </dgm:t>
    </dgm:pt>
    <dgm:pt modelId="{72223CF9-9EDF-EF4D-A82F-9B1B7DF2CF28}" type="sibTrans" cxnId="{F6B68941-7739-6B4B-B57B-13ACCF54E0C7}">
      <dgm:prSet/>
      <dgm:spPr/>
      <dgm:t>
        <a:bodyPr/>
        <a:lstStyle/>
        <a:p>
          <a:endParaRPr lang="en-GB" sz="1600"/>
        </a:p>
      </dgm:t>
    </dgm:pt>
    <dgm:pt modelId="{A3AA437E-DFA7-1E43-A53C-13EE6C87B0CC}">
      <dgm:prSet phldrT="[Text]" custT="1"/>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GB" sz="900" b="1" dirty="0">
              <a:solidFill>
                <a:schemeClr val="tx1"/>
              </a:solidFill>
            </a:rPr>
            <a:t>Data Warehousing </a:t>
          </a:r>
        </a:p>
      </dgm:t>
    </dgm:pt>
    <dgm:pt modelId="{1B8ADAC7-E8A4-D64A-81FF-E7A2E9DCCABF}" type="parTrans" cxnId="{A5FDD917-29A8-C743-8685-745181752038}">
      <dgm:prSet/>
      <dgm:spPr/>
      <dgm:t>
        <a:bodyPr/>
        <a:lstStyle/>
        <a:p>
          <a:endParaRPr lang="en-GB" sz="1600"/>
        </a:p>
      </dgm:t>
    </dgm:pt>
    <dgm:pt modelId="{3541C72F-87F1-7840-BE14-AA5E94DBE3B9}" type="sibTrans" cxnId="{A5FDD917-29A8-C743-8685-745181752038}">
      <dgm:prSet/>
      <dgm:spPr/>
      <dgm:t>
        <a:bodyPr/>
        <a:lstStyle/>
        <a:p>
          <a:endParaRPr lang="en-GB" sz="1600"/>
        </a:p>
      </dgm:t>
    </dgm:pt>
    <dgm:pt modelId="{CE22E638-B003-614B-B97A-C3F3FAEA6FC9}">
      <dgm:prSet phldrT="[Text]" custT="1"/>
      <dgm:spPr>
        <a:effectLst>
          <a:outerShdw blurRad="50800" dist="38100" dir="2700000" algn="tl" rotWithShape="0">
            <a:prstClr val="black">
              <a:alpha val="40000"/>
            </a:prstClr>
          </a:outerShdw>
        </a:effectLst>
      </dgm:spPr>
      <dgm:t>
        <a:bodyPr/>
        <a:lstStyle/>
        <a:p>
          <a:r>
            <a:rPr lang="en-GB" sz="900" b="1" dirty="0">
              <a:solidFill>
                <a:schemeClr val="tx1"/>
              </a:solidFill>
            </a:rPr>
            <a:t>Business Intelligence </a:t>
          </a:r>
        </a:p>
      </dgm:t>
    </dgm:pt>
    <dgm:pt modelId="{6B94230D-21F5-9841-A7C7-10DC8B41285A}" type="parTrans" cxnId="{17299791-457A-D64B-9D3B-C2740FEFE340}">
      <dgm:prSet/>
      <dgm:spPr/>
      <dgm:t>
        <a:bodyPr/>
        <a:lstStyle/>
        <a:p>
          <a:endParaRPr lang="en-GB" sz="1600"/>
        </a:p>
      </dgm:t>
    </dgm:pt>
    <dgm:pt modelId="{0FDBF47E-68BF-9E45-B395-52EF83EE9C0F}" type="sibTrans" cxnId="{17299791-457A-D64B-9D3B-C2740FEFE340}">
      <dgm:prSet/>
      <dgm:spPr/>
      <dgm:t>
        <a:bodyPr/>
        <a:lstStyle/>
        <a:p>
          <a:endParaRPr lang="en-GB" sz="1600"/>
        </a:p>
      </dgm:t>
    </dgm:pt>
    <dgm:pt modelId="{EDA8CBE9-868D-CC42-9009-B303B785AD93}">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Analytics </a:t>
          </a:r>
        </a:p>
      </dgm:t>
    </dgm:pt>
    <dgm:pt modelId="{3B7D4CDD-4E5A-6F45-908F-2CCD3100EC6F}" type="parTrans" cxnId="{60A35384-847B-B641-B906-83DE6F60B33A}">
      <dgm:prSet/>
      <dgm:spPr/>
      <dgm:t>
        <a:bodyPr/>
        <a:lstStyle/>
        <a:p>
          <a:endParaRPr lang="en-GB" sz="1600"/>
        </a:p>
      </dgm:t>
    </dgm:pt>
    <dgm:pt modelId="{ECB3B5BB-696F-CC48-AF57-3EA05A9815AB}" type="sibTrans" cxnId="{60A35384-847B-B641-B906-83DE6F60B33A}">
      <dgm:prSet/>
      <dgm:spPr/>
      <dgm:t>
        <a:bodyPr/>
        <a:lstStyle/>
        <a:p>
          <a:endParaRPr lang="en-GB" sz="1600"/>
        </a:p>
      </dgm:t>
    </dgm:pt>
    <dgm:pt modelId="{07A677E5-F120-0043-A01F-BC6CCDC89BAB}">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Quality</a:t>
          </a:r>
        </a:p>
      </dgm:t>
    </dgm:pt>
    <dgm:pt modelId="{632E6B31-8B18-BA46-9C98-F28988341ACD}" type="parTrans" cxnId="{317F0648-AC6E-8B42-B63B-B9A11AEA7FAD}">
      <dgm:prSet/>
      <dgm:spPr/>
      <dgm:t>
        <a:bodyPr/>
        <a:lstStyle/>
        <a:p>
          <a:endParaRPr lang="en-GB" sz="1600"/>
        </a:p>
      </dgm:t>
    </dgm:pt>
    <dgm:pt modelId="{9EC3782A-658E-3F4F-830B-8988D7F723C6}" type="sibTrans" cxnId="{317F0648-AC6E-8B42-B63B-B9A11AEA7FAD}">
      <dgm:prSet/>
      <dgm:spPr/>
      <dgm:t>
        <a:bodyPr/>
        <a:lstStyle/>
        <a:p>
          <a:endParaRPr lang="en-GB" sz="1600"/>
        </a:p>
      </dgm:t>
    </dgm:pt>
    <dgm:pt modelId="{20A87945-ED30-224F-BAC1-0005ACAD95F2}">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Architecture &amp; Modelling</a:t>
          </a:r>
        </a:p>
      </dgm:t>
    </dgm:pt>
    <dgm:pt modelId="{A4898E89-6936-954E-8BDC-2DB17C5B30A3}" type="parTrans" cxnId="{D343B07F-B283-6D45-96C0-9F7CFAC27542}">
      <dgm:prSet/>
      <dgm:spPr/>
      <dgm:t>
        <a:bodyPr/>
        <a:lstStyle/>
        <a:p>
          <a:endParaRPr lang="en-GB" sz="1600"/>
        </a:p>
      </dgm:t>
    </dgm:pt>
    <dgm:pt modelId="{FEF7C58E-4E34-9048-8629-8FEAAB4B49D5}" type="sibTrans" cxnId="{D343B07F-B283-6D45-96C0-9F7CFAC27542}">
      <dgm:prSet/>
      <dgm:spPr/>
      <dgm:t>
        <a:bodyPr/>
        <a:lstStyle/>
        <a:p>
          <a:endParaRPr lang="en-GB" sz="1600"/>
        </a:p>
      </dgm:t>
    </dgm:pt>
    <dgm:pt modelId="{68DC591B-2934-9246-8884-476E3F5F1BD8}">
      <dgm:prSet custT="1"/>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GB" sz="900" b="1" dirty="0">
              <a:solidFill>
                <a:schemeClr val="tx1"/>
              </a:solidFill>
            </a:rPr>
            <a:t>Data Asset Planning &amp; Inventory</a:t>
          </a:r>
        </a:p>
      </dgm:t>
    </dgm:pt>
    <dgm:pt modelId="{BBBE456A-4DD7-5A48-BFC0-44218909AFF8}" type="parTrans" cxnId="{04BE0D19-CAF3-564E-B471-92C6775DE438}">
      <dgm:prSet/>
      <dgm:spPr/>
      <dgm:t>
        <a:bodyPr/>
        <a:lstStyle/>
        <a:p>
          <a:endParaRPr lang="en-GB" sz="1600"/>
        </a:p>
      </dgm:t>
    </dgm:pt>
    <dgm:pt modelId="{14C61A56-F756-7F46-B111-0CE6A6BCEF4D}" type="sibTrans" cxnId="{04BE0D19-CAF3-564E-B471-92C6775DE438}">
      <dgm:prSet/>
      <dgm:spPr/>
      <dgm:t>
        <a:bodyPr/>
        <a:lstStyle/>
        <a:p>
          <a:endParaRPr lang="en-GB" sz="1600"/>
        </a:p>
      </dgm:t>
    </dgm:pt>
    <dgm:pt modelId="{80FC3988-A7A9-2445-8AF4-C38F588EFDB4}">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Compliance &amp; Security</a:t>
          </a:r>
        </a:p>
      </dgm:t>
    </dgm:pt>
    <dgm:pt modelId="{14FBCC15-C6DA-2345-A343-D81CE2F89ACC}" type="parTrans" cxnId="{309D95E2-1D99-524F-AE21-6AF56653ADAF}">
      <dgm:prSet/>
      <dgm:spPr/>
      <dgm:t>
        <a:bodyPr/>
        <a:lstStyle/>
        <a:p>
          <a:endParaRPr lang="en-GB" sz="1600"/>
        </a:p>
      </dgm:t>
    </dgm:pt>
    <dgm:pt modelId="{5A62ECF4-DBF7-D74D-A789-70719D6A8E14}" type="sibTrans" cxnId="{309D95E2-1D99-524F-AE21-6AF56653ADAF}">
      <dgm:prSet/>
      <dgm:spPr/>
      <dgm:t>
        <a:bodyPr/>
        <a:lstStyle/>
        <a:p>
          <a:endParaRPr lang="en-GB" sz="1600"/>
        </a:p>
      </dgm:t>
    </dgm:pt>
    <dgm:pt modelId="{D1601E12-1114-9846-A61F-302CD3BF445A}">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Data integration</a:t>
          </a:r>
        </a:p>
      </dgm:t>
    </dgm:pt>
    <dgm:pt modelId="{86502532-BD38-5647-AEF1-DC104A2AA525}" type="parTrans" cxnId="{30BF5BF0-1673-894F-AA40-4DAC9C735A63}">
      <dgm:prSet/>
      <dgm:spPr/>
      <dgm:t>
        <a:bodyPr/>
        <a:lstStyle/>
        <a:p>
          <a:endParaRPr lang="en-GB" sz="1600"/>
        </a:p>
      </dgm:t>
    </dgm:pt>
    <dgm:pt modelId="{4461A035-395A-CC46-B27C-F29352972C06}" type="sibTrans" cxnId="{30BF5BF0-1673-894F-AA40-4DAC9C735A63}">
      <dgm:prSet/>
      <dgm:spPr/>
      <dgm:t>
        <a:bodyPr/>
        <a:lstStyle/>
        <a:p>
          <a:endParaRPr lang="en-GB" sz="1600"/>
        </a:p>
      </dgm:t>
    </dgm:pt>
    <dgm:pt modelId="{FBFF6092-CA14-7F46-910B-D69F81234851}">
      <dgm:prSet custT="1"/>
      <dgm:spPr>
        <a:effectLst>
          <a:outerShdw blurRad="50800" dist="38100" dir="2700000" algn="tl" rotWithShape="0">
            <a:prstClr val="black">
              <a:alpha val="40000"/>
            </a:prstClr>
          </a:outerShdw>
        </a:effectLst>
      </dgm:spPr>
      <dgm:t>
        <a:bodyPr/>
        <a:lstStyle/>
        <a:p>
          <a:r>
            <a:rPr lang="en-GB" sz="900" b="1" dirty="0">
              <a:solidFill>
                <a:schemeClr val="tx1"/>
              </a:solidFill>
            </a:rPr>
            <a:t>Metadata Management</a:t>
          </a:r>
        </a:p>
      </dgm:t>
    </dgm:pt>
    <dgm:pt modelId="{1AC8C533-374C-C843-BF9E-4BAB2B2D743D}" type="parTrans" cxnId="{09454208-8381-6F47-8D19-1A35D142AFCB}">
      <dgm:prSet/>
      <dgm:spPr/>
      <dgm:t>
        <a:bodyPr/>
        <a:lstStyle/>
        <a:p>
          <a:endParaRPr lang="en-GB" sz="1600"/>
        </a:p>
      </dgm:t>
    </dgm:pt>
    <dgm:pt modelId="{4D914636-2F92-5D4B-BACD-3B0CF078890B}" type="sibTrans" cxnId="{09454208-8381-6F47-8D19-1A35D142AFCB}">
      <dgm:prSet/>
      <dgm:spPr/>
      <dgm:t>
        <a:bodyPr/>
        <a:lstStyle/>
        <a:p>
          <a:endParaRPr lang="en-GB" sz="1600"/>
        </a:p>
      </dgm:t>
    </dgm:pt>
    <dgm:pt modelId="{F4960EC3-9B13-3842-85C0-E666246A6CBC}" type="pres">
      <dgm:prSet presAssocID="{C2722E9C-9805-2F49-8EE1-30695B8D6290}" presName="cycle" presStyleCnt="0">
        <dgm:presLayoutVars>
          <dgm:dir/>
          <dgm:resizeHandles val="exact"/>
        </dgm:presLayoutVars>
      </dgm:prSet>
      <dgm:spPr/>
    </dgm:pt>
    <dgm:pt modelId="{36E08003-41AC-8640-88E6-D3251AAD7B7E}" type="pres">
      <dgm:prSet presAssocID="{0A2F5769-0F45-454D-90D2-551C22F234A8}" presName="node" presStyleLbl="node1" presStyleIdx="0" presStyleCnt="12" custRadScaleRad="100094" custRadScaleInc="-24867">
        <dgm:presLayoutVars>
          <dgm:bulletEnabled val="1"/>
        </dgm:presLayoutVars>
      </dgm:prSet>
      <dgm:spPr/>
    </dgm:pt>
    <dgm:pt modelId="{4B06EBCC-871C-D247-92AD-F27DEF3B5038}" type="pres">
      <dgm:prSet presAssocID="{0A2F5769-0F45-454D-90D2-551C22F234A8}" presName="spNode" presStyleCnt="0"/>
      <dgm:spPr/>
    </dgm:pt>
    <dgm:pt modelId="{AD5C5A1F-784C-FD4F-9284-3C3EDCAC5E9D}" type="pres">
      <dgm:prSet presAssocID="{33F1A159-B7EC-4A4D-BCC2-E52FC17F8EAF}" presName="sibTrans" presStyleLbl="sibTrans1D1" presStyleIdx="0" presStyleCnt="12"/>
      <dgm:spPr/>
    </dgm:pt>
    <dgm:pt modelId="{CAE6F31D-6E79-4C42-BCDC-8D53F1954BA2}" type="pres">
      <dgm:prSet presAssocID="{42B3575E-BFAE-A04A-94DA-4432EA688840}" presName="node" presStyleLbl="node1" presStyleIdx="1" presStyleCnt="12" custRadScaleRad="97901" custRadScaleInc="-22017">
        <dgm:presLayoutVars>
          <dgm:bulletEnabled val="1"/>
        </dgm:presLayoutVars>
      </dgm:prSet>
      <dgm:spPr/>
    </dgm:pt>
    <dgm:pt modelId="{C1286DF0-C344-784D-A863-AE47B48600B0}" type="pres">
      <dgm:prSet presAssocID="{42B3575E-BFAE-A04A-94DA-4432EA688840}" presName="spNode" presStyleCnt="0"/>
      <dgm:spPr/>
    </dgm:pt>
    <dgm:pt modelId="{04AC3922-0543-714A-840D-3D7C622D202F}" type="pres">
      <dgm:prSet presAssocID="{DFB1E7AC-25DF-624C-90A5-6FE379A934A1}" presName="sibTrans" presStyleLbl="sibTrans1D1" presStyleIdx="1" presStyleCnt="12"/>
      <dgm:spPr/>
    </dgm:pt>
    <dgm:pt modelId="{6A4E5D34-4197-DF46-B945-31910CDE1A7C}" type="pres">
      <dgm:prSet presAssocID="{0B373E13-F075-7246-8A0D-3C791DF566B2}" presName="node" presStyleLbl="node1" presStyleIdx="2" presStyleCnt="12" custRadScaleRad="96264" custRadScaleInc="-12926">
        <dgm:presLayoutVars>
          <dgm:bulletEnabled val="1"/>
        </dgm:presLayoutVars>
      </dgm:prSet>
      <dgm:spPr/>
    </dgm:pt>
    <dgm:pt modelId="{2A3AE625-EB3B-1B45-9711-DD1902F80D54}" type="pres">
      <dgm:prSet presAssocID="{0B373E13-F075-7246-8A0D-3C791DF566B2}" presName="spNode" presStyleCnt="0"/>
      <dgm:spPr/>
    </dgm:pt>
    <dgm:pt modelId="{CA2013E5-C585-2F4B-B1FA-8DCB5ED6B260}" type="pres">
      <dgm:prSet presAssocID="{72223CF9-9EDF-EF4D-A82F-9B1B7DF2CF28}" presName="sibTrans" presStyleLbl="sibTrans1D1" presStyleIdx="2" presStyleCnt="12"/>
      <dgm:spPr/>
    </dgm:pt>
    <dgm:pt modelId="{5F0E6F31-7D89-F541-8D17-42258052693D}" type="pres">
      <dgm:prSet presAssocID="{A3AA437E-DFA7-1E43-A53C-13EE6C87B0CC}" presName="node" presStyleLbl="node1" presStyleIdx="3" presStyleCnt="12" custRadScaleRad="95658">
        <dgm:presLayoutVars>
          <dgm:bulletEnabled val="1"/>
        </dgm:presLayoutVars>
      </dgm:prSet>
      <dgm:spPr/>
    </dgm:pt>
    <dgm:pt modelId="{8EEF56AB-C27E-8447-B6BA-B01AB5A32AD9}" type="pres">
      <dgm:prSet presAssocID="{A3AA437E-DFA7-1E43-A53C-13EE6C87B0CC}" presName="spNode" presStyleCnt="0"/>
      <dgm:spPr/>
    </dgm:pt>
    <dgm:pt modelId="{531E2C47-38C7-3C49-B2FE-F6E5373543EC}" type="pres">
      <dgm:prSet presAssocID="{3541C72F-87F1-7840-BE14-AA5E94DBE3B9}" presName="sibTrans" presStyleLbl="sibTrans1D1" presStyleIdx="3" presStyleCnt="12"/>
      <dgm:spPr/>
    </dgm:pt>
    <dgm:pt modelId="{959CAAE6-7493-FC40-9CFA-EC34801D35EB}" type="pres">
      <dgm:prSet presAssocID="{CE22E638-B003-614B-B97A-C3F3FAEA6FC9}" presName="node" presStyleLbl="node1" presStyleIdx="4" presStyleCnt="12" custRadScaleRad="96264" custRadScaleInc="12926">
        <dgm:presLayoutVars>
          <dgm:bulletEnabled val="1"/>
        </dgm:presLayoutVars>
      </dgm:prSet>
      <dgm:spPr/>
    </dgm:pt>
    <dgm:pt modelId="{21EDC699-C19C-B546-86DB-72427FC6656E}" type="pres">
      <dgm:prSet presAssocID="{CE22E638-B003-614B-B97A-C3F3FAEA6FC9}" presName="spNode" presStyleCnt="0"/>
      <dgm:spPr/>
    </dgm:pt>
    <dgm:pt modelId="{078DC82A-BDF9-3045-9788-52D73AE57446}" type="pres">
      <dgm:prSet presAssocID="{0FDBF47E-68BF-9E45-B395-52EF83EE9C0F}" presName="sibTrans" presStyleLbl="sibTrans1D1" presStyleIdx="4" presStyleCnt="12"/>
      <dgm:spPr/>
    </dgm:pt>
    <dgm:pt modelId="{699DA590-FCCD-D545-BA1A-5DD97418118C}" type="pres">
      <dgm:prSet presAssocID="{EDA8CBE9-868D-CC42-9009-B303B785AD93}" presName="node" presStyleLbl="node1" presStyleIdx="5" presStyleCnt="12" custRadScaleRad="97901" custRadScaleInc="22017">
        <dgm:presLayoutVars>
          <dgm:bulletEnabled val="1"/>
        </dgm:presLayoutVars>
      </dgm:prSet>
      <dgm:spPr/>
    </dgm:pt>
    <dgm:pt modelId="{5181F138-162C-E64B-B728-E15ADD4AC2D0}" type="pres">
      <dgm:prSet presAssocID="{EDA8CBE9-868D-CC42-9009-B303B785AD93}" presName="spNode" presStyleCnt="0"/>
      <dgm:spPr/>
    </dgm:pt>
    <dgm:pt modelId="{8A3A1ADB-9A10-8343-B167-BC751329049F}" type="pres">
      <dgm:prSet presAssocID="{ECB3B5BB-696F-CC48-AF57-3EA05A9815AB}" presName="sibTrans" presStyleLbl="sibTrans1D1" presStyleIdx="5" presStyleCnt="12"/>
      <dgm:spPr/>
    </dgm:pt>
    <dgm:pt modelId="{9A436288-E779-9F43-A5ED-3C89560CFB90}" type="pres">
      <dgm:prSet presAssocID="{07A677E5-F120-0043-A01F-BC6CCDC89BAB}" presName="node" presStyleLbl="node1" presStyleIdx="6" presStyleCnt="12" custRadScaleRad="100038" custRadScaleInc="15899">
        <dgm:presLayoutVars>
          <dgm:bulletEnabled val="1"/>
        </dgm:presLayoutVars>
      </dgm:prSet>
      <dgm:spPr/>
    </dgm:pt>
    <dgm:pt modelId="{46702548-109F-6E43-95B9-E3B5DDB3F5AA}" type="pres">
      <dgm:prSet presAssocID="{07A677E5-F120-0043-A01F-BC6CCDC89BAB}" presName="spNode" presStyleCnt="0"/>
      <dgm:spPr/>
    </dgm:pt>
    <dgm:pt modelId="{1BC7904F-6A70-7244-AE1A-8EAB78C2DF44}" type="pres">
      <dgm:prSet presAssocID="{9EC3782A-658E-3F4F-830B-8988D7F723C6}" presName="sibTrans" presStyleLbl="sibTrans1D1" presStyleIdx="6" presStyleCnt="12"/>
      <dgm:spPr/>
    </dgm:pt>
    <dgm:pt modelId="{579753DB-544B-5443-A84F-FC4942916CC7}" type="pres">
      <dgm:prSet presAssocID="{20A87945-ED30-224F-BAC1-0005ACAD95F2}" presName="node" presStyleLbl="node1" presStyleIdx="7" presStyleCnt="12">
        <dgm:presLayoutVars>
          <dgm:bulletEnabled val="1"/>
        </dgm:presLayoutVars>
      </dgm:prSet>
      <dgm:spPr/>
    </dgm:pt>
    <dgm:pt modelId="{3C9C3CE8-1421-9844-A4F2-9B76CE9D4476}" type="pres">
      <dgm:prSet presAssocID="{20A87945-ED30-224F-BAC1-0005ACAD95F2}" presName="spNode" presStyleCnt="0"/>
      <dgm:spPr/>
    </dgm:pt>
    <dgm:pt modelId="{657CE0F3-7CC2-0542-B8F8-0B2D099D84E2}" type="pres">
      <dgm:prSet presAssocID="{FEF7C58E-4E34-9048-8629-8FEAAB4B49D5}" presName="sibTrans" presStyleLbl="sibTrans1D1" presStyleIdx="7" presStyleCnt="12"/>
      <dgm:spPr/>
    </dgm:pt>
    <dgm:pt modelId="{569DD94B-B388-E947-AEE3-8DF8CA460467}" type="pres">
      <dgm:prSet presAssocID="{68DC591B-2934-9246-8884-476E3F5F1BD8}" presName="node" presStyleLbl="node1" presStyleIdx="8" presStyleCnt="12">
        <dgm:presLayoutVars>
          <dgm:bulletEnabled val="1"/>
        </dgm:presLayoutVars>
      </dgm:prSet>
      <dgm:spPr/>
    </dgm:pt>
    <dgm:pt modelId="{331513F9-8691-3047-B5C7-27694D25B842}" type="pres">
      <dgm:prSet presAssocID="{68DC591B-2934-9246-8884-476E3F5F1BD8}" presName="spNode" presStyleCnt="0"/>
      <dgm:spPr/>
    </dgm:pt>
    <dgm:pt modelId="{AA0F88D9-409E-BC45-ADAF-346EB8D12375}" type="pres">
      <dgm:prSet presAssocID="{14C61A56-F756-7F46-B111-0CE6A6BCEF4D}" presName="sibTrans" presStyleLbl="sibTrans1D1" presStyleIdx="8" presStyleCnt="12"/>
      <dgm:spPr/>
    </dgm:pt>
    <dgm:pt modelId="{097C632A-5C1C-8D46-B394-8AAF881AD3C3}" type="pres">
      <dgm:prSet presAssocID="{80FC3988-A7A9-2445-8AF4-C38F588EFDB4}" presName="node" presStyleLbl="node1" presStyleIdx="9" presStyleCnt="12">
        <dgm:presLayoutVars>
          <dgm:bulletEnabled val="1"/>
        </dgm:presLayoutVars>
      </dgm:prSet>
      <dgm:spPr/>
    </dgm:pt>
    <dgm:pt modelId="{6D2EF809-F738-0244-BD97-D57E1543F8AB}" type="pres">
      <dgm:prSet presAssocID="{80FC3988-A7A9-2445-8AF4-C38F588EFDB4}" presName="spNode" presStyleCnt="0"/>
      <dgm:spPr/>
    </dgm:pt>
    <dgm:pt modelId="{F8D985A3-9368-734E-BB47-1442306245C9}" type="pres">
      <dgm:prSet presAssocID="{5A62ECF4-DBF7-D74D-A789-70719D6A8E14}" presName="sibTrans" presStyleLbl="sibTrans1D1" presStyleIdx="9" presStyleCnt="12"/>
      <dgm:spPr/>
    </dgm:pt>
    <dgm:pt modelId="{D80F1D25-6741-8046-BB83-CC6CD796C950}" type="pres">
      <dgm:prSet presAssocID="{D1601E12-1114-9846-A61F-302CD3BF445A}" presName="node" presStyleLbl="node1" presStyleIdx="10" presStyleCnt="12" custScaleX="93810" custScaleY="91493">
        <dgm:presLayoutVars>
          <dgm:bulletEnabled val="1"/>
        </dgm:presLayoutVars>
      </dgm:prSet>
      <dgm:spPr/>
    </dgm:pt>
    <dgm:pt modelId="{7388960A-C758-AD48-94D4-4F89C58DBFFD}" type="pres">
      <dgm:prSet presAssocID="{D1601E12-1114-9846-A61F-302CD3BF445A}" presName="spNode" presStyleCnt="0"/>
      <dgm:spPr/>
    </dgm:pt>
    <dgm:pt modelId="{04163196-BB50-D343-9915-CB9CD226D4CF}" type="pres">
      <dgm:prSet presAssocID="{4461A035-395A-CC46-B27C-F29352972C06}" presName="sibTrans" presStyleLbl="sibTrans1D1" presStyleIdx="10" presStyleCnt="12"/>
      <dgm:spPr/>
    </dgm:pt>
    <dgm:pt modelId="{1B52CF2F-D012-4F4B-81AB-3F55D1B56AC3}" type="pres">
      <dgm:prSet presAssocID="{FBFF6092-CA14-7F46-910B-D69F81234851}" presName="node" presStyleLbl="node1" presStyleIdx="11" presStyleCnt="12" custScaleX="103740" custScaleY="100524" custRadScaleRad="101437" custRadScaleInc="-14402">
        <dgm:presLayoutVars>
          <dgm:bulletEnabled val="1"/>
        </dgm:presLayoutVars>
      </dgm:prSet>
      <dgm:spPr/>
    </dgm:pt>
    <dgm:pt modelId="{E6B5159A-B7AD-3D42-85AA-AD38C1E8A58D}" type="pres">
      <dgm:prSet presAssocID="{FBFF6092-CA14-7F46-910B-D69F81234851}" presName="spNode" presStyleCnt="0"/>
      <dgm:spPr/>
    </dgm:pt>
    <dgm:pt modelId="{A80586DF-2974-1043-9FB8-2762A50F392F}" type="pres">
      <dgm:prSet presAssocID="{4D914636-2F92-5D4B-BACD-3B0CF078890B}" presName="sibTrans" presStyleLbl="sibTrans1D1" presStyleIdx="11" presStyleCnt="12"/>
      <dgm:spPr/>
    </dgm:pt>
  </dgm:ptLst>
  <dgm:cxnLst>
    <dgm:cxn modelId="{09454208-8381-6F47-8D19-1A35D142AFCB}" srcId="{C2722E9C-9805-2F49-8EE1-30695B8D6290}" destId="{FBFF6092-CA14-7F46-910B-D69F81234851}" srcOrd="11" destOrd="0" parTransId="{1AC8C533-374C-C843-BF9E-4BAB2B2D743D}" sibTransId="{4D914636-2F92-5D4B-BACD-3B0CF078890B}"/>
    <dgm:cxn modelId="{F7348908-29E6-F540-B8DA-D70D14C65381}" type="presOf" srcId="{68DC591B-2934-9246-8884-476E3F5F1BD8}" destId="{569DD94B-B388-E947-AEE3-8DF8CA460467}" srcOrd="0" destOrd="0" presId="urn:microsoft.com/office/officeart/2005/8/layout/cycle6"/>
    <dgm:cxn modelId="{A5FDD917-29A8-C743-8685-745181752038}" srcId="{C2722E9C-9805-2F49-8EE1-30695B8D6290}" destId="{A3AA437E-DFA7-1E43-A53C-13EE6C87B0CC}" srcOrd="3" destOrd="0" parTransId="{1B8ADAC7-E8A4-D64A-81FF-E7A2E9DCCABF}" sibTransId="{3541C72F-87F1-7840-BE14-AA5E94DBE3B9}"/>
    <dgm:cxn modelId="{04BE0D19-CAF3-564E-B471-92C6775DE438}" srcId="{C2722E9C-9805-2F49-8EE1-30695B8D6290}" destId="{68DC591B-2934-9246-8884-476E3F5F1BD8}" srcOrd="8" destOrd="0" parTransId="{BBBE456A-4DD7-5A48-BFC0-44218909AFF8}" sibTransId="{14C61A56-F756-7F46-B111-0CE6A6BCEF4D}"/>
    <dgm:cxn modelId="{BF3ED922-F38D-E540-B30B-65A8836425DE}" type="presOf" srcId="{33F1A159-B7EC-4A4D-BCC2-E52FC17F8EAF}" destId="{AD5C5A1F-784C-FD4F-9284-3C3EDCAC5E9D}" srcOrd="0" destOrd="0" presId="urn:microsoft.com/office/officeart/2005/8/layout/cycle6"/>
    <dgm:cxn modelId="{4E1E5727-AC7A-DD4E-8C3D-22C0CFF9EB90}" type="presOf" srcId="{9EC3782A-658E-3F4F-830B-8988D7F723C6}" destId="{1BC7904F-6A70-7244-AE1A-8EAB78C2DF44}" srcOrd="0" destOrd="0" presId="urn:microsoft.com/office/officeart/2005/8/layout/cycle6"/>
    <dgm:cxn modelId="{952E1038-1DF3-5241-8DEC-08994BFCD60D}" type="presOf" srcId="{4D914636-2F92-5D4B-BACD-3B0CF078890B}" destId="{A80586DF-2974-1043-9FB8-2762A50F392F}" srcOrd="0" destOrd="0" presId="urn:microsoft.com/office/officeart/2005/8/layout/cycle6"/>
    <dgm:cxn modelId="{A2E5F63B-00A3-F543-AD69-A2E8CA2BB6D1}" type="presOf" srcId="{ECB3B5BB-696F-CC48-AF57-3EA05A9815AB}" destId="{8A3A1ADB-9A10-8343-B167-BC751329049F}" srcOrd="0" destOrd="0" presId="urn:microsoft.com/office/officeart/2005/8/layout/cycle6"/>
    <dgm:cxn modelId="{F6B68941-7739-6B4B-B57B-13ACCF54E0C7}" srcId="{C2722E9C-9805-2F49-8EE1-30695B8D6290}" destId="{0B373E13-F075-7246-8A0D-3C791DF566B2}" srcOrd="2" destOrd="0" parTransId="{F6C0C366-D8FA-9F40-BA29-601E032C648A}" sibTransId="{72223CF9-9EDF-EF4D-A82F-9B1B7DF2CF28}"/>
    <dgm:cxn modelId="{EA08B441-338C-A140-87C2-6056D85A91BD}" type="presOf" srcId="{EDA8CBE9-868D-CC42-9009-B303B785AD93}" destId="{699DA590-FCCD-D545-BA1A-5DD97418118C}" srcOrd="0" destOrd="0" presId="urn:microsoft.com/office/officeart/2005/8/layout/cycle6"/>
    <dgm:cxn modelId="{29491647-47F6-C741-B5CC-8CDA8BFE4FB8}" type="presOf" srcId="{14C61A56-F756-7F46-B111-0CE6A6BCEF4D}" destId="{AA0F88D9-409E-BC45-ADAF-346EB8D12375}" srcOrd="0" destOrd="0" presId="urn:microsoft.com/office/officeart/2005/8/layout/cycle6"/>
    <dgm:cxn modelId="{317F0648-AC6E-8B42-B63B-B9A11AEA7FAD}" srcId="{C2722E9C-9805-2F49-8EE1-30695B8D6290}" destId="{07A677E5-F120-0043-A01F-BC6CCDC89BAB}" srcOrd="6" destOrd="0" parTransId="{632E6B31-8B18-BA46-9C98-F28988341ACD}" sibTransId="{9EC3782A-658E-3F4F-830B-8988D7F723C6}"/>
    <dgm:cxn modelId="{68151549-C216-3E4C-95D3-AC106BAD8B94}" type="presOf" srcId="{C2722E9C-9805-2F49-8EE1-30695B8D6290}" destId="{F4960EC3-9B13-3842-85C0-E666246A6CBC}" srcOrd="0" destOrd="0" presId="urn:microsoft.com/office/officeart/2005/8/layout/cycle6"/>
    <dgm:cxn modelId="{3F42254A-304E-B84F-A1B7-EB25F9708569}" type="presOf" srcId="{FBFF6092-CA14-7F46-910B-D69F81234851}" destId="{1B52CF2F-D012-4F4B-81AB-3F55D1B56AC3}" srcOrd="0" destOrd="0" presId="urn:microsoft.com/office/officeart/2005/8/layout/cycle6"/>
    <dgm:cxn modelId="{0525B95F-CEE4-F64E-97CA-AE5EBD93F8A2}" type="presOf" srcId="{CE22E638-B003-614B-B97A-C3F3FAEA6FC9}" destId="{959CAAE6-7493-FC40-9CFA-EC34801D35EB}" srcOrd="0" destOrd="0" presId="urn:microsoft.com/office/officeart/2005/8/layout/cycle6"/>
    <dgm:cxn modelId="{7AB62F60-C2CB-974F-A574-1E599C9F6ECB}" type="presOf" srcId="{0FDBF47E-68BF-9E45-B395-52EF83EE9C0F}" destId="{078DC82A-BDF9-3045-9788-52D73AE57446}" srcOrd="0" destOrd="0" presId="urn:microsoft.com/office/officeart/2005/8/layout/cycle6"/>
    <dgm:cxn modelId="{4083C96A-B913-B649-A3B4-40C6B411AC0C}" type="presOf" srcId="{20A87945-ED30-224F-BAC1-0005ACAD95F2}" destId="{579753DB-544B-5443-A84F-FC4942916CC7}" srcOrd="0" destOrd="0" presId="urn:microsoft.com/office/officeart/2005/8/layout/cycle6"/>
    <dgm:cxn modelId="{AA57386D-3545-AF4D-90C0-355475735668}" type="presOf" srcId="{42B3575E-BFAE-A04A-94DA-4432EA688840}" destId="{CAE6F31D-6E79-4C42-BCDC-8D53F1954BA2}" srcOrd="0" destOrd="0" presId="urn:microsoft.com/office/officeart/2005/8/layout/cycle6"/>
    <dgm:cxn modelId="{35A92A7A-1464-B644-811C-E8F92FB81AB5}" type="presOf" srcId="{3541C72F-87F1-7840-BE14-AA5E94DBE3B9}" destId="{531E2C47-38C7-3C49-B2FE-F6E5373543EC}" srcOrd="0" destOrd="0" presId="urn:microsoft.com/office/officeart/2005/8/layout/cycle6"/>
    <dgm:cxn modelId="{D343B07F-B283-6D45-96C0-9F7CFAC27542}" srcId="{C2722E9C-9805-2F49-8EE1-30695B8D6290}" destId="{20A87945-ED30-224F-BAC1-0005ACAD95F2}" srcOrd="7" destOrd="0" parTransId="{A4898E89-6936-954E-8BDC-2DB17C5B30A3}" sibTransId="{FEF7C58E-4E34-9048-8629-8FEAAB4B49D5}"/>
    <dgm:cxn modelId="{60A35384-847B-B641-B906-83DE6F60B33A}" srcId="{C2722E9C-9805-2F49-8EE1-30695B8D6290}" destId="{EDA8CBE9-868D-CC42-9009-B303B785AD93}" srcOrd="5" destOrd="0" parTransId="{3B7D4CDD-4E5A-6F45-908F-2CCD3100EC6F}" sibTransId="{ECB3B5BB-696F-CC48-AF57-3EA05A9815AB}"/>
    <dgm:cxn modelId="{CCA1858A-238B-B749-8B36-DC44C77DEA1E}" type="presOf" srcId="{80FC3988-A7A9-2445-8AF4-C38F588EFDB4}" destId="{097C632A-5C1C-8D46-B394-8AAF881AD3C3}" srcOrd="0" destOrd="0" presId="urn:microsoft.com/office/officeart/2005/8/layout/cycle6"/>
    <dgm:cxn modelId="{B356408E-3FF7-F343-A808-CAE29C789C20}" type="presOf" srcId="{0B373E13-F075-7246-8A0D-3C791DF566B2}" destId="{6A4E5D34-4197-DF46-B945-31910CDE1A7C}" srcOrd="0" destOrd="0" presId="urn:microsoft.com/office/officeart/2005/8/layout/cycle6"/>
    <dgm:cxn modelId="{17299791-457A-D64B-9D3B-C2740FEFE340}" srcId="{C2722E9C-9805-2F49-8EE1-30695B8D6290}" destId="{CE22E638-B003-614B-B97A-C3F3FAEA6FC9}" srcOrd="4" destOrd="0" parTransId="{6B94230D-21F5-9841-A7C7-10DC8B41285A}" sibTransId="{0FDBF47E-68BF-9E45-B395-52EF83EE9C0F}"/>
    <dgm:cxn modelId="{D699239C-F871-1141-88F1-49E73E12917A}" srcId="{C2722E9C-9805-2F49-8EE1-30695B8D6290}" destId="{42B3575E-BFAE-A04A-94DA-4432EA688840}" srcOrd="1" destOrd="0" parTransId="{FA2D6523-1ACC-344B-AA87-14BEF15F4B3D}" sibTransId="{DFB1E7AC-25DF-624C-90A5-6FE379A934A1}"/>
    <dgm:cxn modelId="{AD2C1A9E-066C-7943-929A-3994091CC1C4}" type="presOf" srcId="{A3AA437E-DFA7-1E43-A53C-13EE6C87B0CC}" destId="{5F0E6F31-7D89-F541-8D17-42258052693D}" srcOrd="0" destOrd="0" presId="urn:microsoft.com/office/officeart/2005/8/layout/cycle6"/>
    <dgm:cxn modelId="{3951A3A2-F25E-5248-8048-6200F5FA25C9}" type="presOf" srcId="{72223CF9-9EDF-EF4D-A82F-9B1B7DF2CF28}" destId="{CA2013E5-C585-2F4B-B1FA-8DCB5ED6B260}" srcOrd="0" destOrd="0" presId="urn:microsoft.com/office/officeart/2005/8/layout/cycle6"/>
    <dgm:cxn modelId="{941D02A8-0067-9649-BDB9-49AB4FC1D07E}" type="presOf" srcId="{D1601E12-1114-9846-A61F-302CD3BF445A}" destId="{D80F1D25-6741-8046-BB83-CC6CD796C950}" srcOrd="0" destOrd="0" presId="urn:microsoft.com/office/officeart/2005/8/layout/cycle6"/>
    <dgm:cxn modelId="{E635F2AE-45F6-A74E-BC6D-5500F3D861D7}" type="presOf" srcId="{5A62ECF4-DBF7-D74D-A789-70719D6A8E14}" destId="{F8D985A3-9368-734E-BB47-1442306245C9}" srcOrd="0" destOrd="0" presId="urn:microsoft.com/office/officeart/2005/8/layout/cycle6"/>
    <dgm:cxn modelId="{821D4CB8-13CC-ED46-B16F-449485561878}" type="presOf" srcId="{07A677E5-F120-0043-A01F-BC6CCDC89BAB}" destId="{9A436288-E779-9F43-A5ED-3C89560CFB90}" srcOrd="0" destOrd="0" presId="urn:microsoft.com/office/officeart/2005/8/layout/cycle6"/>
    <dgm:cxn modelId="{9C8C56BB-20E3-844C-B68A-0D1F93C115F6}" type="presOf" srcId="{DFB1E7AC-25DF-624C-90A5-6FE379A934A1}" destId="{04AC3922-0543-714A-840D-3D7C622D202F}" srcOrd="0" destOrd="0" presId="urn:microsoft.com/office/officeart/2005/8/layout/cycle6"/>
    <dgm:cxn modelId="{8288BDC2-5529-B743-9DB6-6ABD8E2BD9F2}" type="presOf" srcId="{FEF7C58E-4E34-9048-8629-8FEAAB4B49D5}" destId="{657CE0F3-7CC2-0542-B8F8-0B2D099D84E2}" srcOrd="0" destOrd="0" presId="urn:microsoft.com/office/officeart/2005/8/layout/cycle6"/>
    <dgm:cxn modelId="{309D95E2-1D99-524F-AE21-6AF56653ADAF}" srcId="{C2722E9C-9805-2F49-8EE1-30695B8D6290}" destId="{80FC3988-A7A9-2445-8AF4-C38F588EFDB4}" srcOrd="9" destOrd="0" parTransId="{14FBCC15-C6DA-2345-A343-D81CE2F89ACC}" sibTransId="{5A62ECF4-DBF7-D74D-A789-70719D6A8E14}"/>
    <dgm:cxn modelId="{30BF5BF0-1673-894F-AA40-4DAC9C735A63}" srcId="{C2722E9C-9805-2F49-8EE1-30695B8D6290}" destId="{D1601E12-1114-9846-A61F-302CD3BF445A}" srcOrd="10" destOrd="0" parTransId="{86502532-BD38-5647-AEF1-DC104A2AA525}" sibTransId="{4461A035-395A-CC46-B27C-F29352972C06}"/>
    <dgm:cxn modelId="{BF26E4F4-35AB-2540-9FE1-CDD2F14EBC76}" srcId="{C2722E9C-9805-2F49-8EE1-30695B8D6290}" destId="{0A2F5769-0F45-454D-90D2-551C22F234A8}" srcOrd="0" destOrd="0" parTransId="{02A19C1C-1A87-7744-8FDB-1C0BC869A248}" sibTransId="{33F1A159-B7EC-4A4D-BCC2-E52FC17F8EAF}"/>
    <dgm:cxn modelId="{05A31EF7-6C72-BD43-8857-7A914194E389}" type="presOf" srcId="{4461A035-395A-CC46-B27C-F29352972C06}" destId="{04163196-BB50-D343-9915-CB9CD226D4CF}" srcOrd="0" destOrd="0" presId="urn:microsoft.com/office/officeart/2005/8/layout/cycle6"/>
    <dgm:cxn modelId="{4B5726F7-B12B-224C-A4EA-C9AEB090724B}" type="presOf" srcId="{0A2F5769-0F45-454D-90D2-551C22F234A8}" destId="{36E08003-41AC-8640-88E6-D3251AAD7B7E}" srcOrd="0" destOrd="0" presId="urn:microsoft.com/office/officeart/2005/8/layout/cycle6"/>
    <dgm:cxn modelId="{35AD31D7-FB0D-1D4E-9F61-7AB718893CAE}" type="presParOf" srcId="{F4960EC3-9B13-3842-85C0-E666246A6CBC}" destId="{36E08003-41AC-8640-88E6-D3251AAD7B7E}" srcOrd="0" destOrd="0" presId="urn:microsoft.com/office/officeart/2005/8/layout/cycle6"/>
    <dgm:cxn modelId="{08E5D3BF-6567-904C-AD17-CF1F70D4C06D}" type="presParOf" srcId="{F4960EC3-9B13-3842-85C0-E666246A6CBC}" destId="{4B06EBCC-871C-D247-92AD-F27DEF3B5038}" srcOrd="1" destOrd="0" presId="urn:microsoft.com/office/officeart/2005/8/layout/cycle6"/>
    <dgm:cxn modelId="{208E7D9F-F0A0-AA45-8CC6-3B0F39059915}" type="presParOf" srcId="{F4960EC3-9B13-3842-85C0-E666246A6CBC}" destId="{AD5C5A1F-784C-FD4F-9284-3C3EDCAC5E9D}" srcOrd="2" destOrd="0" presId="urn:microsoft.com/office/officeart/2005/8/layout/cycle6"/>
    <dgm:cxn modelId="{E62C8A0F-472C-CB4F-AB6B-DBBF7E731011}" type="presParOf" srcId="{F4960EC3-9B13-3842-85C0-E666246A6CBC}" destId="{CAE6F31D-6E79-4C42-BCDC-8D53F1954BA2}" srcOrd="3" destOrd="0" presId="urn:microsoft.com/office/officeart/2005/8/layout/cycle6"/>
    <dgm:cxn modelId="{6DDF2D5D-3240-F24F-8BA5-BFA8D4AE1D57}" type="presParOf" srcId="{F4960EC3-9B13-3842-85C0-E666246A6CBC}" destId="{C1286DF0-C344-784D-A863-AE47B48600B0}" srcOrd="4" destOrd="0" presId="urn:microsoft.com/office/officeart/2005/8/layout/cycle6"/>
    <dgm:cxn modelId="{5AC8E2B7-B51B-E649-A990-4654FCCD7F01}" type="presParOf" srcId="{F4960EC3-9B13-3842-85C0-E666246A6CBC}" destId="{04AC3922-0543-714A-840D-3D7C622D202F}" srcOrd="5" destOrd="0" presId="urn:microsoft.com/office/officeart/2005/8/layout/cycle6"/>
    <dgm:cxn modelId="{2AE7527D-B3E4-CA41-8A97-D56A30B0F434}" type="presParOf" srcId="{F4960EC3-9B13-3842-85C0-E666246A6CBC}" destId="{6A4E5D34-4197-DF46-B945-31910CDE1A7C}" srcOrd="6" destOrd="0" presId="urn:microsoft.com/office/officeart/2005/8/layout/cycle6"/>
    <dgm:cxn modelId="{70772F29-533C-1A41-A983-51DA4AE42854}" type="presParOf" srcId="{F4960EC3-9B13-3842-85C0-E666246A6CBC}" destId="{2A3AE625-EB3B-1B45-9711-DD1902F80D54}" srcOrd="7" destOrd="0" presId="urn:microsoft.com/office/officeart/2005/8/layout/cycle6"/>
    <dgm:cxn modelId="{7836DFD3-8B62-714E-9C8D-D781AED03095}" type="presParOf" srcId="{F4960EC3-9B13-3842-85C0-E666246A6CBC}" destId="{CA2013E5-C585-2F4B-B1FA-8DCB5ED6B260}" srcOrd="8" destOrd="0" presId="urn:microsoft.com/office/officeart/2005/8/layout/cycle6"/>
    <dgm:cxn modelId="{841A7D9F-55EE-A248-B18E-A9F3F61F075A}" type="presParOf" srcId="{F4960EC3-9B13-3842-85C0-E666246A6CBC}" destId="{5F0E6F31-7D89-F541-8D17-42258052693D}" srcOrd="9" destOrd="0" presId="urn:microsoft.com/office/officeart/2005/8/layout/cycle6"/>
    <dgm:cxn modelId="{390FC9F9-AC5F-E744-B841-6D283B623B79}" type="presParOf" srcId="{F4960EC3-9B13-3842-85C0-E666246A6CBC}" destId="{8EEF56AB-C27E-8447-B6BA-B01AB5A32AD9}" srcOrd="10" destOrd="0" presId="urn:microsoft.com/office/officeart/2005/8/layout/cycle6"/>
    <dgm:cxn modelId="{3DF48AF5-05A6-B643-BF70-EA422F64DE02}" type="presParOf" srcId="{F4960EC3-9B13-3842-85C0-E666246A6CBC}" destId="{531E2C47-38C7-3C49-B2FE-F6E5373543EC}" srcOrd="11" destOrd="0" presId="urn:microsoft.com/office/officeart/2005/8/layout/cycle6"/>
    <dgm:cxn modelId="{C9C57F92-7A89-5840-A1D9-7C1CBF0A7B29}" type="presParOf" srcId="{F4960EC3-9B13-3842-85C0-E666246A6CBC}" destId="{959CAAE6-7493-FC40-9CFA-EC34801D35EB}" srcOrd="12" destOrd="0" presId="urn:microsoft.com/office/officeart/2005/8/layout/cycle6"/>
    <dgm:cxn modelId="{322FBF9C-721F-F742-86C3-81E1EB5353EC}" type="presParOf" srcId="{F4960EC3-9B13-3842-85C0-E666246A6CBC}" destId="{21EDC699-C19C-B546-86DB-72427FC6656E}" srcOrd="13" destOrd="0" presId="urn:microsoft.com/office/officeart/2005/8/layout/cycle6"/>
    <dgm:cxn modelId="{2F26C959-5430-424C-AD55-736E06C27910}" type="presParOf" srcId="{F4960EC3-9B13-3842-85C0-E666246A6CBC}" destId="{078DC82A-BDF9-3045-9788-52D73AE57446}" srcOrd="14" destOrd="0" presId="urn:microsoft.com/office/officeart/2005/8/layout/cycle6"/>
    <dgm:cxn modelId="{5DF57C68-894A-CF42-A514-5966E370EA87}" type="presParOf" srcId="{F4960EC3-9B13-3842-85C0-E666246A6CBC}" destId="{699DA590-FCCD-D545-BA1A-5DD97418118C}" srcOrd="15" destOrd="0" presId="urn:microsoft.com/office/officeart/2005/8/layout/cycle6"/>
    <dgm:cxn modelId="{B5CB3228-7F08-1A4A-B1E0-60540A115415}" type="presParOf" srcId="{F4960EC3-9B13-3842-85C0-E666246A6CBC}" destId="{5181F138-162C-E64B-B728-E15ADD4AC2D0}" srcOrd="16" destOrd="0" presId="urn:microsoft.com/office/officeart/2005/8/layout/cycle6"/>
    <dgm:cxn modelId="{E0B40543-463E-5843-BD83-E6E746CA8DF3}" type="presParOf" srcId="{F4960EC3-9B13-3842-85C0-E666246A6CBC}" destId="{8A3A1ADB-9A10-8343-B167-BC751329049F}" srcOrd="17" destOrd="0" presId="urn:microsoft.com/office/officeart/2005/8/layout/cycle6"/>
    <dgm:cxn modelId="{17199BAF-F1AF-904D-818F-BBECEF38786B}" type="presParOf" srcId="{F4960EC3-9B13-3842-85C0-E666246A6CBC}" destId="{9A436288-E779-9F43-A5ED-3C89560CFB90}" srcOrd="18" destOrd="0" presId="urn:microsoft.com/office/officeart/2005/8/layout/cycle6"/>
    <dgm:cxn modelId="{631C4CD8-9670-124D-94E5-963FBE92F684}" type="presParOf" srcId="{F4960EC3-9B13-3842-85C0-E666246A6CBC}" destId="{46702548-109F-6E43-95B9-E3B5DDB3F5AA}" srcOrd="19" destOrd="0" presId="urn:microsoft.com/office/officeart/2005/8/layout/cycle6"/>
    <dgm:cxn modelId="{E408DCF0-0C24-2F47-A272-ABCC39D3E69A}" type="presParOf" srcId="{F4960EC3-9B13-3842-85C0-E666246A6CBC}" destId="{1BC7904F-6A70-7244-AE1A-8EAB78C2DF44}" srcOrd="20" destOrd="0" presId="urn:microsoft.com/office/officeart/2005/8/layout/cycle6"/>
    <dgm:cxn modelId="{0E901853-0A53-2942-A3F8-983A806D38EB}" type="presParOf" srcId="{F4960EC3-9B13-3842-85C0-E666246A6CBC}" destId="{579753DB-544B-5443-A84F-FC4942916CC7}" srcOrd="21" destOrd="0" presId="urn:microsoft.com/office/officeart/2005/8/layout/cycle6"/>
    <dgm:cxn modelId="{F3F7A57F-E560-7D49-9043-80F8A5D36FD0}" type="presParOf" srcId="{F4960EC3-9B13-3842-85C0-E666246A6CBC}" destId="{3C9C3CE8-1421-9844-A4F2-9B76CE9D4476}" srcOrd="22" destOrd="0" presId="urn:microsoft.com/office/officeart/2005/8/layout/cycle6"/>
    <dgm:cxn modelId="{B807222C-588F-9843-81A1-E874918496AA}" type="presParOf" srcId="{F4960EC3-9B13-3842-85C0-E666246A6CBC}" destId="{657CE0F3-7CC2-0542-B8F8-0B2D099D84E2}" srcOrd="23" destOrd="0" presId="urn:microsoft.com/office/officeart/2005/8/layout/cycle6"/>
    <dgm:cxn modelId="{6A8DB32E-213E-5E43-AF01-611C7BA6EB59}" type="presParOf" srcId="{F4960EC3-9B13-3842-85C0-E666246A6CBC}" destId="{569DD94B-B388-E947-AEE3-8DF8CA460467}" srcOrd="24" destOrd="0" presId="urn:microsoft.com/office/officeart/2005/8/layout/cycle6"/>
    <dgm:cxn modelId="{E7758675-99C8-8E41-91DD-F756194C952D}" type="presParOf" srcId="{F4960EC3-9B13-3842-85C0-E666246A6CBC}" destId="{331513F9-8691-3047-B5C7-27694D25B842}" srcOrd="25" destOrd="0" presId="urn:microsoft.com/office/officeart/2005/8/layout/cycle6"/>
    <dgm:cxn modelId="{3DC7844D-AE2D-2643-90C0-756A0CA3498C}" type="presParOf" srcId="{F4960EC3-9B13-3842-85C0-E666246A6CBC}" destId="{AA0F88D9-409E-BC45-ADAF-346EB8D12375}" srcOrd="26" destOrd="0" presId="urn:microsoft.com/office/officeart/2005/8/layout/cycle6"/>
    <dgm:cxn modelId="{4A602FE1-5E2F-0045-9567-0A4A564E54F0}" type="presParOf" srcId="{F4960EC3-9B13-3842-85C0-E666246A6CBC}" destId="{097C632A-5C1C-8D46-B394-8AAF881AD3C3}" srcOrd="27" destOrd="0" presId="urn:microsoft.com/office/officeart/2005/8/layout/cycle6"/>
    <dgm:cxn modelId="{CFAAA35A-D6B9-7247-9C56-FD25815B3EAD}" type="presParOf" srcId="{F4960EC3-9B13-3842-85C0-E666246A6CBC}" destId="{6D2EF809-F738-0244-BD97-D57E1543F8AB}" srcOrd="28" destOrd="0" presId="urn:microsoft.com/office/officeart/2005/8/layout/cycle6"/>
    <dgm:cxn modelId="{0035271D-704E-9E49-98F5-072F70F71B13}" type="presParOf" srcId="{F4960EC3-9B13-3842-85C0-E666246A6CBC}" destId="{F8D985A3-9368-734E-BB47-1442306245C9}" srcOrd="29" destOrd="0" presId="urn:microsoft.com/office/officeart/2005/8/layout/cycle6"/>
    <dgm:cxn modelId="{01ADDF73-547D-C64C-90F8-0DEC673F70A9}" type="presParOf" srcId="{F4960EC3-9B13-3842-85C0-E666246A6CBC}" destId="{D80F1D25-6741-8046-BB83-CC6CD796C950}" srcOrd="30" destOrd="0" presId="urn:microsoft.com/office/officeart/2005/8/layout/cycle6"/>
    <dgm:cxn modelId="{E5A730B3-47AE-644C-819B-9F96282AF4EF}" type="presParOf" srcId="{F4960EC3-9B13-3842-85C0-E666246A6CBC}" destId="{7388960A-C758-AD48-94D4-4F89C58DBFFD}" srcOrd="31" destOrd="0" presId="urn:microsoft.com/office/officeart/2005/8/layout/cycle6"/>
    <dgm:cxn modelId="{03719AE2-06A1-9D41-98D7-6112D5DC736F}" type="presParOf" srcId="{F4960EC3-9B13-3842-85C0-E666246A6CBC}" destId="{04163196-BB50-D343-9915-CB9CD226D4CF}" srcOrd="32" destOrd="0" presId="urn:microsoft.com/office/officeart/2005/8/layout/cycle6"/>
    <dgm:cxn modelId="{13E5B04A-D136-CD49-8226-E28DF9BB2C5F}" type="presParOf" srcId="{F4960EC3-9B13-3842-85C0-E666246A6CBC}" destId="{1B52CF2F-D012-4F4B-81AB-3F55D1B56AC3}" srcOrd="33" destOrd="0" presId="urn:microsoft.com/office/officeart/2005/8/layout/cycle6"/>
    <dgm:cxn modelId="{47D95DDA-CA41-DB4E-A06A-7DE106BF4BEF}" type="presParOf" srcId="{F4960EC3-9B13-3842-85C0-E666246A6CBC}" destId="{E6B5159A-B7AD-3D42-85AA-AD38C1E8A58D}" srcOrd="34" destOrd="0" presId="urn:microsoft.com/office/officeart/2005/8/layout/cycle6"/>
    <dgm:cxn modelId="{931E5066-F333-064F-AD5A-9AC8F62680D9}" type="presParOf" srcId="{F4960EC3-9B13-3842-85C0-E666246A6CBC}" destId="{A80586DF-2974-1043-9FB8-2762A50F392F}" srcOrd="3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2BC13-C3E8-4553-AFD3-8F6A3C498D3C}" type="doc">
      <dgm:prSet loTypeId="urn:microsoft.com/office/officeart/2005/8/layout/pyramid1" loCatId="pyramid" qsTypeId="urn:microsoft.com/office/officeart/2005/8/quickstyle/simple1" qsCatId="simple" csTypeId="urn:microsoft.com/office/officeart/2005/8/colors/accent1_2" csCatId="accent1" phldr="1"/>
      <dgm:spPr/>
    </dgm:pt>
    <dgm:pt modelId="{CF741C95-3AF5-49E9-BB5E-32BD4CD41137}">
      <dgm:prSet phldrT="[Text]" custT="1"/>
      <dgm:spPr>
        <a:solidFill>
          <a:srgbClr val="003591"/>
        </a:solidFill>
      </dgm:spPr>
      <dgm:t>
        <a:bodyPr/>
        <a:lstStyle/>
        <a:p>
          <a:endParaRPr lang="en-US" sz="2400" dirty="0"/>
        </a:p>
      </dgm:t>
    </dgm:pt>
    <dgm:pt modelId="{DDB188B2-D0C9-4F47-9265-BBC5CF88A0C6}" type="parTrans" cxnId="{16546291-1500-49C1-9FA4-51DAFE7371F5}">
      <dgm:prSet/>
      <dgm:spPr/>
      <dgm:t>
        <a:bodyPr/>
        <a:lstStyle/>
        <a:p>
          <a:endParaRPr lang="en-US" sz="1000"/>
        </a:p>
      </dgm:t>
    </dgm:pt>
    <dgm:pt modelId="{7CCAA7CA-4FE4-4F5D-B182-7AE5B6D803EE}" type="sibTrans" cxnId="{16546291-1500-49C1-9FA4-51DAFE7371F5}">
      <dgm:prSet/>
      <dgm:spPr/>
      <dgm:t>
        <a:bodyPr/>
        <a:lstStyle/>
        <a:p>
          <a:endParaRPr lang="en-US" sz="1000"/>
        </a:p>
      </dgm:t>
    </dgm:pt>
    <dgm:pt modelId="{58B3CA14-C21B-48FC-9869-AB0A85A70390}">
      <dgm:prSet phldrT="[Text]" custT="1"/>
      <dgm:spPr>
        <a:solidFill>
          <a:schemeClr val="accent1">
            <a:lumMod val="75000"/>
          </a:schemeClr>
        </a:solidFill>
      </dgm:spPr>
      <dgm:t>
        <a:bodyPr/>
        <a:lstStyle/>
        <a:p>
          <a:endParaRPr lang="en-US" sz="3600" dirty="0"/>
        </a:p>
      </dgm:t>
    </dgm:pt>
    <dgm:pt modelId="{92B71FA4-0915-4958-9F7B-6E2D99FC973F}" type="parTrans" cxnId="{0B9BFA22-85D4-434A-AEE2-72C2D2CF2502}">
      <dgm:prSet/>
      <dgm:spPr/>
      <dgm:t>
        <a:bodyPr/>
        <a:lstStyle/>
        <a:p>
          <a:endParaRPr lang="en-US" sz="1000"/>
        </a:p>
      </dgm:t>
    </dgm:pt>
    <dgm:pt modelId="{BC96022E-C4C9-48D9-86F5-DE9690467E38}" type="sibTrans" cxnId="{0B9BFA22-85D4-434A-AEE2-72C2D2CF2502}">
      <dgm:prSet/>
      <dgm:spPr/>
      <dgm:t>
        <a:bodyPr/>
        <a:lstStyle/>
        <a:p>
          <a:endParaRPr lang="en-US" sz="1000"/>
        </a:p>
      </dgm:t>
    </dgm:pt>
    <dgm:pt modelId="{46125948-7B6F-43F3-933E-73DEAF26829C}">
      <dgm:prSet phldrT="[Text]" custT="1"/>
      <dgm:spPr>
        <a:solidFill>
          <a:srgbClr val="006464"/>
        </a:solidFill>
      </dgm:spPr>
      <dgm:t>
        <a:bodyPr/>
        <a:lstStyle/>
        <a:p>
          <a:endParaRPr lang="en-US" sz="3600" dirty="0"/>
        </a:p>
      </dgm:t>
    </dgm:pt>
    <dgm:pt modelId="{D8CCD28C-01B3-4C4C-99EE-342FE1DA5FCF}" type="parTrans" cxnId="{1850B9D1-4801-4029-B39B-DA7731CF180F}">
      <dgm:prSet/>
      <dgm:spPr/>
      <dgm:t>
        <a:bodyPr/>
        <a:lstStyle/>
        <a:p>
          <a:endParaRPr lang="en-US" sz="1000"/>
        </a:p>
      </dgm:t>
    </dgm:pt>
    <dgm:pt modelId="{41F59F8E-5456-4D99-9535-B5689035DD1F}" type="sibTrans" cxnId="{1850B9D1-4801-4029-B39B-DA7731CF180F}">
      <dgm:prSet/>
      <dgm:spPr/>
      <dgm:t>
        <a:bodyPr/>
        <a:lstStyle/>
        <a:p>
          <a:endParaRPr lang="en-US" sz="1000"/>
        </a:p>
      </dgm:t>
    </dgm:pt>
    <dgm:pt modelId="{AEA545C9-EA22-43B3-B2B1-F4329588F00B}" type="pres">
      <dgm:prSet presAssocID="{7B72BC13-C3E8-4553-AFD3-8F6A3C498D3C}" presName="Name0" presStyleCnt="0">
        <dgm:presLayoutVars>
          <dgm:dir/>
          <dgm:animLvl val="lvl"/>
          <dgm:resizeHandles val="exact"/>
        </dgm:presLayoutVars>
      </dgm:prSet>
      <dgm:spPr/>
    </dgm:pt>
    <dgm:pt modelId="{C61B83B0-C993-4737-BC09-D9D4258AC61E}" type="pres">
      <dgm:prSet presAssocID="{CF741C95-3AF5-49E9-BB5E-32BD4CD41137}" presName="Name8" presStyleCnt="0"/>
      <dgm:spPr/>
    </dgm:pt>
    <dgm:pt modelId="{32153451-2EAD-4D36-B506-C0972EE56B08}" type="pres">
      <dgm:prSet presAssocID="{CF741C95-3AF5-49E9-BB5E-32BD4CD41137}" presName="level" presStyleLbl="node1" presStyleIdx="0" presStyleCnt="3">
        <dgm:presLayoutVars>
          <dgm:chMax val="1"/>
          <dgm:bulletEnabled val="1"/>
        </dgm:presLayoutVars>
      </dgm:prSet>
      <dgm:spPr/>
    </dgm:pt>
    <dgm:pt modelId="{FF5C1D9C-5A37-4A72-98A8-7451401CB2B7}" type="pres">
      <dgm:prSet presAssocID="{CF741C95-3AF5-49E9-BB5E-32BD4CD41137}" presName="levelTx" presStyleLbl="revTx" presStyleIdx="0" presStyleCnt="0">
        <dgm:presLayoutVars>
          <dgm:chMax val="1"/>
          <dgm:bulletEnabled val="1"/>
        </dgm:presLayoutVars>
      </dgm:prSet>
      <dgm:spPr/>
    </dgm:pt>
    <dgm:pt modelId="{2D736624-19F8-45C5-95E1-823D01E4644E}" type="pres">
      <dgm:prSet presAssocID="{58B3CA14-C21B-48FC-9869-AB0A85A70390}" presName="Name8" presStyleCnt="0"/>
      <dgm:spPr/>
    </dgm:pt>
    <dgm:pt modelId="{6DE8FFCD-C3D3-43DC-9D89-984405071CCC}" type="pres">
      <dgm:prSet presAssocID="{58B3CA14-C21B-48FC-9869-AB0A85A70390}" presName="level" presStyleLbl="node1" presStyleIdx="1" presStyleCnt="3">
        <dgm:presLayoutVars>
          <dgm:chMax val="1"/>
          <dgm:bulletEnabled val="1"/>
        </dgm:presLayoutVars>
      </dgm:prSet>
      <dgm:spPr/>
    </dgm:pt>
    <dgm:pt modelId="{1CB17DC5-F3C8-4F20-ADB7-E4C9383C8C7C}" type="pres">
      <dgm:prSet presAssocID="{58B3CA14-C21B-48FC-9869-AB0A85A70390}" presName="levelTx" presStyleLbl="revTx" presStyleIdx="0" presStyleCnt="0">
        <dgm:presLayoutVars>
          <dgm:chMax val="1"/>
          <dgm:bulletEnabled val="1"/>
        </dgm:presLayoutVars>
      </dgm:prSet>
      <dgm:spPr/>
    </dgm:pt>
    <dgm:pt modelId="{9F369713-5E2C-42F9-99C8-0D817662DF11}" type="pres">
      <dgm:prSet presAssocID="{46125948-7B6F-43F3-933E-73DEAF26829C}" presName="Name8" presStyleCnt="0"/>
      <dgm:spPr/>
    </dgm:pt>
    <dgm:pt modelId="{164F6A19-8B1C-4300-8125-817900264753}" type="pres">
      <dgm:prSet presAssocID="{46125948-7B6F-43F3-933E-73DEAF26829C}" presName="level" presStyleLbl="node1" presStyleIdx="2" presStyleCnt="3">
        <dgm:presLayoutVars>
          <dgm:chMax val="1"/>
          <dgm:bulletEnabled val="1"/>
        </dgm:presLayoutVars>
      </dgm:prSet>
      <dgm:spPr/>
    </dgm:pt>
    <dgm:pt modelId="{A7FB7F23-CC64-49A9-9033-3F24682E7B32}" type="pres">
      <dgm:prSet presAssocID="{46125948-7B6F-43F3-933E-73DEAF26829C}" presName="levelTx" presStyleLbl="revTx" presStyleIdx="0" presStyleCnt="0">
        <dgm:presLayoutVars>
          <dgm:chMax val="1"/>
          <dgm:bulletEnabled val="1"/>
        </dgm:presLayoutVars>
      </dgm:prSet>
      <dgm:spPr/>
    </dgm:pt>
  </dgm:ptLst>
  <dgm:cxnLst>
    <dgm:cxn modelId="{B4C73913-F59F-4520-982D-767C91B102B1}" type="presOf" srcId="{7B72BC13-C3E8-4553-AFD3-8F6A3C498D3C}" destId="{AEA545C9-EA22-43B3-B2B1-F4329588F00B}" srcOrd="0" destOrd="0" presId="urn:microsoft.com/office/officeart/2005/8/layout/pyramid1"/>
    <dgm:cxn modelId="{0B9BFA22-85D4-434A-AEE2-72C2D2CF2502}" srcId="{7B72BC13-C3E8-4553-AFD3-8F6A3C498D3C}" destId="{58B3CA14-C21B-48FC-9869-AB0A85A70390}" srcOrd="1" destOrd="0" parTransId="{92B71FA4-0915-4958-9F7B-6E2D99FC973F}" sibTransId="{BC96022E-C4C9-48D9-86F5-DE9690467E38}"/>
    <dgm:cxn modelId="{F830EE47-1A1B-4631-99EB-F8F91AEB44B8}" type="presOf" srcId="{CF741C95-3AF5-49E9-BB5E-32BD4CD41137}" destId="{32153451-2EAD-4D36-B506-C0972EE56B08}" srcOrd="0" destOrd="0" presId="urn:microsoft.com/office/officeart/2005/8/layout/pyramid1"/>
    <dgm:cxn modelId="{60D0CA6A-4D27-42DA-ACD3-D06B88F469C2}" type="presOf" srcId="{58B3CA14-C21B-48FC-9869-AB0A85A70390}" destId="{6DE8FFCD-C3D3-43DC-9D89-984405071CCC}" srcOrd="0" destOrd="0" presId="urn:microsoft.com/office/officeart/2005/8/layout/pyramid1"/>
    <dgm:cxn modelId="{D9774785-3377-4E4C-8B1F-AD0CF27BAE0D}" type="presOf" srcId="{46125948-7B6F-43F3-933E-73DEAF26829C}" destId="{A7FB7F23-CC64-49A9-9033-3F24682E7B32}" srcOrd="1" destOrd="0" presId="urn:microsoft.com/office/officeart/2005/8/layout/pyramid1"/>
    <dgm:cxn modelId="{16546291-1500-49C1-9FA4-51DAFE7371F5}" srcId="{7B72BC13-C3E8-4553-AFD3-8F6A3C498D3C}" destId="{CF741C95-3AF5-49E9-BB5E-32BD4CD41137}" srcOrd="0" destOrd="0" parTransId="{DDB188B2-D0C9-4F47-9265-BBC5CF88A0C6}" sibTransId="{7CCAA7CA-4FE4-4F5D-B182-7AE5B6D803EE}"/>
    <dgm:cxn modelId="{9366F4A0-2311-4390-94A4-AC558DAEA5BD}" type="presOf" srcId="{CF741C95-3AF5-49E9-BB5E-32BD4CD41137}" destId="{FF5C1D9C-5A37-4A72-98A8-7451401CB2B7}" srcOrd="1" destOrd="0" presId="urn:microsoft.com/office/officeart/2005/8/layout/pyramid1"/>
    <dgm:cxn modelId="{8BB06CB2-8F5B-4E54-828E-37D84132DC23}" type="presOf" srcId="{46125948-7B6F-43F3-933E-73DEAF26829C}" destId="{164F6A19-8B1C-4300-8125-817900264753}" srcOrd="0" destOrd="0" presId="urn:microsoft.com/office/officeart/2005/8/layout/pyramid1"/>
    <dgm:cxn modelId="{1850B9D1-4801-4029-B39B-DA7731CF180F}" srcId="{7B72BC13-C3E8-4553-AFD3-8F6A3C498D3C}" destId="{46125948-7B6F-43F3-933E-73DEAF26829C}" srcOrd="2" destOrd="0" parTransId="{D8CCD28C-01B3-4C4C-99EE-342FE1DA5FCF}" sibTransId="{41F59F8E-5456-4D99-9535-B5689035DD1F}"/>
    <dgm:cxn modelId="{38408FF9-C3A5-456D-8F54-5CF2891F3CBF}" type="presOf" srcId="{58B3CA14-C21B-48FC-9869-AB0A85A70390}" destId="{1CB17DC5-F3C8-4F20-ADB7-E4C9383C8C7C}" srcOrd="1" destOrd="0" presId="urn:microsoft.com/office/officeart/2005/8/layout/pyramid1"/>
    <dgm:cxn modelId="{AC74F2B7-FCE6-417E-A818-14AC746F1FDE}" type="presParOf" srcId="{AEA545C9-EA22-43B3-B2B1-F4329588F00B}" destId="{C61B83B0-C993-4737-BC09-D9D4258AC61E}" srcOrd="0" destOrd="0" presId="urn:microsoft.com/office/officeart/2005/8/layout/pyramid1"/>
    <dgm:cxn modelId="{057A696F-54DA-4801-A254-163B494D2372}" type="presParOf" srcId="{C61B83B0-C993-4737-BC09-D9D4258AC61E}" destId="{32153451-2EAD-4D36-B506-C0972EE56B08}" srcOrd="0" destOrd="0" presId="urn:microsoft.com/office/officeart/2005/8/layout/pyramid1"/>
    <dgm:cxn modelId="{A5E5414F-996E-4B6E-A400-7816B68F8C97}" type="presParOf" srcId="{C61B83B0-C993-4737-BC09-D9D4258AC61E}" destId="{FF5C1D9C-5A37-4A72-98A8-7451401CB2B7}" srcOrd="1" destOrd="0" presId="urn:microsoft.com/office/officeart/2005/8/layout/pyramid1"/>
    <dgm:cxn modelId="{4069513E-5108-422A-8310-70F6575EE299}" type="presParOf" srcId="{AEA545C9-EA22-43B3-B2B1-F4329588F00B}" destId="{2D736624-19F8-45C5-95E1-823D01E4644E}" srcOrd="1" destOrd="0" presId="urn:microsoft.com/office/officeart/2005/8/layout/pyramid1"/>
    <dgm:cxn modelId="{3A5205EC-5A31-4797-B574-9E5CC8E3A8BD}" type="presParOf" srcId="{2D736624-19F8-45C5-95E1-823D01E4644E}" destId="{6DE8FFCD-C3D3-43DC-9D89-984405071CCC}" srcOrd="0" destOrd="0" presId="urn:microsoft.com/office/officeart/2005/8/layout/pyramid1"/>
    <dgm:cxn modelId="{E6D5AC65-9BAF-4DFD-9105-158E5678B5C6}" type="presParOf" srcId="{2D736624-19F8-45C5-95E1-823D01E4644E}" destId="{1CB17DC5-F3C8-4F20-ADB7-E4C9383C8C7C}" srcOrd="1" destOrd="0" presId="urn:microsoft.com/office/officeart/2005/8/layout/pyramid1"/>
    <dgm:cxn modelId="{566D1299-0BBB-4A71-A90F-6F2F8545E4CA}" type="presParOf" srcId="{AEA545C9-EA22-43B3-B2B1-F4329588F00B}" destId="{9F369713-5E2C-42F9-99C8-0D817662DF11}" srcOrd="2" destOrd="0" presId="urn:microsoft.com/office/officeart/2005/8/layout/pyramid1"/>
    <dgm:cxn modelId="{ED8AFE04-F7C0-40A5-B18E-FD2AD73515FC}" type="presParOf" srcId="{9F369713-5E2C-42F9-99C8-0D817662DF11}" destId="{164F6A19-8B1C-4300-8125-817900264753}" srcOrd="0" destOrd="0" presId="urn:microsoft.com/office/officeart/2005/8/layout/pyramid1"/>
    <dgm:cxn modelId="{5E047D26-552E-43BE-BA9B-ABFB61A7EE3C}" type="presParOf" srcId="{9F369713-5E2C-42F9-99C8-0D817662DF11}" destId="{A7FB7F23-CC64-49A9-9033-3F24682E7B3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BB9A6-79CA-8C41-A01A-D84F20E7BB1F}"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6458811B-0CD4-9C42-AA33-376BB6A1470A}">
      <dgm:prSet phldrT="[Text]"/>
      <dgm:spPr/>
      <dgm:t>
        <a:bodyPr/>
        <a:lstStyle/>
        <a:p>
          <a:r>
            <a:rPr lang="en-GB" dirty="0"/>
            <a:t>Data Strategy</a:t>
          </a:r>
        </a:p>
      </dgm:t>
    </dgm:pt>
    <dgm:pt modelId="{D951081A-3040-1C4D-B689-659A1B441316}" type="parTrans" cxnId="{10817990-F2C5-984E-B439-D5C60BCF721D}">
      <dgm:prSet/>
      <dgm:spPr/>
      <dgm:t>
        <a:bodyPr/>
        <a:lstStyle/>
        <a:p>
          <a:endParaRPr lang="en-GB"/>
        </a:p>
      </dgm:t>
    </dgm:pt>
    <dgm:pt modelId="{F167DBBC-EFB7-414B-ABC3-7EC7968DC404}" type="sibTrans" cxnId="{10817990-F2C5-984E-B439-D5C60BCF721D}">
      <dgm:prSet/>
      <dgm:spPr/>
      <dgm:t>
        <a:bodyPr/>
        <a:lstStyle/>
        <a:p>
          <a:r>
            <a:rPr lang="en-GB" b="1" dirty="0">
              <a:solidFill>
                <a:schemeClr val="tx1"/>
              </a:solidFill>
            </a:rPr>
            <a:t>Sets overall direction &amp; priorities for</a:t>
          </a:r>
        </a:p>
      </dgm:t>
    </dgm:pt>
    <dgm:pt modelId="{730D0D4F-BE04-BD4B-ABA1-D67F3FD7DDD0}">
      <dgm:prSet phldrT="[Text]"/>
      <dgm:spPr>
        <a:solidFill>
          <a:srgbClr val="002060"/>
        </a:solidFill>
      </dgm:spPr>
      <dgm:t>
        <a:bodyPr/>
        <a:lstStyle/>
        <a:p>
          <a:r>
            <a:rPr lang="en-GB" dirty="0"/>
            <a:t>Data Governance </a:t>
          </a:r>
        </a:p>
      </dgm:t>
    </dgm:pt>
    <dgm:pt modelId="{37F2E803-6F1A-5F48-9259-D657AE875324}" type="parTrans" cxnId="{76CA4C41-1C45-1B44-BC1C-BF8C98630EDC}">
      <dgm:prSet/>
      <dgm:spPr/>
      <dgm:t>
        <a:bodyPr/>
        <a:lstStyle/>
        <a:p>
          <a:endParaRPr lang="en-GB"/>
        </a:p>
      </dgm:t>
    </dgm:pt>
    <dgm:pt modelId="{C992A645-BBF7-4444-9ED9-58CCFF5E5DFC}" type="sibTrans" cxnId="{76CA4C41-1C45-1B44-BC1C-BF8C98630EDC}">
      <dgm:prSet/>
      <dgm:spPr/>
      <dgm:t>
        <a:bodyPr/>
        <a:lstStyle/>
        <a:p>
          <a:r>
            <a:rPr lang="en-GB" b="1" dirty="0">
              <a:solidFill>
                <a:schemeClr val="tx1"/>
              </a:solidFill>
            </a:rPr>
            <a:t>Provides means to deliver &amp; enforce </a:t>
          </a:r>
        </a:p>
      </dgm:t>
    </dgm:pt>
    <dgm:pt modelId="{DDE7B321-615A-E04E-B3CC-553FB17ABA0D}" type="pres">
      <dgm:prSet presAssocID="{3CDBB9A6-79CA-8C41-A01A-D84F20E7BB1F}" presName="cycle" presStyleCnt="0">
        <dgm:presLayoutVars>
          <dgm:dir/>
          <dgm:resizeHandles val="exact"/>
        </dgm:presLayoutVars>
      </dgm:prSet>
      <dgm:spPr/>
    </dgm:pt>
    <dgm:pt modelId="{E9DCB854-B156-AA4A-8A53-4038629192D0}" type="pres">
      <dgm:prSet presAssocID="{6458811B-0CD4-9C42-AA33-376BB6A1470A}" presName="node" presStyleLbl="node1" presStyleIdx="0" presStyleCnt="2" custRadScaleRad="100020" custRadScaleInc="1273">
        <dgm:presLayoutVars>
          <dgm:bulletEnabled val="1"/>
        </dgm:presLayoutVars>
      </dgm:prSet>
      <dgm:spPr/>
    </dgm:pt>
    <dgm:pt modelId="{B07D05D9-0031-294A-B3E2-62243D1D9D8D}" type="pres">
      <dgm:prSet presAssocID="{F167DBBC-EFB7-414B-ABC3-7EC7968DC404}" presName="sibTrans" presStyleLbl="sibTrans2D1" presStyleIdx="0" presStyleCnt="2"/>
      <dgm:spPr/>
    </dgm:pt>
    <dgm:pt modelId="{38B48A5B-68E5-2F45-BBEC-85AE92FD8E4D}" type="pres">
      <dgm:prSet presAssocID="{F167DBBC-EFB7-414B-ABC3-7EC7968DC404}" presName="connectorText" presStyleLbl="sibTrans2D1" presStyleIdx="0" presStyleCnt="2"/>
      <dgm:spPr/>
    </dgm:pt>
    <dgm:pt modelId="{5A86DA32-EF42-8B4C-B863-48E9FF84C0F0}" type="pres">
      <dgm:prSet presAssocID="{730D0D4F-BE04-BD4B-ABA1-D67F3FD7DDD0}" presName="node" presStyleLbl="node1" presStyleIdx="1" presStyleCnt="2">
        <dgm:presLayoutVars>
          <dgm:bulletEnabled val="1"/>
        </dgm:presLayoutVars>
      </dgm:prSet>
      <dgm:spPr/>
    </dgm:pt>
    <dgm:pt modelId="{03553B45-D5B8-B542-9D08-5DEE71273AF8}" type="pres">
      <dgm:prSet presAssocID="{C992A645-BBF7-4444-9ED9-58CCFF5E5DFC}" presName="sibTrans" presStyleLbl="sibTrans2D1" presStyleIdx="1" presStyleCnt="2"/>
      <dgm:spPr/>
    </dgm:pt>
    <dgm:pt modelId="{90B6C825-3EA7-1A4F-A2F0-B3E1294ACD16}" type="pres">
      <dgm:prSet presAssocID="{C992A645-BBF7-4444-9ED9-58CCFF5E5DFC}" presName="connectorText" presStyleLbl="sibTrans2D1" presStyleIdx="1" presStyleCnt="2"/>
      <dgm:spPr/>
    </dgm:pt>
  </dgm:ptLst>
  <dgm:cxnLst>
    <dgm:cxn modelId="{821EEF13-EF02-7549-A3AC-0FFB517907A3}" type="presOf" srcId="{C992A645-BBF7-4444-9ED9-58CCFF5E5DFC}" destId="{90B6C825-3EA7-1A4F-A2F0-B3E1294ACD16}" srcOrd="1" destOrd="0" presId="urn:microsoft.com/office/officeart/2005/8/layout/cycle2"/>
    <dgm:cxn modelId="{9D9F1A14-93B0-E849-B303-17D6D94DEE23}" type="presOf" srcId="{730D0D4F-BE04-BD4B-ABA1-D67F3FD7DDD0}" destId="{5A86DA32-EF42-8B4C-B863-48E9FF84C0F0}" srcOrd="0" destOrd="0" presId="urn:microsoft.com/office/officeart/2005/8/layout/cycle2"/>
    <dgm:cxn modelId="{4427AF3A-78F7-D445-B256-90AB2D75ED99}" type="presOf" srcId="{F167DBBC-EFB7-414B-ABC3-7EC7968DC404}" destId="{38B48A5B-68E5-2F45-BBEC-85AE92FD8E4D}" srcOrd="1" destOrd="0" presId="urn:microsoft.com/office/officeart/2005/8/layout/cycle2"/>
    <dgm:cxn modelId="{76CA4C41-1C45-1B44-BC1C-BF8C98630EDC}" srcId="{3CDBB9A6-79CA-8C41-A01A-D84F20E7BB1F}" destId="{730D0D4F-BE04-BD4B-ABA1-D67F3FD7DDD0}" srcOrd="1" destOrd="0" parTransId="{37F2E803-6F1A-5F48-9259-D657AE875324}" sibTransId="{C992A645-BBF7-4444-9ED9-58CCFF5E5DFC}"/>
    <dgm:cxn modelId="{10817990-F2C5-984E-B439-D5C60BCF721D}" srcId="{3CDBB9A6-79CA-8C41-A01A-D84F20E7BB1F}" destId="{6458811B-0CD4-9C42-AA33-376BB6A1470A}" srcOrd="0" destOrd="0" parTransId="{D951081A-3040-1C4D-B689-659A1B441316}" sibTransId="{F167DBBC-EFB7-414B-ABC3-7EC7968DC404}"/>
    <dgm:cxn modelId="{DDC6A4A7-CF7E-6147-B4BF-C65A5E5A26B8}" type="presOf" srcId="{F167DBBC-EFB7-414B-ABC3-7EC7968DC404}" destId="{B07D05D9-0031-294A-B3E2-62243D1D9D8D}" srcOrd="0" destOrd="0" presId="urn:microsoft.com/office/officeart/2005/8/layout/cycle2"/>
    <dgm:cxn modelId="{A58838CC-8D4B-FE42-B795-E500EE8AF2E7}" type="presOf" srcId="{3CDBB9A6-79CA-8C41-A01A-D84F20E7BB1F}" destId="{DDE7B321-615A-E04E-B3CC-553FB17ABA0D}" srcOrd="0" destOrd="0" presId="urn:microsoft.com/office/officeart/2005/8/layout/cycle2"/>
    <dgm:cxn modelId="{44D554EB-FACF-6D44-BC54-9C4B4089AE84}" type="presOf" srcId="{C992A645-BBF7-4444-9ED9-58CCFF5E5DFC}" destId="{03553B45-D5B8-B542-9D08-5DEE71273AF8}" srcOrd="0" destOrd="0" presId="urn:microsoft.com/office/officeart/2005/8/layout/cycle2"/>
    <dgm:cxn modelId="{B0EFF2F3-05E1-1248-BCB1-4917A73593DD}" type="presOf" srcId="{6458811B-0CD4-9C42-AA33-376BB6A1470A}" destId="{E9DCB854-B156-AA4A-8A53-4038629192D0}" srcOrd="0" destOrd="0" presId="urn:microsoft.com/office/officeart/2005/8/layout/cycle2"/>
    <dgm:cxn modelId="{D793CD0B-8B94-314B-8E2F-E80268AC94A4}" type="presParOf" srcId="{DDE7B321-615A-E04E-B3CC-553FB17ABA0D}" destId="{E9DCB854-B156-AA4A-8A53-4038629192D0}" srcOrd="0" destOrd="0" presId="urn:microsoft.com/office/officeart/2005/8/layout/cycle2"/>
    <dgm:cxn modelId="{8CE6BA98-CB71-444D-9B1A-3AB27A5D2826}" type="presParOf" srcId="{DDE7B321-615A-E04E-B3CC-553FB17ABA0D}" destId="{B07D05D9-0031-294A-B3E2-62243D1D9D8D}" srcOrd="1" destOrd="0" presId="urn:microsoft.com/office/officeart/2005/8/layout/cycle2"/>
    <dgm:cxn modelId="{E5787CE3-E560-B94C-8B0C-EBAD575F16CE}" type="presParOf" srcId="{B07D05D9-0031-294A-B3E2-62243D1D9D8D}" destId="{38B48A5B-68E5-2F45-BBEC-85AE92FD8E4D}" srcOrd="0" destOrd="0" presId="urn:microsoft.com/office/officeart/2005/8/layout/cycle2"/>
    <dgm:cxn modelId="{E061DBE1-CE7D-EC43-B35B-E57358637C3C}" type="presParOf" srcId="{DDE7B321-615A-E04E-B3CC-553FB17ABA0D}" destId="{5A86DA32-EF42-8B4C-B863-48E9FF84C0F0}" srcOrd="2" destOrd="0" presId="urn:microsoft.com/office/officeart/2005/8/layout/cycle2"/>
    <dgm:cxn modelId="{9F1C0303-E0B6-B741-B70E-5582E15E9459}" type="presParOf" srcId="{DDE7B321-615A-E04E-B3CC-553FB17ABA0D}" destId="{03553B45-D5B8-B542-9D08-5DEE71273AF8}" srcOrd="3" destOrd="0" presId="urn:microsoft.com/office/officeart/2005/8/layout/cycle2"/>
    <dgm:cxn modelId="{327CCAB5-985B-AB49-8863-060FC39E2781}" type="presParOf" srcId="{03553B45-D5B8-B542-9D08-5DEE71273AF8}" destId="{90B6C825-3EA7-1A4F-A2F0-B3E1294ACD1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402F1B-9C62-47AA-A5FB-1AE787DC682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D3B9382-48EE-4268-B326-39F287212E1B}">
      <dgm:prSet phldrT="[Text]" custT="1"/>
      <dgm:spPr>
        <a:solidFill>
          <a:schemeClr val="bg1">
            <a:lumMod val="85000"/>
            <a:alpha val="40000"/>
          </a:schemeClr>
        </a:solidFill>
        <a:ln>
          <a:noFill/>
        </a:ln>
      </dgm:spPr>
      <dgm:t>
        <a:bodyPr/>
        <a:lstStyle/>
        <a:p>
          <a:pPr>
            <a:lnSpc>
              <a:spcPct val="100000"/>
            </a:lnSpc>
            <a:spcAft>
              <a:spcPts val="600"/>
            </a:spcAft>
          </a:pPr>
          <a:endParaRPr lang="en-US" sz="2400" dirty="0"/>
        </a:p>
        <a:p>
          <a:pPr>
            <a:lnSpc>
              <a:spcPct val="100000"/>
            </a:lnSpc>
            <a:spcAft>
              <a:spcPts val="600"/>
            </a:spcAft>
          </a:pPr>
          <a:r>
            <a:rPr lang="en-US" sz="2400" dirty="0">
              <a:solidFill>
                <a:srgbClr val="C00000"/>
              </a:solidFill>
            </a:rPr>
            <a:t>1. Stakeholder Assessment</a:t>
          </a:r>
        </a:p>
        <a:p>
          <a:pPr>
            <a:lnSpc>
              <a:spcPct val="100000"/>
            </a:lnSpc>
            <a:spcAft>
              <a:spcPts val="400"/>
            </a:spcAft>
          </a:pPr>
          <a:r>
            <a:rPr lang="en-US" sz="1600" dirty="0"/>
            <a:t>Identify, evaluate, and properly support people who can exert influence or pressure on your change, are responsible for creating your change, choose to use or not use the results of your change, &amp; benefit from the work of your change</a:t>
          </a:r>
        </a:p>
        <a:p>
          <a:pPr>
            <a:lnSpc>
              <a:spcPct val="90000"/>
            </a:lnSpc>
            <a:spcAft>
              <a:spcPct val="35000"/>
            </a:spcAft>
          </a:pPr>
          <a:r>
            <a:rPr lang="en-US" sz="2000" b="1" dirty="0"/>
            <a:t>Key Success Enabler For:</a:t>
          </a:r>
        </a:p>
        <a:p>
          <a:pPr>
            <a:lnSpc>
              <a:spcPct val="90000"/>
            </a:lnSpc>
            <a:spcAft>
              <a:spcPct val="35000"/>
            </a:spcAft>
          </a:pPr>
          <a:r>
            <a:rPr lang="en-US" sz="1600" dirty="0"/>
            <a:t>Overall Adoption and ROI</a:t>
          </a:r>
        </a:p>
        <a:p>
          <a:pPr>
            <a:lnSpc>
              <a:spcPct val="90000"/>
            </a:lnSpc>
            <a:spcAft>
              <a:spcPct val="35000"/>
            </a:spcAft>
          </a:pPr>
          <a:endParaRPr lang="en-US" sz="1600" dirty="0"/>
        </a:p>
      </dgm:t>
    </dgm:pt>
    <dgm:pt modelId="{4E4B61DB-CD18-477B-A65B-E192A5392FF0}" type="parTrans" cxnId="{4EABB12F-7262-48C8-81DF-0AD171FD1AA1}">
      <dgm:prSet/>
      <dgm:spPr/>
      <dgm:t>
        <a:bodyPr/>
        <a:lstStyle/>
        <a:p>
          <a:endParaRPr lang="en-US"/>
        </a:p>
      </dgm:t>
    </dgm:pt>
    <dgm:pt modelId="{61F57E20-89F8-4E62-BDAA-4FB2AEC4332E}" type="sibTrans" cxnId="{4EABB12F-7262-48C8-81DF-0AD171FD1AA1}">
      <dgm:prSet/>
      <dgm:spPr/>
      <dgm:t>
        <a:bodyPr/>
        <a:lstStyle/>
        <a:p>
          <a:endParaRPr lang="en-US"/>
        </a:p>
      </dgm:t>
    </dgm:pt>
    <dgm:pt modelId="{68D93BEC-AE62-4F97-9150-5DB9A528F8AF}">
      <dgm:prSet phldrT="[Text]" custT="1"/>
      <dgm:spPr>
        <a:solidFill>
          <a:schemeClr val="bg1">
            <a:lumMod val="85000"/>
            <a:alpha val="40000"/>
          </a:schemeClr>
        </a:solidFill>
        <a:ln>
          <a:noFill/>
        </a:ln>
      </dgm:spPr>
      <dgm:t>
        <a:bodyPr/>
        <a:lstStyle/>
        <a:p>
          <a:pPr marL="0" lvl="0" algn="l" defTabSz="1066800">
            <a:lnSpc>
              <a:spcPct val="90000"/>
            </a:lnSpc>
            <a:spcBef>
              <a:spcPct val="0"/>
            </a:spcBef>
            <a:spcAft>
              <a:spcPct val="35000"/>
            </a:spcAft>
            <a:buNone/>
          </a:pPr>
          <a:r>
            <a:rPr lang="en-US" sz="2400" kern="1200" dirty="0">
              <a:solidFill>
                <a:schemeClr val="accent4">
                  <a:lumMod val="75000"/>
                </a:schemeClr>
              </a:solidFill>
            </a:rPr>
            <a:t>2. Communication Planning</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Aim to build awareness, interact with stakeholders, solicit feedback,  elicit transparency, and publicly celebrate success as appropriate</a:t>
          </a:r>
        </a:p>
        <a:p>
          <a:pPr marL="0" lvl="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algn="l" defTabSz="1066800">
            <a:lnSpc>
              <a:spcPct val="100000"/>
            </a:lnSpc>
            <a:spcBef>
              <a:spcPct val="0"/>
            </a:spcBef>
            <a:spcAft>
              <a:spcPts val="400"/>
            </a:spcAft>
            <a:buNone/>
          </a:pPr>
          <a:r>
            <a:rPr lang="en-US" sz="2000" b="1" kern="1200" dirty="0"/>
            <a:t>Key Success Enabler For:</a:t>
          </a:r>
        </a:p>
        <a:p>
          <a:pPr marL="0" lvl="0" algn="l" defTabSz="1066800">
            <a:lnSpc>
              <a:spcPct val="100000"/>
            </a:lnSpc>
            <a:spcBef>
              <a:spcPct val="0"/>
            </a:spcBef>
            <a:spcAft>
              <a:spcPts val="400"/>
            </a:spcAft>
          </a:pPr>
          <a:r>
            <a:rPr lang="en-US" sz="1600" kern="1200" dirty="0"/>
            <a:t>Awareness &amp; Reinforcement</a:t>
          </a:r>
          <a:endParaRPr lang="en-US" sz="1600" kern="1200" dirty="0">
            <a:solidFill>
              <a:prstClr val="black">
                <a:hueOff val="0"/>
                <a:satOff val="0"/>
                <a:lumOff val="0"/>
                <a:alphaOff val="0"/>
              </a:prstClr>
            </a:solidFill>
            <a:latin typeface="Calibri" panose="020F0502020204030204"/>
            <a:ea typeface="+mn-ea"/>
            <a:cs typeface="+mn-cs"/>
          </a:endParaRPr>
        </a:p>
      </dgm:t>
    </dgm:pt>
    <dgm:pt modelId="{BC549E58-684B-4D23-B992-9B6361D11F0F}" type="parTrans" cxnId="{5874BE0D-E494-4338-A681-260D95704F2B}">
      <dgm:prSet/>
      <dgm:spPr/>
      <dgm:t>
        <a:bodyPr/>
        <a:lstStyle/>
        <a:p>
          <a:endParaRPr lang="en-US"/>
        </a:p>
      </dgm:t>
    </dgm:pt>
    <dgm:pt modelId="{D25CA56F-883E-4950-BB8B-7E09DF2E0FBE}" type="sibTrans" cxnId="{5874BE0D-E494-4338-A681-260D95704F2B}">
      <dgm:prSet/>
      <dgm:spPr/>
      <dgm:t>
        <a:bodyPr/>
        <a:lstStyle/>
        <a:p>
          <a:endParaRPr lang="en-US"/>
        </a:p>
      </dgm:t>
    </dgm:pt>
    <dgm:pt modelId="{885104CD-8A8A-4A1A-8A66-C4E903722977}">
      <dgm:prSet phldrT="[Text]" custT="1"/>
      <dgm:spPr>
        <a:solidFill>
          <a:schemeClr val="bg1">
            <a:lumMod val="85000"/>
            <a:alpha val="40000"/>
          </a:schemeClr>
        </a:solidFill>
        <a:ln>
          <a:noFill/>
        </a:ln>
      </dgm:spPr>
      <dgm:t>
        <a:bodyPr/>
        <a:lstStyle/>
        <a:p>
          <a:pPr marL="0" lvl="0" algn="l" defTabSz="1066800">
            <a:lnSpc>
              <a:spcPct val="90000"/>
            </a:lnSpc>
            <a:spcBef>
              <a:spcPct val="0"/>
            </a:spcBef>
            <a:spcAft>
              <a:spcPct val="35000"/>
            </a:spcAft>
            <a:buNone/>
          </a:pPr>
          <a:r>
            <a:rPr lang="en-US" sz="2400" kern="1200" dirty="0">
              <a:solidFill>
                <a:schemeClr val="accent6">
                  <a:lumMod val="75000"/>
                </a:schemeClr>
              </a:solidFill>
            </a:rPr>
            <a:t>3. Knowledge &amp; Coaching Plans</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Develop a competency skill set in impacted stakeholders by providing tools, vocabulary, and best practices and other training they can utilise effectively in their roles and ensure their ability to be able to adopt changes appropriately</a:t>
          </a:r>
        </a:p>
        <a:p>
          <a:pPr marL="0" lvl="0" algn="l" defTabSz="1066800">
            <a:lnSpc>
              <a:spcPct val="100000"/>
            </a:lnSpc>
            <a:spcBef>
              <a:spcPct val="0"/>
            </a:spcBef>
            <a:spcAft>
              <a:spcPts val="400"/>
            </a:spcAft>
            <a:buNone/>
          </a:pPr>
          <a:r>
            <a:rPr lang="en-US" sz="2000" b="1" kern="1200" dirty="0"/>
            <a:t>Key Success Enabler For:</a:t>
          </a:r>
        </a:p>
        <a:p>
          <a:pPr marL="0" lvl="0" algn="l" defTabSz="1066800">
            <a:lnSpc>
              <a:spcPct val="100000"/>
            </a:lnSpc>
            <a:spcBef>
              <a:spcPct val="0"/>
            </a:spcBef>
            <a:spcAft>
              <a:spcPts val="400"/>
            </a:spcAft>
          </a:pPr>
          <a:r>
            <a:rPr lang="en-US" sz="1600" kern="1200" dirty="0"/>
            <a:t>Knowledge &amp; Coaching</a:t>
          </a:r>
          <a:endParaRPr lang="en-US" sz="1600" kern="1200" dirty="0">
            <a:solidFill>
              <a:prstClr val="black">
                <a:hueOff val="0"/>
                <a:satOff val="0"/>
                <a:lumOff val="0"/>
                <a:alphaOff val="0"/>
              </a:prstClr>
            </a:solidFill>
            <a:latin typeface="Calibri" panose="020F0502020204030204"/>
            <a:ea typeface="+mn-ea"/>
            <a:cs typeface="+mn-cs"/>
          </a:endParaRPr>
        </a:p>
      </dgm:t>
    </dgm:pt>
    <dgm:pt modelId="{543DE32B-9F0E-4702-8568-BCD945E340EB}" type="parTrans" cxnId="{224CB2F8-5D1E-4564-85F5-DDFDC728A5C1}">
      <dgm:prSet/>
      <dgm:spPr/>
      <dgm:t>
        <a:bodyPr/>
        <a:lstStyle/>
        <a:p>
          <a:endParaRPr lang="en-US"/>
        </a:p>
      </dgm:t>
    </dgm:pt>
    <dgm:pt modelId="{23AA18FE-D4C9-459F-9802-B482B9596F22}" type="sibTrans" cxnId="{224CB2F8-5D1E-4564-85F5-DDFDC728A5C1}">
      <dgm:prSet/>
      <dgm:spPr/>
      <dgm:t>
        <a:bodyPr/>
        <a:lstStyle/>
        <a:p>
          <a:endParaRPr lang="en-US"/>
        </a:p>
      </dgm:t>
    </dgm:pt>
    <dgm:pt modelId="{52BC7A67-3B30-454B-9718-8A6C3909C05B}">
      <dgm:prSet phldrT="[Text]" custT="1"/>
      <dgm:spPr>
        <a:solidFill>
          <a:schemeClr val="bg1">
            <a:lumMod val="85000"/>
            <a:alpha val="40000"/>
          </a:schemeClr>
        </a:solidFill>
        <a:ln>
          <a:noFill/>
        </a:ln>
      </dgm:spPr>
      <dgm:t>
        <a:bodyPr/>
        <a:lstStyle/>
        <a:p>
          <a:pPr marL="0" lvl="0" algn="l" defTabSz="1066800">
            <a:lnSpc>
              <a:spcPct val="90000"/>
            </a:lnSpc>
            <a:spcBef>
              <a:spcPct val="0"/>
            </a:spcBef>
            <a:spcAft>
              <a:spcPct val="35000"/>
            </a:spcAft>
            <a:buNone/>
          </a:pPr>
          <a:r>
            <a:rPr lang="en-US" sz="2400" kern="1200" dirty="0">
              <a:solidFill>
                <a:schemeClr val="accent5">
                  <a:lumMod val="75000"/>
                </a:schemeClr>
              </a:solidFill>
            </a:rPr>
            <a:t>4. Resistance Management</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Directly addresses barriers to successful adoption of change and increases the overall effectiveness of change management</a:t>
          </a:r>
        </a:p>
        <a:p>
          <a:pPr marL="0" lvl="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algn="l" defTabSz="1066800">
            <a:lnSpc>
              <a:spcPct val="100000"/>
            </a:lnSpc>
            <a:spcBef>
              <a:spcPct val="0"/>
            </a:spcBef>
            <a:spcAft>
              <a:spcPts val="400"/>
            </a:spcAft>
            <a:buNone/>
          </a:pPr>
          <a:r>
            <a:rPr lang="en-US" sz="2000" b="1" kern="1200" dirty="0">
              <a:solidFill>
                <a:prstClr val="black">
                  <a:hueOff val="0"/>
                  <a:satOff val="0"/>
                  <a:lumOff val="0"/>
                  <a:alphaOff val="0"/>
                </a:prstClr>
              </a:solidFill>
              <a:latin typeface="Calibri" panose="020F0502020204030204"/>
              <a:ea typeface="+mn-ea"/>
              <a:cs typeface="+mn-cs"/>
            </a:rPr>
            <a:t>Key Success Enabler For: </a:t>
          </a:r>
        </a:p>
        <a:p>
          <a:pPr marL="0" lvl="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Interest &amp; Excitement</a:t>
          </a:r>
        </a:p>
      </dgm:t>
    </dgm:pt>
    <dgm:pt modelId="{10372B0F-B8D9-4934-B9C9-ACC0AA956CD2}" type="parTrans" cxnId="{85D6A16E-25F6-4057-9A31-F7414A006078}">
      <dgm:prSet/>
      <dgm:spPr/>
      <dgm:t>
        <a:bodyPr/>
        <a:lstStyle/>
        <a:p>
          <a:endParaRPr lang="en-US"/>
        </a:p>
      </dgm:t>
    </dgm:pt>
    <dgm:pt modelId="{BC46537E-5545-4B14-877C-3E4B81943D18}" type="sibTrans" cxnId="{85D6A16E-25F6-4057-9A31-F7414A006078}">
      <dgm:prSet/>
      <dgm:spPr/>
      <dgm:t>
        <a:bodyPr/>
        <a:lstStyle/>
        <a:p>
          <a:endParaRPr lang="en-US"/>
        </a:p>
      </dgm:t>
    </dgm:pt>
    <dgm:pt modelId="{416F0325-2A8D-4E81-B068-CBEE6DD06AD1}" type="pres">
      <dgm:prSet presAssocID="{9E402F1B-9C62-47AA-A5FB-1AE787DC682A}" presName="Name0" presStyleCnt="0">
        <dgm:presLayoutVars>
          <dgm:dir/>
          <dgm:resizeHandles val="exact"/>
        </dgm:presLayoutVars>
      </dgm:prSet>
      <dgm:spPr/>
    </dgm:pt>
    <dgm:pt modelId="{521D393D-3261-4153-A025-A5B1C1865646}" type="pres">
      <dgm:prSet presAssocID="{DD3B9382-48EE-4268-B326-39F287212E1B}" presName="composite" presStyleCnt="0"/>
      <dgm:spPr/>
    </dgm:pt>
    <dgm:pt modelId="{1DDF722B-028C-4812-A839-7BAA476860F1}" type="pres">
      <dgm:prSet presAssocID="{DD3B9382-48EE-4268-B326-39F287212E1B}" presName="rect1" presStyleLbl="trAlignAcc1" presStyleIdx="0" presStyleCnt="4" custScaleY="161051" custLinFactNeighborX="-852" custLinFactNeighborY="-1712">
        <dgm:presLayoutVars>
          <dgm:bulletEnabled val="1"/>
        </dgm:presLayoutVars>
      </dgm:prSet>
      <dgm:spPr/>
    </dgm:pt>
    <dgm:pt modelId="{1EC76F5A-54E8-47A2-879A-3BD35098CE9A}" type="pres">
      <dgm:prSet presAssocID="{DD3B9382-48EE-4268-B326-39F287212E1B}" presName="rect2" presStyleLbl="fgImgPlace1" presStyleIdx="0" presStyleCnt="4" custScaleX="82645" custScaleY="75132"/>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Group of women with solid fill"/>
        </a:ext>
      </dgm:extLst>
    </dgm:pt>
    <dgm:pt modelId="{2A4EC498-C762-4781-BF91-740CA6425D10}" type="pres">
      <dgm:prSet presAssocID="{61F57E20-89F8-4E62-BDAA-4FB2AEC4332E}" presName="sibTrans" presStyleCnt="0"/>
      <dgm:spPr/>
    </dgm:pt>
    <dgm:pt modelId="{68B7DBE6-B779-4B4B-8AFB-694E5E09A79C}" type="pres">
      <dgm:prSet presAssocID="{68D93BEC-AE62-4F97-9150-5DB9A528F8AF}" presName="composite" presStyleCnt="0"/>
      <dgm:spPr/>
    </dgm:pt>
    <dgm:pt modelId="{9ABA3AAD-A454-4861-811C-BB51BCF919FA}" type="pres">
      <dgm:prSet presAssocID="{68D93BEC-AE62-4F97-9150-5DB9A528F8AF}" presName="rect1" presStyleLbl="trAlignAcc1" presStyleIdx="1" presStyleCnt="4" custScaleY="161051" custLinFactNeighborY="-2262">
        <dgm:presLayoutVars>
          <dgm:bulletEnabled val="1"/>
        </dgm:presLayoutVars>
      </dgm:prSet>
      <dgm:spPr/>
    </dgm:pt>
    <dgm:pt modelId="{2D5E2A4E-E3D4-4A6A-997B-7D9894DB6C37}" type="pres">
      <dgm:prSet presAssocID="{68D93BEC-AE62-4F97-9150-5DB9A528F8AF}" presName="rect2" presStyleLbl="fgImgPlace1" presStyleIdx="1" presStyleCnt="4" custScaleX="82645" custScaleY="75132"/>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Marketing with solid fill"/>
        </a:ext>
      </dgm:extLst>
    </dgm:pt>
    <dgm:pt modelId="{D922AA2A-204B-4924-B5D6-3D2E03E66666}" type="pres">
      <dgm:prSet presAssocID="{D25CA56F-883E-4950-BB8B-7E09DF2E0FBE}" presName="sibTrans" presStyleCnt="0"/>
      <dgm:spPr/>
    </dgm:pt>
    <dgm:pt modelId="{6C769173-4643-43BE-BD34-375B29EE1324}" type="pres">
      <dgm:prSet presAssocID="{885104CD-8A8A-4A1A-8A66-C4E903722977}" presName="composite" presStyleCnt="0"/>
      <dgm:spPr/>
    </dgm:pt>
    <dgm:pt modelId="{DF136C70-3381-4AA5-9C8C-C1134A23121E}" type="pres">
      <dgm:prSet presAssocID="{885104CD-8A8A-4A1A-8A66-C4E903722977}" presName="rect1" presStyleLbl="trAlignAcc1" presStyleIdx="2" presStyleCnt="4" custScaleY="161051" custLinFactNeighborX="1413" custLinFactNeighborY="7538">
        <dgm:presLayoutVars>
          <dgm:bulletEnabled val="1"/>
        </dgm:presLayoutVars>
      </dgm:prSet>
      <dgm:spPr/>
    </dgm:pt>
    <dgm:pt modelId="{9277EE0B-5FEF-4D91-99D2-61BD0DC0AEA4}" type="pres">
      <dgm:prSet presAssocID="{885104CD-8A8A-4A1A-8A66-C4E903722977}" presName="rect2" presStyleLbl="fgImgPlace1" presStyleIdx="2" presStyleCnt="4" custScaleX="82645" custScaleY="75132"/>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lassroom with solid fill"/>
        </a:ext>
      </dgm:extLst>
    </dgm:pt>
    <dgm:pt modelId="{1EA18C8F-B6C4-4A7A-B5B9-A294A4D1B649}" type="pres">
      <dgm:prSet presAssocID="{23AA18FE-D4C9-459F-9802-B482B9596F22}" presName="sibTrans" presStyleCnt="0"/>
      <dgm:spPr/>
    </dgm:pt>
    <dgm:pt modelId="{43AB9159-EB98-4C6E-AED7-73C8D88CCE25}" type="pres">
      <dgm:prSet presAssocID="{52BC7A67-3B30-454B-9718-8A6C3909C05B}" presName="composite" presStyleCnt="0"/>
      <dgm:spPr/>
    </dgm:pt>
    <dgm:pt modelId="{10C11A0A-3484-4ABE-9657-81862CFA9306}" type="pres">
      <dgm:prSet presAssocID="{52BC7A67-3B30-454B-9718-8A6C3909C05B}" presName="rect1" presStyleLbl="trAlignAcc1" presStyleIdx="3" presStyleCnt="4" custScaleY="161051" custLinFactNeighborX="24" custLinFactNeighborY="6138">
        <dgm:presLayoutVars>
          <dgm:bulletEnabled val="1"/>
        </dgm:presLayoutVars>
      </dgm:prSet>
      <dgm:spPr/>
    </dgm:pt>
    <dgm:pt modelId="{2F0C20E7-FDA8-4104-881E-27ADD5D3D8AA}" type="pres">
      <dgm:prSet presAssocID="{52BC7A67-3B30-454B-9718-8A6C3909C05B}" presName="rect2" presStyleLbl="fgImgPlace1" presStyleIdx="3" presStyleCnt="4" custScaleX="82645" custScaleY="75132"/>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Handcuffs with solid fill"/>
        </a:ext>
      </dgm:extLst>
    </dgm:pt>
  </dgm:ptLst>
  <dgm:cxnLst>
    <dgm:cxn modelId="{5874BE0D-E494-4338-A681-260D95704F2B}" srcId="{9E402F1B-9C62-47AA-A5FB-1AE787DC682A}" destId="{68D93BEC-AE62-4F97-9150-5DB9A528F8AF}" srcOrd="1" destOrd="0" parTransId="{BC549E58-684B-4D23-B992-9B6361D11F0F}" sibTransId="{D25CA56F-883E-4950-BB8B-7E09DF2E0FBE}"/>
    <dgm:cxn modelId="{4EABB12F-7262-48C8-81DF-0AD171FD1AA1}" srcId="{9E402F1B-9C62-47AA-A5FB-1AE787DC682A}" destId="{DD3B9382-48EE-4268-B326-39F287212E1B}" srcOrd="0" destOrd="0" parTransId="{4E4B61DB-CD18-477B-A65B-E192A5392FF0}" sibTransId="{61F57E20-89F8-4E62-BDAA-4FB2AEC4332E}"/>
    <dgm:cxn modelId="{328B6046-2377-40FD-9155-3D69EE522D7F}" type="presOf" srcId="{52BC7A67-3B30-454B-9718-8A6C3909C05B}" destId="{10C11A0A-3484-4ABE-9657-81862CFA9306}" srcOrd="0" destOrd="0" presId="urn:microsoft.com/office/officeart/2008/layout/PictureStrips"/>
    <dgm:cxn modelId="{CFA44F56-06DE-4680-B494-57CFC66F00DB}" type="presOf" srcId="{9E402F1B-9C62-47AA-A5FB-1AE787DC682A}" destId="{416F0325-2A8D-4E81-B068-CBEE6DD06AD1}" srcOrd="0" destOrd="0" presId="urn:microsoft.com/office/officeart/2008/layout/PictureStrips"/>
    <dgm:cxn modelId="{85D6A16E-25F6-4057-9A31-F7414A006078}" srcId="{9E402F1B-9C62-47AA-A5FB-1AE787DC682A}" destId="{52BC7A67-3B30-454B-9718-8A6C3909C05B}" srcOrd="3" destOrd="0" parTransId="{10372B0F-B8D9-4934-B9C9-ACC0AA956CD2}" sibTransId="{BC46537E-5545-4B14-877C-3E4B81943D18}"/>
    <dgm:cxn modelId="{9D3D4A7F-C594-4FEF-995B-7B3080C69B4A}" type="presOf" srcId="{DD3B9382-48EE-4268-B326-39F287212E1B}" destId="{1DDF722B-028C-4812-A839-7BAA476860F1}" srcOrd="0" destOrd="0" presId="urn:microsoft.com/office/officeart/2008/layout/PictureStrips"/>
    <dgm:cxn modelId="{7E67A289-96FA-4D9A-B249-4F377212C6FE}" type="presOf" srcId="{68D93BEC-AE62-4F97-9150-5DB9A528F8AF}" destId="{9ABA3AAD-A454-4861-811C-BB51BCF919FA}" srcOrd="0" destOrd="0" presId="urn:microsoft.com/office/officeart/2008/layout/PictureStrips"/>
    <dgm:cxn modelId="{00AF97CB-37C8-4D3C-B270-16C56A4B6665}" type="presOf" srcId="{885104CD-8A8A-4A1A-8A66-C4E903722977}" destId="{DF136C70-3381-4AA5-9C8C-C1134A23121E}" srcOrd="0" destOrd="0" presId="urn:microsoft.com/office/officeart/2008/layout/PictureStrips"/>
    <dgm:cxn modelId="{224CB2F8-5D1E-4564-85F5-DDFDC728A5C1}" srcId="{9E402F1B-9C62-47AA-A5FB-1AE787DC682A}" destId="{885104CD-8A8A-4A1A-8A66-C4E903722977}" srcOrd="2" destOrd="0" parTransId="{543DE32B-9F0E-4702-8568-BCD945E340EB}" sibTransId="{23AA18FE-D4C9-459F-9802-B482B9596F22}"/>
    <dgm:cxn modelId="{B6D2EE2B-46CC-4F21-9B0E-8AA2DB6E4D9C}" type="presParOf" srcId="{416F0325-2A8D-4E81-B068-CBEE6DD06AD1}" destId="{521D393D-3261-4153-A025-A5B1C1865646}" srcOrd="0" destOrd="0" presId="urn:microsoft.com/office/officeart/2008/layout/PictureStrips"/>
    <dgm:cxn modelId="{11E8EDE4-917B-4347-B0A6-3358B41DEC60}" type="presParOf" srcId="{521D393D-3261-4153-A025-A5B1C1865646}" destId="{1DDF722B-028C-4812-A839-7BAA476860F1}" srcOrd="0" destOrd="0" presId="urn:microsoft.com/office/officeart/2008/layout/PictureStrips"/>
    <dgm:cxn modelId="{B4BB5CCB-9945-40A0-8AE3-1286FF219B20}" type="presParOf" srcId="{521D393D-3261-4153-A025-A5B1C1865646}" destId="{1EC76F5A-54E8-47A2-879A-3BD35098CE9A}" srcOrd="1" destOrd="0" presId="urn:microsoft.com/office/officeart/2008/layout/PictureStrips"/>
    <dgm:cxn modelId="{F1D865F1-F346-4ED0-ABB2-F66BC247B377}" type="presParOf" srcId="{416F0325-2A8D-4E81-B068-CBEE6DD06AD1}" destId="{2A4EC498-C762-4781-BF91-740CA6425D10}" srcOrd="1" destOrd="0" presId="urn:microsoft.com/office/officeart/2008/layout/PictureStrips"/>
    <dgm:cxn modelId="{BD786FC9-3576-4777-90B1-910138BD92BB}" type="presParOf" srcId="{416F0325-2A8D-4E81-B068-CBEE6DD06AD1}" destId="{68B7DBE6-B779-4B4B-8AFB-694E5E09A79C}" srcOrd="2" destOrd="0" presId="urn:microsoft.com/office/officeart/2008/layout/PictureStrips"/>
    <dgm:cxn modelId="{B70874BE-98A4-42D7-9F10-51791476EF53}" type="presParOf" srcId="{68B7DBE6-B779-4B4B-8AFB-694E5E09A79C}" destId="{9ABA3AAD-A454-4861-811C-BB51BCF919FA}" srcOrd="0" destOrd="0" presId="urn:microsoft.com/office/officeart/2008/layout/PictureStrips"/>
    <dgm:cxn modelId="{1DDD68B0-83B6-4540-9E82-4BF20784070E}" type="presParOf" srcId="{68B7DBE6-B779-4B4B-8AFB-694E5E09A79C}" destId="{2D5E2A4E-E3D4-4A6A-997B-7D9894DB6C37}" srcOrd="1" destOrd="0" presId="urn:microsoft.com/office/officeart/2008/layout/PictureStrips"/>
    <dgm:cxn modelId="{73119336-BD57-4E76-B82A-88485AEFB98F}" type="presParOf" srcId="{416F0325-2A8D-4E81-B068-CBEE6DD06AD1}" destId="{D922AA2A-204B-4924-B5D6-3D2E03E66666}" srcOrd="3" destOrd="0" presId="urn:microsoft.com/office/officeart/2008/layout/PictureStrips"/>
    <dgm:cxn modelId="{4E0FBD30-57E2-4162-A23D-711226BE7460}" type="presParOf" srcId="{416F0325-2A8D-4E81-B068-CBEE6DD06AD1}" destId="{6C769173-4643-43BE-BD34-375B29EE1324}" srcOrd="4" destOrd="0" presId="urn:microsoft.com/office/officeart/2008/layout/PictureStrips"/>
    <dgm:cxn modelId="{B8010BF1-240B-400E-8FEA-FBD2EC67CB82}" type="presParOf" srcId="{6C769173-4643-43BE-BD34-375B29EE1324}" destId="{DF136C70-3381-4AA5-9C8C-C1134A23121E}" srcOrd="0" destOrd="0" presId="urn:microsoft.com/office/officeart/2008/layout/PictureStrips"/>
    <dgm:cxn modelId="{5EE897CF-90BC-4FCF-AC3A-F9C3CFD4B35C}" type="presParOf" srcId="{6C769173-4643-43BE-BD34-375B29EE1324}" destId="{9277EE0B-5FEF-4D91-99D2-61BD0DC0AEA4}" srcOrd="1" destOrd="0" presId="urn:microsoft.com/office/officeart/2008/layout/PictureStrips"/>
    <dgm:cxn modelId="{7C9B147A-BE05-47FA-9B73-373B5DCAE010}" type="presParOf" srcId="{416F0325-2A8D-4E81-B068-CBEE6DD06AD1}" destId="{1EA18C8F-B6C4-4A7A-B5B9-A294A4D1B649}" srcOrd="5" destOrd="0" presId="urn:microsoft.com/office/officeart/2008/layout/PictureStrips"/>
    <dgm:cxn modelId="{8EA1755B-A1D0-40CE-BC14-E3E53E7CCE77}" type="presParOf" srcId="{416F0325-2A8D-4E81-B068-CBEE6DD06AD1}" destId="{43AB9159-EB98-4C6E-AED7-73C8D88CCE25}" srcOrd="6" destOrd="0" presId="urn:microsoft.com/office/officeart/2008/layout/PictureStrips"/>
    <dgm:cxn modelId="{B5848CE9-C174-4E94-B1E6-051411C26A48}" type="presParOf" srcId="{43AB9159-EB98-4C6E-AED7-73C8D88CCE25}" destId="{10C11A0A-3484-4ABE-9657-81862CFA9306}" srcOrd="0" destOrd="0" presId="urn:microsoft.com/office/officeart/2008/layout/PictureStrips"/>
    <dgm:cxn modelId="{FC3AC7CA-9491-419F-AEA6-FA4AAA9D8B7C}" type="presParOf" srcId="{43AB9159-EB98-4C6E-AED7-73C8D88CCE25}" destId="{2F0C20E7-FDA8-4104-881E-27ADD5D3D8AA}" srcOrd="1" destOrd="0" presId="urn:microsoft.com/office/officeart/2008/layout/PictureStrip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556EBB-9A7B-BB47-8501-B8964917F610}" type="doc">
      <dgm:prSet loTypeId="urn:microsoft.com/office/officeart/2005/8/layout/venn1" loCatId="" qsTypeId="urn:microsoft.com/office/officeart/2005/8/quickstyle/simple1" qsCatId="simple" csTypeId="urn:microsoft.com/office/officeart/2005/8/colors/accent1_2" csCatId="accent1" phldr="1"/>
      <dgm:spPr/>
    </dgm:pt>
    <dgm:pt modelId="{47914D86-C102-3240-A98D-A66635DDA7B7}">
      <dgm:prSet phldrT="[Text]"/>
      <dgm:spPr>
        <a:solidFill>
          <a:schemeClr val="accent6">
            <a:alpha val="50000"/>
          </a:schemeClr>
        </a:solidFill>
      </dgm:spPr>
      <dgm:t>
        <a:bodyPr/>
        <a:lstStyle/>
        <a:p>
          <a:r>
            <a:rPr lang="en-GB" dirty="0"/>
            <a:t>Business Needs &amp; Drivers </a:t>
          </a:r>
        </a:p>
      </dgm:t>
    </dgm:pt>
    <dgm:pt modelId="{07373BFB-619E-E848-8C09-C515611EB399}" type="parTrans" cxnId="{915326C6-80BE-C64A-98C1-86ECDAF232F4}">
      <dgm:prSet/>
      <dgm:spPr/>
      <dgm:t>
        <a:bodyPr/>
        <a:lstStyle/>
        <a:p>
          <a:endParaRPr lang="en-GB"/>
        </a:p>
      </dgm:t>
    </dgm:pt>
    <dgm:pt modelId="{A7909370-162B-D24C-96FB-19C7B0F764BA}" type="sibTrans" cxnId="{915326C6-80BE-C64A-98C1-86ECDAF232F4}">
      <dgm:prSet/>
      <dgm:spPr/>
      <dgm:t>
        <a:bodyPr/>
        <a:lstStyle/>
        <a:p>
          <a:endParaRPr lang="en-GB"/>
        </a:p>
      </dgm:t>
    </dgm:pt>
    <dgm:pt modelId="{949695C1-59EC-3F46-95F0-C95279579558}">
      <dgm:prSet phldrT="[Text]"/>
      <dgm:spPr>
        <a:solidFill>
          <a:schemeClr val="accent6">
            <a:lumMod val="60000"/>
            <a:lumOff val="40000"/>
            <a:alpha val="50000"/>
          </a:schemeClr>
        </a:solidFill>
      </dgm:spPr>
      <dgm:t>
        <a:bodyPr/>
        <a:lstStyle/>
        <a:p>
          <a:r>
            <a:rPr lang="en-GB" dirty="0"/>
            <a:t>Critical Data Elements </a:t>
          </a:r>
        </a:p>
      </dgm:t>
    </dgm:pt>
    <dgm:pt modelId="{4C39EBA0-EE16-9A45-ACB0-E72095A7A47E}" type="parTrans" cxnId="{608724CB-B04B-6E4F-8A59-C65635EAE072}">
      <dgm:prSet/>
      <dgm:spPr/>
      <dgm:t>
        <a:bodyPr/>
        <a:lstStyle/>
        <a:p>
          <a:endParaRPr lang="en-GB"/>
        </a:p>
      </dgm:t>
    </dgm:pt>
    <dgm:pt modelId="{B1D8E3DB-AC10-1642-880E-35F91AD5C131}" type="sibTrans" cxnId="{608724CB-B04B-6E4F-8A59-C65635EAE072}">
      <dgm:prSet/>
      <dgm:spPr/>
      <dgm:t>
        <a:bodyPr/>
        <a:lstStyle/>
        <a:p>
          <a:endParaRPr lang="en-GB"/>
        </a:p>
      </dgm:t>
    </dgm:pt>
    <dgm:pt modelId="{64F7F502-1F14-B84D-9B36-EFD55BEFE9CB}">
      <dgm:prSet phldrT="[Text]"/>
      <dgm:spPr>
        <a:solidFill>
          <a:schemeClr val="accent6">
            <a:lumMod val="75000"/>
            <a:alpha val="50000"/>
          </a:schemeClr>
        </a:solidFill>
      </dgm:spPr>
      <dgm:t>
        <a:bodyPr/>
        <a:lstStyle/>
        <a:p>
          <a:r>
            <a:rPr lang="en-GB" dirty="0"/>
            <a:t>Data Management Capabilities </a:t>
          </a:r>
        </a:p>
      </dgm:t>
    </dgm:pt>
    <dgm:pt modelId="{8E2C0C75-2152-9347-A367-A7954B7447C1}" type="parTrans" cxnId="{9F81C1EC-DE69-6444-AA0C-0281A4F392E2}">
      <dgm:prSet/>
      <dgm:spPr/>
      <dgm:t>
        <a:bodyPr/>
        <a:lstStyle/>
        <a:p>
          <a:endParaRPr lang="en-GB"/>
        </a:p>
      </dgm:t>
    </dgm:pt>
    <dgm:pt modelId="{91667FA7-788A-8B4E-B562-32CD5083C148}" type="sibTrans" cxnId="{9F81C1EC-DE69-6444-AA0C-0281A4F392E2}">
      <dgm:prSet/>
      <dgm:spPr/>
      <dgm:t>
        <a:bodyPr/>
        <a:lstStyle/>
        <a:p>
          <a:endParaRPr lang="en-GB"/>
        </a:p>
      </dgm:t>
    </dgm:pt>
    <dgm:pt modelId="{C6ED6562-0968-D645-B8A7-3D799160EB64}">
      <dgm:prSet/>
      <dgm:spPr>
        <a:solidFill>
          <a:srgbClr val="8FC36F">
            <a:alpha val="50000"/>
          </a:srgbClr>
        </a:solidFill>
      </dgm:spPr>
      <dgm:t>
        <a:bodyPr/>
        <a:lstStyle/>
        <a:p>
          <a:r>
            <a:rPr lang="en-GB" dirty="0"/>
            <a:t>Current Data Problems </a:t>
          </a:r>
        </a:p>
      </dgm:t>
    </dgm:pt>
    <dgm:pt modelId="{E55CFAA4-733F-284A-A8F2-68DCA6627A25}" type="parTrans" cxnId="{BC54E638-5FE5-D948-8AB0-1A51DB085BA3}">
      <dgm:prSet/>
      <dgm:spPr/>
      <dgm:t>
        <a:bodyPr/>
        <a:lstStyle/>
        <a:p>
          <a:endParaRPr lang="en-GB"/>
        </a:p>
      </dgm:t>
    </dgm:pt>
    <dgm:pt modelId="{BF38531F-6473-DC49-A111-5DECB3323398}" type="sibTrans" cxnId="{BC54E638-5FE5-D948-8AB0-1A51DB085BA3}">
      <dgm:prSet/>
      <dgm:spPr/>
      <dgm:t>
        <a:bodyPr/>
        <a:lstStyle/>
        <a:p>
          <a:endParaRPr lang="en-GB"/>
        </a:p>
      </dgm:t>
    </dgm:pt>
    <dgm:pt modelId="{0C792F80-5CB7-A445-9B65-48BE46981C27}" type="pres">
      <dgm:prSet presAssocID="{B6556EBB-9A7B-BB47-8501-B8964917F610}" presName="compositeShape" presStyleCnt="0">
        <dgm:presLayoutVars>
          <dgm:chMax val="7"/>
          <dgm:dir/>
          <dgm:resizeHandles val="exact"/>
        </dgm:presLayoutVars>
      </dgm:prSet>
      <dgm:spPr/>
    </dgm:pt>
    <dgm:pt modelId="{524D85B4-4F43-894A-8DCB-9B5EE834744D}" type="pres">
      <dgm:prSet presAssocID="{47914D86-C102-3240-A98D-A66635DDA7B7}" presName="circ1" presStyleLbl="vennNode1" presStyleIdx="0" presStyleCnt="4"/>
      <dgm:spPr/>
    </dgm:pt>
    <dgm:pt modelId="{EAFA22ED-DD03-B34E-A825-562FB715EDEA}" type="pres">
      <dgm:prSet presAssocID="{47914D86-C102-3240-A98D-A66635DDA7B7}" presName="circ1Tx" presStyleLbl="revTx" presStyleIdx="0" presStyleCnt="0">
        <dgm:presLayoutVars>
          <dgm:chMax val="0"/>
          <dgm:chPref val="0"/>
          <dgm:bulletEnabled val="1"/>
        </dgm:presLayoutVars>
      </dgm:prSet>
      <dgm:spPr/>
    </dgm:pt>
    <dgm:pt modelId="{0A84983C-EACF-714D-BEFD-6A92F043E8EF}" type="pres">
      <dgm:prSet presAssocID="{949695C1-59EC-3F46-95F0-C95279579558}" presName="circ2" presStyleLbl="vennNode1" presStyleIdx="1" presStyleCnt="4"/>
      <dgm:spPr/>
    </dgm:pt>
    <dgm:pt modelId="{ABD14C3F-D8DB-7645-A249-D80D8189CF31}" type="pres">
      <dgm:prSet presAssocID="{949695C1-59EC-3F46-95F0-C95279579558}" presName="circ2Tx" presStyleLbl="revTx" presStyleIdx="0" presStyleCnt="0">
        <dgm:presLayoutVars>
          <dgm:chMax val="0"/>
          <dgm:chPref val="0"/>
          <dgm:bulletEnabled val="1"/>
        </dgm:presLayoutVars>
      </dgm:prSet>
      <dgm:spPr/>
    </dgm:pt>
    <dgm:pt modelId="{AABB2ADF-6051-3946-8EED-BE462E0A2311}" type="pres">
      <dgm:prSet presAssocID="{64F7F502-1F14-B84D-9B36-EFD55BEFE9CB}" presName="circ3" presStyleLbl="vennNode1" presStyleIdx="2" presStyleCnt="4"/>
      <dgm:spPr/>
    </dgm:pt>
    <dgm:pt modelId="{F256D1FE-3EA8-9541-A4D2-0C9CEB7D29B5}" type="pres">
      <dgm:prSet presAssocID="{64F7F502-1F14-B84D-9B36-EFD55BEFE9CB}" presName="circ3Tx" presStyleLbl="revTx" presStyleIdx="0" presStyleCnt="0">
        <dgm:presLayoutVars>
          <dgm:chMax val="0"/>
          <dgm:chPref val="0"/>
          <dgm:bulletEnabled val="1"/>
        </dgm:presLayoutVars>
      </dgm:prSet>
      <dgm:spPr/>
    </dgm:pt>
    <dgm:pt modelId="{19B2F572-EDBB-AA4E-9E6A-7F9B79D6A726}" type="pres">
      <dgm:prSet presAssocID="{C6ED6562-0968-D645-B8A7-3D799160EB64}" presName="circ4" presStyleLbl="vennNode1" presStyleIdx="3" presStyleCnt="4" custLinFactNeighborX="-421" custLinFactNeighborY="0"/>
      <dgm:spPr/>
    </dgm:pt>
    <dgm:pt modelId="{846EA471-1242-DC45-B0DE-F8B1F3B839D5}" type="pres">
      <dgm:prSet presAssocID="{C6ED6562-0968-D645-B8A7-3D799160EB64}" presName="circ4Tx" presStyleLbl="revTx" presStyleIdx="0" presStyleCnt="0">
        <dgm:presLayoutVars>
          <dgm:chMax val="0"/>
          <dgm:chPref val="0"/>
          <dgm:bulletEnabled val="1"/>
        </dgm:presLayoutVars>
      </dgm:prSet>
      <dgm:spPr/>
    </dgm:pt>
  </dgm:ptLst>
  <dgm:cxnLst>
    <dgm:cxn modelId="{BC54E638-5FE5-D948-8AB0-1A51DB085BA3}" srcId="{B6556EBB-9A7B-BB47-8501-B8964917F610}" destId="{C6ED6562-0968-D645-B8A7-3D799160EB64}" srcOrd="3" destOrd="0" parTransId="{E55CFAA4-733F-284A-A8F2-68DCA6627A25}" sibTransId="{BF38531F-6473-DC49-A111-5DECB3323398}"/>
    <dgm:cxn modelId="{9E76A465-8C0A-BC4F-B851-A6C6BA26D57D}" type="presOf" srcId="{64F7F502-1F14-B84D-9B36-EFD55BEFE9CB}" destId="{AABB2ADF-6051-3946-8EED-BE462E0A2311}" srcOrd="0" destOrd="0" presId="urn:microsoft.com/office/officeart/2005/8/layout/venn1"/>
    <dgm:cxn modelId="{614DBB66-A6DC-5E41-82DD-694BFDA0F3D2}" type="presOf" srcId="{47914D86-C102-3240-A98D-A66635DDA7B7}" destId="{524D85B4-4F43-894A-8DCB-9B5EE834744D}" srcOrd="0" destOrd="0" presId="urn:microsoft.com/office/officeart/2005/8/layout/venn1"/>
    <dgm:cxn modelId="{6545A96C-61DD-5343-A4D9-B3365EB932B4}" type="presOf" srcId="{949695C1-59EC-3F46-95F0-C95279579558}" destId="{0A84983C-EACF-714D-BEFD-6A92F043E8EF}" srcOrd="0" destOrd="0" presId="urn:microsoft.com/office/officeart/2005/8/layout/venn1"/>
    <dgm:cxn modelId="{3CBB3E89-23FA-8D43-BBC1-0863B36653B1}" type="presOf" srcId="{C6ED6562-0968-D645-B8A7-3D799160EB64}" destId="{846EA471-1242-DC45-B0DE-F8B1F3B839D5}" srcOrd="1" destOrd="0" presId="urn:microsoft.com/office/officeart/2005/8/layout/venn1"/>
    <dgm:cxn modelId="{7292E99E-E082-EA46-A340-B6D941DECB47}" type="presOf" srcId="{64F7F502-1F14-B84D-9B36-EFD55BEFE9CB}" destId="{F256D1FE-3EA8-9541-A4D2-0C9CEB7D29B5}" srcOrd="1" destOrd="0" presId="urn:microsoft.com/office/officeart/2005/8/layout/venn1"/>
    <dgm:cxn modelId="{04FD78AA-3C31-F140-AEF1-E250B68DF100}" type="presOf" srcId="{47914D86-C102-3240-A98D-A66635DDA7B7}" destId="{EAFA22ED-DD03-B34E-A825-562FB715EDEA}" srcOrd="1" destOrd="0" presId="urn:microsoft.com/office/officeart/2005/8/layout/venn1"/>
    <dgm:cxn modelId="{915326C6-80BE-C64A-98C1-86ECDAF232F4}" srcId="{B6556EBB-9A7B-BB47-8501-B8964917F610}" destId="{47914D86-C102-3240-A98D-A66635DDA7B7}" srcOrd="0" destOrd="0" parTransId="{07373BFB-619E-E848-8C09-C515611EB399}" sibTransId="{A7909370-162B-D24C-96FB-19C7B0F764BA}"/>
    <dgm:cxn modelId="{608724CB-B04B-6E4F-8A59-C65635EAE072}" srcId="{B6556EBB-9A7B-BB47-8501-B8964917F610}" destId="{949695C1-59EC-3F46-95F0-C95279579558}" srcOrd="1" destOrd="0" parTransId="{4C39EBA0-EE16-9A45-ACB0-E72095A7A47E}" sibTransId="{B1D8E3DB-AC10-1642-880E-35F91AD5C131}"/>
    <dgm:cxn modelId="{FE3F45D6-165D-C54C-876A-A11BAE83A00F}" type="presOf" srcId="{B6556EBB-9A7B-BB47-8501-B8964917F610}" destId="{0C792F80-5CB7-A445-9B65-48BE46981C27}" srcOrd="0" destOrd="0" presId="urn:microsoft.com/office/officeart/2005/8/layout/venn1"/>
    <dgm:cxn modelId="{9F81C1EC-DE69-6444-AA0C-0281A4F392E2}" srcId="{B6556EBB-9A7B-BB47-8501-B8964917F610}" destId="{64F7F502-1F14-B84D-9B36-EFD55BEFE9CB}" srcOrd="2" destOrd="0" parTransId="{8E2C0C75-2152-9347-A367-A7954B7447C1}" sibTransId="{91667FA7-788A-8B4E-B562-32CD5083C148}"/>
    <dgm:cxn modelId="{E64E51F5-E0D7-5D4D-BB87-2837F31A41C6}" type="presOf" srcId="{C6ED6562-0968-D645-B8A7-3D799160EB64}" destId="{19B2F572-EDBB-AA4E-9E6A-7F9B79D6A726}" srcOrd="0" destOrd="0" presId="urn:microsoft.com/office/officeart/2005/8/layout/venn1"/>
    <dgm:cxn modelId="{E699F8FC-6A56-C34E-87D2-CF9AFE540A1C}" type="presOf" srcId="{949695C1-59EC-3F46-95F0-C95279579558}" destId="{ABD14C3F-D8DB-7645-A249-D80D8189CF31}" srcOrd="1" destOrd="0" presId="urn:microsoft.com/office/officeart/2005/8/layout/venn1"/>
    <dgm:cxn modelId="{904CD7C0-3323-6246-9189-7D2DC4E5830C}" type="presParOf" srcId="{0C792F80-5CB7-A445-9B65-48BE46981C27}" destId="{524D85B4-4F43-894A-8DCB-9B5EE834744D}" srcOrd="0" destOrd="0" presId="urn:microsoft.com/office/officeart/2005/8/layout/venn1"/>
    <dgm:cxn modelId="{A5F71539-3152-6246-B990-CB420AF0499E}" type="presParOf" srcId="{0C792F80-5CB7-A445-9B65-48BE46981C27}" destId="{EAFA22ED-DD03-B34E-A825-562FB715EDEA}" srcOrd="1" destOrd="0" presId="urn:microsoft.com/office/officeart/2005/8/layout/venn1"/>
    <dgm:cxn modelId="{21F54980-3BA0-CD4F-98BB-75DE0F961009}" type="presParOf" srcId="{0C792F80-5CB7-A445-9B65-48BE46981C27}" destId="{0A84983C-EACF-714D-BEFD-6A92F043E8EF}" srcOrd="2" destOrd="0" presId="urn:microsoft.com/office/officeart/2005/8/layout/venn1"/>
    <dgm:cxn modelId="{09A2C320-734D-9D45-BD55-EBB2617B6005}" type="presParOf" srcId="{0C792F80-5CB7-A445-9B65-48BE46981C27}" destId="{ABD14C3F-D8DB-7645-A249-D80D8189CF31}" srcOrd="3" destOrd="0" presId="urn:microsoft.com/office/officeart/2005/8/layout/venn1"/>
    <dgm:cxn modelId="{AA037375-A26F-CB44-A6F0-CD627EC7B7E4}" type="presParOf" srcId="{0C792F80-5CB7-A445-9B65-48BE46981C27}" destId="{AABB2ADF-6051-3946-8EED-BE462E0A2311}" srcOrd="4" destOrd="0" presId="urn:microsoft.com/office/officeart/2005/8/layout/venn1"/>
    <dgm:cxn modelId="{AD01AD22-69FC-2148-92FB-278F3622D48F}" type="presParOf" srcId="{0C792F80-5CB7-A445-9B65-48BE46981C27}" destId="{F256D1FE-3EA8-9541-A4D2-0C9CEB7D29B5}" srcOrd="5" destOrd="0" presId="urn:microsoft.com/office/officeart/2005/8/layout/venn1"/>
    <dgm:cxn modelId="{A76076EA-0354-A641-B2C8-F4D444A2E2AE}" type="presParOf" srcId="{0C792F80-5CB7-A445-9B65-48BE46981C27}" destId="{19B2F572-EDBB-AA4E-9E6A-7F9B79D6A726}" srcOrd="6" destOrd="0" presId="urn:microsoft.com/office/officeart/2005/8/layout/venn1"/>
    <dgm:cxn modelId="{3EFFEC4A-1A55-1B46-AEDE-0029B4B4ECE6}" type="presParOf" srcId="{0C792F80-5CB7-A445-9B65-48BE46981C27}" destId="{846EA471-1242-DC45-B0DE-F8B1F3B839D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08003-41AC-8640-88E6-D3251AAD7B7E}">
      <dsp:nvSpPr>
        <dsp:cNvPr id="0" name=""/>
        <dsp:cNvSpPr/>
      </dsp:nvSpPr>
      <dsp:spPr>
        <a:xfrm>
          <a:off x="4940105" y="1405"/>
          <a:ext cx="792529" cy="515143"/>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Strategy</a:t>
          </a:r>
        </a:p>
      </dsp:txBody>
      <dsp:txXfrm>
        <a:off x="4965252" y="26552"/>
        <a:ext cx="742235" cy="464849"/>
      </dsp:txXfrm>
    </dsp:sp>
    <dsp:sp modelId="{AD5C5A1F-784C-FD4F-9284-3C3EDCAC5E9D}">
      <dsp:nvSpPr>
        <dsp:cNvPr id="0" name=""/>
        <dsp:cNvSpPr/>
      </dsp:nvSpPr>
      <dsp:spPr>
        <a:xfrm>
          <a:off x="2630560" y="209552"/>
          <a:ext cx="5078400" cy="5078400"/>
        </a:xfrm>
        <a:custGeom>
          <a:avLst/>
          <a:gdLst/>
          <a:ahLst/>
          <a:cxnLst/>
          <a:rect l="0" t="0" r="0" b="0"/>
          <a:pathLst>
            <a:path>
              <a:moveTo>
                <a:pt x="3106977" y="64292"/>
              </a:moveTo>
              <a:arcTo wR="2539200" hR="2539200" stAng="16975252" swAng="66855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E6F31D-6E79-4C42-BCDC-8D53F1954BA2}">
      <dsp:nvSpPr>
        <dsp:cNvPr id="0" name=""/>
        <dsp:cNvSpPr/>
      </dsp:nvSpPr>
      <dsp:spPr>
        <a:xfrm>
          <a:off x="6209704" y="341582"/>
          <a:ext cx="792529" cy="515143"/>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Governance &amp; Collaboration</a:t>
          </a:r>
        </a:p>
      </dsp:txBody>
      <dsp:txXfrm>
        <a:off x="6234851" y="366729"/>
        <a:ext cx="742235" cy="464849"/>
      </dsp:txXfrm>
    </dsp:sp>
    <dsp:sp modelId="{04AC3922-0543-714A-840D-3D7C622D202F}">
      <dsp:nvSpPr>
        <dsp:cNvPr id="0" name=""/>
        <dsp:cNvSpPr/>
      </dsp:nvSpPr>
      <dsp:spPr>
        <a:xfrm>
          <a:off x="2723263" y="169877"/>
          <a:ext cx="5078400" cy="5078400"/>
        </a:xfrm>
        <a:custGeom>
          <a:avLst/>
          <a:gdLst/>
          <a:ahLst/>
          <a:cxnLst/>
          <a:rect l="0" t="0" r="0" b="0"/>
          <a:pathLst>
            <a:path>
              <a:moveTo>
                <a:pt x="4279939" y="690588"/>
              </a:moveTo>
              <a:arcTo wR="2539200" hR="2539200" stAng="18796715" swAng="72610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4E5D34-4197-DF46-B945-31910CDE1A7C}">
      <dsp:nvSpPr>
        <dsp:cNvPr id="0" name=""/>
        <dsp:cNvSpPr/>
      </dsp:nvSpPr>
      <dsp:spPr>
        <a:xfrm>
          <a:off x="7139126" y="1270989"/>
          <a:ext cx="792529" cy="515143"/>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Master Data Management</a:t>
          </a:r>
        </a:p>
      </dsp:txBody>
      <dsp:txXfrm>
        <a:off x="7164273" y="1296136"/>
        <a:ext cx="742235" cy="464849"/>
      </dsp:txXfrm>
    </dsp:sp>
    <dsp:sp modelId="{CA2013E5-C585-2F4B-B1FA-8DCB5ED6B260}">
      <dsp:nvSpPr>
        <dsp:cNvPr id="0" name=""/>
        <dsp:cNvSpPr/>
      </dsp:nvSpPr>
      <dsp:spPr>
        <a:xfrm>
          <a:off x="2794519" y="237752"/>
          <a:ext cx="5078400" cy="5078400"/>
        </a:xfrm>
        <a:custGeom>
          <a:avLst/>
          <a:gdLst/>
          <a:ahLst/>
          <a:cxnLst/>
          <a:rect l="0" t="0" r="0" b="0"/>
          <a:pathLst>
            <a:path>
              <a:moveTo>
                <a:pt x="4880133" y="1555549"/>
              </a:moveTo>
              <a:arcTo wR="2539200" hR="2539200" stAng="20232483" swAng="103652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0E6F31-7D89-F541-8D17-42258052693D}">
      <dsp:nvSpPr>
        <dsp:cNvPr id="0" name=""/>
        <dsp:cNvSpPr/>
      </dsp:nvSpPr>
      <dsp:spPr>
        <a:xfrm>
          <a:off x="7479326" y="2540599"/>
          <a:ext cx="792529" cy="515143"/>
        </a:xfrm>
        <a:prstGeom prst="roundRect">
          <a:avLst/>
        </a:prstGeom>
        <a:solidFill>
          <a:schemeClr val="accent1">
            <a:lumMod val="60000"/>
            <a:lumOff val="40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Warehousing </a:t>
          </a:r>
        </a:p>
      </dsp:txBody>
      <dsp:txXfrm>
        <a:off x="7504473" y="2565746"/>
        <a:ext cx="742235" cy="464849"/>
      </dsp:txXfrm>
    </dsp:sp>
    <dsp:sp modelId="{531E2C47-38C7-3C49-B2FE-F6E5373543EC}">
      <dsp:nvSpPr>
        <dsp:cNvPr id="0" name=""/>
        <dsp:cNvSpPr/>
      </dsp:nvSpPr>
      <dsp:spPr>
        <a:xfrm>
          <a:off x="2794519" y="280188"/>
          <a:ext cx="5078400" cy="5078400"/>
        </a:xfrm>
        <a:custGeom>
          <a:avLst/>
          <a:gdLst/>
          <a:ahLst/>
          <a:cxnLst/>
          <a:rect l="0" t="0" r="0" b="0"/>
          <a:pathLst>
            <a:path>
              <a:moveTo>
                <a:pt x="5066640" y="2783300"/>
              </a:moveTo>
              <a:arcTo wR="2539200" hR="2539200" stAng="330991" swAng="103652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9CAAE6-7493-FC40-9CFA-EC34801D35EB}">
      <dsp:nvSpPr>
        <dsp:cNvPr id="0" name=""/>
        <dsp:cNvSpPr/>
      </dsp:nvSpPr>
      <dsp:spPr>
        <a:xfrm>
          <a:off x="7139126" y="3810208"/>
          <a:ext cx="792529" cy="515143"/>
        </a:xfrm>
        <a:prstGeom prst="round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Business Intelligence </a:t>
          </a:r>
        </a:p>
      </dsp:txBody>
      <dsp:txXfrm>
        <a:off x="7164273" y="3835355"/>
        <a:ext cx="742235" cy="464849"/>
      </dsp:txXfrm>
    </dsp:sp>
    <dsp:sp modelId="{078DC82A-BDF9-3045-9788-52D73AE57446}">
      <dsp:nvSpPr>
        <dsp:cNvPr id="0" name=""/>
        <dsp:cNvSpPr/>
      </dsp:nvSpPr>
      <dsp:spPr>
        <a:xfrm>
          <a:off x="2723263" y="348063"/>
          <a:ext cx="5078400" cy="5078400"/>
        </a:xfrm>
        <a:custGeom>
          <a:avLst/>
          <a:gdLst/>
          <a:ahLst/>
          <a:cxnLst/>
          <a:rect l="0" t="0" r="0" b="0"/>
          <a:pathLst>
            <a:path>
              <a:moveTo>
                <a:pt x="4628813" y="3981786"/>
              </a:moveTo>
              <a:arcTo wR="2539200" hR="2539200" stAng="2077180" swAng="72610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9DA590-FCCD-D545-BA1A-5DD97418118C}">
      <dsp:nvSpPr>
        <dsp:cNvPr id="0" name=""/>
        <dsp:cNvSpPr/>
      </dsp:nvSpPr>
      <dsp:spPr>
        <a:xfrm>
          <a:off x="6209704" y="4739615"/>
          <a:ext cx="792529" cy="515143"/>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Analytics </a:t>
          </a:r>
        </a:p>
      </dsp:txBody>
      <dsp:txXfrm>
        <a:off x="6234851" y="4764762"/>
        <a:ext cx="742235" cy="464849"/>
      </dsp:txXfrm>
    </dsp:sp>
    <dsp:sp modelId="{8A3A1ADB-9A10-8343-B167-BC751329049F}">
      <dsp:nvSpPr>
        <dsp:cNvPr id="0" name=""/>
        <dsp:cNvSpPr/>
      </dsp:nvSpPr>
      <dsp:spPr>
        <a:xfrm>
          <a:off x="2615335" y="315284"/>
          <a:ext cx="5078400" cy="5078400"/>
        </a:xfrm>
        <a:custGeom>
          <a:avLst/>
          <a:gdLst/>
          <a:ahLst/>
          <a:cxnLst/>
          <a:rect l="0" t="0" r="0" b="0"/>
          <a:pathLst>
            <a:path>
              <a:moveTo>
                <a:pt x="3590153" y="4850700"/>
              </a:moveTo>
              <a:arcTo wR="2539200" hR="2539200" stAng="3933029" swAng="6156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436288-E779-9F43-A5ED-3C89560CFB90}">
      <dsp:nvSpPr>
        <dsp:cNvPr id="0" name=""/>
        <dsp:cNvSpPr/>
      </dsp:nvSpPr>
      <dsp:spPr>
        <a:xfrm>
          <a:off x="4979900" y="5079786"/>
          <a:ext cx="792529" cy="515143"/>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Quality</a:t>
          </a:r>
        </a:p>
      </dsp:txBody>
      <dsp:txXfrm>
        <a:off x="5005047" y="5104933"/>
        <a:ext cx="742235" cy="464849"/>
      </dsp:txXfrm>
    </dsp:sp>
    <dsp:sp modelId="{1BC7904F-6A70-7244-AE1A-8EAB78C2DF44}">
      <dsp:nvSpPr>
        <dsp:cNvPr id="0" name=""/>
        <dsp:cNvSpPr/>
      </dsp:nvSpPr>
      <dsp:spPr>
        <a:xfrm>
          <a:off x="2912912" y="260981"/>
          <a:ext cx="5078400" cy="5078400"/>
        </a:xfrm>
        <a:custGeom>
          <a:avLst/>
          <a:gdLst/>
          <a:ahLst/>
          <a:cxnLst/>
          <a:rect l="0" t="0" r="0" b="0"/>
          <a:pathLst>
            <a:path>
              <a:moveTo>
                <a:pt x="2062842" y="5033317"/>
              </a:moveTo>
              <a:arcTo wR="2539200" hR="2539200" stAng="6048770" swAng="56043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9753DB-544B-5443-A84F-FC4942916CC7}">
      <dsp:nvSpPr>
        <dsp:cNvPr id="0" name=""/>
        <dsp:cNvSpPr/>
      </dsp:nvSpPr>
      <dsp:spPr>
        <a:xfrm>
          <a:off x="3780778" y="4739610"/>
          <a:ext cx="792529" cy="515143"/>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Architecture &amp; Modelling</a:t>
          </a:r>
        </a:p>
      </dsp:txBody>
      <dsp:txXfrm>
        <a:off x="3805925" y="4764757"/>
        <a:ext cx="742235" cy="464849"/>
      </dsp:txXfrm>
    </dsp:sp>
    <dsp:sp modelId="{657CE0F3-7CC2-0542-B8F8-0B2D099D84E2}">
      <dsp:nvSpPr>
        <dsp:cNvPr id="0" name=""/>
        <dsp:cNvSpPr/>
      </dsp:nvSpPr>
      <dsp:spPr>
        <a:xfrm>
          <a:off x="2907442" y="258970"/>
          <a:ext cx="5078400" cy="5078400"/>
        </a:xfrm>
        <a:custGeom>
          <a:avLst/>
          <a:gdLst/>
          <a:ahLst/>
          <a:cxnLst/>
          <a:rect l="0" t="0" r="0" b="0"/>
          <a:pathLst>
            <a:path>
              <a:moveTo>
                <a:pt x="898277" y="4476959"/>
              </a:moveTo>
              <a:arcTo wR="2539200" hR="2539200" stAng="7815505" swAng="75839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9DD94B-B388-E947-AEE3-8DF8CA460467}">
      <dsp:nvSpPr>
        <dsp:cNvPr id="0" name=""/>
        <dsp:cNvSpPr/>
      </dsp:nvSpPr>
      <dsp:spPr>
        <a:xfrm>
          <a:off x="2851366" y="3810199"/>
          <a:ext cx="792529" cy="515143"/>
        </a:xfrm>
        <a:prstGeom prst="roundRect">
          <a:avLst/>
        </a:prstGeom>
        <a:solidFill>
          <a:schemeClr val="accent1">
            <a:lumMod val="60000"/>
            <a:lumOff val="40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Asset Planning &amp; Inventory</a:t>
          </a:r>
        </a:p>
      </dsp:txBody>
      <dsp:txXfrm>
        <a:off x="2876513" y="3835346"/>
        <a:ext cx="742235" cy="464849"/>
      </dsp:txXfrm>
    </dsp:sp>
    <dsp:sp modelId="{AA0F88D9-409E-BC45-ADAF-346EB8D12375}">
      <dsp:nvSpPr>
        <dsp:cNvPr id="0" name=""/>
        <dsp:cNvSpPr/>
      </dsp:nvSpPr>
      <dsp:spPr>
        <a:xfrm>
          <a:off x="2907442" y="258970"/>
          <a:ext cx="5078400" cy="5078400"/>
        </a:xfrm>
        <a:custGeom>
          <a:avLst/>
          <a:gdLst/>
          <a:ahLst/>
          <a:cxnLst/>
          <a:rect l="0" t="0" r="0" b="0"/>
          <a:pathLst>
            <a:path>
              <a:moveTo>
                <a:pt x="207297" y="3544071"/>
              </a:moveTo>
              <a:arcTo wR="2539200" hR="2539200" stAng="9401260" swAng="103886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C632A-5C1C-8D46-B394-8AAF881AD3C3}">
      <dsp:nvSpPr>
        <dsp:cNvPr id="0" name=""/>
        <dsp:cNvSpPr/>
      </dsp:nvSpPr>
      <dsp:spPr>
        <a:xfrm>
          <a:off x="2511178" y="2540599"/>
          <a:ext cx="792529" cy="515143"/>
        </a:xfrm>
        <a:prstGeom prst="round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Compliance &amp; Security</a:t>
          </a:r>
        </a:p>
      </dsp:txBody>
      <dsp:txXfrm>
        <a:off x="2536325" y="2565746"/>
        <a:ext cx="742235" cy="464849"/>
      </dsp:txXfrm>
    </dsp:sp>
    <dsp:sp modelId="{F8D985A3-9368-734E-BB47-1442306245C9}">
      <dsp:nvSpPr>
        <dsp:cNvPr id="0" name=""/>
        <dsp:cNvSpPr/>
      </dsp:nvSpPr>
      <dsp:spPr>
        <a:xfrm>
          <a:off x="2907442" y="258970"/>
          <a:ext cx="5078400" cy="5078400"/>
        </a:xfrm>
        <a:custGeom>
          <a:avLst/>
          <a:gdLst/>
          <a:ahLst/>
          <a:cxnLst/>
          <a:rect l="0" t="0" r="0" b="0"/>
          <a:pathLst>
            <a:path>
              <a:moveTo>
                <a:pt x="13925" y="2273636"/>
              </a:moveTo>
              <a:arcTo wR="2539200" hR="2539200" stAng="11160198" swAng="107063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0F1D25-6741-8046-BB83-CC6CD796C950}">
      <dsp:nvSpPr>
        <dsp:cNvPr id="0" name=""/>
        <dsp:cNvSpPr/>
      </dsp:nvSpPr>
      <dsp:spPr>
        <a:xfrm>
          <a:off x="2875895" y="1292910"/>
          <a:ext cx="743471" cy="47132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Data integration</a:t>
          </a:r>
        </a:p>
      </dsp:txBody>
      <dsp:txXfrm>
        <a:off x="2898903" y="1315918"/>
        <a:ext cx="697455" cy="425304"/>
      </dsp:txXfrm>
    </dsp:sp>
    <dsp:sp modelId="{04163196-BB50-D343-9915-CB9CD226D4CF}">
      <dsp:nvSpPr>
        <dsp:cNvPr id="0" name=""/>
        <dsp:cNvSpPr/>
      </dsp:nvSpPr>
      <dsp:spPr>
        <a:xfrm>
          <a:off x="3002607" y="120291"/>
          <a:ext cx="5078400" cy="5078400"/>
        </a:xfrm>
        <a:custGeom>
          <a:avLst/>
          <a:gdLst/>
          <a:ahLst/>
          <a:cxnLst/>
          <a:rect l="0" t="0" r="0" b="0"/>
          <a:pathLst>
            <a:path>
              <a:moveTo>
                <a:pt x="402107" y="1167932"/>
              </a:moveTo>
              <a:arcTo wR="2539200" hR="2539200" stAng="12761178" swAng="73982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52CF2F-D012-4F4B-81AB-3F55D1B56AC3}">
      <dsp:nvSpPr>
        <dsp:cNvPr id="0" name=""/>
        <dsp:cNvSpPr/>
      </dsp:nvSpPr>
      <dsp:spPr>
        <a:xfrm>
          <a:off x="3692057" y="341710"/>
          <a:ext cx="822169" cy="517843"/>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Metadata Management</a:t>
          </a:r>
        </a:p>
      </dsp:txBody>
      <dsp:txXfrm>
        <a:off x="3717336" y="366989"/>
        <a:ext cx="771611" cy="467285"/>
      </dsp:txXfrm>
    </dsp:sp>
    <dsp:sp modelId="{A80586DF-2974-1043-9FB8-2762A50F392F}">
      <dsp:nvSpPr>
        <dsp:cNvPr id="0" name=""/>
        <dsp:cNvSpPr/>
      </dsp:nvSpPr>
      <dsp:spPr>
        <a:xfrm>
          <a:off x="2708846" y="288829"/>
          <a:ext cx="5078400" cy="5078400"/>
        </a:xfrm>
        <a:custGeom>
          <a:avLst/>
          <a:gdLst/>
          <a:ahLst/>
          <a:cxnLst/>
          <a:rect l="0" t="0" r="0" b="0"/>
          <a:pathLst>
            <a:path>
              <a:moveTo>
                <a:pt x="1809547" y="107093"/>
              </a:moveTo>
              <a:arcTo wR="2539200" hR="2539200" stAng="15198019" swAng="57814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3451-2EAD-4D36-B506-C0972EE56B08}">
      <dsp:nvSpPr>
        <dsp:cNvPr id="0" name=""/>
        <dsp:cNvSpPr/>
      </dsp:nvSpPr>
      <dsp:spPr>
        <a:xfrm>
          <a:off x="2285962" y="0"/>
          <a:ext cx="2285962" cy="1463040"/>
        </a:xfrm>
        <a:prstGeom prst="trapezoid">
          <a:avLst>
            <a:gd name="adj" fmla="val 78124"/>
          </a:avLst>
        </a:prstGeom>
        <a:solidFill>
          <a:srgbClr val="003591"/>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285962" y="0"/>
        <a:ext cx="2285962" cy="1463040"/>
      </dsp:txXfrm>
    </dsp:sp>
    <dsp:sp modelId="{6DE8FFCD-C3D3-43DC-9D89-984405071CCC}">
      <dsp:nvSpPr>
        <dsp:cNvPr id="0" name=""/>
        <dsp:cNvSpPr/>
      </dsp:nvSpPr>
      <dsp:spPr>
        <a:xfrm>
          <a:off x="1142981" y="1463040"/>
          <a:ext cx="4571925" cy="1463040"/>
        </a:xfrm>
        <a:prstGeom prst="trapezoid">
          <a:avLst>
            <a:gd name="adj" fmla="val 78124"/>
          </a:avLst>
        </a:prstGeom>
        <a:solidFill>
          <a:schemeClr val="accent1">
            <a:lumMod val="75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943068" y="1463040"/>
        <a:ext cx="2971751" cy="1463040"/>
      </dsp:txXfrm>
    </dsp:sp>
    <dsp:sp modelId="{164F6A19-8B1C-4300-8125-817900264753}">
      <dsp:nvSpPr>
        <dsp:cNvPr id="0" name=""/>
        <dsp:cNvSpPr/>
      </dsp:nvSpPr>
      <dsp:spPr>
        <a:xfrm>
          <a:off x="0" y="2926080"/>
          <a:ext cx="6857888" cy="1463040"/>
        </a:xfrm>
        <a:prstGeom prst="trapezoid">
          <a:avLst>
            <a:gd name="adj" fmla="val 78124"/>
          </a:avLst>
        </a:prstGeom>
        <a:solidFill>
          <a:srgbClr val="006464"/>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200130" y="2926080"/>
        <a:ext cx="4457627" cy="146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B854-B156-AA4A-8A53-4038629192D0}">
      <dsp:nvSpPr>
        <dsp:cNvPr id="0" name=""/>
        <dsp:cNvSpPr/>
      </dsp:nvSpPr>
      <dsp:spPr>
        <a:xfrm>
          <a:off x="1163" y="884108"/>
          <a:ext cx="2766916" cy="2766916"/>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Data Strategy</a:t>
          </a:r>
        </a:p>
      </dsp:txBody>
      <dsp:txXfrm>
        <a:off x="406368" y="1289313"/>
        <a:ext cx="1956506" cy="1956506"/>
      </dsp:txXfrm>
    </dsp:sp>
    <dsp:sp modelId="{B07D05D9-0031-294A-B3E2-62243D1D9D8D}">
      <dsp:nvSpPr>
        <dsp:cNvPr id="0" name=""/>
        <dsp:cNvSpPr/>
      </dsp:nvSpPr>
      <dsp:spPr>
        <a:xfrm rot="34408">
          <a:off x="2572667" y="517994"/>
          <a:ext cx="1711214" cy="93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Sets overall direction &amp; priorities for</a:t>
          </a:r>
        </a:p>
      </dsp:txBody>
      <dsp:txXfrm>
        <a:off x="2572674" y="703359"/>
        <a:ext cx="1431064" cy="560300"/>
      </dsp:txXfrm>
    </dsp:sp>
    <dsp:sp modelId="{5A86DA32-EF42-8B4C-B863-48E9FF84C0F0}">
      <dsp:nvSpPr>
        <dsp:cNvPr id="0" name=""/>
        <dsp:cNvSpPr/>
      </dsp:nvSpPr>
      <dsp:spPr>
        <a:xfrm>
          <a:off x="4159358" y="925687"/>
          <a:ext cx="2766916" cy="2766916"/>
        </a:xfrm>
        <a:prstGeom prst="ellipse">
          <a:avLst/>
        </a:prstGeom>
        <a:solidFill>
          <a:srgbClr val="002060"/>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Data Governance </a:t>
          </a:r>
        </a:p>
      </dsp:txBody>
      <dsp:txXfrm>
        <a:off x="4564563" y="1330892"/>
        <a:ext cx="1956506" cy="1956506"/>
      </dsp:txXfrm>
    </dsp:sp>
    <dsp:sp modelId="{03553B45-D5B8-B542-9D08-5DEE71273AF8}">
      <dsp:nvSpPr>
        <dsp:cNvPr id="0" name=""/>
        <dsp:cNvSpPr/>
      </dsp:nvSpPr>
      <dsp:spPr>
        <a:xfrm rot="10834345">
          <a:off x="2630304" y="3133923"/>
          <a:ext cx="1738930" cy="93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Provides means to deliver &amp; enforce </a:t>
          </a:r>
        </a:p>
      </dsp:txBody>
      <dsp:txXfrm rot="10800000">
        <a:off x="2910447" y="3322089"/>
        <a:ext cx="1458780" cy="560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F722B-028C-4812-A839-7BAA476860F1}">
      <dsp:nvSpPr>
        <dsp:cNvPr id="0" name=""/>
        <dsp:cNvSpPr/>
      </dsp:nvSpPr>
      <dsp:spPr>
        <a:xfrm>
          <a:off x="176858" y="15420"/>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100000"/>
            </a:lnSpc>
            <a:spcBef>
              <a:spcPct val="0"/>
            </a:spcBef>
            <a:spcAft>
              <a:spcPts val="600"/>
            </a:spcAft>
            <a:buNone/>
          </a:pPr>
          <a:endParaRPr lang="en-US" sz="2400" kern="1200" dirty="0"/>
        </a:p>
        <a:p>
          <a:pPr marL="0" lvl="0" indent="0" algn="l" defTabSz="1066800">
            <a:lnSpc>
              <a:spcPct val="100000"/>
            </a:lnSpc>
            <a:spcBef>
              <a:spcPct val="0"/>
            </a:spcBef>
            <a:spcAft>
              <a:spcPts val="600"/>
            </a:spcAft>
            <a:buNone/>
          </a:pPr>
          <a:r>
            <a:rPr lang="en-US" sz="2400" kern="1200" dirty="0">
              <a:solidFill>
                <a:srgbClr val="C00000"/>
              </a:solidFill>
            </a:rPr>
            <a:t>1. Stakeholder Assessment</a:t>
          </a:r>
        </a:p>
        <a:p>
          <a:pPr marL="0" lvl="0" indent="0" algn="l" defTabSz="1066800">
            <a:lnSpc>
              <a:spcPct val="100000"/>
            </a:lnSpc>
            <a:spcBef>
              <a:spcPct val="0"/>
            </a:spcBef>
            <a:spcAft>
              <a:spcPts val="400"/>
            </a:spcAft>
            <a:buNone/>
          </a:pPr>
          <a:r>
            <a:rPr lang="en-US" sz="1600" kern="1200" dirty="0"/>
            <a:t>Identify, evaluate, and properly support people who can exert influence or pressure on your change, are responsible for creating your change, choose to use or not use the results of your change, &amp; benefit from the work of your change</a:t>
          </a:r>
        </a:p>
        <a:p>
          <a:pPr marL="0" lvl="0" indent="0" algn="l" defTabSz="1066800">
            <a:lnSpc>
              <a:spcPct val="90000"/>
            </a:lnSpc>
            <a:spcBef>
              <a:spcPct val="0"/>
            </a:spcBef>
            <a:spcAft>
              <a:spcPct val="35000"/>
            </a:spcAft>
            <a:buNone/>
          </a:pPr>
          <a:r>
            <a:rPr lang="en-US" sz="2000" b="1" kern="1200" dirty="0"/>
            <a:t>Key Success Enabler For:</a:t>
          </a:r>
        </a:p>
        <a:p>
          <a:pPr marL="0" lvl="0" indent="0" algn="l" defTabSz="1066800">
            <a:lnSpc>
              <a:spcPct val="90000"/>
            </a:lnSpc>
            <a:spcBef>
              <a:spcPct val="0"/>
            </a:spcBef>
            <a:spcAft>
              <a:spcPct val="35000"/>
            </a:spcAft>
            <a:buNone/>
          </a:pPr>
          <a:r>
            <a:rPr lang="en-US" sz="1600" kern="1200" dirty="0"/>
            <a:t>Overall Adoption and ROI</a:t>
          </a:r>
        </a:p>
        <a:p>
          <a:pPr marL="0" lvl="0" indent="0" algn="l" defTabSz="1066800">
            <a:lnSpc>
              <a:spcPct val="90000"/>
            </a:lnSpc>
            <a:spcBef>
              <a:spcPct val="0"/>
            </a:spcBef>
            <a:spcAft>
              <a:spcPct val="35000"/>
            </a:spcAft>
            <a:buNone/>
          </a:pPr>
          <a:endParaRPr lang="en-US" sz="1600" kern="1200" dirty="0"/>
        </a:p>
      </dsp:txBody>
      <dsp:txXfrm>
        <a:off x="176858" y="15420"/>
        <a:ext cx="5296861" cy="2665827"/>
      </dsp:txXfrm>
    </dsp:sp>
    <dsp:sp modelId="{1EC76F5A-54E8-47A2-879A-3BD35098CE9A}">
      <dsp:nvSpPr>
        <dsp:cNvPr id="0" name=""/>
        <dsp:cNvSpPr/>
      </dsp:nvSpPr>
      <dsp:spPr>
        <a:xfrm>
          <a:off x="101830" y="526050"/>
          <a:ext cx="957598" cy="1305818"/>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A3AAD-A454-4861-811C-BB51BCF919FA}">
      <dsp:nvSpPr>
        <dsp:cNvPr id="0" name=""/>
        <dsp:cNvSpPr/>
      </dsp:nvSpPr>
      <dsp:spPr>
        <a:xfrm>
          <a:off x="5912590" y="6316"/>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4">
                  <a:lumMod val="75000"/>
                </a:schemeClr>
              </a:solidFill>
            </a:rPr>
            <a:t>2. Communication Planning</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Aim to build awareness, interact with stakeholders, solicit feedback,  elicit transparency, and publicly celebrate success as appropriate</a:t>
          </a:r>
        </a:p>
        <a:p>
          <a:pPr marL="0" lvl="0" indent="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indent="0" algn="l" defTabSz="1066800">
            <a:lnSpc>
              <a:spcPct val="100000"/>
            </a:lnSpc>
            <a:spcBef>
              <a:spcPct val="0"/>
            </a:spcBef>
            <a:spcAft>
              <a:spcPts val="400"/>
            </a:spcAft>
            <a:buNone/>
          </a:pPr>
          <a:r>
            <a:rPr lang="en-US" sz="2000" b="1" kern="1200" dirty="0"/>
            <a:t>Key Success Enabler For:</a:t>
          </a:r>
        </a:p>
        <a:p>
          <a:pPr marL="0" lvl="0" indent="0" algn="l" defTabSz="1066800">
            <a:lnSpc>
              <a:spcPct val="100000"/>
            </a:lnSpc>
            <a:spcBef>
              <a:spcPct val="0"/>
            </a:spcBef>
            <a:spcAft>
              <a:spcPts val="400"/>
            </a:spcAft>
            <a:buNone/>
          </a:pPr>
          <a:r>
            <a:rPr lang="en-US" sz="1600" kern="1200" dirty="0"/>
            <a:t>Awareness &amp; Reinforcement</a:t>
          </a:r>
          <a:endParaRPr lang="en-US" sz="1600" kern="1200" dirty="0">
            <a:solidFill>
              <a:prstClr val="black">
                <a:hueOff val="0"/>
                <a:satOff val="0"/>
                <a:lumOff val="0"/>
                <a:alphaOff val="0"/>
              </a:prstClr>
            </a:solidFill>
            <a:latin typeface="Calibri" panose="020F0502020204030204"/>
            <a:ea typeface="+mn-ea"/>
            <a:cs typeface="+mn-cs"/>
          </a:endParaRPr>
        </a:p>
      </dsp:txBody>
      <dsp:txXfrm>
        <a:off x="5912590" y="6316"/>
        <a:ext cx="5296861" cy="2665827"/>
      </dsp:txXfrm>
    </dsp:sp>
    <dsp:sp modelId="{2D5E2A4E-E3D4-4A6A-997B-7D9894DB6C37}">
      <dsp:nvSpPr>
        <dsp:cNvPr id="0" name=""/>
        <dsp:cNvSpPr/>
      </dsp:nvSpPr>
      <dsp:spPr>
        <a:xfrm>
          <a:off x="5792432" y="526050"/>
          <a:ext cx="957598" cy="1305818"/>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36C70-3381-4AA5-9C8C-C1134A23121E}">
      <dsp:nvSpPr>
        <dsp:cNvPr id="0" name=""/>
        <dsp:cNvSpPr/>
      </dsp:nvSpPr>
      <dsp:spPr>
        <a:xfrm>
          <a:off x="296832" y="2942780"/>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6">
                  <a:lumMod val="75000"/>
                </a:schemeClr>
              </a:solidFill>
            </a:rPr>
            <a:t>3. Knowledge &amp; Coaching Plans</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Develop a competency skill set in impacted stakeholders by providing tools, vocabulary, and best practices and other training they can utilise effectively in their roles and ensure their ability to be able to adopt changes appropriately</a:t>
          </a:r>
        </a:p>
        <a:p>
          <a:pPr marL="0" lvl="0" indent="0" algn="l" defTabSz="1066800">
            <a:lnSpc>
              <a:spcPct val="100000"/>
            </a:lnSpc>
            <a:spcBef>
              <a:spcPct val="0"/>
            </a:spcBef>
            <a:spcAft>
              <a:spcPts val="400"/>
            </a:spcAft>
            <a:buNone/>
          </a:pPr>
          <a:r>
            <a:rPr lang="en-US" sz="2000" b="1" kern="1200" dirty="0"/>
            <a:t>Key Success Enabler For:</a:t>
          </a:r>
        </a:p>
        <a:p>
          <a:pPr marL="0" lvl="0" indent="0" algn="l" defTabSz="1066800">
            <a:lnSpc>
              <a:spcPct val="100000"/>
            </a:lnSpc>
            <a:spcBef>
              <a:spcPct val="0"/>
            </a:spcBef>
            <a:spcAft>
              <a:spcPts val="400"/>
            </a:spcAft>
            <a:buNone/>
          </a:pPr>
          <a:r>
            <a:rPr lang="en-US" sz="1600" kern="1200" dirty="0"/>
            <a:t>Knowledge &amp; Coaching</a:t>
          </a:r>
          <a:endParaRPr lang="en-US" sz="1600" kern="1200" dirty="0">
            <a:solidFill>
              <a:prstClr val="black">
                <a:hueOff val="0"/>
                <a:satOff val="0"/>
                <a:lumOff val="0"/>
                <a:alphaOff val="0"/>
              </a:prstClr>
            </a:solidFill>
            <a:latin typeface="Calibri" panose="020F0502020204030204"/>
            <a:ea typeface="+mn-ea"/>
            <a:cs typeface="+mn-cs"/>
          </a:endParaRPr>
        </a:p>
      </dsp:txBody>
      <dsp:txXfrm>
        <a:off x="296832" y="2942780"/>
        <a:ext cx="5296861" cy="2665827"/>
      </dsp:txXfrm>
    </dsp:sp>
    <dsp:sp modelId="{9277EE0B-5FEF-4D91-99D2-61BD0DC0AEA4}">
      <dsp:nvSpPr>
        <dsp:cNvPr id="0" name=""/>
        <dsp:cNvSpPr/>
      </dsp:nvSpPr>
      <dsp:spPr>
        <a:xfrm>
          <a:off x="101830" y="3381313"/>
          <a:ext cx="957598" cy="1305818"/>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11A0A-3484-4ABE-9657-81862CFA9306}">
      <dsp:nvSpPr>
        <dsp:cNvPr id="0" name=""/>
        <dsp:cNvSpPr/>
      </dsp:nvSpPr>
      <dsp:spPr>
        <a:xfrm>
          <a:off x="5913861" y="2942780"/>
          <a:ext cx="5296861" cy="2665827"/>
        </a:xfrm>
        <a:prstGeom prst="rect">
          <a:avLst/>
        </a:prstGeom>
        <a:solidFill>
          <a:schemeClr val="bg1">
            <a:lumMod val="85000"/>
            <a:alpha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116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75000"/>
                </a:schemeClr>
              </a:solidFill>
            </a:rPr>
            <a:t>4. Resistance Management</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Directly addresses barriers to successful adoption of change and increases the overall effectiveness of change management</a:t>
          </a:r>
        </a:p>
        <a:p>
          <a:pPr marL="0" lvl="0" indent="0" algn="l" defTabSz="1066800">
            <a:lnSpc>
              <a:spcPct val="100000"/>
            </a:lnSpc>
            <a:spcBef>
              <a:spcPct val="0"/>
            </a:spcBef>
            <a:spcAft>
              <a:spcPts val="400"/>
            </a:spcAft>
            <a:buNone/>
          </a:pPr>
          <a:endParaRPr lang="en-US" sz="1600" kern="1200" dirty="0">
            <a:solidFill>
              <a:prstClr val="black">
                <a:hueOff val="0"/>
                <a:satOff val="0"/>
                <a:lumOff val="0"/>
                <a:alphaOff val="0"/>
              </a:prstClr>
            </a:solidFill>
            <a:latin typeface="Calibri" panose="020F0502020204030204"/>
            <a:ea typeface="+mn-ea"/>
            <a:cs typeface="+mn-cs"/>
          </a:endParaRPr>
        </a:p>
        <a:p>
          <a:pPr marL="0" lvl="0" indent="0" algn="l" defTabSz="1066800">
            <a:lnSpc>
              <a:spcPct val="100000"/>
            </a:lnSpc>
            <a:spcBef>
              <a:spcPct val="0"/>
            </a:spcBef>
            <a:spcAft>
              <a:spcPts val="400"/>
            </a:spcAft>
            <a:buNone/>
          </a:pPr>
          <a:r>
            <a:rPr lang="en-US" sz="2000" b="1" kern="1200" dirty="0">
              <a:solidFill>
                <a:prstClr val="black">
                  <a:hueOff val="0"/>
                  <a:satOff val="0"/>
                  <a:lumOff val="0"/>
                  <a:alphaOff val="0"/>
                </a:prstClr>
              </a:solidFill>
              <a:latin typeface="Calibri" panose="020F0502020204030204"/>
              <a:ea typeface="+mn-ea"/>
              <a:cs typeface="+mn-cs"/>
            </a:rPr>
            <a:t>Key Success Enabler For: </a:t>
          </a:r>
        </a:p>
        <a:p>
          <a:pPr marL="0" lvl="0" indent="0" algn="l" defTabSz="1066800">
            <a:lnSpc>
              <a:spcPct val="100000"/>
            </a:lnSpc>
            <a:spcBef>
              <a:spcPct val="0"/>
            </a:spcBef>
            <a:spcAft>
              <a:spcPts val="400"/>
            </a:spcAft>
            <a:buNone/>
          </a:pPr>
          <a:r>
            <a:rPr lang="en-US" sz="1600" kern="1200" dirty="0">
              <a:solidFill>
                <a:prstClr val="black">
                  <a:hueOff val="0"/>
                  <a:satOff val="0"/>
                  <a:lumOff val="0"/>
                  <a:alphaOff val="0"/>
                </a:prstClr>
              </a:solidFill>
              <a:latin typeface="Calibri" panose="020F0502020204030204"/>
              <a:ea typeface="+mn-ea"/>
              <a:cs typeface="+mn-cs"/>
            </a:rPr>
            <a:t>Interest &amp; Excitement</a:t>
          </a:r>
        </a:p>
      </dsp:txBody>
      <dsp:txXfrm>
        <a:off x="5913861" y="2942780"/>
        <a:ext cx="5296861" cy="2665827"/>
      </dsp:txXfrm>
    </dsp:sp>
    <dsp:sp modelId="{2F0C20E7-FDA8-4104-881E-27ADD5D3D8AA}">
      <dsp:nvSpPr>
        <dsp:cNvPr id="0" name=""/>
        <dsp:cNvSpPr/>
      </dsp:nvSpPr>
      <dsp:spPr>
        <a:xfrm>
          <a:off x="5792432" y="3381313"/>
          <a:ext cx="957598" cy="1305818"/>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D85B4-4F43-894A-8DCB-9B5EE834744D}">
      <dsp:nvSpPr>
        <dsp:cNvPr id="0" name=""/>
        <dsp:cNvSpPr/>
      </dsp:nvSpPr>
      <dsp:spPr>
        <a:xfrm>
          <a:off x="2655146" y="54186"/>
          <a:ext cx="2817706" cy="2817706"/>
        </a:xfrm>
        <a:prstGeom prst="ellipse">
          <a:avLst/>
        </a:prstGeom>
        <a:solidFill>
          <a:schemeClr val="accent6">
            <a:alpha val="5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Business Needs &amp; Drivers </a:t>
          </a:r>
        </a:p>
      </dsp:txBody>
      <dsp:txXfrm>
        <a:off x="2980266" y="433493"/>
        <a:ext cx="2167466" cy="894080"/>
      </dsp:txXfrm>
    </dsp:sp>
    <dsp:sp modelId="{0A84983C-EACF-714D-BEFD-6A92F043E8EF}">
      <dsp:nvSpPr>
        <dsp:cNvPr id="0" name=""/>
        <dsp:cNvSpPr/>
      </dsp:nvSpPr>
      <dsp:spPr>
        <a:xfrm>
          <a:off x="3901439" y="1300480"/>
          <a:ext cx="2817706" cy="2817706"/>
        </a:xfrm>
        <a:prstGeom prst="ellipse">
          <a:avLst/>
        </a:prstGeom>
        <a:solidFill>
          <a:schemeClr val="accent6">
            <a:lumMod val="60000"/>
            <a:lumOff val="40000"/>
            <a:alpha val="5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Critical Data Elements </a:t>
          </a:r>
        </a:p>
      </dsp:txBody>
      <dsp:txXfrm>
        <a:off x="5418666" y="1625600"/>
        <a:ext cx="1083733" cy="2167466"/>
      </dsp:txXfrm>
    </dsp:sp>
    <dsp:sp modelId="{AABB2ADF-6051-3946-8EED-BE462E0A2311}">
      <dsp:nvSpPr>
        <dsp:cNvPr id="0" name=""/>
        <dsp:cNvSpPr/>
      </dsp:nvSpPr>
      <dsp:spPr>
        <a:xfrm>
          <a:off x="2655146" y="2546773"/>
          <a:ext cx="2817706" cy="2817706"/>
        </a:xfrm>
        <a:prstGeom prst="ellipse">
          <a:avLst/>
        </a:prstGeom>
        <a:solidFill>
          <a:schemeClr val="accent6">
            <a:lumMod val="75000"/>
            <a:alpha val="5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Data Management Capabilities </a:t>
          </a:r>
        </a:p>
      </dsp:txBody>
      <dsp:txXfrm>
        <a:off x="2980266" y="4091093"/>
        <a:ext cx="2167466" cy="894080"/>
      </dsp:txXfrm>
    </dsp:sp>
    <dsp:sp modelId="{19B2F572-EDBB-AA4E-9E6A-7F9B79D6A726}">
      <dsp:nvSpPr>
        <dsp:cNvPr id="0" name=""/>
        <dsp:cNvSpPr/>
      </dsp:nvSpPr>
      <dsp:spPr>
        <a:xfrm>
          <a:off x="1396990" y="1300480"/>
          <a:ext cx="2817706" cy="2817706"/>
        </a:xfrm>
        <a:prstGeom prst="ellipse">
          <a:avLst/>
        </a:prstGeom>
        <a:solidFill>
          <a:srgbClr val="8FC36F">
            <a:alpha val="50000"/>
          </a:srgb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Current Data Problems </a:t>
          </a:r>
        </a:p>
      </dsp:txBody>
      <dsp:txXfrm>
        <a:off x="1613737" y="1625600"/>
        <a:ext cx="1083733" cy="216746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96031-2CDE-284A-8072-9C0F3F6783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71F3C52-3D30-0B43-9619-F3CF890892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C9C57D-EB72-AA4F-BFA2-8660C4E4668B}" type="datetimeFigureOut">
              <a:rPr lang="en-GB" smtClean="0"/>
              <a:t>01/10/2023</a:t>
            </a:fld>
            <a:endParaRPr lang="en-GB" dirty="0"/>
          </a:p>
        </p:txBody>
      </p:sp>
      <p:sp>
        <p:nvSpPr>
          <p:cNvPr id="4" name="Footer Placeholder 3">
            <a:extLst>
              <a:ext uri="{FF2B5EF4-FFF2-40B4-BE49-F238E27FC236}">
                <a16:creationId xmlns:a16="http://schemas.microsoft.com/office/drawing/2014/main" id="{48115085-1449-6A41-986B-7A7E35CD8F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A1A5D7-8439-BB4D-97CB-BE3989CAE5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722EB9-2150-C747-B6C7-B2184C89841A}" type="slidenum">
              <a:rPr lang="en-GB" smtClean="0"/>
              <a:t>‹#›</a:t>
            </a:fld>
            <a:endParaRPr lang="en-GB" dirty="0"/>
          </a:p>
        </p:txBody>
      </p:sp>
    </p:spTree>
    <p:extLst>
      <p:ext uri="{BB962C8B-B14F-4D97-AF65-F5344CB8AC3E}">
        <p14:creationId xmlns:p14="http://schemas.microsoft.com/office/powerpoint/2010/main" val="1604936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F1342-D44D-47DB-8E93-9201881A219C}" type="datetimeFigureOut">
              <a:rPr lang="en-US" smtClean="0"/>
              <a:t>10/1/23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E5E5A-3712-468B-9019-0672FAC20D4D}" type="slidenum">
              <a:rPr lang="en-US" smtClean="0"/>
              <a:t>‹#›</a:t>
            </a:fld>
            <a:endParaRPr lang="en-US" dirty="0"/>
          </a:p>
        </p:txBody>
      </p:sp>
    </p:spTree>
    <p:extLst>
      <p:ext uri="{BB962C8B-B14F-4D97-AF65-F5344CB8AC3E}">
        <p14:creationId xmlns:p14="http://schemas.microsoft.com/office/powerpoint/2010/main" val="414834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4BE5E5A-3712-468B-9019-0672FAC20D4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4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F2A77C-D0A5-8E43-BAB8-19092A5AE4D9}" type="slidenum">
              <a:rPr lang="en-US" smtClean="0"/>
              <a:t>13</a:t>
            </a:fld>
            <a:endParaRPr lang="en-US" dirty="0"/>
          </a:p>
        </p:txBody>
      </p:sp>
    </p:spTree>
    <p:extLst>
      <p:ext uri="{BB962C8B-B14F-4D97-AF65-F5344CB8AC3E}">
        <p14:creationId xmlns:p14="http://schemas.microsoft.com/office/powerpoint/2010/main" val="300757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14</a:t>
            </a:fld>
            <a:endParaRPr lang="en-US" dirty="0"/>
          </a:p>
        </p:txBody>
      </p:sp>
    </p:spTree>
    <p:extLst>
      <p:ext uri="{BB962C8B-B14F-4D97-AF65-F5344CB8AC3E}">
        <p14:creationId xmlns:p14="http://schemas.microsoft.com/office/powerpoint/2010/main" val="301916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15</a:t>
            </a:fld>
            <a:endParaRPr lang="en-US" dirty="0"/>
          </a:p>
        </p:txBody>
      </p:sp>
    </p:spTree>
    <p:extLst>
      <p:ext uri="{BB962C8B-B14F-4D97-AF65-F5344CB8AC3E}">
        <p14:creationId xmlns:p14="http://schemas.microsoft.com/office/powerpoint/2010/main" val="766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16</a:t>
            </a:fld>
            <a:endParaRPr lang="en-US" dirty="0"/>
          </a:p>
        </p:txBody>
      </p:sp>
    </p:spTree>
    <p:extLst>
      <p:ext uri="{BB962C8B-B14F-4D97-AF65-F5344CB8AC3E}">
        <p14:creationId xmlns:p14="http://schemas.microsoft.com/office/powerpoint/2010/main" val="209114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17</a:t>
            </a:fld>
            <a:endParaRPr lang="en-US" dirty="0"/>
          </a:p>
        </p:txBody>
      </p:sp>
    </p:spTree>
    <p:extLst>
      <p:ext uri="{BB962C8B-B14F-4D97-AF65-F5344CB8AC3E}">
        <p14:creationId xmlns:p14="http://schemas.microsoft.com/office/powerpoint/2010/main" val="139119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18</a:t>
            </a:fld>
            <a:endParaRPr lang="en-US" dirty="0"/>
          </a:p>
        </p:txBody>
      </p:sp>
    </p:spTree>
    <p:extLst>
      <p:ext uri="{BB962C8B-B14F-4D97-AF65-F5344CB8AC3E}">
        <p14:creationId xmlns:p14="http://schemas.microsoft.com/office/powerpoint/2010/main" val="386699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19</a:t>
            </a:fld>
            <a:endParaRPr lang="en-US" dirty="0"/>
          </a:p>
        </p:txBody>
      </p:sp>
    </p:spTree>
    <p:extLst>
      <p:ext uri="{BB962C8B-B14F-4D97-AF65-F5344CB8AC3E}">
        <p14:creationId xmlns:p14="http://schemas.microsoft.com/office/powerpoint/2010/main" val="178709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20</a:t>
            </a:fld>
            <a:endParaRPr lang="en-US" dirty="0"/>
          </a:p>
        </p:txBody>
      </p:sp>
    </p:spTree>
    <p:extLst>
      <p:ext uri="{BB962C8B-B14F-4D97-AF65-F5344CB8AC3E}">
        <p14:creationId xmlns:p14="http://schemas.microsoft.com/office/powerpoint/2010/main" val="118164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21</a:t>
            </a:fld>
            <a:endParaRPr lang="en-US" dirty="0"/>
          </a:p>
        </p:txBody>
      </p:sp>
    </p:spTree>
    <p:extLst>
      <p:ext uri="{BB962C8B-B14F-4D97-AF65-F5344CB8AC3E}">
        <p14:creationId xmlns:p14="http://schemas.microsoft.com/office/powerpoint/2010/main" val="1823218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22</a:t>
            </a:fld>
            <a:endParaRPr lang="en-US" dirty="0"/>
          </a:p>
        </p:txBody>
      </p:sp>
    </p:spTree>
    <p:extLst>
      <p:ext uri="{BB962C8B-B14F-4D97-AF65-F5344CB8AC3E}">
        <p14:creationId xmlns:p14="http://schemas.microsoft.com/office/powerpoint/2010/main" val="259074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3</a:t>
            </a:fld>
            <a:endParaRPr lang="en-US" dirty="0"/>
          </a:p>
        </p:txBody>
      </p:sp>
    </p:spTree>
    <p:extLst>
      <p:ext uri="{BB962C8B-B14F-4D97-AF65-F5344CB8AC3E}">
        <p14:creationId xmlns:p14="http://schemas.microsoft.com/office/powerpoint/2010/main" val="427437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23</a:t>
            </a:fld>
            <a:endParaRPr lang="en-US" dirty="0"/>
          </a:p>
        </p:txBody>
      </p:sp>
    </p:spTree>
    <p:extLst>
      <p:ext uri="{BB962C8B-B14F-4D97-AF65-F5344CB8AC3E}">
        <p14:creationId xmlns:p14="http://schemas.microsoft.com/office/powerpoint/2010/main" val="225965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24</a:t>
            </a:fld>
            <a:endParaRPr lang="en-US" dirty="0"/>
          </a:p>
        </p:txBody>
      </p:sp>
    </p:spTree>
    <p:extLst>
      <p:ext uri="{BB962C8B-B14F-4D97-AF65-F5344CB8AC3E}">
        <p14:creationId xmlns:p14="http://schemas.microsoft.com/office/powerpoint/2010/main" val="189507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25</a:t>
            </a:fld>
            <a:endParaRPr lang="en-US" dirty="0"/>
          </a:p>
        </p:txBody>
      </p:sp>
    </p:spTree>
    <p:extLst>
      <p:ext uri="{BB962C8B-B14F-4D97-AF65-F5344CB8AC3E}">
        <p14:creationId xmlns:p14="http://schemas.microsoft.com/office/powerpoint/2010/main" val="209437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26</a:t>
            </a:fld>
            <a:endParaRPr lang="en-US" dirty="0"/>
          </a:p>
        </p:txBody>
      </p:sp>
    </p:spTree>
    <p:extLst>
      <p:ext uri="{BB962C8B-B14F-4D97-AF65-F5344CB8AC3E}">
        <p14:creationId xmlns:p14="http://schemas.microsoft.com/office/powerpoint/2010/main" val="3834570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27</a:t>
            </a:fld>
            <a:endParaRPr lang="en-US" dirty="0"/>
          </a:p>
        </p:txBody>
      </p:sp>
    </p:spTree>
    <p:extLst>
      <p:ext uri="{BB962C8B-B14F-4D97-AF65-F5344CB8AC3E}">
        <p14:creationId xmlns:p14="http://schemas.microsoft.com/office/powerpoint/2010/main" val="1053714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28</a:t>
            </a:fld>
            <a:endParaRPr lang="en-US" dirty="0"/>
          </a:p>
        </p:txBody>
      </p:sp>
    </p:spTree>
    <p:extLst>
      <p:ext uri="{BB962C8B-B14F-4D97-AF65-F5344CB8AC3E}">
        <p14:creationId xmlns:p14="http://schemas.microsoft.com/office/powerpoint/2010/main" val="3763252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29</a:t>
            </a:fld>
            <a:endParaRPr lang="en-US" dirty="0"/>
          </a:p>
        </p:txBody>
      </p:sp>
    </p:spTree>
    <p:extLst>
      <p:ext uri="{BB962C8B-B14F-4D97-AF65-F5344CB8AC3E}">
        <p14:creationId xmlns:p14="http://schemas.microsoft.com/office/powerpoint/2010/main" val="124075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30</a:t>
            </a:fld>
            <a:endParaRPr lang="en-US" dirty="0"/>
          </a:p>
        </p:txBody>
      </p:sp>
    </p:spTree>
    <p:extLst>
      <p:ext uri="{BB962C8B-B14F-4D97-AF65-F5344CB8AC3E}">
        <p14:creationId xmlns:p14="http://schemas.microsoft.com/office/powerpoint/2010/main" val="1701906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31</a:t>
            </a:fld>
            <a:endParaRPr lang="en-US" dirty="0"/>
          </a:p>
        </p:txBody>
      </p:sp>
    </p:spTree>
    <p:extLst>
      <p:ext uri="{BB962C8B-B14F-4D97-AF65-F5344CB8AC3E}">
        <p14:creationId xmlns:p14="http://schemas.microsoft.com/office/powerpoint/2010/main" val="1920589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3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97B10D-C4E1-4FE8-8297-A52361573911}" type="slidenum">
              <a:rPr lang="en-US" smtClean="0"/>
              <a:pPr eaLnBrk="1" hangingPunct="1"/>
              <a:t>32</a:t>
            </a:fld>
            <a:endParaRPr lang="en-US" dirty="0"/>
          </a:p>
        </p:txBody>
      </p:sp>
    </p:spTree>
    <p:extLst>
      <p:ext uri="{BB962C8B-B14F-4D97-AF65-F5344CB8AC3E}">
        <p14:creationId xmlns:p14="http://schemas.microsoft.com/office/powerpoint/2010/main" val="105693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4</a:t>
            </a:fld>
            <a:endParaRPr lang="en-US" dirty="0"/>
          </a:p>
        </p:txBody>
      </p:sp>
    </p:spTree>
    <p:extLst>
      <p:ext uri="{BB962C8B-B14F-4D97-AF65-F5344CB8AC3E}">
        <p14:creationId xmlns:p14="http://schemas.microsoft.com/office/powerpoint/2010/main" val="897432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50045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Microsoft stock images</a:t>
            </a:r>
          </a:p>
        </p:txBody>
      </p:sp>
      <p:sp>
        <p:nvSpPr>
          <p:cNvPr id="4" name="Slide Number Placeholder 3"/>
          <p:cNvSpPr>
            <a:spLocks noGrp="1"/>
          </p:cNvSpPr>
          <p:nvPr>
            <p:ph type="sldNum" sz="quarter" idx="5"/>
          </p:nvPr>
        </p:nvSpPr>
        <p:spPr/>
        <p:txBody>
          <a:bodyPr/>
          <a:lstStyle/>
          <a:p>
            <a:fld id="{C4BE5E5A-3712-468B-9019-0672FAC20D4D}" type="slidenum">
              <a:rPr lang="en-US" smtClean="0"/>
              <a:t>34</a:t>
            </a:fld>
            <a:endParaRPr lang="en-US" dirty="0"/>
          </a:p>
        </p:txBody>
      </p:sp>
    </p:spTree>
    <p:extLst>
      <p:ext uri="{BB962C8B-B14F-4D97-AF65-F5344CB8AC3E}">
        <p14:creationId xmlns:p14="http://schemas.microsoft.com/office/powerpoint/2010/main" val="1178724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35</a:t>
            </a:fld>
            <a:endParaRPr lang="en-US" dirty="0"/>
          </a:p>
        </p:txBody>
      </p:sp>
    </p:spTree>
    <p:extLst>
      <p:ext uri="{BB962C8B-B14F-4D97-AF65-F5344CB8AC3E}">
        <p14:creationId xmlns:p14="http://schemas.microsoft.com/office/powerpoint/2010/main" val="2385668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36</a:t>
            </a:fld>
            <a:endParaRPr lang="en-US" dirty="0"/>
          </a:p>
        </p:txBody>
      </p:sp>
    </p:spTree>
    <p:extLst>
      <p:ext uri="{BB962C8B-B14F-4D97-AF65-F5344CB8AC3E}">
        <p14:creationId xmlns:p14="http://schemas.microsoft.com/office/powerpoint/2010/main" val="2815684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40</a:t>
            </a:fld>
            <a:endParaRPr lang="en-US" dirty="0"/>
          </a:p>
        </p:txBody>
      </p:sp>
    </p:spTree>
    <p:extLst>
      <p:ext uri="{BB962C8B-B14F-4D97-AF65-F5344CB8AC3E}">
        <p14:creationId xmlns:p14="http://schemas.microsoft.com/office/powerpoint/2010/main" val="311040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41</a:t>
            </a:fld>
            <a:endParaRPr lang="en-US" dirty="0"/>
          </a:p>
        </p:txBody>
      </p:sp>
    </p:spTree>
    <p:extLst>
      <p:ext uri="{BB962C8B-B14F-4D97-AF65-F5344CB8AC3E}">
        <p14:creationId xmlns:p14="http://schemas.microsoft.com/office/powerpoint/2010/main" val="251939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87904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47</a:t>
            </a:fld>
            <a:endParaRPr lang="en-US" dirty="0"/>
          </a:p>
        </p:txBody>
      </p:sp>
    </p:spTree>
    <p:extLst>
      <p:ext uri="{BB962C8B-B14F-4D97-AF65-F5344CB8AC3E}">
        <p14:creationId xmlns:p14="http://schemas.microsoft.com/office/powerpoint/2010/main" val="2698744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48</a:t>
            </a:fld>
            <a:endParaRPr lang="en-US" dirty="0"/>
          </a:p>
        </p:txBody>
      </p:sp>
    </p:spTree>
    <p:extLst>
      <p:ext uri="{BB962C8B-B14F-4D97-AF65-F5344CB8AC3E}">
        <p14:creationId xmlns:p14="http://schemas.microsoft.com/office/powerpoint/2010/main" val="2007312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50</a:t>
            </a:fld>
            <a:endParaRPr lang="en-US" dirty="0"/>
          </a:p>
        </p:txBody>
      </p:sp>
    </p:spTree>
    <p:extLst>
      <p:ext uri="{BB962C8B-B14F-4D97-AF65-F5344CB8AC3E}">
        <p14:creationId xmlns:p14="http://schemas.microsoft.com/office/powerpoint/2010/main" val="274875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a:t>
            </a:fld>
            <a:endParaRPr lang="en-US" dirty="0"/>
          </a:p>
        </p:txBody>
      </p:sp>
    </p:spTree>
    <p:extLst>
      <p:ext uri="{BB962C8B-B14F-4D97-AF65-F5344CB8AC3E}">
        <p14:creationId xmlns:p14="http://schemas.microsoft.com/office/powerpoint/2010/main" val="441960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51</a:t>
            </a:fld>
            <a:endParaRPr lang="en-US" dirty="0"/>
          </a:p>
        </p:txBody>
      </p:sp>
    </p:spTree>
    <p:extLst>
      <p:ext uri="{BB962C8B-B14F-4D97-AF65-F5344CB8AC3E}">
        <p14:creationId xmlns:p14="http://schemas.microsoft.com/office/powerpoint/2010/main" val="1623656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54</a:t>
            </a:fld>
            <a:endParaRPr lang="en-US" dirty="0"/>
          </a:p>
        </p:txBody>
      </p:sp>
    </p:spTree>
    <p:extLst>
      <p:ext uri="{BB962C8B-B14F-4D97-AF65-F5344CB8AC3E}">
        <p14:creationId xmlns:p14="http://schemas.microsoft.com/office/powerpoint/2010/main" val="1243065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55</a:t>
            </a:fld>
            <a:endParaRPr lang="en-US" dirty="0"/>
          </a:p>
        </p:txBody>
      </p:sp>
    </p:spTree>
    <p:extLst>
      <p:ext uri="{BB962C8B-B14F-4D97-AF65-F5344CB8AC3E}">
        <p14:creationId xmlns:p14="http://schemas.microsoft.com/office/powerpoint/2010/main" val="1061930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56</a:t>
            </a:fld>
            <a:endParaRPr lang="en-US" dirty="0"/>
          </a:p>
        </p:txBody>
      </p:sp>
    </p:spTree>
    <p:extLst>
      <p:ext uri="{BB962C8B-B14F-4D97-AF65-F5344CB8AC3E}">
        <p14:creationId xmlns:p14="http://schemas.microsoft.com/office/powerpoint/2010/main" val="79430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57</a:t>
            </a:fld>
            <a:endParaRPr lang="en-US" dirty="0"/>
          </a:p>
        </p:txBody>
      </p:sp>
    </p:spTree>
    <p:extLst>
      <p:ext uri="{BB962C8B-B14F-4D97-AF65-F5344CB8AC3E}">
        <p14:creationId xmlns:p14="http://schemas.microsoft.com/office/powerpoint/2010/main" val="714189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58</a:t>
            </a:fld>
            <a:endParaRPr lang="en-US" dirty="0"/>
          </a:p>
        </p:txBody>
      </p:sp>
    </p:spTree>
    <p:extLst>
      <p:ext uri="{BB962C8B-B14F-4D97-AF65-F5344CB8AC3E}">
        <p14:creationId xmlns:p14="http://schemas.microsoft.com/office/powerpoint/2010/main" val="1586545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E6A49-5BBA-0C40-9494-DB05DF65A858}" type="slidenum">
              <a:rPr lang="en-US" smtClean="0"/>
              <a:t>59</a:t>
            </a:fld>
            <a:endParaRPr lang="en-US" dirty="0"/>
          </a:p>
        </p:txBody>
      </p:sp>
    </p:spTree>
    <p:extLst>
      <p:ext uri="{BB962C8B-B14F-4D97-AF65-F5344CB8AC3E}">
        <p14:creationId xmlns:p14="http://schemas.microsoft.com/office/powerpoint/2010/main" val="4218515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60</a:t>
            </a:fld>
            <a:endParaRPr lang="en-US" dirty="0"/>
          </a:p>
        </p:txBody>
      </p:sp>
    </p:spTree>
    <p:extLst>
      <p:ext uri="{BB962C8B-B14F-4D97-AF65-F5344CB8AC3E}">
        <p14:creationId xmlns:p14="http://schemas.microsoft.com/office/powerpoint/2010/main" val="2727044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61</a:t>
            </a:fld>
            <a:endParaRPr lang="en-US" dirty="0"/>
          </a:p>
        </p:txBody>
      </p:sp>
    </p:spTree>
    <p:extLst>
      <p:ext uri="{BB962C8B-B14F-4D97-AF65-F5344CB8AC3E}">
        <p14:creationId xmlns:p14="http://schemas.microsoft.com/office/powerpoint/2010/main" val="2504107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8238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a:t>
            </a:fld>
            <a:endParaRPr lang="en-US" dirty="0"/>
          </a:p>
        </p:txBody>
      </p:sp>
    </p:spTree>
    <p:extLst>
      <p:ext uri="{BB962C8B-B14F-4D97-AF65-F5344CB8AC3E}">
        <p14:creationId xmlns:p14="http://schemas.microsoft.com/office/powerpoint/2010/main" val="2193211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Microsoft stock images</a:t>
            </a:r>
          </a:p>
        </p:txBody>
      </p:sp>
      <p:sp>
        <p:nvSpPr>
          <p:cNvPr id="4" name="Slide Number Placeholder 3"/>
          <p:cNvSpPr>
            <a:spLocks noGrp="1"/>
          </p:cNvSpPr>
          <p:nvPr>
            <p:ph type="sldNum" sz="quarter" idx="5"/>
          </p:nvPr>
        </p:nvSpPr>
        <p:spPr/>
        <p:txBody>
          <a:bodyPr/>
          <a:lstStyle/>
          <a:p>
            <a:fld id="{C4BE5E5A-3712-468B-9019-0672FAC20D4D}" type="slidenum">
              <a:rPr lang="en-US" smtClean="0"/>
              <a:t>68</a:t>
            </a:fld>
            <a:endParaRPr lang="en-US" dirty="0"/>
          </a:p>
        </p:txBody>
      </p:sp>
    </p:spTree>
    <p:extLst>
      <p:ext uri="{BB962C8B-B14F-4D97-AF65-F5344CB8AC3E}">
        <p14:creationId xmlns:p14="http://schemas.microsoft.com/office/powerpoint/2010/main" val="2693608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70</a:t>
            </a:fld>
            <a:endParaRPr lang="en-US" dirty="0"/>
          </a:p>
        </p:txBody>
      </p:sp>
    </p:spTree>
    <p:extLst>
      <p:ext uri="{BB962C8B-B14F-4D97-AF65-F5344CB8AC3E}">
        <p14:creationId xmlns:p14="http://schemas.microsoft.com/office/powerpoint/2010/main" val="2257084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71</a:t>
            </a:fld>
            <a:endParaRPr lang="en-US" dirty="0"/>
          </a:p>
        </p:txBody>
      </p:sp>
    </p:spTree>
    <p:extLst>
      <p:ext uri="{BB962C8B-B14F-4D97-AF65-F5344CB8AC3E}">
        <p14:creationId xmlns:p14="http://schemas.microsoft.com/office/powerpoint/2010/main" val="4019674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72</a:t>
            </a:fld>
            <a:endParaRPr lang="en-US" dirty="0"/>
          </a:p>
        </p:txBody>
      </p:sp>
    </p:spTree>
    <p:extLst>
      <p:ext uri="{BB962C8B-B14F-4D97-AF65-F5344CB8AC3E}">
        <p14:creationId xmlns:p14="http://schemas.microsoft.com/office/powerpoint/2010/main" val="243989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D3C2597-8C03-4CBD-9764-EF50730DF683}" type="slidenum">
              <a:rPr lang="en-GB" sz="1200"/>
              <a:pPr algn="r" eaLnBrk="1" hangingPunct="1"/>
              <a:t>73</a:t>
            </a:fld>
            <a:endParaRPr lang="en-GB" sz="1200"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en-GB" dirty="0"/>
          </a:p>
        </p:txBody>
      </p:sp>
    </p:spTree>
    <p:extLst>
      <p:ext uri="{BB962C8B-B14F-4D97-AF65-F5344CB8AC3E}">
        <p14:creationId xmlns:p14="http://schemas.microsoft.com/office/powerpoint/2010/main" val="900548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74</a:t>
            </a:fld>
            <a:endParaRPr lang="en-US" dirty="0"/>
          </a:p>
        </p:txBody>
      </p:sp>
    </p:spTree>
    <p:extLst>
      <p:ext uri="{BB962C8B-B14F-4D97-AF65-F5344CB8AC3E}">
        <p14:creationId xmlns:p14="http://schemas.microsoft.com/office/powerpoint/2010/main" val="9877823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6870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D3C2597-8C03-4CBD-9764-EF50730DF683}" type="slidenum">
              <a:rPr lang="en-GB" sz="1200"/>
              <a:pPr algn="r" eaLnBrk="1" hangingPunct="1"/>
              <a:t>79</a:t>
            </a:fld>
            <a:endParaRPr lang="en-GB" sz="1200"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en-GB" dirty="0"/>
          </a:p>
        </p:txBody>
      </p:sp>
    </p:spTree>
    <p:extLst>
      <p:ext uri="{BB962C8B-B14F-4D97-AF65-F5344CB8AC3E}">
        <p14:creationId xmlns:p14="http://schemas.microsoft.com/office/powerpoint/2010/main" val="2278753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C56ECB-4678-4858-95F4-049758D9F652}"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82802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88</a:t>
            </a:fld>
            <a:endParaRPr lang="en-US" dirty="0"/>
          </a:p>
        </p:txBody>
      </p:sp>
    </p:spTree>
    <p:extLst>
      <p:ext uri="{BB962C8B-B14F-4D97-AF65-F5344CB8AC3E}">
        <p14:creationId xmlns:p14="http://schemas.microsoft.com/office/powerpoint/2010/main" val="375323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24E0C0-4CF0-43A2-ACD7-60E58CF6E64A}" type="slidenum">
              <a:rPr lang="en-US" altLang="en-US" smtClean="0"/>
              <a:pPr eaLnBrk="1" hangingPunct="1"/>
              <a:t>9</a:t>
            </a:fld>
            <a:endParaRPr lang="en-US" altLang="en-US" dirty="0"/>
          </a:p>
        </p:txBody>
      </p:sp>
    </p:spTree>
    <p:extLst>
      <p:ext uri="{BB962C8B-B14F-4D97-AF65-F5344CB8AC3E}">
        <p14:creationId xmlns:p14="http://schemas.microsoft.com/office/powerpoint/2010/main" val="20579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89</a:t>
            </a:fld>
            <a:endParaRPr lang="en-US" dirty="0"/>
          </a:p>
        </p:txBody>
      </p:sp>
    </p:spTree>
    <p:extLst>
      <p:ext uri="{BB962C8B-B14F-4D97-AF65-F5344CB8AC3E}">
        <p14:creationId xmlns:p14="http://schemas.microsoft.com/office/powerpoint/2010/main" val="21859518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91</a:t>
            </a:fld>
            <a:endParaRPr lang="en-US" dirty="0"/>
          </a:p>
        </p:txBody>
      </p:sp>
    </p:spTree>
    <p:extLst>
      <p:ext uri="{BB962C8B-B14F-4D97-AF65-F5344CB8AC3E}">
        <p14:creationId xmlns:p14="http://schemas.microsoft.com/office/powerpoint/2010/main" val="189775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Tree>
    <p:extLst>
      <p:ext uri="{BB962C8B-B14F-4D97-AF65-F5344CB8AC3E}">
        <p14:creationId xmlns:p14="http://schemas.microsoft.com/office/powerpoint/2010/main" val="32018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95</a:t>
            </a:fld>
            <a:endParaRPr lang="en-US" dirty="0"/>
          </a:p>
        </p:txBody>
      </p:sp>
    </p:spTree>
    <p:extLst>
      <p:ext uri="{BB962C8B-B14F-4D97-AF65-F5344CB8AC3E}">
        <p14:creationId xmlns:p14="http://schemas.microsoft.com/office/powerpoint/2010/main" val="23073489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96</a:t>
            </a:fld>
            <a:endParaRPr lang="en-US" dirty="0"/>
          </a:p>
        </p:txBody>
      </p:sp>
    </p:spTree>
    <p:extLst>
      <p:ext uri="{BB962C8B-B14F-4D97-AF65-F5344CB8AC3E}">
        <p14:creationId xmlns:p14="http://schemas.microsoft.com/office/powerpoint/2010/main" val="3657669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97</a:t>
            </a:fld>
            <a:endParaRPr lang="en-US" dirty="0"/>
          </a:p>
        </p:txBody>
      </p:sp>
    </p:spTree>
    <p:extLst>
      <p:ext uri="{BB962C8B-B14F-4D97-AF65-F5344CB8AC3E}">
        <p14:creationId xmlns:p14="http://schemas.microsoft.com/office/powerpoint/2010/main" val="7500350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99</a:t>
            </a:fld>
            <a:endParaRPr lang="en-US" dirty="0"/>
          </a:p>
        </p:txBody>
      </p:sp>
    </p:spTree>
    <p:extLst>
      <p:ext uri="{BB962C8B-B14F-4D97-AF65-F5344CB8AC3E}">
        <p14:creationId xmlns:p14="http://schemas.microsoft.com/office/powerpoint/2010/main" val="20911705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0A3EA-84EE-4DE6-8549-4CB940188F6E}" type="slidenum">
              <a:rPr lang="en-US" smtClean="0"/>
              <a:t>100</a:t>
            </a:fld>
            <a:endParaRPr lang="en-US" dirty="0"/>
          </a:p>
        </p:txBody>
      </p:sp>
    </p:spTree>
    <p:extLst>
      <p:ext uri="{BB962C8B-B14F-4D97-AF65-F5344CB8AC3E}">
        <p14:creationId xmlns:p14="http://schemas.microsoft.com/office/powerpoint/2010/main" val="2040449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101</a:t>
            </a:fld>
            <a:endParaRPr lang="en-US" dirty="0"/>
          </a:p>
        </p:txBody>
      </p:sp>
    </p:spTree>
    <p:extLst>
      <p:ext uri="{BB962C8B-B14F-4D97-AF65-F5344CB8AC3E}">
        <p14:creationId xmlns:p14="http://schemas.microsoft.com/office/powerpoint/2010/main" val="354641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a:t>
            </a:fld>
            <a:endParaRPr lang="en-US" dirty="0"/>
          </a:p>
        </p:txBody>
      </p:sp>
    </p:spTree>
    <p:extLst>
      <p:ext uri="{BB962C8B-B14F-4D97-AF65-F5344CB8AC3E}">
        <p14:creationId xmlns:p14="http://schemas.microsoft.com/office/powerpoint/2010/main" val="3861370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illustrate the complexity of culture change</a:t>
            </a:r>
          </a:p>
        </p:txBody>
      </p:sp>
      <p:sp>
        <p:nvSpPr>
          <p:cNvPr id="4" name="Slide Number Placeholder 3"/>
          <p:cNvSpPr>
            <a:spLocks noGrp="1"/>
          </p:cNvSpPr>
          <p:nvPr>
            <p:ph type="sldNum" sz="quarter" idx="5"/>
          </p:nvPr>
        </p:nvSpPr>
        <p:spPr/>
        <p:txBody>
          <a:bodyPr/>
          <a:lstStyle/>
          <a:p>
            <a:fld id="{0450A3EA-84EE-4DE6-8549-4CB940188F6E}" type="slidenum">
              <a:rPr lang="en-US" smtClean="0"/>
              <a:t>102</a:t>
            </a:fld>
            <a:endParaRPr lang="en-US" dirty="0"/>
          </a:p>
        </p:txBody>
      </p:sp>
    </p:spTree>
    <p:extLst>
      <p:ext uri="{BB962C8B-B14F-4D97-AF65-F5344CB8AC3E}">
        <p14:creationId xmlns:p14="http://schemas.microsoft.com/office/powerpoint/2010/main" val="40547106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Manage the Change</a:t>
            </a:r>
          </a:p>
        </p:txBody>
      </p:sp>
      <p:sp>
        <p:nvSpPr>
          <p:cNvPr id="4" name="Slide Number Placeholder 3"/>
          <p:cNvSpPr>
            <a:spLocks noGrp="1"/>
          </p:cNvSpPr>
          <p:nvPr>
            <p:ph type="sldNum" sz="quarter" idx="5"/>
          </p:nvPr>
        </p:nvSpPr>
        <p:spPr/>
        <p:txBody>
          <a:bodyPr/>
          <a:lstStyle/>
          <a:p>
            <a:fld id="{0450A3EA-84EE-4DE6-8549-4CB940188F6E}" type="slidenum">
              <a:rPr lang="en-US" smtClean="0"/>
              <a:t>103</a:t>
            </a:fld>
            <a:endParaRPr lang="en-US" dirty="0"/>
          </a:p>
        </p:txBody>
      </p:sp>
    </p:spTree>
    <p:extLst>
      <p:ext uri="{BB962C8B-B14F-4D97-AF65-F5344CB8AC3E}">
        <p14:creationId xmlns:p14="http://schemas.microsoft.com/office/powerpoint/2010/main" val="7695784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DD576-8C0C-43AF-9739-ED0D7C8935FA}" type="slidenum">
              <a:rPr lang="en-GB" smtClean="0"/>
              <a:t>105</a:t>
            </a:fld>
            <a:endParaRPr lang="en-GB" dirty="0"/>
          </a:p>
        </p:txBody>
      </p:sp>
    </p:spTree>
    <p:extLst>
      <p:ext uri="{BB962C8B-B14F-4D97-AF65-F5344CB8AC3E}">
        <p14:creationId xmlns:p14="http://schemas.microsoft.com/office/powerpoint/2010/main" val="9774020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107</a:t>
            </a:fld>
            <a:endParaRPr lang="en-US" dirty="0"/>
          </a:p>
        </p:txBody>
      </p:sp>
    </p:spTree>
    <p:extLst>
      <p:ext uri="{BB962C8B-B14F-4D97-AF65-F5344CB8AC3E}">
        <p14:creationId xmlns:p14="http://schemas.microsoft.com/office/powerpoint/2010/main" val="22091967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E5E5A-3712-468B-9019-0672FAC20D4D}" type="slidenum">
              <a:rPr lang="en-US" smtClean="0"/>
              <a:t>108</a:t>
            </a:fld>
            <a:endParaRPr lang="en-US" dirty="0"/>
          </a:p>
        </p:txBody>
      </p:sp>
    </p:spTree>
    <p:extLst>
      <p:ext uri="{BB962C8B-B14F-4D97-AF65-F5344CB8AC3E}">
        <p14:creationId xmlns:p14="http://schemas.microsoft.com/office/powerpoint/2010/main" val="14353695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E5E5A-3712-468B-9019-0672FAC20D4D}" type="slidenum">
              <a:rPr lang="en-US" smtClean="0"/>
              <a:t>109</a:t>
            </a:fld>
            <a:endParaRPr lang="en-US" dirty="0"/>
          </a:p>
        </p:txBody>
      </p:sp>
    </p:spTree>
    <p:extLst>
      <p:ext uri="{BB962C8B-B14F-4D97-AF65-F5344CB8AC3E}">
        <p14:creationId xmlns:p14="http://schemas.microsoft.com/office/powerpoint/2010/main" val="6604628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110</a:t>
            </a:fld>
            <a:endParaRPr lang="en-US" dirty="0"/>
          </a:p>
        </p:txBody>
      </p:sp>
    </p:spTree>
    <p:extLst>
      <p:ext uri="{BB962C8B-B14F-4D97-AF65-F5344CB8AC3E}">
        <p14:creationId xmlns:p14="http://schemas.microsoft.com/office/powerpoint/2010/main" val="23114496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32AAE-FC11-45FA-B435-3F1DF7DEF1C7}" type="slidenum">
              <a:rPr lang="en-US" altLang="en-US"/>
              <a:pPr>
                <a:spcBef>
                  <a:spcPct val="0"/>
                </a:spcBef>
              </a:pPr>
              <a:t>111</a:t>
            </a:fld>
            <a:endParaRPr lang="en-US" altLang="en-US" dirty="0"/>
          </a:p>
        </p:txBody>
      </p:sp>
      <p:sp>
        <p:nvSpPr>
          <p:cNvPr id="35843" name="Slide Image Placeholder 1"/>
          <p:cNvSpPr>
            <a:spLocks noGrp="1" noRot="1" noChangeAspect="1" noTextEdit="1"/>
          </p:cNvSpPr>
          <p:nvPr>
            <p:ph type="sldImg"/>
          </p:nvPr>
        </p:nvSpPr>
        <p:spPr>
          <a:ln/>
        </p:spPr>
      </p:sp>
      <p:sp>
        <p:nvSpPr>
          <p:cNvPr id="481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0121EE2-A896-412E-B458-403EB88CC407}" type="slidenum">
              <a:rPr lang="en-GB" altLang="en-US"/>
              <a:pPr algn="r" eaLnBrk="1" hangingPunct="1">
                <a:spcBef>
                  <a:spcPct val="0"/>
                </a:spcBef>
              </a:pPr>
              <a:t>111</a:t>
            </a:fld>
            <a:endParaRPr lang="en-GB" altLang="en-US" dirty="0"/>
          </a:p>
        </p:txBody>
      </p:sp>
      <p:sp>
        <p:nvSpPr>
          <p:cNvPr id="35845" name="Rectangle 4"/>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57200" eaLnBrk="1" hangingPunct="1"/>
            <a:endParaRPr lang="en-GB" altLang="en-US" dirty="0"/>
          </a:p>
        </p:txBody>
      </p:sp>
    </p:spTree>
    <p:extLst>
      <p:ext uri="{BB962C8B-B14F-4D97-AF65-F5344CB8AC3E}">
        <p14:creationId xmlns:p14="http://schemas.microsoft.com/office/powerpoint/2010/main" val="1834592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114</a:t>
            </a:fld>
            <a:endParaRPr lang="en-US" dirty="0"/>
          </a:p>
        </p:txBody>
      </p:sp>
    </p:spTree>
    <p:extLst>
      <p:ext uri="{BB962C8B-B14F-4D97-AF65-F5344CB8AC3E}">
        <p14:creationId xmlns:p14="http://schemas.microsoft.com/office/powerpoint/2010/main" val="27004917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115</a:t>
            </a:fld>
            <a:endParaRPr lang="en-US" dirty="0"/>
          </a:p>
        </p:txBody>
      </p:sp>
    </p:spTree>
    <p:extLst>
      <p:ext uri="{BB962C8B-B14F-4D97-AF65-F5344CB8AC3E}">
        <p14:creationId xmlns:p14="http://schemas.microsoft.com/office/powerpoint/2010/main" val="168153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70E2E94D-EE4B-475D-865E-B21D1EABDFBA}" type="slidenum">
              <a:rPr lang="en-GB" smtClean="0"/>
              <a:t>11</a:t>
            </a:fld>
            <a:endParaRPr lang="en-GB"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6557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97063"/>
          </a:xfrm>
        </p:spPr>
        <p:txBody>
          <a:bodyPr/>
          <a:lstStyle/>
          <a:p>
            <a:r>
              <a:rPr lang="en-GB" sz="2600" b="1" noProof="0" dirty="0">
                <a:solidFill>
                  <a:schemeClr val="accent1">
                    <a:lumMod val="50000"/>
                  </a:schemeClr>
                </a:solidFill>
              </a:rPr>
              <a:t>D</a:t>
            </a:r>
            <a:r>
              <a:rPr lang="en-GB" b="1" noProof="0" dirty="0">
                <a:solidFill>
                  <a:schemeClr val="accent1">
                    <a:lumMod val="50000"/>
                  </a:schemeClr>
                </a:solidFill>
              </a:rPr>
              <a:t>ecentralisation</a:t>
            </a:r>
          </a:p>
          <a:p>
            <a:r>
              <a:rPr lang="en-US" dirty="0"/>
              <a:t>Data created, stored and processed on a wider variety of systems, platforms &amp; devices </a:t>
            </a:r>
          </a:p>
          <a:p>
            <a:r>
              <a:rPr lang="en-US" dirty="0"/>
              <a:t>Much of this data is in sources which fall outside core enterprise systems &amp; platforms</a:t>
            </a:r>
          </a:p>
          <a:p>
            <a:r>
              <a:rPr lang="en-US" dirty="0"/>
              <a:t>Increasingly, much of the data is created outside internal IT platforms – Open Data, Social Media data et al </a:t>
            </a:r>
          </a:p>
          <a:p>
            <a:r>
              <a:rPr lang="en-US" dirty="0"/>
              <a:t>More organisational data held outside company boundaries on external Cloud based platforms</a:t>
            </a:r>
          </a:p>
          <a:p>
            <a:r>
              <a:rPr lang="en-GB" sz="2600" b="1" noProof="0" dirty="0">
                <a:solidFill>
                  <a:schemeClr val="accent1">
                    <a:lumMod val="50000"/>
                  </a:schemeClr>
                </a:solidFill>
              </a:rPr>
              <a:t>D</a:t>
            </a:r>
            <a:r>
              <a:rPr lang="en-GB" b="1" noProof="0" dirty="0">
                <a:solidFill>
                  <a:schemeClr val="accent1">
                    <a:lumMod val="50000"/>
                  </a:schemeClr>
                </a:solidFill>
              </a:rPr>
              <a:t>emocratisation</a:t>
            </a:r>
            <a:r>
              <a:rPr lang="en-US" b="1" dirty="0">
                <a:solidFill>
                  <a:schemeClr val="accent1">
                    <a:lumMod val="50000"/>
                  </a:schemeClr>
                </a:solidFill>
              </a:rPr>
              <a:t> </a:t>
            </a:r>
          </a:p>
          <a:p>
            <a:r>
              <a:rPr lang="en-US" dirty="0"/>
              <a:t>Data-driven </a:t>
            </a:r>
            <a:r>
              <a:rPr lang="en-GB" noProof="0" dirty="0"/>
              <a:t>digitisation</a:t>
            </a:r>
            <a:r>
              <a:rPr lang="en-US" dirty="0"/>
              <a:t> requires more data democracy  </a:t>
            </a:r>
          </a:p>
          <a:p>
            <a:r>
              <a:rPr lang="en-US" dirty="0"/>
              <a:t>Data must be more accessible to all people who need it, when they need it</a:t>
            </a:r>
          </a:p>
          <a:p>
            <a:r>
              <a:rPr lang="en-US" dirty="0"/>
              <a:t>Self-service becomes the predominant model – users want to acquire, manipulate &amp; use data, and do it for themselves  </a:t>
            </a:r>
          </a:p>
          <a:p>
            <a:pPr indent="-228600">
              <a:spcBef>
                <a:spcPts val="1000"/>
              </a:spcBef>
            </a:pPr>
            <a:r>
              <a:rPr lang="en-US" sz="2600" b="1" dirty="0">
                <a:solidFill>
                  <a:schemeClr val="accent1">
                    <a:lumMod val="50000"/>
                  </a:schemeClr>
                </a:solidFill>
              </a:rPr>
              <a:t>D</a:t>
            </a:r>
            <a:r>
              <a:rPr lang="en-US" b="1" dirty="0">
                <a:solidFill>
                  <a:schemeClr val="accent1">
                    <a:lumMod val="50000"/>
                  </a:schemeClr>
                </a:solidFill>
              </a:rPr>
              <a:t>evolution</a:t>
            </a:r>
          </a:p>
          <a:p>
            <a:pPr indent="-228600"/>
            <a:r>
              <a:rPr lang="en-US" dirty="0"/>
              <a:t>The IT Department no longer has monopoly control of data creation and storage</a:t>
            </a:r>
          </a:p>
          <a:p>
            <a:pPr indent="-228600"/>
            <a:r>
              <a:rPr lang="en-US" dirty="0"/>
              <a:t>It can no longer dictate all technology and must accept some degree of chaos </a:t>
            </a:r>
          </a:p>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12</a:t>
            </a:fld>
            <a:endParaRPr lang="en-US" dirty="0"/>
          </a:p>
        </p:txBody>
      </p:sp>
    </p:spTree>
    <p:extLst>
      <p:ext uri="{BB962C8B-B14F-4D97-AF65-F5344CB8AC3E}">
        <p14:creationId xmlns:p14="http://schemas.microsoft.com/office/powerpoint/2010/main" val="1235377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39672" y="3227983"/>
            <a:ext cx="6786390" cy="793657"/>
          </a:xfrm>
          <a:prstGeom prst="rect">
            <a:avLst/>
          </a:prstGeom>
        </p:spPr>
        <p:txBody>
          <a:bodyPr anchor="b">
            <a:normAutofit/>
          </a:bodyPr>
          <a:lstStyle>
            <a:lvl1pPr algn="ctr">
              <a:defRPr sz="3600" b="1">
                <a:solidFill>
                  <a:schemeClr val="bg2">
                    <a:lumMod val="25000"/>
                  </a:schemeClr>
                </a:solidFill>
                <a:latin typeface="+mn-lt"/>
              </a:defRPr>
            </a:lvl1pPr>
          </a:lstStyle>
          <a:p>
            <a:r>
              <a:rPr lang="en-US" dirty="0"/>
              <a:t>Click to Edit Master Title Style</a:t>
            </a:r>
          </a:p>
        </p:txBody>
      </p:sp>
      <p:sp>
        <p:nvSpPr>
          <p:cNvPr id="3" name="Subtitle 2"/>
          <p:cNvSpPr>
            <a:spLocks noGrp="1"/>
          </p:cNvSpPr>
          <p:nvPr>
            <p:ph type="subTitle" idx="1" hasCustomPrompt="1"/>
          </p:nvPr>
        </p:nvSpPr>
        <p:spPr>
          <a:xfrm>
            <a:off x="2159590" y="4225628"/>
            <a:ext cx="7546554" cy="413371"/>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331420CC-3506-4A93-95F0-D4906886A615}"/>
              </a:ext>
            </a:extLst>
          </p:cNvPr>
          <p:cNvCxnSpPr>
            <a:cxnSpLocks/>
          </p:cNvCxnSpPr>
          <p:nvPr userDrawn="1"/>
        </p:nvCxnSpPr>
        <p:spPr>
          <a:xfrm>
            <a:off x="0" y="3193948"/>
            <a:ext cx="12192000" cy="0"/>
          </a:xfrm>
          <a:prstGeom prst="line">
            <a:avLst/>
          </a:prstGeom>
          <a:ln w="1079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4B884C-A065-4688-9F5D-314D0460A804}"/>
              </a:ext>
            </a:extLst>
          </p:cNvPr>
          <p:cNvSpPr txBox="1"/>
          <p:nvPr userDrawn="1"/>
        </p:nvSpPr>
        <p:spPr>
          <a:xfrm>
            <a:off x="175742" y="6491330"/>
            <a:ext cx="4293704" cy="276999"/>
          </a:xfrm>
          <a:prstGeom prst="rect">
            <a:avLst/>
          </a:prstGeom>
          <a:noFill/>
        </p:spPr>
        <p:txBody>
          <a:bodyPr wrap="square" rtlCol="0">
            <a:spAutoFit/>
          </a:bodyPr>
          <a:lstStyle/>
          <a:p>
            <a:r>
              <a:rPr lang="en-US" sz="1200" dirty="0">
                <a:solidFill>
                  <a:schemeClr val="bg2">
                    <a:lumMod val="50000"/>
                  </a:schemeClr>
                </a:solidFill>
              </a:rPr>
              <a:t>Copyright Global Data Strategy, Ltd. 2023</a:t>
            </a:r>
          </a:p>
        </p:txBody>
      </p:sp>
      <p:pic>
        <p:nvPicPr>
          <p:cNvPr id="15" name="Picture 14">
            <a:extLst>
              <a:ext uri="{FF2B5EF4-FFF2-40B4-BE49-F238E27FC236}">
                <a16:creationId xmlns:a16="http://schemas.microsoft.com/office/drawing/2014/main" id="{EBBDC63B-6A08-4028-AD9D-A27E54F0DF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140940"/>
          </a:xfrm>
          <a:prstGeom prst="rect">
            <a:avLst/>
          </a:prstGeom>
        </p:spPr>
      </p:pic>
      <p:pic>
        <p:nvPicPr>
          <p:cNvPr id="16" name="Picture 15">
            <a:extLst>
              <a:ext uri="{FF2B5EF4-FFF2-40B4-BE49-F238E27FC236}">
                <a16:creationId xmlns:a16="http://schemas.microsoft.com/office/drawing/2014/main" id="{52D57430-3F3A-4248-9D8E-4F0492BC7F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1323" y="5282723"/>
            <a:ext cx="2408431" cy="126759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3FE6CF0-A0EB-7C7C-19E3-8411F3F1397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86840" y="4930164"/>
            <a:ext cx="1457960" cy="1457960"/>
          </a:xfrm>
          <a:prstGeom prst="rect">
            <a:avLst/>
          </a:prstGeom>
        </p:spPr>
      </p:pic>
    </p:spTree>
    <p:extLst>
      <p:ext uri="{BB962C8B-B14F-4D97-AF65-F5344CB8AC3E}">
        <p14:creationId xmlns:p14="http://schemas.microsoft.com/office/powerpoint/2010/main" val="114553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147406" y="6356349"/>
            <a:ext cx="1204294" cy="365125"/>
          </a:xfrm>
          <a:prstGeom prst="rect">
            <a:avLst/>
          </a:prstGeom>
        </p:spPr>
        <p:txBody>
          <a:bodyPr/>
          <a:lstStyle/>
          <a:p>
            <a:fld id="{0A555EC2-EF7A-44CD-BC9E-C082FF234741}" type="datetime1">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429072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147406" y="6356349"/>
            <a:ext cx="1204294" cy="365125"/>
          </a:xfrm>
          <a:prstGeom prst="rect">
            <a:avLst/>
          </a:prstGeom>
        </p:spPr>
        <p:txBody>
          <a:bodyPr/>
          <a:lstStyle/>
          <a:p>
            <a:fld id="{272A1082-0064-4D39-8561-F96D1A0DC357}" type="datetime1">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19253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7721" y="82270"/>
            <a:ext cx="10515600" cy="62571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47406" y="6356349"/>
            <a:ext cx="1204294" cy="365125"/>
          </a:xfrm>
          <a:prstGeom prst="rect">
            <a:avLst/>
          </a:prstGeom>
        </p:spPr>
        <p:txBody>
          <a:bodyPr/>
          <a:lstStyle/>
          <a:p>
            <a:fld id="{4BE17CCC-D2C1-4B9F-8BB4-37189E637A15}" type="datetime1">
              <a:rPr lang="en-US" smtClean="0"/>
              <a:t>10/1/23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92013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47406" y="6356349"/>
            <a:ext cx="1204294" cy="365125"/>
          </a:xfrm>
          <a:prstGeom prst="rect">
            <a:avLst/>
          </a:prstGeom>
        </p:spPr>
        <p:txBody>
          <a:bodyPr/>
          <a:lstStyle/>
          <a:p>
            <a:fld id="{2E84DE52-460A-4B17-A51B-9697203E0BD2}" type="datetime1">
              <a:rPr lang="en-US" smtClean="0"/>
              <a:t>10/1/23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4152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13338"/>
            <a:ext cx="10515600" cy="787814"/>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3"/>
            <a:ext cx="10515600" cy="4848601"/>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
        <p:nvSpPr>
          <p:cNvPr id="8" name="Content Placeholder 7"/>
          <p:cNvSpPr>
            <a:spLocks noGrp="1"/>
          </p:cNvSpPr>
          <p:nvPr>
            <p:ph sz="quarter" idx="15" hasCustomPrompt="1"/>
          </p:nvPr>
        </p:nvSpPr>
        <p:spPr>
          <a:xfrm>
            <a:off x="446679" y="705135"/>
            <a:ext cx="10544052" cy="653164"/>
          </a:xfrm>
          <a:prstGeom prst="rect">
            <a:avLst/>
          </a:prstGeom>
        </p:spPr>
        <p:txBody>
          <a:bodyPr>
            <a:noAutofit/>
          </a:bodyPr>
          <a:lstStyle>
            <a:lvl1pPr marL="0" indent="0">
              <a:lnSpc>
                <a:spcPct val="100000"/>
              </a:lnSpc>
              <a:spcBef>
                <a:spcPts val="0"/>
              </a:spcBef>
              <a:buNone/>
              <a:defRPr sz="24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Tree>
    <p:extLst>
      <p:ext uri="{BB962C8B-B14F-4D97-AF65-F5344CB8AC3E}">
        <p14:creationId xmlns:p14="http://schemas.microsoft.com/office/powerpoint/2010/main" val="58341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0303"/>
            <a:ext cx="10972800" cy="667337"/>
          </a:xfrm>
        </p:spPr>
        <p:txBody>
          <a:bodyPr/>
          <a:lstStyle/>
          <a:p>
            <a:r>
              <a:rPr lang="en-US" dirty="0"/>
              <a:t>Click to edit title</a:t>
            </a:r>
            <a:endParaRPr lang="en-GB" dirty="0"/>
          </a:p>
        </p:txBody>
      </p:sp>
      <p:sp>
        <p:nvSpPr>
          <p:cNvPr id="10" name="Text Placeholder 9"/>
          <p:cNvSpPr>
            <a:spLocks noGrp="1"/>
          </p:cNvSpPr>
          <p:nvPr>
            <p:ph type="body" sz="quarter" idx="10"/>
          </p:nvPr>
        </p:nvSpPr>
        <p:spPr>
          <a:xfrm>
            <a:off x="609600" y="1899672"/>
            <a:ext cx="10972800" cy="864000"/>
          </a:xfrm>
        </p:spPr>
        <p:txBody>
          <a:bodyPr>
            <a:noAutofit/>
          </a:bodyPr>
          <a:lstStyle>
            <a:lvl1pPr marL="0" indent="0">
              <a:buNone/>
              <a:defRPr sz="1000"/>
            </a:lvl1pPr>
            <a:lvl2pPr>
              <a:defRPr sz="1000"/>
            </a:lvl2pPr>
            <a:lvl3pPr>
              <a:defRPr sz="900"/>
            </a:lvl3pPr>
            <a:lvl4pPr>
              <a:defRPr sz="800"/>
            </a:lvl4pPr>
            <a:lvl5pPr>
              <a:defRPr sz="800"/>
            </a:lvl5pPr>
          </a:lstStyle>
          <a:p>
            <a:pPr lvl="0"/>
            <a:r>
              <a:rPr lang="en-US" dirty="0"/>
              <a:t>Click to edit Master text styles</a:t>
            </a:r>
          </a:p>
        </p:txBody>
      </p:sp>
      <p:sp>
        <p:nvSpPr>
          <p:cNvPr id="15" name="Text Placeholder 14"/>
          <p:cNvSpPr>
            <a:spLocks noGrp="1"/>
          </p:cNvSpPr>
          <p:nvPr>
            <p:ph type="body" sz="quarter" idx="12"/>
          </p:nvPr>
        </p:nvSpPr>
        <p:spPr>
          <a:xfrm>
            <a:off x="609600" y="1614398"/>
            <a:ext cx="10972800" cy="302400"/>
          </a:xfrm>
        </p:spPr>
        <p:txBody>
          <a:bodyPr>
            <a:noAutofit/>
          </a:bodyPr>
          <a:lstStyle>
            <a:lvl1pPr marL="0" indent="0">
              <a:buNone/>
              <a:defRPr sz="1200" b="1" i="0" cap="all" baseline="0">
                <a:solidFill>
                  <a:schemeClr val="accent2"/>
                </a:solidFill>
                <a:latin typeface="+mj-lt"/>
              </a:defRPr>
            </a:lvl1pPr>
            <a:lvl2pPr marL="179374" indent="0">
              <a:buNone/>
              <a:defRPr sz="1200" b="1" i="0" cap="all" baseline="0">
                <a:solidFill>
                  <a:schemeClr val="accent2"/>
                </a:solidFill>
                <a:latin typeface="+mj-lt"/>
              </a:defRPr>
            </a:lvl2pPr>
            <a:lvl3pPr marL="360333" indent="0">
              <a:buNone/>
              <a:defRPr sz="1200" b="1" i="0" cap="all" baseline="0">
                <a:solidFill>
                  <a:schemeClr val="accent2"/>
                </a:solidFill>
                <a:latin typeface="+mj-lt"/>
              </a:defRPr>
            </a:lvl3pPr>
            <a:lvl4pPr marL="539707" indent="0">
              <a:buNone/>
              <a:defRPr sz="1200" b="1" i="0" cap="all" baseline="0">
                <a:solidFill>
                  <a:schemeClr val="accent2"/>
                </a:solidFill>
                <a:latin typeface="+mj-lt"/>
              </a:defRPr>
            </a:lvl4pPr>
            <a:lvl5pPr marL="720668" indent="0">
              <a:buNone/>
              <a:defRPr sz="1200" b="1" i="0" cap="all" baseline="0">
                <a:solidFill>
                  <a:schemeClr val="accent2"/>
                </a:solidFill>
                <a:latin typeface="+mj-lt"/>
              </a:defRPr>
            </a:lvl5pPr>
          </a:lstStyle>
          <a:p>
            <a:pPr lvl="0"/>
            <a:r>
              <a:rPr lang="en-US" dirty="0"/>
              <a:t>Click to edit Master text styles</a:t>
            </a:r>
          </a:p>
        </p:txBody>
      </p:sp>
      <p:sp>
        <p:nvSpPr>
          <p:cNvPr id="5" name="Text Placeholder 4"/>
          <p:cNvSpPr>
            <a:spLocks noGrp="1"/>
          </p:cNvSpPr>
          <p:nvPr>
            <p:ph type="body" sz="quarter" idx="13" hasCustomPrompt="1"/>
          </p:nvPr>
        </p:nvSpPr>
        <p:spPr>
          <a:xfrm>
            <a:off x="609600" y="491075"/>
            <a:ext cx="10959008" cy="346025"/>
          </a:xfrm>
        </p:spPr>
        <p:txBody>
          <a:bodyPr>
            <a:noAutofit/>
          </a:bodyPr>
          <a:lstStyle>
            <a:lvl1pPr marL="0" indent="0">
              <a:buNone/>
              <a:defRPr sz="1400" b="0" i="1" cap="none" baseline="0">
                <a:solidFill>
                  <a:schemeClr val="bg1">
                    <a:lumMod val="50000"/>
                  </a:schemeClr>
                </a:solidFill>
                <a:latin typeface="+mn-lt"/>
              </a:defRPr>
            </a:lvl1pPr>
            <a:lvl2pPr marL="457164" indent="0">
              <a:buNone/>
              <a:defRPr/>
            </a:lvl2pPr>
            <a:lvl3pPr marL="914327" indent="0">
              <a:buNone/>
              <a:defRPr/>
            </a:lvl3pPr>
            <a:lvl4pPr marL="1371491" indent="0">
              <a:buNone/>
              <a:defRPr/>
            </a:lvl4pPr>
            <a:lvl5pPr marL="1828654" indent="0">
              <a:buNone/>
              <a:defRPr/>
            </a:lvl5pPr>
          </a:lstStyle>
          <a:p>
            <a:pPr lvl="0"/>
            <a:r>
              <a:rPr lang="en-US" dirty="0"/>
              <a:t>Click to edit engaging subtext</a:t>
            </a:r>
          </a:p>
        </p:txBody>
      </p:sp>
      <p:sp>
        <p:nvSpPr>
          <p:cNvPr id="6" name="Slide Number Placeholder 6"/>
          <p:cNvSpPr>
            <a:spLocks noGrp="1"/>
          </p:cNvSpPr>
          <p:nvPr>
            <p:ph type="sldNum" sz="quarter" idx="14"/>
          </p:nvPr>
        </p:nvSpPr>
        <p:spPr>
          <a:xfrm>
            <a:off x="5588001" y="6643610"/>
            <a:ext cx="279900" cy="144016"/>
          </a:xfrm>
        </p:spPr>
        <p:txBody>
          <a:bodyPr/>
          <a:lstStyle/>
          <a:p>
            <a:fld id="{2DBC90CA-FDD1-4B0C-B0B9-0B2869DBA0BC}" type="slidenum">
              <a:rPr lang="en-US" smtClean="0"/>
              <a:pPr/>
              <a:t>‹#›</a:t>
            </a:fld>
            <a:endParaRPr lang="en-US" dirty="0"/>
          </a:p>
        </p:txBody>
      </p:sp>
    </p:spTree>
    <p:extLst>
      <p:ext uri="{BB962C8B-B14F-4D97-AF65-F5344CB8AC3E}">
        <p14:creationId xmlns:p14="http://schemas.microsoft.com/office/powerpoint/2010/main" val="412860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Calibri" pitchFamily="34" charset="0"/>
                <a:cs typeface="Calibri"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87721" y="1286658"/>
            <a:ext cx="11176000" cy="5029200"/>
          </a:xfrm>
        </p:spPr>
        <p:txBody>
          <a:bodyPr>
            <a:noAutofit/>
          </a:bodyPr>
          <a:lstStyle>
            <a:lvl1pPr>
              <a:spcBef>
                <a:spcPts val="1200"/>
              </a:spcBef>
              <a:buClr>
                <a:srgbClr val="002060"/>
              </a:buClr>
              <a:defRPr sz="2000">
                <a:latin typeface="Calibri" pitchFamily="34" charset="0"/>
                <a:cs typeface="Calibri" pitchFamily="34" charset="0"/>
              </a:defRPr>
            </a:lvl1pPr>
            <a:lvl2pPr>
              <a:spcBef>
                <a:spcPts val="100"/>
              </a:spcBef>
              <a:buClr>
                <a:schemeClr val="accent3">
                  <a:lumMod val="60000"/>
                  <a:lumOff val="40000"/>
                </a:schemeClr>
              </a:buClr>
              <a:defRPr sz="1800">
                <a:latin typeface="Calibri" pitchFamily="34" charset="0"/>
                <a:cs typeface="Calibri" pitchFamily="34" charset="0"/>
              </a:defRPr>
            </a:lvl2pPr>
            <a:lvl3pPr>
              <a:buClr>
                <a:srgbClr val="002060"/>
              </a:buClr>
              <a:defRPr sz="1600">
                <a:latin typeface="Calibri" pitchFamily="34" charset="0"/>
                <a:cs typeface="Calibri" pitchFamily="34" charset="0"/>
              </a:defRPr>
            </a:lvl3pPr>
            <a:lvl4pPr>
              <a:buClr>
                <a:schemeClr val="accent3">
                  <a:lumMod val="60000"/>
                  <a:lumOff val="40000"/>
                </a:schemeClr>
              </a:buClr>
              <a:defRPr sz="1400">
                <a:latin typeface="Calibri" pitchFamily="34" charset="0"/>
                <a:cs typeface="Calibri" pitchFamily="34" charset="0"/>
              </a:defRPr>
            </a:lvl4pPr>
            <a:lvl5pPr>
              <a:buClr>
                <a:srgbClr val="002060"/>
              </a:buClr>
              <a:defRPr sz="140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5"/>
          <p:cNvSpPr>
            <a:spLocks noGrp="1"/>
          </p:cNvSpPr>
          <p:nvPr>
            <p:ph type="sldNum" sz="quarter" idx="4"/>
          </p:nvPr>
        </p:nvSpPr>
        <p:spPr>
          <a:xfrm>
            <a:off x="10668000" y="6709004"/>
            <a:ext cx="1320800" cy="148996"/>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3246438" algn="r"/>
              </a:tabLst>
              <a:defRPr sz="800">
                <a:solidFill>
                  <a:schemeClr val="bg1"/>
                </a:solidFill>
              </a:defRPr>
            </a:lvl1pPr>
          </a:lstStyle>
          <a:p>
            <a:pPr algn="r">
              <a:tabLst>
                <a:tab pos="4621213" algn="r"/>
              </a:tabLst>
            </a:pPr>
            <a:fld id="{2A5E2CB4-FEB1-4957-9B45-D5E374A93F81}" type="slidenum">
              <a:rPr lang="en-CA" smtClean="0">
                <a:solidFill>
                  <a:prstClr val="white"/>
                </a:solidFill>
              </a:rPr>
              <a:pPr algn="r">
                <a:tabLst>
                  <a:tab pos="4621213" algn="r"/>
                </a:tabLst>
              </a:pPr>
              <a:t>‹#›</a:t>
            </a:fld>
            <a:endParaRPr lang="en-CA" dirty="0">
              <a:solidFill>
                <a:prstClr val="white"/>
              </a:solidFill>
            </a:endParaRPr>
          </a:p>
        </p:txBody>
      </p:sp>
    </p:spTree>
    <p:extLst>
      <p:ext uri="{BB962C8B-B14F-4D97-AF65-F5344CB8AC3E}">
        <p14:creationId xmlns:p14="http://schemas.microsoft.com/office/powerpoint/2010/main" val="27920324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381600" y="1436400"/>
            <a:ext cx="11402412" cy="4582800"/>
          </a:xfrm>
        </p:spPr>
        <p:txBody>
          <a:bodyPr/>
          <a:lstStyle>
            <a:lvl2pPr>
              <a:defRPr>
                <a:solidFill>
                  <a:schemeClr val="tx1"/>
                </a:solidFill>
                <a:latin typeface="+mn-lt"/>
              </a:defRPr>
            </a:lvl2pPr>
            <a:lvl3pPr>
              <a:defRPr>
                <a:solidFill>
                  <a:schemeClr val="tx1"/>
                </a:solidFill>
                <a:latin typeface="+mn-lt"/>
              </a:defRPr>
            </a:lvl3pPr>
            <a:lvl4pPr>
              <a:defRPr baseline="0">
                <a:solidFill>
                  <a:schemeClr val="tx1"/>
                </a:solidFill>
              </a:defRPr>
            </a:lvl4p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Tree>
    <p:extLst>
      <p:ext uri="{BB962C8B-B14F-4D97-AF65-F5344CB8AC3E}">
        <p14:creationId xmlns:p14="http://schemas.microsoft.com/office/powerpoint/2010/main" val="229366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31" y="1350493"/>
            <a:ext cx="10515600" cy="4848601"/>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endParaRPr lang="en-US" dirty="0"/>
          </a:p>
        </p:txBody>
      </p:sp>
      <p:sp>
        <p:nvSpPr>
          <p:cNvPr id="8" name="Content Placeholder 7"/>
          <p:cNvSpPr>
            <a:spLocks noGrp="1"/>
          </p:cNvSpPr>
          <p:nvPr>
            <p:ph sz="quarter" idx="15" hasCustomPrompt="1"/>
          </p:nvPr>
        </p:nvSpPr>
        <p:spPr>
          <a:xfrm>
            <a:off x="446679" y="705135"/>
            <a:ext cx="10544052" cy="653164"/>
          </a:xfrm>
          <a:prstGeom prst="rect">
            <a:avLst/>
          </a:prstGeom>
        </p:spPr>
        <p:txBody>
          <a:bodyPr>
            <a:noAutofit/>
          </a:bodyPr>
          <a:lstStyle>
            <a:lvl1pPr marL="0" indent="0">
              <a:lnSpc>
                <a:spcPct val="100000"/>
              </a:lnSpc>
              <a:spcBef>
                <a:spcPts val="0"/>
              </a:spcBef>
              <a:buNone/>
              <a:defRPr sz="24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Tree>
    <p:extLst>
      <p:ext uri="{BB962C8B-B14F-4D97-AF65-F5344CB8AC3E}">
        <p14:creationId xmlns:p14="http://schemas.microsoft.com/office/powerpoint/2010/main" val="21138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602D00-B839-48E8-8DC4-05D5A7F45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 y="0"/>
            <a:ext cx="4648202" cy="6858000"/>
          </a:xfrm>
          <a:prstGeom prst="rect">
            <a:avLst/>
          </a:prstGeom>
        </p:spPr>
      </p:pic>
      <p:sp>
        <p:nvSpPr>
          <p:cNvPr id="15" name="Title 1">
            <a:extLst>
              <a:ext uri="{FF2B5EF4-FFF2-40B4-BE49-F238E27FC236}">
                <a16:creationId xmlns:a16="http://schemas.microsoft.com/office/drawing/2014/main" id="{DFD38262-A572-41D5-B548-5755D192087E}"/>
              </a:ext>
            </a:extLst>
          </p:cNvPr>
          <p:cNvSpPr>
            <a:spLocks noGrp="1"/>
          </p:cNvSpPr>
          <p:nvPr>
            <p:ph type="ctrTitle" hasCustomPrompt="1"/>
          </p:nvPr>
        </p:nvSpPr>
        <p:spPr>
          <a:xfrm>
            <a:off x="2124075" y="1495426"/>
            <a:ext cx="2419350" cy="2592890"/>
          </a:xfrm>
          <a:prstGeom prst="rect">
            <a:avLst/>
          </a:prstGeom>
        </p:spPr>
        <p:txBody>
          <a:bodyPr anchor="ctr">
            <a:normAutofit/>
          </a:bodyPr>
          <a:lstStyle>
            <a:lvl1pPr algn="ctr">
              <a:defRPr sz="3600" b="1" cap="all" baseline="0">
                <a:solidFill>
                  <a:schemeClr val="bg1"/>
                </a:solidFill>
                <a:latin typeface="+mn-lt"/>
              </a:defRPr>
            </a:lvl1pPr>
          </a:lstStyle>
          <a:p>
            <a:r>
              <a:rPr lang="en-US" dirty="0"/>
              <a:t>Click to Edit Sub- Title Style</a:t>
            </a:r>
          </a:p>
        </p:txBody>
      </p:sp>
    </p:spTree>
    <p:extLst>
      <p:ext uri="{BB962C8B-B14F-4D97-AF65-F5344CB8AC3E}">
        <p14:creationId xmlns:p14="http://schemas.microsoft.com/office/powerpoint/2010/main" val="14598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00086"/>
            <a:ext cx="10515600" cy="625080"/>
          </a:xfrm>
          <a:prstGeom prst="rect">
            <a:avLst/>
          </a:prstGeom>
        </p:spPr>
        <p:txBody>
          <a:bodyPr>
            <a:noAutofit/>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3"/>
            <a:ext cx="10515600" cy="4848601"/>
          </a:xfrm>
        </p:spPr>
        <p:txBody>
          <a:bodyPr/>
          <a:lstStyle>
            <a:lvl1pPr>
              <a:lnSpc>
                <a:spcPct val="100000"/>
              </a:lnSpc>
              <a:spcBef>
                <a:spcPts val="800"/>
              </a:spcBef>
              <a:defRPr sz="2000"/>
            </a:lvl1pPr>
            <a:lvl2pPr>
              <a:lnSpc>
                <a:spcPct val="100000"/>
              </a:lnSpc>
              <a:spcBef>
                <a:spcPts val="800"/>
              </a:spcBef>
              <a:defRPr sz="1800"/>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08585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721" y="148530"/>
            <a:ext cx="10515600" cy="6257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47406" y="6356349"/>
            <a:ext cx="1204294" cy="365125"/>
          </a:xfrm>
          <a:prstGeom prst="rect">
            <a:avLst/>
          </a:prstGeom>
        </p:spPr>
        <p:txBody>
          <a:bodyPr/>
          <a:lstStyle/>
          <a:p>
            <a:fld id="{DCBB7267-475A-4040-AAD6-6D85922ABBD6}" type="datetime1">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56760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147406" y="6356349"/>
            <a:ext cx="1204294" cy="365125"/>
          </a:xfrm>
          <a:prstGeom prst="rect">
            <a:avLst/>
          </a:prstGeom>
        </p:spPr>
        <p:txBody>
          <a:bodyPr/>
          <a:lstStyle/>
          <a:p>
            <a:fld id="{657A60E2-F999-4A5F-B676-B2B0DBFF457E}" type="datetime1">
              <a:rPr lang="en-US" smtClean="0"/>
              <a:t>10/1/23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31954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7721" y="148530"/>
            <a:ext cx="10515600" cy="62571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147406" y="6356349"/>
            <a:ext cx="1204294" cy="365125"/>
          </a:xfrm>
          <a:prstGeom prst="rect">
            <a:avLst/>
          </a:prstGeom>
        </p:spPr>
        <p:txBody>
          <a:bodyPr/>
          <a:lstStyle/>
          <a:p>
            <a:fld id="{EF9D7942-ABC8-4461-8AEA-7010774C9D7D}" type="datetime1">
              <a:rPr lang="en-US" smtClean="0"/>
              <a:t>10/1/23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30137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47406" y="6356349"/>
            <a:ext cx="1204294" cy="365125"/>
          </a:xfrm>
          <a:prstGeom prst="rect">
            <a:avLst/>
          </a:prstGeom>
        </p:spPr>
        <p:txBody>
          <a:bodyPr/>
          <a:lstStyle/>
          <a:p>
            <a:fld id="{35D499BE-056B-4EF0-8E10-8BACB2532BB9}" type="datetime1">
              <a:rPr lang="en-US" smtClean="0"/>
              <a:t>10/1/23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34251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47406" y="6356349"/>
            <a:ext cx="1204294" cy="365125"/>
          </a:xfrm>
          <a:prstGeom prst="rect">
            <a:avLst/>
          </a:prstGeom>
        </p:spPr>
        <p:txBody>
          <a:bodyPr/>
          <a:lstStyle/>
          <a:p>
            <a:fld id="{35D499BE-056B-4EF0-8E10-8BACB2532BB9}" type="datetime1">
              <a:rPr lang="en-US" smtClean="0"/>
              <a:t>10/1/23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6" name="Picture 5">
            <a:extLst>
              <a:ext uri="{FF2B5EF4-FFF2-40B4-BE49-F238E27FC236}">
                <a16:creationId xmlns:a16="http://schemas.microsoft.com/office/drawing/2014/main" id="{8F977E57-CB4C-4328-BA38-22DC2640F6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2666999" y="-2667001"/>
            <a:ext cx="6858001" cy="12192001"/>
          </a:xfrm>
          <a:prstGeom prst="rect">
            <a:avLst/>
          </a:prstGeom>
        </p:spPr>
      </p:pic>
    </p:spTree>
    <p:extLst>
      <p:ext uri="{BB962C8B-B14F-4D97-AF65-F5344CB8AC3E}">
        <p14:creationId xmlns:p14="http://schemas.microsoft.com/office/powerpoint/2010/main" val="128027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7A417-AD01-4568-90ED-ABBAEBB94E5E}"/>
              </a:ext>
            </a:extLst>
          </p:cNvPr>
          <p:cNvSpPr/>
          <p:nvPr userDrawn="1"/>
        </p:nvSpPr>
        <p:spPr>
          <a:xfrm>
            <a:off x="0" y="-1"/>
            <a:ext cx="12192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30B69EA-1BE1-4C1A-AD41-2264F60F1BF3}"/>
              </a:ext>
            </a:extLst>
          </p:cNvPr>
          <p:cNvSpPr/>
          <p:nvPr userDrawn="1"/>
        </p:nvSpPr>
        <p:spPr>
          <a:xfrm>
            <a:off x="0" y="2603241"/>
            <a:ext cx="9696448" cy="184746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7" name="Picture 6">
            <a:extLst>
              <a:ext uri="{FF2B5EF4-FFF2-40B4-BE49-F238E27FC236}">
                <a16:creationId xmlns:a16="http://schemas.microsoft.com/office/drawing/2014/main" id="{FD08C0F7-989E-4A56-88C4-DF25CCAE5E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7462936" y="2128933"/>
            <a:ext cx="6858000" cy="2600133"/>
          </a:xfrm>
          <a:prstGeom prst="rect">
            <a:avLst/>
          </a:prstGeom>
        </p:spPr>
      </p:pic>
      <p:sp>
        <p:nvSpPr>
          <p:cNvPr id="9" name="TextBox 8">
            <a:extLst>
              <a:ext uri="{FF2B5EF4-FFF2-40B4-BE49-F238E27FC236}">
                <a16:creationId xmlns:a16="http://schemas.microsoft.com/office/drawing/2014/main" id="{14ED6DCD-2E80-4418-9773-7F3FEF9B3CA2}"/>
              </a:ext>
            </a:extLst>
          </p:cNvPr>
          <p:cNvSpPr txBox="1"/>
          <p:nvPr userDrawn="1"/>
        </p:nvSpPr>
        <p:spPr>
          <a:xfrm>
            <a:off x="1" y="3384679"/>
            <a:ext cx="9591866" cy="461665"/>
          </a:xfrm>
          <a:prstGeom prst="rect">
            <a:avLst/>
          </a:prstGeom>
          <a:noFill/>
        </p:spPr>
        <p:txBody>
          <a:bodyPr wrap="square" rtlCol="0">
            <a:spAutoFit/>
          </a:bodyPr>
          <a:lstStyle/>
          <a:p>
            <a:pPr algn="ctr"/>
            <a:r>
              <a:rPr lang="en-US" sz="2400" dirty="0">
                <a:solidFill>
                  <a:schemeClr val="bg1"/>
                </a:solidFill>
              </a:rPr>
              <a:t>Text</a:t>
            </a:r>
          </a:p>
        </p:txBody>
      </p:sp>
    </p:spTree>
    <p:extLst>
      <p:ext uri="{BB962C8B-B14F-4D97-AF65-F5344CB8AC3E}">
        <p14:creationId xmlns:p14="http://schemas.microsoft.com/office/powerpoint/2010/main" val="28009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7A417-AD01-4568-90ED-ABBAEBB94E5E}"/>
              </a:ext>
            </a:extLst>
          </p:cNvPr>
          <p:cNvSpPr/>
          <p:nvPr userDrawn="1"/>
        </p:nvSpPr>
        <p:spPr>
          <a:xfrm>
            <a:off x="0" y="-1"/>
            <a:ext cx="12192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30B69EA-1BE1-4C1A-AD41-2264F60F1BF3}"/>
              </a:ext>
            </a:extLst>
          </p:cNvPr>
          <p:cNvSpPr/>
          <p:nvPr userDrawn="1"/>
        </p:nvSpPr>
        <p:spPr>
          <a:xfrm>
            <a:off x="0" y="2603241"/>
            <a:ext cx="9696448" cy="184746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7" name="Picture 6">
            <a:extLst>
              <a:ext uri="{FF2B5EF4-FFF2-40B4-BE49-F238E27FC236}">
                <a16:creationId xmlns:a16="http://schemas.microsoft.com/office/drawing/2014/main" id="{FD08C0F7-989E-4A56-88C4-DF25CCAE5E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7462936" y="2128933"/>
            <a:ext cx="6858000" cy="2600133"/>
          </a:xfrm>
          <a:prstGeom prst="rect">
            <a:avLst/>
          </a:prstGeom>
        </p:spPr>
      </p:pic>
    </p:spTree>
    <p:extLst>
      <p:ext uri="{BB962C8B-B14F-4D97-AF65-F5344CB8AC3E}">
        <p14:creationId xmlns:p14="http://schemas.microsoft.com/office/powerpoint/2010/main" val="28576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721" y="122026"/>
            <a:ext cx="10515600" cy="6257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896" y="1563558"/>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0"/>
            <a:r>
              <a:rPr lang="en-US" dirty="0"/>
              <a:t>Fourth level</a:t>
            </a:r>
          </a:p>
          <a:p>
            <a:pPr lvl="1"/>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0099"/>
                </a:solidFill>
              </a:defRPr>
            </a:lvl1pPr>
          </a:lstStyle>
          <a:p>
            <a:endParaRPr lang="en-US" dirty="0"/>
          </a:p>
        </p:txBody>
      </p:sp>
      <p:pic>
        <p:nvPicPr>
          <p:cNvPr id="8" name="Picture 7"/>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93307" y="6290827"/>
            <a:ext cx="416293" cy="430648"/>
          </a:xfrm>
          <a:prstGeom prst="rect">
            <a:avLst/>
          </a:prstGeom>
        </p:spPr>
      </p:pic>
      <p:sp>
        <p:nvSpPr>
          <p:cNvPr id="9" name="TextBox 8"/>
          <p:cNvSpPr txBox="1"/>
          <p:nvPr userDrawn="1"/>
        </p:nvSpPr>
        <p:spPr>
          <a:xfrm>
            <a:off x="572857" y="6353005"/>
            <a:ext cx="3306416" cy="338554"/>
          </a:xfrm>
          <a:prstGeom prst="rect">
            <a:avLst/>
          </a:prstGeom>
          <a:noFill/>
        </p:spPr>
        <p:txBody>
          <a:bodyPr wrap="square" rtlCol="0">
            <a:spAutoFit/>
          </a:bodyPr>
          <a:lstStyle/>
          <a:p>
            <a:r>
              <a:rPr lang="en-US" sz="1600" b="0" dirty="0">
                <a:solidFill>
                  <a:schemeClr val="tx1">
                    <a:lumMod val="65000"/>
                    <a:lumOff val="35000"/>
                  </a:schemeClr>
                </a:solidFill>
              </a:rPr>
              <a:t>Global Data Strategy, Ltd. 2023</a:t>
            </a:r>
          </a:p>
        </p:txBody>
      </p:sp>
      <p:sp>
        <p:nvSpPr>
          <p:cNvPr id="6" name="Slide Number Placeholder 5"/>
          <p:cNvSpPr>
            <a:spLocks noGrp="1"/>
          </p:cNvSpPr>
          <p:nvPr>
            <p:ph type="sldNum" sz="quarter" idx="4"/>
          </p:nvPr>
        </p:nvSpPr>
        <p:spPr>
          <a:xfrm>
            <a:off x="11353800" y="6356349"/>
            <a:ext cx="579783"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7C0A8638-8D10-419D-A540-6BF35F11F66E}"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2E859D62-042A-31DA-B8DF-3C520341BDD7}"/>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303707" y="220366"/>
            <a:ext cx="1521489" cy="257153"/>
          </a:xfrm>
          <a:prstGeom prst="rect">
            <a:avLst/>
          </a:prstGeom>
        </p:spPr>
      </p:pic>
    </p:spTree>
    <p:extLst>
      <p:ext uri="{BB962C8B-B14F-4D97-AF65-F5344CB8AC3E}">
        <p14:creationId xmlns:p14="http://schemas.microsoft.com/office/powerpoint/2010/main" val="269540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 id="2147483677" r:id="rId8"/>
    <p:sldLayoutId id="2147483678" r:id="rId9"/>
    <p:sldLayoutId id="2147483656" r:id="rId10"/>
    <p:sldLayoutId id="2147483657" r:id="rId11"/>
    <p:sldLayoutId id="2147483658" r:id="rId12"/>
    <p:sldLayoutId id="2147483659" r:id="rId13"/>
    <p:sldLayoutId id="2147483679" r:id="rId14"/>
    <p:sldLayoutId id="2147483680" r:id="rId15"/>
    <p:sldLayoutId id="2147483682" r:id="rId16"/>
    <p:sldLayoutId id="2147483687" r:id="rId17"/>
    <p:sldLayoutId id="2147483690" r:id="rId18"/>
    <p:sldLayoutId id="2147483691" r:id="rId19"/>
  </p:sldLayoutIdLst>
  <p:hf hdr="0" ftr="0" dt="0"/>
  <p:txStyles>
    <p:title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00.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microsoft.com/office/2007/relationships/hdphoto" Target="../media/hdphoto3.wdp"/></Relationships>
</file>

<file path=ppt/slides/_rels/slide102.xml.rels><?xml version="1.0" encoding="UTF-8" standalone="yes"?>
<Relationships xmlns="http://schemas.openxmlformats.org/package/2006/relationships"><Relationship Id="rId8" Type="http://schemas.openxmlformats.org/officeDocument/2006/relationships/image" Target="../media/image194.svg"/><Relationship Id="rId13" Type="http://schemas.openxmlformats.org/officeDocument/2006/relationships/image" Target="../media/image199.png"/><Relationship Id="rId3" Type="http://schemas.openxmlformats.org/officeDocument/2006/relationships/image" Target="../media/image189.png"/><Relationship Id="rId7" Type="http://schemas.openxmlformats.org/officeDocument/2006/relationships/image" Target="../media/image193.png"/><Relationship Id="rId12" Type="http://schemas.openxmlformats.org/officeDocument/2006/relationships/image" Target="../media/image198.svg"/><Relationship Id="rId2" Type="http://schemas.openxmlformats.org/officeDocument/2006/relationships/notesSlide" Target="../notesSlides/notesSlide70.xml"/><Relationship Id="rId1" Type="http://schemas.openxmlformats.org/officeDocument/2006/relationships/slideLayout" Target="../slideLayouts/slideLayout14.xml"/><Relationship Id="rId6" Type="http://schemas.openxmlformats.org/officeDocument/2006/relationships/image" Target="../media/image192.sv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svg"/><Relationship Id="rId4" Type="http://schemas.openxmlformats.org/officeDocument/2006/relationships/image" Target="../media/image190.svg"/><Relationship Id="rId9" Type="http://schemas.openxmlformats.org/officeDocument/2006/relationships/image" Target="../media/image195.png"/><Relationship Id="rId14" Type="http://schemas.openxmlformats.org/officeDocument/2006/relationships/image" Target="../media/image200.svg"/></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209.emf"/><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notesSlide" Target="../notesSlides/notesSlide73.xml"/><Relationship Id="rId1" Type="http://schemas.openxmlformats.org/officeDocument/2006/relationships/slideLayout" Target="../slideLayouts/slideLayout16.xml"/><Relationship Id="rId5" Type="http://schemas.openxmlformats.org/officeDocument/2006/relationships/image" Target="../media/image214.jpeg"/><Relationship Id="rId4" Type="http://schemas.openxmlformats.org/officeDocument/2006/relationships/image" Target="../media/image213.jpeg"/></Relationships>
</file>

<file path=ppt/slides/_rels/slide108.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218.svg"/><Relationship Id="rId5" Type="http://schemas.openxmlformats.org/officeDocument/2006/relationships/image" Target="../media/image217.png"/><Relationship Id="rId4" Type="http://schemas.openxmlformats.org/officeDocument/2006/relationships/image" Target="../media/image216.svg"/></Relationships>
</file>

<file path=ppt/slides/_rels/slide109.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18.svg"/><Relationship Id="rId5" Type="http://schemas.openxmlformats.org/officeDocument/2006/relationships/image" Target="../media/image217.png"/><Relationship Id="rId4" Type="http://schemas.openxmlformats.org/officeDocument/2006/relationships/image" Target="../media/image216.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1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14.xml"/><Relationship Id="rId4" Type="http://schemas.openxmlformats.org/officeDocument/2006/relationships/image" Target="../media/image221.png"/></Relationships>
</file>

<file path=ppt/slides/_rels/slide114.xml.rels><?xml version="1.0" encoding="UTF-8" standalone="yes"?>
<Relationships xmlns="http://schemas.openxmlformats.org/package/2006/relationships"><Relationship Id="rId3" Type="http://schemas.openxmlformats.org/officeDocument/2006/relationships/image" Target="../media/image222.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hyperlink" Target="http://www.globaldatastrategy.com/" TargetMode="External"/><Relationship Id="rId2" Type="http://schemas.openxmlformats.org/officeDocument/2006/relationships/notesSlide" Target="../notesSlides/notesSlide79.xml"/><Relationship Id="rId1" Type="http://schemas.openxmlformats.org/officeDocument/2006/relationships/slideLayout" Target="../slideLayouts/slideLayout14.xml"/><Relationship Id="rId4" Type="http://schemas.openxmlformats.org/officeDocument/2006/relationships/image" Target="../media/image223.jpeg"/></Relationships>
</file>

<file path=ppt/slides/_rels/slide12.xml.rels><?xml version="1.0" encoding="UTF-8" standalone="yes"?>
<Relationships xmlns="http://schemas.openxmlformats.org/package/2006/relationships"><Relationship Id="rId8" Type="http://schemas.openxmlformats.org/officeDocument/2006/relationships/image" Target="../media/image43.tiff"/><Relationship Id="rId13" Type="http://schemas.openxmlformats.org/officeDocument/2006/relationships/image" Target="../media/image48.jpeg"/><Relationship Id="rId3" Type="http://schemas.openxmlformats.org/officeDocument/2006/relationships/image" Target="../media/image38.tiff"/><Relationship Id="rId7" Type="http://schemas.openxmlformats.org/officeDocument/2006/relationships/image" Target="../media/image42.tiff"/><Relationship Id="rId12" Type="http://schemas.openxmlformats.org/officeDocument/2006/relationships/image" Target="../media/image47.tif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1.tiff"/><Relationship Id="rId11" Type="http://schemas.openxmlformats.org/officeDocument/2006/relationships/image" Target="../media/image46.tiff"/><Relationship Id="rId5" Type="http://schemas.openxmlformats.org/officeDocument/2006/relationships/image" Target="../media/image40.tiff"/><Relationship Id="rId10" Type="http://schemas.openxmlformats.org/officeDocument/2006/relationships/image" Target="../media/image45.tiff"/><Relationship Id="rId4" Type="http://schemas.openxmlformats.org/officeDocument/2006/relationships/image" Target="../media/image39.tiff"/><Relationship Id="rId9" Type="http://schemas.openxmlformats.org/officeDocument/2006/relationships/image" Target="../media/image44.tiff"/><Relationship Id="rId1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tiff"/><Relationship Id="rId7"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6.tiff"/><Relationship Id="rId5" Type="http://schemas.openxmlformats.org/officeDocument/2006/relationships/image" Target="../media/image55.tiff"/><Relationship Id="rId10" Type="http://schemas.openxmlformats.org/officeDocument/2006/relationships/image" Target="../media/image60.tiff"/><Relationship Id="rId4" Type="http://schemas.openxmlformats.org/officeDocument/2006/relationships/image" Target="../media/image54.tiff"/><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8" Type="http://schemas.openxmlformats.org/officeDocument/2006/relationships/image" Target="../media/image66.tiff"/><Relationship Id="rId3" Type="http://schemas.openxmlformats.org/officeDocument/2006/relationships/image" Target="../media/image61.tiff"/><Relationship Id="rId7"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72.jpe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sgamblingsites.com/news/pennsylvania-gaming-control-board-looks-to-join-in-on-court-case-involving-skill-games/attachment/legal-2/"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77.jpeg"/><Relationship Id="rId4" Type="http://schemas.openxmlformats.org/officeDocument/2006/relationships/hyperlink" Target="https://creativecommons.org/licenses/by-nd/3.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en.wikipedia.org/wiki/Seelbach_Hotel" TargetMode="External"/><Relationship Id="rId5" Type="http://schemas.openxmlformats.org/officeDocument/2006/relationships/image" Target="../media/image14.jpeg"/><Relationship Id="rId4" Type="http://schemas.openxmlformats.org/officeDocument/2006/relationships/image" Target="../media/image13.tiff"/></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microsoft.com/office/2007/relationships/hdphoto" Target="../media/hdphoto1.wdp"/><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119.jpeg"/><Relationship Id="rId3" Type="http://schemas.openxmlformats.org/officeDocument/2006/relationships/image" Target="../media/image97.png"/><Relationship Id="rId21" Type="http://schemas.openxmlformats.org/officeDocument/2006/relationships/image" Target="../media/image114.jpe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18.png"/><Relationship Id="rId2" Type="http://schemas.openxmlformats.org/officeDocument/2006/relationships/notesSlide" Target="../notesSlides/notesSlide43.xml"/><Relationship Id="rId16" Type="http://schemas.openxmlformats.org/officeDocument/2006/relationships/image" Target="../media/image110.png"/><Relationship Id="rId20" Type="http://schemas.microsoft.com/office/2007/relationships/hdphoto" Target="../media/hdphoto2.wdp"/><Relationship Id="rId1" Type="http://schemas.openxmlformats.org/officeDocument/2006/relationships/slideLayout" Target="../slideLayouts/slideLayout5.xml"/><Relationship Id="rId6" Type="http://schemas.openxmlformats.org/officeDocument/2006/relationships/image" Target="../media/image100.png"/><Relationship Id="rId11" Type="http://schemas.openxmlformats.org/officeDocument/2006/relationships/image" Target="../media/image105.png"/><Relationship Id="rId24" Type="http://schemas.openxmlformats.org/officeDocument/2006/relationships/image" Target="../media/image117.png"/><Relationship Id="rId5" Type="http://schemas.openxmlformats.org/officeDocument/2006/relationships/image" Target="../media/image99.png"/><Relationship Id="rId15" Type="http://schemas.openxmlformats.org/officeDocument/2006/relationships/image" Target="../media/image109.png"/><Relationship Id="rId23" Type="http://schemas.openxmlformats.org/officeDocument/2006/relationships/image" Target="../media/image116.png"/><Relationship Id="rId10" Type="http://schemas.openxmlformats.org/officeDocument/2006/relationships/image" Target="../media/image104.jpeg"/><Relationship Id="rId19" Type="http://schemas.openxmlformats.org/officeDocument/2006/relationships/image" Target="../media/image113.pn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 Id="rId22" Type="http://schemas.openxmlformats.org/officeDocument/2006/relationships/image" Target="../media/image115.png"/></Relationships>
</file>

<file path=ppt/slides/_rels/slide5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119.jpeg"/><Relationship Id="rId3" Type="http://schemas.openxmlformats.org/officeDocument/2006/relationships/image" Target="../media/image97.png"/><Relationship Id="rId21" Type="http://schemas.openxmlformats.org/officeDocument/2006/relationships/image" Target="../media/image114.jpe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18.png"/><Relationship Id="rId2" Type="http://schemas.openxmlformats.org/officeDocument/2006/relationships/notesSlide" Target="../notesSlides/notesSlide44.xml"/><Relationship Id="rId16" Type="http://schemas.openxmlformats.org/officeDocument/2006/relationships/image" Target="../media/image110.png"/><Relationship Id="rId20" Type="http://schemas.microsoft.com/office/2007/relationships/hdphoto" Target="../media/hdphoto2.wdp"/><Relationship Id="rId1" Type="http://schemas.openxmlformats.org/officeDocument/2006/relationships/slideLayout" Target="../slideLayouts/slideLayout5.xml"/><Relationship Id="rId6" Type="http://schemas.openxmlformats.org/officeDocument/2006/relationships/image" Target="../media/image100.png"/><Relationship Id="rId11" Type="http://schemas.openxmlformats.org/officeDocument/2006/relationships/image" Target="../media/image105.png"/><Relationship Id="rId24" Type="http://schemas.openxmlformats.org/officeDocument/2006/relationships/image" Target="../media/image117.png"/><Relationship Id="rId5" Type="http://schemas.openxmlformats.org/officeDocument/2006/relationships/image" Target="../media/image99.png"/><Relationship Id="rId15" Type="http://schemas.openxmlformats.org/officeDocument/2006/relationships/image" Target="../media/image109.png"/><Relationship Id="rId23" Type="http://schemas.openxmlformats.org/officeDocument/2006/relationships/image" Target="../media/image116.png"/><Relationship Id="rId10" Type="http://schemas.openxmlformats.org/officeDocument/2006/relationships/image" Target="../media/image104.jpeg"/><Relationship Id="rId19" Type="http://schemas.openxmlformats.org/officeDocument/2006/relationships/image" Target="../media/image113.pn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 Id="rId22" Type="http://schemas.openxmlformats.org/officeDocument/2006/relationships/image" Target="../media/image115.png"/></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97.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jpe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61.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97.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jpe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svg"/><Relationship Id="rId7" Type="http://schemas.openxmlformats.org/officeDocument/2006/relationships/image" Target="../media/image138.svg"/><Relationship Id="rId2" Type="http://schemas.openxmlformats.org/officeDocument/2006/relationships/image" Target="../media/image133.png"/><Relationship Id="rId1" Type="http://schemas.openxmlformats.org/officeDocument/2006/relationships/slideLayout" Target="../slideLayouts/slideLayout14.xml"/><Relationship Id="rId6" Type="http://schemas.openxmlformats.org/officeDocument/2006/relationships/image" Target="../media/image137.png"/><Relationship Id="rId5" Type="http://schemas.openxmlformats.org/officeDocument/2006/relationships/image" Target="../media/image136.svg"/><Relationship Id="rId4" Type="http://schemas.openxmlformats.org/officeDocument/2006/relationships/image" Target="../media/image135.png"/><Relationship Id="rId9" Type="http://schemas.openxmlformats.org/officeDocument/2006/relationships/image" Target="../media/image140.svg"/></Relationships>
</file>

<file path=ppt/slides/_rels/slide68.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136.svg"/><Relationship Id="rId5" Type="http://schemas.openxmlformats.org/officeDocument/2006/relationships/image" Target="../media/image135.png"/><Relationship Id="rId10" Type="http://schemas.openxmlformats.org/officeDocument/2006/relationships/image" Target="../media/image140.svg"/><Relationship Id="rId4" Type="http://schemas.openxmlformats.org/officeDocument/2006/relationships/image" Target="../media/image134.svg"/><Relationship Id="rId9" Type="http://schemas.openxmlformats.org/officeDocument/2006/relationships/image" Target="../media/image139.png"/></Relationships>
</file>

<file path=ppt/slides/_rels/slide69.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3" Type="http://schemas.openxmlformats.org/officeDocument/2006/relationships/image" Target="../media/image142.tif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145.svg"/><Relationship Id="rId4" Type="http://schemas.openxmlformats.org/officeDocument/2006/relationships/image" Target="../media/image144.png"/></Relationships>
</file>

<file path=ppt/slides/_rels/slide75.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146.png"/><Relationship Id="rId1" Type="http://schemas.openxmlformats.org/officeDocument/2006/relationships/slideLayout" Target="../slideLayouts/slideLayout5.xml"/><Relationship Id="rId6" Type="http://schemas.openxmlformats.org/officeDocument/2006/relationships/image" Target="../media/image150.png"/><Relationship Id="rId5" Type="http://schemas.openxmlformats.org/officeDocument/2006/relationships/image" Target="../media/image149.jpeg"/><Relationship Id="rId4" Type="http://schemas.openxmlformats.org/officeDocument/2006/relationships/image" Target="../media/image148.jpeg"/></Relationships>
</file>

<file path=ppt/slides/_rels/slide76.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53.png"/><Relationship Id="rId1" Type="http://schemas.openxmlformats.org/officeDocument/2006/relationships/slideLayout" Target="../slideLayouts/slideLayout14.xml"/><Relationship Id="rId6" Type="http://schemas.openxmlformats.org/officeDocument/2006/relationships/image" Target="../media/image156.png"/><Relationship Id="rId5" Type="http://schemas.openxmlformats.org/officeDocument/2006/relationships/image" Target="../media/image155.svg"/><Relationship Id="rId4" Type="http://schemas.openxmlformats.org/officeDocument/2006/relationships/image" Target="../media/image154.png"/></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6.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80.xml.rels><?xml version="1.0" encoding="UTF-8" standalone="yes"?>
<Relationships xmlns="http://schemas.openxmlformats.org/package/2006/relationships"><Relationship Id="rId3" Type="http://schemas.openxmlformats.org/officeDocument/2006/relationships/image" Target="../media/image158.svg"/><Relationship Id="rId2" Type="http://schemas.openxmlformats.org/officeDocument/2006/relationships/image" Target="../media/image157.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5.xml"/><Relationship Id="rId5" Type="http://schemas.openxmlformats.org/officeDocument/2006/relationships/image" Target="../media/image162.png"/><Relationship Id="rId4" Type="http://schemas.openxmlformats.org/officeDocument/2006/relationships/image" Target="../media/image161.png"/></Relationships>
</file>

<file path=ppt/slides/_rels/slide8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5.sv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en.wikipedia.org/wiki/Seelbach_Hote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svg"/><Relationship Id="rId3" Type="http://schemas.openxmlformats.org/officeDocument/2006/relationships/image" Target="../media/image169.svg"/><Relationship Id="rId7" Type="http://schemas.openxmlformats.org/officeDocument/2006/relationships/image" Target="../media/image173.svg"/><Relationship Id="rId12" Type="http://schemas.openxmlformats.org/officeDocument/2006/relationships/image" Target="../media/image178.png"/><Relationship Id="rId2" Type="http://schemas.openxmlformats.org/officeDocument/2006/relationships/image" Target="../media/image168.png"/><Relationship Id="rId1" Type="http://schemas.openxmlformats.org/officeDocument/2006/relationships/slideLayout" Target="../slideLayouts/slideLayout5.xml"/><Relationship Id="rId6" Type="http://schemas.openxmlformats.org/officeDocument/2006/relationships/image" Target="../media/image172.png"/><Relationship Id="rId11" Type="http://schemas.openxmlformats.org/officeDocument/2006/relationships/image" Target="../media/image177.svg"/><Relationship Id="rId5" Type="http://schemas.openxmlformats.org/officeDocument/2006/relationships/image" Target="../media/image171.svg"/><Relationship Id="rId15" Type="http://schemas.openxmlformats.org/officeDocument/2006/relationships/image" Target="../media/image181.sv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svg"/><Relationship Id="rId14" Type="http://schemas.openxmlformats.org/officeDocument/2006/relationships/image" Target="../media/image180.png"/></Relationships>
</file>

<file path=ppt/slides/_rels/slide94.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82.png"/><Relationship Id="rId1" Type="http://schemas.openxmlformats.org/officeDocument/2006/relationships/slideLayout" Target="../slideLayouts/slideLayout16.xml"/><Relationship Id="rId4" Type="http://schemas.openxmlformats.org/officeDocument/2006/relationships/hyperlink" Target="https://creativecommons.org/licenses/by-nc-nd/3.0/"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186.jpeg"/><Relationship Id="rId5" Type="http://schemas.openxmlformats.org/officeDocument/2006/relationships/image" Target="../media/image185.jpeg"/><Relationship Id="rId4" Type="http://schemas.openxmlformats.org/officeDocument/2006/relationships/image" Target="../media/image184.jpeg"/></Relationships>
</file>

<file path=ppt/slides/_rels/slide96.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4451940"/>
            <a:ext cx="12192000" cy="1145613"/>
          </a:xfrm>
        </p:spPr>
        <p:txBody>
          <a:bodyPr anchor="ctr">
            <a:normAutofit fontScale="90000"/>
          </a:bodyPr>
          <a:lstStyle/>
          <a:p>
            <a:pPr>
              <a:spcBef>
                <a:spcPts val="1200"/>
              </a:spcBef>
            </a:pPr>
            <a:br>
              <a:rPr lang="en-US" dirty="0"/>
            </a:br>
            <a:r>
              <a:rPr lang="en-US" dirty="0"/>
              <a:t>“</a:t>
            </a:r>
            <a:r>
              <a:rPr lang="en-US" i="1" dirty="0"/>
              <a:t>A Data Strategy For Becoming Data Driven” </a:t>
            </a:r>
            <a:br>
              <a:rPr lang="en-US" i="1" dirty="0"/>
            </a:br>
            <a:br>
              <a:rPr lang="en-US" i="1" dirty="0"/>
            </a:br>
            <a:r>
              <a:rPr lang="en-US" dirty="0">
                <a:solidFill>
                  <a:srgbClr val="005493"/>
                </a:solidFill>
              </a:rPr>
              <a:t>Workshop</a:t>
            </a:r>
            <a:br>
              <a:rPr lang="en-US" i="1" dirty="0"/>
            </a:br>
            <a:br>
              <a:rPr lang="en-US" sz="2700" i="1" dirty="0">
                <a:solidFill>
                  <a:schemeClr val="accent5">
                    <a:lumMod val="75000"/>
                  </a:schemeClr>
                </a:solidFill>
              </a:rPr>
            </a:br>
            <a:r>
              <a:rPr lang="en-US" sz="2700" i="1" dirty="0">
                <a:solidFill>
                  <a:schemeClr val="accent5">
                    <a:lumMod val="75000"/>
                  </a:schemeClr>
                </a:solidFill>
              </a:rPr>
              <a:t>Van der </a:t>
            </a:r>
            <a:r>
              <a:rPr lang="en-US" sz="2700" i="1" dirty="0" err="1">
                <a:solidFill>
                  <a:schemeClr val="accent5">
                    <a:lumMod val="75000"/>
                  </a:schemeClr>
                </a:solidFill>
              </a:rPr>
              <a:t>Valk</a:t>
            </a:r>
            <a:r>
              <a:rPr lang="en-US" sz="2700" i="1" dirty="0">
                <a:solidFill>
                  <a:schemeClr val="accent5">
                    <a:lumMod val="75000"/>
                  </a:schemeClr>
                </a:solidFill>
              </a:rPr>
              <a:t> Hotel, Utrecht</a:t>
            </a:r>
            <a:br>
              <a:rPr lang="en-US" sz="2700" i="1" dirty="0">
                <a:solidFill>
                  <a:schemeClr val="accent5">
                    <a:lumMod val="75000"/>
                  </a:schemeClr>
                </a:solidFill>
              </a:rPr>
            </a:br>
            <a:r>
              <a:rPr lang="en-US" sz="2700" i="1" dirty="0">
                <a:solidFill>
                  <a:schemeClr val="accent5">
                    <a:lumMod val="75000"/>
                  </a:schemeClr>
                </a:solidFill>
              </a:rPr>
              <a:t>Thursday 12 October 2023</a:t>
            </a:r>
            <a:br>
              <a:rPr lang="en-US" sz="2700" i="1" dirty="0"/>
            </a:br>
            <a:br>
              <a:rPr lang="en-US" sz="2700" i="1" dirty="0"/>
            </a:br>
            <a:r>
              <a:rPr lang="en-US" sz="2700" i="1" dirty="0"/>
              <a:t>Nigel Turner</a:t>
            </a:r>
            <a:br>
              <a:rPr lang="en-US" sz="1800" i="1" dirty="0"/>
            </a:br>
            <a:r>
              <a:rPr lang="en-US" sz="1800" i="1" dirty="0"/>
              <a:t>Principal Consultant EMEA</a:t>
            </a:r>
            <a:br>
              <a:rPr lang="en-US" sz="1800" i="1" dirty="0"/>
            </a:br>
            <a:r>
              <a:rPr lang="en-US" sz="1800" i="1" dirty="0"/>
              <a:t>Global Data Strategy  </a:t>
            </a:r>
            <a:br>
              <a:rPr lang="en-US" sz="2700" i="1" dirty="0"/>
            </a:br>
            <a:endParaRPr lang="en-US" sz="3100" i="1" dirty="0">
              <a:solidFill>
                <a:schemeClr val="bg1">
                  <a:lumMod val="50000"/>
                </a:schemeClr>
              </a:solidFill>
            </a:endParaRPr>
          </a:p>
        </p:txBody>
      </p:sp>
      <p:sp>
        <p:nvSpPr>
          <p:cNvPr id="9" name="Rectangle 2">
            <a:extLst>
              <a:ext uri="{FF2B5EF4-FFF2-40B4-BE49-F238E27FC236}">
                <a16:creationId xmlns:a16="http://schemas.microsoft.com/office/drawing/2014/main" id="{CE1DD43C-9CCC-D744-8F01-63C4B59B8EBF}"/>
              </a:ext>
            </a:extLst>
          </p:cNvPr>
          <p:cNvSpPr>
            <a:spLocks noChangeArrowheads="1"/>
          </p:cNvSpPr>
          <p:nvPr/>
        </p:nvSpPr>
        <p:spPr bwMode="auto">
          <a:xfrm>
            <a:off x="560832" y="402335"/>
            <a:ext cx="16167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1">
            <a:extLst>
              <a:ext uri="{FF2B5EF4-FFF2-40B4-BE49-F238E27FC236}">
                <a16:creationId xmlns:a16="http://schemas.microsoft.com/office/drawing/2014/main" id="{7D697D4C-7C9E-B445-8B12-52B4EA39E3B8}"/>
              </a:ext>
            </a:extLst>
          </p:cNvPr>
          <p:cNvSpPr txBox="1">
            <a:spLocks/>
          </p:cNvSpPr>
          <p:nvPr/>
        </p:nvSpPr>
        <p:spPr>
          <a:xfrm>
            <a:off x="11523133" y="6373282"/>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A8638-8D10-419D-A540-6BF35F11F66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FA7BCBF3-C344-53B3-FFF8-C3F2AA607367}"/>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a:t>
            </a:fld>
            <a:endParaRPr lang="en-US" sz="1200" dirty="0"/>
          </a:p>
        </p:txBody>
      </p:sp>
    </p:spTree>
    <p:extLst>
      <p:ext uri="{BB962C8B-B14F-4D97-AF65-F5344CB8AC3E}">
        <p14:creationId xmlns:p14="http://schemas.microsoft.com/office/powerpoint/2010/main" val="26285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501C-94CC-D343-9118-4B306CD0258B}"/>
              </a:ext>
            </a:extLst>
          </p:cNvPr>
          <p:cNvSpPr>
            <a:spLocks noGrp="1"/>
          </p:cNvSpPr>
          <p:nvPr>
            <p:ph type="title"/>
          </p:nvPr>
        </p:nvSpPr>
        <p:spPr/>
        <p:txBody>
          <a:bodyPr/>
          <a:lstStyle/>
          <a:p>
            <a:r>
              <a:rPr lang="en-GB" dirty="0"/>
              <a:t>Why the need for a Data Strategy? </a:t>
            </a:r>
          </a:p>
        </p:txBody>
      </p:sp>
      <p:sp>
        <p:nvSpPr>
          <p:cNvPr id="4" name="Slide Number Placeholder 3">
            <a:extLst>
              <a:ext uri="{FF2B5EF4-FFF2-40B4-BE49-F238E27FC236}">
                <a16:creationId xmlns:a16="http://schemas.microsoft.com/office/drawing/2014/main" id="{6CBE7314-A2D2-984A-93E9-F583D52C94CB}"/>
              </a:ext>
            </a:extLst>
          </p:cNvPr>
          <p:cNvSpPr>
            <a:spLocks noGrp="1"/>
          </p:cNvSpPr>
          <p:nvPr>
            <p:ph type="sldNum" sz="quarter" idx="12"/>
          </p:nvPr>
        </p:nvSpPr>
        <p:spPr/>
        <p:txBody>
          <a:bodyPr/>
          <a:lstStyle/>
          <a:p>
            <a:fld id="{7C0A8638-8D10-419D-A540-6BF35F11F66E}" type="slidenum">
              <a:rPr lang="en-US" smtClean="0">
                <a:solidFill>
                  <a:schemeClr val="tx1"/>
                </a:solidFill>
              </a:rPr>
              <a:t>10</a:t>
            </a:fld>
            <a:endParaRPr lang="en-US" dirty="0">
              <a:solidFill>
                <a:schemeClr val="tx1"/>
              </a:solidFill>
            </a:endParaRPr>
          </a:p>
        </p:txBody>
      </p:sp>
      <p:grpSp>
        <p:nvGrpSpPr>
          <p:cNvPr id="15" name="Group 14">
            <a:extLst>
              <a:ext uri="{FF2B5EF4-FFF2-40B4-BE49-F238E27FC236}">
                <a16:creationId xmlns:a16="http://schemas.microsoft.com/office/drawing/2014/main" id="{97A23E69-4ED5-F846-BEBF-F60B7661406B}"/>
              </a:ext>
            </a:extLst>
          </p:cNvPr>
          <p:cNvGrpSpPr/>
          <p:nvPr/>
        </p:nvGrpSpPr>
        <p:grpSpPr>
          <a:xfrm>
            <a:off x="6691511" y="3812233"/>
            <a:ext cx="4820516" cy="2677656"/>
            <a:chOff x="6691511" y="3812233"/>
            <a:chExt cx="4820516" cy="2677656"/>
          </a:xfrm>
        </p:grpSpPr>
        <p:pic>
          <p:nvPicPr>
            <p:cNvPr id="8" name="Picture 7">
              <a:extLst>
                <a:ext uri="{FF2B5EF4-FFF2-40B4-BE49-F238E27FC236}">
                  <a16:creationId xmlns:a16="http://schemas.microsoft.com/office/drawing/2014/main" id="{1C504614-B386-BE41-BED4-7C461C2BA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1511" y="3834283"/>
              <a:ext cx="1437692" cy="216046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E51EAA13-4550-9646-9945-96DDB4AA7BEF}"/>
                </a:ext>
              </a:extLst>
            </p:cNvPr>
            <p:cNvSpPr txBox="1"/>
            <p:nvPr/>
          </p:nvSpPr>
          <p:spPr>
            <a:xfrm>
              <a:off x="8255967" y="3812233"/>
              <a:ext cx="3256060" cy="2677656"/>
            </a:xfrm>
            <a:prstGeom prst="rect">
              <a:avLst/>
            </a:prstGeom>
            <a:noFill/>
          </p:spPr>
          <p:txBody>
            <a:bodyPr wrap="square" rtlCol="0">
              <a:spAutoFit/>
            </a:bodyPr>
            <a:lstStyle/>
            <a:p>
              <a:pPr algn="ctr"/>
              <a:r>
                <a:rPr lang="en-GB" sz="2400" dirty="0"/>
                <a:t>“Strategy is a fancy word for coming up with a long term plan and putting it into action” </a:t>
              </a:r>
            </a:p>
            <a:p>
              <a:pPr algn="ctr"/>
              <a:r>
                <a:rPr lang="en-GB" sz="2400" b="1" dirty="0">
                  <a:solidFill>
                    <a:srgbClr val="3F6228"/>
                  </a:solidFill>
                </a:rPr>
                <a:t>ELLIE PIDOT, </a:t>
              </a:r>
            </a:p>
            <a:p>
              <a:pPr algn="ctr"/>
              <a:r>
                <a:rPr lang="en-GB" sz="2400" b="1" dirty="0">
                  <a:solidFill>
                    <a:srgbClr val="3F6228"/>
                  </a:solidFill>
                </a:rPr>
                <a:t>VP STRATEGY, MEDTREONIC </a:t>
              </a:r>
            </a:p>
          </p:txBody>
        </p:sp>
      </p:grpSp>
      <p:grpSp>
        <p:nvGrpSpPr>
          <p:cNvPr id="12" name="Group 11">
            <a:extLst>
              <a:ext uri="{FF2B5EF4-FFF2-40B4-BE49-F238E27FC236}">
                <a16:creationId xmlns:a16="http://schemas.microsoft.com/office/drawing/2014/main" id="{BCE05BE1-C7EF-4246-BC3F-1E763107702F}"/>
              </a:ext>
            </a:extLst>
          </p:cNvPr>
          <p:cNvGrpSpPr/>
          <p:nvPr/>
        </p:nvGrpSpPr>
        <p:grpSpPr>
          <a:xfrm>
            <a:off x="6008067" y="1136693"/>
            <a:ext cx="5442639" cy="2278974"/>
            <a:chOff x="6008067" y="1136693"/>
            <a:chExt cx="5442639" cy="2278974"/>
          </a:xfrm>
        </p:grpSpPr>
        <p:pic>
          <p:nvPicPr>
            <p:cNvPr id="7" name="Picture 6">
              <a:extLst>
                <a:ext uri="{FF2B5EF4-FFF2-40B4-BE49-F238E27FC236}">
                  <a16:creationId xmlns:a16="http://schemas.microsoft.com/office/drawing/2014/main" id="{8C70F50E-2E11-D346-A4ED-FB9E46439A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5256" y="1136693"/>
              <a:ext cx="1865450" cy="2278974"/>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B924AA7-2C92-BE48-B81D-727D03B8FF5A}"/>
                </a:ext>
              </a:extLst>
            </p:cNvPr>
            <p:cNvSpPr txBox="1"/>
            <p:nvPr/>
          </p:nvSpPr>
          <p:spPr>
            <a:xfrm>
              <a:off x="6008067" y="1451291"/>
              <a:ext cx="3429000" cy="1569660"/>
            </a:xfrm>
            <a:prstGeom prst="rect">
              <a:avLst/>
            </a:prstGeom>
            <a:noFill/>
          </p:spPr>
          <p:txBody>
            <a:bodyPr wrap="square" rtlCol="0">
              <a:spAutoFit/>
            </a:bodyPr>
            <a:lstStyle/>
            <a:p>
              <a:pPr algn="ctr"/>
              <a:r>
                <a:rPr lang="en-GB" sz="2400" dirty="0"/>
                <a:t>“By failing to prepare, you are preparing to fail.”</a:t>
              </a:r>
            </a:p>
            <a:p>
              <a:pPr algn="ctr"/>
              <a:r>
                <a:rPr lang="en-GB" sz="2400" b="1" dirty="0">
                  <a:solidFill>
                    <a:srgbClr val="002060"/>
                  </a:solidFill>
                </a:rPr>
                <a:t>BENJAMIN FRANKLIN, </a:t>
              </a:r>
            </a:p>
            <a:p>
              <a:pPr algn="ctr"/>
              <a:r>
                <a:rPr lang="en-GB" sz="2400" b="1" dirty="0">
                  <a:solidFill>
                    <a:srgbClr val="002060"/>
                  </a:solidFill>
                </a:rPr>
                <a:t>US FOUNDING FATHER </a:t>
              </a:r>
            </a:p>
          </p:txBody>
        </p:sp>
      </p:grpSp>
      <p:grpSp>
        <p:nvGrpSpPr>
          <p:cNvPr id="3" name="Group 2">
            <a:extLst>
              <a:ext uri="{FF2B5EF4-FFF2-40B4-BE49-F238E27FC236}">
                <a16:creationId xmlns:a16="http://schemas.microsoft.com/office/drawing/2014/main" id="{35DDB6D7-26F5-2E4A-9CD6-E5CFE76D9466}"/>
              </a:ext>
            </a:extLst>
          </p:cNvPr>
          <p:cNvGrpSpPr/>
          <p:nvPr/>
        </p:nvGrpSpPr>
        <p:grpSpPr>
          <a:xfrm>
            <a:off x="846040" y="988088"/>
            <a:ext cx="4375908" cy="2689590"/>
            <a:chOff x="846040" y="988088"/>
            <a:chExt cx="4375908" cy="2689590"/>
          </a:xfrm>
        </p:grpSpPr>
        <p:pic>
          <p:nvPicPr>
            <p:cNvPr id="6" name="Picture 5">
              <a:extLst>
                <a:ext uri="{FF2B5EF4-FFF2-40B4-BE49-F238E27FC236}">
                  <a16:creationId xmlns:a16="http://schemas.microsoft.com/office/drawing/2014/main" id="{994EB6AB-981A-914A-839E-6F7A9E7EA2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040" y="988088"/>
              <a:ext cx="1503460" cy="2440912"/>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9A69826C-8245-024B-96E8-DAE4AA350698}"/>
                </a:ext>
              </a:extLst>
            </p:cNvPr>
            <p:cNvSpPr/>
            <p:nvPr/>
          </p:nvSpPr>
          <p:spPr>
            <a:xfrm>
              <a:off x="2545423" y="1000022"/>
              <a:ext cx="2676525" cy="2677656"/>
            </a:xfrm>
            <a:prstGeom prst="rect">
              <a:avLst/>
            </a:prstGeom>
          </p:spPr>
          <p:txBody>
            <a:bodyPr wrap="square">
              <a:spAutoFit/>
            </a:bodyPr>
            <a:lstStyle/>
            <a:p>
              <a:pPr algn="ctr"/>
              <a:r>
                <a:rPr lang="en-GB" sz="2400" dirty="0"/>
                <a:t>“If you don’t know where you are going, you’ll end up someplace else.”</a:t>
              </a:r>
            </a:p>
            <a:p>
              <a:pPr algn="ctr"/>
              <a:r>
                <a:rPr lang="en-GB" sz="2400" b="1" dirty="0"/>
                <a:t>YOGI BERRA, </a:t>
              </a:r>
            </a:p>
            <a:p>
              <a:pPr algn="ctr"/>
              <a:r>
                <a:rPr lang="en-GB" sz="2400" b="1" dirty="0"/>
                <a:t>US BASEBALL PLAYER</a:t>
              </a:r>
            </a:p>
          </p:txBody>
        </p:sp>
      </p:grpSp>
      <p:grpSp>
        <p:nvGrpSpPr>
          <p:cNvPr id="14" name="Group 13">
            <a:extLst>
              <a:ext uri="{FF2B5EF4-FFF2-40B4-BE49-F238E27FC236}">
                <a16:creationId xmlns:a16="http://schemas.microsoft.com/office/drawing/2014/main" id="{6D5351A8-6A9C-AE46-B871-467454456E99}"/>
              </a:ext>
            </a:extLst>
          </p:cNvPr>
          <p:cNvGrpSpPr/>
          <p:nvPr/>
        </p:nvGrpSpPr>
        <p:grpSpPr>
          <a:xfrm>
            <a:off x="656766" y="3812233"/>
            <a:ext cx="5175427" cy="2308324"/>
            <a:chOff x="656766" y="3812233"/>
            <a:chExt cx="5175427" cy="2308324"/>
          </a:xfrm>
        </p:grpSpPr>
        <p:pic>
          <p:nvPicPr>
            <p:cNvPr id="5" name="Picture 4">
              <a:extLst>
                <a:ext uri="{FF2B5EF4-FFF2-40B4-BE49-F238E27FC236}">
                  <a16:creationId xmlns:a16="http://schemas.microsoft.com/office/drawing/2014/main" id="{A42A486F-767D-F24A-A394-A2E9CB3113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02100" y="3837049"/>
              <a:ext cx="1730093" cy="2160465"/>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497424AA-95DA-034F-B5C6-68214AD6B2E0}"/>
                </a:ext>
              </a:extLst>
            </p:cNvPr>
            <p:cNvSpPr/>
            <p:nvPr/>
          </p:nvSpPr>
          <p:spPr>
            <a:xfrm>
              <a:off x="656766" y="3812233"/>
              <a:ext cx="3256060" cy="2308324"/>
            </a:xfrm>
            <a:prstGeom prst="rect">
              <a:avLst/>
            </a:prstGeom>
          </p:spPr>
          <p:txBody>
            <a:bodyPr wrap="square">
              <a:spAutoFit/>
            </a:bodyPr>
            <a:lstStyle/>
            <a:p>
              <a:pPr algn="ctr"/>
              <a:r>
                <a:rPr lang="en-GB" sz="2400" dirty="0"/>
                <a:t>“Give me six hours to chop down a tree and I will spend the first four sharpening the axe”</a:t>
              </a:r>
            </a:p>
            <a:p>
              <a:pPr algn="ctr"/>
              <a:r>
                <a:rPr lang="en-GB" sz="2400" b="1" dirty="0">
                  <a:solidFill>
                    <a:srgbClr val="C00000"/>
                  </a:solidFill>
                </a:rPr>
                <a:t>ABRAHAM LINCOLN, </a:t>
              </a:r>
            </a:p>
            <a:p>
              <a:pPr algn="ctr"/>
              <a:r>
                <a:rPr lang="en-GB" sz="2400" b="1" dirty="0">
                  <a:solidFill>
                    <a:srgbClr val="C00000"/>
                  </a:solidFill>
                </a:rPr>
                <a:t>US PRESIDENT </a:t>
              </a:r>
            </a:p>
          </p:txBody>
        </p:sp>
      </p:grpSp>
    </p:spTree>
    <p:extLst>
      <p:ext uri="{BB962C8B-B14F-4D97-AF65-F5344CB8AC3E}">
        <p14:creationId xmlns:p14="http://schemas.microsoft.com/office/powerpoint/2010/main" val="34949140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764A19-049A-4A3F-9F2B-072931C1454A}"/>
              </a:ext>
            </a:extLst>
          </p:cNvPr>
          <p:cNvSpPr txBox="1"/>
          <p:nvPr/>
        </p:nvSpPr>
        <p:spPr>
          <a:xfrm>
            <a:off x="631111" y="643467"/>
            <a:ext cx="4620584" cy="548548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6000" b="0" i="1" u="none" strike="noStrike" baseline="0" dirty="0">
                <a:solidFill>
                  <a:schemeClr val="accent2"/>
                </a:solidFill>
                <a:latin typeface="Abadi" panose="020B0604020104020204" pitchFamily="34" charset="0"/>
                <a:ea typeface="+mj-ea"/>
                <a:cs typeface="+mj-cs"/>
              </a:rPr>
              <a:t>‘ </a:t>
            </a:r>
            <a:r>
              <a:rPr lang="en-US" sz="5400" b="0" u="none" strike="noStrike" baseline="0" dirty="0">
                <a:solidFill>
                  <a:schemeClr val="accent2"/>
                </a:solidFill>
                <a:latin typeface="Abadi" panose="020B0604020104020204" pitchFamily="34" charset="0"/>
                <a:ea typeface="+mj-ea"/>
                <a:cs typeface="+mj-cs"/>
              </a:rPr>
              <a:t>Culture eats strategy for breakfast.’</a:t>
            </a:r>
            <a:endParaRPr lang="en-US" sz="6000" b="0" u="none" strike="noStrike" baseline="0" dirty="0">
              <a:solidFill>
                <a:schemeClr val="accent2"/>
              </a:solidFill>
              <a:latin typeface="Abadi" panose="020B0604020104020204" pitchFamily="34" charset="0"/>
              <a:ea typeface="+mj-ea"/>
              <a:cs typeface="+mj-cs"/>
            </a:endParaRPr>
          </a:p>
          <a:p>
            <a:pPr>
              <a:lnSpc>
                <a:spcPct val="90000"/>
              </a:lnSpc>
              <a:spcBef>
                <a:spcPct val="0"/>
              </a:spcBef>
              <a:spcAft>
                <a:spcPts val="600"/>
              </a:spcAft>
            </a:pPr>
            <a:endParaRPr lang="en-US" sz="4400" i="1" dirty="0">
              <a:solidFill>
                <a:schemeClr val="accent2"/>
              </a:solidFill>
              <a:latin typeface="+mj-lt"/>
              <a:ea typeface="+mj-ea"/>
              <a:cs typeface="+mj-cs"/>
            </a:endParaRPr>
          </a:p>
          <a:p>
            <a:pPr algn="ctr">
              <a:lnSpc>
                <a:spcPct val="90000"/>
              </a:lnSpc>
              <a:spcBef>
                <a:spcPct val="0"/>
              </a:spcBef>
              <a:spcAft>
                <a:spcPts val="600"/>
              </a:spcAft>
            </a:pPr>
            <a:r>
              <a:rPr lang="en-US" sz="4400" i="1" dirty="0">
                <a:solidFill>
                  <a:schemeClr val="bg1"/>
                </a:solidFill>
                <a:latin typeface="+mj-lt"/>
                <a:ea typeface="+mj-ea"/>
                <a:cs typeface="+mj-cs"/>
              </a:rPr>
              <a:t>Peter Drucker,</a:t>
            </a:r>
          </a:p>
          <a:p>
            <a:pPr algn="ctr">
              <a:lnSpc>
                <a:spcPct val="90000"/>
              </a:lnSpc>
              <a:spcBef>
                <a:spcPct val="0"/>
              </a:spcBef>
              <a:spcAft>
                <a:spcPts val="600"/>
              </a:spcAft>
            </a:pPr>
            <a:r>
              <a:rPr lang="en-US" sz="4400" i="1" dirty="0">
                <a:solidFill>
                  <a:schemeClr val="bg1"/>
                </a:solidFill>
                <a:latin typeface="+mj-lt"/>
                <a:ea typeface="+mj-ea"/>
                <a:cs typeface="+mj-cs"/>
              </a:rPr>
              <a:t>Management</a:t>
            </a:r>
          </a:p>
          <a:p>
            <a:pPr algn="ctr">
              <a:lnSpc>
                <a:spcPct val="90000"/>
              </a:lnSpc>
              <a:spcBef>
                <a:spcPct val="0"/>
              </a:spcBef>
              <a:spcAft>
                <a:spcPts val="600"/>
              </a:spcAft>
            </a:pPr>
            <a:r>
              <a:rPr lang="en-US" sz="4400" i="1" dirty="0">
                <a:solidFill>
                  <a:schemeClr val="bg1"/>
                </a:solidFill>
                <a:latin typeface="+mj-lt"/>
                <a:ea typeface="+mj-ea"/>
                <a:cs typeface="+mj-cs"/>
              </a:rPr>
              <a:t>Strategist &amp; Consultant </a:t>
            </a:r>
          </a:p>
        </p:txBody>
      </p:sp>
      <p:pic>
        <p:nvPicPr>
          <p:cNvPr id="3" name="Picture 2" descr="A person holding a phone to his ear&#10;&#10;Description automatically generated with medium confidence">
            <a:extLst>
              <a:ext uri="{FF2B5EF4-FFF2-40B4-BE49-F238E27FC236}">
                <a16:creationId xmlns:a16="http://schemas.microsoft.com/office/drawing/2014/main" id="{B20692CB-30B1-5924-AF6A-D564625527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descr="A person holding a phone to his ear&#10;&#10;Description automatically generated with medium confidence">
            <a:extLst>
              <a:ext uri="{FF2B5EF4-FFF2-40B4-BE49-F238E27FC236}">
                <a16:creationId xmlns:a16="http://schemas.microsoft.com/office/drawing/2014/main" id="{93515427-CE1B-EA30-B937-B06980F873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6167" y="148451"/>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1">
            <a:extLst>
              <a:ext uri="{FF2B5EF4-FFF2-40B4-BE49-F238E27FC236}">
                <a16:creationId xmlns:a16="http://schemas.microsoft.com/office/drawing/2014/main" id="{3C764CFD-9FC8-7F4C-C3B3-50D9CC116321}"/>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100</a:t>
            </a:fld>
            <a:endParaRPr lang="en-US" sz="1200" dirty="0">
              <a:solidFill>
                <a:schemeClr val="bg1"/>
              </a:solidFill>
            </a:endParaRPr>
          </a:p>
        </p:txBody>
      </p:sp>
    </p:spTree>
    <p:extLst>
      <p:ext uri="{BB962C8B-B14F-4D97-AF65-F5344CB8AC3E}">
        <p14:creationId xmlns:p14="http://schemas.microsoft.com/office/powerpoint/2010/main" val="1568605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adar chart&#10;&#10;Description automatically generated">
            <a:extLst>
              <a:ext uri="{FF2B5EF4-FFF2-40B4-BE49-F238E27FC236}">
                <a16:creationId xmlns:a16="http://schemas.microsoft.com/office/drawing/2014/main" id="{DE151D22-C02C-4424-9F03-A3B78FAEDF72}"/>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77071" y="142464"/>
            <a:ext cx="6781800" cy="6781800"/>
          </a:xfrm>
          <a:prstGeom prst="rect">
            <a:avLst/>
          </a:prstGeom>
        </p:spPr>
      </p:pic>
      <p:sp>
        <p:nvSpPr>
          <p:cNvPr id="2" name="Title 1">
            <a:extLst>
              <a:ext uri="{FF2B5EF4-FFF2-40B4-BE49-F238E27FC236}">
                <a16:creationId xmlns:a16="http://schemas.microsoft.com/office/drawing/2014/main" id="{4C261B6F-0A42-46F6-83D4-A8D13FDC4EB8}"/>
              </a:ext>
            </a:extLst>
          </p:cNvPr>
          <p:cNvSpPr>
            <a:spLocks noGrp="1"/>
          </p:cNvSpPr>
          <p:nvPr>
            <p:ph type="title"/>
          </p:nvPr>
        </p:nvSpPr>
        <p:spPr/>
        <p:txBody>
          <a:bodyPr/>
          <a:lstStyle/>
          <a:p>
            <a:r>
              <a:rPr lang="en-US" dirty="0"/>
              <a:t>Tell the Story – Explain Vision and the Journey to Get There</a:t>
            </a:r>
          </a:p>
        </p:txBody>
      </p:sp>
      <p:sp>
        <p:nvSpPr>
          <p:cNvPr id="4" name="Slide Number Placeholder 3">
            <a:extLst>
              <a:ext uri="{FF2B5EF4-FFF2-40B4-BE49-F238E27FC236}">
                <a16:creationId xmlns:a16="http://schemas.microsoft.com/office/drawing/2014/main" id="{6579A2FA-D3D7-4503-9295-3E386FBA5486}"/>
              </a:ext>
            </a:extLst>
          </p:cNvPr>
          <p:cNvSpPr>
            <a:spLocks noGrp="1"/>
          </p:cNvSpPr>
          <p:nvPr>
            <p:ph type="sldNum" sz="quarter" idx="12"/>
          </p:nvPr>
        </p:nvSpPr>
        <p:spPr/>
        <p:txBody>
          <a:bodyPr/>
          <a:lstStyle/>
          <a:p>
            <a:fld id="{7C0A8638-8D10-419D-A540-6BF35F11F66E}" type="slidenum">
              <a:rPr lang="en-US" smtClean="0">
                <a:solidFill>
                  <a:schemeClr val="tx1"/>
                </a:solidFill>
              </a:rPr>
              <a:t>101</a:t>
            </a:fld>
            <a:endParaRPr lang="en-US" dirty="0">
              <a:solidFill>
                <a:schemeClr val="tx1"/>
              </a:solidFill>
            </a:endParaRPr>
          </a:p>
        </p:txBody>
      </p:sp>
      <p:sp>
        <p:nvSpPr>
          <p:cNvPr id="8" name="TextBox 7">
            <a:extLst>
              <a:ext uri="{FF2B5EF4-FFF2-40B4-BE49-F238E27FC236}">
                <a16:creationId xmlns:a16="http://schemas.microsoft.com/office/drawing/2014/main" id="{9900E9BB-17B2-496E-98C8-93B8B33777CF}"/>
              </a:ext>
            </a:extLst>
          </p:cNvPr>
          <p:cNvSpPr txBox="1"/>
          <p:nvPr/>
        </p:nvSpPr>
        <p:spPr>
          <a:xfrm>
            <a:off x="325381" y="1889178"/>
            <a:ext cx="6238875" cy="357020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Storytelling and vision-building is a key part to any strategy.</a:t>
            </a:r>
          </a:p>
          <a:p>
            <a:pPr marL="742950" lvl="1" indent="-285750">
              <a:spcAft>
                <a:spcPts val="1200"/>
              </a:spcAft>
              <a:buFont typeface="Arial" panose="020B0604020202020204" pitchFamily="34" charset="0"/>
              <a:buChar char="•"/>
            </a:pPr>
            <a:r>
              <a:rPr lang="en-US" dirty="0">
                <a:solidFill>
                  <a:schemeClr val="accent5">
                    <a:lumMod val="50000"/>
                  </a:schemeClr>
                </a:solidFill>
              </a:rPr>
              <a:t>Build a sense of excitement</a:t>
            </a:r>
          </a:p>
          <a:p>
            <a:pPr marL="742950" lvl="1" indent="-285750">
              <a:spcAft>
                <a:spcPts val="1200"/>
              </a:spcAft>
              <a:buFont typeface="Arial" panose="020B0604020202020204" pitchFamily="34" charset="0"/>
              <a:buChar char="•"/>
            </a:pPr>
            <a:r>
              <a:rPr lang="en-US" dirty="0">
                <a:solidFill>
                  <a:schemeClr val="accent5">
                    <a:lumMod val="50000"/>
                  </a:schemeClr>
                </a:solidFill>
              </a:rPr>
              <a:t>Provide a vision for what the future will look like</a:t>
            </a:r>
          </a:p>
          <a:p>
            <a:pPr marL="742950" lvl="1" indent="-285750">
              <a:spcAft>
                <a:spcPts val="1200"/>
              </a:spcAft>
              <a:buFont typeface="Arial" panose="020B0604020202020204" pitchFamily="34" charset="0"/>
              <a:buChar char="•"/>
            </a:pPr>
            <a:r>
              <a:rPr lang="en-US" dirty="0">
                <a:solidFill>
                  <a:schemeClr val="accent5">
                    <a:lumMod val="50000"/>
                  </a:schemeClr>
                </a:solidFill>
              </a:rPr>
              <a:t>Show the journey and the effort required</a:t>
            </a:r>
          </a:p>
          <a:p>
            <a:pPr marL="742950" lvl="1" indent="-285750">
              <a:spcAft>
                <a:spcPts val="1200"/>
              </a:spcAft>
              <a:buFont typeface="Arial" panose="020B0604020202020204" pitchFamily="34" charset="0"/>
              <a:buChar char="•"/>
            </a:pPr>
            <a:r>
              <a:rPr lang="en-US" dirty="0">
                <a:solidFill>
                  <a:schemeClr val="accent5">
                    <a:lumMod val="50000"/>
                  </a:schemeClr>
                </a:solidFill>
              </a:rPr>
              <a:t>Explain the steps to achieve the journey</a:t>
            </a:r>
          </a:p>
          <a:p>
            <a:pPr marL="742950" lvl="1" indent="-285750">
              <a:spcAft>
                <a:spcPts val="1200"/>
              </a:spcAft>
              <a:buFont typeface="Arial" panose="020B0604020202020204" pitchFamily="34" charset="0"/>
              <a:buChar char="•"/>
            </a:pPr>
            <a:r>
              <a:rPr lang="en-US" dirty="0">
                <a:solidFill>
                  <a:schemeClr val="accent5">
                    <a:lumMod val="50000"/>
                  </a:schemeClr>
                </a:solidFill>
              </a:rPr>
              <a:t>Clarify everyone’s role in the journey – where do they fit, and what skills do they need?</a:t>
            </a:r>
          </a:p>
          <a:p>
            <a:pPr marL="742950" lvl="1" indent="-285750">
              <a:spcAft>
                <a:spcPts val="1200"/>
              </a:spcAft>
              <a:buFont typeface="Arial" panose="020B0604020202020204" pitchFamily="34" charset="0"/>
              <a:buChar char="•"/>
            </a:pPr>
            <a:endParaRPr lang="en-US" dirty="0">
              <a:solidFill>
                <a:schemeClr val="accent5">
                  <a:lumMod val="50000"/>
                </a:schemeClr>
              </a:solidFill>
            </a:endParaRPr>
          </a:p>
        </p:txBody>
      </p:sp>
    </p:spTree>
    <p:extLst>
      <p:ext uri="{BB962C8B-B14F-4D97-AF65-F5344CB8AC3E}">
        <p14:creationId xmlns:p14="http://schemas.microsoft.com/office/powerpoint/2010/main" val="3436364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8772-747C-478E-A197-BFD2D57644A2}"/>
              </a:ext>
            </a:extLst>
          </p:cNvPr>
          <p:cNvSpPr>
            <a:spLocks noGrp="1"/>
          </p:cNvSpPr>
          <p:nvPr>
            <p:ph type="title"/>
          </p:nvPr>
        </p:nvSpPr>
        <p:spPr/>
        <p:txBody>
          <a:bodyPr/>
          <a:lstStyle/>
          <a:p>
            <a:r>
              <a:rPr lang="en-US" dirty="0"/>
              <a:t>Organisational Change Happens at Three Levels</a:t>
            </a:r>
          </a:p>
        </p:txBody>
      </p:sp>
      <p:sp>
        <p:nvSpPr>
          <p:cNvPr id="11" name="Content Placeholder 10">
            <a:extLst>
              <a:ext uri="{FF2B5EF4-FFF2-40B4-BE49-F238E27FC236}">
                <a16:creationId xmlns:a16="http://schemas.microsoft.com/office/drawing/2014/main" id="{CB8F6908-D651-499E-BE54-D5A9EBA9B450}"/>
              </a:ext>
            </a:extLst>
          </p:cNvPr>
          <p:cNvSpPr>
            <a:spLocks noGrp="1"/>
          </p:cNvSpPr>
          <p:nvPr>
            <p:ph sz="quarter" idx="15"/>
          </p:nvPr>
        </p:nvSpPr>
        <p:spPr>
          <a:xfrm>
            <a:off x="446679" y="705135"/>
            <a:ext cx="11096572" cy="653164"/>
          </a:xfrm>
        </p:spPr>
        <p:txBody>
          <a:bodyPr/>
          <a:lstStyle/>
          <a:p>
            <a:r>
              <a:rPr lang="en-US" sz="2200" dirty="0"/>
              <a:t>An organisational move to a future state requires individuals to reach their own future state</a:t>
            </a:r>
          </a:p>
          <a:p>
            <a:endParaRPr lang="en-US" sz="2200" dirty="0"/>
          </a:p>
        </p:txBody>
      </p:sp>
      <p:grpSp>
        <p:nvGrpSpPr>
          <p:cNvPr id="60" name="Group 59">
            <a:extLst>
              <a:ext uri="{FF2B5EF4-FFF2-40B4-BE49-F238E27FC236}">
                <a16:creationId xmlns:a16="http://schemas.microsoft.com/office/drawing/2014/main" id="{0A70EE27-ACC4-455B-AE3D-7F8A9A6A549A}"/>
              </a:ext>
            </a:extLst>
          </p:cNvPr>
          <p:cNvGrpSpPr/>
          <p:nvPr/>
        </p:nvGrpSpPr>
        <p:grpSpPr>
          <a:xfrm>
            <a:off x="2049777" y="3222428"/>
            <a:ext cx="1493742" cy="1626231"/>
            <a:chOff x="2824076" y="2218963"/>
            <a:chExt cx="1493742" cy="1626231"/>
          </a:xfrm>
        </p:grpSpPr>
        <p:grpSp>
          <p:nvGrpSpPr>
            <p:cNvPr id="30" name="Group 29">
              <a:extLst>
                <a:ext uri="{FF2B5EF4-FFF2-40B4-BE49-F238E27FC236}">
                  <a16:creationId xmlns:a16="http://schemas.microsoft.com/office/drawing/2014/main" id="{F023F1B3-C77C-4C29-BFD9-32371B13C506}"/>
                </a:ext>
              </a:extLst>
            </p:cNvPr>
            <p:cNvGrpSpPr/>
            <p:nvPr/>
          </p:nvGrpSpPr>
          <p:grpSpPr>
            <a:xfrm>
              <a:off x="3295303" y="2218963"/>
              <a:ext cx="584681" cy="587128"/>
              <a:chOff x="1964602" y="2493728"/>
              <a:chExt cx="584681" cy="587128"/>
            </a:xfrm>
          </p:grpSpPr>
          <p:sp>
            <p:nvSpPr>
              <p:cNvPr id="22" name="Oval 21">
                <a:extLst>
                  <a:ext uri="{FF2B5EF4-FFF2-40B4-BE49-F238E27FC236}">
                    <a16:creationId xmlns:a16="http://schemas.microsoft.com/office/drawing/2014/main" id="{30F68E43-7604-467D-9315-C988AAD6E47A}"/>
                  </a:ext>
                </a:extLst>
              </p:cNvPr>
              <p:cNvSpPr/>
              <p:nvPr/>
            </p:nvSpPr>
            <p:spPr>
              <a:xfrm>
                <a:off x="1964602" y="2493728"/>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Male profile">
                <a:extLst>
                  <a:ext uri="{FF2B5EF4-FFF2-40B4-BE49-F238E27FC236}">
                    <a16:creationId xmlns:a16="http://schemas.microsoft.com/office/drawing/2014/main" id="{D203B1D3-90F0-4BFD-98F0-6C904E653CA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32688" y="2563038"/>
                <a:ext cx="448509" cy="448509"/>
              </a:xfrm>
              <a:prstGeom prst="rect">
                <a:avLst/>
              </a:prstGeom>
            </p:spPr>
          </p:pic>
        </p:grpSp>
        <p:grpSp>
          <p:nvGrpSpPr>
            <p:cNvPr id="32" name="Group 31">
              <a:extLst>
                <a:ext uri="{FF2B5EF4-FFF2-40B4-BE49-F238E27FC236}">
                  <a16:creationId xmlns:a16="http://schemas.microsoft.com/office/drawing/2014/main" id="{E0BE430C-F363-4E18-BE8F-1E4451B1BBB4}"/>
                </a:ext>
              </a:extLst>
            </p:cNvPr>
            <p:cNvGrpSpPr/>
            <p:nvPr/>
          </p:nvGrpSpPr>
          <p:grpSpPr>
            <a:xfrm>
              <a:off x="2824076" y="2826815"/>
              <a:ext cx="584681" cy="587128"/>
              <a:chOff x="1548013" y="3006549"/>
              <a:chExt cx="584681" cy="587128"/>
            </a:xfrm>
          </p:grpSpPr>
          <p:sp>
            <p:nvSpPr>
              <p:cNvPr id="29" name="Oval 28">
                <a:extLst>
                  <a:ext uri="{FF2B5EF4-FFF2-40B4-BE49-F238E27FC236}">
                    <a16:creationId xmlns:a16="http://schemas.microsoft.com/office/drawing/2014/main" id="{F221BE39-505C-450B-86C7-FCC4550A864C}"/>
                  </a:ext>
                </a:extLst>
              </p:cNvPr>
              <p:cNvSpPr/>
              <p:nvPr/>
            </p:nvSpPr>
            <p:spPr>
              <a:xfrm>
                <a:off x="1548013" y="3006549"/>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Female Profile">
                <a:extLst>
                  <a:ext uri="{FF2B5EF4-FFF2-40B4-BE49-F238E27FC236}">
                    <a16:creationId xmlns:a16="http://schemas.microsoft.com/office/drawing/2014/main" id="{D12824C8-B1DF-45E7-A332-5973B82F62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6099" y="3075859"/>
                <a:ext cx="448509" cy="448509"/>
              </a:xfrm>
              <a:prstGeom prst="rect">
                <a:avLst/>
              </a:prstGeom>
            </p:spPr>
          </p:pic>
        </p:grpSp>
        <p:grpSp>
          <p:nvGrpSpPr>
            <p:cNvPr id="31" name="Group 30">
              <a:extLst>
                <a:ext uri="{FF2B5EF4-FFF2-40B4-BE49-F238E27FC236}">
                  <a16:creationId xmlns:a16="http://schemas.microsoft.com/office/drawing/2014/main" id="{8EF9EC65-3FB7-4DC9-9A09-DBE262867665}"/>
                </a:ext>
              </a:extLst>
            </p:cNvPr>
            <p:cNvGrpSpPr/>
            <p:nvPr/>
          </p:nvGrpSpPr>
          <p:grpSpPr>
            <a:xfrm>
              <a:off x="3733137" y="2723134"/>
              <a:ext cx="584681" cy="587128"/>
              <a:chOff x="2637191" y="2814072"/>
              <a:chExt cx="584681" cy="587128"/>
            </a:xfrm>
          </p:grpSpPr>
          <p:sp>
            <p:nvSpPr>
              <p:cNvPr id="27" name="Oval 26">
                <a:extLst>
                  <a:ext uri="{FF2B5EF4-FFF2-40B4-BE49-F238E27FC236}">
                    <a16:creationId xmlns:a16="http://schemas.microsoft.com/office/drawing/2014/main" id="{379CD3ED-E264-4DDC-9414-54FC83FD3934}"/>
                  </a:ext>
                </a:extLst>
              </p:cNvPr>
              <p:cNvSpPr/>
              <p:nvPr/>
            </p:nvSpPr>
            <p:spPr>
              <a:xfrm>
                <a:off x="2637191" y="2814072"/>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chool girl">
                <a:extLst>
                  <a:ext uri="{FF2B5EF4-FFF2-40B4-BE49-F238E27FC236}">
                    <a16:creationId xmlns:a16="http://schemas.microsoft.com/office/drawing/2014/main" id="{7BCD48A3-9D45-4DA9-AA96-4CEE6DB12A8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05277" y="2883382"/>
                <a:ext cx="448509" cy="448509"/>
              </a:xfrm>
              <a:prstGeom prst="rect">
                <a:avLst/>
              </a:prstGeom>
            </p:spPr>
          </p:pic>
        </p:grpSp>
        <p:sp>
          <p:nvSpPr>
            <p:cNvPr id="24" name="Oval 23">
              <a:extLst>
                <a:ext uri="{FF2B5EF4-FFF2-40B4-BE49-F238E27FC236}">
                  <a16:creationId xmlns:a16="http://schemas.microsoft.com/office/drawing/2014/main" id="{35723BEB-33C5-4B65-B73A-6C332374AE0B}"/>
                </a:ext>
              </a:extLst>
            </p:cNvPr>
            <p:cNvSpPr/>
            <p:nvPr/>
          </p:nvSpPr>
          <p:spPr>
            <a:xfrm>
              <a:off x="4010400" y="3407724"/>
              <a:ext cx="287926" cy="287811"/>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24">
              <a:extLst>
                <a:ext uri="{FF2B5EF4-FFF2-40B4-BE49-F238E27FC236}">
                  <a16:creationId xmlns:a16="http://schemas.microsoft.com/office/drawing/2014/main" id="{AABC969F-502F-4CF0-ADF3-83175CC6BF5A}"/>
                </a:ext>
              </a:extLst>
            </p:cNvPr>
            <p:cNvSpPr/>
            <p:nvPr/>
          </p:nvSpPr>
          <p:spPr>
            <a:xfrm>
              <a:off x="3970004" y="2484848"/>
              <a:ext cx="167533" cy="167424"/>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Oval 25">
              <a:extLst>
                <a:ext uri="{FF2B5EF4-FFF2-40B4-BE49-F238E27FC236}">
                  <a16:creationId xmlns:a16="http://schemas.microsoft.com/office/drawing/2014/main" id="{4FC031D5-6E46-4EE6-94DC-7C91FB13982B}"/>
                </a:ext>
              </a:extLst>
            </p:cNvPr>
            <p:cNvSpPr/>
            <p:nvPr/>
          </p:nvSpPr>
          <p:spPr>
            <a:xfrm>
              <a:off x="3484713" y="2955978"/>
              <a:ext cx="167533" cy="167424"/>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37" name="Group 36">
              <a:extLst>
                <a:ext uri="{FF2B5EF4-FFF2-40B4-BE49-F238E27FC236}">
                  <a16:creationId xmlns:a16="http://schemas.microsoft.com/office/drawing/2014/main" id="{2FCCC0B9-9F9F-42B3-A4A0-93EC694A9694}"/>
                </a:ext>
              </a:extLst>
            </p:cNvPr>
            <p:cNvGrpSpPr/>
            <p:nvPr/>
          </p:nvGrpSpPr>
          <p:grpSpPr>
            <a:xfrm>
              <a:off x="3335868" y="3258066"/>
              <a:ext cx="584681" cy="587128"/>
              <a:chOff x="2081700" y="3245111"/>
              <a:chExt cx="584681" cy="587128"/>
            </a:xfrm>
          </p:grpSpPr>
          <p:sp>
            <p:nvSpPr>
              <p:cNvPr id="28" name="Oval 27">
                <a:extLst>
                  <a:ext uri="{FF2B5EF4-FFF2-40B4-BE49-F238E27FC236}">
                    <a16:creationId xmlns:a16="http://schemas.microsoft.com/office/drawing/2014/main" id="{FF51F4EB-2CC9-4F0C-93AF-B3D9F6C58C38}"/>
                  </a:ext>
                </a:extLst>
              </p:cNvPr>
              <p:cNvSpPr/>
              <p:nvPr/>
            </p:nvSpPr>
            <p:spPr>
              <a:xfrm>
                <a:off x="2081700" y="3245111"/>
                <a:ext cx="584681" cy="587128"/>
              </a:xfrm>
              <a:prstGeom prst="ellipse">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Content Placeholder 4" descr="User">
                <a:extLst>
                  <a:ext uri="{FF2B5EF4-FFF2-40B4-BE49-F238E27FC236}">
                    <a16:creationId xmlns:a16="http://schemas.microsoft.com/office/drawing/2014/main" id="{08AC3438-8276-4E7C-8AAA-446D72C2F193}"/>
                  </a:ext>
                </a:extLst>
              </p:cNvPr>
              <p:cNvGrpSpPr/>
              <p:nvPr/>
            </p:nvGrpSpPr>
            <p:grpSpPr>
              <a:xfrm>
                <a:off x="2149786" y="3314421"/>
                <a:ext cx="448509" cy="448509"/>
                <a:chOff x="2149786" y="3314421"/>
                <a:chExt cx="448509" cy="448509"/>
              </a:xfrm>
            </p:grpSpPr>
            <p:sp>
              <p:nvSpPr>
                <p:cNvPr id="34" name="Freeform: Shape 33">
                  <a:extLst>
                    <a:ext uri="{FF2B5EF4-FFF2-40B4-BE49-F238E27FC236}">
                      <a16:creationId xmlns:a16="http://schemas.microsoft.com/office/drawing/2014/main" id="{1D55CC9B-B2CF-4CB0-AF0B-2CB05C66426C}"/>
                    </a:ext>
                  </a:extLst>
                </p:cNvPr>
                <p:cNvSpPr/>
                <p:nvPr/>
              </p:nvSpPr>
              <p:spPr>
                <a:xfrm>
                  <a:off x="2299289" y="3379829"/>
                  <a:ext cx="149503" cy="149503"/>
                </a:xfrm>
                <a:custGeom>
                  <a:avLst/>
                  <a:gdLst>
                    <a:gd name="connsiteX0" fmla="*/ 149503 w 149503"/>
                    <a:gd name="connsiteY0" fmla="*/ 74752 h 149503"/>
                    <a:gd name="connsiteX1" fmla="*/ 74752 w 149503"/>
                    <a:gd name="connsiteY1" fmla="*/ 149503 h 149503"/>
                    <a:gd name="connsiteX2" fmla="*/ 0 w 149503"/>
                    <a:gd name="connsiteY2" fmla="*/ 74752 h 149503"/>
                    <a:gd name="connsiteX3" fmla="*/ 74752 w 149503"/>
                    <a:gd name="connsiteY3" fmla="*/ 0 h 149503"/>
                    <a:gd name="connsiteX4" fmla="*/ 149503 w 149503"/>
                    <a:gd name="connsiteY4" fmla="*/ 74752 h 14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03" h="149503">
                      <a:moveTo>
                        <a:pt x="149503" y="74752"/>
                      </a:moveTo>
                      <a:cubicBezTo>
                        <a:pt x="149503" y="116036"/>
                        <a:pt x="116036" y="149503"/>
                        <a:pt x="74752" y="149503"/>
                      </a:cubicBezTo>
                      <a:cubicBezTo>
                        <a:pt x="33467" y="149503"/>
                        <a:pt x="0" y="116036"/>
                        <a:pt x="0" y="74752"/>
                      </a:cubicBezTo>
                      <a:cubicBezTo>
                        <a:pt x="0" y="33467"/>
                        <a:pt x="33467" y="0"/>
                        <a:pt x="74752" y="0"/>
                      </a:cubicBezTo>
                      <a:cubicBezTo>
                        <a:pt x="116036" y="0"/>
                        <a:pt x="149503" y="33467"/>
                        <a:pt x="149503" y="74752"/>
                      </a:cubicBezTo>
                      <a:close/>
                    </a:path>
                  </a:pathLst>
                </a:custGeom>
                <a:solidFill>
                  <a:schemeClr val="bg2"/>
                </a:solidFill>
                <a:ln w="4663"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37F3E18-1EB9-4EDE-AC23-95E08DD76326}"/>
                    </a:ext>
                  </a:extLst>
                </p:cNvPr>
                <p:cNvSpPr/>
                <p:nvPr/>
              </p:nvSpPr>
              <p:spPr>
                <a:xfrm>
                  <a:off x="2224538" y="3548019"/>
                  <a:ext cx="299006" cy="149503"/>
                </a:xfrm>
                <a:custGeom>
                  <a:avLst/>
                  <a:gdLst>
                    <a:gd name="connsiteX0" fmla="*/ 299006 w 299006"/>
                    <a:gd name="connsiteY0" fmla="*/ 149503 h 149503"/>
                    <a:gd name="connsiteX1" fmla="*/ 299006 w 299006"/>
                    <a:gd name="connsiteY1" fmla="*/ 74752 h 149503"/>
                    <a:gd name="connsiteX2" fmla="*/ 284056 w 299006"/>
                    <a:gd name="connsiteY2" fmla="*/ 44851 h 149503"/>
                    <a:gd name="connsiteX3" fmla="*/ 211173 w 299006"/>
                    <a:gd name="connsiteY3" fmla="*/ 9344 h 149503"/>
                    <a:gd name="connsiteX4" fmla="*/ 149503 w 299006"/>
                    <a:gd name="connsiteY4" fmla="*/ 0 h 149503"/>
                    <a:gd name="connsiteX5" fmla="*/ 87833 w 299006"/>
                    <a:gd name="connsiteY5" fmla="*/ 9344 h 149503"/>
                    <a:gd name="connsiteX6" fmla="*/ 14950 w 299006"/>
                    <a:gd name="connsiteY6" fmla="*/ 44851 h 149503"/>
                    <a:gd name="connsiteX7" fmla="*/ 0 w 299006"/>
                    <a:gd name="connsiteY7" fmla="*/ 74752 h 149503"/>
                    <a:gd name="connsiteX8" fmla="*/ 0 w 299006"/>
                    <a:gd name="connsiteY8" fmla="*/ 149503 h 149503"/>
                    <a:gd name="connsiteX9" fmla="*/ 299006 w 299006"/>
                    <a:gd name="connsiteY9" fmla="*/ 149503 h 1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006" h="149503">
                      <a:moveTo>
                        <a:pt x="299006" y="149503"/>
                      </a:moveTo>
                      <a:lnTo>
                        <a:pt x="299006" y="74752"/>
                      </a:lnTo>
                      <a:cubicBezTo>
                        <a:pt x="299006" y="63539"/>
                        <a:pt x="293400" y="52326"/>
                        <a:pt x="284056" y="44851"/>
                      </a:cubicBezTo>
                      <a:cubicBezTo>
                        <a:pt x="263499" y="28032"/>
                        <a:pt x="237336" y="16819"/>
                        <a:pt x="211173" y="9344"/>
                      </a:cubicBezTo>
                      <a:cubicBezTo>
                        <a:pt x="192485" y="3738"/>
                        <a:pt x="171928" y="0"/>
                        <a:pt x="149503" y="0"/>
                      </a:cubicBezTo>
                      <a:cubicBezTo>
                        <a:pt x="128946" y="0"/>
                        <a:pt x="108390" y="3738"/>
                        <a:pt x="87833" y="9344"/>
                      </a:cubicBezTo>
                      <a:cubicBezTo>
                        <a:pt x="61670" y="16819"/>
                        <a:pt x="35507" y="29901"/>
                        <a:pt x="14950" y="44851"/>
                      </a:cubicBezTo>
                      <a:cubicBezTo>
                        <a:pt x="5606" y="52326"/>
                        <a:pt x="0" y="63539"/>
                        <a:pt x="0" y="74752"/>
                      </a:cubicBezTo>
                      <a:lnTo>
                        <a:pt x="0" y="149503"/>
                      </a:lnTo>
                      <a:lnTo>
                        <a:pt x="299006" y="149503"/>
                      </a:lnTo>
                      <a:close/>
                    </a:path>
                  </a:pathLst>
                </a:custGeom>
                <a:solidFill>
                  <a:schemeClr val="bg2"/>
                </a:solidFill>
                <a:ln w="4663" cap="flat">
                  <a:noFill/>
                  <a:prstDash val="solid"/>
                  <a:miter/>
                </a:ln>
              </p:spPr>
              <p:txBody>
                <a:bodyPr rtlCol="0" anchor="ctr"/>
                <a:lstStyle/>
                <a:p>
                  <a:endParaRPr lang="en-US" dirty="0"/>
                </a:p>
              </p:txBody>
            </p:sp>
          </p:grpSp>
        </p:grpSp>
        <p:sp>
          <p:nvSpPr>
            <p:cNvPr id="38" name="Oval 37">
              <a:extLst>
                <a:ext uri="{FF2B5EF4-FFF2-40B4-BE49-F238E27FC236}">
                  <a16:creationId xmlns:a16="http://schemas.microsoft.com/office/drawing/2014/main" id="{AA4FE1F0-7A03-42C8-A3AC-2C34BF717CA4}"/>
                </a:ext>
              </a:extLst>
            </p:cNvPr>
            <p:cNvSpPr/>
            <p:nvPr/>
          </p:nvSpPr>
          <p:spPr>
            <a:xfrm>
              <a:off x="2947342" y="2487469"/>
              <a:ext cx="287926" cy="287811"/>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grpSp>
        <p:nvGrpSpPr>
          <p:cNvPr id="9" name="Group 8">
            <a:extLst>
              <a:ext uri="{FF2B5EF4-FFF2-40B4-BE49-F238E27FC236}">
                <a16:creationId xmlns:a16="http://schemas.microsoft.com/office/drawing/2014/main" id="{F5B75B0D-143A-4958-9BE9-CB2CC2A987E2}"/>
              </a:ext>
            </a:extLst>
          </p:cNvPr>
          <p:cNvGrpSpPr/>
          <p:nvPr/>
        </p:nvGrpSpPr>
        <p:grpSpPr>
          <a:xfrm>
            <a:off x="4643040" y="2040094"/>
            <a:ext cx="3171838" cy="2169743"/>
            <a:chOff x="4559571" y="2124781"/>
            <a:chExt cx="3171838" cy="2169743"/>
          </a:xfrm>
        </p:grpSpPr>
        <p:grpSp>
          <p:nvGrpSpPr>
            <p:cNvPr id="59" name="Group 58">
              <a:extLst>
                <a:ext uri="{FF2B5EF4-FFF2-40B4-BE49-F238E27FC236}">
                  <a16:creationId xmlns:a16="http://schemas.microsoft.com/office/drawing/2014/main" id="{D84B7280-BAB3-4675-AB08-E46CE3941DC8}"/>
                </a:ext>
              </a:extLst>
            </p:cNvPr>
            <p:cNvGrpSpPr/>
            <p:nvPr/>
          </p:nvGrpSpPr>
          <p:grpSpPr>
            <a:xfrm>
              <a:off x="4963775" y="2542039"/>
              <a:ext cx="2381445" cy="1336827"/>
              <a:chOff x="4949318" y="2357907"/>
              <a:chExt cx="2381445" cy="1336827"/>
            </a:xfrm>
          </p:grpSpPr>
          <p:grpSp>
            <p:nvGrpSpPr>
              <p:cNvPr id="44" name="Group 43">
                <a:extLst>
                  <a:ext uri="{FF2B5EF4-FFF2-40B4-BE49-F238E27FC236}">
                    <a16:creationId xmlns:a16="http://schemas.microsoft.com/office/drawing/2014/main" id="{53313203-6536-43A5-9718-743A133015F1}"/>
                  </a:ext>
                </a:extLst>
              </p:cNvPr>
              <p:cNvGrpSpPr/>
              <p:nvPr/>
            </p:nvGrpSpPr>
            <p:grpSpPr>
              <a:xfrm>
                <a:off x="4949318" y="2357907"/>
                <a:ext cx="1316045" cy="1336827"/>
                <a:chOff x="3325234" y="2263173"/>
                <a:chExt cx="1316045" cy="1336827"/>
              </a:xfrm>
            </p:grpSpPr>
            <p:sp>
              <p:nvSpPr>
                <p:cNvPr id="41" name="Oval 40">
                  <a:extLst>
                    <a:ext uri="{FF2B5EF4-FFF2-40B4-BE49-F238E27FC236}">
                      <a16:creationId xmlns:a16="http://schemas.microsoft.com/office/drawing/2014/main" id="{6DADE9F9-5D52-4386-8E8B-D266182DFDD1}"/>
                    </a:ext>
                  </a:extLst>
                </p:cNvPr>
                <p:cNvSpPr/>
                <p:nvPr/>
              </p:nvSpPr>
              <p:spPr>
                <a:xfrm>
                  <a:off x="3325234" y="2263173"/>
                  <a:ext cx="1316045" cy="1336827"/>
                </a:xfrm>
                <a:prstGeom prst="ellipse">
                  <a:avLst/>
                </a:prstGeom>
                <a:solidFill>
                  <a:schemeClr val="accent5">
                    <a:lumMod val="75000"/>
                    <a:alpha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ap with pin">
                  <a:extLst>
                    <a:ext uri="{FF2B5EF4-FFF2-40B4-BE49-F238E27FC236}">
                      <a16:creationId xmlns:a16="http://schemas.microsoft.com/office/drawing/2014/main" id="{B9808B78-4F50-4125-9AAE-240BFC240B3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26056" y="2474386"/>
                  <a:ext cx="914400" cy="914400"/>
                </a:xfrm>
                <a:prstGeom prst="rect">
                  <a:avLst/>
                </a:prstGeom>
              </p:spPr>
            </p:pic>
          </p:grpSp>
          <p:grpSp>
            <p:nvGrpSpPr>
              <p:cNvPr id="52" name="Group 51">
                <a:extLst>
                  <a:ext uri="{FF2B5EF4-FFF2-40B4-BE49-F238E27FC236}">
                    <a16:creationId xmlns:a16="http://schemas.microsoft.com/office/drawing/2014/main" id="{50AED1BA-FECE-475A-B04B-86BA7652A735}"/>
                  </a:ext>
                </a:extLst>
              </p:cNvPr>
              <p:cNvGrpSpPr/>
              <p:nvPr/>
            </p:nvGrpSpPr>
            <p:grpSpPr>
              <a:xfrm>
                <a:off x="6014718" y="2357907"/>
                <a:ext cx="1316045" cy="1336827"/>
                <a:chOff x="4390634" y="2263173"/>
                <a:chExt cx="1316045" cy="1336827"/>
              </a:xfrm>
            </p:grpSpPr>
            <p:sp>
              <p:nvSpPr>
                <p:cNvPr id="43" name="Oval 42">
                  <a:extLst>
                    <a:ext uri="{FF2B5EF4-FFF2-40B4-BE49-F238E27FC236}">
                      <a16:creationId xmlns:a16="http://schemas.microsoft.com/office/drawing/2014/main" id="{1477671E-4ECC-4EFB-9AA9-A561E0120A12}"/>
                    </a:ext>
                  </a:extLst>
                </p:cNvPr>
                <p:cNvSpPr/>
                <p:nvPr/>
              </p:nvSpPr>
              <p:spPr>
                <a:xfrm>
                  <a:off x="4390634" y="2263173"/>
                  <a:ext cx="1316045" cy="1336827"/>
                </a:xfrm>
                <a:prstGeom prst="ellipse">
                  <a:avLst/>
                </a:prstGeom>
                <a:solidFill>
                  <a:schemeClr val="tx2">
                    <a:lumMod val="50000"/>
                    <a:lumOff val="50000"/>
                    <a:alpha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Users">
                  <a:extLst>
                    <a:ext uri="{FF2B5EF4-FFF2-40B4-BE49-F238E27FC236}">
                      <a16:creationId xmlns:a16="http://schemas.microsoft.com/office/drawing/2014/main" id="{909F7FF5-1C35-474F-B922-CB421CDFA01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91456" y="2474386"/>
                  <a:ext cx="914400" cy="914400"/>
                </a:xfrm>
                <a:prstGeom prst="rect">
                  <a:avLst/>
                </a:prstGeom>
              </p:spPr>
            </p:pic>
          </p:grpSp>
        </p:grpSp>
        <p:sp>
          <p:nvSpPr>
            <p:cNvPr id="40" name="Block Arc 39">
              <a:extLst>
                <a:ext uri="{FF2B5EF4-FFF2-40B4-BE49-F238E27FC236}">
                  <a16:creationId xmlns:a16="http://schemas.microsoft.com/office/drawing/2014/main" id="{32301E06-73A8-469D-9DF7-BFA7D7FAF98B}"/>
                </a:ext>
              </a:extLst>
            </p:cNvPr>
            <p:cNvSpPr/>
            <p:nvPr/>
          </p:nvSpPr>
          <p:spPr>
            <a:xfrm rot="5400000" flipV="1">
              <a:off x="4656520" y="2027832"/>
              <a:ext cx="2169743" cy="2363641"/>
            </a:xfrm>
            <a:prstGeom prst="blockArc">
              <a:avLst>
                <a:gd name="adj1" fmla="val 12817818"/>
                <a:gd name="adj2" fmla="val 20119078"/>
                <a:gd name="adj3" fmla="val 73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Block Arc 45">
              <a:extLst>
                <a:ext uri="{FF2B5EF4-FFF2-40B4-BE49-F238E27FC236}">
                  <a16:creationId xmlns:a16="http://schemas.microsoft.com/office/drawing/2014/main" id="{BC8EE5B1-334C-4290-B3D7-AC15052557B3}"/>
                </a:ext>
              </a:extLst>
            </p:cNvPr>
            <p:cNvSpPr/>
            <p:nvPr/>
          </p:nvSpPr>
          <p:spPr>
            <a:xfrm rot="5400000">
              <a:off x="5406163" y="1969278"/>
              <a:ext cx="2169743" cy="2480749"/>
            </a:xfrm>
            <a:prstGeom prst="blockArc">
              <a:avLst>
                <a:gd name="adj1" fmla="val 12817818"/>
                <a:gd name="adj2" fmla="val 20119078"/>
                <a:gd name="adj3" fmla="val 73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0" name="Group 9">
            <a:extLst>
              <a:ext uri="{FF2B5EF4-FFF2-40B4-BE49-F238E27FC236}">
                <a16:creationId xmlns:a16="http://schemas.microsoft.com/office/drawing/2014/main" id="{9E11C7C4-2F96-49C1-9B8E-562578CEC2E4}"/>
              </a:ext>
            </a:extLst>
          </p:cNvPr>
          <p:cNvGrpSpPr/>
          <p:nvPr/>
        </p:nvGrpSpPr>
        <p:grpSpPr>
          <a:xfrm>
            <a:off x="8462041" y="1271164"/>
            <a:ext cx="2363641" cy="2169743"/>
            <a:chOff x="8381126" y="1246963"/>
            <a:chExt cx="2363641" cy="2169743"/>
          </a:xfrm>
        </p:grpSpPr>
        <p:grpSp>
          <p:nvGrpSpPr>
            <p:cNvPr id="8" name="Group 7">
              <a:extLst>
                <a:ext uri="{FF2B5EF4-FFF2-40B4-BE49-F238E27FC236}">
                  <a16:creationId xmlns:a16="http://schemas.microsoft.com/office/drawing/2014/main" id="{350BF863-7AD0-4ED9-9B09-2260F9BEFCFB}"/>
                </a:ext>
              </a:extLst>
            </p:cNvPr>
            <p:cNvGrpSpPr/>
            <p:nvPr/>
          </p:nvGrpSpPr>
          <p:grpSpPr>
            <a:xfrm>
              <a:off x="9040125" y="1664221"/>
              <a:ext cx="1316045" cy="1336827"/>
              <a:chOff x="9040125" y="1319669"/>
              <a:chExt cx="1316045" cy="1336827"/>
            </a:xfrm>
          </p:grpSpPr>
          <p:sp>
            <p:nvSpPr>
              <p:cNvPr id="49" name="Oval 48">
                <a:extLst>
                  <a:ext uri="{FF2B5EF4-FFF2-40B4-BE49-F238E27FC236}">
                    <a16:creationId xmlns:a16="http://schemas.microsoft.com/office/drawing/2014/main" id="{E41F769B-4329-4783-A6C0-240970F92F3D}"/>
                  </a:ext>
                </a:extLst>
              </p:cNvPr>
              <p:cNvSpPr/>
              <p:nvPr/>
            </p:nvSpPr>
            <p:spPr>
              <a:xfrm>
                <a:off x="9040125" y="1319669"/>
                <a:ext cx="1316045" cy="1336827"/>
              </a:xfrm>
              <a:prstGeom prst="ellipse">
                <a:avLst/>
              </a:prstGeom>
              <a:solidFill>
                <a:schemeClr val="accent6">
                  <a:lumMod val="50000"/>
                  <a:alpha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Group of people">
                <a:extLst>
                  <a:ext uri="{FF2B5EF4-FFF2-40B4-BE49-F238E27FC236}">
                    <a16:creationId xmlns:a16="http://schemas.microsoft.com/office/drawing/2014/main" id="{B75E4EBE-94B4-470F-844D-1D7FC92FCF3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40947" y="1530882"/>
                <a:ext cx="914400" cy="914400"/>
              </a:xfrm>
              <a:prstGeom prst="rect">
                <a:avLst/>
              </a:prstGeom>
            </p:spPr>
          </p:pic>
        </p:grpSp>
        <p:sp>
          <p:nvSpPr>
            <p:cNvPr id="47" name="Block Arc 46">
              <a:extLst>
                <a:ext uri="{FF2B5EF4-FFF2-40B4-BE49-F238E27FC236}">
                  <a16:creationId xmlns:a16="http://schemas.microsoft.com/office/drawing/2014/main" id="{F60C66C0-0087-4A48-9EF4-CCB399016BE6}"/>
                </a:ext>
              </a:extLst>
            </p:cNvPr>
            <p:cNvSpPr/>
            <p:nvPr/>
          </p:nvSpPr>
          <p:spPr>
            <a:xfrm rot="5400000" flipV="1">
              <a:off x="8478075" y="1150014"/>
              <a:ext cx="2169743" cy="2363641"/>
            </a:xfrm>
            <a:prstGeom prst="blockArc">
              <a:avLst>
                <a:gd name="adj1" fmla="val 12817818"/>
                <a:gd name="adj2" fmla="val 20119078"/>
                <a:gd name="adj3" fmla="val 73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5" name="TextBox 54">
            <a:extLst>
              <a:ext uri="{FF2B5EF4-FFF2-40B4-BE49-F238E27FC236}">
                <a16:creationId xmlns:a16="http://schemas.microsoft.com/office/drawing/2014/main" id="{41182D8F-5317-4391-97AE-7D5C6ACEB4CF}"/>
              </a:ext>
            </a:extLst>
          </p:cNvPr>
          <p:cNvSpPr txBox="1"/>
          <p:nvPr/>
        </p:nvSpPr>
        <p:spPr>
          <a:xfrm>
            <a:off x="1984922" y="4852957"/>
            <a:ext cx="1590061" cy="400110"/>
          </a:xfrm>
          <a:prstGeom prst="rect">
            <a:avLst/>
          </a:prstGeom>
          <a:noFill/>
        </p:spPr>
        <p:txBody>
          <a:bodyPr wrap="square" rtlCol="0">
            <a:spAutoFit/>
          </a:bodyPr>
          <a:lstStyle/>
          <a:p>
            <a:r>
              <a:rPr lang="en-US" sz="2000" b="1" cap="small" spc="200" dirty="0"/>
              <a:t>Individual</a:t>
            </a:r>
          </a:p>
        </p:txBody>
      </p:sp>
      <p:sp>
        <p:nvSpPr>
          <p:cNvPr id="56" name="TextBox 55">
            <a:extLst>
              <a:ext uri="{FF2B5EF4-FFF2-40B4-BE49-F238E27FC236}">
                <a16:creationId xmlns:a16="http://schemas.microsoft.com/office/drawing/2014/main" id="{D34BF42E-0C90-425E-B0A6-5D7AE68CE962}"/>
              </a:ext>
            </a:extLst>
          </p:cNvPr>
          <p:cNvSpPr txBox="1"/>
          <p:nvPr/>
        </p:nvSpPr>
        <p:spPr>
          <a:xfrm>
            <a:off x="8683723" y="3299275"/>
            <a:ext cx="1900801" cy="400110"/>
          </a:xfrm>
          <a:prstGeom prst="rect">
            <a:avLst/>
          </a:prstGeom>
          <a:noFill/>
        </p:spPr>
        <p:txBody>
          <a:bodyPr wrap="square" rtlCol="0">
            <a:spAutoFit/>
          </a:bodyPr>
          <a:lstStyle/>
          <a:p>
            <a:r>
              <a:rPr lang="en-US" sz="2000" b="1" cap="small" spc="200" dirty="0"/>
              <a:t>Organisation</a:t>
            </a:r>
          </a:p>
        </p:txBody>
      </p:sp>
      <p:sp>
        <p:nvSpPr>
          <p:cNvPr id="57" name="TextBox 56">
            <a:extLst>
              <a:ext uri="{FF2B5EF4-FFF2-40B4-BE49-F238E27FC236}">
                <a16:creationId xmlns:a16="http://schemas.microsoft.com/office/drawing/2014/main" id="{B708AE0C-963A-4AA2-9D30-AC2B414076C0}"/>
              </a:ext>
            </a:extLst>
          </p:cNvPr>
          <p:cNvSpPr txBox="1"/>
          <p:nvPr/>
        </p:nvSpPr>
        <p:spPr>
          <a:xfrm>
            <a:off x="5667700" y="4076185"/>
            <a:ext cx="1590061" cy="400110"/>
          </a:xfrm>
          <a:prstGeom prst="rect">
            <a:avLst/>
          </a:prstGeom>
          <a:noFill/>
        </p:spPr>
        <p:txBody>
          <a:bodyPr wrap="square" rtlCol="0">
            <a:spAutoFit/>
          </a:bodyPr>
          <a:lstStyle/>
          <a:p>
            <a:r>
              <a:rPr lang="en-US" sz="2000" b="1" cap="small" spc="200" dirty="0"/>
              <a:t>Project</a:t>
            </a:r>
          </a:p>
        </p:txBody>
      </p:sp>
      <p:sp>
        <p:nvSpPr>
          <p:cNvPr id="63" name="Arrow: Right 62">
            <a:extLst>
              <a:ext uri="{FF2B5EF4-FFF2-40B4-BE49-F238E27FC236}">
                <a16:creationId xmlns:a16="http://schemas.microsoft.com/office/drawing/2014/main" id="{7F8F5CC6-8980-4131-B837-74EA6A78F9C1}"/>
              </a:ext>
            </a:extLst>
          </p:cNvPr>
          <p:cNvSpPr/>
          <p:nvPr/>
        </p:nvSpPr>
        <p:spPr>
          <a:xfrm>
            <a:off x="3913672" y="3226923"/>
            <a:ext cx="274917" cy="26894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Right 63">
            <a:extLst>
              <a:ext uri="{FF2B5EF4-FFF2-40B4-BE49-F238E27FC236}">
                <a16:creationId xmlns:a16="http://schemas.microsoft.com/office/drawing/2014/main" id="{CE58E22F-6C2D-4A10-B898-B7DCA53DFF5D}"/>
              </a:ext>
            </a:extLst>
          </p:cNvPr>
          <p:cNvSpPr/>
          <p:nvPr/>
        </p:nvSpPr>
        <p:spPr>
          <a:xfrm>
            <a:off x="7962507" y="2309731"/>
            <a:ext cx="274917" cy="26894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B233FE8-2B97-4AA7-9775-98F47B463975}"/>
              </a:ext>
            </a:extLst>
          </p:cNvPr>
          <p:cNvSpPr txBox="1"/>
          <p:nvPr/>
        </p:nvSpPr>
        <p:spPr>
          <a:xfrm>
            <a:off x="1984922" y="5335764"/>
            <a:ext cx="2658118" cy="738664"/>
          </a:xfrm>
          <a:prstGeom prst="rect">
            <a:avLst/>
          </a:prstGeom>
          <a:noFill/>
        </p:spPr>
        <p:txBody>
          <a:bodyPr wrap="square" rtlCol="0">
            <a:spAutoFit/>
          </a:bodyPr>
          <a:lstStyle/>
          <a:p>
            <a:r>
              <a:rPr lang="en-US" sz="1400" dirty="0"/>
              <a:t>Enable people’s success by supporting them through the dimensions of change</a:t>
            </a:r>
          </a:p>
        </p:txBody>
      </p:sp>
      <p:sp>
        <p:nvSpPr>
          <p:cNvPr id="66" name="TextBox 65">
            <a:extLst>
              <a:ext uri="{FF2B5EF4-FFF2-40B4-BE49-F238E27FC236}">
                <a16:creationId xmlns:a16="http://schemas.microsoft.com/office/drawing/2014/main" id="{1DB77054-4C71-46D1-997B-A0F7076F800A}"/>
              </a:ext>
            </a:extLst>
          </p:cNvPr>
          <p:cNvSpPr txBox="1"/>
          <p:nvPr/>
        </p:nvSpPr>
        <p:spPr>
          <a:xfrm>
            <a:off x="5232261" y="4506319"/>
            <a:ext cx="2528010" cy="1384995"/>
          </a:xfrm>
          <a:prstGeom prst="rect">
            <a:avLst/>
          </a:prstGeom>
          <a:noFill/>
        </p:spPr>
        <p:txBody>
          <a:bodyPr wrap="square" rtlCol="0">
            <a:spAutoFit/>
          </a:bodyPr>
          <a:lstStyle/>
          <a:p>
            <a:r>
              <a:rPr lang="en-US" sz="1400" dirty="0"/>
              <a:t>Increase outcomes and ROI by integrating activities into the project plan that help prepare, manage, and reinforce change and results in adoption and usage </a:t>
            </a:r>
          </a:p>
        </p:txBody>
      </p:sp>
      <p:sp>
        <p:nvSpPr>
          <p:cNvPr id="67" name="TextBox 66">
            <a:extLst>
              <a:ext uri="{FF2B5EF4-FFF2-40B4-BE49-F238E27FC236}">
                <a16:creationId xmlns:a16="http://schemas.microsoft.com/office/drawing/2014/main" id="{5EF30404-E596-4476-B203-E81B40397A56}"/>
              </a:ext>
            </a:extLst>
          </p:cNvPr>
          <p:cNvSpPr txBox="1"/>
          <p:nvPr/>
        </p:nvSpPr>
        <p:spPr>
          <a:xfrm>
            <a:off x="8683723" y="3779178"/>
            <a:ext cx="2306363" cy="954107"/>
          </a:xfrm>
          <a:prstGeom prst="rect">
            <a:avLst/>
          </a:prstGeom>
          <a:noFill/>
        </p:spPr>
        <p:txBody>
          <a:bodyPr wrap="square" rtlCol="0">
            <a:spAutoFit/>
          </a:bodyPr>
          <a:lstStyle/>
          <a:p>
            <a:r>
              <a:rPr lang="en-US" sz="1400" dirty="0"/>
              <a:t>Affect culture changes in the enterprise by embedding Change Management into every Data Strategy initiative</a:t>
            </a:r>
          </a:p>
        </p:txBody>
      </p:sp>
      <p:sp>
        <p:nvSpPr>
          <p:cNvPr id="5" name="Rectangle 4">
            <a:extLst>
              <a:ext uri="{FF2B5EF4-FFF2-40B4-BE49-F238E27FC236}">
                <a16:creationId xmlns:a16="http://schemas.microsoft.com/office/drawing/2014/main" id="{94E27CF5-E109-4D33-BDAC-0BB44B22F5CD}"/>
              </a:ext>
            </a:extLst>
          </p:cNvPr>
          <p:cNvSpPr/>
          <p:nvPr/>
        </p:nvSpPr>
        <p:spPr>
          <a:xfrm>
            <a:off x="1855343" y="5205461"/>
            <a:ext cx="2790699" cy="95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B4A2965-7A22-4FE5-92CE-C95CD7A5C11E}"/>
              </a:ext>
            </a:extLst>
          </p:cNvPr>
          <p:cNvSpPr/>
          <p:nvPr/>
        </p:nvSpPr>
        <p:spPr>
          <a:xfrm>
            <a:off x="4576585" y="4424660"/>
            <a:ext cx="3817585" cy="816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Arrow: Right 52">
            <a:extLst>
              <a:ext uri="{FF2B5EF4-FFF2-40B4-BE49-F238E27FC236}">
                <a16:creationId xmlns:a16="http://schemas.microsoft.com/office/drawing/2014/main" id="{5A10156A-5400-4770-B300-1BB01BE66E75}"/>
              </a:ext>
            </a:extLst>
          </p:cNvPr>
          <p:cNvSpPr/>
          <p:nvPr/>
        </p:nvSpPr>
        <p:spPr>
          <a:xfrm>
            <a:off x="8297757" y="3584865"/>
            <a:ext cx="2720680" cy="2195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C94AC445-7F07-4EE6-BFDF-D8EEFA51BE31}"/>
              </a:ext>
            </a:extLst>
          </p:cNvPr>
          <p:cNvSpPr/>
          <p:nvPr/>
        </p:nvSpPr>
        <p:spPr>
          <a:xfrm rot="16200000">
            <a:off x="4181660" y="4790658"/>
            <a:ext cx="828407" cy="9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E6E5341E-CED3-4DBE-8C8C-780114C9AC07}"/>
              </a:ext>
            </a:extLst>
          </p:cNvPr>
          <p:cNvSpPr txBox="1"/>
          <p:nvPr/>
        </p:nvSpPr>
        <p:spPr>
          <a:xfrm>
            <a:off x="1842415" y="2386302"/>
            <a:ext cx="2022988" cy="738664"/>
          </a:xfrm>
          <a:prstGeom prst="rect">
            <a:avLst/>
          </a:prstGeom>
          <a:noFill/>
        </p:spPr>
        <p:txBody>
          <a:bodyPr wrap="square" rtlCol="0">
            <a:spAutoFit/>
          </a:bodyPr>
          <a:lstStyle/>
          <a:p>
            <a:pPr algn="ctr"/>
            <a:r>
              <a:rPr lang="en-US" sz="1400" i="1" cap="small" dirty="0"/>
              <a:t>“In what ways are my current responsibilities affected”?</a:t>
            </a:r>
          </a:p>
        </p:txBody>
      </p:sp>
      <p:sp>
        <p:nvSpPr>
          <p:cNvPr id="58" name="Rectangle 57">
            <a:extLst>
              <a:ext uri="{FF2B5EF4-FFF2-40B4-BE49-F238E27FC236}">
                <a16:creationId xmlns:a16="http://schemas.microsoft.com/office/drawing/2014/main" id="{65E1D9BB-3D8A-46A7-8CF9-8A0D5BBED39B}"/>
              </a:ext>
            </a:extLst>
          </p:cNvPr>
          <p:cNvSpPr/>
          <p:nvPr/>
        </p:nvSpPr>
        <p:spPr>
          <a:xfrm>
            <a:off x="7760271" y="5366666"/>
            <a:ext cx="4084580" cy="738664"/>
          </a:xfrm>
          <a:prstGeom prst="rect">
            <a:avLst/>
          </a:prstGeom>
          <a:solidFill>
            <a:schemeClr val="accent5">
              <a:lumMod val="40000"/>
              <a:lumOff val="60000"/>
            </a:schemeClr>
          </a:solidFill>
        </p:spPr>
        <p:txBody>
          <a:bodyPr wrap="square">
            <a:spAutoFit/>
          </a:bodyPr>
          <a:lstStyle/>
          <a:p>
            <a:pPr algn="ctr"/>
            <a:r>
              <a:rPr lang="en-US" sz="1400" i="1" dirty="0"/>
              <a:t>“The achievements of an organisation are the results of the combined effort of each individual”. </a:t>
            </a:r>
            <a:br>
              <a:rPr lang="en-US" sz="1400" i="1" dirty="0"/>
            </a:br>
            <a:r>
              <a:rPr lang="en-US" sz="1400" i="1" dirty="0"/>
              <a:t>Vince Lombardi</a:t>
            </a:r>
          </a:p>
        </p:txBody>
      </p:sp>
      <p:sp>
        <p:nvSpPr>
          <p:cNvPr id="62" name="TextBox 61">
            <a:extLst>
              <a:ext uri="{FF2B5EF4-FFF2-40B4-BE49-F238E27FC236}">
                <a16:creationId xmlns:a16="http://schemas.microsoft.com/office/drawing/2014/main" id="{16792C81-5450-4ABA-B834-F2CC9142CD52}"/>
              </a:ext>
            </a:extLst>
          </p:cNvPr>
          <p:cNvSpPr txBox="1"/>
          <p:nvPr/>
        </p:nvSpPr>
        <p:spPr>
          <a:xfrm>
            <a:off x="9975501" y="1239297"/>
            <a:ext cx="2029170" cy="738664"/>
          </a:xfrm>
          <a:prstGeom prst="rect">
            <a:avLst/>
          </a:prstGeom>
          <a:noFill/>
        </p:spPr>
        <p:txBody>
          <a:bodyPr wrap="square" rtlCol="0">
            <a:spAutoFit/>
          </a:bodyPr>
          <a:lstStyle/>
          <a:p>
            <a:pPr algn="ctr"/>
            <a:r>
              <a:rPr lang="en-US" sz="1400" i="1" cap="small" dirty="0"/>
              <a:t>“how do we successfully achieve large scale transformation”?</a:t>
            </a:r>
          </a:p>
        </p:txBody>
      </p:sp>
      <p:sp>
        <p:nvSpPr>
          <p:cNvPr id="68" name="Rectangle 67">
            <a:extLst>
              <a:ext uri="{FF2B5EF4-FFF2-40B4-BE49-F238E27FC236}">
                <a16:creationId xmlns:a16="http://schemas.microsoft.com/office/drawing/2014/main" id="{70E5DBB7-1B9E-42A6-B260-FCC7900E87B4}"/>
              </a:ext>
            </a:extLst>
          </p:cNvPr>
          <p:cNvSpPr/>
          <p:nvPr/>
        </p:nvSpPr>
        <p:spPr>
          <a:xfrm rot="16200000">
            <a:off x="7931760" y="4017123"/>
            <a:ext cx="828407" cy="9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TextBox 68">
            <a:extLst>
              <a:ext uri="{FF2B5EF4-FFF2-40B4-BE49-F238E27FC236}">
                <a16:creationId xmlns:a16="http://schemas.microsoft.com/office/drawing/2014/main" id="{158A6C4E-A06C-42A2-9577-75C309722812}"/>
              </a:ext>
            </a:extLst>
          </p:cNvPr>
          <p:cNvSpPr txBox="1"/>
          <p:nvPr/>
        </p:nvSpPr>
        <p:spPr>
          <a:xfrm>
            <a:off x="5154890" y="1469177"/>
            <a:ext cx="2114073" cy="738664"/>
          </a:xfrm>
          <a:prstGeom prst="rect">
            <a:avLst/>
          </a:prstGeom>
          <a:noFill/>
        </p:spPr>
        <p:txBody>
          <a:bodyPr wrap="square" rtlCol="0">
            <a:spAutoFit/>
          </a:bodyPr>
          <a:lstStyle/>
          <a:p>
            <a:pPr algn="ctr"/>
            <a:r>
              <a:rPr lang="en-US" sz="1400" i="1" cap="small" dirty="0"/>
              <a:t>“who are the impacted groups and how do we support them”?</a:t>
            </a:r>
          </a:p>
        </p:txBody>
      </p:sp>
      <p:sp>
        <p:nvSpPr>
          <p:cNvPr id="18" name="TextBox 17">
            <a:extLst>
              <a:ext uri="{FF2B5EF4-FFF2-40B4-BE49-F238E27FC236}">
                <a16:creationId xmlns:a16="http://schemas.microsoft.com/office/drawing/2014/main" id="{1544157A-B39A-4995-8942-24B9B3A6C993}"/>
              </a:ext>
            </a:extLst>
          </p:cNvPr>
          <p:cNvSpPr txBox="1"/>
          <p:nvPr/>
        </p:nvSpPr>
        <p:spPr>
          <a:xfrm>
            <a:off x="10749358" y="6511252"/>
            <a:ext cx="1506439" cy="338554"/>
          </a:xfrm>
          <a:prstGeom prst="rect">
            <a:avLst/>
          </a:prstGeom>
          <a:noFill/>
        </p:spPr>
        <p:txBody>
          <a:bodyPr wrap="square" rtlCol="0">
            <a:spAutoFit/>
          </a:bodyPr>
          <a:lstStyle/>
          <a:p>
            <a:r>
              <a:rPr lang="en-US" sz="800" dirty="0"/>
              <a:t>Reference PROSCI for methodology content</a:t>
            </a:r>
          </a:p>
        </p:txBody>
      </p:sp>
      <p:sp>
        <p:nvSpPr>
          <p:cNvPr id="23" name="Flowchart: Off-page Connector 22">
            <a:extLst>
              <a:ext uri="{FF2B5EF4-FFF2-40B4-BE49-F238E27FC236}">
                <a16:creationId xmlns:a16="http://schemas.microsoft.com/office/drawing/2014/main" id="{E8F7D4F5-B86A-41D6-986D-49CE038BCCE8}"/>
              </a:ext>
            </a:extLst>
          </p:cNvPr>
          <p:cNvSpPr/>
          <p:nvPr/>
        </p:nvSpPr>
        <p:spPr>
          <a:xfrm rot="16200000">
            <a:off x="339248" y="2093661"/>
            <a:ext cx="1568149" cy="2022984"/>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Data Governance directly impacts the culture of an organisation</a:t>
            </a:r>
          </a:p>
        </p:txBody>
      </p:sp>
      <p:sp>
        <p:nvSpPr>
          <p:cNvPr id="4" name="Slide Number Placeholder 1">
            <a:extLst>
              <a:ext uri="{FF2B5EF4-FFF2-40B4-BE49-F238E27FC236}">
                <a16:creationId xmlns:a16="http://schemas.microsoft.com/office/drawing/2014/main" id="{BBED9FAB-957C-0954-6AE8-D35AB7C5D7C6}"/>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102</a:t>
            </a:fld>
            <a:endParaRPr lang="en-US" sz="1200" dirty="0"/>
          </a:p>
        </p:txBody>
      </p:sp>
    </p:spTree>
    <p:extLst>
      <p:ext uri="{BB962C8B-B14F-4D97-AF65-F5344CB8AC3E}">
        <p14:creationId xmlns:p14="http://schemas.microsoft.com/office/powerpoint/2010/main" val="19918398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C664-86C6-4D24-BCAF-1541D1239FD7}"/>
              </a:ext>
            </a:extLst>
          </p:cNvPr>
          <p:cNvSpPr>
            <a:spLocks noGrp="1"/>
          </p:cNvSpPr>
          <p:nvPr>
            <p:ph type="title"/>
          </p:nvPr>
        </p:nvSpPr>
        <p:spPr/>
        <p:txBody>
          <a:bodyPr>
            <a:noAutofit/>
          </a:bodyPr>
          <a:lstStyle/>
          <a:p>
            <a:r>
              <a:rPr lang="en-US" sz="3200" b="1" dirty="0"/>
              <a:t>Methods for Managing the Change Impact of Data Strategy &amp; Data Governance </a:t>
            </a:r>
          </a:p>
        </p:txBody>
      </p:sp>
      <p:sp>
        <p:nvSpPr>
          <p:cNvPr id="4" name="Slide Number Placeholder 3">
            <a:extLst>
              <a:ext uri="{FF2B5EF4-FFF2-40B4-BE49-F238E27FC236}">
                <a16:creationId xmlns:a16="http://schemas.microsoft.com/office/drawing/2014/main" id="{BC6E34F7-7E09-4849-B9B0-52534F6A99B0}"/>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103</a:t>
            </a:fld>
            <a:endParaRPr lang="en-US" dirty="0"/>
          </a:p>
        </p:txBody>
      </p:sp>
      <p:graphicFrame>
        <p:nvGraphicFramePr>
          <p:cNvPr id="6" name="Diagram 5">
            <a:extLst>
              <a:ext uri="{FF2B5EF4-FFF2-40B4-BE49-F238E27FC236}">
                <a16:creationId xmlns:a16="http://schemas.microsoft.com/office/drawing/2014/main" id="{9378B86C-9539-4312-9E1B-E8225DDC6437}"/>
              </a:ext>
            </a:extLst>
          </p:cNvPr>
          <p:cNvGraphicFramePr/>
          <p:nvPr>
            <p:extLst>
              <p:ext uri="{D42A27DB-BD31-4B8C-83A1-F6EECF244321}">
                <p14:modId xmlns:p14="http://schemas.microsoft.com/office/powerpoint/2010/main" val="497514010"/>
              </p:ext>
            </p:extLst>
          </p:nvPr>
        </p:nvGraphicFramePr>
        <p:xfrm>
          <a:off x="622301" y="1000182"/>
          <a:ext cx="11311282" cy="560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142622"/>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6256-D500-4850-BFAD-5233FA38AFDC}"/>
              </a:ext>
            </a:extLst>
          </p:cNvPr>
          <p:cNvSpPr>
            <a:spLocks noGrp="1"/>
          </p:cNvSpPr>
          <p:nvPr>
            <p:ph type="title"/>
          </p:nvPr>
        </p:nvSpPr>
        <p:spPr/>
        <p:txBody>
          <a:bodyPr/>
          <a:lstStyle/>
          <a:p>
            <a:r>
              <a:rPr lang="en-US" dirty="0"/>
              <a:t>Stakeholder Assessment Example</a:t>
            </a:r>
          </a:p>
        </p:txBody>
      </p:sp>
      <p:sp>
        <p:nvSpPr>
          <p:cNvPr id="5" name="Slide Number Placeholder 4">
            <a:extLst>
              <a:ext uri="{FF2B5EF4-FFF2-40B4-BE49-F238E27FC236}">
                <a16:creationId xmlns:a16="http://schemas.microsoft.com/office/drawing/2014/main" id="{C595517A-8E99-45F2-8054-BDAC965D07DF}"/>
              </a:ext>
            </a:extLst>
          </p:cNvPr>
          <p:cNvSpPr>
            <a:spLocks noGrp="1"/>
          </p:cNvSpPr>
          <p:nvPr>
            <p:ph type="sldNum" sz="quarter" idx="12"/>
          </p:nvPr>
        </p:nvSpPr>
        <p:spPr/>
        <p:txBody>
          <a:bodyPr/>
          <a:lstStyle/>
          <a:p>
            <a:fld id="{7C0A8638-8D10-419D-A540-6BF35F11F66E}" type="slidenum">
              <a:rPr lang="en-US" smtClean="0"/>
              <a:t>104</a:t>
            </a:fld>
            <a:endParaRPr lang="en-US" dirty="0"/>
          </a:p>
        </p:txBody>
      </p:sp>
      <p:sp>
        <p:nvSpPr>
          <p:cNvPr id="12" name="Rectangle 11">
            <a:extLst>
              <a:ext uri="{FF2B5EF4-FFF2-40B4-BE49-F238E27FC236}">
                <a16:creationId xmlns:a16="http://schemas.microsoft.com/office/drawing/2014/main" id="{EC7F6BAA-3AE3-4443-8A08-1949DCAAACF2}"/>
              </a:ext>
            </a:extLst>
          </p:cNvPr>
          <p:cNvSpPr/>
          <p:nvPr/>
        </p:nvSpPr>
        <p:spPr>
          <a:xfrm>
            <a:off x="571500" y="901152"/>
            <a:ext cx="3035300" cy="58203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Evaluate by using your stakeholder matrix and categorise into impacted groups</a:t>
            </a:r>
          </a:p>
          <a:p>
            <a:pPr marL="285750" indent="-285750">
              <a:buFont typeface="Arial" panose="020B0604020202020204" pitchFamily="34" charset="0"/>
              <a:buChar char="•"/>
            </a:pPr>
            <a:r>
              <a:rPr lang="en-US" dirty="0">
                <a:solidFill>
                  <a:schemeClr val="tx1"/>
                </a:solidFill>
              </a:rPr>
              <a:t>Rate each group in each Change Phase from 1-5     (1 = least favorable              5 = most favorable)</a:t>
            </a:r>
          </a:p>
          <a:p>
            <a:endParaRPr lang="en-US" dirty="0">
              <a:solidFill>
                <a:schemeClr val="tx1"/>
              </a:solidFill>
            </a:endParaRPr>
          </a:p>
          <a:p>
            <a:r>
              <a:rPr lang="en-US" dirty="0">
                <a:solidFill>
                  <a:schemeClr val="tx1"/>
                </a:solidFill>
              </a:rPr>
              <a:t>The output score for each group allows the Change Mgt Team to prioritise the plans that are needed for each stakeholder group</a:t>
            </a:r>
          </a:p>
          <a:p>
            <a:endParaRPr lang="en-US" dirty="0">
              <a:solidFill>
                <a:schemeClr val="tx1"/>
              </a:solidFill>
            </a:endParaRPr>
          </a:p>
          <a:p>
            <a:endParaRPr lang="en-US" dirty="0">
              <a:solidFill>
                <a:schemeClr val="tx1"/>
              </a:solidFill>
            </a:endParaRPr>
          </a:p>
        </p:txBody>
      </p:sp>
      <p:pic>
        <p:nvPicPr>
          <p:cNvPr id="17" name="Picture 16">
            <a:extLst>
              <a:ext uri="{FF2B5EF4-FFF2-40B4-BE49-F238E27FC236}">
                <a16:creationId xmlns:a16="http://schemas.microsoft.com/office/drawing/2014/main" id="{03159F59-EA0D-4B77-B309-685266C0A780}"/>
              </a:ext>
            </a:extLst>
          </p:cNvPr>
          <p:cNvPicPr>
            <a:picLocks noChangeAspect="1"/>
          </p:cNvPicPr>
          <p:nvPr/>
        </p:nvPicPr>
        <p:blipFill>
          <a:blip r:embed="rId2"/>
          <a:stretch>
            <a:fillRect/>
          </a:stretch>
        </p:blipFill>
        <p:spPr>
          <a:xfrm>
            <a:off x="3606800" y="901152"/>
            <a:ext cx="8432800" cy="5820322"/>
          </a:xfrm>
          <a:prstGeom prst="rect">
            <a:avLst/>
          </a:prstGeom>
          <a:effectLst>
            <a:outerShdw blurRad="50800" dist="38100" dir="2700000" algn="tl" rotWithShape="0">
              <a:prstClr val="black">
                <a:alpha val="40000"/>
              </a:prstClr>
            </a:outerShdw>
          </a:effectLst>
        </p:spPr>
      </p:pic>
      <p:sp>
        <p:nvSpPr>
          <p:cNvPr id="3" name="Slide Number Placeholder 1">
            <a:extLst>
              <a:ext uri="{FF2B5EF4-FFF2-40B4-BE49-F238E27FC236}">
                <a16:creationId xmlns:a16="http://schemas.microsoft.com/office/drawing/2014/main" id="{9F403009-2064-C772-77E5-621DA3FCCCCD}"/>
              </a:ext>
            </a:extLst>
          </p:cNvPr>
          <p:cNvSpPr txBox="1">
            <a:spLocks/>
          </p:cNvSpPr>
          <p:nvPr/>
        </p:nvSpPr>
        <p:spPr>
          <a:xfrm>
            <a:off x="11506200" y="65087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104</a:t>
            </a:fld>
            <a:endParaRPr lang="en-US" sz="1200" dirty="0"/>
          </a:p>
        </p:txBody>
      </p:sp>
    </p:spTree>
    <p:extLst>
      <p:ext uri="{BB962C8B-B14F-4D97-AF65-F5344CB8AC3E}">
        <p14:creationId xmlns:p14="http://schemas.microsoft.com/office/powerpoint/2010/main" val="37251983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83" y="300210"/>
            <a:ext cx="9311105" cy="554038"/>
          </a:xfrm>
        </p:spPr>
        <p:txBody>
          <a:bodyPr>
            <a:noAutofit/>
          </a:bodyPr>
          <a:lstStyle/>
          <a:p>
            <a:r>
              <a:rPr lang="en-GB" sz="3200" b="1" dirty="0"/>
              <a:t>The importance of culture change &amp; communication </a:t>
            </a:r>
          </a:p>
        </p:txBody>
      </p:sp>
      <p:sp>
        <p:nvSpPr>
          <p:cNvPr id="3" name="Content Placeholder 2"/>
          <p:cNvSpPr>
            <a:spLocks noGrp="1"/>
          </p:cNvSpPr>
          <p:nvPr>
            <p:ph idx="1"/>
          </p:nvPr>
        </p:nvSpPr>
        <p:spPr>
          <a:xfrm>
            <a:off x="1203158" y="1312588"/>
            <a:ext cx="6219022" cy="4853136"/>
          </a:xfrm>
        </p:spPr>
        <p:txBody>
          <a:bodyPr>
            <a:normAutofit fontScale="92500"/>
          </a:bodyPr>
          <a:lstStyle/>
          <a:p>
            <a:r>
              <a:rPr lang="en-GB" dirty="0"/>
              <a:t>Remember that a Data Strategy is transformational and so must impact and involve all in the organisation who touch data</a:t>
            </a:r>
          </a:p>
          <a:p>
            <a:r>
              <a:rPr lang="en-GB" dirty="0"/>
              <a:t>This includes Data Creators &amp; Data Consumers in addition to formal roles such as Data Owners, Stewards etc.  </a:t>
            </a:r>
          </a:p>
          <a:p>
            <a:r>
              <a:rPr lang="en-GB" dirty="0"/>
              <a:t>Communication is critical as:</a:t>
            </a:r>
          </a:p>
          <a:p>
            <a:pPr lvl="1"/>
            <a:r>
              <a:rPr lang="en-GB" dirty="0"/>
              <a:t>Data Strategy is a collaborative activity </a:t>
            </a:r>
          </a:p>
          <a:p>
            <a:pPr lvl="1"/>
            <a:r>
              <a:rPr lang="en-GB" dirty="0"/>
              <a:t>It requires alignment of business and IT</a:t>
            </a:r>
          </a:p>
          <a:p>
            <a:pPr lvl="1"/>
            <a:r>
              <a:rPr lang="en-GB" dirty="0"/>
              <a:t>All people in the organisation are required to change behaviours to support new ways of working   </a:t>
            </a:r>
          </a:p>
          <a:p>
            <a:r>
              <a:rPr lang="en-GB" dirty="0"/>
              <a:t>Develop a clear communications plan and disseminate to all</a:t>
            </a:r>
          </a:p>
          <a:p>
            <a:r>
              <a:rPr lang="en-GB" dirty="0"/>
              <a:t>Develop case studies / use cases of successes </a:t>
            </a:r>
          </a:p>
          <a:p>
            <a:r>
              <a:rPr lang="en-GB" dirty="0"/>
              <a:t>Use existing internal events, newsletters, web sites etc. </a:t>
            </a:r>
          </a:p>
          <a:p>
            <a:r>
              <a:rPr lang="en-GB" dirty="0"/>
              <a:t>Create a ‘home’ for Data Strategy materials (web site etc.)</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6756" y="2319535"/>
            <a:ext cx="2383590" cy="1600659"/>
          </a:xfrm>
          <a:prstGeom prst="rect">
            <a:avLst/>
          </a:prstGeom>
          <a:effectLst>
            <a:reflection blurRad="6350" stA="52000" endA="300" endPos="35000" dir="5400000" sy="-100000" algn="bl" rotWithShape="0"/>
          </a:effectLst>
        </p:spPr>
      </p:pic>
      <p:sp>
        <p:nvSpPr>
          <p:cNvPr id="5" name="Slide Number Placeholder 3">
            <a:extLst>
              <a:ext uri="{FF2B5EF4-FFF2-40B4-BE49-F238E27FC236}">
                <a16:creationId xmlns:a16="http://schemas.microsoft.com/office/drawing/2014/main" id="{663A48E1-8A6D-AD49-8744-5F35D3D9D28D}"/>
              </a:ext>
            </a:extLst>
          </p:cNvPr>
          <p:cNvSpPr>
            <a:spLocks noGrp="1"/>
          </p:cNvSpPr>
          <p:nvPr>
            <p:ph type="sldNum" sz="quarter" idx="4"/>
          </p:nvPr>
        </p:nvSpPr>
        <p:spPr>
          <a:xfrm>
            <a:off x="10713167" y="6607872"/>
            <a:ext cx="1320800" cy="148996"/>
          </a:xfrm>
        </p:spPr>
        <p:txBody>
          <a:bodyPr/>
          <a:lstStyle/>
          <a:p>
            <a:pPr algn="r">
              <a:tabLst>
                <a:tab pos="4621213" algn="r"/>
              </a:tabLst>
            </a:pPr>
            <a:fld id="{2A5E2CB4-FEB1-4957-9B45-D5E374A93F81}" type="slidenum">
              <a:rPr lang="en-CA" sz="1000" smtClean="0">
                <a:solidFill>
                  <a:prstClr val="white"/>
                </a:solidFill>
              </a:rPr>
              <a:pPr algn="r">
                <a:tabLst>
                  <a:tab pos="4621213" algn="r"/>
                </a:tabLst>
              </a:pPr>
              <a:t>105</a:t>
            </a:fld>
            <a:endParaRPr lang="en-CA" dirty="0">
              <a:solidFill>
                <a:prstClr val="white"/>
              </a:solidFill>
            </a:endParaRPr>
          </a:p>
        </p:txBody>
      </p:sp>
      <p:sp>
        <p:nvSpPr>
          <p:cNvPr id="6" name="Slide Number Placeholder 1">
            <a:extLst>
              <a:ext uri="{FF2B5EF4-FFF2-40B4-BE49-F238E27FC236}">
                <a16:creationId xmlns:a16="http://schemas.microsoft.com/office/drawing/2014/main" id="{40466700-B78D-1641-9292-3A3A3CCCD6BA}"/>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105</a:t>
            </a:fld>
            <a:endParaRPr lang="en-US" sz="1200" dirty="0"/>
          </a:p>
        </p:txBody>
      </p:sp>
    </p:spTree>
    <p:extLst>
      <p:ext uri="{BB962C8B-B14F-4D97-AF65-F5344CB8AC3E}">
        <p14:creationId xmlns:p14="http://schemas.microsoft.com/office/powerpoint/2010/main" val="2625210297"/>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CDE15B-B563-434C-896C-A4FE129E0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7687" y="2510792"/>
            <a:ext cx="4348085" cy="3955883"/>
          </a:xfrm>
          <a:prstGeom prst="rect">
            <a:avLst/>
          </a:prstGeom>
        </p:spPr>
      </p:pic>
      <p:sp>
        <p:nvSpPr>
          <p:cNvPr id="2" name="Title 1">
            <a:extLst>
              <a:ext uri="{FF2B5EF4-FFF2-40B4-BE49-F238E27FC236}">
                <a16:creationId xmlns:a16="http://schemas.microsoft.com/office/drawing/2014/main" id="{9F114381-737B-4CCB-ADA3-DEDEC8AFF9CF}"/>
              </a:ext>
            </a:extLst>
          </p:cNvPr>
          <p:cNvSpPr>
            <a:spLocks noGrp="1"/>
          </p:cNvSpPr>
          <p:nvPr>
            <p:ph type="title"/>
          </p:nvPr>
        </p:nvSpPr>
        <p:spPr/>
        <p:txBody>
          <a:bodyPr/>
          <a:lstStyle/>
          <a:p>
            <a:r>
              <a:rPr lang="en-US" dirty="0"/>
              <a:t>Garnering Excitement - Engage Marketing &amp; Branding</a:t>
            </a:r>
          </a:p>
        </p:txBody>
      </p:sp>
      <p:sp>
        <p:nvSpPr>
          <p:cNvPr id="3" name="Content Placeholder 2">
            <a:extLst>
              <a:ext uri="{FF2B5EF4-FFF2-40B4-BE49-F238E27FC236}">
                <a16:creationId xmlns:a16="http://schemas.microsoft.com/office/drawing/2014/main" id="{18D3481F-9A34-4636-B968-474B716230E5}"/>
              </a:ext>
            </a:extLst>
          </p:cNvPr>
          <p:cNvSpPr>
            <a:spLocks noGrp="1"/>
          </p:cNvSpPr>
          <p:nvPr>
            <p:ph idx="1"/>
          </p:nvPr>
        </p:nvSpPr>
        <p:spPr>
          <a:xfrm>
            <a:off x="475131" y="1350494"/>
            <a:ext cx="10515600" cy="1173632"/>
          </a:xfrm>
        </p:spPr>
        <p:txBody>
          <a:bodyPr/>
          <a:lstStyle/>
          <a:p>
            <a:r>
              <a:rPr lang="en-US" dirty="0"/>
              <a:t>It’s beneficial to engage with your internal Marketing organisation and/or an external agency</a:t>
            </a:r>
          </a:p>
          <a:p>
            <a:r>
              <a:rPr lang="en-US" dirty="0"/>
              <a:t>Include a number of activities and materials in your communication and marketing plan.  Here are a few ideas:</a:t>
            </a:r>
          </a:p>
        </p:txBody>
      </p:sp>
      <p:sp>
        <p:nvSpPr>
          <p:cNvPr id="4" name="Slide Number Placeholder 3">
            <a:extLst>
              <a:ext uri="{FF2B5EF4-FFF2-40B4-BE49-F238E27FC236}">
                <a16:creationId xmlns:a16="http://schemas.microsoft.com/office/drawing/2014/main" id="{F855B42F-ED84-4C35-9DC0-59EC33C536FE}"/>
              </a:ext>
            </a:extLst>
          </p:cNvPr>
          <p:cNvSpPr>
            <a:spLocks noGrp="1"/>
          </p:cNvSpPr>
          <p:nvPr>
            <p:ph type="sldNum" sz="quarter" idx="12"/>
          </p:nvPr>
        </p:nvSpPr>
        <p:spPr/>
        <p:txBody>
          <a:bodyPr/>
          <a:lstStyle/>
          <a:p>
            <a:fld id="{7C0A8638-8D10-419D-A540-6BF35F11F66E}" type="slidenum">
              <a:rPr lang="en-US" smtClean="0">
                <a:solidFill>
                  <a:schemeClr val="tx1"/>
                </a:solidFill>
              </a:rPr>
              <a:t>106</a:t>
            </a:fld>
            <a:endParaRPr lang="en-US" dirty="0">
              <a:solidFill>
                <a:schemeClr val="tx1"/>
              </a:solidFill>
            </a:endParaRPr>
          </a:p>
        </p:txBody>
      </p:sp>
      <p:sp>
        <p:nvSpPr>
          <p:cNvPr id="5" name="Content Placeholder 2">
            <a:extLst>
              <a:ext uri="{FF2B5EF4-FFF2-40B4-BE49-F238E27FC236}">
                <a16:creationId xmlns:a16="http://schemas.microsoft.com/office/drawing/2014/main" id="{FFF2A759-489F-4306-84B3-AF6DA90F96CE}"/>
              </a:ext>
            </a:extLst>
          </p:cNvPr>
          <p:cNvSpPr txBox="1">
            <a:spLocks/>
          </p:cNvSpPr>
          <p:nvPr/>
        </p:nvSpPr>
        <p:spPr>
          <a:xfrm>
            <a:off x="1046631" y="2524126"/>
            <a:ext cx="4096869" cy="11736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5">
                    <a:lumMod val="50000"/>
                  </a:schemeClr>
                </a:solidFill>
              </a:rPr>
              <a:t>Video Testimonial from users/stakeholders</a:t>
            </a:r>
          </a:p>
          <a:p>
            <a:r>
              <a:rPr lang="en-US" sz="1600" dirty="0">
                <a:solidFill>
                  <a:schemeClr val="accent5">
                    <a:lumMod val="50000"/>
                  </a:schemeClr>
                </a:solidFill>
              </a:rPr>
              <a:t>Executive sponsor video</a:t>
            </a:r>
          </a:p>
          <a:p>
            <a:r>
              <a:rPr lang="en-US" sz="1600" dirty="0">
                <a:solidFill>
                  <a:schemeClr val="accent5">
                    <a:lumMod val="50000"/>
                  </a:schemeClr>
                </a:solidFill>
              </a:rPr>
              <a:t>Lunch and learn sessions</a:t>
            </a:r>
          </a:p>
          <a:p>
            <a:r>
              <a:rPr lang="en-US" sz="1600" dirty="0">
                <a:solidFill>
                  <a:schemeClr val="accent5">
                    <a:lumMod val="50000"/>
                  </a:schemeClr>
                </a:solidFill>
              </a:rPr>
              <a:t>Roadshows</a:t>
            </a:r>
          </a:p>
          <a:p>
            <a:r>
              <a:rPr lang="en-US" sz="1600" dirty="0">
                <a:solidFill>
                  <a:schemeClr val="accent5">
                    <a:lumMod val="50000"/>
                  </a:schemeClr>
                </a:solidFill>
              </a:rPr>
              <a:t>Training sessions</a:t>
            </a:r>
          </a:p>
          <a:p>
            <a:r>
              <a:rPr lang="en-US" sz="1600" dirty="0">
                <a:solidFill>
                  <a:schemeClr val="accent5">
                    <a:lumMod val="50000"/>
                  </a:schemeClr>
                </a:solidFill>
              </a:rPr>
              <a:t>Newsletters</a:t>
            </a:r>
          </a:p>
          <a:p>
            <a:r>
              <a:rPr lang="en-US" sz="1600" dirty="0">
                <a:solidFill>
                  <a:schemeClr val="accent5">
                    <a:lumMod val="50000"/>
                  </a:schemeClr>
                </a:solidFill>
              </a:rPr>
              <a:t>Website for data initiative</a:t>
            </a:r>
          </a:p>
        </p:txBody>
      </p:sp>
      <p:sp>
        <p:nvSpPr>
          <p:cNvPr id="6" name="Content Placeholder 2">
            <a:extLst>
              <a:ext uri="{FF2B5EF4-FFF2-40B4-BE49-F238E27FC236}">
                <a16:creationId xmlns:a16="http://schemas.microsoft.com/office/drawing/2014/main" id="{3CC84E60-7C6E-4C8C-BE2D-A3A88D354DF3}"/>
              </a:ext>
            </a:extLst>
          </p:cNvPr>
          <p:cNvSpPr txBox="1">
            <a:spLocks/>
          </p:cNvSpPr>
          <p:nvPr/>
        </p:nvSpPr>
        <p:spPr>
          <a:xfrm>
            <a:off x="7947660" y="2510792"/>
            <a:ext cx="4096869" cy="11736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2060"/>
                </a:solidFill>
              </a:rPr>
              <a:t>Data initiative slogan </a:t>
            </a:r>
          </a:p>
          <a:p>
            <a:r>
              <a:rPr lang="en-US" sz="1600" dirty="0">
                <a:solidFill>
                  <a:srgbClr val="002060"/>
                </a:solidFill>
              </a:rPr>
              <a:t>“Swag” – t-shirts, stickers, mugs, etc.</a:t>
            </a:r>
          </a:p>
          <a:p>
            <a:r>
              <a:rPr lang="en-US" sz="1600" dirty="0">
                <a:solidFill>
                  <a:srgbClr val="002060"/>
                </a:solidFill>
              </a:rPr>
              <a:t>Posters</a:t>
            </a:r>
          </a:p>
          <a:p>
            <a:r>
              <a:rPr lang="en-US" sz="1600" dirty="0">
                <a:solidFill>
                  <a:srgbClr val="002060"/>
                </a:solidFill>
              </a:rPr>
              <a:t>Badges and awards</a:t>
            </a:r>
          </a:p>
        </p:txBody>
      </p:sp>
      <p:sp>
        <p:nvSpPr>
          <p:cNvPr id="8" name="TextBox 7">
            <a:extLst>
              <a:ext uri="{FF2B5EF4-FFF2-40B4-BE49-F238E27FC236}">
                <a16:creationId xmlns:a16="http://schemas.microsoft.com/office/drawing/2014/main" id="{C07F0FED-ED10-57D1-EB0B-27646F998E53}"/>
              </a:ext>
            </a:extLst>
          </p:cNvPr>
          <p:cNvSpPr txBox="1"/>
          <p:nvPr/>
        </p:nvSpPr>
        <p:spPr>
          <a:xfrm>
            <a:off x="9233066" y="5308328"/>
            <a:ext cx="2250374" cy="923330"/>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pPr algn="ctr"/>
            <a:r>
              <a:rPr lang="en-US" dirty="0"/>
              <a:t>AVOID DATA JARGON:</a:t>
            </a:r>
          </a:p>
          <a:p>
            <a:pPr algn="ctr"/>
            <a:r>
              <a:rPr lang="en-US" dirty="0"/>
              <a:t>USE BUSINESS LANGUAGE!  </a:t>
            </a:r>
          </a:p>
        </p:txBody>
      </p:sp>
    </p:spTree>
    <p:extLst>
      <p:ext uri="{BB962C8B-B14F-4D97-AF65-F5344CB8AC3E}">
        <p14:creationId xmlns:p14="http://schemas.microsoft.com/office/powerpoint/2010/main" val="19043540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196F-894A-7048-B434-A6E3D470B97D}"/>
              </a:ext>
            </a:extLst>
          </p:cNvPr>
          <p:cNvSpPr>
            <a:spLocks noGrp="1"/>
          </p:cNvSpPr>
          <p:nvPr>
            <p:ph type="title"/>
          </p:nvPr>
        </p:nvSpPr>
        <p:spPr/>
        <p:txBody>
          <a:bodyPr>
            <a:normAutofit fontScale="90000"/>
          </a:bodyPr>
          <a:lstStyle/>
          <a:p>
            <a:br>
              <a:rPr lang="en-GB" dirty="0"/>
            </a:br>
            <a:br>
              <a:rPr lang="en-GB" dirty="0"/>
            </a:br>
            <a:r>
              <a:rPr lang="en-GB" sz="3600" b="1" dirty="0"/>
              <a:t>Selling &amp; Communicating Your Data Strategy </a:t>
            </a:r>
            <a:br>
              <a:rPr lang="en-GB" dirty="0"/>
            </a:br>
            <a:endParaRPr lang="en-GB" dirty="0"/>
          </a:p>
        </p:txBody>
      </p:sp>
      <p:sp>
        <p:nvSpPr>
          <p:cNvPr id="3" name="Content Placeholder 2">
            <a:extLst>
              <a:ext uri="{FF2B5EF4-FFF2-40B4-BE49-F238E27FC236}">
                <a16:creationId xmlns:a16="http://schemas.microsoft.com/office/drawing/2014/main" id="{A12AD171-902A-894B-9D4A-81A2D2E3B7CE}"/>
              </a:ext>
            </a:extLst>
          </p:cNvPr>
          <p:cNvSpPr>
            <a:spLocks noGrp="1"/>
          </p:cNvSpPr>
          <p:nvPr>
            <p:ph idx="1"/>
          </p:nvPr>
        </p:nvSpPr>
        <p:spPr>
          <a:xfrm>
            <a:off x="255374" y="1088137"/>
            <a:ext cx="9520284" cy="5029200"/>
          </a:xfrm>
        </p:spPr>
        <p:txBody>
          <a:bodyPr/>
          <a:lstStyle/>
          <a:p>
            <a:pPr lvl="1">
              <a:lnSpc>
                <a:spcPct val="100000"/>
              </a:lnSpc>
              <a:spcBef>
                <a:spcPts val="0"/>
              </a:spcBef>
            </a:pPr>
            <a:r>
              <a:rPr lang="en-GB" sz="2400" dirty="0">
                <a:solidFill>
                  <a:srgbClr val="000099"/>
                </a:solidFill>
              </a:rPr>
              <a:t>2 minute ‘Elevator Pitch’  </a:t>
            </a:r>
          </a:p>
          <a:p>
            <a:pPr lvl="2">
              <a:lnSpc>
                <a:spcPct val="100000"/>
              </a:lnSpc>
              <a:spcBef>
                <a:spcPts val="0"/>
              </a:spcBef>
            </a:pPr>
            <a:r>
              <a:rPr lang="en-GB" dirty="0"/>
              <a:t>This should simply state what a Data Strategy is, why your organisation needs it, how are you going to deliver it, and what the expected benefits will be.  </a:t>
            </a:r>
          </a:p>
          <a:p>
            <a:pPr lvl="2">
              <a:lnSpc>
                <a:spcPct val="100000"/>
              </a:lnSpc>
              <a:spcBef>
                <a:spcPts val="0"/>
              </a:spcBef>
            </a:pPr>
            <a:r>
              <a:rPr lang="en-GB" dirty="0"/>
              <a:t>It’s best memorised and replayed whenever you need it.  This is useful when asked what your job is and what you are trying to achieve.  </a:t>
            </a:r>
          </a:p>
          <a:p>
            <a:pPr lvl="2">
              <a:lnSpc>
                <a:spcPct val="100000"/>
              </a:lnSpc>
              <a:spcBef>
                <a:spcPts val="0"/>
              </a:spcBef>
            </a:pPr>
            <a:r>
              <a:rPr lang="en-GB" dirty="0"/>
              <a:t>It is also valuable when you are part of a Data Strategy core team to ensure all members of the team relay the same basic messages.  </a:t>
            </a:r>
          </a:p>
          <a:p>
            <a:pPr lvl="1">
              <a:lnSpc>
                <a:spcPct val="100000"/>
              </a:lnSpc>
              <a:spcBef>
                <a:spcPts val="0"/>
              </a:spcBef>
            </a:pPr>
            <a:r>
              <a:rPr lang="en-GB" sz="2400" dirty="0">
                <a:solidFill>
                  <a:srgbClr val="000099"/>
                </a:solidFill>
              </a:rPr>
              <a:t>10 minute ‘Taster Pitch’  </a:t>
            </a:r>
          </a:p>
          <a:p>
            <a:pPr lvl="2">
              <a:lnSpc>
                <a:spcPct val="100000"/>
              </a:lnSpc>
              <a:spcBef>
                <a:spcPts val="0"/>
              </a:spcBef>
            </a:pPr>
            <a:r>
              <a:rPr lang="en-GB" dirty="0"/>
              <a:t>Create a PowerPoint deck to expand on the above which can be delivered by you and others when you get an opportunity to talk to a senior manager or if you can get an invite to scheduled team meetings held across the organisation.    </a:t>
            </a:r>
          </a:p>
          <a:p>
            <a:pPr lvl="2">
              <a:lnSpc>
                <a:spcPct val="100000"/>
              </a:lnSpc>
              <a:spcBef>
                <a:spcPts val="0"/>
              </a:spcBef>
            </a:pPr>
            <a:r>
              <a:rPr lang="en-GB" dirty="0"/>
              <a:t>Try to use pictures to illustrate your key points – again these are more impactful than text lists and remember to include some of the stories you’ve collected.  Use the ones most relevant to the audience of any particular pitch. </a:t>
            </a:r>
          </a:p>
          <a:p>
            <a:pPr lvl="1">
              <a:lnSpc>
                <a:spcPct val="100000"/>
              </a:lnSpc>
              <a:spcBef>
                <a:spcPts val="0"/>
              </a:spcBef>
            </a:pPr>
            <a:r>
              <a:rPr lang="en-GB" sz="2400" dirty="0">
                <a:solidFill>
                  <a:srgbClr val="000099"/>
                </a:solidFill>
              </a:rPr>
              <a:t>30 minute ‘Full Pitch’  </a:t>
            </a:r>
          </a:p>
          <a:p>
            <a:pPr lvl="2">
              <a:lnSpc>
                <a:spcPct val="100000"/>
              </a:lnSpc>
              <a:spcBef>
                <a:spcPts val="0"/>
              </a:spcBef>
            </a:pPr>
            <a:r>
              <a:rPr lang="en-GB" dirty="0"/>
              <a:t>Expand on the Taster Pitch above to provide a more in depth overview of your Data Strategy &amp; roadmap.  </a:t>
            </a:r>
          </a:p>
          <a:p>
            <a:pPr lvl="2">
              <a:lnSpc>
                <a:spcPct val="100000"/>
              </a:lnSpc>
              <a:spcBef>
                <a:spcPts val="0"/>
              </a:spcBef>
            </a:pPr>
            <a:r>
              <a:rPr lang="en-GB" dirty="0"/>
              <a:t>This can be used to brief key potential stakeholders and to convince people to become data owners and data stewards. </a:t>
            </a:r>
            <a:endParaRPr lang="en-GB" sz="1800" dirty="0"/>
          </a:p>
          <a:p>
            <a:endParaRPr lang="en-GB" dirty="0"/>
          </a:p>
        </p:txBody>
      </p:sp>
      <p:pic>
        <p:nvPicPr>
          <p:cNvPr id="6" name="Picture 5" descr="A person in a suit and tie&#10;&#10;Description automatically generated">
            <a:extLst>
              <a:ext uri="{FF2B5EF4-FFF2-40B4-BE49-F238E27FC236}">
                <a16:creationId xmlns:a16="http://schemas.microsoft.com/office/drawing/2014/main" id="{D4E7CDEB-9D3E-544B-A86C-50900196F9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76184" y="1426913"/>
            <a:ext cx="1739900" cy="1155700"/>
          </a:xfrm>
          <a:prstGeom prst="rect">
            <a:avLst/>
          </a:prstGeom>
          <a:effectLst>
            <a:outerShdw blurRad="50800" dist="38100" dir="2700000" algn="tl" rotWithShape="0">
              <a:prstClr val="black">
                <a:alpha val="40000"/>
              </a:prstClr>
            </a:outerShdw>
          </a:effectLst>
        </p:spPr>
      </p:pic>
      <p:pic>
        <p:nvPicPr>
          <p:cNvPr id="8" name="Picture 7" descr="A close up of a logo&#10;&#10;Description automatically generated">
            <a:extLst>
              <a:ext uri="{FF2B5EF4-FFF2-40B4-BE49-F238E27FC236}">
                <a16:creationId xmlns:a16="http://schemas.microsoft.com/office/drawing/2014/main" id="{B42D7729-EC7A-F241-90C1-341BF3CAD9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93684" y="2891537"/>
            <a:ext cx="1422400" cy="1422400"/>
          </a:xfrm>
          <a:prstGeom prst="rect">
            <a:avLst/>
          </a:prstGeom>
          <a:effectLst>
            <a:outerShdw blurRad="50800" dist="38100" dir="2700000" algn="tl" rotWithShape="0">
              <a:prstClr val="black">
                <a:alpha val="40000"/>
              </a:prstClr>
            </a:outerShdw>
          </a:effectLst>
        </p:spPr>
      </p:pic>
      <p:pic>
        <p:nvPicPr>
          <p:cNvPr id="12" name="Picture 11" descr="A picture containing grass, blackboard, circuit, holding&#10;&#10;Description automatically generated">
            <a:extLst>
              <a:ext uri="{FF2B5EF4-FFF2-40B4-BE49-F238E27FC236}">
                <a16:creationId xmlns:a16="http://schemas.microsoft.com/office/drawing/2014/main" id="{17FBB287-9B21-8B41-A3FD-12A43B0A52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14284" y="4651769"/>
            <a:ext cx="1701800" cy="1181100"/>
          </a:xfrm>
          <a:prstGeom prst="rect">
            <a:avLst/>
          </a:prstGeom>
          <a:effectLst>
            <a:outerShdw blurRad="50800" dist="38100" dir="2700000" algn="tl" rotWithShape="0">
              <a:prstClr val="black">
                <a:alpha val="40000"/>
              </a:prstClr>
            </a:outerShdw>
          </a:effectLst>
        </p:spPr>
      </p:pic>
      <p:sp>
        <p:nvSpPr>
          <p:cNvPr id="11" name="Slide Number Placeholder 3">
            <a:extLst>
              <a:ext uri="{FF2B5EF4-FFF2-40B4-BE49-F238E27FC236}">
                <a16:creationId xmlns:a16="http://schemas.microsoft.com/office/drawing/2014/main" id="{13320B9B-B767-E343-99A9-A748F70195D1}"/>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107</a:t>
            </a:fld>
            <a:endParaRPr lang="en-US" sz="1200" dirty="0"/>
          </a:p>
        </p:txBody>
      </p:sp>
    </p:spTree>
    <p:extLst>
      <p:ext uri="{BB962C8B-B14F-4D97-AF65-F5344CB8AC3E}">
        <p14:creationId xmlns:p14="http://schemas.microsoft.com/office/powerpoint/2010/main" val="809699953"/>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4938-1E8A-4985-B7C8-7F2628D28ADA}"/>
              </a:ext>
            </a:extLst>
          </p:cNvPr>
          <p:cNvSpPr>
            <a:spLocks noGrp="1"/>
          </p:cNvSpPr>
          <p:nvPr>
            <p:ph type="title"/>
          </p:nvPr>
        </p:nvSpPr>
        <p:spPr/>
        <p:txBody>
          <a:bodyPr/>
          <a:lstStyle/>
          <a:p>
            <a:r>
              <a:rPr lang="en-US" dirty="0"/>
              <a:t>Discussion – Thinking of the Hotel Chain… </a:t>
            </a:r>
          </a:p>
        </p:txBody>
      </p:sp>
      <p:sp>
        <p:nvSpPr>
          <p:cNvPr id="3" name="Content Placeholder 2">
            <a:extLst>
              <a:ext uri="{FF2B5EF4-FFF2-40B4-BE49-F238E27FC236}">
                <a16:creationId xmlns:a16="http://schemas.microsoft.com/office/drawing/2014/main" id="{42182CBF-1BD9-4079-AD22-EC69989CCD4D}"/>
              </a:ext>
            </a:extLst>
          </p:cNvPr>
          <p:cNvSpPr>
            <a:spLocks noGrp="1"/>
          </p:cNvSpPr>
          <p:nvPr>
            <p:ph idx="1"/>
          </p:nvPr>
        </p:nvSpPr>
        <p:spPr>
          <a:xfrm>
            <a:off x="446679" y="1342156"/>
            <a:ext cx="5205935" cy="4848601"/>
          </a:xfrm>
          <a:solidFill>
            <a:schemeClr val="bg1"/>
          </a:solidFill>
          <a:ln w="38100">
            <a:solidFill>
              <a:schemeClr val="bg1">
                <a:lumMod val="85000"/>
              </a:schemeClr>
            </a:solidFill>
          </a:ln>
        </p:spPr>
        <p:txBody>
          <a:bodyPr/>
          <a:lstStyle/>
          <a:p>
            <a:pPr marL="0" indent="0" algn="ctr">
              <a:buNone/>
            </a:pPr>
            <a:r>
              <a:rPr lang="en-US" sz="2800" dirty="0"/>
              <a:t>What do you think is the biggest resistance to change that a Data Strategy would face?</a:t>
            </a:r>
          </a:p>
        </p:txBody>
      </p:sp>
      <p:sp>
        <p:nvSpPr>
          <p:cNvPr id="4" name="Slide Number Placeholder 3">
            <a:extLst>
              <a:ext uri="{FF2B5EF4-FFF2-40B4-BE49-F238E27FC236}">
                <a16:creationId xmlns:a16="http://schemas.microsoft.com/office/drawing/2014/main" id="{8BB249A4-3266-4521-B44C-5BD7FDE26909}"/>
              </a:ext>
            </a:extLst>
          </p:cNvPr>
          <p:cNvSpPr>
            <a:spLocks noGrp="1"/>
          </p:cNvSpPr>
          <p:nvPr>
            <p:ph type="sldNum" sz="quarter" idx="12"/>
          </p:nvPr>
        </p:nvSpPr>
        <p:spPr/>
        <p:txBody>
          <a:bodyPr/>
          <a:lstStyle/>
          <a:p>
            <a:fld id="{7C0A8638-8D10-419D-A540-6BF35F11F66E}" type="slidenum">
              <a:rPr lang="en-US" smtClean="0">
                <a:solidFill>
                  <a:schemeClr val="tx1"/>
                </a:solidFill>
              </a:rPr>
              <a:t>108</a:t>
            </a:fld>
            <a:endParaRPr lang="en-US" dirty="0">
              <a:solidFill>
                <a:schemeClr val="tx1"/>
              </a:solidFill>
            </a:endParaRPr>
          </a:p>
        </p:txBody>
      </p:sp>
      <p:pic>
        <p:nvPicPr>
          <p:cNvPr id="9" name="Graphic 8" descr="Worried face outline with solid fill">
            <a:extLst>
              <a:ext uri="{FF2B5EF4-FFF2-40B4-BE49-F238E27FC236}">
                <a16:creationId xmlns:a16="http://schemas.microsoft.com/office/drawing/2014/main" id="{7D264449-B8B5-4AA7-A374-046B6BB7A9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1507" y="2799607"/>
            <a:ext cx="2451686" cy="2451686"/>
          </a:xfrm>
          <a:prstGeom prst="rect">
            <a:avLst/>
          </a:prstGeom>
        </p:spPr>
      </p:pic>
      <p:sp>
        <p:nvSpPr>
          <p:cNvPr id="12" name="Content Placeholder 2">
            <a:extLst>
              <a:ext uri="{FF2B5EF4-FFF2-40B4-BE49-F238E27FC236}">
                <a16:creationId xmlns:a16="http://schemas.microsoft.com/office/drawing/2014/main" id="{1800BC64-643C-45DA-BC73-F08BDBA79597}"/>
              </a:ext>
            </a:extLst>
          </p:cNvPr>
          <p:cNvSpPr txBox="1">
            <a:spLocks/>
          </p:cNvSpPr>
          <p:nvPr/>
        </p:nvSpPr>
        <p:spPr>
          <a:xfrm>
            <a:off x="6310555" y="1342156"/>
            <a:ext cx="5377543" cy="4848601"/>
          </a:xfrm>
          <a:prstGeom prst="rect">
            <a:avLst/>
          </a:prstGeom>
          <a:solidFill>
            <a:schemeClr val="bg1"/>
          </a:solidFill>
          <a:ln w="38100">
            <a:solidFill>
              <a:schemeClr val="bg1">
                <a:lumMod val="85000"/>
              </a:schemeClr>
            </a:solidFill>
          </a:ln>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What would be the main excitement / opportunity drivers?</a:t>
            </a:r>
          </a:p>
        </p:txBody>
      </p:sp>
      <p:pic>
        <p:nvPicPr>
          <p:cNvPr id="11" name="Graphic 10" descr="Smiling face outline with solid fill">
            <a:extLst>
              <a:ext uri="{FF2B5EF4-FFF2-40B4-BE49-F238E27FC236}">
                <a16:creationId xmlns:a16="http://schemas.microsoft.com/office/drawing/2014/main" id="{F1126310-9ABC-4FC6-9A3D-7256CA9C31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8807" y="2841171"/>
            <a:ext cx="2451686" cy="2451686"/>
          </a:xfrm>
          <a:prstGeom prst="rect">
            <a:avLst/>
          </a:prstGeom>
        </p:spPr>
      </p:pic>
    </p:spTree>
    <p:extLst>
      <p:ext uri="{BB962C8B-B14F-4D97-AF65-F5344CB8AC3E}">
        <p14:creationId xmlns:p14="http://schemas.microsoft.com/office/powerpoint/2010/main" val="31581662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4938-1E8A-4985-B7C8-7F2628D28ADA}"/>
              </a:ext>
            </a:extLst>
          </p:cNvPr>
          <p:cNvSpPr>
            <a:spLocks noGrp="1"/>
          </p:cNvSpPr>
          <p:nvPr>
            <p:ph type="title"/>
          </p:nvPr>
        </p:nvSpPr>
        <p:spPr/>
        <p:txBody>
          <a:bodyPr/>
          <a:lstStyle/>
          <a:p>
            <a:r>
              <a:rPr lang="en-US" dirty="0"/>
              <a:t>Discussion – Thinking of Your Organisation…</a:t>
            </a:r>
          </a:p>
        </p:txBody>
      </p:sp>
      <p:sp>
        <p:nvSpPr>
          <p:cNvPr id="3" name="Content Placeholder 2">
            <a:extLst>
              <a:ext uri="{FF2B5EF4-FFF2-40B4-BE49-F238E27FC236}">
                <a16:creationId xmlns:a16="http://schemas.microsoft.com/office/drawing/2014/main" id="{42182CBF-1BD9-4079-AD22-EC69989CCD4D}"/>
              </a:ext>
            </a:extLst>
          </p:cNvPr>
          <p:cNvSpPr>
            <a:spLocks noGrp="1"/>
          </p:cNvSpPr>
          <p:nvPr>
            <p:ph idx="1"/>
          </p:nvPr>
        </p:nvSpPr>
        <p:spPr>
          <a:xfrm>
            <a:off x="446679" y="1342156"/>
            <a:ext cx="5205935" cy="4848601"/>
          </a:xfrm>
          <a:solidFill>
            <a:schemeClr val="bg1"/>
          </a:solidFill>
          <a:ln w="38100">
            <a:solidFill>
              <a:schemeClr val="bg1">
                <a:lumMod val="85000"/>
              </a:schemeClr>
            </a:solidFill>
          </a:ln>
        </p:spPr>
        <p:txBody>
          <a:bodyPr/>
          <a:lstStyle/>
          <a:p>
            <a:pPr marL="0" indent="0" algn="ctr">
              <a:buNone/>
            </a:pPr>
            <a:r>
              <a:rPr lang="en-US" sz="2800" dirty="0"/>
              <a:t>What do you think is the biggest resistance to change that a Data Strategy would face?</a:t>
            </a:r>
          </a:p>
        </p:txBody>
      </p:sp>
      <p:sp>
        <p:nvSpPr>
          <p:cNvPr id="4" name="Slide Number Placeholder 3">
            <a:extLst>
              <a:ext uri="{FF2B5EF4-FFF2-40B4-BE49-F238E27FC236}">
                <a16:creationId xmlns:a16="http://schemas.microsoft.com/office/drawing/2014/main" id="{8BB249A4-3266-4521-B44C-5BD7FDE26909}"/>
              </a:ext>
            </a:extLst>
          </p:cNvPr>
          <p:cNvSpPr>
            <a:spLocks noGrp="1"/>
          </p:cNvSpPr>
          <p:nvPr>
            <p:ph type="sldNum" sz="quarter" idx="12"/>
          </p:nvPr>
        </p:nvSpPr>
        <p:spPr/>
        <p:txBody>
          <a:bodyPr/>
          <a:lstStyle/>
          <a:p>
            <a:fld id="{7C0A8638-8D10-419D-A540-6BF35F11F66E}" type="slidenum">
              <a:rPr lang="en-US" smtClean="0">
                <a:solidFill>
                  <a:schemeClr val="tx1"/>
                </a:solidFill>
              </a:rPr>
              <a:t>109</a:t>
            </a:fld>
            <a:endParaRPr lang="en-US" dirty="0">
              <a:solidFill>
                <a:schemeClr val="tx1"/>
              </a:solidFill>
            </a:endParaRPr>
          </a:p>
        </p:txBody>
      </p:sp>
      <p:pic>
        <p:nvPicPr>
          <p:cNvPr id="9" name="Graphic 8" descr="Worried face outline with solid fill">
            <a:extLst>
              <a:ext uri="{FF2B5EF4-FFF2-40B4-BE49-F238E27FC236}">
                <a16:creationId xmlns:a16="http://schemas.microsoft.com/office/drawing/2014/main" id="{7D264449-B8B5-4AA7-A374-046B6BB7A9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1507" y="2799607"/>
            <a:ext cx="2451686" cy="2451686"/>
          </a:xfrm>
          <a:prstGeom prst="rect">
            <a:avLst/>
          </a:prstGeom>
        </p:spPr>
      </p:pic>
      <p:sp>
        <p:nvSpPr>
          <p:cNvPr id="12" name="Content Placeholder 2">
            <a:extLst>
              <a:ext uri="{FF2B5EF4-FFF2-40B4-BE49-F238E27FC236}">
                <a16:creationId xmlns:a16="http://schemas.microsoft.com/office/drawing/2014/main" id="{1800BC64-643C-45DA-BC73-F08BDBA79597}"/>
              </a:ext>
            </a:extLst>
          </p:cNvPr>
          <p:cNvSpPr txBox="1">
            <a:spLocks/>
          </p:cNvSpPr>
          <p:nvPr/>
        </p:nvSpPr>
        <p:spPr>
          <a:xfrm>
            <a:off x="6310555" y="1342156"/>
            <a:ext cx="5377543" cy="4848601"/>
          </a:xfrm>
          <a:prstGeom prst="rect">
            <a:avLst/>
          </a:prstGeom>
          <a:solidFill>
            <a:schemeClr val="bg1"/>
          </a:solidFill>
          <a:ln w="38100">
            <a:solidFill>
              <a:schemeClr val="bg1">
                <a:lumMod val="85000"/>
              </a:schemeClr>
            </a:solidFill>
          </a:ln>
        </p:spPr>
        <p:txBody>
          <a:bodyPr vert="horz" lIns="91440" tIns="4572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What would be the main excitement / opportunity drivers?</a:t>
            </a:r>
          </a:p>
        </p:txBody>
      </p:sp>
      <p:pic>
        <p:nvPicPr>
          <p:cNvPr id="11" name="Graphic 10" descr="Smiling face outline with solid fill">
            <a:extLst>
              <a:ext uri="{FF2B5EF4-FFF2-40B4-BE49-F238E27FC236}">
                <a16:creationId xmlns:a16="http://schemas.microsoft.com/office/drawing/2014/main" id="{F1126310-9ABC-4FC6-9A3D-7256CA9C31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8807" y="2841171"/>
            <a:ext cx="2451686" cy="2451686"/>
          </a:xfrm>
          <a:prstGeom prst="rect">
            <a:avLst/>
          </a:prstGeom>
        </p:spPr>
      </p:pic>
    </p:spTree>
    <p:extLst>
      <p:ext uri="{BB962C8B-B14F-4D97-AF65-F5344CB8AC3E}">
        <p14:creationId xmlns:p14="http://schemas.microsoft.com/office/powerpoint/2010/main" val="238854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3" y="158235"/>
            <a:ext cx="10515600" cy="625715"/>
          </a:xfrm>
        </p:spPr>
        <p:txBody>
          <a:bodyPr>
            <a:normAutofit/>
          </a:bodyPr>
          <a:lstStyle/>
          <a:p>
            <a:r>
              <a:rPr lang="en-GB" dirty="0"/>
              <a:t>Further good reasons for a Data Strategy  – data volumes</a:t>
            </a:r>
            <a:endParaRPr lang="en-GB" sz="3200" dirty="0"/>
          </a:p>
        </p:txBody>
      </p:sp>
      <p:grpSp>
        <p:nvGrpSpPr>
          <p:cNvPr id="6" name="Group 5"/>
          <p:cNvGrpSpPr/>
          <p:nvPr/>
        </p:nvGrpSpPr>
        <p:grpSpPr>
          <a:xfrm>
            <a:off x="1472402" y="3212977"/>
            <a:ext cx="7365578" cy="1245202"/>
            <a:chOff x="1104301" y="3212976"/>
            <a:chExt cx="5524184" cy="1245201"/>
          </a:xfrm>
        </p:grpSpPr>
        <p:pic>
          <p:nvPicPr>
            <p:cNvPr id="1126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301" y="3212976"/>
              <a:ext cx="2204467" cy="12452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3611120" y="3512411"/>
              <a:ext cx="3017365" cy="830996"/>
            </a:xfrm>
            <a:prstGeom prst="rect">
              <a:avLst/>
            </a:prstGeom>
            <a:noFill/>
          </p:spPr>
          <p:txBody>
            <a:bodyPr wrap="none" rtlCol="0">
              <a:spAutoFit/>
            </a:bodyPr>
            <a:lstStyle/>
            <a:p>
              <a:r>
                <a:rPr lang="en-GB" sz="2400" b="1" dirty="0"/>
                <a:t>90% </a:t>
              </a:r>
              <a:r>
                <a:rPr lang="en-GB" sz="2400" dirty="0"/>
                <a:t>OF ALL DATA HAS BEEN</a:t>
              </a:r>
            </a:p>
            <a:p>
              <a:r>
                <a:rPr lang="en-GB" sz="2400" dirty="0"/>
                <a:t>CREATED IN THE LAST 2 YEARS </a:t>
              </a:r>
            </a:p>
          </p:txBody>
        </p:sp>
      </p:grpSp>
      <p:grpSp>
        <p:nvGrpSpPr>
          <p:cNvPr id="7" name="Group 6"/>
          <p:cNvGrpSpPr/>
          <p:nvPr/>
        </p:nvGrpSpPr>
        <p:grpSpPr>
          <a:xfrm>
            <a:off x="2017403" y="4725146"/>
            <a:ext cx="6761317" cy="1413116"/>
            <a:chOff x="1513052" y="4725144"/>
            <a:chExt cx="5070988" cy="1413116"/>
          </a:xfrm>
        </p:grpSpPr>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1548" y="4725144"/>
              <a:ext cx="2192492" cy="1348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13052" y="4937931"/>
              <a:ext cx="2598404" cy="1200329"/>
            </a:xfrm>
            <a:prstGeom prst="rect">
              <a:avLst/>
            </a:prstGeom>
            <a:noFill/>
          </p:spPr>
          <p:txBody>
            <a:bodyPr wrap="none" rtlCol="0">
              <a:spAutoFit/>
            </a:bodyPr>
            <a:lstStyle/>
            <a:p>
              <a:r>
                <a:rPr lang="en-GB" sz="2400" dirty="0"/>
                <a:t>AVERAGE BUSINESS DATA </a:t>
              </a:r>
            </a:p>
            <a:p>
              <a:r>
                <a:rPr lang="en-GB" sz="2400" dirty="0"/>
                <a:t>VOLUMES DOUBLE EVERY </a:t>
              </a:r>
            </a:p>
            <a:p>
              <a:r>
                <a:rPr lang="en-GB" sz="2400" b="1" dirty="0"/>
                <a:t>1.2 YEARS </a:t>
              </a:r>
              <a:endParaRPr lang="en-GB" sz="2400" dirty="0"/>
            </a:p>
          </p:txBody>
        </p:sp>
      </p:grpSp>
      <p:grpSp>
        <p:nvGrpSpPr>
          <p:cNvPr id="20" name="Group 19"/>
          <p:cNvGrpSpPr/>
          <p:nvPr/>
        </p:nvGrpSpPr>
        <p:grpSpPr>
          <a:xfrm>
            <a:off x="527381" y="1511790"/>
            <a:ext cx="11299339" cy="1519022"/>
            <a:chOff x="395536" y="1511789"/>
            <a:chExt cx="8474504" cy="1519021"/>
          </a:xfrm>
        </p:grpSpPr>
        <p:pic>
          <p:nvPicPr>
            <p:cNvPr id="1126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511789"/>
              <a:ext cx="1872208" cy="14977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2411760" y="1799008"/>
              <a:ext cx="1745911" cy="1200329"/>
            </a:xfrm>
            <a:prstGeom prst="rect">
              <a:avLst/>
            </a:prstGeom>
            <a:noFill/>
          </p:spPr>
          <p:txBody>
            <a:bodyPr wrap="none" rtlCol="0">
              <a:spAutoFit/>
            </a:bodyPr>
            <a:lstStyle/>
            <a:p>
              <a:r>
                <a:rPr lang="en-GB" sz="2400" b="1" dirty="0"/>
                <a:t>2.5 QUINTILLION</a:t>
              </a:r>
            </a:p>
            <a:p>
              <a:r>
                <a:rPr lang="en-GB" sz="2400" dirty="0"/>
                <a:t>GRAINS OF SAND</a:t>
              </a:r>
            </a:p>
            <a:p>
              <a:r>
                <a:rPr lang="en-GB" sz="2400" dirty="0"/>
                <a:t>ON EARTH</a:t>
              </a:r>
            </a:p>
          </p:txBody>
        </p:sp>
        <p:sp>
          <p:nvSpPr>
            <p:cNvPr id="4" name="Rectangle 3"/>
            <p:cNvSpPr/>
            <p:nvPr/>
          </p:nvSpPr>
          <p:spPr>
            <a:xfrm>
              <a:off x="6584040" y="1830481"/>
              <a:ext cx="2286000" cy="1200329"/>
            </a:xfrm>
            <a:prstGeom prst="rect">
              <a:avLst/>
            </a:prstGeom>
          </p:spPr>
          <p:txBody>
            <a:bodyPr wrap="square">
              <a:spAutoFit/>
            </a:bodyPr>
            <a:lstStyle/>
            <a:p>
              <a:r>
                <a:rPr lang="en-GB" sz="2400" b="1" dirty="0"/>
                <a:t>7.5 QUINTILLION</a:t>
              </a:r>
            </a:p>
            <a:p>
              <a:r>
                <a:rPr lang="en-GB" sz="2400" dirty="0"/>
                <a:t>BYTES OF NEW DATA CREATED EVERY DAY </a:t>
              </a:r>
            </a:p>
          </p:txBody>
        </p:sp>
        <p:pic>
          <p:nvPicPr>
            <p:cNvPr id="1127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91548" y="1543263"/>
              <a:ext cx="1955056" cy="14662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4" name="Slide Number Placeholder 1">
            <a:extLst>
              <a:ext uri="{FF2B5EF4-FFF2-40B4-BE49-F238E27FC236}">
                <a16:creationId xmlns:a16="http://schemas.microsoft.com/office/drawing/2014/main" id="{0B724AB6-C31D-5342-9DD1-80FB54A5B0D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9134733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110</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Summary </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8186921" cy="646331"/>
          </a:xfrm>
          <a:prstGeom prst="rect">
            <a:avLst/>
          </a:prstGeom>
          <a:noFill/>
        </p:spPr>
        <p:txBody>
          <a:bodyPr wrap="none" rtlCol="0">
            <a:spAutoFit/>
          </a:bodyPr>
          <a:lstStyle/>
          <a:p>
            <a:r>
              <a:rPr lang="en-US" sz="3600" b="1" dirty="0">
                <a:solidFill>
                  <a:schemeClr val="bg1"/>
                </a:solidFill>
              </a:rPr>
              <a:t>Use Cases &amp; Key Messages &amp; Conclusions </a:t>
            </a:r>
            <a:endParaRPr lang="en-GB" sz="3600" b="1" dirty="0"/>
          </a:p>
        </p:txBody>
      </p:sp>
    </p:spTree>
    <p:extLst>
      <p:ext uri="{BB962C8B-B14F-4D97-AF65-F5344CB8AC3E}">
        <p14:creationId xmlns:p14="http://schemas.microsoft.com/office/powerpoint/2010/main" val="13468156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vert="horz" lIns="91440" tIns="45720" rIns="91440" bIns="91440" rtlCol="0" anchor="b">
            <a:normAutofit/>
          </a:bodyPr>
          <a:lstStyle/>
          <a:p>
            <a:r>
              <a:rPr lang="en-GB" altLang="en-US" dirty="0"/>
              <a:t>Summary: key steps to creating a Data Strategy </a:t>
            </a:r>
            <a:endParaRPr lang="en-GB" altLang="en-US" sz="2400" dirty="0"/>
          </a:p>
        </p:txBody>
      </p:sp>
      <p:sp>
        <p:nvSpPr>
          <p:cNvPr id="4" name="Content Placeholder 3"/>
          <p:cNvSpPr>
            <a:spLocks noGrp="1"/>
          </p:cNvSpPr>
          <p:nvPr>
            <p:ph sz="quarter" idx="15"/>
          </p:nvPr>
        </p:nvSpPr>
        <p:spPr/>
        <p:txBody>
          <a:bodyPr/>
          <a:lstStyle/>
          <a:p>
            <a:r>
              <a:rPr lang="en-US" dirty="0"/>
              <a:t>10 steps to success / key lessons learned </a:t>
            </a:r>
          </a:p>
        </p:txBody>
      </p:sp>
      <p:grpSp>
        <p:nvGrpSpPr>
          <p:cNvPr id="29" name="Group 28"/>
          <p:cNvGrpSpPr/>
          <p:nvPr/>
        </p:nvGrpSpPr>
        <p:grpSpPr>
          <a:xfrm>
            <a:off x="166778" y="2317332"/>
            <a:ext cx="2870194" cy="1321690"/>
            <a:chOff x="4239368" y="2200272"/>
            <a:chExt cx="3849357" cy="1321690"/>
          </a:xfrm>
        </p:grpSpPr>
        <p:sp>
          <p:nvSpPr>
            <p:cNvPr id="33" name="Rectangle 32"/>
            <p:cNvSpPr/>
            <p:nvPr/>
          </p:nvSpPr>
          <p:spPr>
            <a:xfrm>
              <a:off x="4239368" y="2200272"/>
              <a:ext cx="3831910"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Secure Senior Executive Support</a:t>
              </a:r>
            </a:p>
            <a:p>
              <a:pPr algn="ctr"/>
              <a:endParaRPr lang="en-US" sz="1600" b="1" dirty="0">
                <a:solidFill>
                  <a:schemeClr val="accent1">
                    <a:lumMod val="50000"/>
                  </a:schemeClr>
                </a:solidFill>
              </a:endParaRPr>
            </a:p>
          </p:txBody>
        </p:sp>
        <p:sp>
          <p:nvSpPr>
            <p:cNvPr id="34" name="Rectangle 33"/>
            <p:cNvSpPr/>
            <p:nvPr/>
          </p:nvSpPr>
          <p:spPr>
            <a:xfrm>
              <a:off x="4256814" y="2783298"/>
              <a:ext cx="3831911"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Identify a Data Champion among senior leadership</a:t>
              </a:r>
            </a:p>
            <a:p>
              <a:pPr marL="57150" lvl="2"/>
              <a:endParaRPr lang="en-US" sz="1400" dirty="0">
                <a:solidFill>
                  <a:schemeClr val="bg2">
                    <a:lumMod val="25000"/>
                  </a:schemeClr>
                </a:solidFill>
              </a:endParaRPr>
            </a:p>
          </p:txBody>
        </p:sp>
      </p:grpSp>
      <p:grpSp>
        <p:nvGrpSpPr>
          <p:cNvPr id="37" name="Group 36"/>
          <p:cNvGrpSpPr/>
          <p:nvPr/>
        </p:nvGrpSpPr>
        <p:grpSpPr>
          <a:xfrm>
            <a:off x="3191408" y="2317332"/>
            <a:ext cx="2870194" cy="1321690"/>
            <a:chOff x="4239368" y="2200272"/>
            <a:chExt cx="3849357" cy="1321690"/>
          </a:xfrm>
        </p:grpSpPr>
        <p:sp>
          <p:nvSpPr>
            <p:cNvPr id="38" name="Rectangle 37"/>
            <p:cNvSpPr/>
            <p:nvPr/>
          </p:nvSpPr>
          <p:spPr>
            <a:xfrm>
              <a:off x="4239368" y="2200272"/>
              <a:ext cx="3831910"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Define Vision, Drivers &amp; Motivations</a:t>
              </a:r>
            </a:p>
            <a:p>
              <a:pPr algn="ctr"/>
              <a:endParaRPr lang="en-US" sz="1600" b="1" dirty="0">
                <a:solidFill>
                  <a:schemeClr val="accent1">
                    <a:lumMod val="50000"/>
                  </a:schemeClr>
                </a:solidFill>
              </a:endParaRPr>
            </a:p>
          </p:txBody>
        </p:sp>
        <p:sp>
          <p:nvSpPr>
            <p:cNvPr id="39" name="Rectangle 38"/>
            <p:cNvSpPr/>
            <p:nvPr/>
          </p:nvSpPr>
          <p:spPr>
            <a:xfrm>
              <a:off x="4256814" y="2783298"/>
              <a:ext cx="3831911"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Define a business-driven vision for the strategy &amp; Roadmap </a:t>
              </a:r>
            </a:p>
            <a:p>
              <a:pPr marL="57150" lvl="2"/>
              <a:endParaRPr lang="en-US" sz="1400" dirty="0">
                <a:solidFill>
                  <a:schemeClr val="bg2">
                    <a:lumMod val="25000"/>
                  </a:schemeClr>
                </a:solidFill>
              </a:endParaRPr>
            </a:p>
          </p:txBody>
        </p:sp>
      </p:grpSp>
      <p:grpSp>
        <p:nvGrpSpPr>
          <p:cNvPr id="40" name="Group 39"/>
          <p:cNvGrpSpPr/>
          <p:nvPr/>
        </p:nvGrpSpPr>
        <p:grpSpPr>
          <a:xfrm>
            <a:off x="9203488" y="2317332"/>
            <a:ext cx="2870992" cy="1187626"/>
            <a:chOff x="4239368" y="2200272"/>
            <a:chExt cx="3850428" cy="1187626"/>
          </a:xfrm>
        </p:grpSpPr>
        <p:sp>
          <p:nvSpPr>
            <p:cNvPr id="41" name="Rectangle 40"/>
            <p:cNvSpPr/>
            <p:nvPr/>
          </p:nvSpPr>
          <p:spPr>
            <a:xfrm>
              <a:off x="4239368" y="2200272"/>
              <a:ext cx="3831910"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Build the Business Case</a:t>
              </a:r>
            </a:p>
          </p:txBody>
        </p:sp>
        <p:sp>
          <p:nvSpPr>
            <p:cNvPr id="42" name="Rectangle 41"/>
            <p:cNvSpPr/>
            <p:nvPr/>
          </p:nvSpPr>
          <p:spPr>
            <a:xfrm>
              <a:off x="4257885" y="2649234"/>
              <a:ext cx="3831911"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Outline key benefits of data strategy &amp; risks of not doing so</a:t>
              </a:r>
            </a:p>
            <a:p>
              <a:pPr marL="57150" lvl="2"/>
              <a:endParaRPr lang="en-US" sz="1400" dirty="0">
                <a:solidFill>
                  <a:schemeClr val="bg2">
                    <a:lumMod val="25000"/>
                  </a:schemeClr>
                </a:solidFill>
              </a:endParaRPr>
            </a:p>
          </p:txBody>
        </p:sp>
      </p:grpSp>
      <p:grpSp>
        <p:nvGrpSpPr>
          <p:cNvPr id="5" name="Group 4"/>
          <p:cNvGrpSpPr/>
          <p:nvPr/>
        </p:nvGrpSpPr>
        <p:grpSpPr>
          <a:xfrm>
            <a:off x="3204416" y="5009104"/>
            <a:ext cx="2870193" cy="1323985"/>
            <a:chOff x="3390112" y="3156696"/>
            <a:chExt cx="2870193" cy="1323985"/>
          </a:xfrm>
        </p:grpSpPr>
        <p:sp>
          <p:nvSpPr>
            <p:cNvPr id="21" name="Rectangle 20"/>
            <p:cNvSpPr/>
            <p:nvPr/>
          </p:nvSpPr>
          <p:spPr>
            <a:xfrm>
              <a:off x="3403120"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Deliver “Quick” Wins</a:t>
              </a:r>
            </a:p>
            <a:p>
              <a:pPr algn="ctr"/>
              <a:endParaRPr lang="en-US" sz="1600" b="1" dirty="0">
                <a:solidFill>
                  <a:schemeClr val="accent1">
                    <a:lumMod val="50000"/>
                  </a:schemeClr>
                </a:solidFill>
              </a:endParaRPr>
            </a:p>
          </p:txBody>
        </p:sp>
        <p:sp>
          <p:nvSpPr>
            <p:cNvPr id="22" name="Rectangle 21"/>
            <p:cNvSpPr/>
            <p:nvPr/>
          </p:nvSpPr>
          <p:spPr>
            <a:xfrm>
              <a:off x="3390112" y="3526574"/>
              <a:ext cx="2857186"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Short, iterative, business-driven projects deliver short-term value, building towards long-term gains</a:t>
              </a:r>
            </a:p>
            <a:p>
              <a:pPr marL="57150" lvl="2"/>
              <a:endParaRPr lang="en-US" sz="1400" dirty="0">
                <a:solidFill>
                  <a:schemeClr val="bg2">
                    <a:lumMod val="25000"/>
                  </a:schemeClr>
                </a:solidFill>
              </a:endParaRPr>
            </a:p>
          </p:txBody>
        </p:sp>
      </p:grpSp>
      <p:grpSp>
        <p:nvGrpSpPr>
          <p:cNvPr id="6" name="Group 5"/>
          <p:cNvGrpSpPr/>
          <p:nvPr/>
        </p:nvGrpSpPr>
        <p:grpSpPr>
          <a:xfrm>
            <a:off x="163985" y="3663218"/>
            <a:ext cx="2868040" cy="1160306"/>
            <a:chOff x="123041" y="3156696"/>
            <a:chExt cx="2868040" cy="1160306"/>
          </a:xfrm>
        </p:grpSpPr>
        <p:sp>
          <p:nvSpPr>
            <p:cNvPr id="20" name="Rectangle 19"/>
            <p:cNvSpPr/>
            <p:nvPr/>
          </p:nvSpPr>
          <p:spPr>
            <a:xfrm>
              <a:off x="123041"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Identify Business-Critical Data</a:t>
              </a:r>
            </a:p>
            <a:p>
              <a:pPr algn="ctr"/>
              <a:endParaRPr lang="en-US" sz="1600" b="1" dirty="0">
                <a:solidFill>
                  <a:schemeClr val="accent1">
                    <a:lumMod val="50000"/>
                  </a:schemeClr>
                </a:solidFill>
              </a:endParaRPr>
            </a:p>
          </p:txBody>
        </p:sp>
        <p:sp>
          <p:nvSpPr>
            <p:cNvPr id="23" name="Rectangle 22"/>
            <p:cNvSpPr/>
            <p:nvPr/>
          </p:nvSpPr>
          <p:spPr>
            <a:xfrm>
              <a:off x="133895" y="3526574"/>
              <a:ext cx="2857186" cy="738664"/>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Focus on the data that has the highest impact on the business</a:t>
              </a:r>
            </a:p>
            <a:p>
              <a:pPr marL="57150" lvl="2"/>
              <a:endParaRPr lang="en-US" sz="1400" dirty="0">
                <a:solidFill>
                  <a:schemeClr val="bg2">
                    <a:lumMod val="25000"/>
                  </a:schemeClr>
                </a:solidFill>
              </a:endParaRPr>
            </a:p>
          </p:txBody>
        </p:sp>
      </p:grpSp>
      <p:grpSp>
        <p:nvGrpSpPr>
          <p:cNvPr id="2" name="Group 1"/>
          <p:cNvGrpSpPr/>
          <p:nvPr/>
        </p:nvGrpSpPr>
        <p:grpSpPr>
          <a:xfrm>
            <a:off x="6157522" y="2317332"/>
            <a:ext cx="2921236" cy="1398942"/>
            <a:chOff x="6047287" y="2158708"/>
            <a:chExt cx="2921236" cy="1398942"/>
          </a:xfrm>
        </p:grpSpPr>
        <p:sp>
          <p:nvSpPr>
            <p:cNvPr id="26" name="Rectangle 25"/>
            <p:cNvSpPr/>
            <p:nvPr/>
          </p:nvSpPr>
          <p:spPr>
            <a:xfrm>
              <a:off x="6099098" y="2158708"/>
              <a:ext cx="2815322"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Identify &amp; Interview Stakeholders</a:t>
              </a:r>
            </a:p>
            <a:p>
              <a:pPr algn="ctr"/>
              <a:endParaRPr lang="en-US" sz="1600" b="1" dirty="0">
                <a:solidFill>
                  <a:schemeClr val="accent1">
                    <a:lumMod val="50000"/>
                  </a:schemeClr>
                </a:solidFill>
              </a:endParaRPr>
            </a:p>
          </p:txBody>
        </p:sp>
        <p:sp>
          <p:nvSpPr>
            <p:cNvPr id="27" name="Rectangle 26"/>
            <p:cNvSpPr/>
            <p:nvPr/>
          </p:nvSpPr>
          <p:spPr>
            <a:xfrm>
              <a:off x="6047287" y="2603543"/>
              <a:ext cx="2921236" cy="954107"/>
            </a:xfrm>
            <a:prstGeom prst="rect">
              <a:avLst/>
            </a:prstGeom>
          </p:spPr>
          <p:txBody>
            <a:bodyPr wrap="square" rIns="9144">
              <a:spAutoFit/>
            </a:bodyPr>
            <a:lstStyle/>
            <a:p>
              <a:pPr marL="228600" lvl="2" indent="-171450">
                <a:buFont typeface="Arial" panose="020B0604020202020204" pitchFamily="34" charset="0"/>
                <a:buChar char="•"/>
              </a:pPr>
              <a:r>
                <a:rPr lang="en-US" sz="1400" dirty="0">
                  <a:solidFill>
                    <a:schemeClr val="bg2">
                      <a:lumMod val="25000"/>
                    </a:schemeClr>
                  </a:solidFill>
                </a:rPr>
                <a:t>Elicit feedback from key stakeholders – listen &amp; communicate</a:t>
              </a:r>
            </a:p>
            <a:p>
              <a:pPr marL="57150" lvl="2"/>
              <a:endParaRPr lang="en-US" sz="1400" dirty="0">
                <a:solidFill>
                  <a:schemeClr val="bg2">
                    <a:lumMod val="25000"/>
                  </a:schemeClr>
                </a:solidFill>
              </a:endParaRPr>
            </a:p>
          </p:txBody>
        </p:sp>
      </p:grpSp>
      <p:grpSp>
        <p:nvGrpSpPr>
          <p:cNvPr id="30" name="Group 29"/>
          <p:cNvGrpSpPr/>
          <p:nvPr/>
        </p:nvGrpSpPr>
        <p:grpSpPr>
          <a:xfrm>
            <a:off x="9197784" y="3663217"/>
            <a:ext cx="2907062" cy="1754874"/>
            <a:chOff x="3383609" y="3156695"/>
            <a:chExt cx="2907062" cy="1754874"/>
          </a:xfrm>
        </p:grpSpPr>
        <p:sp>
          <p:nvSpPr>
            <p:cNvPr id="31" name="Rectangle 30"/>
            <p:cNvSpPr/>
            <p:nvPr/>
          </p:nvSpPr>
          <p:spPr>
            <a:xfrm>
              <a:off x="3403120" y="3156695"/>
              <a:ext cx="2857185" cy="15619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Create Change Organisation</a:t>
              </a:r>
            </a:p>
            <a:p>
              <a:pPr algn="ctr"/>
              <a:endParaRPr lang="en-US" sz="1600" b="1" dirty="0">
                <a:solidFill>
                  <a:schemeClr val="accent1">
                    <a:lumMod val="50000"/>
                  </a:schemeClr>
                </a:solidFill>
              </a:endParaRPr>
            </a:p>
          </p:txBody>
        </p:sp>
        <p:sp>
          <p:nvSpPr>
            <p:cNvPr id="32" name="Rectangle 31"/>
            <p:cNvSpPr/>
            <p:nvPr/>
          </p:nvSpPr>
          <p:spPr>
            <a:xfrm>
              <a:off x="3383609" y="3526574"/>
              <a:ext cx="2907062" cy="1384995"/>
            </a:xfrm>
            <a:prstGeom prst="rect">
              <a:avLst/>
            </a:prstGeom>
          </p:spPr>
          <p:txBody>
            <a:bodyPr wrap="square" rIns="9144">
              <a:spAutoFit/>
            </a:bodyPr>
            <a:lstStyle/>
            <a:p>
              <a:pPr marL="228600" lvl="2" indent="-171450">
                <a:buFont typeface="Arial" panose="020B0604020202020204" pitchFamily="34" charset="0"/>
                <a:buChar char="•"/>
              </a:pPr>
              <a:r>
                <a:rPr lang="en-US" sz="1400" dirty="0">
                  <a:solidFill>
                    <a:schemeClr val="bg2">
                      <a:lumMod val="25000"/>
                    </a:schemeClr>
                  </a:solidFill>
                </a:rPr>
                <a:t>Define an organisational structure to oversee and deliver the Data Strategy</a:t>
              </a:r>
            </a:p>
            <a:p>
              <a:pPr marL="228600" lvl="2" indent="-171450">
                <a:buFont typeface="Arial" panose="020B0604020202020204" pitchFamily="34" charset="0"/>
                <a:buChar char="•"/>
              </a:pPr>
              <a:r>
                <a:rPr lang="en-US" sz="1400" dirty="0">
                  <a:solidFill>
                    <a:schemeClr val="bg2">
                      <a:lumMod val="25000"/>
                    </a:schemeClr>
                  </a:solidFill>
                </a:rPr>
                <a:t>Implement change management to build support and engagement </a:t>
              </a:r>
            </a:p>
            <a:p>
              <a:pPr marL="57150" lvl="2"/>
              <a:endParaRPr lang="en-US" sz="1400" dirty="0">
                <a:solidFill>
                  <a:schemeClr val="bg2">
                    <a:lumMod val="25000"/>
                  </a:schemeClr>
                </a:solidFill>
              </a:endParaRPr>
            </a:p>
          </p:txBody>
        </p:sp>
      </p:grpSp>
      <p:grpSp>
        <p:nvGrpSpPr>
          <p:cNvPr id="35" name="Group 34"/>
          <p:cNvGrpSpPr/>
          <p:nvPr/>
        </p:nvGrpSpPr>
        <p:grpSpPr>
          <a:xfrm>
            <a:off x="6220861" y="4999986"/>
            <a:ext cx="3045152" cy="1323985"/>
            <a:chOff x="3390112" y="3156696"/>
            <a:chExt cx="3045152" cy="1323985"/>
          </a:xfrm>
        </p:grpSpPr>
        <p:sp>
          <p:nvSpPr>
            <p:cNvPr id="36" name="Rectangle 35"/>
            <p:cNvSpPr/>
            <p:nvPr/>
          </p:nvSpPr>
          <p:spPr>
            <a:xfrm>
              <a:off x="3403120"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Communicate</a:t>
              </a:r>
            </a:p>
            <a:p>
              <a:pPr algn="ctr"/>
              <a:endParaRPr lang="en-US" sz="1600" b="1" dirty="0">
                <a:solidFill>
                  <a:schemeClr val="accent1">
                    <a:lumMod val="50000"/>
                  </a:schemeClr>
                </a:solidFill>
              </a:endParaRPr>
            </a:p>
          </p:txBody>
        </p:sp>
        <p:sp>
          <p:nvSpPr>
            <p:cNvPr id="43" name="Rectangle 42"/>
            <p:cNvSpPr/>
            <p:nvPr/>
          </p:nvSpPr>
          <p:spPr>
            <a:xfrm>
              <a:off x="3390112" y="3526574"/>
              <a:ext cx="3045152"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Build a communications plan from initial feedback phase through all phases of implementation </a:t>
              </a:r>
            </a:p>
            <a:p>
              <a:pPr marL="57150" lvl="2"/>
              <a:endParaRPr lang="en-US" sz="1400" dirty="0">
                <a:solidFill>
                  <a:schemeClr val="bg2">
                    <a:lumMod val="25000"/>
                  </a:schemeClr>
                </a:solidFill>
              </a:endParaRPr>
            </a:p>
          </p:txBody>
        </p:sp>
      </p:grpSp>
      <p:grpSp>
        <p:nvGrpSpPr>
          <p:cNvPr id="45" name="Group 44"/>
          <p:cNvGrpSpPr/>
          <p:nvPr/>
        </p:nvGrpSpPr>
        <p:grpSpPr>
          <a:xfrm>
            <a:off x="3195222" y="3663218"/>
            <a:ext cx="2868040" cy="1323985"/>
            <a:chOff x="123041" y="3156696"/>
            <a:chExt cx="2868040" cy="1323985"/>
          </a:xfrm>
        </p:grpSpPr>
        <p:sp>
          <p:nvSpPr>
            <p:cNvPr id="46" name="Rectangle 45"/>
            <p:cNvSpPr/>
            <p:nvPr/>
          </p:nvSpPr>
          <p:spPr>
            <a:xfrm>
              <a:off x="123041"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Assess Data Maturity</a:t>
              </a:r>
            </a:p>
          </p:txBody>
        </p:sp>
        <p:sp>
          <p:nvSpPr>
            <p:cNvPr id="47" name="Rectangle 46"/>
            <p:cNvSpPr/>
            <p:nvPr/>
          </p:nvSpPr>
          <p:spPr>
            <a:xfrm>
              <a:off x="133895" y="3526574"/>
              <a:ext cx="2857186"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Assess the data maturity of the organisation across all aspects of data management</a:t>
              </a:r>
            </a:p>
            <a:p>
              <a:pPr marL="57150" lvl="2"/>
              <a:endParaRPr lang="en-US" sz="1400" dirty="0">
                <a:solidFill>
                  <a:schemeClr val="bg2">
                    <a:lumMod val="25000"/>
                  </a:schemeClr>
                </a:solidFill>
              </a:endParaRPr>
            </a:p>
          </p:txBody>
        </p:sp>
      </p:grpSp>
      <p:grpSp>
        <p:nvGrpSpPr>
          <p:cNvPr id="48" name="Group 47"/>
          <p:cNvGrpSpPr/>
          <p:nvPr/>
        </p:nvGrpSpPr>
        <p:grpSpPr>
          <a:xfrm>
            <a:off x="6139885" y="3663218"/>
            <a:ext cx="3045152" cy="1430868"/>
            <a:chOff x="54812" y="3156696"/>
            <a:chExt cx="3045152" cy="1430868"/>
          </a:xfrm>
        </p:grpSpPr>
        <p:sp>
          <p:nvSpPr>
            <p:cNvPr id="49" name="Rectangle 48"/>
            <p:cNvSpPr/>
            <p:nvPr/>
          </p:nvSpPr>
          <p:spPr>
            <a:xfrm>
              <a:off x="123041" y="3156696"/>
              <a:ext cx="2857185" cy="1160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accent1">
                      <a:lumMod val="50000"/>
                    </a:schemeClr>
                  </a:solidFill>
                </a:rPr>
                <a:t>Map Business Priorities to Data Capabilities</a:t>
              </a:r>
            </a:p>
          </p:txBody>
        </p:sp>
        <p:sp>
          <p:nvSpPr>
            <p:cNvPr id="50" name="Rectangle 49"/>
            <p:cNvSpPr/>
            <p:nvPr/>
          </p:nvSpPr>
          <p:spPr>
            <a:xfrm>
              <a:off x="54812" y="3633457"/>
              <a:ext cx="3045152" cy="954107"/>
            </a:xfrm>
            <a:prstGeom prst="rect">
              <a:avLst/>
            </a:prstGeom>
          </p:spPr>
          <p:txBody>
            <a:bodyPr wrap="square">
              <a:spAutoFit/>
            </a:bodyPr>
            <a:lstStyle/>
            <a:p>
              <a:pPr marL="228600" lvl="2" indent="-171450">
                <a:buFont typeface="Arial" panose="020B0604020202020204" pitchFamily="34" charset="0"/>
                <a:buChar char="•"/>
              </a:pPr>
              <a:r>
                <a:rPr lang="en-US" sz="1400" dirty="0">
                  <a:solidFill>
                    <a:schemeClr val="bg2">
                      <a:lumMod val="25000"/>
                    </a:schemeClr>
                  </a:solidFill>
                </a:rPr>
                <a:t>Create a realistic “heat map” aligning business goals with data management capabilities </a:t>
              </a:r>
            </a:p>
            <a:p>
              <a:pPr marL="57150" lvl="2"/>
              <a:endParaRPr lang="en-US" sz="1400" dirty="0">
                <a:solidFill>
                  <a:schemeClr val="bg2">
                    <a:lumMod val="25000"/>
                  </a:schemeClr>
                </a:solidFill>
              </a:endParaRPr>
            </a:p>
          </p:txBody>
        </p:sp>
      </p:grpSp>
      <p:sp>
        <p:nvSpPr>
          <p:cNvPr id="51" name="Rectangle 50">
            <a:extLst>
              <a:ext uri="{FF2B5EF4-FFF2-40B4-BE49-F238E27FC236}">
                <a16:creationId xmlns:a16="http://schemas.microsoft.com/office/drawing/2014/main" id="{B70DEBDB-37EA-9B49-A070-38D3FC97619D}"/>
              </a:ext>
            </a:extLst>
          </p:cNvPr>
          <p:cNvSpPr/>
          <p:nvPr/>
        </p:nvSpPr>
        <p:spPr>
          <a:xfrm>
            <a:off x="174839" y="1411404"/>
            <a:ext cx="11885834" cy="76988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lumMod val="50000"/>
                  </a:schemeClr>
                </a:solidFill>
              </a:rPr>
              <a:t>THE ESSENTIAL COMPONENTS OF A SUCCESSFUL DATA STRATEGY </a:t>
            </a:r>
          </a:p>
          <a:p>
            <a:pPr algn="ctr"/>
            <a:endParaRPr lang="en-US" sz="1600" b="1" dirty="0">
              <a:solidFill>
                <a:schemeClr val="accent1">
                  <a:lumMod val="50000"/>
                </a:schemeClr>
              </a:solidFill>
            </a:endParaRPr>
          </a:p>
        </p:txBody>
      </p:sp>
      <p:sp>
        <p:nvSpPr>
          <p:cNvPr id="44" name="Slide Number Placeholder 1">
            <a:extLst>
              <a:ext uri="{FF2B5EF4-FFF2-40B4-BE49-F238E27FC236}">
                <a16:creationId xmlns:a16="http://schemas.microsoft.com/office/drawing/2014/main" id="{C1AA126A-634F-D941-9613-0D25BF3E3147}"/>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111</a:t>
            </a:fld>
            <a:endParaRPr lang="en-US" dirty="0">
              <a:solidFill>
                <a:schemeClr val="tx1"/>
              </a:solidFill>
            </a:endParaRPr>
          </a:p>
        </p:txBody>
      </p:sp>
    </p:spTree>
    <p:extLst>
      <p:ext uri="{BB962C8B-B14F-4D97-AF65-F5344CB8AC3E}">
        <p14:creationId xmlns:p14="http://schemas.microsoft.com/office/powerpoint/2010/main" val="1667459708"/>
      </p:ext>
    </p:extLst>
  </p:cSld>
  <p:clrMapOvr>
    <a:masterClrMapping/>
  </p:clrMapOvr>
  <p:transition advTm="49313"/>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C065-901A-5ABE-CF2B-D9AE8569CD7A}"/>
              </a:ext>
            </a:extLst>
          </p:cNvPr>
          <p:cNvSpPr>
            <a:spLocks noGrp="1"/>
          </p:cNvSpPr>
          <p:nvPr>
            <p:ph type="title"/>
          </p:nvPr>
        </p:nvSpPr>
        <p:spPr/>
        <p:txBody>
          <a:bodyPr/>
          <a:lstStyle/>
          <a:p>
            <a:r>
              <a:rPr lang="en-GB" dirty="0"/>
              <a:t>Summary:  A Laser Focus on the Core Priorities </a:t>
            </a:r>
          </a:p>
        </p:txBody>
      </p:sp>
      <p:sp>
        <p:nvSpPr>
          <p:cNvPr id="3" name="Slide Number Placeholder 2">
            <a:extLst>
              <a:ext uri="{FF2B5EF4-FFF2-40B4-BE49-F238E27FC236}">
                <a16:creationId xmlns:a16="http://schemas.microsoft.com/office/drawing/2014/main" id="{BA873BEF-76E5-CCA6-BC66-B53AB96C97AF}"/>
              </a:ext>
            </a:extLst>
          </p:cNvPr>
          <p:cNvSpPr>
            <a:spLocks noGrp="1"/>
          </p:cNvSpPr>
          <p:nvPr>
            <p:ph type="sldNum" sz="quarter" idx="12"/>
          </p:nvPr>
        </p:nvSpPr>
        <p:spPr/>
        <p:txBody>
          <a:bodyPr/>
          <a:lstStyle/>
          <a:p>
            <a:fld id="{7C0A8638-8D10-419D-A540-6BF35F11F66E}" type="slidenum">
              <a:rPr lang="en-US" smtClean="0">
                <a:solidFill>
                  <a:schemeClr val="tx1"/>
                </a:solidFill>
              </a:rPr>
              <a:t>112</a:t>
            </a:fld>
            <a:endParaRPr lang="en-US" dirty="0">
              <a:solidFill>
                <a:schemeClr val="tx1"/>
              </a:solidFill>
            </a:endParaRPr>
          </a:p>
        </p:txBody>
      </p:sp>
      <p:graphicFrame>
        <p:nvGraphicFramePr>
          <p:cNvPr id="4" name="Diagram 3">
            <a:extLst>
              <a:ext uri="{FF2B5EF4-FFF2-40B4-BE49-F238E27FC236}">
                <a16:creationId xmlns:a16="http://schemas.microsoft.com/office/drawing/2014/main" id="{B2763672-4A97-AC37-05F0-77FD1411EBC0}"/>
              </a:ext>
            </a:extLst>
          </p:cNvPr>
          <p:cNvGraphicFramePr/>
          <p:nvPr>
            <p:extLst>
              <p:ext uri="{D42A27DB-BD31-4B8C-83A1-F6EECF244321}">
                <p14:modId xmlns:p14="http://schemas.microsoft.com/office/powerpoint/2010/main" val="35745186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extLst>
              <a:ext uri="{FF2B5EF4-FFF2-40B4-BE49-F238E27FC236}">
                <a16:creationId xmlns:a16="http://schemas.microsoft.com/office/drawing/2014/main" id="{0D322CBD-9E73-E328-C61D-8D2E6F4B4DF9}"/>
              </a:ext>
            </a:extLst>
          </p:cNvPr>
          <p:cNvSpPr/>
          <p:nvPr/>
        </p:nvSpPr>
        <p:spPr>
          <a:xfrm rot="20523831">
            <a:off x="5958105" y="2469551"/>
            <a:ext cx="3603872" cy="496148"/>
          </a:xfrm>
          <a:prstGeom prst="leftArrow">
            <a:avLst>
              <a:gd name="adj1" fmla="val 50000"/>
              <a:gd name="adj2" fmla="val 79787"/>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sp>
        <p:nvSpPr>
          <p:cNvPr id="6" name="TextBox 5">
            <a:extLst>
              <a:ext uri="{FF2B5EF4-FFF2-40B4-BE49-F238E27FC236}">
                <a16:creationId xmlns:a16="http://schemas.microsoft.com/office/drawing/2014/main" id="{2B755D95-C2A8-010B-8A12-36F9CF51F10D}"/>
              </a:ext>
            </a:extLst>
          </p:cNvPr>
          <p:cNvSpPr txBox="1"/>
          <p:nvPr/>
        </p:nvSpPr>
        <p:spPr>
          <a:xfrm>
            <a:off x="9464840" y="1240297"/>
            <a:ext cx="1935472" cy="1477328"/>
          </a:xfrm>
          <a:prstGeom prst="rect">
            <a:avLst/>
          </a:prstGeom>
          <a:noFill/>
        </p:spPr>
        <p:txBody>
          <a:bodyPr wrap="square" rtlCol="0">
            <a:spAutoFit/>
          </a:bodyPr>
          <a:lstStyle/>
          <a:p>
            <a:pPr algn="ctr"/>
            <a:r>
              <a:rPr lang="en-GB" b="1" dirty="0"/>
              <a:t>The core </a:t>
            </a:r>
          </a:p>
          <a:p>
            <a:pPr algn="ctr"/>
            <a:r>
              <a:rPr lang="en-GB" b="1" dirty="0"/>
              <a:t>of an effective and successful Data Strategy &amp; Roadmap  </a:t>
            </a:r>
          </a:p>
        </p:txBody>
      </p:sp>
    </p:spTree>
    <p:extLst>
      <p:ext uri="{BB962C8B-B14F-4D97-AF65-F5344CB8AC3E}">
        <p14:creationId xmlns:p14="http://schemas.microsoft.com/office/powerpoint/2010/main" val="37306765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Starfish Family Services</a:t>
            </a:r>
          </a:p>
        </p:txBody>
      </p:sp>
      <p:sp>
        <p:nvSpPr>
          <p:cNvPr id="6" name="Content Placeholder 5"/>
          <p:cNvSpPr>
            <a:spLocks noGrp="1"/>
          </p:cNvSpPr>
          <p:nvPr>
            <p:ph idx="1"/>
          </p:nvPr>
        </p:nvSpPr>
        <p:spPr>
          <a:xfrm>
            <a:off x="475131" y="1350494"/>
            <a:ext cx="10515600" cy="732746"/>
          </a:xfrm>
        </p:spPr>
        <p:txBody>
          <a:bodyPr/>
          <a:lstStyle/>
          <a:p>
            <a:r>
              <a:rPr lang="en-US" dirty="0"/>
              <a:t>A local Head Start Program was looking to improve the lives of children &amp; families through data, through a holistic, integrated view of the individual:</a:t>
            </a:r>
          </a:p>
          <a:p>
            <a:pPr marL="457200" lvl="1" indent="0">
              <a:buNone/>
            </a:pPr>
            <a:endParaRPr lang="en-US" dirty="0"/>
          </a:p>
        </p:txBody>
      </p:sp>
      <p:sp>
        <p:nvSpPr>
          <p:cNvPr id="2" name="Slide Number Placeholder 1"/>
          <p:cNvSpPr>
            <a:spLocks noGrp="1"/>
          </p:cNvSpPr>
          <p:nvPr>
            <p:ph type="sldNum" sz="quarter" idx="12"/>
          </p:nvPr>
        </p:nvSpPr>
        <p:spPr/>
        <p:txBody>
          <a:bodyPr/>
          <a:lstStyle/>
          <a:p>
            <a:fld id="{7C0A8638-8D10-419D-A540-6BF35F11F66E}" type="slidenum">
              <a:rPr lang="en-US" smtClean="0">
                <a:solidFill>
                  <a:schemeClr val="tx1"/>
                </a:solidFill>
              </a:rPr>
              <a:t>113</a:t>
            </a:fld>
            <a:endParaRPr lang="en-US" dirty="0">
              <a:solidFill>
                <a:schemeClr val="tx1"/>
              </a:solidFill>
            </a:endParaRPr>
          </a:p>
        </p:txBody>
      </p:sp>
      <p:sp>
        <p:nvSpPr>
          <p:cNvPr id="7" name="Content Placeholder 6"/>
          <p:cNvSpPr>
            <a:spLocks noGrp="1"/>
          </p:cNvSpPr>
          <p:nvPr>
            <p:ph sz="quarter" idx="15"/>
          </p:nvPr>
        </p:nvSpPr>
        <p:spPr/>
        <p:txBody>
          <a:bodyPr/>
          <a:lstStyle/>
          <a:p>
            <a:r>
              <a:rPr lang="en-US" dirty="0"/>
              <a:t>Using Data to Improve the Lives of Children</a:t>
            </a:r>
          </a:p>
        </p:txBody>
      </p:sp>
      <p:pic>
        <p:nvPicPr>
          <p:cNvPr id="8" name="Picture 7"/>
          <p:cNvPicPr>
            <a:picLocks noChangeAspect="1"/>
          </p:cNvPicPr>
          <p:nvPr/>
        </p:nvPicPr>
        <p:blipFill>
          <a:blip r:embed="rId2"/>
          <a:stretch>
            <a:fillRect/>
          </a:stretch>
        </p:blipFill>
        <p:spPr>
          <a:xfrm>
            <a:off x="8270221" y="115637"/>
            <a:ext cx="2904285" cy="1010186"/>
          </a:xfrm>
          <a:prstGeom prst="rect">
            <a:avLst/>
          </a:prstGeom>
        </p:spPr>
      </p:pic>
      <p:sp>
        <p:nvSpPr>
          <p:cNvPr id="9" name="Content Placeholder 5"/>
          <p:cNvSpPr txBox="1">
            <a:spLocks/>
          </p:cNvSpPr>
          <p:nvPr/>
        </p:nvSpPr>
        <p:spPr>
          <a:xfrm>
            <a:off x="640228" y="1952613"/>
            <a:ext cx="5374343" cy="916427"/>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accent6">
                    <a:lumMod val="50000"/>
                  </a:schemeClr>
                </a:solidFill>
              </a:rPr>
              <a:t>Physical Health</a:t>
            </a:r>
          </a:p>
          <a:p>
            <a:pPr lvl="1"/>
            <a:r>
              <a:rPr lang="en-US" dirty="0">
                <a:solidFill>
                  <a:schemeClr val="accent6">
                    <a:lumMod val="50000"/>
                  </a:schemeClr>
                </a:solidFill>
              </a:rPr>
              <a:t>Mental Health</a:t>
            </a:r>
          </a:p>
          <a:p>
            <a:pPr lvl="1"/>
            <a:r>
              <a:rPr lang="en-US" dirty="0">
                <a:solidFill>
                  <a:schemeClr val="accent6">
                    <a:lumMod val="50000"/>
                  </a:schemeClr>
                </a:solidFill>
              </a:rPr>
              <a:t>Education</a:t>
            </a:r>
          </a:p>
          <a:p>
            <a:pPr lvl="1"/>
            <a:endParaRPr lang="en-US" dirty="0">
              <a:solidFill>
                <a:schemeClr val="accent6">
                  <a:lumMod val="50000"/>
                </a:schemeClr>
              </a:solidFill>
            </a:endParaRPr>
          </a:p>
          <a:p>
            <a:pPr lvl="1"/>
            <a:endParaRPr lang="en-US" dirty="0">
              <a:solidFill>
                <a:schemeClr val="accent6">
                  <a:lumMod val="50000"/>
                </a:schemeClr>
              </a:solidFill>
            </a:endParaRPr>
          </a:p>
          <a:p>
            <a:pPr lvl="1"/>
            <a:r>
              <a:rPr lang="en-US" dirty="0">
                <a:solidFill>
                  <a:schemeClr val="accent6">
                    <a:lumMod val="50000"/>
                  </a:schemeClr>
                </a:solidFill>
              </a:rPr>
              <a:t>Family Support</a:t>
            </a:r>
          </a:p>
          <a:p>
            <a:pPr lvl="1"/>
            <a:r>
              <a:rPr lang="en-US" dirty="0">
                <a:solidFill>
                  <a:schemeClr val="accent6">
                    <a:lumMod val="50000"/>
                  </a:schemeClr>
                </a:solidFill>
              </a:rPr>
              <a:t>Community Support</a:t>
            </a:r>
          </a:p>
          <a:p>
            <a:pPr lvl="1"/>
            <a:r>
              <a:rPr lang="en-US" dirty="0">
                <a:solidFill>
                  <a:schemeClr val="accent6">
                    <a:lumMod val="50000"/>
                  </a:schemeClr>
                </a:solidFill>
              </a:rPr>
              <a:t>Etc.</a:t>
            </a:r>
          </a:p>
          <a:p>
            <a:pPr lvl="1"/>
            <a:endParaRPr lang="en-US" dirty="0"/>
          </a:p>
        </p:txBody>
      </p:sp>
      <p:pic>
        <p:nvPicPr>
          <p:cNvPr id="10" name="Picture 9"/>
          <p:cNvPicPr>
            <a:picLocks noChangeAspect="1"/>
          </p:cNvPicPr>
          <p:nvPr/>
        </p:nvPicPr>
        <p:blipFill>
          <a:blip r:embed="rId3"/>
          <a:stretch>
            <a:fillRect/>
          </a:stretch>
        </p:blipFill>
        <p:spPr>
          <a:xfrm>
            <a:off x="7010400" y="1733946"/>
            <a:ext cx="5185570" cy="2407586"/>
          </a:xfrm>
          <a:prstGeom prst="rect">
            <a:avLst/>
          </a:prstGeom>
        </p:spPr>
      </p:pic>
      <p:sp>
        <p:nvSpPr>
          <p:cNvPr id="12" name="Content Placeholder 5"/>
          <p:cNvSpPr txBox="1">
            <a:spLocks/>
          </p:cNvSpPr>
          <p:nvPr/>
        </p:nvSpPr>
        <p:spPr>
          <a:xfrm>
            <a:off x="475131" y="2956265"/>
            <a:ext cx="6782012" cy="732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Global Data Strategy performed a Data Maturity Assessment &amp; Strategy in 2017</a:t>
            </a:r>
          </a:p>
        </p:txBody>
      </p:sp>
      <p:sp>
        <p:nvSpPr>
          <p:cNvPr id="13" name="Content Placeholder 5"/>
          <p:cNvSpPr txBox="1">
            <a:spLocks/>
          </p:cNvSpPr>
          <p:nvPr/>
        </p:nvSpPr>
        <p:spPr>
          <a:xfrm>
            <a:off x="640228" y="3598825"/>
            <a:ext cx="6357473" cy="916427"/>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accent6">
                    <a:lumMod val="50000"/>
                  </a:schemeClr>
                </a:solidFill>
              </a:rPr>
              <a:t>Evangelising to CEO</a:t>
            </a:r>
          </a:p>
          <a:p>
            <a:pPr lvl="1"/>
            <a:r>
              <a:rPr lang="en-US" dirty="0">
                <a:solidFill>
                  <a:schemeClr val="accent6">
                    <a:lumMod val="50000"/>
                  </a:schemeClr>
                </a:solidFill>
              </a:rPr>
              <a:t>Holistic view of Data Landscape</a:t>
            </a:r>
          </a:p>
          <a:p>
            <a:pPr lvl="1"/>
            <a:r>
              <a:rPr lang="en-US" dirty="0">
                <a:solidFill>
                  <a:schemeClr val="accent6">
                    <a:lumMod val="50000"/>
                  </a:schemeClr>
                </a:solidFill>
              </a:rPr>
              <a:t>Interviewing staff </a:t>
            </a:r>
          </a:p>
          <a:p>
            <a:pPr lvl="1"/>
            <a:endParaRPr lang="en-US" dirty="0">
              <a:solidFill>
                <a:schemeClr val="accent6">
                  <a:lumMod val="50000"/>
                </a:schemeClr>
              </a:solidFill>
            </a:endParaRPr>
          </a:p>
          <a:p>
            <a:pPr lvl="1"/>
            <a:r>
              <a:rPr lang="en-US" dirty="0">
                <a:solidFill>
                  <a:schemeClr val="accent6">
                    <a:lumMod val="50000"/>
                  </a:schemeClr>
                </a:solidFill>
              </a:rPr>
              <a:t>Maturity Assessment</a:t>
            </a:r>
          </a:p>
          <a:p>
            <a:pPr lvl="1"/>
            <a:r>
              <a:rPr lang="en-US" dirty="0">
                <a:solidFill>
                  <a:schemeClr val="accent6">
                    <a:lumMod val="50000"/>
                  </a:schemeClr>
                </a:solidFill>
              </a:rPr>
              <a:t>Alignment w/ Business Drivers</a:t>
            </a:r>
          </a:p>
          <a:p>
            <a:pPr lvl="1"/>
            <a:r>
              <a:rPr lang="en-US" dirty="0">
                <a:solidFill>
                  <a:schemeClr val="accent6">
                    <a:lumMod val="50000"/>
                  </a:schemeClr>
                </a:solidFill>
              </a:rPr>
              <a:t>Etc.</a:t>
            </a:r>
          </a:p>
          <a:p>
            <a:pPr lvl="1"/>
            <a:endParaRPr lang="en-US" dirty="0"/>
          </a:p>
        </p:txBody>
      </p:sp>
      <p:sp>
        <p:nvSpPr>
          <p:cNvPr id="14" name="Content Placeholder 5"/>
          <p:cNvSpPr txBox="1">
            <a:spLocks/>
          </p:cNvSpPr>
          <p:nvPr/>
        </p:nvSpPr>
        <p:spPr>
          <a:xfrm>
            <a:off x="475131" y="4882567"/>
            <a:ext cx="7198992" cy="732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Resulting in a 5 Year Grant over $1M to better leverage data to help children</a:t>
            </a:r>
          </a:p>
          <a:p>
            <a:endParaRPr lang="en-US" dirty="0"/>
          </a:p>
        </p:txBody>
      </p:sp>
      <p:sp>
        <p:nvSpPr>
          <p:cNvPr id="15" name="Content Placeholder 5"/>
          <p:cNvSpPr txBox="1">
            <a:spLocks/>
          </p:cNvSpPr>
          <p:nvPr/>
        </p:nvSpPr>
        <p:spPr>
          <a:xfrm>
            <a:off x="640228" y="5485001"/>
            <a:ext cx="6390131" cy="745460"/>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accent6">
                    <a:lumMod val="50000"/>
                  </a:schemeClr>
                </a:solidFill>
              </a:rPr>
              <a:t>Data Governance</a:t>
            </a:r>
          </a:p>
          <a:p>
            <a:pPr lvl="1"/>
            <a:r>
              <a:rPr lang="en-US" dirty="0">
                <a:solidFill>
                  <a:schemeClr val="accent6">
                    <a:lumMod val="50000"/>
                  </a:schemeClr>
                </a:solidFill>
              </a:rPr>
              <a:t>Data Warehousing</a:t>
            </a:r>
          </a:p>
          <a:p>
            <a:pPr lvl="1"/>
            <a:endParaRPr lang="en-US" dirty="0">
              <a:solidFill>
                <a:schemeClr val="accent6">
                  <a:lumMod val="50000"/>
                </a:schemeClr>
              </a:solidFill>
            </a:endParaRPr>
          </a:p>
          <a:p>
            <a:pPr lvl="1"/>
            <a:endParaRPr lang="en-US" dirty="0">
              <a:solidFill>
                <a:schemeClr val="accent6">
                  <a:lumMod val="50000"/>
                </a:schemeClr>
              </a:solidFill>
            </a:endParaRPr>
          </a:p>
          <a:p>
            <a:pPr lvl="1"/>
            <a:r>
              <a:rPr lang="en-US" dirty="0">
                <a:solidFill>
                  <a:schemeClr val="accent6">
                    <a:lumMod val="50000"/>
                  </a:schemeClr>
                </a:solidFill>
              </a:rPr>
              <a:t>Reporting &amp; Analytics</a:t>
            </a:r>
          </a:p>
          <a:p>
            <a:pPr lvl="1"/>
            <a:r>
              <a:rPr lang="en-US" dirty="0">
                <a:solidFill>
                  <a:schemeClr val="accent6">
                    <a:lumMod val="50000"/>
                  </a:schemeClr>
                </a:solidFill>
              </a:rPr>
              <a:t>Master Data Management (MDM)</a:t>
            </a:r>
          </a:p>
          <a:p>
            <a:pPr lvl="1"/>
            <a:endParaRPr lang="en-US" dirty="0"/>
          </a:p>
        </p:txBody>
      </p:sp>
      <p:pic>
        <p:nvPicPr>
          <p:cNvPr id="3" name="Picture 2">
            <a:extLst>
              <a:ext uri="{FF2B5EF4-FFF2-40B4-BE49-F238E27FC236}">
                <a16:creationId xmlns:a16="http://schemas.microsoft.com/office/drawing/2014/main" id="{DCAF9E0D-C648-4E03-84C4-60FA560D59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2447">
            <a:off x="8270221" y="4882567"/>
            <a:ext cx="3206506" cy="1176512"/>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92119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descr="An aerial view of a city&#10;&#10;Description automatically generated">
            <a:extLst>
              <a:ext uri="{FF2B5EF4-FFF2-40B4-BE49-F238E27FC236}">
                <a16:creationId xmlns:a16="http://schemas.microsoft.com/office/drawing/2014/main" id="{B24BD519-146B-A54F-AA96-217D6C00D4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651" y="-582907"/>
            <a:ext cx="12191980" cy="6856718"/>
          </a:xfrm>
          <a:prstGeom prst="rect">
            <a:avLst/>
          </a:prstGeom>
        </p:spPr>
      </p:pic>
      <p:grpSp>
        <p:nvGrpSpPr>
          <p:cNvPr id="14" name="Group 13">
            <a:extLst>
              <a:ext uri="{FF2B5EF4-FFF2-40B4-BE49-F238E27FC236}">
                <a16:creationId xmlns:a16="http://schemas.microsoft.com/office/drawing/2014/main" id="{84E82521-FE6E-E14A-98A0-C3787CF4FD7D}"/>
              </a:ext>
            </a:extLst>
          </p:cNvPr>
          <p:cNvGrpSpPr/>
          <p:nvPr/>
        </p:nvGrpSpPr>
        <p:grpSpPr>
          <a:xfrm>
            <a:off x="19039" y="3126194"/>
            <a:ext cx="8935452" cy="2999873"/>
            <a:chOff x="1884198" y="3721601"/>
            <a:chExt cx="8935452" cy="2999873"/>
          </a:xfrm>
          <a:effectLst>
            <a:outerShdw blurRad="50800" dist="38100" dir="2700000" algn="tl" rotWithShape="0">
              <a:prstClr val="black">
                <a:alpha val="40000"/>
              </a:prstClr>
            </a:outerShdw>
          </a:effectLst>
        </p:grpSpPr>
        <p:sp>
          <p:nvSpPr>
            <p:cNvPr id="15" name="Rounded Rectangle 14">
              <a:extLst>
                <a:ext uri="{FF2B5EF4-FFF2-40B4-BE49-F238E27FC236}">
                  <a16:creationId xmlns:a16="http://schemas.microsoft.com/office/drawing/2014/main" id="{ED2536A8-FBBF-0843-861E-2E20F8D37CB2}"/>
                </a:ext>
              </a:extLst>
            </p:cNvPr>
            <p:cNvSpPr/>
            <p:nvPr/>
          </p:nvSpPr>
          <p:spPr>
            <a:xfrm>
              <a:off x="1884198" y="3721601"/>
              <a:ext cx="8935452" cy="29998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For Data Strategy success, </a:t>
              </a:r>
              <a:br>
                <a:rPr lang="en-US" sz="2400" dirty="0"/>
              </a:br>
              <a:r>
                <a:rPr lang="en-US" sz="2400" dirty="0"/>
                <a:t>anchor Digital Innovation with Foundational Excellence</a:t>
              </a:r>
            </a:p>
          </p:txBody>
        </p:sp>
        <p:sp>
          <p:nvSpPr>
            <p:cNvPr id="17" name="TextBox 16">
              <a:extLst>
                <a:ext uri="{FF2B5EF4-FFF2-40B4-BE49-F238E27FC236}">
                  <a16:creationId xmlns:a16="http://schemas.microsoft.com/office/drawing/2014/main" id="{E739566E-A455-AC41-8540-D4E4C49AEF6B}"/>
                </a:ext>
              </a:extLst>
            </p:cNvPr>
            <p:cNvSpPr txBox="1"/>
            <p:nvPr/>
          </p:nvSpPr>
          <p:spPr>
            <a:xfrm>
              <a:off x="3517063" y="4818293"/>
              <a:ext cx="2727158" cy="1508105"/>
            </a:xfrm>
            <a:prstGeom prst="rect">
              <a:avLst/>
            </a:prstGeom>
            <a:noFill/>
          </p:spPr>
          <p:txBody>
            <a:bodyPr wrap="square" rtlCol="0">
              <a:spAutoFit/>
            </a:bodyPr>
            <a:lstStyle/>
            <a:p>
              <a:r>
                <a:rPr lang="en-US" sz="2000" b="1" dirty="0">
                  <a:solidFill>
                    <a:srgbClr val="FFFF00"/>
                  </a:solidFill>
                </a:rPr>
                <a:t>DIGITAL INNOVATION</a:t>
              </a:r>
            </a:p>
            <a:p>
              <a:pPr marL="285750" indent="-285750">
                <a:buFont typeface="Arial" panose="020B0604020202020204" pitchFamily="34" charset="0"/>
                <a:buChar char="•"/>
              </a:pPr>
              <a:r>
                <a:rPr lang="en-US" dirty="0">
                  <a:solidFill>
                    <a:schemeClr val="bg1"/>
                  </a:solidFill>
                </a:rPr>
                <a:t>Big Data</a:t>
              </a:r>
            </a:p>
            <a:p>
              <a:pPr marL="285750" indent="-285750">
                <a:buFont typeface="Arial" panose="020B0604020202020204" pitchFamily="34" charset="0"/>
                <a:buChar char="•"/>
              </a:pPr>
              <a:r>
                <a:rPr lang="en-US" dirty="0">
                  <a:solidFill>
                    <a:schemeClr val="bg1"/>
                  </a:solidFill>
                </a:rPr>
                <a:t>Analytics  </a:t>
              </a:r>
            </a:p>
            <a:p>
              <a:pPr marL="285750" indent="-285750">
                <a:buFont typeface="Arial" panose="020B0604020202020204" pitchFamily="34" charset="0"/>
                <a:buChar char="•"/>
              </a:pPr>
              <a:r>
                <a:rPr lang="en-US" dirty="0">
                  <a:solidFill>
                    <a:schemeClr val="bg1"/>
                  </a:solidFill>
                </a:rPr>
                <a:t>Internet of Things</a:t>
              </a:r>
            </a:p>
            <a:p>
              <a:pPr marL="285750" indent="-285750">
                <a:buFont typeface="Arial" panose="020B0604020202020204" pitchFamily="34" charset="0"/>
                <a:buChar char="•"/>
              </a:pPr>
              <a:r>
                <a:rPr lang="en-US" dirty="0">
                  <a:solidFill>
                    <a:schemeClr val="bg1"/>
                  </a:solidFill>
                </a:rPr>
                <a:t>Artificial Intelligence</a:t>
              </a:r>
            </a:p>
          </p:txBody>
        </p:sp>
        <p:sp>
          <p:nvSpPr>
            <p:cNvPr id="18" name="TextBox 17">
              <a:extLst>
                <a:ext uri="{FF2B5EF4-FFF2-40B4-BE49-F238E27FC236}">
                  <a16:creationId xmlns:a16="http://schemas.microsoft.com/office/drawing/2014/main" id="{E1F49F5F-3CCB-D349-8A50-E01933E3B7FE}"/>
                </a:ext>
              </a:extLst>
            </p:cNvPr>
            <p:cNvSpPr txBox="1"/>
            <p:nvPr/>
          </p:nvSpPr>
          <p:spPr>
            <a:xfrm>
              <a:off x="6914306" y="4818293"/>
              <a:ext cx="3513487" cy="1508105"/>
            </a:xfrm>
            <a:prstGeom prst="rect">
              <a:avLst/>
            </a:prstGeom>
            <a:noFill/>
          </p:spPr>
          <p:txBody>
            <a:bodyPr wrap="square" rtlCol="0">
              <a:spAutoFit/>
            </a:bodyPr>
            <a:lstStyle/>
            <a:p>
              <a:r>
                <a:rPr lang="en-US" sz="2000" b="1" dirty="0">
                  <a:solidFill>
                    <a:srgbClr val="FFFF00"/>
                  </a:solidFill>
                </a:rPr>
                <a:t>FOUNDATIONAL EXCELLENCE</a:t>
              </a:r>
            </a:p>
            <a:p>
              <a:pPr marL="285750" indent="-285750">
                <a:buFont typeface="Arial" panose="020B0604020202020204" pitchFamily="34" charset="0"/>
                <a:buChar char="•"/>
              </a:pPr>
              <a:r>
                <a:rPr lang="en-US" dirty="0">
                  <a:solidFill>
                    <a:schemeClr val="bg1"/>
                  </a:solidFill>
                </a:rPr>
                <a:t>Data Governance </a:t>
              </a:r>
            </a:p>
            <a:p>
              <a:pPr marL="285750" indent="-285750">
                <a:buFont typeface="Arial" panose="020B0604020202020204" pitchFamily="34" charset="0"/>
                <a:buChar char="•"/>
              </a:pPr>
              <a:r>
                <a:rPr lang="en-US" dirty="0">
                  <a:solidFill>
                    <a:schemeClr val="bg1"/>
                  </a:solidFill>
                </a:rPr>
                <a:t>Data Architecture</a:t>
              </a:r>
            </a:p>
            <a:p>
              <a:pPr marL="285750" indent="-285750">
                <a:buFont typeface="Arial" panose="020B0604020202020204" pitchFamily="34" charset="0"/>
                <a:buChar char="•"/>
              </a:pPr>
              <a:r>
                <a:rPr lang="en-US" dirty="0">
                  <a:solidFill>
                    <a:schemeClr val="bg1"/>
                  </a:solidFill>
                </a:rPr>
                <a:t>Data Quality</a:t>
              </a:r>
            </a:p>
            <a:p>
              <a:pPr marL="285750" indent="-285750">
                <a:buFont typeface="Arial" panose="020B0604020202020204" pitchFamily="34" charset="0"/>
                <a:buChar char="•"/>
              </a:pPr>
              <a:r>
                <a:rPr lang="en-US" dirty="0">
                  <a:solidFill>
                    <a:schemeClr val="bg1"/>
                  </a:solidFill>
                </a:rPr>
                <a:t>Master Data Management </a:t>
              </a:r>
            </a:p>
          </p:txBody>
        </p:sp>
      </p:grpSp>
      <p:sp>
        <p:nvSpPr>
          <p:cNvPr id="25" name="Title 1">
            <a:extLst>
              <a:ext uri="{FF2B5EF4-FFF2-40B4-BE49-F238E27FC236}">
                <a16:creationId xmlns:a16="http://schemas.microsoft.com/office/drawing/2014/main" id="{710261DD-593E-D14C-8236-81789E65FDCB}"/>
              </a:ext>
            </a:extLst>
          </p:cNvPr>
          <p:cNvSpPr txBox="1">
            <a:spLocks/>
          </p:cNvSpPr>
          <p:nvPr/>
        </p:nvSpPr>
        <p:spPr>
          <a:xfrm>
            <a:off x="304050" y="189506"/>
            <a:ext cx="10515600" cy="625715"/>
          </a:xfrm>
          <a:prstGeom prst="rect">
            <a:avLst/>
          </a:prstGeom>
        </p:spPr>
        <p:txBody>
          <a:bodyPr>
            <a:noAutofit/>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chemeClr val="bg1">
                    <a:lumMod val="95000"/>
                  </a:schemeClr>
                </a:solidFill>
              </a:rPr>
              <a:t>Building the foundations of a Data-Driven Business </a:t>
            </a:r>
          </a:p>
          <a:p>
            <a:r>
              <a:rPr lang="en-US" dirty="0">
                <a:solidFill>
                  <a:schemeClr val="bg1">
                    <a:lumMod val="95000"/>
                  </a:schemeClr>
                </a:solidFill>
              </a:rPr>
              <a:t>through a Data Strategy </a:t>
            </a:r>
          </a:p>
        </p:txBody>
      </p:sp>
      <p:sp>
        <p:nvSpPr>
          <p:cNvPr id="26" name="Content Placeholder 4">
            <a:extLst>
              <a:ext uri="{FF2B5EF4-FFF2-40B4-BE49-F238E27FC236}">
                <a16:creationId xmlns:a16="http://schemas.microsoft.com/office/drawing/2014/main" id="{414DF9A6-1D4F-2E40-80CA-DBC7832E673D}"/>
              </a:ext>
            </a:extLst>
          </p:cNvPr>
          <p:cNvSpPr txBox="1">
            <a:spLocks/>
          </p:cNvSpPr>
          <p:nvPr/>
        </p:nvSpPr>
        <p:spPr>
          <a:xfrm>
            <a:off x="354899" y="1258749"/>
            <a:ext cx="10544052" cy="653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FF00"/>
                </a:solidFill>
              </a:rPr>
              <a:t>A lesson from Ancient Greece  </a:t>
            </a:r>
          </a:p>
        </p:txBody>
      </p:sp>
      <p:sp>
        <p:nvSpPr>
          <p:cNvPr id="4" name="Rounded Rectangle 3">
            <a:extLst>
              <a:ext uri="{FF2B5EF4-FFF2-40B4-BE49-F238E27FC236}">
                <a16:creationId xmlns:a16="http://schemas.microsoft.com/office/drawing/2014/main" id="{1D447F85-D8FE-9743-400D-FAD0BAC2A651}"/>
              </a:ext>
            </a:extLst>
          </p:cNvPr>
          <p:cNvSpPr/>
          <p:nvPr/>
        </p:nvSpPr>
        <p:spPr>
          <a:xfrm>
            <a:off x="9097022" y="3075724"/>
            <a:ext cx="2737262" cy="3051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And remember, like the Parthenon, building a Data Strategy is part art and part science</a:t>
            </a:r>
          </a:p>
        </p:txBody>
      </p:sp>
      <p:sp>
        <p:nvSpPr>
          <p:cNvPr id="6" name="Slide Number Placeholder 1">
            <a:extLst>
              <a:ext uri="{FF2B5EF4-FFF2-40B4-BE49-F238E27FC236}">
                <a16:creationId xmlns:a16="http://schemas.microsoft.com/office/drawing/2014/main" id="{248975ED-AB47-A5F4-84BC-EFF69463FA20}"/>
              </a:ext>
            </a:extLst>
          </p:cNvPr>
          <p:cNvSpPr txBox="1">
            <a:spLocks/>
          </p:cNvSpPr>
          <p:nvPr/>
        </p:nvSpPr>
        <p:spPr>
          <a:xfrm>
            <a:off x="11368103" y="6273845"/>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bg1"/>
                </a:solidFill>
              </a:rPr>
              <a:pPr/>
              <a:t>114</a:t>
            </a:fld>
            <a:endParaRPr lang="en-US" dirty="0">
              <a:solidFill>
                <a:schemeClr val="bg1"/>
              </a:solidFill>
            </a:endParaRPr>
          </a:p>
        </p:txBody>
      </p:sp>
      <p:sp>
        <p:nvSpPr>
          <p:cNvPr id="3" name="Slide Number Placeholder 3">
            <a:extLst>
              <a:ext uri="{FF2B5EF4-FFF2-40B4-BE49-F238E27FC236}">
                <a16:creationId xmlns:a16="http://schemas.microsoft.com/office/drawing/2014/main" id="{731F744E-15DA-B754-4DDF-2CC893372595}"/>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114</a:t>
            </a:fld>
            <a:endParaRPr lang="en-US" dirty="0">
              <a:solidFill>
                <a:schemeClr val="tx1"/>
              </a:solidFill>
            </a:endParaRPr>
          </a:p>
        </p:txBody>
      </p:sp>
    </p:spTree>
    <p:extLst>
      <p:ext uri="{BB962C8B-B14F-4D97-AF65-F5344CB8AC3E}">
        <p14:creationId xmlns:p14="http://schemas.microsoft.com/office/powerpoint/2010/main" val="12127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Words </a:t>
            </a:r>
            <a:br>
              <a:rPr lang="en-US" dirty="0"/>
            </a:br>
            <a:endParaRPr lang="en-US" dirty="0"/>
          </a:p>
        </p:txBody>
      </p:sp>
      <p:sp>
        <p:nvSpPr>
          <p:cNvPr id="3" name="Content Placeholder 2"/>
          <p:cNvSpPr>
            <a:spLocks noGrp="1"/>
          </p:cNvSpPr>
          <p:nvPr>
            <p:ph idx="1"/>
          </p:nvPr>
        </p:nvSpPr>
        <p:spPr>
          <a:xfrm>
            <a:off x="5593230" y="2383680"/>
            <a:ext cx="6606153" cy="1649769"/>
          </a:xfrm>
        </p:spPr>
        <p:txBody>
          <a:bodyPr/>
          <a:lstStyle/>
          <a:p>
            <a:r>
              <a:rPr lang="en-US" sz="1800" dirty="0"/>
              <a:t>Email: 	nigel.turner@globaldatastrategy.com </a:t>
            </a:r>
          </a:p>
          <a:p>
            <a:r>
              <a:rPr lang="en-US" sz="1800" dirty="0"/>
              <a:t>Twitter:	@NigelTurner8 </a:t>
            </a:r>
          </a:p>
          <a:p>
            <a:r>
              <a:rPr lang="en-US" sz="1800" dirty="0"/>
              <a:t>Website:	</a:t>
            </a:r>
            <a:r>
              <a:rPr lang="en-US" sz="1800" dirty="0">
                <a:hlinkClick r:id="rId3"/>
              </a:rPr>
              <a:t>www.globaldatastrategy.com</a:t>
            </a:r>
            <a:r>
              <a:rPr lang="en-US" sz="1800" dirty="0"/>
              <a:t>  </a:t>
            </a:r>
          </a:p>
          <a:p>
            <a:r>
              <a:rPr lang="en-US" sz="1800" dirty="0"/>
              <a:t>Linkedin:	</a:t>
            </a:r>
            <a:r>
              <a:rPr lang="en-GB" sz="1800" dirty="0"/>
              <a:t>uk.linkedin.com/in/nigelturnerdataman  </a:t>
            </a:r>
            <a:endParaRPr lang="en-US" sz="1800"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115</a:t>
            </a:fld>
            <a:endParaRPr lang="en-US" dirty="0">
              <a:solidFill>
                <a:schemeClr val="tx1"/>
              </a:solidFill>
            </a:endParaRPr>
          </a:p>
        </p:txBody>
      </p:sp>
      <p:sp>
        <p:nvSpPr>
          <p:cNvPr id="5" name="TextBox 4">
            <a:extLst>
              <a:ext uri="{FF2B5EF4-FFF2-40B4-BE49-F238E27FC236}">
                <a16:creationId xmlns:a16="http://schemas.microsoft.com/office/drawing/2014/main" id="{03870AAC-F826-8520-128F-79AFEDF80CA6}"/>
              </a:ext>
            </a:extLst>
          </p:cNvPr>
          <p:cNvSpPr txBox="1"/>
          <p:nvPr/>
        </p:nvSpPr>
        <p:spPr>
          <a:xfrm>
            <a:off x="406045" y="5502834"/>
            <a:ext cx="11603498" cy="584775"/>
          </a:xfrm>
          <a:prstGeom prst="rect">
            <a:avLst/>
          </a:prstGeom>
          <a:noFill/>
        </p:spPr>
        <p:txBody>
          <a:bodyPr wrap="none" rtlCol="0">
            <a:spAutoFit/>
          </a:bodyPr>
          <a:lstStyle/>
          <a:p>
            <a:r>
              <a:rPr lang="en-GB" sz="3200" b="1" dirty="0">
                <a:solidFill>
                  <a:srgbClr val="C00000"/>
                </a:solidFill>
              </a:rPr>
              <a:t>Good luck with your Data Strategy and hope our paths cross again! </a:t>
            </a:r>
          </a:p>
        </p:txBody>
      </p:sp>
      <p:sp>
        <p:nvSpPr>
          <p:cNvPr id="7" name="TextBox 6">
            <a:extLst>
              <a:ext uri="{FF2B5EF4-FFF2-40B4-BE49-F238E27FC236}">
                <a16:creationId xmlns:a16="http://schemas.microsoft.com/office/drawing/2014/main" id="{DD10A0C5-5A8E-00C0-CDA0-199777BD3EA1}"/>
              </a:ext>
            </a:extLst>
          </p:cNvPr>
          <p:cNvSpPr txBox="1"/>
          <p:nvPr/>
        </p:nvSpPr>
        <p:spPr>
          <a:xfrm>
            <a:off x="709048" y="3122358"/>
            <a:ext cx="3689332" cy="1938992"/>
          </a:xfrm>
          <a:prstGeom prst="rect">
            <a:avLst/>
          </a:prstGeom>
          <a:noFill/>
        </p:spPr>
        <p:txBody>
          <a:bodyPr wrap="square">
            <a:spAutoFit/>
          </a:bodyPr>
          <a:lstStyle/>
          <a:p>
            <a:pPr algn="ctr"/>
            <a:r>
              <a:rPr lang="en-GB" b="1" i="0" u="none" strike="noStrike" dirty="0">
                <a:solidFill>
                  <a:srgbClr val="292929"/>
                </a:solidFill>
                <a:effectLst/>
                <a:latin typeface="sohne"/>
              </a:rPr>
              <a:t> </a:t>
            </a:r>
            <a:r>
              <a:rPr lang="en-GB" sz="2000" b="1" i="0" u="none" strike="noStrike" dirty="0">
                <a:solidFill>
                  <a:srgbClr val="292929"/>
                </a:solidFill>
                <a:effectLst/>
                <a:latin typeface="Abadi" panose="020B0604020104020204" pitchFamily="34" charset="0"/>
              </a:rPr>
              <a:t>“Great things are not done by impulse, but by a series of small things brought together. </a:t>
            </a:r>
          </a:p>
          <a:p>
            <a:pPr algn="ctr"/>
            <a:r>
              <a:rPr lang="en-GB" sz="2000" b="1" i="0" u="none" strike="noStrike" dirty="0">
                <a:solidFill>
                  <a:srgbClr val="292929"/>
                </a:solidFill>
                <a:effectLst/>
                <a:latin typeface="Abadi" panose="020B0604020104020204" pitchFamily="34" charset="0"/>
              </a:rPr>
              <a:t>And great things are not something accidental, but must certainly be willed.”</a:t>
            </a:r>
          </a:p>
        </p:txBody>
      </p:sp>
      <p:sp>
        <p:nvSpPr>
          <p:cNvPr id="8" name="TextBox 7">
            <a:extLst>
              <a:ext uri="{FF2B5EF4-FFF2-40B4-BE49-F238E27FC236}">
                <a16:creationId xmlns:a16="http://schemas.microsoft.com/office/drawing/2014/main" id="{30E35A84-CA9C-1777-EFD0-2E784BC0FE97}"/>
              </a:ext>
            </a:extLst>
          </p:cNvPr>
          <p:cNvSpPr txBox="1"/>
          <p:nvPr/>
        </p:nvSpPr>
        <p:spPr>
          <a:xfrm>
            <a:off x="7114528" y="2001205"/>
            <a:ext cx="2138919" cy="369332"/>
          </a:xfrm>
          <a:prstGeom prst="rect">
            <a:avLst/>
          </a:prstGeom>
          <a:noFill/>
        </p:spPr>
        <p:txBody>
          <a:bodyPr wrap="none" rtlCol="0">
            <a:spAutoFit/>
          </a:bodyPr>
          <a:lstStyle/>
          <a:p>
            <a:r>
              <a:rPr lang="en-GB" b="1" dirty="0">
                <a:solidFill>
                  <a:schemeClr val="accent6">
                    <a:lumMod val="75000"/>
                  </a:schemeClr>
                </a:solidFill>
                <a:latin typeface="Abadi" panose="020B0604020104020204" pitchFamily="34" charset="0"/>
              </a:rPr>
              <a:t>Contact Information</a:t>
            </a:r>
          </a:p>
        </p:txBody>
      </p:sp>
      <p:sp>
        <p:nvSpPr>
          <p:cNvPr id="9" name="TextBox 8">
            <a:extLst>
              <a:ext uri="{FF2B5EF4-FFF2-40B4-BE49-F238E27FC236}">
                <a16:creationId xmlns:a16="http://schemas.microsoft.com/office/drawing/2014/main" id="{68DF41A8-1481-0907-B322-32CBFDD2DBD4}"/>
              </a:ext>
            </a:extLst>
          </p:cNvPr>
          <p:cNvSpPr txBox="1"/>
          <p:nvPr/>
        </p:nvSpPr>
        <p:spPr>
          <a:xfrm>
            <a:off x="1453840" y="5097426"/>
            <a:ext cx="1929759" cy="369332"/>
          </a:xfrm>
          <a:prstGeom prst="rect">
            <a:avLst/>
          </a:prstGeom>
          <a:noFill/>
        </p:spPr>
        <p:txBody>
          <a:bodyPr wrap="none" rtlCol="0">
            <a:spAutoFit/>
          </a:bodyPr>
          <a:lstStyle/>
          <a:p>
            <a:r>
              <a:rPr lang="en-GB" b="1" i="1" dirty="0">
                <a:solidFill>
                  <a:schemeClr val="accent6">
                    <a:lumMod val="75000"/>
                  </a:schemeClr>
                </a:solidFill>
              </a:rPr>
              <a:t>Vincent van Gogh </a:t>
            </a:r>
          </a:p>
        </p:txBody>
      </p:sp>
      <p:pic>
        <p:nvPicPr>
          <p:cNvPr id="11" name="Picture 10" descr="A picture containing text&#10;&#10;Description automatically generated">
            <a:extLst>
              <a:ext uri="{FF2B5EF4-FFF2-40B4-BE49-F238E27FC236}">
                <a16:creationId xmlns:a16="http://schemas.microsoft.com/office/drawing/2014/main" id="{28400C60-30FE-010D-08A2-D11CAEA92D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9229" y="683753"/>
            <a:ext cx="1982624" cy="24102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260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Further good reasons for a Data Strategy  – </a:t>
            </a:r>
            <a:br>
              <a:rPr lang="en-US" dirty="0"/>
            </a:br>
            <a:r>
              <a:rPr lang="en-US" dirty="0"/>
              <a:t>complexity and divergence  </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12</a:t>
            </a:fld>
            <a:endParaRPr lang="en-US"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21" y="990703"/>
            <a:ext cx="1920240" cy="1440180"/>
          </a:xfrm>
          <a:prstGeom prst="rect">
            <a:avLst/>
          </a:prstGeom>
          <a:effectLst>
            <a:outerShdw blurRad="50800" dist="38100" dir="2700000" algn="tl" rotWithShape="0">
              <a:schemeClr val="bg2">
                <a:lumMod val="50000"/>
                <a:alpha val="40000"/>
              </a:scheme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149" y="2833135"/>
            <a:ext cx="1941383" cy="1454096"/>
          </a:xfrm>
          <a:prstGeom prst="rect">
            <a:avLst/>
          </a:prstGeom>
          <a:effectLst>
            <a:outerShdw blurRad="50800" dist="38100" dir="2700000" algn="tl" rotWithShape="0">
              <a:schemeClr val="bg2">
                <a:lumMod val="50000"/>
                <a:alpha val="40000"/>
              </a:scheme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5141" y="2488346"/>
            <a:ext cx="2401476" cy="2401476"/>
          </a:xfrm>
          <a:prstGeom prst="rect">
            <a:avLst/>
          </a:prstGeom>
          <a:effectLst>
            <a:outerShdw blurRad="50800" dist="38100" dir="2700000" algn="tl" rotWithShape="0">
              <a:schemeClr val="bg2">
                <a:lumMod val="50000"/>
                <a:alpha val="40000"/>
              </a:schemeClr>
            </a:out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69600" y="4772141"/>
            <a:ext cx="1987213" cy="1490410"/>
          </a:xfrm>
          <a:prstGeom prst="rect">
            <a:avLst/>
          </a:prstGeom>
          <a:effectLst>
            <a:outerShdw blurRad="50800" dist="38100" dir="2700000" algn="tl" rotWithShape="0">
              <a:schemeClr val="bg2">
                <a:lumMod val="50000"/>
                <a:alpha val="40000"/>
              </a:schemeClr>
            </a:outerShdw>
          </a:effec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247" y="4689483"/>
            <a:ext cx="1901443" cy="1573068"/>
          </a:xfrm>
          <a:prstGeom prst="rect">
            <a:avLst/>
          </a:prstGeom>
          <a:effectLst>
            <a:outerShdw blurRad="50800" dist="38100" dir="2700000" algn="tl" rotWithShape="0">
              <a:schemeClr val="bg2">
                <a:lumMod val="50000"/>
                <a:alpha val="40000"/>
              </a:schemeClr>
            </a:outerShdw>
          </a:effec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0705" y="990703"/>
            <a:ext cx="2035590" cy="1440180"/>
          </a:xfrm>
          <a:prstGeom prst="rect">
            <a:avLst/>
          </a:prstGeom>
          <a:effectLst>
            <a:outerShdw blurRad="50800" dist="38100" dir="2700000" algn="tl" rotWithShape="0">
              <a:schemeClr val="bg2">
                <a:lumMod val="50000"/>
                <a:alpha val="40000"/>
              </a:scheme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57290" y="2931889"/>
            <a:ext cx="2407206" cy="1354053"/>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87348" y="990703"/>
            <a:ext cx="2265913" cy="1442834"/>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22191" y="2931889"/>
            <a:ext cx="2225040" cy="1315109"/>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5958" y="990703"/>
            <a:ext cx="2658538" cy="1497643"/>
          </a:xfrm>
          <a:prstGeom prst="rect">
            <a:avLst/>
          </a:prstGeom>
          <a:effectLst>
            <a:outerShdw blurRad="50800" dist="38100" dir="2700000" algn="tl" rotWithShape="0">
              <a:prstClr val="black">
                <a:alpha val="40000"/>
              </a:prstClr>
            </a:outerShdw>
          </a:effectLst>
        </p:spPr>
      </p:pic>
      <p:pic>
        <p:nvPicPr>
          <p:cNvPr id="15" name="Picture 14" descr="A picture containing text, bird, aquatic bird, sandpiper&#10;&#10;Description automatically generated">
            <a:extLst>
              <a:ext uri="{FF2B5EF4-FFF2-40B4-BE49-F238E27FC236}">
                <a16:creationId xmlns:a16="http://schemas.microsoft.com/office/drawing/2014/main" id="{FC2D05AA-615D-9405-3CED-70F5474F5AED}"/>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862456" y="4768737"/>
            <a:ext cx="1578090" cy="1803531"/>
          </a:xfrm>
          <a:prstGeom prst="rect">
            <a:avLst/>
          </a:prstGeom>
          <a:effectLst>
            <a:outerShdw blurRad="50800" dist="38100" dir="2700000" algn="tl" rotWithShape="0">
              <a:prstClr val="black">
                <a:alpha val="40000"/>
              </a:prstClr>
            </a:outerShdw>
          </a:effectLst>
        </p:spPr>
      </p:pic>
      <p:pic>
        <p:nvPicPr>
          <p:cNvPr id="19" name="Picture 18" descr="A picture containing background pattern&#10;&#10;Description automatically generated">
            <a:extLst>
              <a:ext uri="{FF2B5EF4-FFF2-40B4-BE49-F238E27FC236}">
                <a16:creationId xmlns:a16="http://schemas.microsoft.com/office/drawing/2014/main" id="{CCF4A64F-B10E-30AA-6C8D-A92D18D408FE}"/>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477003" y="4889822"/>
            <a:ext cx="2367780" cy="15613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09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5148-8021-70E0-4C71-F85D71113B4D}"/>
              </a:ext>
            </a:extLst>
          </p:cNvPr>
          <p:cNvSpPr>
            <a:spLocks noGrp="1"/>
          </p:cNvSpPr>
          <p:nvPr>
            <p:ph type="title"/>
          </p:nvPr>
        </p:nvSpPr>
        <p:spPr>
          <a:xfrm>
            <a:off x="8168600" y="1292616"/>
            <a:ext cx="2991082" cy="1425953"/>
          </a:xfrm>
        </p:spPr>
        <p:txBody>
          <a:bodyPr anchor="ctr">
            <a:noAutofit/>
          </a:bodyPr>
          <a:lstStyle/>
          <a:p>
            <a:pPr algn="ctr"/>
            <a:r>
              <a:rPr lang="en-US" sz="7200" dirty="0">
                <a:solidFill>
                  <a:srgbClr val="15437B"/>
                </a:solidFill>
                <a:latin typeface="Aharoni" panose="02010803020104030203" pitchFamily="2" charset="-79"/>
                <a:cs typeface="Aharoni" panose="02010803020104030203" pitchFamily="2" charset="-79"/>
              </a:rPr>
              <a:t>Top</a:t>
            </a:r>
            <a:r>
              <a:rPr lang="en-US" sz="3600" dirty="0">
                <a:solidFill>
                  <a:srgbClr val="15437B"/>
                </a:solidFill>
                <a:latin typeface="Aharoni" panose="02010803020104030203" pitchFamily="2" charset="-79"/>
                <a:cs typeface="Aharoni" panose="02010803020104030203" pitchFamily="2" charset="-79"/>
              </a:rPr>
              <a:t> </a:t>
            </a:r>
            <a:r>
              <a:rPr lang="en-US" sz="10000" dirty="0">
                <a:solidFill>
                  <a:srgbClr val="15437B"/>
                </a:solidFill>
                <a:latin typeface="Aharoni" panose="02010803020104030203" pitchFamily="2" charset="-79"/>
                <a:cs typeface="Aharoni" panose="02010803020104030203" pitchFamily="2" charset="-79"/>
              </a:rPr>
              <a:t>10</a:t>
            </a:r>
          </a:p>
        </p:txBody>
      </p:sp>
      <p:graphicFrame>
        <p:nvGraphicFramePr>
          <p:cNvPr id="4" name="Content Placeholder 3" descr="Horizontal bar graph showing the data management topics most important to DAMA UK members in 2023, with the 2022 results in grey for comparison">
            <a:extLst>
              <a:ext uri="{FF2B5EF4-FFF2-40B4-BE49-F238E27FC236}">
                <a16:creationId xmlns:a16="http://schemas.microsoft.com/office/drawing/2014/main" id="{B51DD775-1E3E-A396-598B-CE838590B9DC}"/>
              </a:ext>
            </a:extLst>
          </p:cNvPr>
          <p:cNvGraphicFramePr>
            <a:graphicFrameLocks noGrp="1"/>
          </p:cNvGraphicFramePr>
          <p:nvPr>
            <p:ph idx="1"/>
            <p:extLst>
              <p:ext uri="{D42A27DB-BD31-4B8C-83A1-F6EECF244321}">
                <p14:modId xmlns:p14="http://schemas.microsoft.com/office/powerpoint/2010/main" val="4172751713"/>
              </p:ext>
            </p:extLst>
          </p:nvPr>
        </p:nvGraphicFramePr>
        <p:xfrm>
          <a:off x="864364" y="1654076"/>
          <a:ext cx="5915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14D943B-05B8-A9A2-B03A-52164CA42FB1}"/>
              </a:ext>
            </a:extLst>
          </p:cNvPr>
          <p:cNvSpPr txBox="1">
            <a:spLocks/>
          </p:cNvSpPr>
          <p:nvPr/>
        </p:nvSpPr>
        <p:spPr>
          <a:xfrm>
            <a:off x="7411393" y="2603615"/>
            <a:ext cx="4505496" cy="16808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solidFill>
                  <a:srgbClr val="8EB9CD"/>
                </a:solidFill>
                <a:latin typeface="Aharoni" panose="02010803020104030203" pitchFamily="2" charset="-79"/>
                <a:cs typeface="Aharoni" panose="02010803020104030203" pitchFamily="2" charset="-79"/>
              </a:rPr>
              <a:t>Data Management</a:t>
            </a:r>
          </a:p>
          <a:p>
            <a:pPr algn="ctr"/>
            <a:r>
              <a:rPr lang="en-US" sz="4000" dirty="0">
                <a:solidFill>
                  <a:srgbClr val="8EB9CD"/>
                </a:solidFill>
                <a:latin typeface="Aharoni" panose="02010803020104030203" pitchFamily="2" charset="-79"/>
                <a:cs typeface="Aharoni" panose="02010803020104030203" pitchFamily="2" charset="-79"/>
              </a:rPr>
              <a:t>Priorities </a:t>
            </a:r>
            <a:r>
              <a:rPr lang="en-US" sz="5400" dirty="0">
                <a:solidFill>
                  <a:srgbClr val="8EB9CD"/>
                </a:solidFill>
                <a:latin typeface="Aharoni" panose="02010803020104030203" pitchFamily="2" charset="-79"/>
                <a:cs typeface="Aharoni" panose="02010803020104030203" pitchFamily="2" charset="-79"/>
              </a:rPr>
              <a:t>2023</a:t>
            </a:r>
            <a:endParaRPr lang="en-US" sz="8000" dirty="0">
              <a:solidFill>
                <a:srgbClr val="15437B"/>
              </a:solidFill>
              <a:latin typeface="Aharoni" panose="02010803020104030203" pitchFamily="2" charset="-79"/>
              <a:cs typeface="Aharoni" panose="02010803020104030203" pitchFamily="2" charset="-79"/>
            </a:endParaRPr>
          </a:p>
        </p:txBody>
      </p:sp>
      <p:sp>
        <p:nvSpPr>
          <p:cNvPr id="6" name="Title 1">
            <a:extLst>
              <a:ext uri="{FF2B5EF4-FFF2-40B4-BE49-F238E27FC236}">
                <a16:creationId xmlns:a16="http://schemas.microsoft.com/office/drawing/2014/main" id="{5EE21989-BEC4-D0D3-03F1-F5CFCBF37423}"/>
              </a:ext>
            </a:extLst>
          </p:cNvPr>
          <p:cNvSpPr txBox="1">
            <a:spLocks/>
          </p:cNvSpPr>
          <p:nvPr/>
        </p:nvSpPr>
        <p:spPr>
          <a:xfrm>
            <a:off x="6710190" y="1114416"/>
            <a:ext cx="2343322" cy="11660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4800" dirty="0">
              <a:solidFill>
                <a:srgbClr val="15437B"/>
              </a:solidFill>
              <a:latin typeface="Aharoni" panose="02010803020104030203" pitchFamily="2" charset="-79"/>
              <a:cs typeface="Aharoni" panose="02010803020104030203" pitchFamily="2" charset="-79"/>
            </a:endParaRPr>
          </a:p>
        </p:txBody>
      </p:sp>
      <p:sp>
        <p:nvSpPr>
          <p:cNvPr id="3" name="Title 1">
            <a:extLst>
              <a:ext uri="{FF2B5EF4-FFF2-40B4-BE49-F238E27FC236}">
                <a16:creationId xmlns:a16="http://schemas.microsoft.com/office/drawing/2014/main" id="{E03432A7-53E5-A1E4-FA4B-0F965E4BDA19}"/>
              </a:ext>
            </a:extLst>
          </p:cNvPr>
          <p:cNvSpPr txBox="1">
            <a:spLocks/>
          </p:cNvSpPr>
          <p:nvPr/>
        </p:nvSpPr>
        <p:spPr>
          <a:xfrm>
            <a:off x="387721" y="148530"/>
            <a:ext cx="10515600" cy="625715"/>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200" b="1" dirty="0">
                <a:solidFill>
                  <a:schemeClr val="accent5">
                    <a:lumMod val="75000"/>
                  </a:schemeClr>
                </a:solidFill>
                <a:latin typeface="+mn-lt"/>
              </a:rPr>
              <a:t>The Importance of Data Strategy in the UK:</a:t>
            </a:r>
            <a:br>
              <a:rPr lang="en-GB" sz="3200" b="1" dirty="0">
                <a:solidFill>
                  <a:schemeClr val="accent5">
                    <a:lumMod val="75000"/>
                  </a:schemeClr>
                </a:solidFill>
                <a:latin typeface="+mn-lt"/>
              </a:rPr>
            </a:br>
            <a:r>
              <a:rPr lang="en-GB" sz="3200" b="1" dirty="0">
                <a:solidFill>
                  <a:schemeClr val="accent5">
                    <a:lumMod val="75000"/>
                  </a:schemeClr>
                </a:solidFill>
                <a:latin typeface="+mn-lt"/>
              </a:rPr>
              <a:t>Recent DAMA UK Members’ Survey </a:t>
            </a:r>
          </a:p>
        </p:txBody>
      </p:sp>
      <p:sp>
        <p:nvSpPr>
          <p:cNvPr id="7" name="TextBox 6">
            <a:extLst>
              <a:ext uri="{FF2B5EF4-FFF2-40B4-BE49-F238E27FC236}">
                <a16:creationId xmlns:a16="http://schemas.microsoft.com/office/drawing/2014/main" id="{1CF1147A-2A9F-DC09-4A38-B9D1CE181A42}"/>
              </a:ext>
            </a:extLst>
          </p:cNvPr>
          <p:cNvSpPr txBox="1"/>
          <p:nvPr/>
        </p:nvSpPr>
        <p:spPr>
          <a:xfrm>
            <a:off x="8190728" y="5387325"/>
            <a:ext cx="3095784" cy="923330"/>
          </a:xfrm>
          <a:prstGeom prst="rect">
            <a:avLst/>
          </a:prstGeom>
          <a:noFill/>
        </p:spPr>
        <p:txBody>
          <a:bodyPr wrap="none" rtlCol="0">
            <a:spAutoFit/>
          </a:bodyPr>
          <a:lstStyle/>
          <a:p>
            <a:r>
              <a:rPr lang="en-GB" i="1" dirty="0">
                <a:solidFill>
                  <a:srgbClr val="7030A0"/>
                </a:solidFill>
              </a:rPr>
              <a:t>Source:  </a:t>
            </a:r>
          </a:p>
          <a:p>
            <a:r>
              <a:rPr lang="en-GB" i="1" dirty="0">
                <a:solidFill>
                  <a:srgbClr val="7030A0"/>
                </a:solidFill>
              </a:rPr>
              <a:t>DAMA UK Members Survey </a:t>
            </a:r>
          </a:p>
          <a:p>
            <a:r>
              <a:rPr lang="en-GB" i="1" dirty="0">
                <a:solidFill>
                  <a:srgbClr val="7030A0"/>
                </a:solidFill>
              </a:rPr>
              <a:t>June 2023</a:t>
            </a:r>
          </a:p>
        </p:txBody>
      </p:sp>
      <p:sp>
        <p:nvSpPr>
          <p:cNvPr id="8" name="TextBox 7">
            <a:extLst>
              <a:ext uri="{FF2B5EF4-FFF2-40B4-BE49-F238E27FC236}">
                <a16:creationId xmlns:a16="http://schemas.microsoft.com/office/drawing/2014/main" id="{AEFA6077-BADB-BA1C-6254-F2B331446C76}"/>
              </a:ext>
            </a:extLst>
          </p:cNvPr>
          <p:cNvSpPr txBox="1"/>
          <p:nvPr/>
        </p:nvSpPr>
        <p:spPr>
          <a:xfrm>
            <a:off x="7950530" y="4368953"/>
            <a:ext cx="697692" cy="646331"/>
          </a:xfrm>
          <a:prstGeom prst="rect">
            <a:avLst/>
          </a:prstGeom>
          <a:noFill/>
        </p:spPr>
        <p:txBody>
          <a:bodyPr wrap="none" rtlCol="0">
            <a:spAutoFit/>
          </a:bodyPr>
          <a:lstStyle/>
          <a:p>
            <a:r>
              <a:rPr lang="en-GB" dirty="0"/>
              <a:t>KEY:</a:t>
            </a:r>
          </a:p>
          <a:p>
            <a:endParaRPr lang="en-GB" dirty="0"/>
          </a:p>
        </p:txBody>
      </p:sp>
      <p:sp>
        <p:nvSpPr>
          <p:cNvPr id="9" name="TextBox 8">
            <a:extLst>
              <a:ext uri="{FF2B5EF4-FFF2-40B4-BE49-F238E27FC236}">
                <a16:creationId xmlns:a16="http://schemas.microsoft.com/office/drawing/2014/main" id="{B1BE17B1-CD4A-F73F-8670-24F4D2973161}"/>
              </a:ext>
            </a:extLst>
          </p:cNvPr>
          <p:cNvSpPr txBox="1"/>
          <p:nvPr/>
        </p:nvSpPr>
        <p:spPr>
          <a:xfrm>
            <a:off x="8688895" y="4409899"/>
            <a:ext cx="1169719" cy="369332"/>
          </a:xfrm>
          <a:prstGeom prst="rect">
            <a:avLst/>
          </a:prstGeom>
          <a:solidFill>
            <a:schemeClr val="accent1">
              <a:lumMod val="60000"/>
              <a:lumOff val="40000"/>
            </a:schemeClr>
          </a:solidFill>
          <a:ln w="25400">
            <a:solidFill>
              <a:schemeClr val="tx1"/>
            </a:solidFill>
          </a:ln>
        </p:spPr>
        <p:txBody>
          <a:bodyPr wrap="square" rtlCol="0">
            <a:spAutoFit/>
          </a:bodyPr>
          <a:lstStyle/>
          <a:p>
            <a:pPr algn="ctr"/>
            <a:r>
              <a:rPr lang="en-GB" dirty="0"/>
              <a:t>2023</a:t>
            </a:r>
          </a:p>
        </p:txBody>
      </p:sp>
      <p:sp>
        <p:nvSpPr>
          <p:cNvPr id="10" name="TextBox 9">
            <a:extLst>
              <a:ext uri="{FF2B5EF4-FFF2-40B4-BE49-F238E27FC236}">
                <a16:creationId xmlns:a16="http://schemas.microsoft.com/office/drawing/2014/main" id="{D0A4B515-84BC-267A-398A-59A3855A3BC1}"/>
              </a:ext>
            </a:extLst>
          </p:cNvPr>
          <p:cNvSpPr txBox="1"/>
          <p:nvPr/>
        </p:nvSpPr>
        <p:spPr>
          <a:xfrm>
            <a:off x="8688895" y="4892544"/>
            <a:ext cx="1169719" cy="369332"/>
          </a:xfrm>
          <a:prstGeom prst="rect">
            <a:avLst/>
          </a:prstGeom>
          <a:solidFill>
            <a:srgbClr val="002060"/>
          </a:solidFill>
          <a:ln w="25400">
            <a:solidFill>
              <a:schemeClr val="tx1"/>
            </a:solidFill>
          </a:ln>
        </p:spPr>
        <p:txBody>
          <a:bodyPr wrap="square" rtlCol="0">
            <a:spAutoFit/>
          </a:bodyPr>
          <a:lstStyle/>
          <a:p>
            <a:pPr algn="ctr"/>
            <a:r>
              <a:rPr lang="en-GB" dirty="0">
                <a:solidFill>
                  <a:schemeClr val="bg1"/>
                </a:solidFill>
              </a:rPr>
              <a:t>2022</a:t>
            </a:r>
          </a:p>
        </p:txBody>
      </p:sp>
      <p:sp>
        <p:nvSpPr>
          <p:cNvPr id="11" name="Slide Number Placeholder 3">
            <a:extLst>
              <a:ext uri="{FF2B5EF4-FFF2-40B4-BE49-F238E27FC236}">
                <a16:creationId xmlns:a16="http://schemas.microsoft.com/office/drawing/2014/main" id="{56453ACF-CB7A-B305-F0F3-18BF3950CEA1}"/>
              </a:ext>
            </a:extLst>
          </p:cNvPr>
          <p:cNvSpPr txBox="1">
            <a:spLocks/>
          </p:cNvSpPr>
          <p:nvPr/>
        </p:nvSpPr>
        <p:spPr>
          <a:xfrm>
            <a:off x="11526520"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13</a:t>
            </a:fld>
            <a:endParaRPr lang="en-US" sz="1200" dirty="0">
              <a:solidFill>
                <a:schemeClr val="bg1"/>
              </a:solidFill>
            </a:endParaRPr>
          </a:p>
        </p:txBody>
      </p:sp>
      <p:sp>
        <p:nvSpPr>
          <p:cNvPr id="12" name="Slide Number Placeholder 3">
            <a:extLst>
              <a:ext uri="{FF2B5EF4-FFF2-40B4-BE49-F238E27FC236}">
                <a16:creationId xmlns:a16="http://schemas.microsoft.com/office/drawing/2014/main" id="{CD6158C8-0C59-2961-D9E1-961A4563C85E}"/>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41342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401F-3DB0-0C46-8781-1A4D4B3CEA08}"/>
              </a:ext>
            </a:extLst>
          </p:cNvPr>
          <p:cNvSpPr>
            <a:spLocks noGrp="1"/>
          </p:cNvSpPr>
          <p:nvPr>
            <p:ph type="title"/>
          </p:nvPr>
        </p:nvSpPr>
        <p:spPr>
          <a:xfrm>
            <a:off x="805697" y="286256"/>
            <a:ext cx="10515600" cy="625715"/>
          </a:xfrm>
        </p:spPr>
        <p:txBody>
          <a:bodyPr>
            <a:noAutofit/>
          </a:bodyPr>
          <a:lstStyle/>
          <a:p>
            <a:r>
              <a:rPr lang="en-GB" sz="3600" dirty="0"/>
              <a:t>Overview of the Data Strategy Approach : </a:t>
            </a:r>
            <a:br>
              <a:rPr lang="en-GB" sz="3600" dirty="0"/>
            </a:br>
            <a:r>
              <a:rPr lang="en-GB" sz="3600" dirty="0"/>
              <a:t>Key Questions</a:t>
            </a:r>
          </a:p>
        </p:txBody>
      </p:sp>
      <p:sp>
        <p:nvSpPr>
          <p:cNvPr id="4" name="Rounded Rectangle 3">
            <a:extLst>
              <a:ext uri="{FF2B5EF4-FFF2-40B4-BE49-F238E27FC236}">
                <a16:creationId xmlns:a16="http://schemas.microsoft.com/office/drawing/2014/main" id="{593A907B-6853-AA42-904E-37E234CE27C2}"/>
              </a:ext>
            </a:extLst>
          </p:cNvPr>
          <p:cNvSpPr/>
          <p:nvPr/>
        </p:nvSpPr>
        <p:spPr>
          <a:xfrm>
            <a:off x="317906" y="1655320"/>
            <a:ext cx="4169229" cy="2079172"/>
          </a:xfrm>
          <a:prstGeom prst="round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are the organisation’s current business goals and objectives?</a:t>
            </a:r>
          </a:p>
        </p:txBody>
      </p:sp>
      <p:sp>
        <p:nvSpPr>
          <p:cNvPr id="5" name="Rounded Rectangle 4">
            <a:extLst>
              <a:ext uri="{FF2B5EF4-FFF2-40B4-BE49-F238E27FC236}">
                <a16:creationId xmlns:a16="http://schemas.microsoft.com/office/drawing/2014/main" id="{14FDB545-AF85-C841-8DC6-B66571A368C4}"/>
              </a:ext>
            </a:extLst>
          </p:cNvPr>
          <p:cNvSpPr/>
          <p:nvPr/>
        </p:nvSpPr>
        <p:spPr>
          <a:xfrm>
            <a:off x="7579598" y="4074097"/>
            <a:ext cx="4169229" cy="207917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new data capabilities would it need to support this? </a:t>
            </a:r>
          </a:p>
        </p:txBody>
      </p:sp>
      <p:sp>
        <p:nvSpPr>
          <p:cNvPr id="6" name="Rounded Rectangle 5">
            <a:extLst>
              <a:ext uri="{FF2B5EF4-FFF2-40B4-BE49-F238E27FC236}">
                <a16:creationId xmlns:a16="http://schemas.microsoft.com/office/drawing/2014/main" id="{EC7C5DDB-5D91-244E-B854-AD61682C75FD}"/>
              </a:ext>
            </a:extLst>
          </p:cNvPr>
          <p:cNvSpPr/>
          <p:nvPr/>
        </p:nvSpPr>
        <p:spPr>
          <a:xfrm>
            <a:off x="7579598" y="1655320"/>
            <a:ext cx="4169229" cy="207917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does the business aspire to do in the future that it does not / cannot do today?  </a:t>
            </a:r>
          </a:p>
        </p:txBody>
      </p:sp>
      <p:sp>
        <p:nvSpPr>
          <p:cNvPr id="7" name="Rounded Rectangle 6">
            <a:extLst>
              <a:ext uri="{FF2B5EF4-FFF2-40B4-BE49-F238E27FC236}">
                <a16:creationId xmlns:a16="http://schemas.microsoft.com/office/drawing/2014/main" id="{30CA8EF0-6DC9-0D4B-B3CA-ED8A8865273E}"/>
              </a:ext>
            </a:extLst>
          </p:cNvPr>
          <p:cNvSpPr/>
          <p:nvPr/>
        </p:nvSpPr>
        <p:spPr>
          <a:xfrm>
            <a:off x="317906" y="3958253"/>
            <a:ext cx="4169229" cy="2079172"/>
          </a:xfrm>
          <a:prstGeom prst="roundRect">
            <a:avLst/>
          </a:prstGeom>
          <a:solidFill>
            <a:schemeClr val="accent4">
              <a:lumMod val="60000"/>
              <a:lumOff val="4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latin typeface="Abadi" panose="020B0604020104020204" pitchFamily="34" charset="0"/>
              </a:rPr>
              <a:t>What are the current data strengths and what weaknesses prevent or impede its ability to deliver its goals?</a:t>
            </a:r>
          </a:p>
        </p:txBody>
      </p:sp>
      <p:sp>
        <p:nvSpPr>
          <p:cNvPr id="9" name="TextBox 8">
            <a:extLst>
              <a:ext uri="{FF2B5EF4-FFF2-40B4-BE49-F238E27FC236}">
                <a16:creationId xmlns:a16="http://schemas.microsoft.com/office/drawing/2014/main" id="{5E82F7F1-B56E-20F4-0DA4-9C6EE29502F9}"/>
              </a:ext>
            </a:extLst>
          </p:cNvPr>
          <p:cNvSpPr txBox="1"/>
          <p:nvPr/>
        </p:nvSpPr>
        <p:spPr>
          <a:xfrm>
            <a:off x="5089613" y="5329539"/>
            <a:ext cx="1709722" cy="707886"/>
          </a:xfrm>
          <a:prstGeom prst="rect">
            <a:avLst/>
          </a:prstGeom>
          <a:noFill/>
        </p:spPr>
        <p:txBody>
          <a:bodyPr wrap="square" rtlCol="0">
            <a:spAutoFit/>
          </a:bodyPr>
          <a:lstStyle/>
          <a:p>
            <a:pPr algn="ctr"/>
            <a:r>
              <a:rPr lang="en-GB" sz="2000" b="1" i="1" dirty="0"/>
              <a:t>Pope John Paul II</a:t>
            </a:r>
          </a:p>
        </p:txBody>
      </p:sp>
      <p:sp>
        <p:nvSpPr>
          <p:cNvPr id="10" name="TextBox 9">
            <a:extLst>
              <a:ext uri="{FF2B5EF4-FFF2-40B4-BE49-F238E27FC236}">
                <a16:creationId xmlns:a16="http://schemas.microsoft.com/office/drawing/2014/main" id="{88724E3D-E60E-E94B-7B8D-94A0902A549C}"/>
              </a:ext>
            </a:extLst>
          </p:cNvPr>
          <p:cNvSpPr txBox="1"/>
          <p:nvPr/>
        </p:nvSpPr>
        <p:spPr>
          <a:xfrm>
            <a:off x="675626" y="1081774"/>
            <a:ext cx="3728906" cy="461665"/>
          </a:xfrm>
          <a:prstGeom prst="rect">
            <a:avLst/>
          </a:prstGeom>
          <a:noFill/>
        </p:spPr>
        <p:txBody>
          <a:bodyPr wrap="none" rtlCol="0">
            <a:spAutoFit/>
          </a:bodyPr>
          <a:lstStyle/>
          <a:p>
            <a:r>
              <a:rPr lang="en-GB" sz="2400" b="1" dirty="0">
                <a:latin typeface="Abadi" panose="020B0604020104020204" pitchFamily="34" charset="0"/>
              </a:rPr>
              <a:t>ANALYSE CURRENT STATE </a:t>
            </a:r>
          </a:p>
        </p:txBody>
      </p:sp>
      <p:sp>
        <p:nvSpPr>
          <p:cNvPr id="15" name="TextBox 14">
            <a:extLst>
              <a:ext uri="{FF2B5EF4-FFF2-40B4-BE49-F238E27FC236}">
                <a16:creationId xmlns:a16="http://schemas.microsoft.com/office/drawing/2014/main" id="{55460E70-31E2-B8C5-8FCF-45D70D910847}"/>
              </a:ext>
            </a:extLst>
          </p:cNvPr>
          <p:cNvSpPr txBox="1"/>
          <p:nvPr/>
        </p:nvSpPr>
        <p:spPr>
          <a:xfrm>
            <a:off x="7891228" y="1065354"/>
            <a:ext cx="3307700" cy="461665"/>
          </a:xfrm>
          <a:prstGeom prst="rect">
            <a:avLst/>
          </a:prstGeom>
          <a:noFill/>
        </p:spPr>
        <p:txBody>
          <a:bodyPr wrap="none" rtlCol="0">
            <a:spAutoFit/>
          </a:bodyPr>
          <a:lstStyle/>
          <a:p>
            <a:r>
              <a:rPr lang="en-GB" sz="2400" b="1" dirty="0">
                <a:latin typeface="Abadi" panose="020B0604020104020204" pitchFamily="34" charset="0"/>
              </a:rPr>
              <a:t>DESIGN FUTURE STATE </a:t>
            </a:r>
          </a:p>
        </p:txBody>
      </p:sp>
      <p:sp>
        <p:nvSpPr>
          <p:cNvPr id="12" name="TextBox 11">
            <a:extLst>
              <a:ext uri="{FF2B5EF4-FFF2-40B4-BE49-F238E27FC236}">
                <a16:creationId xmlns:a16="http://schemas.microsoft.com/office/drawing/2014/main" id="{965DD850-DAE8-8033-3719-D173DDA94C92}"/>
              </a:ext>
            </a:extLst>
          </p:cNvPr>
          <p:cNvSpPr txBox="1"/>
          <p:nvPr/>
        </p:nvSpPr>
        <p:spPr>
          <a:xfrm>
            <a:off x="4808327" y="1613118"/>
            <a:ext cx="2510340" cy="1815882"/>
          </a:xfrm>
          <a:prstGeom prst="rect">
            <a:avLst/>
          </a:prstGeom>
          <a:noFill/>
        </p:spPr>
        <p:txBody>
          <a:bodyPr wrap="square">
            <a:spAutoFit/>
          </a:bodyPr>
          <a:lstStyle/>
          <a:p>
            <a:pPr algn="ctr"/>
            <a:r>
              <a:rPr lang="en-GB" sz="2800" b="1" i="0" u="none" strike="noStrike" dirty="0">
                <a:solidFill>
                  <a:srgbClr val="214265"/>
                </a:solidFill>
                <a:effectLst/>
                <a:latin typeface="Open Sans" panose="020B0606030504020204" pitchFamily="34" charset="0"/>
              </a:rPr>
              <a:t>“The future starts today, not tomorrow”</a:t>
            </a:r>
            <a:endParaRPr lang="en-GB" sz="2800" b="1" dirty="0">
              <a:solidFill>
                <a:srgbClr val="214265"/>
              </a:solidFill>
            </a:endParaRPr>
          </a:p>
        </p:txBody>
      </p:sp>
      <p:pic>
        <p:nvPicPr>
          <p:cNvPr id="14" name="Picture 13" descr="A person in a white robe holding a cross&#10;&#10;Description automatically generated">
            <a:extLst>
              <a:ext uri="{FF2B5EF4-FFF2-40B4-BE49-F238E27FC236}">
                <a16:creationId xmlns:a16="http://schemas.microsoft.com/office/drawing/2014/main" id="{54A5C5AF-E938-AAA8-F92F-27D4686B17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7035" y="3464876"/>
            <a:ext cx="2787670" cy="1856112"/>
          </a:xfrm>
          <a:prstGeom prst="rect">
            <a:avLst/>
          </a:prstGeom>
          <a:effectLst>
            <a:outerShdw blurRad="50800" dist="38100" dir="2700000" algn="tl" rotWithShape="0">
              <a:prstClr val="black">
                <a:alpha val="40000"/>
              </a:prstClr>
            </a:outerShdw>
          </a:effectLst>
        </p:spPr>
      </p:pic>
      <p:sp>
        <p:nvSpPr>
          <p:cNvPr id="8" name="Slide Number Placeholder 3">
            <a:extLst>
              <a:ext uri="{FF2B5EF4-FFF2-40B4-BE49-F238E27FC236}">
                <a16:creationId xmlns:a16="http://schemas.microsoft.com/office/drawing/2014/main" id="{1D62E837-0600-C77D-14F6-5AF90D5EE84A}"/>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14</a:t>
            </a:fld>
            <a:endParaRPr lang="en-US" sz="1200" dirty="0">
              <a:solidFill>
                <a:schemeClr val="bg1"/>
              </a:solidFill>
            </a:endParaRPr>
          </a:p>
        </p:txBody>
      </p:sp>
      <p:sp>
        <p:nvSpPr>
          <p:cNvPr id="13" name="Slide Number Placeholder 3">
            <a:extLst>
              <a:ext uri="{FF2B5EF4-FFF2-40B4-BE49-F238E27FC236}">
                <a16:creationId xmlns:a16="http://schemas.microsoft.com/office/drawing/2014/main" id="{68C63898-14C3-FBF6-2E45-BB63C5BF81F6}"/>
              </a:ext>
            </a:extLst>
          </p:cNvPr>
          <p:cNvSpPr txBox="1">
            <a:spLocks/>
          </p:cNvSpPr>
          <p:nvPr/>
        </p:nvSpPr>
        <p:spPr>
          <a:xfrm>
            <a:off x="11353800" y="6356349"/>
            <a:ext cx="5797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7C0A8638-8D10-419D-A540-6BF35F11F66E}" type="slidenum">
              <a:rPr lang="en-US" sz="1200" smtClean="0">
                <a:solidFill>
                  <a:schemeClr val="tx1"/>
                </a:solidFill>
              </a:rPr>
              <a:pPr marL="0" indent="0" algn="r">
                <a:buNone/>
              </a:pPr>
              <a:t>14</a:t>
            </a:fld>
            <a:endParaRPr lang="en-US" sz="1200" dirty="0">
              <a:solidFill>
                <a:schemeClr val="tx1"/>
              </a:solidFill>
            </a:endParaRPr>
          </a:p>
        </p:txBody>
      </p:sp>
    </p:spTree>
    <p:extLst>
      <p:ext uri="{BB962C8B-B14F-4D97-AF65-F5344CB8AC3E}">
        <p14:creationId xmlns:p14="http://schemas.microsoft.com/office/powerpoint/2010/main" val="77127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1302582" y="2217464"/>
            <a:ext cx="2946524"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Current State Assessment</a:t>
            </a:r>
          </a:p>
        </p:txBody>
      </p:sp>
      <p:sp>
        <p:nvSpPr>
          <p:cNvPr id="8" name="Pentagon 7"/>
          <p:cNvSpPr/>
          <p:nvPr/>
        </p:nvSpPr>
        <p:spPr>
          <a:xfrm>
            <a:off x="1302582" y="88484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Business Goals &amp; Strategy</a:t>
            </a:r>
          </a:p>
        </p:txBody>
      </p:sp>
      <p:sp>
        <p:nvSpPr>
          <p:cNvPr id="9" name="Pentagon 8"/>
          <p:cNvSpPr/>
          <p:nvPr/>
        </p:nvSpPr>
        <p:spPr>
          <a:xfrm>
            <a:off x="1302582" y="488399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Implementation Roadmap</a:t>
            </a:r>
          </a:p>
        </p:txBody>
      </p:sp>
      <p:sp>
        <p:nvSpPr>
          <p:cNvPr id="10" name="Pentagon 9"/>
          <p:cNvSpPr/>
          <p:nvPr/>
        </p:nvSpPr>
        <p:spPr>
          <a:xfrm>
            <a:off x="1302582" y="3598131"/>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Proposed Future State</a:t>
            </a:r>
          </a:p>
        </p:txBody>
      </p:sp>
      <p:sp>
        <p:nvSpPr>
          <p:cNvPr id="2" name="Title 1"/>
          <p:cNvSpPr>
            <a:spLocks noGrp="1"/>
          </p:cNvSpPr>
          <p:nvPr>
            <p:ph type="title"/>
          </p:nvPr>
        </p:nvSpPr>
        <p:spPr>
          <a:xfrm>
            <a:off x="374650" y="131920"/>
            <a:ext cx="10515600" cy="625715"/>
          </a:xfrm>
        </p:spPr>
        <p:txBody>
          <a:bodyPr/>
          <a:lstStyle/>
          <a:p>
            <a:pPr algn="ctr"/>
            <a:r>
              <a:rPr lang="en-US" sz="3600" dirty="0"/>
              <a:t>Where to begin?  Developing a Data Strategy</a:t>
            </a:r>
          </a:p>
        </p:txBody>
      </p:sp>
      <p:sp>
        <p:nvSpPr>
          <p:cNvPr id="17" name="Content Placeholder 4"/>
          <p:cNvSpPr txBox="1">
            <a:spLocks/>
          </p:cNvSpPr>
          <p:nvPr/>
        </p:nvSpPr>
        <p:spPr>
          <a:xfrm>
            <a:off x="4133073" y="1054496"/>
            <a:ext cx="5093477" cy="480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000" i="1" dirty="0">
                <a:solidFill>
                  <a:schemeClr val="tx1"/>
                </a:solidFill>
              </a:rPr>
              <a:t>Identify Business Goals &amp; Objectives Aligned to Data</a:t>
            </a:r>
          </a:p>
        </p:txBody>
      </p:sp>
      <p:sp>
        <p:nvSpPr>
          <p:cNvPr id="25" name="Rectangle 24"/>
          <p:cNvSpPr/>
          <p:nvPr/>
        </p:nvSpPr>
        <p:spPr>
          <a:xfrm>
            <a:off x="3881694" y="5067009"/>
            <a:ext cx="5846410" cy="369332"/>
          </a:xfrm>
          <a:prstGeom prst="rect">
            <a:avLst/>
          </a:prstGeom>
        </p:spPr>
        <p:txBody>
          <a:bodyPr wrap="square">
            <a:spAutoFit/>
          </a:bodyPr>
          <a:lstStyle/>
          <a:p>
            <a:pPr algn="ctr">
              <a:lnSpc>
                <a:spcPct val="90000"/>
              </a:lnSpc>
            </a:pPr>
            <a:r>
              <a:rPr lang="en-US" sz="2000" b="1" i="1" kern="0" dirty="0">
                <a:ea typeface="Gotham Bold" pitchFamily="50" charset="0"/>
                <a:cs typeface="Gotham Bold" pitchFamily="50" charset="0"/>
              </a:rPr>
              <a:t>Prioritise Efforts &amp; Identify “Quick Wins”</a:t>
            </a:r>
          </a:p>
        </p:txBody>
      </p:sp>
      <p:sp>
        <p:nvSpPr>
          <p:cNvPr id="26" name="Content Placeholder 4"/>
          <p:cNvSpPr txBox="1">
            <a:spLocks/>
          </p:cNvSpPr>
          <p:nvPr/>
        </p:nvSpPr>
        <p:spPr>
          <a:xfrm>
            <a:off x="4248934" y="3639691"/>
            <a:ext cx="7693802" cy="4259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i="1" dirty="0">
                <a:solidFill>
                  <a:schemeClr val="tx1"/>
                </a:solidFill>
              </a:rPr>
              <a:t>Propose Future State Capabilities, Processes &amp; </a:t>
            </a:r>
          </a:p>
          <a:p>
            <a:pPr>
              <a:lnSpc>
                <a:spcPct val="90000"/>
              </a:lnSpc>
            </a:pPr>
            <a:r>
              <a:rPr lang="en-US" sz="2000" i="1" dirty="0">
                <a:solidFill>
                  <a:schemeClr val="tx1"/>
                </a:solidFill>
              </a:rPr>
              <a:t>Organisational Structure</a:t>
            </a:r>
          </a:p>
        </p:txBody>
      </p:sp>
      <p:sp>
        <p:nvSpPr>
          <p:cNvPr id="21" name="TextBox 20">
            <a:extLst>
              <a:ext uri="{FF2B5EF4-FFF2-40B4-BE49-F238E27FC236}">
                <a16:creationId xmlns:a16="http://schemas.microsoft.com/office/drawing/2014/main" id="{99C432CD-019A-0849-BA9C-85D0C44480B1}"/>
              </a:ext>
            </a:extLst>
          </p:cNvPr>
          <p:cNvSpPr txBox="1"/>
          <p:nvPr/>
        </p:nvSpPr>
        <p:spPr>
          <a:xfrm>
            <a:off x="374650" y="1045921"/>
            <a:ext cx="1039708" cy="369332"/>
          </a:xfrm>
          <a:prstGeom prst="rect">
            <a:avLst/>
          </a:prstGeom>
          <a:noFill/>
        </p:spPr>
        <p:txBody>
          <a:bodyPr wrap="none" rtlCol="0">
            <a:spAutoFit/>
          </a:bodyPr>
          <a:lstStyle/>
          <a:p>
            <a:r>
              <a:rPr lang="en-GB" b="1" dirty="0"/>
              <a:t>STEP 1</a:t>
            </a:r>
            <a:r>
              <a:rPr lang="en-GB" b="1" dirty="0">
                <a:solidFill>
                  <a:srgbClr val="0432FF"/>
                </a:solidFill>
              </a:rPr>
              <a:t> </a:t>
            </a:r>
          </a:p>
        </p:txBody>
      </p:sp>
      <p:sp>
        <p:nvSpPr>
          <p:cNvPr id="57" name="TextBox 56">
            <a:extLst>
              <a:ext uri="{FF2B5EF4-FFF2-40B4-BE49-F238E27FC236}">
                <a16:creationId xmlns:a16="http://schemas.microsoft.com/office/drawing/2014/main" id="{8856737A-DF4F-4F4E-9520-86ADC7395530}"/>
              </a:ext>
            </a:extLst>
          </p:cNvPr>
          <p:cNvSpPr txBox="1"/>
          <p:nvPr/>
        </p:nvSpPr>
        <p:spPr>
          <a:xfrm>
            <a:off x="374650" y="2415487"/>
            <a:ext cx="1039708" cy="369332"/>
          </a:xfrm>
          <a:prstGeom prst="rect">
            <a:avLst/>
          </a:prstGeom>
          <a:noFill/>
        </p:spPr>
        <p:txBody>
          <a:bodyPr wrap="none" rtlCol="0">
            <a:spAutoFit/>
          </a:bodyPr>
          <a:lstStyle/>
          <a:p>
            <a:r>
              <a:rPr lang="en-GB" b="1" dirty="0"/>
              <a:t>STEP 2</a:t>
            </a:r>
            <a:r>
              <a:rPr lang="en-GB" b="1" dirty="0">
                <a:solidFill>
                  <a:srgbClr val="0432FF"/>
                </a:solidFill>
              </a:rPr>
              <a:t> </a:t>
            </a:r>
          </a:p>
        </p:txBody>
      </p:sp>
      <p:sp>
        <p:nvSpPr>
          <p:cNvPr id="58" name="TextBox 57">
            <a:extLst>
              <a:ext uri="{FF2B5EF4-FFF2-40B4-BE49-F238E27FC236}">
                <a16:creationId xmlns:a16="http://schemas.microsoft.com/office/drawing/2014/main" id="{94BFF027-05A1-1A42-88B0-6D1A92ACD1FE}"/>
              </a:ext>
            </a:extLst>
          </p:cNvPr>
          <p:cNvSpPr txBox="1"/>
          <p:nvPr/>
        </p:nvSpPr>
        <p:spPr>
          <a:xfrm>
            <a:off x="374650" y="3848293"/>
            <a:ext cx="1039708" cy="369332"/>
          </a:xfrm>
          <a:prstGeom prst="rect">
            <a:avLst/>
          </a:prstGeom>
          <a:noFill/>
        </p:spPr>
        <p:txBody>
          <a:bodyPr wrap="none" rtlCol="0">
            <a:spAutoFit/>
          </a:bodyPr>
          <a:lstStyle/>
          <a:p>
            <a:r>
              <a:rPr lang="en-GB" b="1" dirty="0"/>
              <a:t>STEP 3</a:t>
            </a:r>
            <a:r>
              <a:rPr lang="en-GB" b="1" dirty="0">
                <a:solidFill>
                  <a:srgbClr val="0432FF"/>
                </a:solidFill>
              </a:rPr>
              <a:t> </a:t>
            </a:r>
          </a:p>
        </p:txBody>
      </p:sp>
      <p:sp>
        <p:nvSpPr>
          <p:cNvPr id="59" name="TextBox 58">
            <a:extLst>
              <a:ext uri="{FF2B5EF4-FFF2-40B4-BE49-F238E27FC236}">
                <a16:creationId xmlns:a16="http://schemas.microsoft.com/office/drawing/2014/main" id="{1A2DF02A-CCFB-1941-B233-4515C1A7D4BE}"/>
              </a:ext>
            </a:extLst>
          </p:cNvPr>
          <p:cNvSpPr txBox="1"/>
          <p:nvPr/>
        </p:nvSpPr>
        <p:spPr>
          <a:xfrm>
            <a:off x="374650" y="5097764"/>
            <a:ext cx="1039708" cy="369332"/>
          </a:xfrm>
          <a:prstGeom prst="rect">
            <a:avLst/>
          </a:prstGeom>
          <a:noFill/>
        </p:spPr>
        <p:txBody>
          <a:bodyPr wrap="none" rtlCol="0">
            <a:spAutoFit/>
          </a:bodyPr>
          <a:lstStyle/>
          <a:p>
            <a:r>
              <a:rPr lang="en-GB" b="1" dirty="0"/>
              <a:t>STEP 4</a:t>
            </a:r>
            <a:r>
              <a:rPr lang="en-GB" b="1" dirty="0">
                <a:solidFill>
                  <a:srgbClr val="0432FF"/>
                </a:solidFill>
              </a:rPr>
              <a:t> </a:t>
            </a:r>
          </a:p>
        </p:txBody>
      </p:sp>
      <p:grpSp>
        <p:nvGrpSpPr>
          <p:cNvPr id="28" name="Group 27">
            <a:extLst>
              <a:ext uri="{FF2B5EF4-FFF2-40B4-BE49-F238E27FC236}">
                <a16:creationId xmlns:a16="http://schemas.microsoft.com/office/drawing/2014/main" id="{19874394-CF66-4247-BC8F-23C5D02830D7}"/>
              </a:ext>
            </a:extLst>
          </p:cNvPr>
          <p:cNvGrpSpPr/>
          <p:nvPr/>
        </p:nvGrpSpPr>
        <p:grpSpPr>
          <a:xfrm>
            <a:off x="9264685" y="1021459"/>
            <a:ext cx="1393057" cy="5109934"/>
            <a:chOff x="9264685" y="1021459"/>
            <a:chExt cx="1393057" cy="5109934"/>
          </a:xfrm>
        </p:grpSpPr>
        <p:sp>
          <p:nvSpPr>
            <p:cNvPr id="23" name="Down Arrow 22">
              <a:extLst>
                <a:ext uri="{FF2B5EF4-FFF2-40B4-BE49-F238E27FC236}">
                  <a16:creationId xmlns:a16="http://schemas.microsoft.com/office/drawing/2014/main" id="{060C139D-20C4-094E-B4D6-56E1843A3491}"/>
                </a:ext>
              </a:extLst>
            </p:cNvPr>
            <p:cNvSpPr/>
            <p:nvPr/>
          </p:nvSpPr>
          <p:spPr>
            <a:xfrm>
              <a:off x="9728276" y="1564097"/>
              <a:ext cx="406400" cy="4567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5B3B4336-AD54-324F-B443-7C5ED5B0CE4E}"/>
                </a:ext>
              </a:extLst>
            </p:cNvPr>
            <p:cNvSpPr txBox="1"/>
            <p:nvPr/>
          </p:nvSpPr>
          <p:spPr>
            <a:xfrm>
              <a:off x="9264685" y="1021459"/>
              <a:ext cx="1393057" cy="461665"/>
            </a:xfrm>
            <a:prstGeom prst="rect">
              <a:avLst/>
            </a:prstGeom>
            <a:noFill/>
          </p:spPr>
          <p:txBody>
            <a:bodyPr wrap="square" rtlCol="0">
              <a:spAutoFit/>
            </a:bodyPr>
            <a:lstStyle/>
            <a:p>
              <a:pPr algn="ctr"/>
              <a:r>
                <a:rPr lang="en-GB" sz="1200" b="1" dirty="0">
                  <a:solidFill>
                    <a:srgbClr val="0432FF"/>
                  </a:solidFill>
                </a:rPr>
                <a:t>STRATEGY DEVELOPMENT  </a:t>
              </a:r>
            </a:p>
          </p:txBody>
        </p:sp>
      </p:grpSp>
      <p:grpSp>
        <p:nvGrpSpPr>
          <p:cNvPr id="29" name="Group 28">
            <a:extLst>
              <a:ext uri="{FF2B5EF4-FFF2-40B4-BE49-F238E27FC236}">
                <a16:creationId xmlns:a16="http://schemas.microsoft.com/office/drawing/2014/main" id="{285700B8-1513-1343-90C9-4401CFD7A1A7}"/>
              </a:ext>
            </a:extLst>
          </p:cNvPr>
          <p:cNvGrpSpPr/>
          <p:nvPr/>
        </p:nvGrpSpPr>
        <p:grpSpPr>
          <a:xfrm>
            <a:off x="10663984" y="998615"/>
            <a:ext cx="1393057" cy="5132778"/>
            <a:chOff x="10663984" y="998615"/>
            <a:chExt cx="1393057" cy="5132778"/>
          </a:xfrm>
        </p:grpSpPr>
        <p:sp>
          <p:nvSpPr>
            <p:cNvPr id="60" name="Down Arrow 59">
              <a:extLst>
                <a:ext uri="{FF2B5EF4-FFF2-40B4-BE49-F238E27FC236}">
                  <a16:creationId xmlns:a16="http://schemas.microsoft.com/office/drawing/2014/main" id="{D4EF33C2-C4CD-E14E-A6EE-E103E0DF4D64}"/>
                </a:ext>
              </a:extLst>
            </p:cNvPr>
            <p:cNvSpPr/>
            <p:nvPr/>
          </p:nvSpPr>
          <p:spPr>
            <a:xfrm flipV="1">
              <a:off x="11146973" y="1534629"/>
              <a:ext cx="406400" cy="459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3" name="TextBox 62">
              <a:extLst>
                <a:ext uri="{FF2B5EF4-FFF2-40B4-BE49-F238E27FC236}">
                  <a16:creationId xmlns:a16="http://schemas.microsoft.com/office/drawing/2014/main" id="{F9379A65-5FB0-174B-975A-C62AB417D324}"/>
                </a:ext>
              </a:extLst>
            </p:cNvPr>
            <p:cNvSpPr txBox="1"/>
            <p:nvPr/>
          </p:nvSpPr>
          <p:spPr>
            <a:xfrm>
              <a:off x="10663984" y="998615"/>
              <a:ext cx="1393057" cy="461665"/>
            </a:xfrm>
            <a:prstGeom prst="rect">
              <a:avLst/>
            </a:prstGeom>
            <a:noFill/>
          </p:spPr>
          <p:txBody>
            <a:bodyPr wrap="square" rtlCol="0">
              <a:spAutoFit/>
            </a:bodyPr>
            <a:lstStyle/>
            <a:p>
              <a:pPr algn="ctr"/>
              <a:r>
                <a:rPr lang="en-GB" sz="1200" b="1" dirty="0">
                  <a:solidFill>
                    <a:srgbClr val="0432FF"/>
                  </a:solidFill>
                </a:rPr>
                <a:t>ITERATION &amp; EVOLUTION </a:t>
              </a:r>
            </a:p>
          </p:txBody>
        </p:sp>
      </p:grpSp>
      <p:sp>
        <p:nvSpPr>
          <p:cNvPr id="5" name="TextBox 4">
            <a:extLst>
              <a:ext uri="{FF2B5EF4-FFF2-40B4-BE49-F238E27FC236}">
                <a16:creationId xmlns:a16="http://schemas.microsoft.com/office/drawing/2014/main" id="{2BDCF0AD-A5D2-D5ED-A10F-13563C77663A}"/>
              </a:ext>
            </a:extLst>
          </p:cNvPr>
          <p:cNvSpPr txBox="1"/>
          <p:nvPr/>
        </p:nvSpPr>
        <p:spPr>
          <a:xfrm>
            <a:off x="4336525" y="2394463"/>
            <a:ext cx="6096946" cy="369332"/>
          </a:xfrm>
          <a:prstGeom prst="rect">
            <a:avLst/>
          </a:prstGeom>
          <a:noFill/>
        </p:spPr>
        <p:txBody>
          <a:bodyPr wrap="square">
            <a:spAutoFit/>
          </a:bodyPr>
          <a:lstStyle/>
          <a:p>
            <a:pPr>
              <a:lnSpc>
                <a:spcPct val="90000"/>
              </a:lnSpc>
            </a:pPr>
            <a:r>
              <a:rPr lang="en-US" sz="2000" b="1" i="1" dirty="0">
                <a:solidFill>
                  <a:schemeClr val="tx1"/>
                </a:solidFill>
                <a:latin typeface="+mn-lt"/>
              </a:rPr>
              <a:t>Understand Current Data Maturity &amp; Environment </a:t>
            </a:r>
          </a:p>
        </p:txBody>
      </p:sp>
      <p:sp>
        <p:nvSpPr>
          <p:cNvPr id="3" name="Slide Number Placeholder 3">
            <a:extLst>
              <a:ext uri="{FF2B5EF4-FFF2-40B4-BE49-F238E27FC236}">
                <a16:creationId xmlns:a16="http://schemas.microsoft.com/office/drawing/2014/main" id="{FEBA979C-CAAE-5D26-17B2-038638EE39ED}"/>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15</a:t>
            </a:fld>
            <a:endParaRPr lang="en-US" sz="1200" dirty="0">
              <a:solidFill>
                <a:schemeClr val="bg1"/>
              </a:solidFill>
            </a:endParaRPr>
          </a:p>
        </p:txBody>
      </p:sp>
      <p:sp>
        <p:nvSpPr>
          <p:cNvPr id="4" name="Slide Number Placeholder 1">
            <a:extLst>
              <a:ext uri="{FF2B5EF4-FFF2-40B4-BE49-F238E27FC236}">
                <a16:creationId xmlns:a16="http://schemas.microsoft.com/office/drawing/2014/main" id="{10946823-B3E7-52E1-32A8-E3D193E94C9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80439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Basic definitions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16</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Business &amp; Data Strategies </a:t>
            </a:r>
          </a:p>
        </p:txBody>
      </p:sp>
      <p:sp>
        <p:nvSpPr>
          <p:cNvPr id="7" name="Rectangle 6"/>
          <p:cNvSpPr/>
          <p:nvPr/>
        </p:nvSpPr>
        <p:spPr>
          <a:xfrm>
            <a:off x="829021" y="1675833"/>
            <a:ext cx="10456815" cy="1856703"/>
          </a:xfrm>
          <a:prstGeom prst="rect">
            <a:avLst/>
          </a:prstGeom>
          <a:gradFill flip="none" rotWithShape="1">
            <a:gsLst>
              <a:gs pos="0">
                <a:schemeClr val="accent3">
                  <a:lumMod val="5000"/>
                  <a:lumOff val="95000"/>
                </a:schemeClr>
              </a:gs>
              <a:gs pos="53000">
                <a:schemeClr val="accent3">
                  <a:lumMod val="45000"/>
                  <a:lumOff val="55000"/>
                </a:schemeClr>
              </a:gs>
              <a:gs pos="73000">
                <a:schemeClr val="accent3">
                  <a:lumMod val="45000"/>
                  <a:lumOff val="55000"/>
                </a:schemeClr>
              </a:gs>
              <a:gs pos="94000">
                <a:schemeClr val="accent3">
                  <a:lumMod val="30000"/>
                  <a:lumOff val="70000"/>
                </a:schemeClr>
              </a:gs>
            </a:gsLst>
            <a:lin ang="54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A BUSINESS STRATEGY is a medium to long term business plan which details the aims &amp; objectives of a business and how it means to achieve them</a:t>
            </a:r>
          </a:p>
        </p:txBody>
      </p:sp>
      <p:sp>
        <p:nvSpPr>
          <p:cNvPr id="9" name="Rectangle 8"/>
          <p:cNvSpPr/>
          <p:nvPr/>
        </p:nvSpPr>
        <p:spPr>
          <a:xfrm>
            <a:off x="829021" y="4070491"/>
            <a:ext cx="10456815" cy="1856703"/>
          </a:xfrm>
          <a:prstGeom prst="rect">
            <a:avLst/>
          </a:prstGeom>
          <a:gradFill flip="none" rotWithShape="1">
            <a:gsLst>
              <a:gs pos="0">
                <a:schemeClr val="accent5">
                  <a:lumMod val="67000"/>
                </a:schemeClr>
              </a:gs>
              <a:gs pos="39000">
                <a:schemeClr val="accent5">
                  <a:lumMod val="97000"/>
                  <a:lumOff val="3000"/>
                </a:schemeClr>
              </a:gs>
              <a:gs pos="86000">
                <a:schemeClr val="accent5">
                  <a:lumMod val="60000"/>
                  <a:lumOff val="40000"/>
                </a:schemeClr>
              </a:gs>
            </a:gsLst>
            <a:lin ang="162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 DATA STRATEGY is a medium to long term plan for the </a:t>
            </a:r>
            <a:r>
              <a:rPr lang="en-US" sz="2800" b="1" i="1" dirty="0"/>
              <a:t>improvement, management &amp; exploitation of data across a business</a:t>
            </a:r>
            <a:r>
              <a:rPr lang="en-US" sz="2800" dirty="0"/>
              <a:t>, and how it is to be achieved </a:t>
            </a:r>
          </a:p>
        </p:txBody>
      </p:sp>
    </p:spTree>
    <p:extLst>
      <p:ext uri="{BB962C8B-B14F-4D97-AF65-F5344CB8AC3E}">
        <p14:creationId xmlns:p14="http://schemas.microsoft.com/office/powerpoint/2010/main" val="359397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6312" y="2552701"/>
            <a:ext cx="2619375" cy="1752600"/>
          </a:xfrm>
          <a:prstGeom prst="rect">
            <a:avLst/>
          </a:prstGeom>
          <a:ln>
            <a:noFill/>
          </a:ln>
          <a:effectLst/>
        </p:spPr>
      </p:pic>
      <p:sp>
        <p:nvSpPr>
          <p:cNvPr id="2" name="Title 1"/>
          <p:cNvSpPr>
            <a:spLocks noGrp="1"/>
          </p:cNvSpPr>
          <p:nvPr>
            <p:ph type="title"/>
          </p:nvPr>
        </p:nvSpPr>
        <p:spPr>
          <a:xfrm>
            <a:off x="209921" y="298218"/>
            <a:ext cx="10515600" cy="625715"/>
          </a:xfrm>
        </p:spPr>
        <p:txBody>
          <a:bodyPr>
            <a:noAutofit/>
          </a:bodyPr>
          <a:lstStyle/>
          <a:p>
            <a:r>
              <a:rPr lang="en-US" dirty="0"/>
              <a:t>The traditional relationship between Business &amp; Data Strategy</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17</a:t>
            </a:fld>
            <a:endParaRPr lang="en-US" dirty="0">
              <a:solidFill>
                <a:schemeClr val="tx1"/>
              </a:solidFill>
            </a:endParaRPr>
          </a:p>
        </p:txBody>
      </p:sp>
      <p:sp>
        <p:nvSpPr>
          <p:cNvPr id="5" name="Oval 4"/>
          <p:cNvSpPr/>
          <p:nvPr/>
        </p:nvSpPr>
        <p:spPr>
          <a:xfrm>
            <a:off x="1175656" y="2782833"/>
            <a:ext cx="3396343" cy="1476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Strategy </a:t>
            </a:r>
          </a:p>
        </p:txBody>
      </p:sp>
      <p:sp>
        <p:nvSpPr>
          <p:cNvPr id="6" name="Oval 5"/>
          <p:cNvSpPr/>
          <p:nvPr/>
        </p:nvSpPr>
        <p:spPr>
          <a:xfrm>
            <a:off x="6645728" y="3993216"/>
            <a:ext cx="3396343" cy="1476102"/>
          </a:xfrm>
          <a:prstGeom prst="ellipse">
            <a:avLst/>
          </a:prstGeom>
          <a:solidFill>
            <a:srgbClr val="000099"/>
          </a:solidFill>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Data Strategy </a:t>
            </a:r>
          </a:p>
        </p:txBody>
      </p:sp>
      <p:sp>
        <p:nvSpPr>
          <p:cNvPr id="11" name="TextBox 10"/>
          <p:cNvSpPr txBox="1"/>
          <p:nvPr/>
        </p:nvSpPr>
        <p:spPr>
          <a:xfrm>
            <a:off x="4560028" y="2495453"/>
            <a:ext cx="2301143" cy="369332"/>
          </a:xfrm>
          <a:prstGeom prst="rect">
            <a:avLst/>
          </a:prstGeom>
          <a:noFill/>
        </p:spPr>
        <p:txBody>
          <a:bodyPr wrap="none" rtlCol="0">
            <a:spAutoFit/>
          </a:bodyPr>
          <a:lstStyle/>
          <a:p>
            <a:r>
              <a:rPr lang="en-US" b="1" dirty="0">
                <a:solidFill>
                  <a:schemeClr val="accent1">
                    <a:lumMod val="50000"/>
                  </a:schemeClr>
                </a:solidFill>
              </a:rPr>
              <a:t>Sets requirements for </a:t>
            </a:r>
          </a:p>
        </p:txBody>
      </p:sp>
      <p:sp>
        <p:nvSpPr>
          <p:cNvPr id="12" name="Oval 11"/>
          <p:cNvSpPr/>
          <p:nvPr/>
        </p:nvSpPr>
        <p:spPr>
          <a:xfrm>
            <a:off x="1169757" y="2797316"/>
            <a:ext cx="3396343" cy="1476102"/>
          </a:xfrm>
          <a:prstGeom prst="ellipse">
            <a:avLst/>
          </a:prstGeom>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Business Strategy </a:t>
            </a:r>
          </a:p>
        </p:txBody>
      </p:sp>
    </p:spTree>
    <p:extLst>
      <p:ext uri="{BB962C8B-B14F-4D97-AF65-F5344CB8AC3E}">
        <p14:creationId xmlns:p14="http://schemas.microsoft.com/office/powerpoint/2010/main" val="347364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C205-968B-4F30-B398-6101925913B2}"/>
              </a:ext>
            </a:extLst>
          </p:cNvPr>
          <p:cNvSpPr>
            <a:spLocks noGrp="1"/>
          </p:cNvSpPr>
          <p:nvPr>
            <p:ph type="title"/>
          </p:nvPr>
        </p:nvSpPr>
        <p:spPr/>
        <p:txBody>
          <a:bodyPr/>
          <a:lstStyle/>
          <a:p>
            <a:r>
              <a:rPr lang="en-US" dirty="0"/>
              <a:t>The digital, data driven enterprise – equal partners </a:t>
            </a:r>
          </a:p>
        </p:txBody>
      </p:sp>
      <p:sp>
        <p:nvSpPr>
          <p:cNvPr id="4" name="Slide Number Placeholder 3">
            <a:extLst>
              <a:ext uri="{FF2B5EF4-FFF2-40B4-BE49-F238E27FC236}">
                <a16:creationId xmlns:a16="http://schemas.microsoft.com/office/drawing/2014/main" id="{D7885C23-8E44-4295-A9B6-454AA8709159}"/>
              </a:ext>
            </a:extLst>
          </p:cNvPr>
          <p:cNvSpPr>
            <a:spLocks noGrp="1"/>
          </p:cNvSpPr>
          <p:nvPr>
            <p:ph type="sldNum" sz="quarter" idx="12"/>
          </p:nvPr>
        </p:nvSpPr>
        <p:spPr/>
        <p:txBody>
          <a:bodyPr/>
          <a:lstStyle/>
          <a:p>
            <a:fld id="{7C0A8638-8D10-419D-A540-6BF35F11F66E}" type="slidenum">
              <a:rPr lang="en-US" smtClean="0">
                <a:solidFill>
                  <a:schemeClr val="tx1"/>
                </a:solidFill>
              </a:rPr>
              <a:t>18</a:t>
            </a:fld>
            <a:endParaRPr lang="en-US" dirty="0">
              <a:solidFill>
                <a:schemeClr val="tx1"/>
              </a:solidFill>
            </a:endParaRPr>
          </a:p>
        </p:txBody>
      </p:sp>
      <p:pic>
        <p:nvPicPr>
          <p:cNvPr id="12" name="Picture 11">
            <a:extLst>
              <a:ext uri="{FF2B5EF4-FFF2-40B4-BE49-F238E27FC236}">
                <a16:creationId xmlns:a16="http://schemas.microsoft.com/office/drawing/2014/main" id="{FC9254E7-F2B8-4DC8-B61B-638C45825A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9914183">
            <a:off x="4201887" y="4224287"/>
            <a:ext cx="2619375" cy="1752600"/>
          </a:xfrm>
          <a:prstGeom prst="rect">
            <a:avLst/>
          </a:prstGeom>
        </p:spPr>
      </p:pic>
      <p:pic>
        <p:nvPicPr>
          <p:cNvPr id="13" name="Picture 12">
            <a:extLst>
              <a:ext uri="{FF2B5EF4-FFF2-40B4-BE49-F238E27FC236}">
                <a16:creationId xmlns:a16="http://schemas.microsoft.com/office/drawing/2014/main" id="{5E99E331-3196-4056-8820-5F0444B9BB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1887" y="1030316"/>
            <a:ext cx="2619375" cy="1752600"/>
          </a:xfrm>
          <a:prstGeom prst="rect">
            <a:avLst/>
          </a:prstGeom>
        </p:spPr>
      </p:pic>
      <p:sp>
        <p:nvSpPr>
          <p:cNvPr id="14" name="Oval 13">
            <a:extLst>
              <a:ext uri="{FF2B5EF4-FFF2-40B4-BE49-F238E27FC236}">
                <a16:creationId xmlns:a16="http://schemas.microsoft.com/office/drawing/2014/main" id="{B5247CE0-D80F-4039-BF94-46C1075E4997}"/>
              </a:ext>
            </a:extLst>
          </p:cNvPr>
          <p:cNvSpPr/>
          <p:nvPr/>
        </p:nvSpPr>
        <p:spPr>
          <a:xfrm>
            <a:off x="1203647" y="2708189"/>
            <a:ext cx="3396343" cy="1476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Strategy </a:t>
            </a:r>
          </a:p>
        </p:txBody>
      </p:sp>
      <p:sp>
        <p:nvSpPr>
          <p:cNvPr id="15" name="Oval 14">
            <a:extLst>
              <a:ext uri="{FF2B5EF4-FFF2-40B4-BE49-F238E27FC236}">
                <a16:creationId xmlns:a16="http://schemas.microsoft.com/office/drawing/2014/main" id="{4F112737-30F2-4761-AF6C-88C4BFC8F174}"/>
              </a:ext>
            </a:extLst>
          </p:cNvPr>
          <p:cNvSpPr/>
          <p:nvPr/>
        </p:nvSpPr>
        <p:spPr>
          <a:xfrm>
            <a:off x="6483219" y="2708189"/>
            <a:ext cx="3396343" cy="1476102"/>
          </a:xfrm>
          <a:prstGeom prst="ellipse">
            <a:avLst/>
          </a:prstGeom>
          <a:solidFill>
            <a:srgbClr val="000099"/>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Data Strategy </a:t>
            </a:r>
          </a:p>
        </p:txBody>
      </p:sp>
      <p:sp>
        <p:nvSpPr>
          <p:cNvPr id="16" name="TextBox 15">
            <a:extLst>
              <a:ext uri="{FF2B5EF4-FFF2-40B4-BE49-F238E27FC236}">
                <a16:creationId xmlns:a16="http://schemas.microsoft.com/office/drawing/2014/main" id="{A83D357E-8905-4FBA-BB91-DB9375025BB1}"/>
              </a:ext>
            </a:extLst>
          </p:cNvPr>
          <p:cNvSpPr txBox="1"/>
          <p:nvPr/>
        </p:nvSpPr>
        <p:spPr>
          <a:xfrm>
            <a:off x="4426988" y="4046762"/>
            <a:ext cx="2038891" cy="400110"/>
          </a:xfrm>
          <a:prstGeom prst="rect">
            <a:avLst/>
          </a:prstGeom>
          <a:noFill/>
        </p:spPr>
        <p:txBody>
          <a:bodyPr wrap="none" rtlCol="0">
            <a:spAutoFit/>
          </a:bodyPr>
          <a:lstStyle/>
          <a:p>
            <a:r>
              <a:rPr lang="en-US" sz="2000" b="1" dirty="0">
                <a:solidFill>
                  <a:schemeClr val="accent1">
                    <a:lumMod val="50000"/>
                  </a:schemeClr>
                </a:solidFill>
              </a:rPr>
              <a:t>Informs &amp; Guides</a:t>
            </a:r>
          </a:p>
        </p:txBody>
      </p:sp>
      <p:sp>
        <p:nvSpPr>
          <p:cNvPr id="17" name="TextBox 16">
            <a:extLst>
              <a:ext uri="{FF2B5EF4-FFF2-40B4-BE49-F238E27FC236}">
                <a16:creationId xmlns:a16="http://schemas.microsoft.com/office/drawing/2014/main" id="{00B632F2-EE3E-442E-9D1B-575D8EB2EFFD}"/>
              </a:ext>
            </a:extLst>
          </p:cNvPr>
          <p:cNvSpPr txBox="1"/>
          <p:nvPr/>
        </p:nvSpPr>
        <p:spPr>
          <a:xfrm>
            <a:off x="4588019" y="2420809"/>
            <a:ext cx="2038891" cy="400110"/>
          </a:xfrm>
          <a:prstGeom prst="rect">
            <a:avLst/>
          </a:prstGeom>
          <a:noFill/>
        </p:spPr>
        <p:txBody>
          <a:bodyPr wrap="none" rtlCol="0">
            <a:spAutoFit/>
          </a:bodyPr>
          <a:lstStyle/>
          <a:p>
            <a:r>
              <a:rPr lang="en-US" sz="2000" b="1" dirty="0">
                <a:solidFill>
                  <a:schemeClr val="accent1">
                    <a:lumMod val="50000"/>
                  </a:schemeClr>
                </a:solidFill>
              </a:rPr>
              <a:t>Informs &amp; Guides</a:t>
            </a:r>
          </a:p>
        </p:txBody>
      </p:sp>
      <p:sp>
        <p:nvSpPr>
          <p:cNvPr id="18" name="Oval 17">
            <a:extLst>
              <a:ext uri="{FF2B5EF4-FFF2-40B4-BE49-F238E27FC236}">
                <a16:creationId xmlns:a16="http://schemas.microsoft.com/office/drawing/2014/main" id="{CF4D893E-563F-402E-94CF-AE306B8E085D}"/>
              </a:ext>
            </a:extLst>
          </p:cNvPr>
          <p:cNvSpPr/>
          <p:nvPr/>
        </p:nvSpPr>
        <p:spPr>
          <a:xfrm>
            <a:off x="1197748" y="2722672"/>
            <a:ext cx="3396343" cy="1476102"/>
          </a:xfrm>
          <a:prstGeom prst="ellipse">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Business Strategy </a:t>
            </a:r>
          </a:p>
        </p:txBody>
      </p:sp>
      <p:sp>
        <p:nvSpPr>
          <p:cNvPr id="3" name="TextBox 2">
            <a:extLst>
              <a:ext uri="{FF2B5EF4-FFF2-40B4-BE49-F238E27FC236}">
                <a16:creationId xmlns:a16="http://schemas.microsoft.com/office/drawing/2014/main" id="{EBB7E60B-8779-6FD6-943D-7A3D2B043CA6}"/>
              </a:ext>
            </a:extLst>
          </p:cNvPr>
          <p:cNvSpPr txBox="1"/>
          <p:nvPr/>
        </p:nvSpPr>
        <p:spPr>
          <a:xfrm>
            <a:off x="7382683" y="4587024"/>
            <a:ext cx="4210864" cy="1846659"/>
          </a:xfrm>
          <a:prstGeom prst="rect">
            <a:avLst/>
          </a:prstGeom>
          <a:noFill/>
          <a:ln w="28575">
            <a:solidFill>
              <a:schemeClr val="accent5">
                <a:lumMod val="75000"/>
              </a:schemeClr>
            </a:solidFill>
          </a:ln>
        </p:spPr>
        <p:txBody>
          <a:bodyPr wrap="square" rtlCol="0">
            <a:spAutoFit/>
          </a:bodyPr>
          <a:lstStyle/>
          <a:p>
            <a:pPr algn="ctr"/>
            <a:r>
              <a:rPr lang="en-GB" sz="2000" b="1" dirty="0">
                <a:solidFill>
                  <a:schemeClr val="accent1">
                    <a:lumMod val="50000"/>
                  </a:schemeClr>
                </a:solidFill>
              </a:rPr>
              <a:t>“Only 30% of organisations have a data strategy that is aligned with their business strategy” </a:t>
            </a:r>
          </a:p>
          <a:p>
            <a:pPr algn="ctr"/>
            <a:r>
              <a:rPr lang="en-GB" sz="1200" i="1" dirty="0"/>
              <a:t>McKinsey Survey, quoted in “Does Your Data &amp; Analytics Strategy Have These 10 Crucial Elements”, Ganes Kesari, Forbes, </a:t>
            </a:r>
          </a:p>
          <a:p>
            <a:pPr algn="ctr"/>
            <a:r>
              <a:rPr lang="en-GB" sz="1200" i="1" dirty="0"/>
              <a:t>31 May 2022</a:t>
            </a:r>
          </a:p>
          <a:p>
            <a:endParaRPr lang="en-GB" dirty="0"/>
          </a:p>
        </p:txBody>
      </p:sp>
    </p:spTree>
    <p:extLst>
      <p:ext uri="{BB962C8B-B14F-4D97-AF65-F5344CB8AC3E}">
        <p14:creationId xmlns:p14="http://schemas.microsoft.com/office/powerpoint/2010/main" val="3945188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05" y="443806"/>
            <a:ext cx="12087225" cy="787814"/>
          </a:xfrm>
        </p:spPr>
        <p:txBody>
          <a:bodyPr>
            <a:noAutofit/>
          </a:bodyPr>
          <a:lstStyle/>
          <a:p>
            <a:r>
              <a:rPr lang="en-US" dirty="0"/>
              <a:t>The role of the data professional in the data driven business</a:t>
            </a:r>
          </a:p>
        </p:txBody>
      </p:sp>
      <p:sp>
        <p:nvSpPr>
          <p:cNvPr id="3" name="Content Placeholder 2"/>
          <p:cNvSpPr>
            <a:spLocks noGrp="1"/>
          </p:cNvSpPr>
          <p:nvPr>
            <p:ph idx="1"/>
          </p:nvPr>
        </p:nvSpPr>
        <p:spPr>
          <a:xfrm>
            <a:off x="475131" y="1383957"/>
            <a:ext cx="10469094" cy="1930743"/>
          </a:xfrm>
        </p:spPr>
        <p:txBody>
          <a:bodyPr/>
          <a:lstStyle/>
          <a:p>
            <a:r>
              <a:rPr lang="en-US" sz="2400" dirty="0"/>
              <a:t>In the current environment of data driven business, data professionals have an opportunity to have a seat at the table:</a:t>
            </a:r>
          </a:p>
          <a:p>
            <a:pPr lvl="1"/>
            <a:r>
              <a:rPr lang="en-US" sz="2000" dirty="0"/>
              <a:t>Finding new opportunities to leverage data for business benefit</a:t>
            </a:r>
          </a:p>
          <a:p>
            <a:pPr lvl="1"/>
            <a:r>
              <a:rPr lang="en-US" sz="2000" dirty="0"/>
              <a:t>Creating efficiencies &amp; business process </a:t>
            </a:r>
            <a:r>
              <a:rPr lang="en-GB" sz="2000" dirty="0"/>
              <a:t>optimisation</a:t>
            </a:r>
          </a:p>
          <a:p>
            <a:pPr lvl="1"/>
            <a:r>
              <a:rPr lang="en-US" sz="2000" dirty="0"/>
              <a:t>Integrating data from disparate sources for new business insights</a:t>
            </a:r>
          </a:p>
          <a:p>
            <a:pPr lvl="1"/>
            <a:r>
              <a:rPr lang="en-US" sz="2000" dirty="0"/>
              <a:t>Supporting organisational change</a:t>
            </a:r>
          </a:p>
        </p:txBody>
      </p:sp>
      <p:sp>
        <p:nvSpPr>
          <p:cNvPr id="4" name="Slide Number Placeholder 3"/>
          <p:cNvSpPr>
            <a:spLocks noGrp="1"/>
          </p:cNvSpPr>
          <p:nvPr>
            <p:ph type="sldNum" sz="quarter" idx="12"/>
          </p:nvPr>
        </p:nvSpPr>
        <p:spPr/>
        <p:txBody>
          <a:bodyPr/>
          <a:lstStyle/>
          <a:p>
            <a:fld id="{7C0A8638-8D10-419D-A540-6BF35F11F66E}" type="slidenum">
              <a:rPr lang="en-US" smtClean="0"/>
              <a:t>19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2025" y="3797506"/>
            <a:ext cx="4033837" cy="2358969"/>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659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35B8-5B72-4A9A-91FD-2ECACAF902AC}"/>
              </a:ext>
            </a:extLst>
          </p:cNvPr>
          <p:cNvSpPr>
            <a:spLocks noGrp="1"/>
          </p:cNvSpPr>
          <p:nvPr>
            <p:ph type="ctrTitle"/>
          </p:nvPr>
        </p:nvSpPr>
        <p:spPr>
          <a:xfrm>
            <a:off x="1447800" y="1962151"/>
            <a:ext cx="3200400" cy="2592890"/>
          </a:xfrm>
        </p:spPr>
        <p:txBody>
          <a:bodyPr/>
          <a:lstStyle/>
          <a:p>
            <a:r>
              <a:rPr lang="en-US" dirty="0"/>
              <a:t>WORKSHOP </a:t>
            </a:r>
            <a:br>
              <a:rPr lang="en-US" dirty="0"/>
            </a:br>
            <a:r>
              <a:rPr lang="en-US" dirty="0"/>
              <a:t>AGENDA </a:t>
            </a:r>
          </a:p>
        </p:txBody>
      </p:sp>
      <p:sp>
        <p:nvSpPr>
          <p:cNvPr id="3" name="Content Placeholder 2">
            <a:extLst>
              <a:ext uri="{FF2B5EF4-FFF2-40B4-BE49-F238E27FC236}">
                <a16:creationId xmlns:a16="http://schemas.microsoft.com/office/drawing/2014/main" id="{699F2119-FDE9-4A4E-B38B-BBE5A23CC0D4}"/>
              </a:ext>
            </a:extLst>
          </p:cNvPr>
          <p:cNvSpPr txBox="1">
            <a:spLocks/>
          </p:cNvSpPr>
          <p:nvPr/>
        </p:nvSpPr>
        <p:spPr>
          <a:xfrm>
            <a:off x="4894681" y="368897"/>
            <a:ext cx="7097294" cy="55460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600"/>
              </a:spcAft>
              <a:buFont typeface="Arial" panose="020B0604020202020204" pitchFamily="34" charset="0"/>
              <a:buNone/>
            </a:pPr>
            <a:r>
              <a:rPr lang="en-US" sz="2000" b="1" dirty="0">
                <a:solidFill>
                  <a:schemeClr val="tx1"/>
                </a:solidFill>
              </a:rPr>
              <a:t>		</a:t>
            </a:r>
            <a:endParaRPr lang="en-US" sz="2000" i="1" dirty="0">
              <a:solidFill>
                <a:schemeClr val="tx1"/>
              </a:solidFill>
            </a:endParaRPr>
          </a:p>
        </p:txBody>
      </p:sp>
      <p:sp>
        <p:nvSpPr>
          <p:cNvPr id="5" name="TextBox 4">
            <a:extLst>
              <a:ext uri="{FF2B5EF4-FFF2-40B4-BE49-F238E27FC236}">
                <a16:creationId xmlns:a16="http://schemas.microsoft.com/office/drawing/2014/main" id="{65C5A8BE-93FA-1C24-5717-838D57B312A4}"/>
              </a:ext>
            </a:extLst>
          </p:cNvPr>
          <p:cNvSpPr txBox="1"/>
          <p:nvPr/>
        </p:nvSpPr>
        <p:spPr>
          <a:xfrm>
            <a:off x="4902648" y="943056"/>
            <a:ext cx="6883611" cy="4849726"/>
          </a:xfrm>
          <a:prstGeom prst="rect">
            <a:avLst/>
          </a:prstGeom>
          <a:noFill/>
        </p:spPr>
        <p:txBody>
          <a:bodyPr wrap="square">
            <a:spAutoFit/>
          </a:bodyPr>
          <a:lstStyle/>
          <a:p>
            <a:pPr marL="342900" lvl="0" indent="-342900">
              <a:lnSpc>
                <a:spcPct val="107000"/>
              </a:lnSpc>
              <a:spcAft>
                <a:spcPts val="600"/>
              </a:spcAft>
              <a:buSzPts val="1000"/>
              <a:buFont typeface="Symbol" pitchFamily="2" charset="2"/>
              <a:buChar char=""/>
              <a:tabLst>
                <a:tab pos="457200" algn="l"/>
              </a:tabLst>
            </a:pPr>
            <a:r>
              <a:rPr lang="en-GB" sz="24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Data Strategy:  Definition &amp; </a:t>
            </a:r>
            <a:r>
              <a:rPr lang="en-GB" sz="2400" dirty="0">
                <a:solidFill>
                  <a:srgbClr val="000000"/>
                </a:solidFill>
                <a:latin typeface="Abadi" panose="020B0604020104020204" pitchFamily="34" charset="0"/>
                <a:ea typeface="Times New Roman" panose="02020603050405020304" pitchFamily="18" charset="0"/>
                <a:cs typeface="Calibri" panose="020F0502020204030204" pitchFamily="34" charset="0"/>
              </a:rPr>
              <a:t>Rationale </a:t>
            </a:r>
          </a:p>
          <a:p>
            <a:pPr marL="342900" lvl="0" indent="-342900">
              <a:lnSpc>
                <a:spcPct val="107000"/>
              </a:lnSpc>
              <a:spcAft>
                <a:spcPts val="600"/>
              </a:spcAft>
              <a:buSzPts val="1000"/>
              <a:buFont typeface="Symbol" pitchFamily="2" charset="2"/>
              <a:buChar char=""/>
              <a:tabLst>
                <a:tab pos="457200" algn="l"/>
              </a:tabLst>
            </a:pPr>
            <a:r>
              <a:rPr lang="en-GB" sz="2400" dirty="0">
                <a:solidFill>
                  <a:schemeClr val="accent1">
                    <a:lumMod val="75000"/>
                  </a:schemeClr>
                </a:solidFill>
                <a:effectLst/>
                <a:latin typeface="Abadi" panose="020B0604020104020204" pitchFamily="34" charset="0"/>
                <a:ea typeface="Times New Roman" panose="02020603050405020304" pitchFamily="18" charset="0"/>
                <a:cs typeface="Calibri" panose="020F0502020204030204" pitchFamily="34" charset="0"/>
              </a:rPr>
              <a:t>Data Strategy: Where to Begin?</a:t>
            </a:r>
          </a:p>
          <a:p>
            <a:pPr marL="342900" lvl="0" indent="-342900">
              <a:lnSpc>
                <a:spcPct val="107000"/>
              </a:lnSpc>
              <a:spcAft>
                <a:spcPts val="600"/>
              </a:spcAft>
              <a:buSzPts val="1000"/>
              <a:buFont typeface="Symbol" pitchFamily="2" charset="2"/>
              <a:buChar char=""/>
              <a:tabLst>
                <a:tab pos="457200" algn="l"/>
              </a:tabLst>
            </a:pPr>
            <a:r>
              <a:rPr lang="en-GB" sz="2400" dirty="0">
                <a:solidFill>
                  <a:srgbClr val="000000"/>
                </a:solidFill>
                <a:latin typeface="Abadi" panose="020B0604020104020204" pitchFamily="34" charset="0"/>
                <a:ea typeface="Times New Roman" panose="02020603050405020304" pitchFamily="18" charset="0"/>
                <a:cs typeface="Calibri" panose="020F0502020204030204" pitchFamily="34" charset="0"/>
              </a:rPr>
              <a:t>The Four Step Data Strategy Approach:</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effectLst/>
                <a:latin typeface="Abadi" panose="020B0604020104020204" pitchFamily="34" charset="0"/>
                <a:ea typeface="Times New Roman" panose="02020603050405020304" pitchFamily="18" charset="0"/>
                <a:cs typeface="Calibri" panose="020F0502020204030204" pitchFamily="34" charset="0"/>
              </a:rPr>
              <a:t>Step 1</a:t>
            </a:r>
            <a:r>
              <a:rPr lang="en-GB" sz="20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 – Business Goals &amp; Objectives Aligned to Data </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latin typeface="Abadi" panose="020B0604020104020204" pitchFamily="34" charset="0"/>
                <a:ea typeface="Times New Roman" panose="02020603050405020304" pitchFamily="18" charset="0"/>
                <a:cs typeface="Calibri" panose="020F0502020204030204" pitchFamily="34" charset="0"/>
              </a:rPr>
              <a:t>Step 2</a:t>
            </a:r>
            <a:r>
              <a:rPr lang="en-GB" sz="2000" dirty="0">
                <a:solidFill>
                  <a:srgbClr val="000000"/>
                </a:solidFill>
                <a:latin typeface="Abadi" panose="020B0604020104020204" pitchFamily="34" charset="0"/>
                <a:ea typeface="Times New Roman" panose="02020603050405020304" pitchFamily="18" charset="0"/>
                <a:cs typeface="Calibri" panose="020F0502020204030204" pitchFamily="34" charset="0"/>
              </a:rPr>
              <a:t> – Current State Capability Assessment </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effectLst/>
                <a:latin typeface="Abadi" panose="020B0604020104020204" pitchFamily="34" charset="0"/>
                <a:ea typeface="Times New Roman" panose="02020603050405020304" pitchFamily="18" charset="0"/>
                <a:cs typeface="Calibri" panose="020F0502020204030204" pitchFamily="34" charset="0"/>
              </a:rPr>
              <a:t>Step 3</a:t>
            </a:r>
            <a:r>
              <a:rPr lang="en-GB" sz="20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 – Proposed / Required Future State </a:t>
            </a:r>
          </a:p>
          <a:p>
            <a:pPr marL="800100" lvl="1" indent="-342900">
              <a:lnSpc>
                <a:spcPct val="107000"/>
              </a:lnSpc>
              <a:spcAft>
                <a:spcPts val="600"/>
              </a:spcAft>
              <a:buSzPts val="1000"/>
              <a:buFont typeface="Symbol" pitchFamily="2" charset="2"/>
              <a:buChar char=""/>
              <a:tabLst>
                <a:tab pos="457200" algn="l"/>
              </a:tabLst>
            </a:pPr>
            <a:r>
              <a:rPr lang="en-GB" sz="2000" b="1" dirty="0">
                <a:solidFill>
                  <a:schemeClr val="accent2"/>
                </a:solidFill>
                <a:effectLst/>
                <a:latin typeface="Abadi" panose="020B0604020104020204" pitchFamily="34" charset="0"/>
                <a:ea typeface="Times New Roman" panose="02020603050405020304" pitchFamily="18" charset="0"/>
                <a:cs typeface="Calibri" panose="020F0502020204030204" pitchFamily="34" charset="0"/>
              </a:rPr>
              <a:t>Step 4</a:t>
            </a:r>
            <a:r>
              <a:rPr lang="en-GB" sz="2000" dirty="0">
                <a:solidFill>
                  <a:schemeClr val="accent5"/>
                </a:solidFill>
                <a:effectLst/>
                <a:latin typeface="Abadi" panose="020B0604020104020204" pitchFamily="34" charset="0"/>
                <a:ea typeface="Times New Roman" panose="02020603050405020304" pitchFamily="18" charset="0"/>
                <a:cs typeface="Calibri" panose="020F0502020204030204" pitchFamily="34" charset="0"/>
              </a:rPr>
              <a:t> </a:t>
            </a:r>
            <a:r>
              <a:rPr lang="en-GB" sz="2000" dirty="0">
                <a:effectLst/>
                <a:latin typeface="Abadi" panose="020B0604020104020204" pitchFamily="34" charset="0"/>
                <a:ea typeface="Times New Roman" panose="02020603050405020304" pitchFamily="18" charset="0"/>
                <a:cs typeface="Calibri" panose="020F0502020204030204" pitchFamily="34" charset="0"/>
              </a:rPr>
              <a:t>– Developing the Data Strategy Roadmap </a:t>
            </a:r>
            <a:endParaRPr lang="en-GB" sz="20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SzPts val="1000"/>
              <a:buFont typeface="Symbol" pitchFamily="2" charset="2"/>
              <a:buChar char=""/>
              <a:tabLst>
                <a:tab pos="457200" algn="l"/>
              </a:tabLst>
            </a:pPr>
            <a:r>
              <a:rPr lang="en-GB" sz="2400" dirty="0">
                <a:solidFill>
                  <a:schemeClr val="accent1">
                    <a:lumMod val="75000"/>
                  </a:schemeClr>
                </a:solidFill>
                <a:effectLst/>
                <a:latin typeface="Abadi" panose="020B0604020104020204" pitchFamily="34" charset="0"/>
                <a:ea typeface="Times New Roman" panose="02020603050405020304" pitchFamily="18" charset="0"/>
                <a:cs typeface="Calibri" panose="020F0502020204030204" pitchFamily="34" charset="0"/>
              </a:rPr>
              <a:t>Implementing the Roadmap: the Need for Data Governance </a:t>
            </a:r>
          </a:p>
          <a:p>
            <a:pPr marL="342900" lvl="0" indent="-342900">
              <a:lnSpc>
                <a:spcPct val="107000"/>
              </a:lnSpc>
              <a:spcAft>
                <a:spcPts val="600"/>
              </a:spcAft>
              <a:buSzPts val="1000"/>
              <a:buFont typeface="Symbol" pitchFamily="2" charset="2"/>
              <a:buChar char=""/>
              <a:tabLst>
                <a:tab pos="457200" algn="l"/>
              </a:tabLst>
            </a:pPr>
            <a:r>
              <a:rPr lang="en-GB" sz="2400" dirty="0">
                <a:solidFill>
                  <a:srgbClr val="000000"/>
                </a:solidFill>
                <a:latin typeface="Abadi" panose="020B0604020104020204" pitchFamily="34" charset="0"/>
                <a:ea typeface="Calibri" panose="020F0502020204030204" pitchFamily="34" charset="0"/>
                <a:cs typeface="Calibri" panose="020F0502020204030204" pitchFamily="34" charset="0"/>
              </a:rPr>
              <a:t>The Critical Importance of Change Management </a:t>
            </a:r>
          </a:p>
          <a:p>
            <a:pPr marL="342900" lvl="0" indent="-342900">
              <a:lnSpc>
                <a:spcPct val="107000"/>
              </a:lnSpc>
              <a:spcAft>
                <a:spcPts val="600"/>
              </a:spcAft>
              <a:buSzPts val="1000"/>
              <a:buFont typeface="Symbol" pitchFamily="2" charset="2"/>
              <a:buChar char=""/>
              <a:tabLst>
                <a:tab pos="457200" algn="l"/>
              </a:tabLst>
            </a:pPr>
            <a:r>
              <a:rPr lang="en-GB" sz="2400" dirty="0">
                <a:solidFill>
                  <a:schemeClr val="accent1">
                    <a:lumMod val="75000"/>
                  </a:schemeClr>
                </a:solidFill>
                <a:effectLst/>
                <a:latin typeface="Abadi" panose="020B0604020104020204" pitchFamily="34" charset="0"/>
                <a:ea typeface="Calibri" panose="020F0502020204030204" pitchFamily="34" charset="0"/>
                <a:cs typeface="Calibri" panose="020F0502020204030204" pitchFamily="34" charset="0"/>
              </a:rPr>
              <a:t>Key Messages and Conclusions </a:t>
            </a:r>
          </a:p>
        </p:txBody>
      </p:sp>
      <p:sp>
        <p:nvSpPr>
          <p:cNvPr id="4" name="Slide Number Placeholder 3">
            <a:extLst>
              <a:ext uri="{FF2B5EF4-FFF2-40B4-BE49-F238E27FC236}">
                <a16:creationId xmlns:a16="http://schemas.microsoft.com/office/drawing/2014/main" id="{B80A5ED7-370B-AD7A-2046-A0EC6A6C5A34}"/>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2</a:t>
            </a:fld>
            <a:endParaRPr lang="en-US" sz="1200" dirty="0"/>
          </a:p>
        </p:txBody>
      </p:sp>
    </p:spTree>
    <p:extLst>
      <p:ext uri="{BB962C8B-B14F-4D97-AF65-F5344CB8AC3E}">
        <p14:creationId xmlns:p14="http://schemas.microsoft.com/office/powerpoint/2010/main" val="4060469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 data strategy is NOT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20</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 or 8 certain ways to make sure it fails </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15327" y="1281638"/>
            <a:ext cx="1457536" cy="1886223"/>
          </a:xfr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5640" y="1295939"/>
            <a:ext cx="2273065" cy="153363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5360" y="1366392"/>
            <a:ext cx="2578331" cy="1477553"/>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8907" y="1358299"/>
            <a:ext cx="1307207" cy="1307207"/>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8773" y="4160069"/>
            <a:ext cx="1753107" cy="984892"/>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3747738" y="2855028"/>
            <a:ext cx="1644188" cy="738664"/>
          </a:xfrm>
          <a:prstGeom prst="rect">
            <a:avLst/>
          </a:prstGeom>
          <a:noFill/>
        </p:spPr>
        <p:txBody>
          <a:bodyPr wrap="square" rtlCol="0">
            <a:spAutoFit/>
          </a:bodyPr>
          <a:lstStyle/>
          <a:p>
            <a:pPr algn="ctr"/>
            <a:r>
              <a:rPr lang="en-US" sz="1400" b="1" dirty="0"/>
              <a:t>Owned and actioned by the IT Department  </a:t>
            </a: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74671" y="4146554"/>
            <a:ext cx="2648607" cy="955264"/>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6093232" y="5272851"/>
            <a:ext cx="1644188" cy="523220"/>
          </a:xfrm>
          <a:prstGeom prst="rect">
            <a:avLst/>
          </a:prstGeom>
          <a:noFill/>
        </p:spPr>
        <p:txBody>
          <a:bodyPr wrap="square" rtlCol="0">
            <a:spAutoFit/>
          </a:bodyPr>
          <a:lstStyle/>
          <a:p>
            <a:pPr algn="ctr"/>
            <a:r>
              <a:rPr lang="en-US" sz="1400" b="1" dirty="0"/>
              <a:t>Long term, with no immediate benefits </a:t>
            </a:r>
          </a:p>
        </p:txBody>
      </p:sp>
      <p:sp>
        <p:nvSpPr>
          <p:cNvPr id="18" name="TextBox 17"/>
          <p:cNvSpPr txBox="1"/>
          <p:nvPr/>
        </p:nvSpPr>
        <p:spPr>
          <a:xfrm>
            <a:off x="6728675" y="3234572"/>
            <a:ext cx="1644188" cy="523220"/>
          </a:xfrm>
          <a:prstGeom prst="rect">
            <a:avLst/>
          </a:prstGeom>
          <a:noFill/>
        </p:spPr>
        <p:txBody>
          <a:bodyPr wrap="square" rtlCol="0">
            <a:spAutoFit/>
          </a:bodyPr>
          <a:lstStyle/>
          <a:p>
            <a:pPr algn="ctr"/>
            <a:r>
              <a:rPr lang="en-US" sz="1400" b="1" dirty="0"/>
              <a:t>A technology shopping list </a:t>
            </a:r>
          </a:p>
        </p:txBody>
      </p:sp>
      <p:sp>
        <p:nvSpPr>
          <p:cNvPr id="19" name="TextBox 18"/>
          <p:cNvSpPr txBox="1"/>
          <p:nvPr/>
        </p:nvSpPr>
        <p:spPr>
          <a:xfrm>
            <a:off x="9281710" y="5248679"/>
            <a:ext cx="1644188" cy="523220"/>
          </a:xfrm>
          <a:prstGeom prst="rect">
            <a:avLst/>
          </a:prstGeom>
          <a:noFill/>
        </p:spPr>
        <p:txBody>
          <a:bodyPr wrap="square" rtlCol="0">
            <a:spAutoFit/>
          </a:bodyPr>
          <a:lstStyle/>
          <a:p>
            <a:pPr algn="ctr"/>
            <a:r>
              <a:rPr lang="en-US" sz="1400" b="1" dirty="0"/>
              <a:t>Set in stone and never changed</a:t>
            </a:r>
          </a:p>
        </p:txBody>
      </p:sp>
      <p:sp>
        <p:nvSpPr>
          <p:cNvPr id="21" name="TextBox 20"/>
          <p:cNvSpPr txBox="1"/>
          <p:nvPr/>
        </p:nvSpPr>
        <p:spPr>
          <a:xfrm>
            <a:off x="688203" y="2724972"/>
            <a:ext cx="1644188" cy="738664"/>
          </a:xfrm>
          <a:prstGeom prst="rect">
            <a:avLst/>
          </a:prstGeom>
          <a:noFill/>
        </p:spPr>
        <p:txBody>
          <a:bodyPr wrap="square" rtlCol="0">
            <a:spAutoFit/>
          </a:bodyPr>
          <a:lstStyle/>
          <a:p>
            <a:pPr algn="ctr"/>
            <a:r>
              <a:rPr lang="en-US" sz="1400" b="1" dirty="0"/>
              <a:t>Encompass all corporate data &amp; information</a:t>
            </a:r>
          </a:p>
        </p:txBody>
      </p:sp>
      <p:sp>
        <p:nvSpPr>
          <p:cNvPr id="22" name="TextBox 21"/>
          <p:cNvSpPr txBox="1"/>
          <p:nvPr/>
        </p:nvSpPr>
        <p:spPr>
          <a:xfrm>
            <a:off x="9709612" y="2922090"/>
            <a:ext cx="1644188" cy="738664"/>
          </a:xfrm>
          <a:prstGeom prst="rect">
            <a:avLst/>
          </a:prstGeom>
          <a:noFill/>
        </p:spPr>
        <p:txBody>
          <a:bodyPr wrap="square" rtlCol="0">
            <a:spAutoFit/>
          </a:bodyPr>
          <a:lstStyle/>
          <a:p>
            <a:pPr algn="ctr"/>
            <a:r>
              <a:rPr lang="en-US" sz="1400" b="1" dirty="0"/>
              <a:t>Led and developed exclusively by middle managers </a:t>
            </a:r>
          </a:p>
        </p:txBody>
      </p:sp>
      <p:sp>
        <p:nvSpPr>
          <p:cNvPr id="23" name="TextBox 22"/>
          <p:cNvSpPr txBox="1"/>
          <p:nvPr/>
        </p:nvSpPr>
        <p:spPr>
          <a:xfrm>
            <a:off x="3455681" y="5426739"/>
            <a:ext cx="1644188" cy="738664"/>
          </a:xfrm>
          <a:prstGeom prst="rect">
            <a:avLst/>
          </a:prstGeom>
          <a:noFill/>
        </p:spPr>
        <p:txBody>
          <a:bodyPr wrap="square" rtlCol="0">
            <a:spAutoFit/>
          </a:bodyPr>
          <a:lstStyle/>
          <a:p>
            <a:pPr algn="ctr"/>
            <a:r>
              <a:rPr lang="en-US" sz="1400" b="1" dirty="0"/>
              <a:t>A set of noble principles &amp; aspirations </a:t>
            </a:r>
          </a:p>
        </p:txBody>
      </p:sp>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45640" y="4127333"/>
            <a:ext cx="1654229" cy="1240672"/>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8077" y="4088992"/>
            <a:ext cx="1835323" cy="1337747"/>
          </a:xfrm>
          <a:prstGeom prst="rect">
            <a:avLst/>
          </a:prstGeom>
          <a:effectLst>
            <a:outerShdw blurRad="50800" dist="38100" dir="2700000" algn="tl" rotWithShape="0">
              <a:prstClr val="black">
                <a:alpha val="40000"/>
              </a:prstClr>
            </a:outerShdw>
          </a:effectLst>
        </p:spPr>
      </p:pic>
      <p:sp>
        <p:nvSpPr>
          <p:cNvPr id="26" name="TextBox 25"/>
          <p:cNvSpPr txBox="1"/>
          <p:nvPr/>
        </p:nvSpPr>
        <p:spPr>
          <a:xfrm>
            <a:off x="478077" y="5469329"/>
            <a:ext cx="1644188" cy="738664"/>
          </a:xfrm>
          <a:prstGeom prst="rect">
            <a:avLst/>
          </a:prstGeom>
          <a:noFill/>
        </p:spPr>
        <p:txBody>
          <a:bodyPr wrap="square" rtlCol="0">
            <a:spAutoFit/>
          </a:bodyPr>
          <a:lstStyle/>
          <a:p>
            <a:pPr algn="ctr"/>
            <a:r>
              <a:rPr lang="en-US" sz="1400" b="1" dirty="0"/>
              <a:t>A general strategy, reused from elsewhere</a:t>
            </a:r>
          </a:p>
        </p:txBody>
      </p:sp>
    </p:spTree>
    <p:extLst>
      <p:ext uri="{BB962C8B-B14F-4D97-AF65-F5344CB8AC3E}">
        <p14:creationId xmlns:p14="http://schemas.microsoft.com/office/powerpoint/2010/main" val="266912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 data strategy IS</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21</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 or 8 certain ways to ensure it succeeds </a:t>
            </a:r>
          </a:p>
        </p:txBody>
      </p:sp>
      <p:sp>
        <p:nvSpPr>
          <p:cNvPr id="15" name="TextBox 14"/>
          <p:cNvSpPr txBox="1"/>
          <p:nvPr/>
        </p:nvSpPr>
        <p:spPr>
          <a:xfrm>
            <a:off x="3424180" y="2625165"/>
            <a:ext cx="1644188" cy="738664"/>
          </a:xfrm>
          <a:prstGeom prst="rect">
            <a:avLst/>
          </a:prstGeom>
          <a:noFill/>
        </p:spPr>
        <p:txBody>
          <a:bodyPr wrap="square" rtlCol="0">
            <a:spAutoFit/>
          </a:bodyPr>
          <a:lstStyle/>
          <a:p>
            <a:pPr algn="ctr"/>
            <a:r>
              <a:rPr lang="en-US" sz="1400" b="1" dirty="0"/>
              <a:t>Actively owned by senior business executives </a:t>
            </a:r>
          </a:p>
        </p:txBody>
      </p:sp>
      <p:sp>
        <p:nvSpPr>
          <p:cNvPr id="17" name="TextBox 16"/>
          <p:cNvSpPr txBox="1"/>
          <p:nvPr/>
        </p:nvSpPr>
        <p:spPr>
          <a:xfrm>
            <a:off x="6113806" y="5320473"/>
            <a:ext cx="1644188" cy="954107"/>
          </a:xfrm>
          <a:prstGeom prst="rect">
            <a:avLst/>
          </a:prstGeom>
          <a:noFill/>
        </p:spPr>
        <p:txBody>
          <a:bodyPr wrap="square" rtlCol="0">
            <a:spAutoFit/>
          </a:bodyPr>
          <a:lstStyle/>
          <a:p>
            <a:pPr algn="ctr"/>
            <a:r>
              <a:rPr lang="en-US" sz="1400" b="1" dirty="0"/>
              <a:t>Include ‘ quick wins’ but keep sight of the longer term goals </a:t>
            </a:r>
          </a:p>
        </p:txBody>
      </p:sp>
      <p:sp>
        <p:nvSpPr>
          <p:cNvPr id="18" name="TextBox 17"/>
          <p:cNvSpPr txBox="1"/>
          <p:nvPr/>
        </p:nvSpPr>
        <p:spPr>
          <a:xfrm>
            <a:off x="8985085" y="2830353"/>
            <a:ext cx="1644188" cy="954107"/>
          </a:xfrm>
          <a:prstGeom prst="rect">
            <a:avLst/>
          </a:prstGeom>
          <a:noFill/>
        </p:spPr>
        <p:txBody>
          <a:bodyPr wrap="square" rtlCol="0">
            <a:spAutoFit/>
          </a:bodyPr>
          <a:lstStyle/>
          <a:p>
            <a:pPr algn="ctr"/>
            <a:r>
              <a:rPr lang="en-US" sz="1400" b="1" dirty="0"/>
              <a:t>Holistic, encompassing People, Process &amp; Technology </a:t>
            </a:r>
          </a:p>
        </p:txBody>
      </p:sp>
      <p:sp>
        <p:nvSpPr>
          <p:cNvPr id="19" name="TextBox 18"/>
          <p:cNvSpPr txBox="1"/>
          <p:nvPr/>
        </p:nvSpPr>
        <p:spPr>
          <a:xfrm>
            <a:off x="9274154" y="5369360"/>
            <a:ext cx="1644188" cy="1169551"/>
          </a:xfrm>
          <a:prstGeom prst="rect">
            <a:avLst/>
          </a:prstGeom>
          <a:noFill/>
        </p:spPr>
        <p:txBody>
          <a:bodyPr wrap="square" rtlCol="0">
            <a:spAutoFit/>
          </a:bodyPr>
          <a:lstStyle/>
          <a:p>
            <a:pPr algn="ctr"/>
            <a:r>
              <a:rPr lang="en-US" sz="1400" b="1" dirty="0"/>
              <a:t>Evolutionary &amp; dynamic, adapting to the changing needs of the organisation</a:t>
            </a:r>
          </a:p>
        </p:txBody>
      </p:sp>
      <p:sp>
        <p:nvSpPr>
          <p:cNvPr id="20" name="TextBox 19"/>
          <p:cNvSpPr txBox="1"/>
          <p:nvPr/>
        </p:nvSpPr>
        <p:spPr>
          <a:xfrm>
            <a:off x="625458" y="5105029"/>
            <a:ext cx="1644188" cy="1169551"/>
          </a:xfrm>
          <a:prstGeom prst="rect">
            <a:avLst/>
          </a:prstGeom>
          <a:noFill/>
        </p:spPr>
        <p:txBody>
          <a:bodyPr wrap="square" rtlCol="0">
            <a:spAutoFit/>
          </a:bodyPr>
          <a:lstStyle/>
          <a:p>
            <a:pPr algn="ctr"/>
            <a:r>
              <a:rPr lang="en-US" sz="1400" b="1" dirty="0"/>
              <a:t>Developed &amp; maintained collaboratively across business &amp; IT  </a:t>
            </a:r>
          </a:p>
        </p:txBody>
      </p:sp>
      <p:sp>
        <p:nvSpPr>
          <p:cNvPr id="21" name="TextBox 20"/>
          <p:cNvSpPr txBox="1"/>
          <p:nvPr/>
        </p:nvSpPr>
        <p:spPr>
          <a:xfrm>
            <a:off x="625458" y="2645301"/>
            <a:ext cx="1644188" cy="954107"/>
          </a:xfrm>
          <a:prstGeom prst="rect">
            <a:avLst/>
          </a:prstGeom>
          <a:noFill/>
        </p:spPr>
        <p:txBody>
          <a:bodyPr wrap="square" rtlCol="0">
            <a:spAutoFit/>
          </a:bodyPr>
          <a:lstStyle/>
          <a:p>
            <a:pPr algn="ctr"/>
            <a:r>
              <a:rPr lang="en-US" sz="1400" b="1" dirty="0"/>
              <a:t>Closely focused on the key data that the organisation depends on </a:t>
            </a:r>
          </a:p>
        </p:txBody>
      </p:sp>
      <p:sp>
        <p:nvSpPr>
          <p:cNvPr id="22" name="TextBox 21"/>
          <p:cNvSpPr txBox="1"/>
          <p:nvPr/>
        </p:nvSpPr>
        <p:spPr>
          <a:xfrm>
            <a:off x="6180451" y="2753022"/>
            <a:ext cx="1644188" cy="738664"/>
          </a:xfrm>
          <a:prstGeom prst="rect">
            <a:avLst/>
          </a:prstGeom>
          <a:noFill/>
        </p:spPr>
        <p:txBody>
          <a:bodyPr wrap="square" rtlCol="0">
            <a:spAutoFit/>
          </a:bodyPr>
          <a:lstStyle/>
          <a:p>
            <a:pPr algn="ctr"/>
            <a:r>
              <a:rPr lang="en-US" sz="1400" b="1" dirty="0"/>
              <a:t>Unique to the specific organisation </a:t>
            </a:r>
          </a:p>
        </p:txBody>
      </p:sp>
      <p:sp>
        <p:nvSpPr>
          <p:cNvPr id="24" name="TextBox 23"/>
          <p:cNvSpPr txBox="1"/>
          <p:nvPr/>
        </p:nvSpPr>
        <p:spPr>
          <a:xfrm>
            <a:off x="3324546" y="5190139"/>
            <a:ext cx="1644188" cy="738664"/>
          </a:xfrm>
          <a:prstGeom prst="rect">
            <a:avLst/>
          </a:prstGeom>
          <a:noFill/>
        </p:spPr>
        <p:txBody>
          <a:bodyPr wrap="square" rtlCol="0">
            <a:spAutoFit/>
          </a:bodyPr>
          <a:lstStyle/>
          <a:p>
            <a:pPr algn="ctr"/>
            <a:r>
              <a:rPr lang="en-US" sz="1400" b="1" dirty="0"/>
              <a:t>An action roadmap, with milestones &amp; deliverables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668" y="1297689"/>
            <a:ext cx="1747106" cy="127975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8658" y="1411014"/>
            <a:ext cx="1484952" cy="1113714"/>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7398" y="1469295"/>
            <a:ext cx="1337479" cy="1343450"/>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146" y="4010930"/>
            <a:ext cx="1623500" cy="1080366"/>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8436" y="4010930"/>
            <a:ext cx="1629256" cy="1094099"/>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22903" y="4010930"/>
            <a:ext cx="1266994" cy="1266994"/>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2903" y="1524936"/>
            <a:ext cx="1518373" cy="1138780"/>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5935" y="4197640"/>
            <a:ext cx="1611920" cy="11228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793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22</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3467552" cy="646331"/>
          </a:xfrm>
          <a:prstGeom prst="rect">
            <a:avLst/>
          </a:prstGeom>
          <a:noFill/>
        </p:spPr>
        <p:txBody>
          <a:bodyPr wrap="none" rtlCol="0">
            <a:spAutoFit/>
          </a:bodyPr>
          <a:lstStyle/>
          <a:p>
            <a:r>
              <a:rPr lang="en-US" sz="3600" b="1" dirty="0">
                <a:solidFill>
                  <a:schemeClr val="bg1"/>
                </a:solidFill>
              </a:rPr>
              <a:t>Where to begin? </a:t>
            </a:r>
            <a:endParaRPr lang="en-GB" sz="3600" b="1" dirty="0"/>
          </a:p>
        </p:txBody>
      </p:sp>
    </p:spTree>
    <p:extLst>
      <p:ext uri="{BB962C8B-B14F-4D97-AF65-F5344CB8AC3E}">
        <p14:creationId xmlns:p14="http://schemas.microsoft.com/office/powerpoint/2010/main" val="177463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1302582" y="2217464"/>
            <a:ext cx="2946524"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Current State Assessment</a:t>
            </a:r>
          </a:p>
        </p:txBody>
      </p:sp>
      <p:sp>
        <p:nvSpPr>
          <p:cNvPr id="8" name="Pentagon 7"/>
          <p:cNvSpPr/>
          <p:nvPr/>
        </p:nvSpPr>
        <p:spPr>
          <a:xfrm>
            <a:off x="1302582" y="88484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Business Goals &amp; Strategy</a:t>
            </a:r>
          </a:p>
        </p:txBody>
      </p:sp>
      <p:sp>
        <p:nvSpPr>
          <p:cNvPr id="9" name="Pentagon 8"/>
          <p:cNvSpPr/>
          <p:nvPr/>
        </p:nvSpPr>
        <p:spPr>
          <a:xfrm>
            <a:off x="1302582" y="4883997"/>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Implementation Roadmap</a:t>
            </a:r>
          </a:p>
        </p:txBody>
      </p:sp>
      <p:sp>
        <p:nvSpPr>
          <p:cNvPr id="10" name="Pentagon 9"/>
          <p:cNvSpPr/>
          <p:nvPr/>
        </p:nvSpPr>
        <p:spPr>
          <a:xfrm>
            <a:off x="1302582" y="3598131"/>
            <a:ext cx="2946352" cy="723331"/>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Proposed Future State</a:t>
            </a:r>
          </a:p>
        </p:txBody>
      </p:sp>
      <p:sp>
        <p:nvSpPr>
          <p:cNvPr id="2" name="Title 1"/>
          <p:cNvSpPr>
            <a:spLocks noGrp="1"/>
          </p:cNvSpPr>
          <p:nvPr>
            <p:ph type="title"/>
          </p:nvPr>
        </p:nvSpPr>
        <p:spPr>
          <a:xfrm>
            <a:off x="207078" y="11512"/>
            <a:ext cx="10515600" cy="625715"/>
          </a:xfrm>
        </p:spPr>
        <p:txBody>
          <a:bodyPr/>
          <a:lstStyle/>
          <a:p>
            <a:r>
              <a:rPr lang="en-US" dirty="0"/>
              <a:t>Where to begin?  Developing a Data Strategy</a:t>
            </a:r>
          </a:p>
        </p:txBody>
      </p:sp>
      <p:sp>
        <p:nvSpPr>
          <p:cNvPr id="11" name="Content Placeholder 4"/>
          <p:cNvSpPr>
            <a:spLocks noGrp="1"/>
          </p:cNvSpPr>
          <p:nvPr>
            <p:ph sz="quarter" idx="4294967295"/>
          </p:nvPr>
        </p:nvSpPr>
        <p:spPr>
          <a:xfrm>
            <a:off x="3550460" y="2427021"/>
            <a:ext cx="6258702" cy="365126"/>
          </a:xfrm>
        </p:spPr>
        <p:txBody>
          <a:bodyPr>
            <a:normAutofit lnSpcReduction="10000"/>
          </a:bodyPr>
          <a:lstStyle/>
          <a:p>
            <a:pPr marL="0" indent="0" algn="ctr">
              <a:spcBef>
                <a:spcPts val="0"/>
              </a:spcBef>
              <a:buNone/>
            </a:pPr>
            <a:r>
              <a:rPr lang="en-US" sz="2000" b="1" i="1" kern="0" dirty="0">
                <a:solidFill>
                  <a:schemeClr val="tx1"/>
                </a:solidFill>
                <a:ea typeface="Gotham Bold" pitchFamily="50" charset="0"/>
                <a:cs typeface="Gotham Bold" pitchFamily="50" charset="0"/>
              </a:rPr>
              <a:t>Understand Current Maturity &amp; Environment</a:t>
            </a:r>
          </a:p>
        </p:txBody>
      </p:sp>
      <p:sp>
        <p:nvSpPr>
          <p:cNvPr id="17" name="Content Placeholder 4"/>
          <p:cNvSpPr txBox="1">
            <a:spLocks/>
          </p:cNvSpPr>
          <p:nvPr/>
        </p:nvSpPr>
        <p:spPr>
          <a:xfrm>
            <a:off x="4133073" y="1054496"/>
            <a:ext cx="5093477" cy="480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000" i="1" dirty="0">
                <a:solidFill>
                  <a:schemeClr val="tx1"/>
                </a:solidFill>
              </a:rPr>
              <a:t>Identify Business Goals &amp; Objectives Aligned to Data</a:t>
            </a:r>
          </a:p>
        </p:txBody>
      </p:sp>
      <p:sp>
        <p:nvSpPr>
          <p:cNvPr id="25" name="Rectangle 24"/>
          <p:cNvSpPr/>
          <p:nvPr/>
        </p:nvSpPr>
        <p:spPr>
          <a:xfrm>
            <a:off x="3596498" y="5068650"/>
            <a:ext cx="5846410" cy="369332"/>
          </a:xfrm>
          <a:prstGeom prst="rect">
            <a:avLst/>
          </a:prstGeom>
        </p:spPr>
        <p:txBody>
          <a:bodyPr wrap="square">
            <a:spAutoFit/>
          </a:bodyPr>
          <a:lstStyle/>
          <a:p>
            <a:pPr algn="ctr">
              <a:lnSpc>
                <a:spcPct val="90000"/>
              </a:lnSpc>
            </a:pPr>
            <a:r>
              <a:rPr lang="en-US" sz="2000" b="1" i="1" kern="0" dirty="0">
                <a:ea typeface="Gotham Bold" pitchFamily="50" charset="0"/>
                <a:cs typeface="Gotham Bold" pitchFamily="50" charset="0"/>
              </a:rPr>
              <a:t>Prioritise Efforts &amp; Identify “Quick Wins”</a:t>
            </a:r>
          </a:p>
        </p:txBody>
      </p:sp>
      <p:sp>
        <p:nvSpPr>
          <p:cNvPr id="26" name="Content Placeholder 4"/>
          <p:cNvSpPr txBox="1">
            <a:spLocks/>
          </p:cNvSpPr>
          <p:nvPr/>
        </p:nvSpPr>
        <p:spPr>
          <a:xfrm>
            <a:off x="4248934" y="3746829"/>
            <a:ext cx="7693802" cy="4259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i="1" dirty="0">
                <a:solidFill>
                  <a:schemeClr val="tx1"/>
                </a:solidFill>
              </a:rPr>
              <a:t>Propose Future State Capabilities, Processes &amp; </a:t>
            </a:r>
          </a:p>
          <a:p>
            <a:pPr>
              <a:lnSpc>
                <a:spcPct val="90000"/>
              </a:lnSpc>
            </a:pPr>
            <a:r>
              <a:rPr lang="en-US" sz="2000" i="1" dirty="0">
                <a:solidFill>
                  <a:schemeClr val="tx1"/>
                </a:solidFill>
              </a:rPr>
              <a:t>Organisational Structure</a:t>
            </a:r>
          </a:p>
        </p:txBody>
      </p:sp>
      <p:sp>
        <p:nvSpPr>
          <p:cNvPr id="21" name="TextBox 20">
            <a:extLst>
              <a:ext uri="{FF2B5EF4-FFF2-40B4-BE49-F238E27FC236}">
                <a16:creationId xmlns:a16="http://schemas.microsoft.com/office/drawing/2014/main" id="{99C432CD-019A-0849-BA9C-85D0C44480B1}"/>
              </a:ext>
            </a:extLst>
          </p:cNvPr>
          <p:cNvSpPr txBox="1"/>
          <p:nvPr/>
        </p:nvSpPr>
        <p:spPr>
          <a:xfrm>
            <a:off x="374650" y="1045921"/>
            <a:ext cx="863698" cy="369332"/>
          </a:xfrm>
          <a:prstGeom prst="rect">
            <a:avLst/>
          </a:prstGeom>
          <a:noFill/>
        </p:spPr>
        <p:txBody>
          <a:bodyPr wrap="none" rtlCol="0">
            <a:spAutoFit/>
          </a:bodyPr>
          <a:lstStyle/>
          <a:p>
            <a:r>
              <a:rPr lang="en-GB" b="1" dirty="0">
                <a:solidFill>
                  <a:schemeClr val="accent2"/>
                </a:solidFill>
              </a:rPr>
              <a:t>STEP 1</a:t>
            </a:r>
            <a:r>
              <a:rPr lang="en-GB" b="1" dirty="0">
                <a:solidFill>
                  <a:srgbClr val="0432FF"/>
                </a:solidFill>
              </a:rPr>
              <a:t> </a:t>
            </a:r>
          </a:p>
        </p:txBody>
      </p:sp>
      <p:sp>
        <p:nvSpPr>
          <p:cNvPr id="57" name="TextBox 56">
            <a:extLst>
              <a:ext uri="{FF2B5EF4-FFF2-40B4-BE49-F238E27FC236}">
                <a16:creationId xmlns:a16="http://schemas.microsoft.com/office/drawing/2014/main" id="{8856737A-DF4F-4F4E-9520-86ADC7395530}"/>
              </a:ext>
            </a:extLst>
          </p:cNvPr>
          <p:cNvSpPr txBox="1"/>
          <p:nvPr/>
        </p:nvSpPr>
        <p:spPr>
          <a:xfrm>
            <a:off x="374650" y="2415487"/>
            <a:ext cx="863698" cy="369332"/>
          </a:xfrm>
          <a:prstGeom prst="rect">
            <a:avLst/>
          </a:prstGeom>
          <a:noFill/>
        </p:spPr>
        <p:txBody>
          <a:bodyPr wrap="none" rtlCol="0">
            <a:spAutoFit/>
          </a:bodyPr>
          <a:lstStyle/>
          <a:p>
            <a:r>
              <a:rPr lang="en-GB" b="1" dirty="0">
                <a:solidFill>
                  <a:schemeClr val="accent2"/>
                </a:solidFill>
              </a:rPr>
              <a:t>STEP 2</a:t>
            </a:r>
            <a:r>
              <a:rPr lang="en-GB" b="1" dirty="0">
                <a:solidFill>
                  <a:srgbClr val="0432FF"/>
                </a:solidFill>
              </a:rPr>
              <a:t> </a:t>
            </a:r>
          </a:p>
        </p:txBody>
      </p:sp>
      <p:sp>
        <p:nvSpPr>
          <p:cNvPr id="58" name="TextBox 57">
            <a:extLst>
              <a:ext uri="{FF2B5EF4-FFF2-40B4-BE49-F238E27FC236}">
                <a16:creationId xmlns:a16="http://schemas.microsoft.com/office/drawing/2014/main" id="{94BFF027-05A1-1A42-88B0-6D1A92ACD1FE}"/>
              </a:ext>
            </a:extLst>
          </p:cNvPr>
          <p:cNvSpPr txBox="1"/>
          <p:nvPr/>
        </p:nvSpPr>
        <p:spPr>
          <a:xfrm>
            <a:off x="374650" y="3848293"/>
            <a:ext cx="863698" cy="369332"/>
          </a:xfrm>
          <a:prstGeom prst="rect">
            <a:avLst/>
          </a:prstGeom>
          <a:noFill/>
        </p:spPr>
        <p:txBody>
          <a:bodyPr wrap="none" rtlCol="0">
            <a:spAutoFit/>
          </a:bodyPr>
          <a:lstStyle/>
          <a:p>
            <a:r>
              <a:rPr lang="en-GB" b="1" dirty="0">
                <a:solidFill>
                  <a:schemeClr val="accent2"/>
                </a:solidFill>
              </a:rPr>
              <a:t>STEP 3 </a:t>
            </a:r>
          </a:p>
        </p:txBody>
      </p:sp>
      <p:sp>
        <p:nvSpPr>
          <p:cNvPr id="59" name="TextBox 58">
            <a:extLst>
              <a:ext uri="{FF2B5EF4-FFF2-40B4-BE49-F238E27FC236}">
                <a16:creationId xmlns:a16="http://schemas.microsoft.com/office/drawing/2014/main" id="{1A2DF02A-CCFB-1941-B233-4515C1A7D4BE}"/>
              </a:ext>
            </a:extLst>
          </p:cNvPr>
          <p:cNvSpPr txBox="1"/>
          <p:nvPr/>
        </p:nvSpPr>
        <p:spPr>
          <a:xfrm>
            <a:off x="374650" y="5097764"/>
            <a:ext cx="863698" cy="369332"/>
          </a:xfrm>
          <a:prstGeom prst="rect">
            <a:avLst/>
          </a:prstGeom>
          <a:noFill/>
        </p:spPr>
        <p:txBody>
          <a:bodyPr wrap="none" rtlCol="0">
            <a:spAutoFit/>
          </a:bodyPr>
          <a:lstStyle/>
          <a:p>
            <a:r>
              <a:rPr lang="en-GB" b="1" dirty="0">
                <a:solidFill>
                  <a:schemeClr val="accent2"/>
                </a:solidFill>
              </a:rPr>
              <a:t>STEP 4</a:t>
            </a:r>
            <a:r>
              <a:rPr lang="en-GB" b="1" dirty="0">
                <a:solidFill>
                  <a:srgbClr val="0432FF"/>
                </a:solidFill>
              </a:rPr>
              <a:t> </a:t>
            </a:r>
          </a:p>
        </p:txBody>
      </p:sp>
      <p:grpSp>
        <p:nvGrpSpPr>
          <p:cNvPr id="28" name="Group 27">
            <a:extLst>
              <a:ext uri="{FF2B5EF4-FFF2-40B4-BE49-F238E27FC236}">
                <a16:creationId xmlns:a16="http://schemas.microsoft.com/office/drawing/2014/main" id="{19874394-CF66-4247-BC8F-23C5D02830D7}"/>
              </a:ext>
            </a:extLst>
          </p:cNvPr>
          <p:cNvGrpSpPr/>
          <p:nvPr/>
        </p:nvGrpSpPr>
        <p:grpSpPr>
          <a:xfrm>
            <a:off x="9264685" y="1021459"/>
            <a:ext cx="1393057" cy="5109934"/>
            <a:chOff x="9264685" y="1021459"/>
            <a:chExt cx="1393057" cy="5109934"/>
          </a:xfrm>
        </p:grpSpPr>
        <p:sp>
          <p:nvSpPr>
            <p:cNvPr id="23" name="Down Arrow 22">
              <a:extLst>
                <a:ext uri="{FF2B5EF4-FFF2-40B4-BE49-F238E27FC236}">
                  <a16:creationId xmlns:a16="http://schemas.microsoft.com/office/drawing/2014/main" id="{060C139D-20C4-094E-B4D6-56E1843A3491}"/>
                </a:ext>
              </a:extLst>
            </p:cNvPr>
            <p:cNvSpPr/>
            <p:nvPr/>
          </p:nvSpPr>
          <p:spPr>
            <a:xfrm>
              <a:off x="9728276" y="1564097"/>
              <a:ext cx="406400" cy="4567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5B3B4336-AD54-324F-B443-7C5ED5B0CE4E}"/>
                </a:ext>
              </a:extLst>
            </p:cNvPr>
            <p:cNvSpPr txBox="1"/>
            <p:nvPr/>
          </p:nvSpPr>
          <p:spPr>
            <a:xfrm>
              <a:off x="9264685" y="1021459"/>
              <a:ext cx="1393057" cy="523220"/>
            </a:xfrm>
            <a:prstGeom prst="rect">
              <a:avLst/>
            </a:prstGeom>
            <a:noFill/>
          </p:spPr>
          <p:txBody>
            <a:bodyPr wrap="square" rtlCol="0">
              <a:spAutoFit/>
            </a:bodyPr>
            <a:lstStyle/>
            <a:p>
              <a:pPr algn="ctr"/>
              <a:r>
                <a:rPr lang="en-GB" sz="1400" b="1" dirty="0">
                  <a:solidFill>
                    <a:srgbClr val="0432FF"/>
                  </a:solidFill>
                </a:rPr>
                <a:t>STRATEGY DEVELOPMENT  </a:t>
              </a:r>
            </a:p>
          </p:txBody>
        </p:sp>
      </p:grpSp>
      <p:grpSp>
        <p:nvGrpSpPr>
          <p:cNvPr id="29" name="Group 28">
            <a:extLst>
              <a:ext uri="{FF2B5EF4-FFF2-40B4-BE49-F238E27FC236}">
                <a16:creationId xmlns:a16="http://schemas.microsoft.com/office/drawing/2014/main" id="{285700B8-1513-1343-90C9-4401CFD7A1A7}"/>
              </a:ext>
            </a:extLst>
          </p:cNvPr>
          <p:cNvGrpSpPr/>
          <p:nvPr/>
        </p:nvGrpSpPr>
        <p:grpSpPr>
          <a:xfrm>
            <a:off x="10695877" y="1032952"/>
            <a:ext cx="1393057" cy="5098441"/>
            <a:chOff x="10695877" y="1032952"/>
            <a:chExt cx="1393057" cy="5098441"/>
          </a:xfrm>
        </p:grpSpPr>
        <p:sp>
          <p:nvSpPr>
            <p:cNvPr id="60" name="Down Arrow 59">
              <a:extLst>
                <a:ext uri="{FF2B5EF4-FFF2-40B4-BE49-F238E27FC236}">
                  <a16:creationId xmlns:a16="http://schemas.microsoft.com/office/drawing/2014/main" id="{D4EF33C2-C4CD-E14E-A6EE-E103E0DF4D64}"/>
                </a:ext>
              </a:extLst>
            </p:cNvPr>
            <p:cNvSpPr/>
            <p:nvPr/>
          </p:nvSpPr>
          <p:spPr>
            <a:xfrm flipV="1">
              <a:off x="11146973" y="1534629"/>
              <a:ext cx="406400" cy="459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3" name="TextBox 62">
              <a:extLst>
                <a:ext uri="{FF2B5EF4-FFF2-40B4-BE49-F238E27FC236}">
                  <a16:creationId xmlns:a16="http://schemas.microsoft.com/office/drawing/2014/main" id="{F9379A65-5FB0-174B-975A-C62AB417D324}"/>
                </a:ext>
              </a:extLst>
            </p:cNvPr>
            <p:cNvSpPr txBox="1"/>
            <p:nvPr/>
          </p:nvSpPr>
          <p:spPr>
            <a:xfrm>
              <a:off x="10695877" y="1032952"/>
              <a:ext cx="1393057" cy="523220"/>
            </a:xfrm>
            <a:prstGeom prst="rect">
              <a:avLst/>
            </a:prstGeom>
            <a:noFill/>
          </p:spPr>
          <p:txBody>
            <a:bodyPr wrap="square" rtlCol="0">
              <a:spAutoFit/>
            </a:bodyPr>
            <a:lstStyle/>
            <a:p>
              <a:pPr algn="ctr"/>
              <a:r>
                <a:rPr lang="en-GB" sz="1400" b="1" dirty="0">
                  <a:solidFill>
                    <a:srgbClr val="0432FF"/>
                  </a:solidFill>
                </a:rPr>
                <a:t>ITERATION &amp; EVOLUTION </a:t>
              </a:r>
            </a:p>
          </p:txBody>
        </p:sp>
      </p:grpSp>
      <p:sp>
        <p:nvSpPr>
          <p:cNvPr id="27" name="Slide Number Placeholder 1">
            <a:extLst>
              <a:ext uri="{FF2B5EF4-FFF2-40B4-BE49-F238E27FC236}">
                <a16:creationId xmlns:a16="http://schemas.microsoft.com/office/drawing/2014/main" id="{BD88A519-D136-C148-88D4-BCAEFDB5EC70}"/>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383936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24</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1</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10222286" cy="646331"/>
          </a:xfrm>
          <a:prstGeom prst="rect">
            <a:avLst/>
          </a:prstGeom>
          <a:noFill/>
        </p:spPr>
        <p:txBody>
          <a:bodyPr wrap="none" rtlCol="0">
            <a:spAutoFit/>
          </a:bodyPr>
          <a:lstStyle/>
          <a:p>
            <a:r>
              <a:rPr lang="en-US" sz="3600" b="1" dirty="0">
                <a:solidFill>
                  <a:schemeClr val="bg1"/>
                </a:solidFill>
              </a:rPr>
              <a:t>Identify Business Goals &amp; Objectives Aligned to Data</a:t>
            </a:r>
            <a:endParaRPr lang="en-GB" sz="3600" b="1" dirty="0"/>
          </a:p>
        </p:txBody>
      </p:sp>
    </p:spTree>
    <p:extLst>
      <p:ext uri="{BB962C8B-B14F-4D97-AF65-F5344CB8AC3E}">
        <p14:creationId xmlns:p14="http://schemas.microsoft.com/office/powerpoint/2010/main" val="353008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3FF3-ABC1-8242-A31E-18751161506E}"/>
              </a:ext>
            </a:extLst>
          </p:cNvPr>
          <p:cNvSpPr>
            <a:spLocks noGrp="1"/>
          </p:cNvSpPr>
          <p:nvPr>
            <p:ph type="title"/>
          </p:nvPr>
        </p:nvSpPr>
        <p:spPr>
          <a:xfrm>
            <a:off x="949876" y="41629"/>
            <a:ext cx="10515600" cy="787814"/>
          </a:xfrm>
        </p:spPr>
        <p:txBody>
          <a:bodyPr>
            <a:noAutofit/>
          </a:bodyPr>
          <a:lstStyle/>
          <a:p>
            <a:r>
              <a:rPr lang="en-GB" sz="3600" dirty="0"/>
              <a:t>Capturing business goals and drivers - research   </a:t>
            </a:r>
          </a:p>
        </p:txBody>
      </p:sp>
      <p:sp>
        <p:nvSpPr>
          <p:cNvPr id="3" name="Content Placeholder 2">
            <a:extLst>
              <a:ext uri="{FF2B5EF4-FFF2-40B4-BE49-F238E27FC236}">
                <a16:creationId xmlns:a16="http://schemas.microsoft.com/office/drawing/2014/main" id="{0D40B199-532F-694C-AB85-449BE7367B3A}"/>
              </a:ext>
            </a:extLst>
          </p:cNvPr>
          <p:cNvSpPr>
            <a:spLocks noGrp="1"/>
          </p:cNvSpPr>
          <p:nvPr>
            <p:ph idx="1"/>
          </p:nvPr>
        </p:nvSpPr>
        <p:spPr>
          <a:xfrm>
            <a:off x="754437" y="1576120"/>
            <a:ext cx="7594433" cy="4848601"/>
          </a:xfrm>
        </p:spPr>
        <p:txBody>
          <a:bodyPr>
            <a:normAutofit/>
          </a:bodyPr>
          <a:lstStyle/>
          <a:p>
            <a:r>
              <a:rPr lang="en-GB" dirty="0"/>
              <a:t>Look at company websites &amp; documents (external and internal) to highlight:</a:t>
            </a:r>
          </a:p>
          <a:p>
            <a:pPr lvl="1"/>
            <a:r>
              <a:rPr lang="en-GB" dirty="0"/>
              <a:t>Current Mission &amp; Vision</a:t>
            </a:r>
          </a:p>
          <a:p>
            <a:pPr lvl="1"/>
            <a:r>
              <a:rPr lang="en-GB" dirty="0"/>
              <a:t>Strategic business aims and goals </a:t>
            </a:r>
          </a:p>
          <a:p>
            <a:pPr lvl="1"/>
            <a:r>
              <a:rPr lang="en-GB" dirty="0"/>
              <a:t>Current challenges – external and internal </a:t>
            </a:r>
          </a:p>
          <a:p>
            <a:r>
              <a:rPr lang="en-GB" dirty="0"/>
              <a:t> Consider how these depend on data and its effective management </a:t>
            </a:r>
          </a:p>
          <a:p>
            <a:pPr lvl="1"/>
            <a:r>
              <a:rPr lang="en-GB" dirty="0"/>
              <a:t>For example, a business goal to </a:t>
            </a:r>
            <a:r>
              <a:rPr lang="en-GB" b="1" dirty="0">
                <a:solidFill>
                  <a:srgbClr val="005493"/>
                </a:solidFill>
              </a:rPr>
              <a:t>‘Increase our revenues from our top 10% revenue generating customers’</a:t>
            </a:r>
          </a:p>
          <a:p>
            <a:pPr lvl="1"/>
            <a:r>
              <a:rPr lang="en-GB" dirty="0"/>
              <a:t>Data questions:</a:t>
            </a:r>
          </a:p>
          <a:p>
            <a:pPr lvl="2"/>
            <a:r>
              <a:rPr lang="en-GB" dirty="0"/>
              <a:t>Can we identify our top 10% revenue generating customers? </a:t>
            </a:r>
          </a:p>
          <a:p>
            <a:pPr lvl="2"/>
            <a:r>
              <a:rPr lang="en-GB" dirty="0"/>
              <a:t>What data issues may stop us doing that (data quality, data duplication, missing data etc.)</a:t>
            </a:r>
          </a:p>
          <a:p>
            <a:pPr lvl="2"/>
            <a:r>
              <a:rPr lang="en-GB" dirty="0"/>
              <a:t>What are the implications if we can’t? </a:t>
            </a:r>
          </a:p>
        </p:txBody>
      </p:sp>
      <p:pic>
        <p:nvPicPr>
          <p:cNvPr id="5" name="Picture 4">
            <a:extLst>
              <a:ext uri="{FF2B5EF4-FFF2-40B4-BE49-F238E27FC236}">
                <a16:creationId xmlns:a16="http://schemas.microsoft.com/office/drawing/2014/main" id="{886CD7DF-774C-3046-BA50-D4F01683ED2E}"/>
              </a:ext>
            </a:extLst>
          </p:cNvPr>
          <p:cNvPicPr>
            <a:picLocks noChangeAspect="1"/>
          </p:cNvPicPr>
          <p:nvPr/>
        </p:nvPicPr>
        <p:blipFill>
          <a:blip r:embed="rId3"/>
          <a:stretch>
            <a:fillRect/>
          </a:stretch>
        </p:blipFill>
        <p:spPr>
          <a:xfrm>
            <a:off x="9123863" y="947664"/>
            <a:ext cx="2142012" cy="1071006"/>
          </a:xfrm>
          <a:prstGeom prst="rect">
            <a:avLst/>
          </a:prstGeom>
          <a:effectLst>
            <a:outerShdw blurRad="50800" dist="38100" dir="2700000" algn="tl" rotWithShape="0">
              <a:prstClr val="black">
                <a:alpha val="40000"/>
              </a:prstClr>
            </a:outerShdw>
          </a:effectLst>
        </p:spPr>
      </p:pic>
      <p:pic>
        <p:nvPicPr>
          <p:cNvPr id="7" name="Picture 6" descr="Logo, company name&#10;&#10;Description automatically generated">
            <a:extLst>
              <a:ext uri="{FF2B5EF4-FFF2-40B4-BE49-F238E27FC236}">
                <a16:creationId xmlns:a16="http://schemas.microsoft.com/office/drawing/2014/main" id="{538C26C8-02C7-BA6E-BFDF-D4C104CFE0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4876" y="2271173"/>
            <a:ext cx="1357282" cy="1921815"/>
          </a:xfrm>
          <a:prstGeom prst="rect">
            <a:avLst/>
          </a:prstGeom>
          <a:effectLst>
            <a:outerShdw blurRad="50800" dist="38100" dir="2700000" algn="tl" rotWithShape="0">
              <a:prstClr val="black">
                <a:alpha val="40000"/>
              </a:prstClr>
            </a:outerShdw>
          </a:effectLst>
        </p:spPr>
      </p:pic>
      <p:pic>
        <p:nvPicPr>
          <p:cNvPr id="9" name="Picture 8" descr="Graphical user interface, website&#10;&#10;Description automatically generated">
            <a:extLst>
              <a:ext uri="{FF2B5EF4-FFF2-40B4-BE49-F238E27FC236}">
                <a16:creationId xmlns:a16="http://schemas.microsoft.com/office/drawing/2014/main" id="{C8B279D0-5D6A-0B7F-22F6-7B89F6EF3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653" y="4445491"/>
            <a:ext cx="1965727" cy="158306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AC1196C-DD67-E9F9-D072-A1ACFE1C253D}"/>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25</a:t>
            </a:fld>
            <a:endParaRPr lang="en-US" sz="1200" dirty="0">
              <a:solidFill>
                <a:schemeClr val="bg1"/>
              </a:solidFill>
            </a:endParaRPr>
          </a:p>
        </p:txBody>
      </p:sp>
      <p:sp>
        <p:nvSpPr>
          <p:cNvPr id="6" name="Slide Number Placeholder 3">
            <a:extLst>
              <a:ext uri="{FF2B5EF4-FFF2-40B4-BE49-F238E27FC236}">
                <a16:creationId xmlns:a16="http://schemas.microsoft.com/office/drawing/2014/main" id="{5A7A212B-ECC9-6BBC-D5CA-A61E4711E274}"/>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30978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3FF3-ABC1-8242-A31E-18751161506E}"/>
              </a:ext>
            </a:extLst>
          </p:cNvPr>
          <p:cNvSpPr>
            <a:spLocks noGrp="1"/>
          </p:cNvSpPr>
          <p:nvPr>
            <p:ph type="title"/>
          </p:nvPr>
        </p:nvSpPr>
        <p:spPr>
          <a:xfrm>
            <a:off x="547619" y="347379"/>
            <a:ext cx="10515600" cy="787814"/>
          </a:xfrm>
        </p:spPr>
        <p:txBody>
          <a:bodyPr>
            <a:noAutofit/>
          </a:bodyPr>
          <a:lstStyle/>
          <a:p>
            <a:r>
              <a:rPr lang="en-GB" sz="3600" dirty="0"/>
              <a:t>Capturing &amp; analysing data problems &amp; opportunities </a:t>
            </a:r>
          </a:p>
        </p:txBody>
      </p:sp>
      <p:sp>
        <p:nvSpPr>
          <p:cNvPr id="3" name="Content Placeholder 2">
            <a:extLst>
              <a:ext uri="{FF2B5EF4-FFF2-40B4-BE49-F238E27FC236}">
                <a16:creationId xmlns:a16="http://schemas.microsoft.com/office/drawing/2014/main" id="{0D40B199-532F-694C-AB85-449BE7367B3A}"/>
              </a:ext>
            </a:extLst>
          </p:cNvPr>
          <p:cNvSpPr>
            <a:spLocks noGrp="1"/>
          </p:cNvSpPr>
          <p:nvPr>
            <p:ph idx="1"/>
          </p:nvPr>
        </p:nvSpPr>
        <p:spPr>
          <a:xfrm>
            <a:off x="354955" y="1268113"/>
            <a:ext cx="6952650" cy="4848601"/>
          </a:xfrm>
        </p:spPr>
        <p:txBody>
          <a:bodyPr>
            <a:normAutofit lnSpcReduction="10000"/>
          </a:bodyPr>
          <a:lstStyle/>
          <a:p>
            <a:r>
              <a:rPr lang="en-GB" dirty="0"/>
              <a:t>Identify the primary data stakeholders (Include both Business &amp; IT) </a:t>
            </a:r>
          </a:p>
          <a:p>
            <a:r>
              <a:rPr lang="en-GB" dirty="0"/>
              <a:t>Set up 1-1 interviews, group interviews or workshops to highlight:</a:t>
            </a:r>
          </a:p>
          <a:p>
            <a:pPr lvl="1"/>
            <a:r>
              <a:rPr lang="en-GB" dirty="0">
                <a:solidFill>
                  <a:schemeClr val="accent1">
                    <a:lumMod val="50000"/>
                  </a:schemeClr>
                </a:solidFill>
              </a:rPr>
              <a:t>How are you currently using or managing data in your role? </a:t>
            </a:r>
          </a:p>
          <a:p>
            <a:pPr lvl="1"/>
            <a:r>
              <a:rPr lang="en-GB" dirty="0">
                <a:solidFill>
                  <a:schemeClr val="accent1">
                    <a:lumMod val="50000"/>
                  </a:schemeClr>
                </a:solidFill>
              </a:rPr>
              <a:t>What’s working well?</a:t>
            </a:r>
          </a:p>
          <a:p>
            <a:pPr lvl="1"/>
            <a:r>
              <a:rPr lang="en-GB" dirty="0">
                <a:solidFill>
                  <a:schemeClr val="accent1">
                    <a:lumMod val="50000"/>
                  </a:schemeClr>
                </a:solidFill>
              </a:rPr>
              <a:t>What needs to be improved and why?</a:t>
            </a:r>
          </a:p>
          <a:p>
            <a:pPr lvl="1"/>
            <a:r>
              <a:rPr lang="en-GB" dirty="0">
                <a:solidFill>
                  <a:schemeClr val="accent1">
                    <a:lumMod val="50000"/>
                  </a:schemeClr>
                </a:solidFill>
              </a:rPr>
              <a:t>What future data needs do you have and what opportunities can be taken with better (use of) data?</a:t>
            </a:r>
          </a:p>
          <a:p>
            <a:pPr lvl="1"/>
            <a:r>
              <a:rPr lang="en-GB" dirty="0">
                <a:solidFill>
                  <a:schemeClr val="accent1">
                    <a:lumMod val="50000"/>
                  </a:schemeClr>
                </a:solidFill>
              </a:rPr>
              <a:t>What are the current costs / lost opportunities of current data shortcomings? (Quantify in financial terms if possible) </a:t>
            </a:r>
          </a:p>
          <a:p>
            <a:pPr lvl="1"/>
            <a:r>
              <a:rPr lang="en-GB" dirty="0">
                <a:solidFill>
                  <a:schemeClr val="accent1">
                    <a:lumMod val="50000"/>
                  </a:schemeClr>
                </a:solidFill>
              </a:rPr>
              <a:t>What is your One Wish for data?</a:t>
            </a:r>
          </a:p>
          <a:p>
            <a:r>
              <a:rPr lang="en-GB" dirty="0"/>
              <a:t>It’s important to speak to a wide range of roles across the organisation:</a:t>
            </a:r>
          </a:p>
          <a:p>
            <a:pPr lvl="1"/>
            <a:r>
              <a:rPr lang="en-GB" dirty="0"/>
              <a:t>Senior Executives</a:t>
            </a:r>
          </a:p>
          <a:p>
            <a:pPr lvl="1"/>
            <a:r>
              <a:rPr lang="en-GB" dirty="0"/>
              <a:t>Management roles (Business &amp; IT) </a:t>
            </a:r>
          </a:p>
          <a:p>
            <a:pPr lvl="1"/>
            <a:r>
              <a:rPr lang="en-GB" dirty="0"/>
              <a:t>Front line roles (Business &amp; IT) </a:t>
            </a:r>
          </a:p>
        </p:txBody>
      </p:sp>
      <p:sp>
        <p:nvSpPr>
          <p:cNvPr id="4" name="Slide Number Placeholder 3">
            <a:extLst>
              <a:ext uri="{FF2B5EF4-FFF2-40B4-BE49-F238E27FC236}">
                <a16:creationId xmlns:a16="http://schemas.microsoft.com/office/drawing/2014/main" id="{5DB0B82D-E6C8-0A40-B0EB-5454AB894915}"/>
              </a:ext>
            </a:extLst>
          </p:cNvPr>
          <p:cNvSpPr>
            <a:spLocks noGrp="1"/>
          </p:cNvSpPr>
          <p:nvPr>
            <p:ph type="sldNum" sz="quarter" idx="12"/>
          </p:nvPr>
        </p:nvSpPr>
        <p:spPr/>
        <p:txBody>
          <a:bodyPr/>
          <a:lstStyle/>
          <a:p>
            <a:fld id="{7C0A8638-8D10-419D-A540-6BF35F11F66E}" type="slidenum">
              <a:rPr lang="en-US" smtClean="0">
                <a:solidFill>
                  <a:schemeClr val="tx1"/>
                </a:solidFill>
              </a:rPr>
              <a:t>26</a:t>
            </a:fld>
            <a:endParaRPr lang="en-US" dirty="0">
              <a:solidFill>
                <a:schemeClr val="tx1"/>
              </a:solidFill>
            </a:endParaRPr>
          </a:p>
        </p:txBody>
      </p:sp>
      <p:pic>
        <p:nvPicPr>
          <p:cNvPr id="6" name="Picture 5">
            <a:extLst>
              <a:ext uri="{FF2B5EF4-FFF2-40B4-BE49-F238E27FC236}">
                <a16:creationId xmlns:a16="http://schemas.microsoft.com/office/drawing/2014/main" id="{43803FBA-3F05-B742-B1EE-3246FED14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7778" y="1657057"/>
            <a:ext cx="4139899" cy="3934404"/>
          </a:xfrm>
          <a:prstGeom prst="rect">
            <a:avLst/>
          </a:prstGeom>
        </p:spPr>
      </p:pic>
      <p:sp>
        <p:nvSpPr>
          <p:cNvPr id="5" name="Slide Number Placeholder 3">
            <a:extLst>
              <a:ext uri="{FF2B5EF4-FFF2-40B4-BE49-F238E27FC236}">
                <a16:creationId xmlns:a16="http://schemas.microsoft.com/office/drawing/2014/main" id="{BC49F87D-8202-60CB-ECC5-582665AF5D98}"/>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26</a:t>
            </a:fld>
            <a:endParaRPr lang="en-US" sz="1200" dirty="0">
              <a:solidFill>
                <a:schemeClr val="bg1"/>
              </a:solidFill>
            </a:endParaRPr>
          </a:p>
        </p:txBody>
      </p:sp>
    </p:spTree>
    <p:extLst>
      <p:ext uri="{BB962C8B-B14F-4D97-AF65-F5344CB8AC3E}">
        <p14:creationId xmlns:p14="http://schemas.microsoft.com/office/powerpoint/2010/main" val="127511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27</a:t>
            </a:fld>
            <a:endParaRPr lang="en-US" dirty="0">
              <a:solidFill>
                <a:schemeClr val="tx1"/>
              </a:solidFill>
            </a:endParaRPr>
          </a:p>
        </p:txBody>
      </p:sp>
      <p:sp>
        <p:nvSpPr>
          <p:cNvPr id="3" name="Content Placeholder 2"/>
          <p:cNvSpPr>
            <a:spLocks noGrp="1"/>
          </p:cNvSpPr>
          <p:nvPr>
            <p:ph idx="4294967295"/>
          </p:nvPr>
        </p:nvSpPr>
        <p:spPr>
          <a:xfrm>
            <a:off x="408404" y="1160522"/>
            <a:ext cx="11375192" cy="4536956"/>
          </a:xfrm>
        </p:spPr>
        <p:txBody>
          <a:bodyPr/>
          <a:lstStyle/>
          <a:p>
            <a:pPr>
              <a:lnSpc>
                <a:spcPct val="100000"/>
              </a:lnSpc>
              <a:spcBef>
                <a:spcPts val="600"/>
              </a:spcBef>
            </a:pPr>
            <a:r>
              <a:rPr lang="en-US" sz="2000" dirty="0"/>
              <a:t>Stakeholders are key to the success or failure of your data strategy.  Like data assets, they should be analysed and managed.</a:t>
            </a:r>
          </a:p>
          <a:p>
            <a:pPr lvl="1">
              <a:lnSpc>
                <a:spcPct val="100000"/>
              </a:lnSpc>
              <a:spcBef>
                <a:spcPts val="600"/>
              </a:spcBef>
            </a:pPr>
            <a:r>
              <a:rPr lang="en-US" sz="1800" dirty="0"/>
              <a:t>They are the </a:t>
            </a:r>
            <a:r>
              <a:rPr lang="en-US" sz="1800" b="1" dirty="0"/>
              <a:t>“Who” </a:t>
            </a:r>
            <a:r>
              <a:rPr lang="en-US" sz="1800" dirty="0"/>
              <a:t>in the Zachman Framework</a:t>
            </a:r>
          </a:p>
          <a:p>
            <a:pPr>
              <a:lnSpc>
                <a:spcPct val="100000"/>
              </a:lnSpc>
              <a:spcBef>
                <a:spcPts val="600"/>
              </a:spcBef>
            </a:pPr>
            <a:r>
              <a:rPr lang="en-US" sz="2000" dirty="0"/>
              <a:t>A number of tools and techniques exist to help manage stakeholders</a:t>
            </a:r>
          </a:p>
          <a:p>
            <a:pPr>
              <a:lnSpc>
                <a:spcPct val="100000"/>
              </a:lnSpc>
              <a:spcBef>
                <a:spcPts val="600"/>
              </a:spcBef>
            </a:pPr>
            <a:endParaRPr lang="en-US" sz="2000" dirty="0"/>
          </a:p>
          <a:p>
            <a:pPr lvl="1">
              <a:lnSpc>
                <a:spcPct val="100000"/>
              </a:lnSpc>
              <a:spcBef>
                <a:spcPts val="600"/>
              </a:spcBef>
            </a:pPr>
            <a:r>
              <a:rPr lang="en-US" sz="1800" b="1" dirty="0">
                <a:solidFill>
                  <a:srgbClr val="00538B"/>
                </a:solidFill>
              </a:rPr>
              <a:t>Stakeholder matrix:  </a:t>
            </a:r>
            <a:r>
              <a:rPr lang="en-US" sz="1800" dirty="0"/>
              <a:t>Listing of key stakeholders with their roles, contact information, location, etc.  </a:t>
            </a:r>
          </a:p>
          <a:p>
            <a:pPr lvl="1">
              <a:lnSpc>
                <a:spcPct val="100000"/>
              </a:lnSpc>
              <a:spcBef>
                <a:spcPts val="600"/>
              </a:spcBef>
            </a:pPr>
            <a:r>
              <a:rPr lang="en-US" sz="1800" b="1" dirty="0">
                <a:solidFill>
                  <a:srgbClr val="00538B"/>
                </a:solidFill>
              </a:rPr>
              <a:t>Interest/Influence matrix: </a:t>
            </a:r>
            <a:r>
              <a:rPr lang="en-US" sz="1800" dirty="0"/>
              <a:t>Rank stakeholders by level of interest vs. amount of influence they hold.</a:t>
            </a:r>
          </a:p>
          <a:p>
            <a:pPr lvl="1">
              <a:lnSpc>
                <a:spcPct val="100000"/>
              </a:lnSpc>
              <a:spcBef>
                <a:spcPts val="600"/>
              </a:spcBef>
            </a:pPr>
            <a:r>
              <a:rPr lang="en-US" sz="1800" b="1" dirty="0">
                <a:solidFill>
                  <a:srgbClr val="00538B"/>
                </a:solidFill>
              </a:rPr>
              <a:t>Interest matrix: </a:t>
            </a:r>
            <a:r>
              <a:rPr lang="en-US" sz="1800" b="1" dirty="0"/>
              <a:t> </a:t>
            </a:r>
            <a:r>
              <a:rPr lang="en-US" sz="1800" dirty="0"/>
              <a:t>Identify key interest areas and map their importance to each stakeholders or stakeholder group.</a:t>
            </a:r>
          </a:p>
          <a:p>
            <a:pPr lvl="1">
              <a:lnSpc>
                <a:spcPct val="100000"/>
              </a:lnSpc>
              <a:spcBef>
                <a:spcPts val="600"/>
              </a:spcBef>
            </a:pPr>
            <a:r>
              <a:rPr lang="en-US" sz="1800" b="1" dirty="0">
                <a:solidFill>
                  <a:srgbClr val="00538B"/>
                </a:solidFill>
              </a:rPr>
              <a:t>Interview schedule &amp; key questions:</a:t>
            </a:r>
            <a:r>
              <a:rPr lang="en-US" sz="1800" dirty="0">
                <a:solidFill>
                  <a:srgbClr val="00538B"/>
                </a:solidFill>
              </a:rPr>
              <a:t>  </a:t>
            </a:r>
            <a:r>
              <a:rPr lang="en-US" sz="1800" dirty="0"/>
              <a:t>Plan the interview schedule to respect stakeholders’ time. Identify key questions ahead of the meeting. </a:t>
            </a:r>
          </a:p>
          <a:p>
            <a:pPr lvl="1">
              <a:lnSpc>
                <a:spcPct val="100000"/>
              </a:lnSpc>
              <a:spcBef>
                <a:spcPts val="600"/>
              </a:spcBef>
            </a:pPr>
            <a:r>
              <a:rPr lang="en-US" sz="1800" b="1" dirty="0">
                <a:solidFill>
                  <a:srgbClr val="00538B"/>
                </a:solidFill>
              </a:rPr>
              <a:t>Preferred communication styles:  </a:t>
            </a:r>
            <a:r>
              <a:rPr lang="en-US" sz="1800" dirty="0"/>
              <a:t>Identify the styles of communication preferred by stakeholders &amp; their communication styles (email, face to face meeting, coffee, introvert/extrovert, etc.)</a:t>
            </a:r>
          </a:p>
          <a:p>
            <a:pPr lvl="1">
              <a:lnSpc>
                <a:spcPct val="100000"/>
              </a:lnSpc>
              <a:spcBef>
                <a:spcPts val="600"/>
              </a:spcBef>
            </a:pPr>
            <a:r>
              <a:rPr lang="en-US" sz="1800" b="1" dirty="0">
                <a:solidFill>
                  <a:srgbClr val="00538B"/>
                </a:solidFill>
              </a:rPr>
              <a:t>Communication Plan</a:t>
            </a:r>
            <a:r>
              <a:rPr lang="en-US" sz="1800" dirty="0">
                <a:solidFill>
                  <a:srgbClr val="00538B"/>
                </a:solidFill>
              </a:rPr>
              <a:t>:  </a:t>
            </a:r>
            <a:r>
              <a:rPr lang="en-US" sz="1800" dirty="0"/>
              <a:t>Develop a phased communication plan including feedback, reporting, metrics, etc. </a:t>
            </a:r>
          </a:p>
        </p:txBody>
      </p:sp>
      <p:sp>
        <p:nvSpPr>
          <p:cNvPr id="5" name="Rectangle 4">
            <a:extLst>
              <a:ext uri="{FF2B5EF4-FFF2-40B4-BE49-F238E27FC236}">
                <a16:creationId xmlns:a16="http://schemas.microsoft.com/office/drawing/2014/main" id="{D109781C-752E-4C77-A225-BF6CE226693C}"/>
              </a:ext>
            </a:extLst>
          </p:cNvPr>
          <p:cNvSpPr/>
          <p:nvPr/>
        </p:nvSpPr>
        <p:spPr>
          <a:xfrm>
            <a:off x="812226" y="2938228"/>
            <a:ext cx="10951492" cy="26964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503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Stakeholder Matrix</a:t>
            </a:r>
          </a:p>
        </p:txBody>
      </p:sp>
      <p:sp>
        <p:nvSpPr>
          <p:cNvPr id="4" name="Slide Number Placeholder 3"/>
          <p:cNvSpPr>
            <a:spLocks noGrp="1"/>
          </p:cNvSpPr>
          <p:nvPr>
            <p:ph type="sldNum" sz="quarter" idx="12"/>
          </p:nvPr>
        </p:nvSpPr>
        <p:spPr>
          <a:xfrm>
            <a:off x="11364557" y="6333458"/>
            <a:ext cx="579783" cy="365125"/>
          </a:xfrm>
        </p:spPr>
        <p:txBody>
          <a:bodyPr/>
          <a:lstStyle/>
          <a:p>
            <a:fld id="{7C0A8638-8D10-419D-A540-6BF35F11F66E}" type="slidenum">
              <a:rPr lang="en-US" smtClean="0">
                <a:solidFill>
                  <a:schemeClr val="tx1"/>
                </a:solidFill>
              </a:rPr>
              <a:t>28</a:t>
            </a:fld>
            <a:endParaRPr lang="en-US" dirty="0">
              <a:solidFill>
                <a:schemeClr val="tx1"/>
              </a:solidFill>
            </a:endParaRPr>
          </a:p>
        </p:txBody>
      </p:sp>
      <p:grpSp>
        <p:nvGrpSpPr>
          <p:cNvPr id="9" name="Group 8"/>
          <p:cNvGrpSpPr/>
          <p:nvPr/>
        </p:nvGrpSpPr>
        <p:grpSpPr>
          <a:xfrm>
            <a:off x="79890" y="1415493"/>
            <a:ext cx="11853693" cy="4752529"/>
            <a:chOff x="140547" y="2049328"/>
            <a:chExt cx="8890270" cy="356439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547" y="2049328"/>
              <a:ext cx="8890270" cy="2718248"/>
            </a:xfrm>
            <a:prstGeom prst="rect">
              <a:avLst/>
            </a:prstGeom>
            <a:ln>
              <a:solidFill>
                <a:schemeClr val="bg1">
                  <a:lumMod val="65000"/>
                </a:schemeClr>
              </a:solidFill>
            </a:ln>
          </p:spPr>
        </p:pic>
        <p:sp>
          <p:nvSpPr>
            <p:cNvPr id="7" name="TextBox 6"/>
            <p:cNvSpPr txBox="1"/>
            <p:nvPr/>
          </p:nvSpPr>
          <p:spPr>
            <a:xfrm>
              <a:off x="3797957" y="4828895"/>
              <a:ext cx="1003934" cy="784830"/>
            </a:xfrm>
            <a:prstGeom prst="rect">
              <a:avLst/>
            </a:prstGeom>
            <a:solidFill>
              <a:schemeClr val="bg2"/>
            </a:solidFill>
            <a:ln>
              <a:solidFill>
                <a:schemeClr val="bg1">
                  <a:lumMod val="65000"/>
                </a:schemeClr>
              </a:solidFill>
            </a:ln>
          </p:spPr>
          <p:txBody>
            <a:bodyPr wrap="square" rtlCol="0">
              <a:spAutoFit/>
            </a:bodyPr>
            <a:lstStyle/>
            <a:p>
              <a:r>
                <a:rPr lang="en-US" sz="1400" b="1" u="sng" dirty="0"/>
                <a:t>RACI *:</a:t>
              </a:r>
            </a:p>
            <a:p>
              <a:r>
                <a:rPr lang="en-US" sz="1200" dirty="0"/>
                <a:t>R: Responsible</a:t>
              </a:r>
            </a:p>
            <a:p>
              <a:r>
                <a:rPr lang="en-US" sz="1200" dirty="0"/>
                <a:t>A: Accountable</a:t>
              </a:r>
            </a:p>
            <a:p>
              <a:r>
                <a:rPr lang="en-US" sz="1200" dirty="0"/>
                <a:t>C: Consulted</a:t>
              </a:r>
            </a:p>
            <a:p>
              <a:r>
                <a:rPr lang="en-US" sz="1200" dirty="0"/>
                <a:t> I: Informed</a:t>
              </a:r>
            </a:p>
          </p:txBody>
        </p:sp>
      </p:grpSp>
    </p:spTree>
    <p:extLst>
      <p:ext uri="{BB962C8B-B14F-4D97-AF65-F5344CB8AC3E}">
        <p14:creationId xmlns:p14="http://schemas.microsoft.com/office/powerpoint/2010/main" val="694044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41" y="298093"/>
            <a:ext cx="10515600" cy="787814"/>
          </a:xfrm>
        </p:spPr>
        <p:txBody>
          <a:bodyPr>
            <a:normAutofit fontScale="90000"/>
          </a:bodyPr>
          <a:lstStyle/>
          <a:p>
            <a:r>
              <a:rPr lang="en-US" sz="3200" dirty="0"/>
              <a:t>Data Issues &amp; Opportunities Log: Suggested Template from Interviews</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29</a:t>
            </a:fld>
            <a:endParaRPr lang="en-US" dirty="0">
              <a:solidFill>
                <a:schemeClr val="tx1"/>
              </a:solidFill>
            </a:endParaRPr>
          </a:p>
        </p:txBody>
      </p:sp>
      <p:graphicFrame>
        <p:nvGraphicFramePr>
          <p:cNvPr id="9" name="Table 8"/>
          <p:cNvGraphicFramePr>
            <a:graphicFrameLocks noGrp="1"/>
          </p:cNvGraphicFramePr>
          <p:nvPr/>
        </p:nvGraphicFramePr>
        <p:xfrm>
          <a:off x="610702" y="1250773"/>
          <a:ext cx="10578665" cy="3858267"/>
        </p:xfrm>
        <a:graphic>
          <a:graphicData uri="http://schemas.openxmlformats.org/drawingml/2006/table">
            <a:tbl>
              <a:tblPr firstRow="1" firstCol="1" bandRow="1"/>
              <a:tblGrid>
                <a:gridCol w="568393">
                  <a:extLst>
                    <a:ext uri="{9D8B030D-6E8A-4147-A177-3AD203B41FA5}">
                      <a16:colId xmlns:a16="http://schemas.microsoft.com/office/drawing/2014/main" val="20000"/>
                    </a:ext>
                  </a:extLst>
                </a:gridCol>
                <a:gridCol w="649705">
                  <a:extLst>
                    <a:ext uri="{9D8B030D-6E8A-4147-A177-3AD203B41FA5}">
                      <a16:colId xmlns:a16="http://schemas.microsoft.com/office/drawing/2014/main" val="3926526963"/>
                    </a:ext>
                  </a:extLst>
                </a:gridCol>
                <a:gridCol w="1398651">
                  <a:extLst>
                    <a:ext uri="{9D8B030D-6E8A-4147-A177-3AD203B41FA5}">
                      <a16:colId xmlns:a16="http://schemas.microsoft.com/office/drawing/2014/main" val="20002"/>
                    </a:ext>
                  </a:extLst>
                </a:gridCol>
                <a:gridCol w="3341791">
                  <a:extLst>
                    <a:ext uri="{9D8B030D-6E8A-4147-A177-3AD203B41FA5}">
                      <a16:colId xmlns:a16="http://schemas.microsoft.com/office/drawing/2014/main" val="20003"/>
                    </a:ext>
                  </a:extLst>
                </a:gridCol>
                <a:gridCol w="3344779">
                  <a:extLst>
                    <a:ext uri="{9D8B030D-6E8A-4147-A177-3AD203B41FA5}">
                      <a16:colId xmlns:a16="http://schemas.microsoft.com/office/drawing/2014/main" val="20004"/>
                    </a:ext>
                  </a:extLst>
                </a:gridCol>
                <a:gridCol w="1275346">
                  <a:extLst>
                    <a:ext uri="{9D8B030D-6E8A-4147-A177-3AD203B41FA5}">
                      <a16:colId xmlns:a16="http://schemas.microsoft.com/office/drawing/2014/main" val="20009"/>
                    </a:ext>
                  </a:extLst>
                </a:gridCol>
              </a:tblGrid>
              <a:tr h="438425">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Unique</a:t>
                      </a: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Interview No.</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Short Name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Impact of the Problem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Raised By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096062">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6062">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27718">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353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31" y="231147"/>
            <a:ext cx="10972800" cy="1015663"/>
          </a:xfrm>
        </p:spPr>
        <p:txBody>
          <a:bodyPr>
            <a:normAutofit/>
          </a:bodyPr>
          <a:lstStyle/>
          <a:p>
            <a:r>
              <a:rPr lang="en-GB" dirty="0"/>
              <a:t>Aim for an Interactive Session </a:t>
            </a:r>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436" y="1495186"/>
            <a:ext cx="3489728" cy="2619140"/>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5162" y="2468893"/>
            <a:ext cx="3507345" cy="2325523"/>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52608" y="3577103"/>
            <a:ext cx="3240968" cy="24307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Slide Number Placeholder 1">
            <a:extLst>
              <a:ext uri="{FF2B5EF4-FFF2-40B4-BE49-F238E27FC236}">
                <a16:creationId xmlns:a16="http://schemas.microsoft.com/office/drawing/2014/main" id="{515ED816-AB9C-6147-8633-FD3B4C855235}"/>
              </a:ext>
            </a:extLst>
          </p:cNvPr>
          <p:cNvSpPr>
            <a:spLocks noGrp="1"/>
          </p:cNvSpPr>
          <p:nvPr>
            <p:ph type="sldNum" sz="quarter" idx="12"/>
          </p:nvPr>
        </p:nvSpPr>
        <p:spPr>
          <a:xfrm>
            <a:off x="11353800" y="6362405"/>
            <a:ext cx="579783" cy="365125"/>
          </a:xfrm>
        </p:spPr>
        <p:txBody>
          <a:bodyPr/>
          <a:lstStyle/>
          <a:p>
            <a:fld id="{7C0A8638-8D10-419D-A540-6BF35F11F66E}" type="slidenum">
              <a:rPr lang="en-US" smtClean="0">
                <a:solidFill>
                  <a:schemeClr val="tx1"/>
                </a:solidFill>
              </a:rPr>
              <a:t>3</a:t>
            </a:fld>
            <a:endParaRPr lang="en-US" dirty="0">
              <a:solidFill>
                <a:schemeClr val="tx1"/>
              </a:solidFill>
            </a:endParaRPr>
          </a:p>
        </p:txBody>
      </p:sp>
      <p:sp>
        <p:nvSpPr>
          <p:cNvPr id="3" name="TextBox 2">
            <a:extLst>
              <a:ext uri="{FF2B5EF4-FFF2-40B4-BE49-F238E27FC236}">
                <a16:creationId xmlns:a16="http://schemas.microsoft.com/office/drawing/2014/main" id="{9DCF14E8-F9F0-CBC0-0B03-F04281A48AE8}"/>
              </a:ext>
            </a:extLst>
          </p:cNvPr>
          <p:cNvSpPr txBox="1"/>
          <p:nvPr/>
        </p:nvSpPr>
        <p:spPr>
          <a:xfrm>
            <a:off x="3471372" y="5898636"/>
            <a:ext cx="4865050" cy="646331"/>
          </a:xfrm>
          <a:prstGeom prst="rect">
            <a:avLst/>
          </a:prstGeom>
          <a:noFill/>
        </p:spPr>
        <p:txBody>
          <a:bodyPr wrap="none" rtlCol="0">
            <a:spAutoFit/>
          </a:bodyPr>
          <a:lstStyle/>
          <a:p>
            <a:pPr algn="ctr"/>
            <a:r>
              <a:rPr lang="en-GB" b="1" dirty="0">
                <a:solidFill>
                  <a:srgbClr val="005493"/>
                </a:solidFill>
              </a:rPr>
              <a:t>Everyone to do a quick introduction:</a:t>
            </a:r>
          </a:p>
          <a:p>
            <a:pPr algn="ctr"/>
            <a:r>
              <a:rPr lang="en-GB" b="1" dirty="0">
                <a:solidFill>
                  <a:srgbClr val="005493"/>
                </a:solidFill>
              </a:rPr>
              <a:t>Name, Role, Organisation, Data Strategy Interest </a:t>
            </a:r>
          </a:p>
        </p:txBody>
      </p:sp>
    </p:spTree>
    <p:extLst>
      <p:ext uri="{BB962C8B-B14F-4D97-AF65-F5344CB8AC3E}">
        <p14:creationId xmlns:p14="http://schemas.microsoft.com/office/powerpoint/2010/main" val="22447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B300-1BCF-4455-B286-265403995A82}"/>
              </a:ext>
            </a:extLst>
          </p:cNvPr>
          <p:cNvSpPr>
            <a:spLocks noGrp="1"/>
          </p:cNvSpPr>
          <p:nvPr>
            <p:ph type="title"/>
          </p:nvPr>
        </p:nvSpPr>
        <p:spPr>
          <a:xfrm>
            <a:off x="446678" y="113338"/>
            <a:ext cx="11325319" cy="776654"/>
          </a:xfrm>
        </p:spPr>
        <p:txBody>
          <a:bodyPr>
            <a:normAutofit fontScale="90000"/>
          </a:bodyPr>
          <a:lstStyle/>
          <a:p>
            <a:r>
              <a:rPr lang="en-US" dirty="0"/>
              <a:t>Example: What is your </a:t>
            </a:r>
            <a:r>
              <a:rPr lang="en-US" dirty="0">
                <a:solidFill>
                  <a:schemeClr val="accent6">
                    <a:lumMod val="75000"/>
                  </a:schemeClr>
                </a:solidFill>
              </a:rPr>
              <a:t>One Wish </a:t>
            </a:r>
            <a:r>
              <a:rPr lang="en-US" dirty="0"/>
              <a:t>related to data?     </a:t>
            </a:r>
            <a:br>
              <a:rPr lang="en-US" dirty="0"/>
            </a:br>
            <a:r>
              <a:rPr lang="en-US" dirty="0"/>
              <a:t>Top Themes: All Stakeholders</a:t>
            </a:r>
          </a:p>
        </p:txBody>
      </p:sp>
      <p:sp>
        <p:nvSpPr>
          <p:cNvPr id="5" name="Rectangle 4">
            <a:extLst>
              <a:ext uri="{FF2B5EF4-FFF2-40B4-BE49-F238E27FC236}">
                <a16:creationId xmlns:a16="http://schemas.microsoft.com/office/drawing/2014/main" id="{DC7B0429-EF99-4350-AB4A-F9049AF611C4}"/>
              </a:ext>
            </a:extLst>
          </p:cNvPr>
          <p:cNvSpPr/>
          <p:nvPr/>
        </p:nvSpPr>
        <p:spPr>
          <a:xfrm>
            <a:off x="291696" y="5573977"/>
            <a:ext cx="11351995" cy="58437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AnyCo faces some challenges due to its operating model of multiple businesses, and this came through strongly in the themes such as “Single Customer View / joined-up data” and “Improve clarity around data ownership, to enable alignment and sharing”</a:t>
            </a:r>
          </a:p>
        </p:txBody>
      </p:sp>
      <p:cxnSp>
        <p:nvCxnSpPr>
          <p:cNvPr id="9" name="Straight Arrow Connector 8">
            <a:extLst>
              <a:ext uri="{FF2B5EF4-FFF2-40B4-BE49-F238E27FC236}">
                <a16:creationId xmlns:a16="http://schemas.microsoft.com/office/drawing/2014/main" id="{2056FBAD-9895-4D35-8ABE-9E712355DA31}"/>
              </a:ext>
            </a:extLst>
          </p:cNvPr>
          <p:cNvCxnSpPr/>
          <p:nvPr/>
        </p:nvCxnSpPr>
        <p:spPr>
          <a:xfrm flipV="1">
            <a:off x="1349406" y="889992"/>
            <a:ext cx="0" cy="4412202"/>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762089-5C61-4752-AB98-19EAB74FE567}"/>
              </a:ext>
            </a:extLst>
          </p:cNvPr>
          <p:cNvCxnSpPr>
            <a:cxnSpLocks/>
          </p:cNvCxnSpPr>
          <p:nvPr/>
        </p:nvCxnSpPr>
        <p:spPr>
          <a:xfrm flipV="1">
            <a:off x="1333130" y="5257800"/>
            <a:ext cx="10020670" cy="17756"/>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01D4BE-77BE-4673-9401-1EB8F7E96A2E}"/>
              </a:ext>
            </a:extLst>
          </p:cNvPr>
          <p:cNvSpPr txBox="1"/>
          <p:nvPr/>
        </p:nvSpPr>
        <p:spPr>
          <a:xfrm>
            <a:off x="149328" y="2710017"/>
            <a:ext cx="1183802" cy="276999"/>
          </a:xfrm>
          <a:prstGeom prst="rect">
            <a:avLst/>
          </a:prstGeom>
          <a:noFill/>
        </p:spPr>
        <p:txBody>
          <a:bodyPr wrap="square" rtlCol="0">
            <a:spAutoFit/>
          </a:bodyPr>
          <a:lstStyle/>
          <a:p>
            <a:r>
              <a:rPr lang="en-US" sz="1200" dirty="0">
                <a:solidFill>
                  <a:schemeClr val="bg2">
                    <a:lumMod val="50000"/>
                  </a:schemeClr>
                </a:solidFill>
              </a:rPr>
              <a:t>Top 10 Themes</a:t>
            </a:r>
          </a:p>
        </p:txBody>
      </p:sp>
      <p:sp>
        <p:nvSpPr>
          <p:cNvPr id="13" name="TextBox 12">
            <a:extLst>
              <a:ext uri="{FF2B5EF4-FFF2-40B4-BE49-F238E27FC236}">
                <a16:creationId xmlns:a16="http://schemas.microsoft.com/office/drawing/2014/main" id="{C6F0B4AF-9AC5-4797-8B84-FD44A99E7199}"/>
              </a:ext>
            </a:extLst>
          </p:cNvPr>
          <p:cNvSpPr txBox="1"/>
          <p:nvPr/>
        </p:nvSpPr>
        <p:spPr>
          <a:xfrm>
            <a:off x="4718059" y="5271321"/>
            <a:ext cx="2892404" cy="276999"/>
          </a:xfrm>
          <a:prstGeom prst="rect">
            <a:avLst/>
          </a:prstGeom>
          <a:noFill/>
        </p:spPr>
        <p:txBody>
          <a:bodyPr wrap="square" rtlCol="0">
            <a:spAutoFit/>
          </a:bodyPr>
          <a:lstStyle/>
          <a:p>
            <a:r>
              <a:rPr lang="en-US" sz="1200" dirty="0">
                <a:solidFill>
                  <a:schemeClr val="bg2">
                    <a:lumMod val="50000"/>
                  </a:schemeClr>
                </a:solidFill>
              </a:rPr>
              <a:t>Number of Interviewees Raising Theme</a:t>
            </a:r>
          </a:p>
        </p:txBody>
      </p:sp>
      <p:sp>
        <p:nvSpPr>
          <p:cNvPr id="4" name="TextBox 3">
            <a:extLst>
              <a:ext uri="{FF2B5EF4-FFF2-40B4-BE49-F238E27FC236}">
                <a16:creationId xmlns:a16="http://schemas.microsoft.com/office/drawing/2014/main" id="{0EACED8C-62C7-4D09-996A-5F97536E6D4F}"/>
              </a:ext>
            </a:extLst>
          </p:cNvPr>
          <p:cNvSpPr txBox="1"/>
          <p:nvPr/>
        </p:nvSpPr>
        <p:spPr>
          <a:xfrm>
            <a:off x="3745043" y="6298155"/>
            <a:ext cx="4838440" cy="461665"/>
          </a:xfrm>
          <a:prstGeom prst="rect">
            <a:avLst/>
          </a:prstGeom>
          <a:noFill/>
        </p:spPr>
        <p:txBody>
          <a:bodyPr wrap="none" rtlCol="0">
            <a:spAutoFit/>
          </a:bodyPr>
          <a:lstStyle/>
          <a:p>
            <a:pPr algn="ctr"/>
            <a:r>
              <a:rPr lang="en-AU" sz="1200" dirty="0"/>
              <a:t>Total stakeholders interviewed = 63</a:t>
            </a:r>
          </a:p>
          <a:p>
            <a:pPr algn="ctr"/>
            <a:r>
              <a:rPr lang="en-AU" sz="1200" i="1" dirty="0"/>
              <a:t>See Appendix for list of Stakeholders, and details on Departmental findings</a:t>
            </a:r>
          </a:p>
        </p:txBody>
      </p:sp>
      <p:sp>
        <p:nvSpPr>
          <p:cNvPr id="15" name="Slide Number Placeholder 2">
            <a:extLst>
              <a:ext uri="{FF2B5EF4-FFF2-40B4-BE49-F238E27FC236}">
                <a16:creationId xmlns:a16="http://schemas.microsoft.com/office/drawing/2014/main" id="{C86FF6B4-E291-4EEE-97D1-E567E834A0C8}"/>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30</a:t>
            </a:fld>
            <a:endParaRPr lang="en-US" dirty="0">
              <a:solidFill>
                <a:schemeClr val="tx1"/>
              </a:solidFill>
            </a:endParaRPr>
          </a:p>
        </p:txBody>
      </p:sp>
      <p:pic>
        <p:nvPicPr>
          <p:cNvPr id="3" name="Picture 2">
            <a:extLst>
              <a:ext uri="{FF2B5EF4-FFF2-40B4-BE49-F238E27FC236}">
                <a16:creationId xmlns:a16="http://schemas.microsoft.com/office/drawing/2014/main" id="{6ED54CAE-9DCF-4AC2-856B-200ECFCC38B4}"/>
              </a:ext>
            </a:extLst>
          </p:cNvPr>
          <p:cNvPicPr>
            <a:picLocks noChangeAspect="1"/>
          </p:cNvPicPr>
          <p:nvPr/>
        </p:nvPicPr>
        <p:blipFill>
          <a:blip r:embed="rId3"/>
          <a:stretch>
            <a:fillRect/>
          </a:stretch>
        </p:blipFill>
        <p:spPr>
          <a:xfrm>
            <a:off x="1496294" y="993914"/>
            <a:ext cx="10045867" cy="4260192"/>
          </a:xfrm>
          <a:prstGeom prst="rect">
            <a:avLst/>
          </a:prstGeom>
        </p:spPr>
      </p:pic>
      <p:pic>
        <p:nvPicPr>
          <p:cNvPr id="11" name="Content Placeholder 12" descr="A close up of a flag&#10;&#10;Description automatically generated">
            <a:extLst>
              <a:ext uri="{FF2B5EF4-FFF2-40B4-BE49-F238E27FC236}">
                <a16:creationId xmlns:a16="http://schemas.microsoft.com/office/drawing/2014/main" id="{E1F1477E-14B7-496A-BF9B-7AAFC5CBB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2454" y="1381417"/>
            <a:ext cx="659362" cy="694065"/>
          </a:xfrm>
          <a:prstGeom prst="rect">
            <a:avLst/>
          </a:prstGeom>
        </p:spPr>
      </p:pic>
    </p:spTree>
    <p:extLst>
      <p:ext uri="{BB962C8B-B14F-4D97-AF65-F5344CB8AC3E}">
        <p14:creationId xmlns:p14="http://schemas.microsoft.com/office/powerpoint/2010/main" val="891865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Matrix</a:t>
            </a:r>
          </a:p>
        </p:txBody>
      </p:sp>
      <p:sp>
        <p:nvSpPr>
          <p:cNvPr id="3" name="Content Placeholder 2"/>
          <p:cNvSpPr>
            <a:spLocks noGrp="1"/>
          </p:cNvSpPr>
          <p:nvPr>
            <p:ph idx="1"/>
          </p:nvPr>
        </p:nvSpPr>
        <p:spPr>
          <a:xfrm>
            <a:off x="475131" y="979717"/>
            <a:ext cx="10515600" cy="5219378"/>
          </a:xfrm>
        </p:spPr>
        <p:txBody>
          <a:bodyPr/>
          <a:lstStyle/>
          <a:p>
            <a:pPr>
              <a:spcBef>
                <a:spcPts val="0"/>
              </a:spcBef>
              <a:spcAft>
                <a:spcPts val="533"/>
              </a:spcAft>
            </a:pPr>
            <a:r>
              <a:rPr lang="en-US" dirty="0"/>
              <a:t>An Issue Matrix lists:</a:t>
            </a:r>
          </a:p>
          <a:p>
            <a:pPr lvl="1">
              <a:spcBef>
                <a:spcPts val="0"/>
              </a:spcBef>
              <a:spcAft>
                <a:spcPts val="533"/>
              </a:spcAft>
            </a:pPr>
            <a:r>
              <a:rPr lang="en-US" dirty="0"/>
              <a:t>Key Themes &amp; Issues around data</a:t>
            </a:r>
          </a:p>
          <a:p>
            <a:pPr lvl="1">
              <a:spcBef>
                <a:spcPts val="0"/>
              </a:spcBef>
              <a:spcAft>
                <a:spcPts val="533"/>
              </a:spcAft>
            </a:pPr>
            <a:r>
              <a:rPr lang="en-US" dirty="0"/>
              <a:t>Which teams are interested in each issue / theme</a:t>
            </a:r>
          </a:p>
          <a:p>
            <a:pPr>
              <a:spcBef>
                <a:spcPts val="0"/>
              </a:spcBef>
              <a:spcAft>
                <a:spcPts val="533"/>
              </a:spcAft>
            </a:pPr>
            <a:r>
              <a:rPr lang="en-US" dirty="0"/>
              <a:t>Creates a “heat map” of priorities</a:t>
            </a:r>
          </a:p>
        </p:txBody>
      </p:sp>
      <p:sp>
        <p:nvSpPr>
          <p:cNvPr id="5" name="Slide Number Placeholder 4"/>
          <p:cNvSpPr>
            <a:spLocks noGrp="1"/>
          </p:cNvSpPr>
          <p:nvPr>
            <p:ph type="sldNum" sz="quarter" idx="12"/>
          </p:nvPr>
        </p:nvSpPr>
        <p:spPr/>
        <p:txBody>
          <a:bodyPr/>
          <a:lstStyle/>
          <a:p>
            <a:pPr eaLnBrk="0" hangingPunct="0"/>
            <a:fld id="{5B85E60F-A0D9-5949-8771-B47F119D0B3A}" type="slidenum">
              <a:rPr lang="en-US" smtClean="0">
                <a:solidFill>
                  <a:schemeClr val="tx1"/>
                </a:solidFill>
              </a:rPr>
              <a:pPr eaLnBrk="0" hangingPunct="0"/>
              <a:t>31</a:t>
            </a:fld>
            <a:endParaRPr lang="en-US" dirty="0">
              <a:solidFill>
                <a:schemeClr val="tx1"/>
              </a:solidFill>
            </a:endParaRPr>
          </a:p>
        </p:txBody>
      </p:sp>
      <p:graphicFrame>
        <p:nvGraphicFramePr>
          <p:cNvPr id="10" name="Table 9"/>
          <p:cNvGraphicFramePr>
            <a:graphicFrameLocks noGrp="1"/>
          </p:cNvGraphicFramePr>
          <p:nvPr/>
        </p:nvGraphicFramePr>
        <p:xfrm>
          <a:off x="797125" y="2756734"/>
          <a:ext cx="10556675" cy="3121550"/>
        </p:xfrm>
        <a:graphic>
          <a:graphicData uri="http://schemas.openxmlformats.org/drawingml/2006/table">
            <a:tbl>
              <a:tblPr/>
              <a:tblGrid>
                <a:gridCol w="4281251">
                  <a:extLst>
                    <a:ext uri="{9D8B030D-6E8A-4147-A177-3AD203B41FA5}">
                      <a16:colId xmlns:a16="http://schemas.microsoft.com/office/drawing/2014/main" val="20000"/>
                    </a:ext>
                  </a:extLst>
                </a:gridCol>
                <a:gridCol w="687875">
                  <a:extLst>
                    <a:ext uri="{9D8B030D-6E8A-4147-A177-3AD203B41FA5}">
                      <a16:colId xmlns:a16="http://schemas.microsoft.com/office/drawing/2014/main" val="20001"/>
                    </a:ext>
                  </a:extLst>
                </a:gridCol>
                <a:gridCol w="687875">
                  <a:extLst>
                    <a:ext uri="{9D8B030D-6E8A-4147-A177-3AD203B41FA5}">
                      <a16:colId xmlns:a16="http://schemas.microsoft.com/office/drawing/2014/main" val="20002"/>
                    </a:ext>
                  </a:extLst>
                </a:gridCol>
                <a:gridCol w="687875">
                  <a:extLst>
                    <a:ext uri="{9D8B030D-6E8A-4147-A177-3AD203B41FA5}">
                      <a16:colId xmlns:a16="http://schemas.microsoft.com/office/drawing/2014/main" val="20003"/>
                    </a:ext>
                  </a:extLst>
                </a:gridCol>
                <a:gridCol w="687875">
                  <a:extLst>
                    <a:ext uri="{9D8B030D-6E8A-4147-A177-3AD203B41FA5}">
                      <a16:colId xmlns:a16="http://schemas.microsoft.com/office/drawing/2014/main" val="20004"/>
                    </a:ext>
                  </a:extLst>
                </a:gridCol>
                <a:gridCol w="687875">
                  <a:extLst>
                    <a:ext uri="{9D8B030D-6E8A-4147-A177-3AD203B41FA5}">
                      <a16:colId xmlns:a16="http://schemas.microsoft.com/office/drawing/2014/main" val="20005"/>
                    </a:ext>
                  </a:extLst>
                </a:gridCol>
                <a:gridCol w="687875">
                  <a:extLst>
                    <a:ext uri="{9D8B030D-6E8A-4147-A177-3AD203B41FA5}">
                      <a16:colId xmlns:a16="http://schemas.microsoft.com/office/drawing/2014/main" val="20006"/>
                    </a:ext>
                  </a:extLst>
                </a:gridCol>
                <a:gridCol w="687875">
                  <a:extLst>
                    <a:ext uri="{9D8B030D-6E8A-4147-A177-3AD203B41FA5}">
                      <a16:colId xmlns:a16="http://schemas.microsoft.com/office/drawing/2014/main" val="20007"/>
                    </a:ext>
                  </a:extLst>
                </a:gridCol>
                <a:gridCol w="687875">
                  <a:extLst>
                    <a:ext uri="{9D8B030D-6E8A-4147-A177-3AD203B41FA5}">
                      <a16:colId xmlns:a16="http://schemas.microsoft.com/office/drawing/2014/main" val="20008"/>
                    </a:ext>
                  </a:extLst>
                </a:gridCol>
                <a:gridCol w="772424">
                  <a:extLst>
                    <a:ext uri="{9D8B030D-6E8A-4147-A177-3AD203B41FA5}">
                      <a16:colId xmlns:a16="http://schemas.microsoft.com/office/drawing/2014/main" val="20009"/>
                    </a:ext>
                  </a:extLst>
                </a:gridCol>
              </a:tblGrid>
              <a:tr h="438350">
                <a:tc>
                  <a:txBody>
                    <a:bodyPr/>
                    <a:lstStyle/>
                    <a:p>
                      <a:pPr algn="ctr" fontAlgn="ctr"/>
                      <a:r>
                        <a:rPr lang="en-US" sz="1100" b="1" i="0" u="none" strike="noStrike" dirty="0">
                          <a:solidFill>
                            <a:srgbClr val="F2F2F2"/>
                          </a:solidFill>
                          <a:effectLst/>
                          <a:latin typeface="Calibri" panose="020F0502020204030204" pitchFamily="34" charset="0"/>
                        </a:rPr>
                        <a:t>Key Issues &amp; Themes</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Leadership</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Sales</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Finance</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Marketing</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Support</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R&amp;D</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HR</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Legal</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n-US" sz="1100" b="1" i="0" u="none" strike="noStrike" dirty="0">
                          <a:solidFill>
                            <a:srgbClr val="F2F2F2"/>
                          </a:solidFill>
                          <a:effectLst/>
                          <a:latin typeface="Calibri" panose="020F0502020204030204" pitchFamily="34" charset="0"/>
                        </a:rPr>
                        <a:t>Compliance</a:t>
                      </a:r>
                    </a:p>
                  </a:txBody>
                  <a:tcPr marL="6372" marR="6372" marT="6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extLst>
                  <a:ext uri="{0D108BD9-81ED-4DB2-BD59-A6C34878D82A}">
                    <a16:rowId xmlns:a16="http://schemas.microsoft.com/office/drawing/2014/main" val="10000"/>
                  </a:ext>
                </a:extLst>
              </a:tr>
              <a:tr h="206400">
                <a:tc>
                  <a:txBody>
                    <a:bodyPr/>
                    <a:lstStyle/>
                    <a:p>
                      <a:pPr algn="l" fontAlgn="b"/>
                      <a:r>
                        <a:rPr lang="en-US" sz="1100" b="1" i="0" u="none" strike="noStrike" dirty="0">
                          <a:solidFill>
                            <a:srgbClr val="000000"/>
                          </a:solidFill>
                          <a:effectLst/>
                          <a:latin typeface="Calibri" panose="020F0502020204030204" pitchFamily="34" charset="0"/>
                        </a:rPr>
                        <a:t>Improved Customer</a:t>
                      </a:r>
                      <a:r>
                        <a:rPr lang="en-US" sz="1100" b="1" i="0" u="none" strike="noStrike" baseline="0"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Information</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1"/>
                  </a:ext>
                </a:extLst>
              </a:tr>
              <a:tr h="206400">
                <a:tc>
                  <a:txBody>
                    <a:bodyPr/>
                    <a:lstStyle/>
                    <a:p>
                      <a:pPr algn="l" fontAlgn="b"/>
                      <a:r>
                        <a:rPr lang="en-US" sz="1100" b="0" i="0" u="none" strike="noStrike" dirty="0">
                          <a:solidFill>
                            <a:srgbClr val="000000"/>
                          </a:solidFill>
                          <a:effectLst/>
                          <a:latin typeface="Calibri" panose="020F0502020204030204" pitchFamily="34" charset="0"/>
                        </a:rPr>
                        <a:t>  No Cross-Domain Integration view (Sales, Marketing,</a:t>
                      </a:r>
                      <a:r>
                        <a:rPr lang="en-US" sz="1100" b="0" i="0" u="none" strike="noStrike" baseline="0" dirty="0">
                          <a:solidFill>
                            <a:srgbClr val="000000"/>
                          </a:solidFill>
                          <a:effectLst/>
                          <a:latin typeface="Calibri" panose="020F0502020204030204" pitchFamily="34" charset="0"/>
                        </a:rPr>
                        <a:t> Support, etc.)</a:t>
                      </a:r>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206400">
                <a:tc>
                  <a:txBody>
                    <a:bodyPr/>
                    <a:lstStyle/>
                    <a:p>
                      <a:pPr algn="l" fontAlgn="b"/>
                      <a:r>
                        <a:rPr lang="en-US" sz="1100" b="0" i="0" u="none" strike="noStrike" dirty="0">
                          <a:solidFill>
                            <a:srgbClr val="000000"/>
                          </a:solidFill>
                          <a:effectLst/>
                          <a:latin typeface="Calibri" panose="020F0502020204030204" pitchFamily="34" charset="0"/>
                        </a:rPr>
                        <a:t>  Inconsistent Definitions of Key Business Terms </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206400">
                <a:tc>
                  <a:txBody>
                    <a:bodyPr/>
                    <a:lstStyle/>
                    <a:p>
                      <a:pPr algn="l" fontAlgn="b"/>
                      <a:r>
                        <a:rPr lang="en-US" sz="1100" b="0" i="0" u="none" strike="noStrike" dirty="0">
                          <a:solidFill>
                            <a:srgbClr val="000000"/>
                          </a:solidFill>
                          <a:effectLst/>
                          <a:latin typeface="Calibri" panose="020F0502020204030204" pitchFamily="34" charset="0"/>
                        </a:rPr>
                        <a:t>  Inconsistent Summarisation/Timing (e.g. Monthly view)</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6400">
                <a:tc>
                  <a:txBody>
                    <a:bodyPr/>
                    <a:lstStyle/>
                    <a:p>
                      <a:pPr algn="l" fontAlgn="b"/>
                      <a:r>
                        <a:rPr lang="en-US" sz="1100" b="0" i="0" u="none" strike="noStrike" dirty="0">
                          <a:solidFill>
                            <a:srgbClr val="000000"/>
                          </a:solidFill>
                          <a:effectLst/>
                          <a:latin typeface="Calibri" panose="020F0502020204030204" pitchFamily="34" charset="0"/>
                        </a:rPr>
                        <a:t>  External</a:t>
                      </a:r>
                      <a:r>
                        <a:rPr lang="en-US" sz="1100" b="0" i="0" u="none" strike="noStrike" baseline="0" dirty="0">
                          <a:solidFill>
                            <a:srgbClr val="000000"/>
                          </a:solidFill>
                          <a:effectLst/>
                          <a:latin typeface="Calibri" panose="020F0502020204030204" pitchFamily="34" charset="0"/>
                        </a:rPr>
                        <a:t> data integration needed</a:t>
                      </a:r>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6400">
                <a:tc>
                  <a:txBody>
                    <a:bodyPr/>
                    <a:lstStyle/>
                    <a:p>
                      <a:pPr algn="l" fontAlgn="b"/>
                      <a:r>
                        <a:rPr lang="en-US" sz="1100" b="1" i="0" u="none" strike="noStrike" dirty="0">
                          <a:solidFill>
                            <a:srgbClr val="000000"/>
                          </a:solidFill>
                          <a:effectLst/>
                          <a:latin typeface="Calibri" panose="020F0502020204030204" pitchFamily="34" charset="0"/>
                        </a:rPr>
                        <a:t>Faster Time-to-Market for New Applications</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6400">
                <a:tc>
                  <a:txBody>
                    <a:bodyPr/>
                    <a:lstStyle/>
                    <a:p>
                      <a:pPr algn="l" fontAlgn="b"/>
                      <a:r>
                        <a:rPr lang="en-US" sz="1100" b="0" i="0" u="none" strike="noStrike" dirty="0">
                          <a:solidFill>
                            <a:srgbClr val="000000"/>
                          </a:solidFill>
                          <a:effectLst/>
                          <a:latin typeface="Calibri" panose="020F0502020204030204" pitchFamily="34" charset="0"/>
                        </a:rPr>
                        <a:t>  Lack of standards creating</a:t>
                      </a:r>
                      <a:r>
                        <a:rPr lang="en-US" sz="1100" b="0" i="0" u="none" strike="noStrike" baseline="0" dirty="0">
                          <a:solidFill>
                            <a:srgbClr val="000000"/>
                          </a:solidFill>
                          <a:effectLst/>
                          <a:latin typeface="Calibri" panose="020F0502020204030204" pitchFamily="34" charset="0"/>
                        </a:rPr>
                        <a:t> quality issues &amp; rework</a:t>
                      </a:r>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6400">
                <a:tc>
                  <a:txBody>
                    <a:bodyPr/>
                    <a:lstStyle/>
                    <a:p>
                      <a:pPr algn="l" fontAlgn="b"/>
                      <a:r>
                        <a:rPr lang="en-US" sz="1100" b="0" i="0" u="none" strike="noStrike" dirty="0">
                          <a:solidFill>
                            <a:srgbClr val="000000"/>
                          </a:solidFill>
                          <a:effectLst/>
                          <a:latin typeface="Calibri" panose="020F0502020204030204" pitchFamily="34" charset="0"/>
                        </a:rPr>
                        <a:t>  Siloes of information slow development across teams</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6400">
                <a:tc>
                  <a:txBody>
                    <a:bodyPr/>
                    <a:lstStyle/>
                    <a:p>
                      <a:pPr algn="l" fontAlgn="b"/>
                      <a:r>
                        <a:rPr lang="en-US" sz="1100" b="1" i="0" u="none" strike="noStrike" dirty="0">
                          <a:solidFill>
                            <a:srgbClr val="000000"/>
                          </a:solidFill>
                          <a:effectLst/>
                          <a:latin typeface="Calibri" panose="020F0502020204030204" pitchFamily="34" charset="0"/>
                        </a:rPr>
                        <a:t>Increase Efficiency &amp; Reduce</a:t>
                      </a:r>
                      <a:r>
                        <a:rPr lang="en-US" sz="1100" b="1" i="0" u="none" strike="noStrike" baseline="0" dirty="0">
                          <a:solidFill>
                            <a:srgbClr val="000000"/>
                          </a:solidFill>
                          <a:effectLst/>
                          <a:latin typeface="Calibri" panose="020F0502020204030204" pitchFamily="34" charset="0"/>
                        </a:rPr>
                        <a:t> Costs</a:t>
                      </a:r>
                      <a:endParaRPr lang="en-US" sz="1100" b="1"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6400">
                <a:tc>
                  <a:txBody>
                    <a:bodyPr/>
                    <a:lstStyle/>
                    <a:p>
                      <a:pPr algn="l" fontAlgn="b"/>
                      <a:r>
                        <a:rPr lang="en-US" sz="1100" b="0" i="0" u="none" strike="noStrike" dirty="0">
                          <a:solidFill>
                            <a:srgbClr val="000000"/>
                          </a:solidFill>
                          <a:effectLst/>
                          <a:latin typeface="Calibri" panose="020F0502020204030204" pitchFamily="34" charset="0"/>
                        </a:rPr>
                        <a:t>  System Redundancy</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6400">
                <a:tc>
                  <a:txBody>
                    <a:bodyPr/>
                    <a:lstStyle/>
                    <a:p>
                      <a:pPr algn="l" fontAlgn="b"/>
                      <a:r>
                        <a:rPr lang="en-US" sz="1100" b="0" i="0" u="none" strike="noStrike" dirty="0">
                          <a:solidFill>
                            <a:srgbClr val="000000"/>
                          </a:solidFill>
                          <a:effectLst/>
                          <a:latin typeface="Calibri" panose="020F0502020204030204" pitchFamily="34" charset="0"/>
                        </a:rPr>
                        <a:t>  Staff spend extra hours looking for information</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1"/>
                  </a:ext>
                </a:extLst>
              </a:tr>
              <a:tr h="206400">
                <a:tc>
                  <a:txBody>
                    <a:bodyPr/>
                    <a:lstStyle/>
                    <a:p>
                      <a:pPr algn="l" fontAlgn="b"/>
                      <a:r>
                        <a:rPr lang="en-US" sz="1100" b="0" i="0" u="none" strike="noStrike" dirty="0">
                          <a:solidFill>
                            <a:srgbClr val="000000"/>
                          </a:solidFill>
                          <a:effectLst/>
                          <a:latin typeface="Calibri" panose="020F0502020204030204" pitchFamily="34" charset="0"/>
                        </a:rPr>
                        <a:t>  Rework needed due to incorrect definitions</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X</a:t>
                      </a: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6400">
                <a:tc>
                  <a:txBody>
                    <a:bodyPr/>
                    <a:lstStyle/>
                    <a:p>
                      <a:pPr algn="l" fontAlgn="b"/>
                      <a:r>
                        <a:rPr lang="en-US" sz="1100" b="0" i="0" u="none" strike="noStrike" dirty="0">
                          <a:solidFill>
                            <a:srgbClr val="000000"/>
                          </a:solidFill>
                          <a:effectLst/>
                          <a:latin typeface="Calibri" panose="020F0502020204030204" pitchFamily="34" charset="0"/>
                        </a:rPr>
                        <a:t>  Etc.</a:t>
                      </a:r>
                    </a:p>
                  </a:txBody>
                  <a:tcPr marL="57348"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72" marR="6372" marT="6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8400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GB" sz="3200" b="1" dirty="0"/>
              <a:t>Legal Rider </a:t>
            </a:r>
          </a:p>
        </p:txBody>
      </p:sp>
      <p:sp>
        <p:nvSpPr>
          <p:cNvPr id="5" name="TextBox 4">
            <a:extLst>
              <a:ext uri="{FF2B5EF4-FFF2-40B4-BE49-F238E27FC236}">
                <a16:creationId xmlns:a16="http://schemas.microsoft.com/office/drawing/2014/main" id="{88415622-65B8-4792-A618-13870BED3D57}"/>
              </a:ext>
            </a:extLst>
          </p:cNvPr>
          <p:cNvSpPr txBox="1"/>
          <p:nvPr/>
        </p:nvSpPr>
        <p:spPr>
          <a:xfrm>
            <a:off x="0" y="6963836"/>
            <a:ext cx="3909527" cy="230832"/>
          </a:xfrm>
          <a:prstGeom prst="rect">
            <a:avLst/>
          </a:prstGeom>
          <a:noFill/>
        </p:spPr>
        <p:txBody>
          <a:bodyPr wrap="square" rtlCol="0">
            <a:spAutoFit/>
          </a:bodyPr>
          <a:lstStyle/>
          <a:p>
            <a:r>
              <a:rPr lang="en-US" sz="900" dirty="0">
                <a:hlinkClick r:id="rId3" tooltip="https://www.usgamblingsites.com/news/pennsylvania-gaming-control-board-looks-to-join-in-on-court-case-involving-skill-games/attachment/legal-2/"/>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28" name="TextBox 27">
            <a:extLst>
              <a:ext uri="{FF2B5EF4-FFF2-40B4-BE49-F238E27FC236}">
                <a16:creationId xmlns:a16="http://schemas.microsoft.com/office/drawing/2014/main" id="{739A0B82-4043-48E7-824C-658C1B4654D9}"/>
              </a:ext>
            </a:extLst>
          </p:cNvPr>
          <p:cNvSpPr txBox="1"/>
          <p:nvPr/>
        </p:nvSpPr>
        <p:spPr>
          <a:xfrm>
            <a:off x="9523600" y="6506133"/>
            <a:ext cx="232627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usgamblingsites.com/news/pennsylvania-gaming-control-board-looks-to-join-in-on-court-case-involving-skill-games/attachment/legal-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pic>
        <p:nvPicPr>
          <p:cNvPr id="33" name="Picture 32" descr="A close-up of a gavel&#10;&#10;Description automatically generated with medium confidence">
            <a:extLst>
              <a:ext uri="{FF2B5EF4-FFF2-40B4-BE49-F238E27FC236}">
                <a16:creationId xmlns:a16="http://schemas.microsoft.com/office/drawing/2014/main" id="{EE4F418A-8269-46AA-AC0D-16643996F6F1}"/>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096000" y="4554247"/>
            <a:ext cx="5658310" cy="1853839"/>
          </a:xfrm>
          <a:prstGeom prst="rect">
            <a:avLst/>
          </a:prstGeom>
        </p:spPr>
      </p:pic>
      <p:sp>
        <p:nvSpPr>
          <p:cNvPr id="11" name="Rectangle: Rounded Corners 10">
            <a:extLst>
              <a:ext uri="{FF2B5EF4-FFF2-40B4-BE49-F238E27FC236}">
                <a16:creationId xmlns:a16="http://schemas.microsoft.com/office/drawing/2014/main" id="{60B21E6F-982E-48EC-80BD-256754110EB4}"/>
              </a:ext>
            </a:extLst>
          </p:cNvPr>
          <p:cNvSpPr/>
          <p:nvPr/>
        </p:nvSpPr>
        <p:spPr>
          <a:xfrm>
            <a:off x="838200" y="1607946"/>
            <a:ext cx="10631750" cy="10916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en-GB" sz="3000" dirty="0">
                <a:solidFill>
                  <a:schemeClr val="tx1"/>
                </a:solidFill>
              </a:rPr>
              <a:t>This case study is based upon a purely fictional hotel business</a:t>
            </a:r>
          </a:p>
        </p:txBody>
      </p:sp>
      <p:sp>
        <p:nvSpPr>
          <p:cNvPr id="18" name="Rectangle: Rounded Corners 17">
            <a:extLst>
              <a:ext uri="{FF2B5EF4-FFF2-40B4-BE49-F238E27FC236}">
                <a16:creationId xmlns:a16="http://schemas.microsoft.com/office/drawing/2014/main" id="{C9D52B39-622F-492E-A16D-574C12B61230}"/>
              </a:ext>
            </a:extLst>
          </p:cNvPr>
          <p:cNvSpPr/>
          <p:nvPr/>
        </p:nvSpPr>
        <p:spPr>
          <a:xfrm>
            <a:off x="838200" y="2979774"/>
            <a:ext cx="10631750" cy="10916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en-GB" sz="3000" dirty="0">
                <a:solidFill>
                  <a:schemeClr val="tx1"/>
                </a:solidFill>
              </a:rPr>
              <a:t>Any resemblances to real hotel chains are unintentional and purely coincidental   </a:t>
            </a:r>
          </a:p>
        </p:txBody>
      </p:sp>
      <p:sp>
        <p:nvSpPr>
          <p:cNvPr id="2" name="Slide Number Placeholder 2">
            <a:extLst>
              <a:ext uri="{FF2B5EF4-FFF2-40B4-BE49-F238E27FC236}">
                <a16:creationId xmlns:a16="http://schemas.microsoft.com/office/drawing/2014/main" id="{462964AC-ABE0-2946-3DED-9C8EC9BB6DA0}"/>
              </a:ext>
            </a:extLst>
          </p:cNvPr>
          <p:cNvSpPr txBox="1">
            <a:spLocks/>
          </p:cNvSpPr>
          <p:nvPr/>
        </p:nvSpPr>
        <p:spPr>
          <a:xfrm>
            <a:off x="11578518" y="6391743"/>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32</a:t>
            </a:fld>
            <a:endParaRPr lang="en-US" dirty="0"/>
          </a:p>
        </p:txBody>
      </p:sp>
    </p:spTree>
    <p:extLst>
      <p:ext uri="{BB962C8B-B14F-4D97-AF65-F5344CB8AC3E}">
        <p14:creationId xmlns:p14="http://schemas.microsoft.com/office/powerpoint/2010/main" val="310695795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10"/>
            <a:ext cx="7115176" cy="6857990"/>
          </a:xfrm>
          <a:prstGeom prst="rect">
            <a:avLst/>
          </a:prstGeom>
        </p:spPr>
      </p:pic>
      <p:sp>
        <p:nvSpPr>
          <p:cNvPr id="5" name="Rectangle 2"/>
          <p:cNvSpPr txBox="1">
            <a:spLocks noChangeArrowheads="1"/>
          </p:cNvSpPr>
          <p:nvPr/>
        </p:nvSpPr>
        <p:spPr>
          <a:xfrm>
            <a:off x="7115176" y="154369"/>
            <a:ext cx="4972050" cy="1379156"/>
          </a:xfrm>
          <a:prstGeom prst="rect">
            <a:avLst/>
          </a:prstGeom>
          <a:scene3d>
            <a:camera prst="legacyObliqueTopRight"/>
            <a:lightRig rig="legacyFlat3" dir="b"/>
          </a:scene3d>
        </p:spPr>
        <p:txBody>
          <a:bodyPr vert="horz" lIns="91440" tIns="45720" rIns="91440" bIns="45720" rtlCol="0" anchor="ctr">
            <a:normAutofit fontScale="92500" lnSpcReduction="2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Case Study:</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Light" panose="020F0302020204030204"/>
                <a:ea typeface="+mj-ea"/>
                <a:cs typeface="+mj-cs"/>
              </a:rPr>
              <a:t>Global Destinations &amp; Spas (GDS) Hotel Chain </a:t>
            </a:r>
          </a:p>
        </p:txBody>
      </p:sp>
      <p:sp>
        <p:nvSpPr>
          <p:cNvPr id="9" name="Content Placeholder 8">
            <a:extLst>
              <a:ext uri="{FF2B5EF4-FFF2-40B4-BE49-F238E27FC236}">
                <a16:creationId xmlns:a16="http://schemas.microsoft.com/office/drawing/2014/main" id="{24C88126-755F-4FC7-A089-2FF46CC305C1}"/>
              </a:ext>
            </a:extLst>
          </p:cNvPr>
          <p:cNvSpPr>
            <a:spLocks noGrp="1"/>
          </p:cNvSpPr>
          <p:nvPr>
            <p:ph idx="1"/>
          </p:nvPr>
        </p:nvSpPr>
        <p:spPr>
          <a:xfrm>
            <a:off x="7115176" y="1508459"/>
            <a:ext cx="4972050" cy="3742762"/>
          </a:xfrm>
        </p:spPr>
        <p:txBody>
          <a:bodyPr vert="horz" lIns="91440" tIns="45720" rIns="91440" bIns="45720" rtlCol="0">
            <a:noAutofit/>
          </a:bodyPr>
          <a:lstStyle/>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 Global Destinations &amp; Spas (GDS) Hotel Group is a hotel, casino, spa and nightclub chain.</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 hotel has grown rapidly through aggressive acquisition and now has 30,500 employees.</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Although the GDS Group has remained profitable, increasing competition from other chains &amp; new accommodation services (e.g. Airbnb), and the rapid rise of online gambling, have been gradually eroding its profit margins over the last five years.</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There is a low level of confidence in the accuracy of financial reports and the CFO is nervous about the financial and regulatory implications of this. </a:t>
            </a:r>
          </a:p>
          <a:p>
            <a:r>
              <a:rPr lang="en-GB" sz="1500" dirty="0">
                <a:effectLst/>
                <a:latin typeface="Calibri" panose="020F0502020204030204" pitchFamily="34" charset="0"/>
                <a:ea typeface="Times New Roman" panose="02020603050405020304" pitchFamily="18" charset="0"/>
                <a:cs typeface="Times New Roman" panose="02020603050405020304" pitchFamily="18" charset="0"/>
              </a:rPr>
              <a:t>A new CEO was appointed six months ago.  Her brief is to increase the profitability of the Group and assure its future. </a:t>
            </a:r>
          </a:p>
          <a:p>
            <a:pPr marL="0" indent="0">
              <a:buNone/>
            </a:pPr>
            <a:r>
              <a:rPr lang="en-GB" sz="1500" b="1" dirty="0">
                <a:cs typeface="Times New Roman" panose="02020603050405020304" pitchFamily="18" charset="0"/>
              </a:rPr>
              <a:t>ACTIVITY: Read the case study and then consider who would be the key stakeholders </a:t>
            </a:r>
            <a:endParaRPr kumimoji="0" lang="en-US" sz="1500" b="0" i="0" u="none" strike="noStrike" cap="none" spc="0" normalizeH="0" baseline="0" noProof="0" dirty="0">
              <a:ln>
                <a:noFill/>
              </a:ln>
              <a:solidFill>
                <a:schemeClr val="tx1"/>
              </a:solidFill>
              <a:effectLst/>
              <a:uLnTx/>
              <a:uFillTx/>
              <a:latin typeface="+mn-lt"/>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75234" y="6248197"/>
            <a:ext cx="4414889"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hlinkClick r:id="rId4" tooltip="http://en.wikipedia.org/wiki/Seelbach_Hotel">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dirty="0">
                <a:ln>
                  <a:noFill/>
                </a:ln>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US" sz="900" b="0" i="0" u="none" strike="noStrike" kern="1200" cap="none" spc="0" normalizeH="0" baseline="0" noProof="0" dirty="0">
              <a:ln>
                <a:noFill/>
              </a:ln>
              <a:effectLst/>
              <a:uLnTx/>
              <a:uFillTx/>
              <a:latin typeface="Calibri" panose="020F0502020204030204"/>
              <a:ea typeface="+mn-ea"/>
              <a:cs typeface="+mn-cs"/>
            </a:endParaRPr>
          </a:p>
          <a:p>
            <a:pPr>
              <a:spcAft>
                <a:spcPts val="600"/>
              </a:spcAf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Legal Disclaimer:  This case study is based upon a purely fictional hotel </a:t>
            </a:r>
            <a:r>
              <a:rPr lang="en-GB" sz="900" dirty="0">
                <a:solidFill>
                  <a:prstClr val="black"/>
                </a:solidFill>
                <a:latin typeface="Calibri" panose="020F0502020204030204"/>
              </a:rPr>
              <a:t>business.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Any resemblances to real hotel chains are unintentional and purely coincidental .</a:t>
            </a:r>
            <a:endParaRPr kumimoji="0" lang="en-US" sz="900" b="0"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2">
            <a:extLst>
              <a:ext uri="{FF2B5EF4-FFF2-40B4-BE49-F238E27FC236}">
                <a16:creationId xmlns:a16="http://schemas.microsoft.com/office/drawing/2014/main" id="{C79300D1-1981-00AD-0B97-FA1390C38E3D}"/>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A8638-8D10-419D-A540-6BF35F11F66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2450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3CE43F-4D62-448F-BA95-E4BA587C38FE}"/>
              </a:ext>
            </a:extLst>
          </p:cNvPr>
          <p:cNvSpPr/>
          <p:nvPr/>
        </p:nvSpPr>
        <p:spPr>
          <a:xfrm>
            <a:off x="0" y="2035277"/>
            <a:ext cx="12192000" cy="3438765"/>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Group of people">
            <a:extLst>
              <a:ext uri="{FF2B5EF4-FFF2-40B4-BE49-F238E27FC236}">
                <a16:creationId xmlns:a16="http://schemas.microsoft.com/office/drawing/2014/main" id="{AA162760-B84A-445D-8AF7-049E501FF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42" y="1456380"/>
            <a:ext cx="5867156" cy="481929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a:xfrm>
            <a:off x="446679" y="-8584"/>
            <a:ext cx="10515600" cy="787814"/>
          </a:xfrm>
        </p:spPr>
        <p:txBody>
          <a:bodyPr/>
          <a:lstStyle/>
          <a:p>
            <a:r>
              <a:rPr lang="en-US" dirty="0"/>
              <a:t>Activity – Stakeholders </a:t>
            </a:r>
          </a:p>
        </p:txBody>
      </p:sp>
      <p:sp>
        <p:nvSpPr>
          <p:cNvPr id="4" name="Slide Number Placeholder 3">
            <a:extLst>
              <a:ext uri="{FF2B5EF4-FFF2-40B4-BE49-F238E27FC236}">
                <a16:creationId xmlns:a16="http://schemas.microsoft.com/office/drawing/2014/main" id="{395303D9-5AB4-421D-8874-385CAAF4C963}"/>
              </a:ext>
            </a:extLst>
          </p:cNvPr>
          <p:cNvSpPr>
            <a:spLocks noGrp="1"/>
          </p:cNvSpPr>
          <p:nvPr>
            <p:ph type="sldNum" sz="quarter" idx="12"/>
          </p:nvPr>
        </p:nvSpPr>
        <p:spPr/>
        <p:txBody>
          <a:bodyPr/>
          <a:lstStyle/>
          <a:p>
            <a:fld id="{7C0A8638-8D10-419D-A540-6BF35F11F66E}" type="slidenum">
              <a:rPr lang="en-US" smtClean="0">
                <a:solidFill>
                  <a:schemeClr val="tx1"/>
                </a:solidFill>
              </a:rPr>
              <a:t>34</a:t>
            </a:fld>
            <a:endParaRPr lang="en-US" dirty="0">
              <a:solidFill>
                <a:schemeClr val="tx1"/>
              </a:solidFill>
            </a:endParaRPr>
          </a:p>
        </p:txBody>
      </p:sp>
      <p:sp>
        <p:nvSpPr>
          <p:cNvPr id="5" name="Content Placeholder 4">
            <a:extLst>
              <a:ext uri="{FF2B5EF4-FFF2-40B4-BE49-F238E27FC236}">
                <a16:creationId xmlns:a16="http://schemas.microsoft.com/office/drawing/2014/main" id="{156F71BD-8C6E-476E-909A-E1B830D03EC5}"/>
              </a:ext>
            </a:extLst>
          </p:cNvPr>
          <p:cNvSpPr>
            <a:spLocks noGrp="1"/>
          </p:cNvSpPr>
          <p:nvPr>
            <p:ph sz="quarter" idx="15"/>
          </p:nvPr>
        </p:nvSpPr>
        <p:spPr>
          <a:xfrm>
            <a:off x="446679" y="668566"/>
            <a:ext cx="10544052" cy="653164"/>
          </a:xfrm>
        </p:spPr>
        <p:txBody>
          <a:bodyPr/>
          <a:lstStyle/>
          <a:p>
            <a:r>
              <a:rPr lang="en-US" dirty="0"/>
              <a:t>Who are the Key Stakeholders for the Hotel Chain?</a:t>
            </a:r>
          </a:p>
        </p:txBody>
      </p:sp>
      <p:sp>
        <p:nvSpPr>
          <p:cNvPr id="6" name="Content Placeholder 2">
            <a:extLst>
              <a:ext uri="{FF2B5EF4-FFF2-40B4-BE49-F238E27FC236}">
                <a16:creationId xmlns:a16="http://schemas.microsoft.com/office/drawing/2014/main" id="{F3BF7979-EAEA-459E-8EB0-B8FBF8C680CD}"/>
              </a:ext>
            </a:extLst>
          </p:cNvPr>
          <p:cNvSpPr txBox="1">
            <a:spLocks/>
          </p:cNvSpPr>
          <p:nvPr/>
        </p:nvSpPr>
        <p:spPr>
          <a:xfrm>
            <a:off x="6664960" y="1507748"/>
            <a:ext cx="4846320" cy="476792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lumMod val="85000"/>
                    <a:lumOff val="15000"/>
                  </a:schemeClr>
                </a:solidFill>
              </a:rPr>
              <a:t>Key Stakeholders by Role/Title</a:t>
            </a:r>
            <a:br>
              <a:rPr lang="en-US" b="1" dirty="0">
                <a:solidFill>
                  <a:schemeClr val="tx1">
                    <a:lumMod val="85000"/>
                    <a:lumOff val="15000"/>
                  </a:schemeClr>
                </a:solidFill>
              </a:rPr>
            </a:br>
            <a:endParaRPr lang="en-US" dirty="0"/>
          </a:p>
        </p:txBody>
      </p:sp>
      <p:sp>
        <p:nvSpPr>
          <p:cNvPr id="7" name="TextBox 6">
            <a:extLst>
              <a:ext uri="{FF2B5EF4-FFF2-40B4-BE49-F238E27FC236}">
                <a16:creationId xmlns:a16="http://schemas.microsoft.com/office/drawing/2014/main" id="{EE80D7F4-53AB-4F51-A36B-30F4276179D4}"/>
              </a:ext>
            </a:extLst>
          </p:cNvPr>
          <p:cNvSpPr txBox="1"/>
          <p:nvPr/>
        </p:nvSpPr>
        <p:spPr>
          <a:xfrm>
            <a:off x="822779" y="1527357"/>
            <a:ext cx="5121001" cy="1969770"/>
          </a:xfrm>
          <a:prstGeom prst="rect">
            <a:avLst/>
          </a:prstGeom>
          <a:noFill/>
        </p:spPr>
        <p:txBody>
          <a:bodyPr wrap="square" rtlCol="0">
            <a:spAutoFit/>
          </a:bodyPr>
          <a:lstStyle/>
          <a:p>
            <a:pPr>
              <a:spcAft>
                <a:spcPts val="600"/>
              </a:spcAft>
            </a:pPr>
            <a:r>
              <a:rPr lang="en-US" b="1" dirty="0"/>
              <a:t>For the key business initiatives you identified, who are the key stakeholders you need to speak with?</a:t>
            </a:r>
          </a:p>
          <a:p>
            <a:pPr>
              <a:spcAft>
                <a:spcPts val="600"/>
              </a:spcAft>
            </a:pPr>
            <a:r>
              <a:rPr lang="en-US" b="1" dirty="0"/>
              <a:t>Include at least:</a:t>
            </a:r>
          </a:p>
          <a:p>
            <a:pPr marL="285750" indent="-285750">
              <a:spcAft>
                <a:spcPts val="600"/>
              </a:spcAft>
              <a:buFont typeface="Arial" panose="020B0604020202020204" pitchFamily="34" charset="0"/>
              <a:buChar char="•"/>
            </a:pPr>
            <a:r>
              <a:rPr lang="en-US" sz="1600" b="1" dirty="0">
                <a:solidFill>
                  <a:schemeClr val="accent5">
                    <a:lumMod val="50000"/>
                  </a:schemeClr>
                </a:solidFill>
              </a:rPr>
              <a:t>1 or more high-level managers or executives</a:t>
            </a:r>
          </a:p>
          <a:p>
            <a:pPr marL="285750" indent="-285750">
              <a:spcAft>
                <a:spcPts val="600"/>
              </a:spcAft>
              <a:buFont typeface="Arial" panose="020B0604020202020204" pitchFamily="34" charset="0"/>
              <a:buChar char="•"/>
            </a:pPr>
            <a:r>
              <a:rPr lang="en-US" sz="1600" b="1" dirty="0">
                <a:solidFill>
                  <a:schemeClr val="accent5">
                    <a:lumMod val="50000"/>
                  </a:schemeClr>
                </a:solidFill>
              </a:rPr>
              <a:t>1 or more operational staff members from “the field”</a:t>
            </a:r>
          </a:p>
          <a:p>
            <a:pPr marL="285750" indent="-285750">
              <a:spcAft>
                <a:spcPts val="600"/>
              </a:spcAft>
              <a:buFont typeface="Arial" panose="020B0604020202020204" pitchFamily="34" charset="0"/>
              <a:buChar char="•"/>
            </a:pPr>
            <a:r>
              <a:rPr lang="en-US" sz="1600" b="1" dirty="0">
                <a:solidFill>
                  <a:schemeClr val="accent5">
                    <a:lumMod val="50000"/>
                  </a:schemeClr>
                </a:solidFill>
              </a:rPr>
              <a:t>1 or more potential external stakeholders</a:t>
            </a:r>
          </a:p>
        </p:txBody>
      </p:sp>
      <p:graphicFrame>
        <p:nvGraphicFramePr>
          <p:cNvPr id="3" name="Table 7">
            <a:extLst>
              <a:ext uri="{FF2B5EF4-FFF2-40B4-BE49-F238E27FC236}">
                <a16:creationId xmlns:a16="http://schemas.microsoft.com/office/drawing/2014/main" id="{FC55F85B-21B0-77DD-85D5-21D737C0DFA4}"/>
              </a:ext>
            </a:extLst>
          </p:cNvPr>
          <p:cNvGraphicFramePr>
            <a:graphicFrameLocks noGrp="1"/>
          </p:cNvGraphicFramePr>
          <p:nvPr/>
        </p:nvGraphicFramePr>
        <p:xfrm>
          <a:off x="6766135" y="1991821"/>
          <a:ext cx="4587665" cy="4058120"/>
        </p:xfrm>
        <a:graphic>
          <a:graphicData uri="http://schemas.openxmlformats.org/drawingml/2006/table">
            <a:tbl>
              <a:tblPr firstRow="1" bandRow="1">
                <a:tableStyleId>{2D5ABB26-0587-4C30-8999-92F81FD0307C}</a:tableStyleId>
              </a:tblPr>
              <a:tblGrid>
                <a:gridCol w="539233">
                  <a:extLst>
                    <a:ext uri="{9D8B030D-6E8A-4147-A177-3AD203B41FA5}">
                      <a16:colId xmlns:a16="http://schemas.microsoft.com/office/drawing/2014/main" val="216623596"/>
                    </a:ext>
                  </a:extLst>
                </a:gridCol>
                <a:gridCol w="4048432">
                  <a:extLst>
                    <a:ext uri="{9D8B030D-6E8A-4147-A177-3AD203B41FA5}">
                      <a16:colId xmlns:a16="http://schemas.microsoft.com/office/drawing/2014/main" val="1657403352"/>
                    </a:ext>
                  </a:extLst>
                </a:gridCol>
              </a:tblGrid>
              <a:tr h="405812">
                <a:tc>
                  <a:txBody>
                    <a:bodyPr/>
                    <a:lstStyle/>
                    <a:p>
                      <a:r>
                        <a:rPr lang="en-US" sz="2000" b="1" dirty="0">
                          <a:solidFill>
                            <a:srgbClr val="000099"/>
                          </a:solidFill>
                        </a:rPr>
                        <a:t>1.</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6349"/>
                  </a:ext>
                </a:extLst>
              </a:tr>
              <a:tr h="405812">
                <a:tc>
                  <a:txBody>
                    <a:bodyPr/>
                    <a:lstStyle/>
                    <a:p>
                      <a:r>
                        <a:rPr lang="en-US" sz="2000" b="1" dirty="0">
                          <a:solidFill>
                            <a:srgbClr val="000099"/>
                          </a:solidFill>
                        </a:rPr>
                        <a:t>2.</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610148"/>
                  </a:ext>
                </a:extLst>
              </a:tr>
              <a:tr h="405812">
                <a:tc>
                  <a:txBody>
                    <a:bodyPr/>
                    <a:lstStyle/>
                    <a:p>
                      <a:r>
                        <a:rPr lang="en-US" sz="2000" b="1" dirty="0">
                          <a:solidFill>
                            <a:srgbClr val="000099"/>
                          </a:solidFill>
                        </a:rPr>
                        <a:t>3.</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134047"/>
                  </a:ext>
                </a:extLst>
              </a:tr>
              <a:tr h="405812">
                <a:tc>
                  <a:txBody>
                    <a:bodyPr/>
                    <a:lstStyle/>
                    <a:p>
                      <a:r>
                        <a:rPr lang="en-US" sz="2000" b="1" dirty="0">
                          <a:solidFill>
                            <a:srgbClr val="000099"/>
                          </a:solidFill>
                        </a:rPr>
                        <a:t>4.</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526830"/>
                  </a:ext>
                </a:extLst>
              </a:tr>
              <a:tr h="405812">
                <a:tc>
                  <a:txBody>
                    <a:bodyPr/>
                    <a:lstStyle/>
                    <a:p>
                      <a:r>
                        <a:rPr lang="en-US" sz="2000" b="1" dirty="0">
                          <a:solidFill>
                            <a:srgbClr val="000099"/>
                          </a:solidFill>
                        </a:rPr>
                        <a:t>5.</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021494"/>
                  </a:ext>
                </a:extLst>
              </a:tr>
              <a:tr h="405812">
                <a:tc>
                  <a:txBody>
                    <a:bodyPr/>
                    <a:lstStyle/>
                    <a:p>
                      <a:r>
                        <a:rPr lang="en-US" sz="2000" b="1" dirty="0">
                          <a:solidFill>
                            <a:srgbClr val="000099"/>
                          </a:solidFill>
                        </a:rPr>
                        <a:t>6.</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6385397"/>
                  </a:ext>
                </a:extLst>
              </a:tr>
              <a:tr h="405812">
                <a:tc>
                  <a:txBody>
                    <a:bodyPr/>
                    <a:lstStyle/>
                    <a:p>
                      <a:r>
                        <a:rPr lang="en-US" sz="2000" b="1" dirty="0">
                          <a:solidFill>
                            <a:srgbClr val="000099"/>
                          </a:solidFill>
                        </a:rPr>
                        <a:t>7.</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025851"/>
                  </a:ext>
                </a:extLst>
              </a:tr>
              <a:tr h="405812">
                <a:tc>
                  <a:txBody>
                    <a:bodyPr/>
                    <a:lstStyle/>
                    <a:p>
                      <a:r>
                        <a:rPr lang="en-US" sz="2000" b="1" dirty="0">
                          <a:solidFill>
                            <a:srgbClr val="000099"/>
                          </a:solidFill>
                        </a:rPr>
                        <a:t>8.</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560279"/>
                  </a:ext>
                </a:extLst>
              </a:tr>
              <a:tr h="405812">
                <a:tc>
                  <a:txBody>
                    <a:bodyPr/>
                    <a:lstStyle/>
                    <a:p>
                      <a:r>
                        <a:rPr lang="en-US" sz="2000" b="1" dirty="0">
                          <a:solidFill>
                            <a:srgbClr val="000099"/>
                          </a:solidFill>
                        </a:rPr>
                        <a:t>9.</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206555"/>
                  </a:ext>
                </a:extLst>
              </a:tr>
              <a:tr h="405812">
                <a:tc>
                  <a:txBody>
                    <a:bodyPr/>
                    <a:lstStyle/>
                    <a:p>
                      <a:r>
                        <a:rPr lang="en-US" sz="2000" b="1" dirty="0">
                          <a:solidFill>
                            <a:srgbClr val="000099"/>
                          </a:solidFill>
                        </a:rPr>
                        <a:t>10.</a:t>
                      </a:r>
                    </a:p>
                  </a:txBody>
                  <a:tcPr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marB="0" anchor="b">
                    <a:lnL>
                      <a:noFill/>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15915"/>
                  </a:ext>
                </a:extLst>
              </a:tr>
            </a:tbl>
          </a:graphicData>
        </a:graphic>
      </p:graphicFrame>
    </p:spTree>
    <p:extLst>
      <p:ext uri="{BB962C8B-B14F-4D97-AF65-F5344CB8AC3E}">
        <p14:creationId xmlns:p14="http://schemas.microsoft.com/office/powerpoint/2010/main" val="342705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35</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2</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274690" y="3022984"/>
            <a:ext cx="9889374" cy="646331"/>
          </a:xfrm>
          <a:prstGeom prst="rect">
            <a:avLst/>
          </a:prstGeom>
          <a:noFill/>
        </p:spPr>
        <p:txBody>
          <a:bodyPr wrap="none" rtlCol="0">
            <a:spAutoFit/>
          </a:bodyPr>
          <a:lstStyle/>
          <a:p>
            <a:r>
              <a:rPr lang="en-US" sz="3600" b="1" dirty="0">
                <a:solidFill>
                  <a:schemeClr val="bg1"/>
                </a:solidFill>
              </a:rPr>
              <a:t>Understand Current Data Maturity &amp; Environment </a:t>
            </a:r>
            <a:endParaRPr lang="en-GB" sz="3600" b="1" dirty="0"/>
          </a:p>
        </p:txBody>
      </p:sp>
    </p:spTree>
    <p:extLst>
      <p:ext uri="{BB962C8B-B14F-4D97-AF65-F5344CB8AC3E}">
        <p14:creationId xmlns:p14="http://schemas.microsoft.com/office/powerpoint/2010/main" val="3783594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59310" y="4191483"/>
            <a:ext cx="4334662" cy="2158197"/>
            <a:chOff x="494482" y="3143612"/>
            <a:chExt cx="3250996" cy="1618648"/>
          </a:xfrm>
        </p:grpSpPr>
        <p:sp>
          <p:nvSpPr>
            <p:cNvPr id="3" name="Cloud 2"/>
            <p:cNvSpPr/>
            <p:nvPr/>
          </p:nvSpPr>
          <p:spPr>
            <a:xfrm>
              <a:off x="494482" y="3143612"/>
              <a:ext cx="2545277" cy="1618648"/>
            </a:xfrm>
            <a:prstGeom prst="cloud">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CURRENT MATURITY / READINESS FOR BEING DATA DRIVEN </a:t>
              </a:r>
            </a:p>
          </p:txBody>
        </p:sp>
        <p:sp>
          <p:nvSpPr>
            <p:cNvPr id="5" name="TextBox 4"/>
            <p:cNvSpPr txBox="1"/>
            <p:nvPr/>
          </p:nvSpPr>
          <p:spPr>
            <a:xfrm>
              <a:off x="3076194" y="3695304"/>
              <a:ext cx="669284" cy="380873"/>
            </a:xfrm>
            <a:prstGeom prst="rect">
              <a:avLst/>
            </a:prstGeom>
            <a:noFill/>
          </p:spPr>
          <p:txBody>
            <a:bodyPr wrap="none" rtlCol="0">
              <a:spAutoFit/>
            </a:bodyPr>
            <a:lstStyle/>
            <a:p>
              <a:r>
                <a:rPr lang="en-GB" sz="2700" b="1" dirty="0">
                  <a:solidFill>
                    <a:srgbClr val="161A5F"/>
                  </a:solidFill>
                </a:rPr>
                <a:t>AS IS </a:t>
              </a:r>
            </a:p>
          </p:txBody>
        </p:sp>
      </p:grpSp>
      <p:grpSp>
        <p:nvGrpSpPr>
          <p:cNvPr id="10" name="Group 9"/>
          <p:cNvGrpSpPr/>
          <p:nvPr/>
        </p:nvGrpSpPr>
        <p:grpSpPr>
          <a:xfrm>
            <a:off x="7289032" y="1778478"/>
            <a:ext cx="4517165" cy="2158197"/>
            <a:chOff x="5466774" y="1333858"/>
            <a:chExt cx="3387874" cy="1618648"/>
          </a:xfrm>
        </p:grpSpPr>
        <p:sp>
          <p:nvSpPr>
            <p:cNvPr id="4" name="Cloud 3"/>
            <p:cNvSpPr/>
            <p:nvPr/>
          </p:nvSpPr>
          <p:spPr>
            <a:xfrm>
              <a:off x="5466774" y="1333858"/>
              <a:ext cx="2545277" cy="1618648"/>
            </a:xfrm>
            <a:prstGeom prst="clou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THE DATA DRIVEN DIGITAL ENTERPRISE </a:t>
              </a:r>
            </a:p>
          </p:txBody>
        </p:sp>
        <p:sp>
          <p:nvSpPr>
            <p:cNvPr id="6" name="Rectangle 5"/>
            <p:cNvSpPr/>
            <p:nvPr/>
          </p:nvSpPr>
          <p:spPr>
            <a:xfrm>
              <a:off x="8081007" y="2017328"/>
              <a:ext cx="773641" cy="380873"/>
            </a:xfrm>
            <a:prstGeom prst="rect">
              <a:avLst/>
            </a:prstGeom>
          </p:spPr>
          <p:txBody>
            <a:bodyPr wrap="none">
              <a:spAutoFit/>
            </a:bodyPr>
            <a:lstStyle/>
            <a:p>
              <a:r>
                <a:rPr lang="en-GB" sz="2700" b="1" dirty="0">
                  <a:solidFill>
                    <a:srgbClr val="161A5F"/>
                  </a:solidFill>
                </a:rPr>
                <a:t>TO BE </a:t>
              </a:r>
            </a:p>
          </p:txBody>
        </p:sp>
      </p:grpSp>
      <p:sp>
        <p:nvSpPr>
          <p:cNvPr id="7" name="Striped Right Arrow 6"/>
          <p:cNvSpPr/>
          <p:nvPr/>
        </p:nvSpPr>
        <p:spPr>
          <a:xfrm rot="20547704">
            <a:off x="4254275" y="3317101"/>
            <a:ext cx="3081399" cy="1200540"/>
          </a:xfrm>
          <a:prstGeom prst="stripedRightArrow">
            <a:avLst/>
          </a:prstGeom>
          <a:solidFill>
            <a:schemeClr val="tx2">
              <a:lumMod val="75000"/>
              <a:lumOff val="25000"/>
            </a:schemeClr>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rgbClr val="161A5F"/>
                </a:solidFill>
              </a:rPr>
              <a:t>DATA STRATEGY &amp; ROADMAP</a:t>
            </a:r>
          </a:p>
        </p:txBody>
      </p:sp>
      <p:sp>
        <p:nvSpPr>
          <p:cNvPr id="8" name="Rectangle 7"/>
          <p:cNvSpPr/>
          <p:nvPr/>
        </p:nvSpPr>
        <p:spPr>
          <a:xfrm>
            <a:off x="328067" y="139751"/>
            <a:ext cx="9578131" cy="615553"/>
          </a:xfrm>
          <a:prstGeom prst="rect">
            <a:avLst/>
          </a:prstGeom>
        </p:spPr>
        <p:txBody>
          <a:bodyPr wrap="square" lIns="121917" tIns="60958" rIns="121917" bIns="60958">
            <a:spAutoFit/>
          </a:bodyPr>
          <a:lstStyle/>
          <a:p>
            <a:r>
              <a:rPr lang="en-GB" sz="3200" b="1" dirty="0">
                <a:solidFill>
                  <a:srgbClr val="000099"/>
                </a:solidFill>
              </a:rPr>
              <a:t>Maturity baseline – plotting your data strategy</a:t>
            </a:r>
          </a:p>
        </p:txBody>
      </p:sp>
      <p:sp>
        <p:nvSpPr>
          <p:cNvPr id="11" name="Slide Number Placeholder 1">
            <a:extLst>
              <a:ext uri="{FF2B5EF4-FFF2-40B4-BE49-F238E27FC236}">
                <a16:creationId xmlns:a16="http://schemas.microsoft.com/office/drawing/2014/main" id="{F502AB28-FB60-1742-B502-87BD0AEACDEE}"/>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4230570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E10-92A5-45C1-8F70-3E8B1234981D}"/>
              </a:ext>
            </a:extLst>
          </p:cNvPr>
          <p:cNvSpPr>
            <a:spLocks noGrp="1"/>
          </p:cNvSpPr>
          <p:nvPr>
            <p:ph type="title"/>
          </p:nvPr>
        </p:nvSpPr>
        <p:spPr/>
        <p:txBody>
          <a:bodyPr/>
          <a:lstStyle/>
          <a:p>
            <a:r>
              <a:rPr lang="en-US" dirty="0"/>
              <a:t>Discussion: “Offence” vs. “Defence”</a:t>
            </a:r>
          </a:p>
        </p:txBody>
      </p:sp>
      <p:sp>
        <p:nvSpPr>
          <p:cNvPr id="3" name="Content Placeholder 2">
            <a:extLst>
              <a:ext uri="{FF2B5EF4-FFF2-40B4-BE49-F238E27FC236}">
                <a16:creationId xmlns:a16="http://schemas.microsoft.com/office/drawing/2014/main" id="{B5829A68-7D9B-47B7-9031-C5248874E4DD}"/>
              </a:ext>
            </a:extLst>
          </p:cNvPr>
          <p:cNvSpPr>
            <a:spLocks noGrp="1"/>
          </p:cNvSpPr>
          <p:nvPr>
            <p:ph idx="1"/>
          </p:nvPr>
        </p:nvSpPr>
        <p:spPr>
          <a:xfrm>
            <a:off x="375379" y="2460567"/>
            <a:ext cx="4337938" cy="1849323"/>
          </a:xfrm>
        </p:spPr>
        <p:txBody>
          <a:bodyPr/>
          <a:lstStyle/>
          <a:p>
            <a:pPr>
              <a:lnSpc>
                <a:spcPct val="100000"/>
              </a:lnSpc>
            </a:pPr>
            <a:r>
              <a:rPr lang="en-US" dirty="0"/>
              <a:t>Focused on Creating Opportunity</a:t>
            </a:r>
          </a:p>
          <a:p>
            <a:pPr lvl="1">
              <a:lnSpc>
                <a:spcPct val="100000"/>
              </a:lnSpc>
            </a:pPr>
            <a:r>
              <a:rPr lang="en-US" dirty="0"/>
              <a:t>Improving Profitability</a:t>
            </a:r>
          </a:p>
          <a:p>
            <a:pPr lvl="1">
              <a:lnSpc>
                <a:spcPct val="100000"/>
              </a:lnSpc>
            </a:pPr>
            <a:r>
              <a:rPr lang="en-US" dirty="0"/>
              <a:t>Increasing Revenue</a:t>
            </a:r>
          </a:p>
          <a:p>
            <a:pPr lvl="1">
              <a:lnSpc>
                <a:spcPct val="100000"/>
              </a:lnSpc>
            </a:pPr>
            <a:r>
              <a:rPr lang="en-US" dirty="0"/>
              <a:t>Improving Customer Satisfaction</a:t>
            </a:r>
          </a:p>
          <a:p>
            <a:pPr lvl="1">
              <a:lnSpc>
                <a:spcPct val="100000"/>
              </a:lnSpc>
            </a:pPr>
            <a:r>
              <a:rPr lang="en-US" dirty="0"/>
              <a:t>Competitive Advantage</a:t>
            </a:r>
          </a:p>
          <a:p>
            <a:pPr lvl="1"/>
            <a:endParaRPr lang="en-US" dirty="0"/>
          </a:p>
        </p:txBody>
      </p:sp>
      <p:sp>
        <p:nvSpPr>
          <p:cNvPr id="5" name="Content Placeholder 4">
            <a:extLst>
              <a:ext uri="{FF2B5EF4-FFF2-40B4-BE49-F238E27FC236}">
                <a16:creationId xmlns:a16="http://schemas.microsoft.com/office/drawing/2014/main" id="{4C920402-65FD-44EF-938A-920AB756AD5A}"/>
              </a:ext>
            </a:extLst>
          </p:cNvPr>
          <p:cNvSpPr>
            <a:spLocks noGrp="1"/>
          </p:cNvSpPr>
          <p:nvPr>
            <p:ph sz="quarter" idx="15"/>
          </p:nvPr>
        </p:nvSpPr>
        <p:spPr/>
        <p:txBody>
          <a:bodyPr/>
          <a:lstStyle/>
          <a:p>
            <a:r>
              <a:rPr lang="en-US" dirty="0"/>
              <a:t>Which style of data management fits your organisation? </a:t>
            </a:r>
          </a:p>
        </p:txBody>
      </p:sp>
      <p:sp>
        <p:nvSpPr>
          <p:cNvPr id="4" name="Slide Number Placeholder 3">
            <a:extLst>
              <a:ext uri="{FF2B5EF4-FFF2-40B4-BE49-F238E27FC236}">
                <a16:creationId xmlns:a16="http://schemas.microsoft.com/office/drawing/2014/main" id="{4603405B-ECEE-48E8-9DF9-E81CBDC66D0F}"/>
              </a:ext>
            </a:extLst>
          </p:cNvPr>
          <p:cNvSpPr>
            <a:spLocks noGrp="1"/>
          </p:cNvSpPr>
          <p:nvPr>
            <p:ph type="sldNum" sz="quarter" idx="12"/>
          </p:nvPr>
        </p:nvSpPr>
        <p:spPr/>
        <p:txBody>
          <a:bodyPr/>
          <a:lstStyle/>
          <a:p>
            <a:fld id="{7C0A8638-8D10-419D-A540-6BF35F11F66E}" type="slidenum">
              <a:rPr lang="en-US" smtClean="0">
                <a:solidFill>
                  <a:schemeClr val="tx1"/>
                </a:solidFill>
              </a:rPr>
              <a:t>37</a:t>
            </a:fld>
            <a:endParaRPr lang="en-US" dirty="0">
              <a:solidFill>
                <a:schemeClr val="tx1"/>
              </a:solidFill>
            </a:endParaRPr>
          </a:p>
        </p:txBody>
      </p:sp>
      <p:pic>
        <p:nvPicPr>
          <p:cNvPr id="7" name="Picture 6">
            <a:extLst>
              <a:ext uri="{FF2B5EF4-FFF2-40B4-BE49-F238E27FC236}">
                <a16:creationId xmlns:a16="http://schemas.microsoft.com/office/drawing/2014/main" id="{0B5CF298-B2E7-443C-9FFB-D96CCA9C63DF}"/>
              </a:ext>
            </a:extLst>
          </p:cNvPr>
          <p:cNvPicPr>
            <a:picLocks noChangeAspect="1"/>
          </p:cNvPicPr>
          <p:nvPr/>
        </p:nvPicPr>
        <p:blipFill>
          <a:blip r:embed="rId2"/>
          <a:stretch>
            <a:fillRect/>
          </a:stretch>
        </p:blipFill>
        <p:spPr>
          <a:xfrm>
            <a:off x="4231345" y="1159885"/>
            <a:ext cx="2763595" cy="1849323"/>
          </a:xfrm>
          <a:prstGeom prst="rect">
            <a:avLst/>
          </a:prstGeom>
        </p:spPr>
      </p:pic>
      <p:sp>
        <p:nvSpPr>
          <p:cNvPr id="8" name="TextBox 7">
            <a:extLst>
              <a:ext uri="{FF2B5EF4-FFF2-40B4-BE49-F238E27FC236}">
                <a16:creationId xmlns:a16="http://schemas.microsoft.com/office/drawing/2014/main" id="{4C805744-9152-4041-93DC-ED237CC4B3D7}"/>
              </a:ext>
            </a:extLst>
          </p:cNvPr>
          <p:cNvSpPr txBox="1"/>
          <p:nvPr/>
        </p:nvSpPr>
        <p:spPr>
          <a:xfrm>
            <a:off x="1039091" y="1492949"/>
            <a:ext cx="2809702" cy="523220"/>
          </a:xfrm>
          <a:prstGeom prst="rect">
            <a:avLst/>
          </a:prstGeom>
          <a:noFill/>
        </p:spPr>
        <p:txBody>
          <a:bodyPr wrap="square" rtlCol="0">
            <a:spAutoFit/>
          </a:bodyPr>
          <a:lstStyle/>
          <a:p>
            <a:r>
              <a:rPr lang="en-US" sz="2800" b="1" dirty="0">
                <a:solidFill>
                  <a:srgbClr val="FF0000"/>
                </a:solidFill>
              </a:rPr>
              <a:t>Offence</a:t>
            </a:r>
          </a:p>
        </p:txBody>
      </p:sp>
      <p:sp>
        <p:nvSpPr>
          <p:cNvPr id="9" name="TextBox 8">
            <a:extLst>
              <a:ext uri="{FF2B5EF4-FFF2-40B4-BE49-F238E27FC236}">
                <a16:creationId xmlns:a16="http://schemas.microsoft.com/office/drawing/2014/main" id="{860061AE-1E97-4A3D-A2B6-86155C756253}"/>
              </a:ext>
            </a:extLst>
          </p:cNvPr>
          <p:cNvSpPr txBox="1"/>
          <p:nvPr/>
        </p:nvSpPr>
        <p:spPr>
          <a:xfrm>
            <a:off x="8190807" y="1535335"/>
            <a:ext cx="2809702" cy="523220"/>
          </a:xfrm>
          <a:prstGeom prst="rect">
            <a:avLst/>
          </a:prstGeom>
          <a:noFill/>
        </p:spPr>
        <p:txBody>
          <a:bodyPr wrap="square" rtlCol="0">
            <a:spAutoFit/>
          </a:bodyPr>
          <a:lstStyle/>
          <a:p>
            <a:r>
              <a:rPr lang="en-US" sz="2800" b="1" dirty="0">
                <a:solidFill>
                  <a:srgbClr val="0070C0"/>
                </a:solidFill>
              </a:rPr>
              <a:t>Defence</a:t>
            </a:r>
          </a:p>
        </p:txBody>
      </p:sp>
      <p:sp>
        <p:nvSpPr>
          <p:cNvPr id="10" name="Content Placeholder 2">
            <a:extLst>
              <a:ext uri="{FF2B5EF4-FFF2-40B4-BE49-F238E27FC236}">
                <a16:creationId xmlns:a16="http://schemas.microsoft.com/office/drawing/2014/main" id="{0E7A28BF-9820-4645-9B1A-C1A923680769}"/>
              </a:ext>
            </a:extLst>
          </p:cNvPr>
          <p:cNvSpPr txBox="1">
            <a:spLocks/>
          </p:cNvSpPr>
          <p:nvPr/>
        </p:nvSpPr>
        <p:spPr>
          <a:xfrm>
            <a:off x="7426689" y="2460567"/>
            <a:ext cx="4337938" cy="1363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Focused on Reducing Risk</a:t>
            </a:r>
          </a:p>
          <a:p>
            <a:pPr lvl="1">
              <a:lnSpc>
                <a:spcPct val="100000"/>
              </a:lnSpc>
            </a:pPr>
            <a:r>
              <a:rPr lang="en-US" dirty="0"/>
              <a:t>Compliance &amp; Regulation</a:t>
            </a:r>
          </a:p>
          <a:p>
            <a:pPr lvl="1">
              <a:lnSpc>
                <a:spcPct val="100000"/>
              </a:lnSpc>
            </a:pPr>
            <a:r>
              <a:rPr lang="en-US" dirty="0"/>
              <a:t>Avoiding Audits or Fines</a:t>
            </a:r>
          </a:p>
          <a:p>
            <a:pPr lvl="1">
              <a:lnSpc>
                <a:spcPct val="100000"/>
              </a:lnSpc>
            </a:pPr>
            <a:r>
              <a:rPr lang="en-US" dirty="0"/>
              <a:t>Fraud Detection</a:t>
            </a:r>
          </a:p>
          <a:p>
            <a:pPr lvl="1">
              <a:lnSpc>
                <a:spcPct val="100000"/>
              </a:lnSpc>
            </a:pPr>
            <a:r>
              <a:rPr lang="en-US" dirty="0"/>
              <a:t>Security &amp; Privacy</a:t>
            </a:r>
          </a:p>
          <a:p>
            <a:pPr lvl="1"/>
            <a:endParaRPr lang="en-US" dirty="0"/>
          </a:p>
        </p:txBody>
      </p:sp>
      <p:sp>
        <p:nvSpPr>
          <p:cNvPr id="11" name="Content Placeholder 4">
            <a:extLst>
              <a:ext uri="{FF2B5EF4-FFF2-40B4-BE49-F238E27FC236}">
                <a16:creationId xmlns:a16="http://schemas.microsoft.com/office/drawing/2014/main" id="{8DBB7D72-A326-4C33-A757-A7B0BE01A4BE}"/>
              </a:ext>
            </a:extLst>
          </p:cNvPr>
          <p:cNvSpPr txBox="1">
            <a:spLocks/>
          </p:cNvSpPr>
          <p:nvPr/>
        </p:nvSpPr>
        <p:spPr>
          <a:xfrm>
            <a:off x="1714837" y="4879016"/>
            <a:ext cx="10544052" cy="6531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Discussion:  On which end of the spectrum is your organisation?</a:t>
            </a:r>
          </a:p>
        </p:txBody>
      </p:sp>
      <p:sp>
        <p:nvSpPr>
          <p:cNvPr id="12" name="Rectangle 11">
            <a:extLst>
              <a:ext uri="{FF2B5EF4-FFF2-40B4-BE49-F238E27FC236}">
                <a16:creationId xmlns:a16="http://schemas.microsoft.com/office/drawing/2014/main" id="{831210A5-B7FD-41A8-877C-88F7B4A95F11}"/>
              </a:ext>
            </a:extLst>
          </p:cNvPr>
          <p:cNvSpPr/>
          <p:nvPr/>
        </p:nvSpPr>
        <p:spPr>
          <a:xfrm>
            <a:off x="847898" y="5365051"/>
            <a:ext cx="9991898" cy="381512"/>
          </a:xfrm>
          <a:prstGeom prst="rect">
            <a:avLst/>
          </a:prstGeom>
          <a:solidFill>
            <a:srgbClr val="FF0000"/>
          </a:solidFill>
          <a:ln>
            <a:gradFill>
              <a:gsLst>
                <a:gs pos="0">
                  <a:srgbClr val="0070C0"/>
                </a:gs>
                <a:gs pos="25000">
                  <a:srgbClr val="5BA1D6"/>
                </a:gs>
                <a:gs pos="99000">
                  <a:schemeClr val="accent1">
                    <a:lumMod val="45000"/>
                    <a:lumOff val="5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5D1BDF-1097-4011-90FD-670C34DAE091}"/>
              </a:ext>
            </a:extLst>
          </p:cNvPr>
          <p:cNvSpPr/>
          <p:nvPr/>
        </p:nvSpPr>
        <p:spPr>
          <a:xfrm>
            <a:off x="7304679" y="5365051"/>
            <a:ext cx="3530098" cy="38151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DCF7AD-5870-4DDA-BB99-A358550EA137}"/>
              </a:ext>
            </a:extLst>
          </p:cNvPr>
          <p:cNvSpPr/>
          <p:nvPr/>
        </p:nvSpPr>
        <p:spPr>
          <a:xfrm>
            <a:off x="4104279" y="5365051"/>
            <a:ext cx="3200400" cy="381512"/>
          </a:xfrm>
          <a:prstGeom prst="rect">
            <a:avLst/>
          </a:prstGeom>
          <a:solidFill>
            <a:srgbClr val="7030A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748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E10-92A5-45C1-8F70-3E8B1234981D}"/>
              </a:ext>
            </a:extLst>
          </p:cNvPr>
          <p:cNvSpPr>
            <a:spLocks noGrp="1"/>
          </p:cNvSpPr>
          <p:nvPr>
            <p:ph type="title"/>
          </p:nvPr>
        </p:nvSpPr>
        <p:spPr/>
        <p:txBody>
          <a:bodyPr/>
          <a:lstStyle/>
          <a:p>
            <a:r>
              <a:rPr lang="en-US" dirty="0"/>
              <a:t>Discussion:  “Offence” vs. “Defence”</a:t>
            </a:r>
          </a:p>
        </p:txBody>
      </p:sp>
      <p:sp>
        <p:nvSpPr>
          <p:cNvPr id="3" name="Content Placeholder 2">
            <a:extLst>
              <a:ext uri="{FF2B5EF4-FFF2-40B4-BE49-F238E27FC236}">
                <a16:creationId xmlns:a16="http://schemas.microsoft.com/office/drawing/2014/main" id="{B5829A68-7D9B-47B7-9031-C5248874E4DD}"/>
              </a:ext>
            </a:extLst>
          </p:cNvPr>
          <p:cNvSpPr>
            <a:spLocks noGrp="1"/>
          </p:cNvSpPr>
          <p:nvPr>
            <p:ph idx="1"/>
          </p:nvPr>
        </p:nvSpPr>
        <p:spPr>
          <a:xfrm>
            <a:off x="375379" y="2460567"/>
            <a:ext cx="4337938" cy="1849323"/>
          </a:xfrm>
        </p:spPr>
        <p:txBody>
          <a:bodyPr/>
          <a:lstStyle/>
          <a:p>
            <a:pPr>
              <a:lnSpc>
                <a:spcPct val="100000"/>
              </a:lnSpc>
            </a:pPr>
            <a:r>
              <a:rPr lang="en-US" dirty="0"/>
              <a:t>Focused on Creating Opportunity</a:t>
            </a:r>
          </a:p>
          <a:p>
            <a:pPr lvl="1">
              <a:lnSpc>
                <a:spcPct val="100000"/>
              </a:lnSpc>
            </a:pPr>
            <a:r>
              <a:rPr lang="en-US" dirty="0"/>
              <a:t>Improving Profitability</a:t>
            </a:r>
          </a:p>
          <a:p>
            <a:pPr lvl="1">
              <a:lnSpc>
                <a:spcPct val="100000"/>
              </a:lnSpc>
            </a:pPr>
            <a:r>
              <a:rPr lang="en-US" dirty="0"/>
              <a:t>Increasing Revenue</a:t>
            </a:r>
          </a:p>
          <a:p>
            <a:pPr lvl="1">
              <a:lnSpc>
                <a:spcPct val="100000"/>
              </a:lnSpc>
            </a:pPr>
            <a:r>
              <a:rPr lang="en-US" dirty="0"/>
              <a:t>Improving Customer Satisfaction</a:t>
            </a:r>
          </a:p>
          <a:p>
            <a:pPr lvl="1">
              <a:lnSpc>
                <a:spcPct val="100000"/>
              </a:lnSpc>
            </a:pPr>
            <a:r>
              <a:rPr lang="en-US" dirty="0"/>
              <a:t>Competitive Advantage</a:t>
            </a:r>
          </a:p>
          <a:p>
            <a:pPr lvl="1"/>
            <a:endParaRPr lang="en-US" dirty="0"/>
          </a:p>
        </p:txBody>
      </p:sp>
      <p:sp>
        <p:nvSpPr>
          <p:cNvPr id="5" name="Content Placeholder 4">
            <a:extLst>
              <a:ext uri="{FF2B5EF4-FFF2-40B4-BE49-F238E27FC236}">
                <a16:creationId xmlns:a16="http://schemas.microsoft.com/office/drawing/2014/main" id="{4C920402-65FD-44EF-938A-920AB756AD5A}"/>
              </a:ext>
            </a:extLst>
          </p:cNvPr>
          <p:cNvSpPr>
            <a:spLocks noGrp="1"/>
          </p:cNvSpPr>
          <p:nvPr>
            <p:ph sz="quarter" idx="15"/>
          </p:nvPr>
        </p:nvSpPr>
        <p:spPr/>
        <p:txBody>
          <a:bodyPr/>
          <a:lstStyle/>
          <a:p>
            <a:r>
              <a:rPr lang="en-US" dirty="0"/>
              <a:t>Which style of data management would fit the Hotel Group? </a:t>
            </a:r>
          </a:p>
        </p:txBody>
      </p:sp>
      <p:sp>
        <p:nvSpPr>
          <p:cNvPr id="4" name="Slide Number Placeholder 3">
            <a:extLst>
              <a:ext uri="{FF2B5EF4-FFF2-40B4-BE49-F238E27FC236}">
                <a16:creationId xmlns:a16="http://schemas.microsoft.com/office/drawing/2014/main" id="{4603405B-ECEE-48E8-9DF9-E81CBDC66D0F}"/>
              </a:ext>
            </a:extLst>
          </p:cNvPr>
          <p:cNvSpPr>
            <a:spLocks noGrp="1"/>
          </p:cNvSpPr>
          <p:nvPr>
            <p:ph type="sldNum" sz="quarter" idx="12"/>
          </p:nvPr>
        </p:nvSpPr>
        <p:spPr/>
        <p:txBody>
          <a:bodyPr/>
          <a:lstStyle/>
          <a:p>
            <a:fld id="{7C0A8638-8D10-419D-A540-6BF35F11F66E}" type="slidenum">
              <a:rPr lang="en-US" smtClean="0">
                <a:solidFill>
                  <a:schemeClr val="tx1"/>
                </a:solidFill>
              </a:rPr>
              <a:t>38</a:t>
            </a:fld>
            <a:endParaRPr lang="en-US" dirty="0">
              <a:solidFill>
                <a:schemeClr val="tx1"/>
              </a:solidFill>
            </a:endParaRPr>
          </a:p>
        </p:txBody>
      </p:sp>
      <p:pic>
        <p:nvPicPr>
          <p:cNvPr id="7" name="Picture 6">
            <a:extLst>
              <a:ext uri="{FF2B5EF4-FFF2-40B4-BE49-F238E27FC236}">
                <a16:creationId xmlns:a16="http://schemas.microsoft.com/office/drawing/2014/main" id="{0B5CF298-B2E7-443C-9FFB-D96CCA9C63DF}"/>
              </a:ext>
            </a:extLst>
          </p:cNvPr>
          <p:cNvPicPr>
            <a:picLocks noChangeAspect="1"/>
          </p:cNvPicPr>
          <p:nvPr/>
        </p:nvPicPr>
        <p:blipFill>
          <a:blip r:embed="rId2"/>
          <a:stretch>
            <a:fillRect/>
          </a:stretch>
        </p:blipFill>
        <p:spPr>
          <a:xfrm>
            <a:off x="4231345" y="1159885"/>
            <a:ext cx="2763595" cy="1849323"/>
          </a:xfrm>
          <a:prstGeom prst="rect">
            <a:avLst/>
          </a:prstGeom>
        </p:spPr>
      </p:pic>
      <p:sp>
        <p:nvSpPr>
          <p:cNvPr id="8" name="TextBox 7">
            <a:extLst>
              <a:ext uri="{FF2B5EF4-FFF2-40B4-BE49-F238E27FC236}">
                <a16:creationId xmlns:a16="http://schemas.microsoft.com/office/drawing/2014/main" id="{4C805744-9152-4041-93DC-ED237CC4B3D7}"/>
              </a:ext>
            </a:extLst>
          </p:cNvPr>
          <p:cNvSpPr txBox="1"/>
          <p:nvPr/>
        </p:nvSpPr>
        <p:spPr>
          <a:xfrm>
            <a:off x="1039091" y="1492949"/>
            <a:ext cx="2809702" cy="523220"/>
          </a:xfrm>
          <a:prstGeom prst="rect">
            <a:avLst/>
          </a:prstGeom>
          <a:noFill/>
        </p:spPr>
        <p:txBody>
          <a:bodyPr wrap="square" rtlCol="0">
            <a:spAutoFit/>
          </a:bodyPr>
          <a:lstStyle/>
          <a:p>
            <a:r>
              <a:rPr lang="en-US" sz="2800" b="1" dirty="0">
                <a:solidFill>
                  <a:srgbClr val="FF0000"/>
                </a:solidFill>
              </a:rPr>
              <a:t>Offence</a:t>
            </a:r>
          </a:p>
        </p:txBody>
      </p:sp>
      <p:sp>
        <p:nvSpPr>
          <p:cNvPr id="9" name="TextBox 8">
            <a:extLst>
              <a:ext uri="{FF2B5EF4-FFF2-40B4-BE49-F238E27FC236}">
                <a16:creationId xmlns:a16="http://schemas.microsoft.com/office/drawing/2014/main" id="{860061AE-1E97-4A3D-A2B6-86155C756253}"/>
              </a:ext>
            </a:extLst>
          </p:cNvPr>
          <p:cNvSpPr txBox="1"/>
          <p:nvPr/>
        </p:nvSpPr>
        <p:spPr>
          <a:xfrm>
            <a:off x="8190807" y="1535335"/>
            <a:ext cx="2809702" cy="523220"/>
          </a:xfrm>
          <a:prstGeom prst="rect">
            <a:avLst/>
          </a:prstGeom>
          <a:noFill/>
        </p:spPr>
        <p:txBody>
          <a:bodyPr wrap="square" rtlCol="0">
            <a:spAutoFit/>
          </a:bodyPr>
          <a:lstStyle/>
          <a:p>
            <a:r>
              <a:rPr lang="en-US" sz="2800" b="1" dirty="0">
                <a:solidFill>
                  <a:srgbClr val="0070C0"/>
                </a:solidFill>
              </a:rPr>
              <a:t>Defence</a:t>
            </a:r>
          </a:p>
        </p:txBody>
      </p:sp>
      <p:sp>
        <p:nvSpPr>
          <p:cNvPr id="10" name="Content Placeholder 2">
            <a:extLst>
              <a:ext uri="{FF2B5EF4-FFF2-40B4-BE49-F238E27FC236}">
                <a16:creationId xmlns:a16="http://schemas.microsoft.com/office/drawing/2014/main" id="{0E7A28BF-9820-4645-9B1A-C1A923680769}"/>
              </a:ext>
            </a:extLst>
          </p:cNvPr>
          <p:cNvSpPr txBox="1">
            <a:spLocks/>
          </p:cNvSpPr>
          <p:nvPr/>
        </p:nvSpPr>
        <p:spPr>
          <a:xfrm>
            <a:off x="7426689" y="2460567"/>
            <a:ext cx="4337938" cy="1363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Focused on Reducing Risk</a:t>
            </a:r>
          </a:p>
          <a:p>
            <a:pPr lvl="1">
              <a:lnSpc>
                <a:spcPct val="100000"/>
              </a:lnSpc>
            </a:pPr>
            <a:r>
              <a:rPr lang="en-US" dirty="0"/>
              <a:t>Compliance &amp; Regulation</a:t>
            </a:r>
          </a:p>
          <a:p>
            <a:pPr lvl="1">
              <a:lnSpc>
                <a:spcPct val="100000"/>
              </a:lnSpc>
            </a:pPr>
            <a:r>
              <a:rPr lang="en-US" dirty="0"/>
              <a:t>Avoiding Audits or Fines</a:t>
            </a:r>
          </a:p>
          <a:p>
            <a:pPr lvl="1">
              <a:lnSpc>
                <a:spcPct val="100000"/>
              </a:lnSpc>
            </a:pPr>
            <a:r>
              <a:rPr lang="en-US" dirty="0"/>
              <a:t>Fraud Detection</a:t>
            </a:r>
          </a:p>
          <a:p>
            <a:pPr lvl="1">
              <a:lnSpc>
                <a:spcPct val="100000"/>
              </a:lnSpc>
            </a:pPr>
            <a:r>
              <a:rPr lang="en-US" dirty="0"/>
              <a:t>Security &amp; Privacy</a:t>
            </a:r>
          </a:p>
          <a:p>
            <a:pPr lvl="1"/>
            <a:endParaRPr lang="en-US" dirty="0"/>
          </a:p>
        </p:txBody>
      </p:sp>
      <p:sp>
        <p:nvSpPr>
          <p:cNvPr id="11" name="Content Placeholder 4">
            <a:extLst>
              <a:ext uri="{FF2B5EF4-FFF2-40B4-BE49-F238E27FC236}">
                <a16:creationId xmlns:a16="http://schemas.microsoft.com/office/drawing/2014/main" id="{8DBB7D72-A326-4C33-A757-A7B0BE01A4BE}"/>
              </a:ext>
            </a:extLst>
          </p:cNvPr>
          <p:cNvSpPr txBox="1">
            <a:spLocks/>
          </p:cNvSpPr>
          <p:nvPr/>
        </p:nvSpPr>
        <p:spPr>
          <a:xfrm>
            <a:off x="2610759" y="4871534"/>
            <a:ext cx="10544052" cy="6531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Discussion:  On which end of the spectrum is the Hotel Group?</a:t>
            </a:r>
          </a:p>
        </p:txBody>
      </p:sp>
      <p:sp>
        <p:nvSpPr>
          <p:cNvPr id="12" name="Rectangle 11">
            <a:extLst>
              <a:ext uri="{FF2B5EF4-FFF2-40B4-BE49-F238E27FC236}">
                <a16:creationId xmlns:a16="http://schemas.microsoft.com/office/drawing/2014/main" id="{831210A5-B7FD-41A8-877C-88F7B4A95F11}"/>
              </a:ext>
            </a:extLst>
          </p:cNvPr>
          <p:cNvSpPr/>
          <p:nvPr/>
        </p:nvSpPr>
        <p:spPr>
          <a:xfrm>
            <a:off x="847898" y="5365051"/>
            <a:ext cx="9991898" cy="381512"/>
          </a:xfrm>
          <a:prstGeom prst="rect">
            <a:avLst/>
          </a:prstGeom>
          <a:solidFill>
            <a:srgbClr val="FF0000"/>
          </a:solidFill>
          <a:ln>
            <a:gradFill>
              <a:gsLst>
                <a:gs pos="0">
                  <a:srgbClr val="0070C0"/>
                </a:gs>
                <a:gs pos="25000">
                  <a:srgbClr val="5BA1D6"/>
                </a:gs>
                <a:gs pos="99000">
                  <a:schemeClr val="accent1">
                    <a:lumMod val="45000"/>
                    <a:lumOff val="5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5D1BDF-1097-4011-90FD-670C34DAE091}"/>
              </a:ext>
            </a:extLst>
          </p:cNvPr>
          <p:cNvSpPr/>
          <p:nvPr/>
        </p:nvSpPr>
        <p:spPr>
          <a:xfrm>
            <a:off x="7304679" y="5365051"/>
            <a:ext cx="3530098" cy="38151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DCF7AD-5870-4DDA-BB99-A358550EA137}"/>
              </a:ext>
            </a:extLst>
          </p:cNvPr>
          <p:cNvSpPr/>
          <p:nvPr/>
        </p:nvSpPr>
        <p:spPr>
          <a:xfrm>
            <a:off x="4104279" y="5365051"/>
            <a:ext cx="3200400" cy="381512"/>
          </a:xfrm>
          <a:prstGeom prst="rect">
            <a:avLst/>
          </a:prstGeom>
          <a:solidFill>
            <a:srgbClr val="7030A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917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EBA95A8-328B-AE83-CDED-3CE496634E45}"/>
              </a:ext>
            </a:extLst>
          </p:cNvPr>
          <p:cNvSpPr/>
          <p:nvPr/>
        </p:nvSpPr>
        <p:spPr>
          <a:xfrm>
            <a:off x="387721" y="589464"/>
            <a:ext cx="7699375" cy="569851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4B2A68-A29F-A1EA-9104-4F854A83E220}"/>
              </a:ext>
            </a:extLst>
          </p:cNvPr>
          <p:cNvSpPr>
            <a:spLocks noGrp="1"/>
          </p:cNvSpPr>
          <p:nvPr>
            <p:ph type="title"/>
          </p:nvPr>
        </p:nvSpPr>
        <p:spPr>
          <a:xfrm>
            <a:off x="387721" y="-86331"/>
            <a:ext cx="10515600" cy="625715"/>
          </a:xfrm>
        </p:spPr>
        <p:txBody>
          <a:bodyPr/>
          <a:lstStyle/>
          <a:p>
            <a:r>
              <a:rPr lang="en-GB" dirty="0"/>
              <a:t>Motivation Model: What is it?</a:t>
            </a:r>
          </a:p>
        </p:txBody>
      </p:sp>
      <p:sp>
        <p:nvSpPr>
          <p:cNvPr id="6" name="TextBox 5">
            <a:extLst>
              <a:ext uri="{FF2B5EF4-FFF2-40B4-BE49-F238E27FC236}">
                <a16:creationId xmlns:a16="http://schemas.microsoft.com/office/drawing/2014/main" id="{D9FB5653-505E-E030-7289-A7217B2AE5F5}"/>
              </a:ext>
            </a:extLst>
          </p:cNvPr>
          <p:cNvSpPr txBox="1"/>
          <p:nvPr/>
        </p:nvSpPr>
        <p:spPr>
          <a:xfrm>
            <a:off x="986118" y="1061716"/>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Mission</a:t>
            </a:r>
          </a:p>
        </p:txBody>
      </p:sp>
      <p:sp>
        <p:nvSpPr>
          <p:cNvPr id="7" name="TextBox 6">
            <a:extLst>
              <a:ext uri="{FF2B5EF4-FFF2-40B4-BE49-F238E27FC236}">
                <a16:creationId xmlns:a16="http://schemas.microsoft.com/office/drawing/2014/main" id="{F432D27D-39D4-2E68-35FB-488E09241D03}"/>
              </a:ext>
            </a:extLst>
          </p:cNvPr>
          <p:cNvSpPr txBox="1"/>
          <p:nvPr/>
        </p:nvSpPr>
        <p:spPr>
          <a:xfrm>
            <a:off x="4769224" y="1061716"/>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Vision</a:t>
            </a:r>
          </a:p>
        </p:txBody>
      </p:sp>
      <p:sp>
        <p:nvSpPr>
          <p:cNvPr id="8" name="TextBox 7">
            <a:extLst>
              <a:ext uri="{FF2B5EF4-FFF2-40B4-BE49-F238E27FC236}">
                <a16:creationId xmlns:a16="http://schemas.microsoft.com/office/drawing/2014/main" id="{ED13E0F4-0463-BA3B-AB75-4F2A5DBA1B17}"/>
              </a:ext>
            </a:extLst>
          </p:cNvPr>
          <p:cNvSpPr txBox="1"/>
          <p:nvPr/>
        </p:nvSpPr>
        <p:spPr>
          <a:xfrm>
            <a:off x="3241624" y="3080569"/>
            <a:ext cx="2366682"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Goals &amp; Objectives</a:t>
            </a:r>
          </a:p>
        </p:txBody>
      </p:sp>
      <p:sp>
        <p:nvSpPr>
          <p:cNvPr id="9" name="TextBox 8">
            <a:extLst>
              <a:ext uri="{FF2B5EF4-FFF2-40B4-BE49-F238E27FC236}">
                <a16:creationId xmlns:a16="http://schemas.microsoft.com/office/drawing/2014/main" id="{1A16A072-7BCE-32CF-808F-126829DC2052}"/>
              </a:ext>
            </a:extLst>
          </p:cNvPr>
          <p:cNvSpPr txBox="1"/>
          <p:nvPr/>
        </p:nvSpPr>
        <p:spPr>
          <a:xfrm>
            <a:off x="618560" y="1364475"/>
            <a:ext cx="3674412" cy="523220"/>
          </a:xfrm>
          <a:prstGeom prst="rect">
            <a:avLst/>
          </a:prstGeom>
          <a:noFill/>
        </p:spPr>
        <p:txBody>
          <a:bodyPr wrap="square" rIns="0" rtlCol="0">
            <a:spAutoFit/>
          </a:bodyPr>
          <a:lstStyle/>
          <a:p>
            <a:r>
              <a:rPr lang="en-US" sz="1400" i="1" dirty="0"/>
              <a:t>To provide a full service online retail experience for art supplies and craft products.</a:t>
            </a:r>
          </a:p>
        </p:txBody>
      </p:sp>
      <p:sp>
        <p:nvSpPr>
          <p:cNvPr id="10" name="TextBox 9">
            <a:extLst>
              <a:ext uri="{FF2B5EF4-FFF2-40B4-BE49-F238E27FC236}">
                <a16:creationId xmlns:a16="http://schemas.microsoft.com/office/drawing/2014/main" id="{66528FD9-8215-FA80-8ACB-3F2599CBCC34}"/>
              </a:ext>
            </a:extLst>
          </p:cNvPr>
          <p:cNvSpPr txBox="1"/>
          <p:nvPr/>
        </p:nvSpPr>
        <p:spPr>
          <a:xfrm>
            <a:off x="4082140" y="1377813"/>
            <a:ext cx="3958400" cy="523220"/>
          </a:xfrm>
          <a:prstGeom prst="rect">
            <a:avLst/>
          </a:prstGeom>
          <a:noFill/>
        </p:spPr>
        <p:txBody>
          <a:bodyPr wrap="square" rIns="0" rtlCol="0">
            <a:spAutoFit/>
          </a:bodyPr>
          <a:lstStyle/>
          <a:p>
            <a:r>
              <a:rPr lang="en-US" sz="1400" i="1" dirty="0"/>
              <a:t>To be the respected source of art products worldwide, creating an online community of art enthusiasts.</a:t>
            </a:r>
          </a:p>
        </p:txBody>
      </p:sp>
      <p:sp>
        <p:nvSpPr>
          <p:cNvPr id="11" name="TextBox 10">
            <a:extLst>
              <a:ext uri="{FF2B5EF4-FFF2-40B4-BE49-F238E27FC236}">
                <a16:creationId xmlns:a16="http://schemas.microsoft.com/office/drawing/2014/main" id="{5249436D-5B72-8EA9-3EA2-82C6A2530042}"/>
              </a:ext>
            </a:extLst>
          </p:cNvPr>
          <p:cNvSpPr txBox="1"/>
          <p:nvPr/>
        </p:nvSpPr>
        <p:spPr>
          <a:xfrm>
            <a:off x="2926973" y="726847"/>
            <a:ext cx="2785787" cy="400110"/>
          </a:xfrm>
          <a:prstGeom prst="rect">
            <a:avLst/>
          </a:prstGeom>
          <a:noFill/>
        </p:spPr>
        <p:txBody>
          <a:bodyPr wrap="square" rtlCol="0">
            <a:spAutoFit/>
          </a:bodyPr>
          <a:lstStyle/>
          <a:p>
            <a:r>
              <a:rPr lang="en-US" sz="2000" b="1" dirty="0">
                <a:solidFill>
                  <a:schemeClr val="accent6">
                    <a:lumMod val="50000"/>
                  </a:schemeClr>
                </a:solidFill>
                <a:latin typeface="Gadugi" panose="020B0502040204020203" pitchFamily="34" charset="0"/>
              </a:rPr>
              <a:t>Artful Art Supplies</a:t>
            </a:r>
          </a:p>
        </p:txBody>
      </p:sp>
      <p:pic>
        <p:nvPicPr>
          <p:cNvPr id="12" name="Picture 11">
            <a:extLst>
              <a:ext uri="{FF2B5EF4-FFF2-40B4-BE49-F238E27FC236}">
                <a16:creationId xmlns:a16="http://schemas.microsoft.com/office/drawing/2014/main" id="{794C68A2-38EA-1F51-AF12-9C4ED14009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54825" y="748619"/>
            <a:ext cx="507936" cy="507936"/>
          </a:xfrm>
          <a:prstGeom prst="rect">
            <a:avLst/>
          </a:prstGeom>
        </p:spPr>
      </p:pic>
      <p:sp>
        <p:nvSpPr>
          <p:cNvPr id="13" name="TextBox 12">
            <a:extLst>
              <a:ext uri="{FF2B5EF4-FFF2-40B4-BE49-F238E27FC236}">
                <a16:creationId xmlns:a16="http://schemas.microsoft.com/office/drawing/2014/main" id="{0CD95FB0-3BDB-85B6-B8A8-692ED422CA99}"/>
              </a:ext>
            </a:extLst>
          </p:cNvPr>
          <p:cNvSpPr txBox="1"/>
          <p:nvPr/>
        </p:nvSpPr>
        <p:spPr>
          <a:xfrm>
            <a:off x="6435892" y="809353"/>
            <a:ext cx="1288161" cy="338554"/>
          </a:xfrm>
          <a:prstGeom prst="rect">
            <a:avLst/>
          </a:prstGeom>
          <a:noFill/>
        </p:spPr>
        <p:txBody>
          <a:bodyPr wrap="square" rtlCol="0">
            <a:spAutoFit/>
          </a:bodyPr>
          <a:lstStyle/>
          <a:p>
            <a:r>
              <a:rPr lang="en-US" sz="1600" b="1" dirty="0">
                <a:solidFill>
                  <a:schemeClr val="accent6">
                    <a:lumMod val="50000"/>
                  </a:schemeClr>
                </a:solidFill>
                <a:latin typeface="Bradley Hand ITC" panose="03070402050302030203" pitchFamily="66" charset="0"/>
              </a:rPr>
              <a:t>ArtfulArt</a:t>
            </a:r>
          </a:p>
        </p:txBody>
      </p:sp>
      <p:grpSp>
        <p:nvGrpSpPr>
          <p:cNvPr id="14" name="Group 13">
            <a:extLst>
              <a:ext uri="{FF2B5EF4-FFF2-40B4-BE49-F238E27FC236}">
                <a16:creationId xmlns:a16="http://schemas.microsoft.com/office/drawing/2014/main" id="{1F633230-F883-5165-8A7D-B8D8B0F3D2BB}"/>
              </a:ext>
            </a:extLst>
          </p:cNvPr>
          <p:cNvGrpSpPr/>
          <p:nvPr/>
        </p:nvGrpSpPr>
        <p:grpSpPr>
          <a:xfrm>
            <a:off x="725501" y="1907689"/>
            <a:ext cx="2877672" cy="1204432"/>
            <a:chOff x="573101" y="1897801"/>
            <a:chExt cx="2877672" cy="1204432"/>
          </a:xfrm>
        </p:grpSpPr>
        <p:sp>
          <p:nvSpPr>
            <p:cNvPr id="15" name="Rounded Rectangle 14">
              <a:extLst>
                <a:ext uri="{FF2B5EF4-FFF2-40B4-BE49-F238E27FC236}">
                  <a16:creationId xmlns:a16="http://schemas.microsoft.com/office/drawing/2014/main" id="{4ABC3BFD-EA87-F130-88FA-4E666A2C6C53}"/>
                </a:ext>
              </a:extLst>
            </p:cNvPr>
            <p:cNvSpPr/>
            <p:nvPr/>
          </p:nvSpPr>
          <p:spPr>
            <a:xfrm>
              <a:off x="573101" y="1928709"/>
              <a:ext cx="2877672" cy="11735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6" name="TextBox 15">
              <a:extLst>
                <a:ext uri="{FF2B5EF4-FFF2-40B4-BE49-F238E27FC236}">
                  <a16:creationId xmlns:a16="http://schemas.microsoft.com/office/drawing/2014/main" id="{D75F4E9A-38A1-E24B-EEB1-DF7A9B387C21}"/>
                </a:ext>
              </a:extLst>
            </p:cNvPr>
            <p:cNvSpPr txBox="1"/>
            <p:nvPr/>
          </p:nvSpPr>
          <p:spPr>
            <a:xfrm>
              <a:off x="1225923" y="1897801"/>
              <a:ext cx="1625815" cy="307777"/>
            </a:xfrm>
            <a:prstGeom prst="rect">
              <a:avLst/>
            </a:prstGeom>
            <a:noFill/>
          </p:spPr>
          <p:txBody>
            <a:bodyPr wrap="square" rtlCol="0">
              <a:spAutoFit/>
            </a:bodyPr>
            <a:lstStyle/>
            <a:p>
              <a:pPr algn="ctr"/>
              <a:r>
                <a:rPr lang="en-US" sz="1400" b="1" dirty="0">
                  <a:solidFill>
                    <a:schemeClr val="accent6">
                      <a:lumMod val="50000"/>
                    </a:schemeClr>
                  </a:solidFill>
                  <a:latin typeface="Gadugi" panose="020B0502040204020203" pitchFamily="34" charset="0"/>
                </a:rPr>
                <a:t>External Drivers</a:t>
              </a:r>
            </a:p>
          </p:txBody>
        </p:sp>
        <p:sp>
          <p:nvSpPr>
            <p:cNvPr id="17" name="Rounded Rectangle 16">
              <a:extLst>
                <a:ext uri="{FF2B5EF4-FFF2-40B4-BE49-F238E27FC236}">
                  <a16:creationId xmlns:a16="http://schemas.microsoft.com/office/drawing/2014/main" id="{8FCA4B31-5D09-41AB-1D12-86E1C1063001}"/>
                </a:ext>
              </a:extLst>
            </p:cNvPr>
            <p:cNvSpPr/>
            <p:nvPr/>
          </p:nvSpPr>
          <p:spPr>
            <a:xfrm>
              <a:off x="664027"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Digital Self-Service</a:t>
              </a:r>
            </a:p>
          </p:txBody>
        </p:sp>
        <p:sp>
          <p:nvSpPr>
            <p:cNvPr id="18" name="Rounded Rectangle 17">
              <a:extLst>
                <a:ext uri="{FF2B5EF4-FFF2-40B4-BE49-F238E27FC236}">
                  <a16:creationId xmlns:a16="http://schemas.microsoft.com/office/drawing/2014/main" id="{193CAD26-D628-4A2D-2792-BA18F4813D4F}"/>
                </a:ext>
              </a:extLst>
            </p:cNvPr>
            <p:cNvSpPr/>
            <p:nvPr/>
          </p:nvSpPr>
          <p:spPr>
            <a:xfrm>
              <a:off x="199592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Increasing Regulation Pressures</a:t>
              </a:r>
            </a:p>
          </p:txBody>
        </p:sp>
        <p:sp>
          <p:nvSpPr>
            <p:cNvPr id="19" name="Rounded Rectangle 18">
              <a:extLst>
                <a:ext uri="{FF2B5EF4-FFF2-40B4-BE49-F238E27FC236}">
                  <a16:creationId xmlns:a16="http://schemas.microsoft.com/office/drawing/2014/main" id="{9EAECFF2-E1BB-DF57-8667-0685A2F8B76E}"/>
                </a:ext>
              </a:extLst>
            </p:cNvPr>
            <p:cNvSpPr/>
            <p:nvPr/>
          </p:nvSpPr>
          <p:spPr>
            <a:xfrm>
              <a:off x="664027"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Online Community &amp; Social Media</a:t>
              </a:r>
            </a:p>
          </p:txBody>
        </p:sp>
        <p:sp>
          <p:nvSpPr>
            <p:cNvPr id="20" name="Rounded Rectangle 19">
              <a:extLst>
                <a:ext uri="{FF2B5EF4-FFF2-40B4-BE49-F238E27FC236}">
                  <a16:creationId xmlns:a16="http://schemas.microsoft.com/office/drawing/2014/main" id="{E8B6C723-43A7-82EC-A072-06D70935A598}"/>
                </a:ext>
              </a:extLst>
            </p:cNvPr>
            <p:cNvSpPr/>
            <p:nvPr/>
          </p:nvSpPr>
          <p:spPr>
            <a:xfrm>
              <a:off x="199592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Customer Demand for Instant Provision</a:t>
              </a:r>
            </a:p>
          </p:txBody>
        </p:sp>
      </p:grpSp>
      <p:grpSp>
        <p:nvGrpSpPr>
          <p:cNvPr id="21" name="Group 20">
            <a:extLst>
              <a:ext uri="{FF2B5EF4-FFF2-40B4-BE49-F238E27FC236}">
                <a16:creationId xmlns:a16="http://schemas.microsoft.com/office/drawing/2014/main" id="{6D18A303-258D-07AA-E774-9870DB3E08E8}"/>
              </a:ext>
            </a:extLst>
          </p:cNvPr>
          <p:cNvGrpSpPr/>
          <p:nvPr/>
        </p:nvGrpSpPr>
        <p:grpSpPr>
          <a:xfrm>
            <a:off x="3807119" y="1907689"/>
            <a:ext cx="4015068" cy="1195297"/>
            <a:chOff x="3654719" y="1897801"/>
            <a:chExt cx="4015068" cy="1195297"/>
          </a:xfrm>
        </p:grpSpPr>
        <p:sp>
          <p:nvSpPr>
            <p:cNvPr id="22" name="Rounded Rectangle 21">
              <a:extLst>
                <a:ext uri="{FF2B5EF4-FFF2-40B4-BE49-F238E27FC236}">
                  <a16:creationId xmlns:a16="http://schemas.microsoft.com/office/drawing/2014/main" id="{14F62F58-88B8-06D8-1714-CF310A70A899}"/>
                </a:ext>
              </a:extLst>
            </p:cNvPr>
            <p:cNvSpPr/>
            <p:nvPr/>
          </p:nvSpPr>
          <p:spPr>
            <a:xfrm>
              <a:off x="3654719" y="1928709"/>
              <a:ext cx="4015068" cy="11643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F2FC742-158D-4C50-66BB-6E1826AF37B6}"/>
                </a:ext>
              </a:extLst>
            </p:cNvPr>
            <p:cNvSpPr txBox="1"/>
            <p:nvPr/>
          </p:nvSpPr>
          <p:spPr>
            <a:xfrm>
              <a:off x="4800524" y="1897801"/>
              <a:ext cx="1616285" cy="307777"/>
            </a:xfrm>
            <a:prstGeom prst="rect">
              <a:avLst/>
            </a:prstGeom>
            <a:noFill/>
          </p:spPr>
          <p:txBody>
            <a:bodyPr wrap="square" rtlCol="0">
              <a:spAutoFit/>
            </a:bodyPr>
            <a:lstStyle/>
            <a:p>
              <a:r>
                <a:rPr lang="en-US" sz="1400" b="1" dirty="0">
                  <a:solidFill>
                    <a:schemeClr val="accent6">
                      <a:lumMod val="50000"/>
                    </a:schemeClr>
                  </a:solidFill>
                  <a:latin typeface="Gadugi" panose="020B0502040204020203" pitchFamily="34" charset="0"/>
                </a:rPr>
                <a:t>Internal Drivers</a:t>
              </a:r>
            </a:p>
          </p:txBody>
        </p:sp>
        <p:sp>
          <p:nvSpPr>
            <p:cNvPr id="24" name="Rounded Rectangle 23">
              <a:extLst>
                <a:ext uri="{FF2B5EF4-FFF2-40B4-BE49-F238E27FC236}">
                  <a16:creationId xmlns:a16="http://schemas.microsoft.com/office/drawing/2014/main" id="{1F47600C-B9CE-05E9-55F3-84C1DA4B59BA}"/>
                </a:ext>
              </a:extLst>
            </p:cNvPr>
            <p:cNvSpPr/>
            <p:nvPr/>
          </p:nvSpPr>
          <p:spPr>
            <a:xfrm>
              <a:off x="6331811"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Revenue Growth</a:t>
              </a:r>
            </a:p>
          </p:txBody>
        </p:sp>
        <p:sp>
          <p:nvSpPr>
            <p:cNvPr id="25" name="Rounded Rectangle 24">
              <a:extLst>
                <a:ext uri="{FF2B5EF4-FFF2-40B4-BE49-F238E27FC236}">
                  <a16:creationId xmlns:a16="http://schemas.microsoft.com/office/drawing/2014/main" id="{F8ADC11C-BAEA-D3B1-2E05-2100D5B0D282}"/>
                </a:ext>
              </a:extLst>
            </p:cNvPr>
            <p:cNvSpPr/>
            <p:nvPr/>
          </p:nvSpPr>
          <p:spPr>
            <a:xfrm>
              <a:off x="374820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Targeted Marketing</a:t>
              </a:r>
            </a:p>
          </p:txBody>
        </p:sp>
        <p:sp>
          <p:nvSpPr>
            <p:cNvPr id="26" name="Rounded Rectangle 25">
              <a:extLst>
                <a:ext uri="{FF2B5EF4-FFF2-40B4-BE49-F238E27FC236}">
                  <a16:creationId xmlns:a16="http://schemas.microsoft.com/office/drawing/2014/main" id="{C62DCA3A-362A-F750-CB77-B9CEF2EAEE5D}"/>
                </a:ext>
              </a:extLst>
            </p:cNvPr>
            <p:cNvSpPr/>
            <p:nvPr/>
          </p:nvSpPr>
          <p:spPr>
            <a:xfrm>
              <a:off x="503624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360 View of Customer</a:t>
              </a:r>
            </a:p>
          </p:txBody>
        </p:sp>
        <p:sp>
          <p:nvSpPr>
            <p:cNvPr id="27" name="Rounded Rectangle 26">
              <a:extLst>
                <a:ext uri="{FF2B5EF4-FFF2-40B4-BE49-F238E27FC236}">
                  <a16:creationId xmlns:a16="http://schemas.microsoft.com/office/drawing/2014/main" id="{267537B2-8D37-AC37-DEB1-F120F12B133C}"/>
                </a:ext>
              </a:extLst>
            </p:cNvPr>
            <p:cNvSpPr/>
            <p:nvPr/>
          </p:nvSpPr>
          <p:spPr>
            <a:xfrm>
              <a:off x="374820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Brand Reputation</a:t>
              </a:r>
            </a:p>
          </p:txBody>
        </p:sp>
        <p:sp>
          <p:nvSpPr>
            <p:cNvPr id="28" name="Rounded Rectangle 27">
              <a:extLst>
                <a:ext uri="{FF2B5EF4-FFF2-40B4-BE49-F238E27FC236}">
                  <a16:creationId xmlns:a16="http://schemas.microsoft.com/office/drawing/2014/main" id="{B0985D2F-2FFC-8AC4-9C34-BC8B942441FA}"/>
                </a:ext>
              </a:extLst>
            </p:cNvPr>
            <p:cNvSpPr/>
            <p:nvPr/>
          </p:nvSpPr>
          <p:spPr>
            <a:xfrm>
              <a:off x="503624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Community Building</a:t>
              </a:r>
            </a:p>
          </p:txBody>
        </p:sp>
        <p:sp>
          <p:nvSpPr>
            <p:cNvPr id="29" name="Rounded Rectangle 28">
              <a:extLst>
                <a:ext uri="{FF2B5EF4-FFF2-40B4-BE49-F238E27FC236}">
                  <a16:creationId xmlns:a16="http://schemas.microsoft.com/office/drawing/2014/main" id="{13D421F5-8B3E-2952-B233-4BB4DE167FE4}"/>
                </a:ext>
              </a:extLst>
            </p:cNvPr>
            <p:cNvSpPr/>
            <p:nvPr/>
          </p:nvSpPr>
          <p:spPr>
            <a:xfrm>
              <a:off x="6331811"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Cost </a:t>
              </a:r>
              <a:r>
                <a:rPr lang="en-GB" sz="1100" dirty="0">
                  <a:solidFill>
                    <a:schemeClr val="accent6">
                      <a:lumMod val="50000"/>
                    </a:schemeClr>
                  </a:solidFill>
                </a:rPr>
                <a:t>Minimisation</a:t>
              </a:r>
            </a:p>
          </p:txBody>
        </p:sp>
      </p:grpSp>
      <p:grpSp>
        <p:nvGrpSpPr>
          <p:cNvPr id="30" name="Group 29">
            <a:extLst>
              <a:ext uri="{FF2B5EF4-FFF2-40B4-BE49-F238E27FC236}">
                <a16:creationId xmlns:a16="http://schemas.microsoft.com/office/drawing/2014/main" id="{18A42C29-6B4E-52EA-CFE1-5C740ECB0E87}"/>
              </a:ext>
            </a:extLst>
          </p:cNvPr>
          <p:cNvGrpSpPr/>
          <p:nvPr/>
        </p:nvGrpSpPr>
        <p:grpSpPr>
          <a:xfrm>
            <a:off x="774806" y="3407737"/>
            <a:ext cx="2316420" cy="2760276"/>
            <a:chOff x="535318" y="3386963"/>
            <a:chExt cx="2316420" cy="2760276"/>
          </a:xfrm>
        </p:grpSpPr>
        <p:sp>
          <p:nvSpPr>
            <p:cNvPr id="31" name="Rounded Rectangle 30">
              <a:extLst>
                <a:ext uri="{FF2B5EF4-FFF2-40B4-BE49-F238E27FC236}">
                  <a16:creationId xmlns:a16="http://schemas.microsoft.com/office/drawing/2014/main" id="{A37E0ED2-C764-ED13-5F40-CA6171DF6FFA}"/>
                </a:ext>
              </a:extLst>
            </p:cNvPr>
            <p:cNvSpPr/>
            <p:nvPr/>
          </p:nvSpPr>
          <p:spPr>
            <a:xfrm>
              <a:off x="535318" y="3695410"/>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32" name="Group 31">
              <a:extLst>
                <a:ext uri="{FF2B5EF4-FFF2-40B4-BE49-F238E27FC236}">
                  <a16:creationId xmlns:a16="http://schemas.microsoft.com/office/drawing/2014/main" id="{460405D7-AB66-F5BD-2F2A-82B8AB8C3A7E}"/>
                </a:ext>
              </a:extLst>
            </p:cNvPr>
            <p:cNvGrpSpPr/>
            <p:nvPr/>
          </p:nvGrpSpPr>
          <p:grpSpPr>
            <a:xfrm>
              <a:off x="573101" y="3386963"/>
              <a:ext cx="2278637" cy="2760276"/>
              <a:chOff x="573101" y="3386963"/>
              <a:chExt cx="2278637" cy="2760276"/>
            </a:xfrm>
          </p:grpSpPr>
          <p:sp>
            <p:nvSpPr>
              <p:cNvPr id="33" name="TextBox 32">
                <a:extLst>
                  <a:ext uri="{FF2B5EF4-FFF2-40B4-BE49-F238E27FC236}">
                    <a16:creationId xmlns:a16="http://schemas.microsoft.com/office/drawing/2014/main" id="{913A7900-B6B0-FD62-7A2E-AB534CE3F346}"/>
                  </a:ext>
                </a:extLst>
              </p:cNvPr>
              <p:cNvSpPr txBox="1"/>
              <p:nvPr/>
            </p:nvSpPr>
            <p:spPr>
              <a:xfrm>
                <a:off x="872557" y="3954416"/>
                <a:ext cx="1765940"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Accountability</a:t>
                </a:r>
              </a:p>
            </p:txBody>
          </p:sp>
          <p:grpSp>
            <p:nvGrpSpPr>
              <p:cNvPr id="34" name="Group 33">
                <a:extLst>
                  <a:ext uri="{FF2B5EF4-FFF2-40B4-BE49-F238E27FC236}">
                    <a16:creationId xmlns:a16="http://schemas.microsoft.com/office/drawing/2014/main" id="{2E171375-313D-EDCC-310A-255EC68A76DB}"/>
                  </a:ext>
                </a:extLst>
              </p:cNvPr>
              <p:cNvGrpSpPr/>
              <p:nvPr/>
            </p:nvGrpSpPr>
            <p:grpSpPr>
              <a:xfrm>
                <a:off x="1262741" y="3386963"/>
                <a:ext cx="648578" cy="648578"/>
                <a:chOff x="8586194" y="1157459"/>
                <a:chExt cx="648578" cy="648578"/>
              </a:xfrm>
            </p:grpSpPr>
            <p:sp>
              <p:nvSpPr>
                <p:cNvPr id="36" name="Oval 35">
                  <a:extLst>
                    <a:ext uri="{FF2B5EF4-FFF2-40B4-BE49-F238E27FC236}">
                      <a16:creationId xmlns:a16="http://schemas.microsoft.com/office/drawing/2014/main" id="{73319AD6-E9C6-2436-EE9A-8F4122D1684A}"/>
                    </a:ext>
                  </a:extLst>
                </p:cNvPr>
                <p:cNvSpPr/>
                <p:nvPr/>
              </p:nvSpPr>
              <p:spPr>
                <a:xfrm>
                  <a:off x="8586194" y="1157459"/>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CF97E1A-8946-0C9E-3988-D7734E51A5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9562" y="1198720"/>
                  <a:ext cx="507936" cy="507936"/>
                </a:xfrm>
                <a:prstGeom prst="rect">
                  <a:avLst/>
                </a:prstGeom>
              </p:spPr>
            </p:pic>
          </p:grpSp>
          <p:sp>
            <p:nvSpPr>
              <p:cNvPr id="35" name="TextBox 34">
                <a:extLst>
                  <a:ext uri="{FF2B5EF4-FFF2-40B4-BE49-F238E27FC236}">
                    <a16:creationId xmlns:a16="http://schemas.microsoft.com/office/drawing/2014/main" id="{45E84306-C771-7CD5-29EB-E1C12DBC4A0D}"/>
                  </a:ext>
                </a:extLst>
              </p:cNvPr>
              <p:cNvSpPr txBox="1"/>
              <p:nvPr/>
            </p:nvSpPr>
            <p:spPr>
              <a:xfrm>
                <a:off x="573101" y="4208247"/>
                <a:ext cx="2278637"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a Data Governance Framework</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clear roles &amp; responsibilities for both business &amp; IT staff</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Publish a corporate information policy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Document data standards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Train all staff in data accountability</a:t>
                </a:r>
              </a:p>
            </p:txBody>
          </p:sp>
        </p:grpSp>
      </p:grpSp>
      <p:grpSp>
        <p:nvGrpSpPr>
          <p:cNvPr id="38" name="Group 37">
            <a:extLst>
              <a:ext uri="{FF2B5EF4-FFF2-40B4-BE49-F238E27FC236}">
                <a16:creationId xmlns:a16="http://schemas.microsoft.com/office/drawing/2014/main" id="{44C9A86F-69B8-7DDA-7A12-7BF59CD7D281}"/>
              </a:ext>
            </a:extLst>
          </p:cNvPr>
          <p:cNvGrpSpPr/>
          <p:nvPr/>
        </p:nvGrpSpPr>
        <p:grpSpPr>
          <a:xfrm>
            <a:off x="3141487" y="3378677"/>
            <a:ext cx="2239255" cy="2819060"/>
            <a:chOff x="2901999" y="3357903"/>
            <a:chExt cx="2239255" cy="2819060"/>
          </a:xfrm>
        </p:grpSpPr>
        <p:sp>
          <p:nvSpPr>
            <p:cNvPr id="39" name="Rounded Rectangle 38">
              <a:extLst>
                <a:ext uri="{FF2B5EF4-FFF2-40B4-BE49-F238E27FC236}">
                  <a16:creationId xmlns:a16="http://schemas.microsoft.com/office/drawing/2014/main" id="{68CB02BE-2DF2-3BD4-D5F9-A1055C4F22BC}"/>
                </a:ext>
              </a:extLst>
            </p:cNvPr>
            <p:cNvSpPr/>
            <p:nvPr/>
          </p:nvSpPr>
          <p:spPr>
            <a:xfrm>
              <a:off x="2901999"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TextBox 39">
              <a:extLst>
                <a:ext uri="{FF2B5EF4-FFF2-40B4-BE49-F238E27FC236}">
                  <a16:creationId xmlns:a16="http://schemas.microsoft.com/office/drawing/2014/main" id="{571D84E2-5CDB-3B82-3214-1777CC3B8EA0}"/>
                </a:ext>
              </a:extLst>
            </p:cNvPr>
            <p:cNvSpPr txBox="1"/>
            <p:nvPr/>
          </p:nvSpPr>
          <p:spPr>
            <a:xfrm>
              <a:off x="3501996"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Quality</a:t>
              </a:r>
            </a:p>
          </p:txBody>
        </p:sp>
        <p:grpSp>
          <p:nvGrpSpPr>
            <p:cNvPr id="41" name="Group 40">
              <a:extLst>
                <a:ext uri="{FF2B5EF4-FFF2-40B4-BE49-F238E27FC236}">
                  <a16:creationId xmlns:a16="http://schemas.microsoft.com/office/drawing/2014/main" id="{DF7B93FC-37B6-1616-D951-ED3E71C982A2}"/>
                </a:ext>
              </a:extLst>
            </p:cNvPr>
            <p:cNvGrpSpPr/>
            <p:nvPr/>
          </p:nvGrpSpPr>
          <p:grpSpPr>
            <a:xfrm>
              <a:off x="3632947" y="3357903"/>
              <a:ext cx="648578" cy="648578"/>
              <a:chOff x="3632947" y="3357903"/>
              <a:chExt cx="648578" cy="648578"/>
            </a:xfrm>
          </p:grpSpPr>
          <p:sp>
            <p:nvSpPr>
              <p:cNvPr id="43" name="Oval 42">
                <a:extLst>
                  <a:ext uri="{FF2B5EF4-FFF2-40B4-BE49-F238E27FC236}">
                    <a16:creationId xmlns:a16="http://schemas.microsoft.com/office/drawing/2014/main" id="{B4B3C295-6A27-14B3-CA8C-082FB472671C}"/>
                  </a:ext>
                </a:extLst>
              </p:cNvPr>
              <p:cNvSpPr/>
              <p:nvPr/>
            </p:nvSpPr>
            <p:spPr>
              <a:xfrm>
                <a:off x="3632947"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00775AFC-F769-16F1-A8D7-DBE88DB4EF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01904" y="3435317"/>
                <a:ext cx="507936" cy="507936"/>
              </a:xfrm>
              <a:prstGeom prst="rect">
                <a:avLst/>
              </a:prstGeom>
            </p:spPr>
          </p:pic>
        </p:grpSp>
        <p:sp>
          <p:nvSpPr>
            <p:cNvPr id="42" name="TextBox 41">
              <a:extLst>
                <a:ext uri="{FF2B5EF4-FFF2-40B4-BE49-F238E27FC236}">
                  <a16:creationId xmlns:a16="http://schemas.microsoft.com/office/drawing/2014/main" id="{A92C3A4A-5705-FBF2-E31B-4B41238CCFC8}"/>
                </a:ext>
              </a:extLst>
            </p:cNvPr>
            <p:cNvSpPr txBox="1"/>
            <p:nvPr/>
          </p:nvSpPr>
          <p:spPr>
            <a:xfrm>
              <a:off x="3001253"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measures &amp; KPIs for key data items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Report &amp; monitor on data quality improvements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Develop repeatable processes for data quality improvement</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Implement data quality checks as BAU business activities</a:t>
              </a:r>
            </a:p>
          </p:txBody>
        </p:sp>
      </p:grpSp>
      <p:grpSp>
        <p:nvGrpSpPr>
          <p:cNvPr id="45" name="Group 44">
            <a:extLst>
              <a:ext uri="{FF2B5EF4-FFF2-40B4-BE49-F238E27FC236}">
                <a16:creationId xmlns:a16="http://schemas.microsoft.com/office/drawing/2014/main" id="{4C73A082-DEB0-0D73-B682-7A8959B2C9AD}"/>
              </a:ext>
            </a:extLst>
          </p:cNvPr>
          <p:cNvGrpSpPr/>
          <p:nvPr/>
        </p:nvGrpSpPr>
        <p:grpSpPr>
          <a:xfrm>
            <a:off x="5575725" y="3378677"/>
            <a:ext cx="2239255" cy="2819060"/>
            <a:chOff x="5336237" y="3357903"/>
            <a:chExt cx="2239255" cy="2819060"/>
          </a:xfrm>
        </p:grpSpPr>
        <p:sp>
          <p:nvSpPr>
            <p:cNvPr id="46" name="Rounded Rectangle 45">
              <a:extLst>
                <a:ext uri="{FF2B5EF4-FFF2-40B4-BE49-F238E27FC236}">
                  <a16:creationId xmlns:a16="http://schemas.microsoft.com/office/drawing/2014/main" id="{E0327ABE-AE2A-D907-61F4-9FC3A26D7B0C}"/>
                </a:ext>
              </a:extLst>
            </p:cNvPr>
            <p:cNvSpPr/>
            <p:nvPr/>
          </p:nvSpPr>
          <p:spPr>
            <a:xfrm>
              <a:off x="5336237"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7" name="TextBox 46">
              <a:extLst>
                <a:ext uri="{FF2B5EF4-FFF2-40B4-BE49-F238E27FC236}">
                  <a16:creationId xmlns:a16="http://schemas.microsoft.com/office/drawing/2014/main" id="{5D22DD3D-2B51-C2B5-E70A-127DD9DBB793}"/>
                </a:ext>
              </a:extLst>
            </p:cNvPr>
            <p:cNvSpPr txBox="1"/>
            <p:nvPr/>
          </p:nvSpPr>
          <p:spPr>
            <a:xfrm>
              <a:off x="6017479"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Culture</a:t>
              </a:r>
            </a:p>
          </p:txBody>
        </p:sp>
        <p:grpSp>
          <p:nvGrpSpPr>
            <p:cNvPr id="48" name="Group 47">
              <a:extLst>
                <a:ext uri="{FF2B5EF4-FFF2-40B4-BE49-F238E27FC236}">
                  <a16:creationId xmlns:a16="http://schemas.microsoft.com/office/drawing/2014/main" id="{F4C345F5-EB89-A60B-2FED-9F70C3D40EEA}"/>
                </a:ext>
              </a:extLst>
            </p:cNvPr>
            <p:cNvGrpSpPr/>
            <p:nvPr/>
          </p:nvGrpSpPr>
          <p:grpSpPr>
            <a:xfrm>
              <a:off x="6117774" y="3357903"/>
              <a:ext cx="648578" cy="648578"/>
              <a:chOff x="6117774" y="3357903"/>
              <a:chExt cx="648578" cy="648578"/>
            </a:xfrm>
          </p:grpSpPr>
          <p:sp>
            <p:nvSpPr>
              <p:cNvPr id="50" name="Oval 49">
                <a:extLst>
                  <a:ext uri="{FF2B5EF4-FFF2-40B4-BE49-F238E27FC236}">
                    <a16:creationId xmlns:a16="http://schemas.microsoft.com/office/drawing/2014/main" id="{DD588758-AD4E-64F2-8492-8F0443FED878}"/>
                  </a:ext>
                </a:extLst>
              </p:cNvPr>
              <p:cNvSpPr/>
              <p:nvPr/>
            </p:nvSpPr>
            <p:spPr>
              <a:xfrm>
                <a:off x="6117774"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71F93B91-7909-4001-2412-12B1612472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01896" y="3395716"/>
                <a:ext cx="507936" cy="507936"/>
              </a:xfrm>
              <a:prstGeom prst="rect">
                <a:avLst/>
              </a:prstGeom>
            </p:spPr>
          </p:pic>
        </p:grpSp>
        <p:sp>
          <p:nvSpPr>
            <p:cNvPr id="49" name="TextBox 48">
              <a:extLst>
                <a:ext uri="{FF2B5EF4-FFF2-40B4-BE49-F238E27FC236}">
                  <a16:creationId xmlns:a16="http://schemas.microsoft.com/office/drawing/2014/main" id="{ECFBE465-5CF9-4D74-FC67-6359AC855F88}"/>
                </a:ext>
              </a:extLst>
            </p:cNvPr>
            <p:cNvSpPr txBox="1"/>
            <p:nvPr/>
          </p:nvSpPr>
          <p:spPr>
            <a:xfrm>
              <a:off x="5427481"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Ensure that all roles understand their contribution to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Promote business benefits of better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Engage in innovative ways to leverage data for strategic advantage</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data-centric communities of interest</a:t>
              </a:r>
            </a:p>
          </p:txBody>
        </p:sp>
      </p:grpSp>
      <p:sp>
        <p:nvSpPr>
          <p:cNvPr id="52" name="Slide Number Placeholder 2">
            <a:extLst>
              <a:ext uri="{FF2B5EF4-FFF2-40B4-BE49-F238E27FC236}">
                <a16:creationId xmlns:a16="http://schemas.microsoft.com/office/drawing/2014/main" id="{0F5F23F3-E2DB-65B9-5796-523E92D57DCE}"/>
              </a:ext>
            </a:extLst>
          </p:cNvPr>
          <p:cNvSpPr txBox="1">
            <a:spLocks/>
          </p:cNvSpPr>
          <p:nvPr/>
        </p:nvSpPr>
        <p:spPr>
          <a:xfrm>
            <a:off x="11506200" y="6366237"/>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tx1"/>
                </a:solidFill>
              </a:rPr>
              <a:pPr/>
              <a:t>39</a:t>
            </a:fld>
            <a:endParaRPr lang="en-US" dirty="0">
              <a:solidFill>
                <a:schemeClr val="tx1"/>
              </a:solidFill>
            </a:endParaRPr>
          </a:p>
        </p:txBody>
      </p:sp>
      <p:sp>
        <p:nvSpPr>
          <p:cNvPr id="56" name="TextBox 55">
            <a:extLst>
              <a:ext uri="{FF2B5EF4-FFF2-40B4-BE49-F238E27FC236}">
                <a16:creationId xmlns:a16="http://schemas.microsoft.com/office/drawing/2014/main" id="{ED1ECA3E-CCAB-4760-0C10-E78723821B98}"/>
              </a:ext>
            </a:extLst>
          </p:cNvPr>
          <p:cNvSpPr txBox="1"/>
          <p:nvPr/>
        </p:nvSpPr>
        <p:spPr>
          <a:xfrm>
            <a:off x="8252012" y="809353"/>
            <a:ext cx="383397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One page diagram, used to clarify and communicate the rationale for, and the main priorities of a Data Strategy</a:t>
            </a:r>
          </a:p>
          <a:p>
            <a:pPr marL="285750" indent="-285750">
              <a:buFont typeface="Arial" panose="020B0604020202020204" pitchFamily="34" charset="0"/>
              <a:buChar char="•"/>
            </a:pPr>
            <a:endParaRPr lang="en-GB" dirty="0">
              <a:solidFill>
                <a:schemeClr val="tx2"/>
              </a:solidFill>
            </a:endParaRPr>
          </a:p>
        </p:txBody>
      </p:sp>
      <p:sp>
        <p:nvSpPr>
          <p:cNvPr id="58" name="TextBox 57">
            <a:extLst>
              <a:ext uri="{FF2B5EF4-FFF2-40B4-BE49-F238E27FC236}">
                <a16:creationId xmlns:a16="http://schemas.microsoft.com/office/drawing/2014/main" id="{D90B2D37-3D6A-9933-3D79-37364DEC3169}"/>
              </a:ext>
            </a:extLst>
          </p:cNvPr>
          <p:cNvSpPr txBox="1"/>
          <p:nvPr/>
        </p:nvSpPr>
        <p:spPr>
          <a:xfrm>
            <a:off x="8358029" y="2076623"/>
            <a:ext cx="3582610" cy="646331"/>
          </a:xfrm>
          <a:prstGeom prst="rect">
            <a:avLst/>
          </a:prstGeom>
          <a:noFill/>
          <a:ln w="25400">
            <a:solidFill>
              <a:schemeClr val="accent6">
                <a:lumMod val="75000"/>
              </a:schemeClr>
            </a:solidFill>
          </a:ln>
        </p:spPr>
        <p:txBody>
          <a:bodyPr wrap="square" rtlCol="0">
            <a:spAutoFit/>
          </a:bodyPr>
          <a:lstStyle/>
          <a:p>
            <a:r>
              <a:rPr lang="en-GB" dirty="0"/>
              <a:t>Top half highlights the business need for better data and new data</a:t>
            </a:r>
            <a:endParaRPr lang="en-GB" dirty="0">
              <a:solidFill>
                <a:schemeClr val="tx2"/>
              </a:solidFill>
            </a:endParaRPr>
          </a:p>
        </p:txBody>
      </p:sp>
      <p:sp>
        <p:nvSpPr>
          <p:cNvPr id="59" name="TextBox 58">
            <a:extLst>
              <a:ext uri="{FF2B5EF4-FFF2-40B4-BE49-F238E27FC236}">
                <a16:creationId xmlns:a16="http://schemas.microsoft.com/office/drawing/2014/main" id="{FD482933-1174-8352-82BD-59487CCBBEB4}"/>
              </a:ext>
            </a:extLst>
          </p:cNvPr>
          <p:cNvSpPr txBox="1"/>
          <p:nvPr/>
        </p:nvSpPr>
        <p:spPr>
          <a:xfrm>
            <a:off x="8366763" y="3291316"/>
            <a:ext cx="3573876" cy="923330"/>
          </a:xfrm>
          <a:prstGeom prst="rect">
            <a:avLst/>
          </a:prstGeom>
          <a:noFill/>
          <a:ln w="25400">
            <a:solidFill>
              <a:schemeClr val="accent6">
                <a:lumMod val="75000"/>
              </a:schemeClr>
            </a:solidFill>
          </a:ln>
        </p:spPr>
        <p:txBody>
          <a:bodyPr wrap="square" rtlCol="0">
            <a:spAutoFit/>
          </a:bodyPr>
          <a:lstStyle/>
          <a:p>
            <a:r>
              <a:rPr lang="en-GB" dirty="0"/>
              <a:t>Bottom half summarises the primary focus, goals and objectives of the Data Strategy</a:t>
            </a:r>
            <a:endParaRPr lang="en-GB" dirty="0">
              <a:solidFill>
                <a:schemeClr val="tx2"/>
              </a:solidFill>
            </a:endParaRPr>
          </a:p>
        </p:txBody>
      </p:sp>
      <p:cxnSp>
        <p:nvCxnSpPr>
          <p:cNvPr id="63" name="Straight Connector 62">
            <a:extLst>
              <a:ext uri="{FF2B5EF4-FFF2-40B4-BE49-F238E27FC236}">
                <a16:creationId xmlns:a16="http://schemas.microsoft.com/office/drawing/2014/main" id="{88FDFCE0-345D-58D2-79F8-CFF728EA3878}"/>
              </a:ext>
            </a:extLst>
          </p:cNvPr>
          <p:cNvCxnSpPr>
            <a:cxnSpLocks/>
          </p:cNvCxnSpPr>
          <p:nvPr/>
        </p:nvCxnSpPr>
        <p:spPr>
          <a:xfrm>
            <a:off x="8087096" y="3177815"/>
            <a:ext cx="38535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A2D6A00-14D8-FC17-1503-C05B815CB98D}"/>
              </a:ext>
            </a:extLst>
          </p:cNvPr>
          <p:cNvSpPr txBox="1"/>
          <p:nvPr/>
        </p:nvSpPr>
        <p:spPr>
          <a:xfrm>
            <a:off x="8252012" y="4313744"/>
            <a:ext cx="383397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Consider how the Drivers depend on data and effective data management and highlight current weaknesses raised in interviews etc. </a:t>
            </a:r>
          </a:p>
          <a:p>
            <a:pPr marL="285750" indent="-285750">
              <a:buFont typeface="Arial" panose="020B0604020202020204" pitchFamily="34" charset="0"/>
              <a:buChar char="•"/>
            </a:pPr>
            <a:endParaRPr lang="en-GB" dirty="0">
              <a:solidFill>
                <a:schemeClr val="tx2"/>
              </a:solidFill>
            </a:endParaRPr>
          </a:p>
        </p:txBody>
      </p:sp>
      <p:sp>
        <p:nvSpPr>
          <p:cNvPr id="71" name="TextBox 70">
            <a:extLst>
              <a:ext uri="{FF2B5EF4-FFF2-40B4-BE49-F238E27FC236}">
                <a16:creationId xmlns:a16="http://schemas.microsoft.com/office/drawing/2014/main" id="{1E2B6F20-3886-A370-26D0-A77A62C1FB0D}"/>
              </a:ext>
            </a:extLst>
          </p:cNvPr>
          <p:cNvSpPr txBox="1"/>
          <p:nvPr/>
        </p:nvSpPr>
        <p:spPr>
          <a:xfrm>
            <a:off x="8252012" y="5567848"/>
            <a:ext cx="3833971" cy="1200329"/>
          </a:xfrm>
          <a:prstGeom prst="rect">
            <a:avLst/>
          </a:prstGeom>
          <a:noFill/>
        </p:spPr>
        <p:txBody>
          <a:bodyPr wrap="square" rtlCol="0">
            <a:spAutoFit/>
          </a:bodyPr>
          <a:lstStyle/>
          <a:p>
            <a:pPr marL="285750" indent="-285750">
              <a:buFont typeface="Arial" panose="020B0604020202020204" pitchFamily="34" charset="0"/>
              <a:buChar char="•"/>
            </a:pPr>
            <a:r>
              <a:rPr lang="en-GB" dirty="0"/>
              <a:t>Motivation Model overall can be the basis of a 2 minute ‘elevator pitch’ – see later   </a:t>
            </a:r>
          </a:p>
          <a:p>
            <a:pPr marL="285750" indent="-285750">
              <a:buFont typeface="Arial" panose="020B0604020202020204" pitchFamily="34" charset="0"/>
              <a:buChar char="•"/>
            </a:pPr>
            <a:endParaRPr lang="en-GB" dirty="0">
              <a:solidFill>
                <a:schemeClr val="tx2"/>
              </a:solidFill>
            </a:endParaRPr>
          </a:p>
        </p:txBody>
      </p:sp>
    </p:spTree>
    <p:extLst>
      <p:ext uri="{BB962C8B-B14F-4D97-AF65-F5344CB8AC3E}">
        <p14:creationId xmlns:p14="http://schemas.microsoft.com/office/powerpoint/2010/main" val="28887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1" y="276454"/>
            <a:ext cx="10972800" cy="1015663"/>
          </a:xfrm>
        </p:spPr>
        <p:txBody>
          <a:bodyPr>
            <a:normAutofit/>
          </a:bodyPr>
          <a:lstStyle/>
          <a:p>
            <a:r>
              <a:rPr lang="en-GB" dirty="0"/>
              <a:t>What we’ll</a:t>
            </a:r>
            <a:r>
              <a:rPr lang="en-GB" b="1" dirty="0"/>
              <a:t> </a:t>
            </a:r>
            <a:r>
              <a:rPr lang="en-GB" dirty="0"/>
              <a:t>be doing…</a:t>
            </a:r>
          </a:p>
        </p:txBody>
      </p:sp>
      <p:sp>
        <p:nvSpPr>
          <p:cNvPr id="3" name="TextBox 2"/>
          <p:cNvSpPr txBox="1"/>
          <p:nvPr/>
        </p:nvSpPr>
        <p:spPr>
          <a:xfrm>
            <a:off x="6825349" y="5080357"/>
            <a:ext cx="3791770" cy="400105"/>
          </a:xfrm>
          <a:prstGeom prst="rect">
            <a:avLst/>
          </a:prstGeom>
          <a:noFill/>
        </p:spPr>
        <p:txBody>
          <a:bodyPr wrap="none" lIns="121917" tIns="60958" rIns="121917" bIns="60958" rtlCol="0">
            <a:spAutoFit/>
          </a:bodyPr>
          <a:lstStyle/>
          <a:p>
            <a:r>
              <a:rPr lang="en-GB" b="1" dirty="0"/>
              <a:t>HANDS ON – A CHANCE TO PRACTISE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2215" y="1179296"/>
            <a:ext cx="5475724" cy="3778249"/>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F0EA5E22-6C2F-414C-9A05-63D6AE293B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1608" y="1128573"/>
            <a:ext cx="3550661" cy="1670899"/>
          </a:xfrm>
          <a:prstGeom prst="rect">
            <a:avLst/>
          </a:prstGeom>
          <a:effectLst>
            <a:outerShdw blurRad="50800" dist="38100" dir="2700000" algn="tl" rotWithShape="0">
              <a:prstClr val="black">
                <a:alpha val="40000"/>
              </a:prstClr>
            </a:outerShdw>
          </a:effectLst>
        </p:spPr>
      </p:pic>
      <p:sp>
        <p:nvSpPr>
          <p:cNvPr id="8" name="Slide Number Placeholder 3">
            <a:extLst>
              <a:ext uri="{FF2B5EF4-FFF2-40B4-BE49-F238E27FC236}">
                <a16:creationId xmlns:a16="http://schemas.microsoft.com/office/drawing/2014/main" id="{45DFACE9-286F-2542-968E-446B57B7CE8A}"/>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4</a:t>
            </a:fld>
            <a:endParaRPr lang="en-US" dirty="0">
              <a:solidFill>
                <a:schemeClr val="tx1"/>
              </a:solidFill>
            </a:endParaRPr>
          </a:p>
        </p:txBody>
      </p:sp>
      <p:pic>
        <p:nvPicPr>
          <p:cNvPr id="9" name="Picture 8" descr="A picture containing building, outdoor, old, tall&#10;&#10;Description automatically generated">
            <a:extLst>
              <a:ext uri="{FF2B5EF4-FFF2-40B4-BE49-F238E27FC236}">
                <a16:creationId xmlns:a16="http://schemas.microsoft.com/office/drawing/2014/main" id="{AA1998DA-6EC4-2416-B743-842C3BE3B251}"/>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1251609" y="2965241"/>
            <a:ext cx="3546416" cy="251522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9F83F60-8A67-BE00-E332-D3CFB0CEBCC1}"/>
              </a:ext>
            </a:extLst>
          </p:cNvPr>
          <p:cNvSpPr txBox="1"/>
          <p:nvPr/>
        </p:nvSpPr>
        <p:spPr>
          <a:xfrm>
            <a:off x="3839864" y="5467817"/>
            <a:ext cx="958161" cy="523220"/>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6"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7"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414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17" y="38777"/>
            <a:ext cx="11048295" cy="625715"/>
          </a:xfrm>
        </p:spPr>
        <p:txBody>
          <a:bodyPr>
            <a:noAutofit/>
          </a:bodyPr>
          <a:lstStyle/>
          <a:p>
            <a:r>
              <a:rPr lang="en-US" dirty="0"/>
              <a:t>Motivation Model: How to Develop It</a:t>
            </a:r>
          </a:p>
        </p:txBody>
      </p:sp>
      <p:sp>
        <p:nvSpPr>
          <p:cNvPr id="4" name="Rectangle 3"/>
          <p:cNvSpPr/>
          <p:nvPr/>
        </p:nvSpPr>
        <p:spPr>
          <a:xfrm>
            <a:off x="387721" y="731977"/>
            <a:ext cx="7505703" cy="555007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3718" y="1051828"/>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Mission</a:t>
            </a:r>
          </a:p>
        </p:txBody>
      </p:sp>
      <p:sp>
        <p:nvSpPr>
          <p:cNvPr id="8" name="TextBox 7"/>
          <p:cNvSpPr txBox="1"/>
          <p:nvPr/>
        </p:nvSpPr>
        <p:spPr>
          <a:xfrm>
            <a:off x="4616824" y="1051828"/>
            <a:ext cx="2366682" cy="369332"/>
          </a:xfrm>
          <a:prstGeom prst="rect">
            <a:avLst/>
          </a:prstGeom>
          <a:noFill/>
        </p:spPr>
        <p:txBody>
          <a:bodyPr wrap="square" rtlCol="0">
            <a:spAutoFit/>
          </a:bodyPr>
          <a:lstStyle/>
          <a:p>
            <a:r>
              <a:rPr lang="en-US" b="1" dirty="0">
                <a:solidFill>
                  <a:schemeClr val="accent6">
                    <a:lumMod val="50000"/>
                  </a:schemeClr>
                </a:solidFill>
                <a:latin typeface="Gadugi" panose="020B0502040204020203" pitchFamily="34" charset="0"/>
              </a:rPr>
              <a:t>Corporate Vision</a:t>
            </a:r>
          </a:p>
        </p:txBody>
      </p:sp>
      <p:sp>
        <p:nvSpPr>
          <p:cNvPr id="11" name="TextBox 10"/>
          <p:cNvSpPr txBox="1"/>
          <p:nvPr/>
        </p:nvSpPr>
        <p:spPr>
          <a:xfrm>
            <a:off x="3089224" y="3070681"/>
            <a:ext cx="2366682"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Goals &amp; Objectives</a:t>
            </a:r>
          </a:p>
        </p:txBody>
      </p:sp>
      <p:sp>
        <p:nvSpPr>
          <p:cNvPr id="12" name="TextBox 11"/>
          <p:cNvSpPr txBox="1"/>
          <p:nvPr/>
        </p:nvSpPr>
        <p:spPr>
          <a:xfrm>
            <a:off x="466160" y="1354587"/>
            <a:ext cx="3674412" cy="523220"/>
          </a:xfrm>
          <a:prstGeom prst="rect">
            <a:avLst/>
          </a:prstGeom>
          <a:noFill/>
        </p:spPr>
        <p:txBody>
          <a:bodyPr wrap="square" rIns="0" rtlCol="0">
            <a:spAutoFit/>
          </a:bodyPr>
          <a:lstStyle/>
          <a:p>
            <a:r>
              <a:rPr lang="en-US" sz="1400" i="1" dirty="0"/>
              <a:t>To provide a full service online retail experience for art supplies and craft products.</a:t>
            </a:r>
          </a:p>
        </p:txBody>
      </p:sp>
      <p:sp>
        <p:nvSpPr>
          <p:cNvPr id="13" name="TextBox 12"/>
          <p:cNvSpPr txBox="1"/>
          <p:nvPr/>
        </p:nvSpPr>
        <p:spPr>
          <a:xfrm>
            <a:off x="3929740" y="1367925"/>
            <a:ext cx="3958400" cy="523220"/>
          </a:xfrm>
          <a:prstGeom prst="rect">
            <a:avLst/>
          </a:prstGeom>
          <a:noFill/>
        </p:spPr>
        <p:txBody>
          <a:bodyPr wrap="square" rIns="0" rtlCol="0">
            <a:spAutoFit/>
          </a:bodyPr>
          <a:lstStyle/>
          <a:p>
            <a:r>
              <a:rPr lang="en-US" sz="1400" i="1" dirty="0"/>
              <a:t>To be the respected source of art products worldwide, creating an online community of art enthusiasts.</a:t>
            </a:r>
          </a:p>
        </p:txBody>
      </p:sp>
      <p:sp>
        <p:nvSpPr>
          <p:cNvPr id="14" name="TextBox 13"/>
          <p:cNvSpPr txBox="1"/>
          <p:nvPr/>
        </p:nvSpPr>
        <p:spPr>
          <a:xfrm>
            <a:off x="2774573" y="716959"/>
            <a:ext cx="2785787" cy="400110"/>
          </a:xfrm>
          <a:prstGeom prst="rect">
            <a:avLst/>
          </a:prstGeom>
          <a:noFill/>
        </p:spPr>
        <p:txBody>
          <a:bodyPr wrap="square" rtlCol="0">
            <a:spAutoFit/>
          </a:bodyPr>
          <a:lstStyle/>
          <a:p>
            <a:r>
              <a:rPr lang="en-US" sz="2000" b="1" dirty="0">
                <a:solidFill>
                  <a:schemeClr val="accent6">
                    <a:lumMod val="50000"/>
                  </a:schemeClr>
                </a:solidFill>
                <a:latin typeface="Gadugi" panose="020B0502040204020203" pitchFamily="34" charset="0"/>
              </a:rPr>
              <a:t>Artful Art Supplies</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2425" y="738731"/>
            <a:ext cx="507936" cy="507936"/>
          </a:xfrm>
          <a:prstGeom prst="rect">
            <a:avLst/>
          </a:prstGeom>
        </p:spPr>
      </p:pic>
      <p:sp>
        <p:nvSpPr>
          <p:cNvPr id="16" name="TextBox 15"/>
          <p:cNvSpPr txBox="1"/>
          <p:nvPr/>
        </p:nvSpPr>
        <p:spPr>
          <a:xfrm>
            <a:off x="6283492" y="799465"/>
            <a:ext cx="1288161" cy="338554"/>
          </a:xfrm>
          <a:prstGeom prst="rect">
            <a:avLst/>
          </a:prstGeom>
          <a:noFill/>
        </p:spPr>
        <p:txBody>
          <a:bodyPr wrap="square" rtlCol="0">
            <a:spAutoFit/>
          </a:bodyPr>
          <a:lstStyle/>
          <a:p>
            <a:r>
              <a:rPr lang="en-US" sz="1600" b="1" dirty="0">
                <a:solidFill>
                  <a:schemeClr val="accent6">
                    <a:lumMod val="50000"/>
                  </a:schemeClr>
                </a:solidFill>
                <a:latin typeface="Bradley Hand ITC" panose="03070402050302030203" pitchFamily="66" charset="0"/>
              </a:rPr>
              <a:t>ArtfulArt</a:t>
            </a:r>
          </a:p>
        </p:txBody>
      </p:sp>
      <p:grpSp>
        <p:nvGrpSpPr>
          <p:cNvPr id="59" name="Group 58"/>
          <p:cNvGrpSpPr/>
          <p:nvPr/>
        </p:nvGrpSpPr>
        <p:grpSpPr>
          <a:xfrm>
            <a:off x="573101" y="1897801"/>
            <a:ext cx="2877672" cy="1204432"/>
            <a:chOff x="573101" y="1897801"/>
            <a:chExt cx="2877672" cy="1204432"/>
          </a:xfrm>
        </p:grpSpPr>
        <p:sp>
          <p:nvSpPr>
            <p:cNvPr id="5" name="Rounded Rectangle 4"/>
            <p:cNvSpPr/>
            <p:nvPr/>
          </p:nvSpPr>
          <p:spPr>
            <a:xfrm>
              <a:off x="573101" y="1928709"/>
              <a:ext cx="2877672" cy="11735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TextBox 8"/>
            <p:cNvSpPr txBox="1"/>
            <p:nvPr/>
          </p:nvSpPr>
          <p:spPr>
            <a:xfrm>
              <a:off x="1225923" y="1897801"/>
              <a:ext cx="1625815" cy="307777"/>
            </a:xfrm>
            <a:prstGeom prst="rect">
              <a:avLst/>
            </a:prstGeom>
            <a:noFill/>
          </p:spPr>
          <p:txBody>
            <a:bodyPr wrap="square" rtlCol="0">
              <a:spAutoFit/>
            </a:bodyPr>
            <a:lstStyle/>
            <a:p>
              <a:pPr algn="ctr"/>
              <a:r>
                <a:rPr lang="en-US" sz="1400" b="1" dirty="0">
                  <a:solidFill>
                    <a:schemeClr val="accent6">
                      <a:lumMod val="50000"/>
                    </a:schemeClr>
                  </a:solidFill>
                  <a:latin typeface="Gadugi" panose="020B0502040204020203" pitchFamily="34" charset="0"/>
                </a:rPr>
                <a:t>External Drivers</a:t>
              </a:r>
            </a:p>
          </p:txBody>
        </p:sp>
        <p:sp>
          <p:nvSpPr>
            <p:cNvPr id="17" name="Rounded Rectangle 16"/>
            <p:cNvSpPr/>
            <p:nvPr/>
          </p:nvSpPr>
          <p:spPr>
            <a:xfrm>
              <a:off x="664027"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Digital Self-Service</a:t>
              </a:r>
            </a:p>
          </p:txBody>
        </p:sp>
        <p:sp>
          <p:nvSpPr>
            <p:cNvPr id="18" name="Rounded Rectangle 17"/>
            <p:cNvSpPr/>
            <p:nvPr/>
          </p:nvSpPr>
          <p:spPr>
            <a:xfrm>
              <a:off x="199592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Increasing Regulation Pressures</a:t>
              </a:r>
            </a:p>
          </p:txBody>
        </p:sp>
        <p:sp>
          <p:nvSpPr>
            <p:cNvPr id="19" name="Rounded Rectangle 18"/>
            <p:cNvSpPr/>
            <p:nvPr/>
          </p:nvSpPr>
          <p:spPr>
            <a:xfrm>
              <a:off x="664027"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Online Community &amp; Social Media</a:t>
              </a:r>
            </a:p>
          </p:txBody>
        </p:sp>
        <p:sp>
          <p:nvSpPr>
            <p:cNvPr id="20" name="Rounded Rectangle 19"/>
            <p:cNvSpPr/>
            <p:nvPr/>
          </p:nvSpPr>
          <p:spPr>
            <a:xfrm>
              <a:off x="199592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Customer Demand for Instant Provision</a:t>
              </a:r>
            </a:p>
          </p:txBody>
        </p:sp>
      </p:grpSp>
      <p:grpSp>
        <p:nvGrpSpPr>
          <p:cNvPr id="73" name="Group 72"/>
          <p:cNvGrpSpPr/>
          <p:nvPr/>
        </p:nvGrpSpPr>
        <p:grpSpPr>
          <a:xfrm>
            <a:off x="3654719" y="1897801"/>
            <a:ext cx="4015068" cy="1195297"/>
            <a:chOff x="3654719" y="1897801"/>
            <a:chExt cx="4015068" cy="1195297"/>
          </a:xfrm>
        </p:grpSpPr>
        <p:sp>
          <p:nvSpPr>
            <p:cNvPr id="6" name="Rounded Rectangle 5"/>
            <p:cNvSpPr/>
            <p:nvPr/>
          </p:nvSpPr>
          <p:spPr>
            <a:xfrm>
              <a:off x="3654719" y="1928709"/>
              <a:ext cx="4015068" cy="11643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800524" y="1897801"/>
              <a:ext cx="1616285" cy="307777"/>
            </a:xfrm>
            <a:prstGeom prst="rect">
              <a:avLst/>
            </a:prstGeom>
            <a:noFill/>
          </p:spPr>
          <p:txBody>
            <a:bodyPr wrap="square" rtlCol="0">
              <a:spAutoFit/>
            </a:bodyPr>
            <a:lstStyle/>
            <a:p>
              <a:r>
                <a:rPr lang="en-US" sz="1400" b="1" dirty="0">
                  <a:solidFill>
                    <a:schemeClr val="accent6">
                      <a:lumMod val="50000"/>
                    </a:schemeClr>
                  </a:solidFill>
                  <a:latin typeface="Gadugi" panose="020B0502040204020203" pitchFamily="34" charset="0"/>
                </a:rPr>
                <a:t>Internal Drivers</a:t>
              </a:r>
            </a:p>
          </p:txBody>
        </p:sp>
        <p:sp>
          <p:nvSpPr>
            <p:cNvPr id="21" name="Rounded Rectangle 20"/>
            <p:cNvSpPr/>
            <p:nvPr/>
          </p:nvSpPr>
          <p:spPr>
            <a:xfrm>
              <a:off x="6331811"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Revenue Growth</a:t>
              </a:r>
            </a:p>
          </p:txBody>
        </p:sp>
        <p:sp>
          <p:nvSpPr>
            <p:cNvPr id="22" name="Rounded Rectangle 21"/>
            <p:cNvSpPr/>
            <p:nvPr/>
          </p:nvSpPr>
          <p:spPr>
            <a:xfrm>
              <a:off x="374820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Targeted Marketing</a:t>
              </a:r>
            </a:p>
          </p:txBody>
        </p:sp>
        <p:sp>
          <p:nvSpPr>
            <p:cNvPr id="23" name="Rounded Rectangle 22"/>
            <p:cNvSpPr/>
            <p:nvPr/>
          </p:nvSpPr>
          <p:spPr>
            <a:xfrm>
              <a:off x="5036246"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360 View of Customer</a:t>
              </a:r>
            </a:p>
          </p:txBody>
        </p:sp>
        <p:sp>
          <p:nvSpPr>
            <p:cNvPr id="24" name="Rounded Rectangle 23"/>
            <p:cNvSpPr/>
            <p:nvPr/>
          </p:nvSpPr>
          <p:spPr>
            <a:xfrm>
              <a:off x="374820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Brand Reputation</a:t>
              </a:r>
            </a:p>
          </p:txBody>
        </p:sp>
        <p:sp>
          <p:nvSpPr>
            <p:cNvPr id="25" name="Rounded Rectangle 24"/>
            <p:cNvSpPr/>
            <p:nvPr/>
          </p:nvSpPr>
          <p:spPr>
            <a:xfrm>
              <a:off x="5036246" y="2669359"/>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Community Building</a:t>
              </a:r>
            </a:p>
          </p:txBody>
        </p:sp>
        <p:sp>
          <p:nvSpPr>
            <p:cNvPr id="26" name="Rounded Rectangle 25"/>
            <p:cNvSpPr/>
            <p:nvPr/>
          </p:nvSpPr>
          <p:spPr>
            <a:xfrm>
              <a:off x="6331811" y="2220441"/>
              <a:ext cx="1240972" cy="343423"/>
            </a:xfrm>
            <a:prstGeom prst="round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accent6">
                      <a:lumMod val="50000"/>
                    </a:schemeClr>
                  </a:solidFill>
                </a:rPr>
                <a:t>Cost </a:t>
              </a:r>
              <a:r>
                <a:rPr lang="en-GB" sz="1100" dirty="0">
                  <a:solidFill>
                    <a:schemeClr val="accent6">
                      <a:lumMod val="50000"/>
                    </a:schemeClr>
                  </a:solidFill>
                </a:rPr>
                <a:t>Minimisation</a:t>
              </a:r>
            </a:p>
          </p:txBody>
        </p:sp>
      </p:grpSp>
      <p:grpSp>
        <p:nvGrpSpPr>
          <p:cNvPr id="53" name="Group 52"/>
          <p:cNvGrpSpPr/>
          <p:nvPr/>
        </p:nvGrpSpPr>
        <p:grpSpPr>
          <a:xfrm>
            <a:off x="622406" y="3397849"/>
            <a:ext cx="2316420" cy="2760276"/>
            <a:chOff x="535318" y="3386963"/>
            <a:chExt cx="2316420" cy="2760276"/>
          </a:xfrm>
        </p:grpSpPr>
        <p:sp>
          <p:nvSpPr>
            <p:cNvPr id="27" name="Rounded Rectangle 26"/>
            <p:cNvSpPr/>
            <p:nvPr/>
          </p:nvSpPr>
          <p:spPr>
            <a:xfrm>
              <a:off x="535318" y="3695410"/>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50" name="Group 49"/>
            <p:cNvGrpSpPr/>
            <p:nvPr/>
          </p:nvGrpSpPr>
          <p:grpSpPr>
            <a:xfrm>
              <a:off x="573101" y="3386963"/>
              <a:ext cx="2278637" cy="2760276"/>
              <a:chOff x="573101" y="3386963"/>
              <a:chExt cx="2278637" cy="2760276"/>
            </a:xfrm>
          </p:grpSpPr>
          <p:sp>
            <p:nvSpPr>
              <p:cNvPr id="30" name="TextBox 29"/>
              <p:cNvSpPr txBox="1"/>
              <p:nvPr/>
            </p:nvSpPr>
            <p:spPr>
              <a:xfrm>
                <a:off x="872557" y="3954416"/>
                <a:ext cx="1765940"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Accountability</a:t>
                </a:r>
              </a:p>
            </p:txBody>
          </p:sp>
          <p:grpSp>
            <p:nvGrpSpPr>
              <p:cNvPr id="36" name="Group 35"/>
              <p:cNvGrpSpPr/>
              <p:nvPr/>
            </p:nvGrpSpPr>
            <p:grpSpPr>
              <a:xfrm>
                <a:off x="1262741" y="3386963"/>
                <a:ext cx="648578" cy="648578"/>
                <a:chOff x="8586194" y="1157459"/>
                <a:chExt cx="648578" cy="648578"/>
              </a:xfrm>
            </p:grpSpPr>
            <p:sp>
              <p:nvSpPr>
                <p:cNvPr id="35" name="Oval 34"/>
                <p:cNvSpPr/>
                <p:nvPr/>
              </p:nvSpPr>
              <p:spPr>
                <a:xfrm>
                  <a:off x="8586194" y="1157459"/>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69562" y="1198720"/>
                  <a:ext cx="507936" cy="507936"/>
                </a:xfrm>
                <a:prstGeom prst="rect">
                  <a:avLst/>
                </a:prstGeom>
              </p:spPr>
            </p:pic>
          </p:grpSp>
          <p:sp>
            <p:nvSpPr>
              <p:cNvPr id="47" name="TextBox 46"/>
              <p:cNvSpPr txBox="1"/>
              <p:nvPr/>
            </p:nvSpPr>
            <p:spPr>
              <a:xfrm>
                <a:off x="573101" y="4208247"/>
                <a:ext cx="2278637"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a Data Governance Framework</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clear roles &amp; responsibilities for both business &amp; IT staff</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Publish a corporate information policy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Document data standards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Train all staff in data accountability</a:t>
                </a:r>
              </a:p>
            </p:txBody>
          </p:sp>
        </p:grpSp>
      </p:grpSp>
      <p:grpSp>
        <p:nvGrpSpPr>
          <p:cNvPr id="51" name="Group 50"/>
          <p:cNvGrpSpPr/>
          <p:nvPr/>
        </p:nvGrpSpPr>
        <p:grpSpPr>
          <a:xfrm>
            <a:off x="2989087" y="3368789"/>
            <a:ext cx="2239255" cy="2819060"/>
            <a:chOff x="2901999" y="3357903"/>
            <a:chExt cx="2239255" cy="2819060"/>
          </a:xfrm>
        </p:grpSpPr>
        <p:sp>
          <p:nvSpPr>
            <p:cNvPr id="28" name="Rounded Rectangle 27"/>
            <p:cNvSpPr/>
            <p:nvPr/>
          </p:nvSpPr>
          <p:spPr>
            <a:xfrm>
              <a:off x="2901999"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1" name="TextBox 30"/>
            <p:cNvSpPr txBox="1"/>
            <p:nvPr/>
          </p:nvSpPr>
          <p:spPr>
            <a:xfrm>
              <a:off x="3501996"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Quality</a:t>
              </a:r>
            </a:p>
          </p:txBody>
        </p:sp>
        <p:grpSp>
          <p:nvGrpSpPr>
            <p:cNvPr id="42" name="Group 41"/>
            <p:cNvGrpSpPr/>
            <p:nvPr/>
          </p:nvGrpSpPr>
          <p:grpSpPr>
            <a:xfrm>
              <a:off x="3632947" y="3357903"/>
              <a:ext cx="648578" cy="648578"/>
              <a:chOff x="3632947" y="3357903"/>
              <a:chExt cx="648578" cy="648578"/>
            </a:xfrm>
          </p:grpSpPr>
          <p:sp>
            <p:nvSpPr>
              <p:cNvPr id="40" name="Oval 39"/>
              <p:cNvSpPr/>
              <p:nvPr/>
            </p:nvSpPr>
            <p:spPr>
              <a:xfrm>
                <a:off x="3632947"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01904" y="3435317"/>
                <a:ext cx="507936" cy="507936"/>
              </a:xfrm>
              <a:prstGeom prst="rect">
                <a:avLst/>
              </a:prstGeom>
            </p:spPr>
          </p:pic>
        </p:grpSp>
        <p:sp>
          <p:nvSpPr>
            <p:cNvPr id="48" name="TextBox 47"/>
            <p:cNvSpPr txBox="1"/>
            <p:nvPr/>
          </p:nvSpPr>
          <p:spPr>
            <a:xfrm>
              <a:off x="3001253"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Define measures &amp; KPIs for key data items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Report &amp; monitor on data quality improvements</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Develop repeatable processes for data quality improvement</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Implement data quality checks as BAU business activities</a:t>
              </a:r>
            </a:p>
          </p:txBody>
        </p:sp>
      </p:grpSp>
      <p:grpSp>
        <p:nvGrpSpPr>
          <p:cNvPr id="52" name="Group 51"/>
          <p:cNvGrpSpPr/>
          <p:nvPr/>
        </p:nvGrpSpPr>
        <p:grpSpPr>
          <a:xfrm>
            <a:off x="5423325" y="3368789"/>
            <a:ext cx="2239255" cy="2819060"/>
            <a:chOff x="5336237" y="3357903"/>
            <a:chExt cx="2239255" cy="2819060"/>
          </a:xfrm>
        </p:grpSpPr>
        <p:sp>
          <p:nvSpPr>
            <p:cNvPr id="29" name="Rounded Rectangle 28"/>
            <p:cNvSpPr/>
            <p:nvPr/>
          </p:nvSpPr>
          <p:spPr>
            <a:xfrm>
              <a:off x="5336237" y="3732829"/>
              <a:ext cx="2239255" cy="2444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2" name="TextBox 31"/>
            <p:cNvSpPr txBox="1"/>
            <p:nvPr/>
          </p:nvSpPr>
          <p:spPr>
            <a:xfrm>
              <a:off x="6017479" y="3954416"/>
              <a:ext cx="1058715" cy="338554"/>
            </a:xfrm>
            <a:prstGeom prst="rect">
              <a:avLst/>
            </a:prstGeom>
            <a:noFill/>
          </p:spPr>
          <p:txBody>
            <a:bodyPr wrap="square" rtlCol="0">
              <a:spAutoFit/>
            </a:bodyPr>
            <a:lstStyle/>
            <a:p>
              <a:r>
                <a:rPr lang="en-US" sz="1600" b="1" dirty="0">
                  <a:solidFill>
                    <a:schemeClr val="accent6">
                      <a:lumMod val="50000"/>
                    </a:schemeClr>
                  </a:solidFill>
                  <a:latin typeface="Gadugi" panose="020B0502040204020203" pitchFamily="34" charset="0"/>
                </a:rPr>
                <a:t>Culture</a:t>
              </a:r>
            </a:p>
          </p:txBody>
        </p:sp>
        <p:grpSp>
          <p:nvGrpSpPr>
            <p:cNvPr id="46" name="Group 45"/>
            <p:cNvGrpSpPr/>
            <p:nvPr/>
          </p:nvGrpSpPr>
          <p:grpSpPr>
            <a:xfrm>
              <a:off x="6117774" y="3357903"/>
              <a:ext cx="648578" cy="648578"/>
              <a:chOff x="6117774" y="3357903"/>
              <a:chExt cx="648578" cy="648578"/>
            </a:xfrm>
          </p:grpSpPr>
          <p:sp>
            <p:nvSpPr>
              <p:cNvPr id="38" name="Oval 37"/>
              <p:cNvSpPr/>
              <p:nvPr/>
            </p:nvSpPr>
            <p:spPr>
              <a:xfrm>
                <a:off x="6117774" y="3357903"/>
                <a:ext cx="648578" cy="64857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01896" y="3395716"/>
                <a:ext cx="507936" cy="507936"/>
              </a:xfrm>
              <a:prstGeom prst="rect">
                <a:avLst/>
              </a:prstGeom>
            </p:spPr>
          </p:pic>
        </p:grpSp>
        <p:sp>
          <p:nvSpPr>
            <p:cNvPr id="49" name="TextBox 48"/>
            <p:cNvSpPr txBox="1"/>
            <p:nvPr/>
          </p:nvSpPr>
          <p:spPr>
            <a:xfrm>
              <a:off x="5427481" y="4179801"/>
              <a:ext cx="2056765" cy="1938992"/>
            </a:xfrm>
            <a:prstGeom prst="rect">
              <a:avLst/>
            </a:prstGeom>
            <a:noFill/>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Ensure that all roles understand their contribution to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Promote business benefits of better data quality</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Engage in innovative ways to leverage data for strategic advantage</a:t>
              </a:r>
            </a:p>
            <a:p>
              <a:pPr marL="171450" indent="-171450">
                <a:buClr>
                  <a:schemeClr val="accent6">
                    <a:lumMod val="50000"/>
                  </a:schemeClr>
                </a:buClr>
                <a:buFont typeface="Arial" panose="020B0604020202020204" pitchFamily="34" charset="0"/>
                <a:buChar char="•"/>
              </a:pPr>
              <a:r>
                <a:rPr lang="en-US" sz="1200" dirty="0">
                  <a:solidFill>
                    <a:schemeClr val="accent6">
                      <a:lumMod val="50000"/>
                    </a:schemeClr>
                  </a:solidFill>
                </a:rPr>
                <a:t>Create data-centric communities of interest</a:t>
              </a:r>
            </a:p>
          </p:txBody>
        </p:sp>
      </p:grpSp>
      <p:sp>
        <p:nvSpPr>
          <p:cNvPr id="67" name="Slide Number Placeholder 2">
            <a:extLst>
              <a:ext uri="{FF2B5EF4-FFF2-40B4-BE49-F238E27FC236}">
                <a16:creationId xmlns:a16="http://schemas.microsoft.com/office/drawing/2014/main" id="{A0BD49C9-63BA-434B-966D-30C3A75EAAAE}"/>
              </a:ext>
            </a:extLst>
          </p:cNvPr>
          <p:cNvSpPr>
            <a:spLocks noGrp="1"/>
          </p:cNvSpPr>
          <p:nvPr>
            <p:ph type="sldNum" sz="quarter" idx="12"/>
          </p:nvPr>
        </p:nvSpPr>
        <p:spPr>
          <a:xfrm>
            <a:off x="11423009" y="6492875"/>
            <a:ext cx="579783" cy="365125"/>
          </a:xfrm>
        </p:spPr>
        <p:txBody>
          <a:bodyPr/>
          <a:lstStyle/>
          <a:p>
            <a:fld id="{7C0A8638-8D10-419D-A540-6BF35F11F66E}" type="slidenum">
              <a:rPr lang="en-US" smtClean="0">
                <a:solidFill>
                  <a:schemeClr val="tx1"/>
                </a:solidFill>
              </a:rPr>
              <a:t>40</a:t>
            </a:fld>
            <a:endParaRPr lang="en-US" dirty="0">
              <a:solidFill>
                <a:schemeClr val="tx1"/>
              </a:solidFill>
            </a:endParaRPr>
          </a:p>
        </p:txBody>
      </p:sp>
      <p:sp>
        <p:nvSpPr>
          <p:cNvPr id="3" name="TextBox 2">
            <a:extLst>
              <a:ext uri="{FF2B5EF4-FFF2-40B4-BE49-F238E27FC236}">
                <a16:creationId xmlns:a16="http://schemas.microsoft.com/office/drawing/2014/main" id="{70EE0998-7443-67C4-175C-94427A57031E}"/>
              </a:ext>
            </a:extLst>
          </p:cNvPr>
          <p:cNvSpPr txBox="1"/>
          <p:nvPr/>
        </p:nvSpPr>
        <p:spPr>
          <a:xfrm>
            <a:off x="8078804" y="753441"/>
            <a:ext cx="3923988" cy="584775"/>
          </a:xfrm>
          <a:prstGeom prst="rect">
            <a:avLst/>
          </a:prstGeom>
          <a:noFill/>
          <a:ln w="25400">
            <a:solidFill>
              <a:srgbClr val="000099"/>
            </a:solidFill>
          </a:ln>
        </p:spPr>
        <p:txBody>
          <a:bodyPr wrap="square" rtlCol="0">
            <a:spAutoFit/>
          </a:bodyPr>
          <a:lstStyle/>
          <a:p>
            <a:r>
              <a:rPr lang="en-GB" sz="1600" b="1" dirty="0"/>
              <a:t>Mission</a:t>
            </a:r>
            <a:r>
              <a:rPr lang="en-GB" sz="1600" dirty="0"/>
              <a:t> &amp; </a:t>
            </a:r>
            <a:r>
              <a:rPr lang="en-GB" sz="1600" b="1" dirty="0"/>
              <a:t>Vision</a:t>
            </a:r>
            <a:r>
              <a:rPr lang="en-GB" sz="1600" dirty="0"/>
              <a:t> can be identified from business strategies, annual reports etc.  </a:t>
            </a:r>
          </a:p>
        </p:txBody>
      </p:sp>
      <p:sp>
        <p:nvSpPr>
          <p:cNvPr id="34" name="TextBox 33">
            <a:extLst>
              <a:ext uri="{FF2B5EF4-FFF2-40B4-BE49-F238E27FC236}">
                <a16:creationId xmlns:a16="http://schemas.microsoft.com/office/drawing/2014/main" id="{A8399617-063C-EBD9-C6DB-923B3E6D8024}"/>
              </a:ext>
            </a:extLst>
          </p:cNvPr>
          <p:cNvSpPr txBox="1"/>
          <p:nvPr/>
        </p:nvSpPr>
        <p:spPr>
          <a:xfrm>
            <a:off x="8078804" y="1480620"/>
            <a:ext cx="3923988" cy="1323439"/>
          </a:xfrm>
          <a:prstGeom prst="rect">
            <a:avLst/>
          </a:prstGeom>
          <a:noFill/>
          <a:ln w="25400">
            <a:solidFill>
              <a:srgbClr val="000099"/>
            </a:solidFill>
          </a:ln>
        </p:spPr>
        <p:txBody>
          <a:bodyPr wrap="square" rtlCol="0">
            <a:spAutoFit/>
          </a:bodyPr>
          <a:lstStyle/>
          <a:p>
            <a:r>
              <a:rPr lang="en-GB" sz="1600" b="1" dirty="0"/>
              <a:t>Internal</a:t>
            </a:r>
            <a:r>
              <a:rPr lang="en-GB" sz="1600" dirty="0"/>
              <a:t> &amp; </a:t>
            </a:r>
            <a:r>
              <a:rPr lang="en-GB" sz="1600" b="1" dirty="0"/>
              <a:t>External Drivers </a:t>
            </a:r>
            <a:r>
              <a:rPr lang="en-GB" sz="1600" dirty="0"/>
              <a:t>are the forces which are driving the need for change, including better data management.  Can be derived from stakeholder interviews and documents e.g. Annual Report</a:t>
            </a:r>
          </a:p>
        </p:txBody>
      </p:sp>
      <p:sp>
        <p:nvSpPr>
          <p:cNvPr id="37" name="TextBox 36">
            <a:extLst>
              <a:ext uri="{FF2B5EF4-FFF2-40B4-BE49-F238E27FC236}">
                <a16:creationId xmlns:a16="http://schemas.microsoft.com/office/drawing/2014/main" id="{E0CB5BE4-EFA3-D15F-463E-BE5B4ED3F349}"/>
              </a:ext>
            </a:extLst>
          </p:cNvPr>
          <p:cNvSpPr txBox="1"/>
          <p:nvPr/>
        </p:nvSpPr>
        <p:spPr>
          <a:xfrm>
            <a:off x="8078804" y="2904541"/>
            <a:ext cx="3923988" cy="830997"/>
          </a:xfrm>
          <a:prstGeom prst="rect">
            <a:avLst/>
          </a:prstGeom>
          <a:noFill/>
          <a:ln w="25400">
            <a:solidFill>
              <a:srgbClr val="000099"/>
            </a:solidFill>
          </a:ln>
        </p:spPr>
        <p:txBody>
          <a:bodyPr wrap="square" rtlCol="0">
            <a:spAutoFit/>
          </a:bodyPr>
          <a:lstStyle/>
          <a:p>
            <a:r>
              <a:rPr lang="en-GB" sz="1600" b="1" dirty="0"/>
              <a:t>External Drivers </a:t>
            </a:r>
            <a:r>
              <a:rPr lang="en-GB" sz="1600" dirty="0"/>
              <a:t>are the forces which are in the environment of the organisation and so cannot be directly controlled </a:t>
            </a:r>
          </a:p>
        </p:txBody>
      </p:sp>
      <p:sp>
        <p:nvSpPr>
          <p:cNvPr id="39" name="TextBox 38">
            <a:extLst>
              <a:ext uri="{FF2B5EF4-FFF2-40B4-BE49-F238E27FC236}">
                <a16:creationId xmlns:a16="http://schemas.microsoft.com/office/drawing/2014/main" id="{CD264410-0A8B-265E-AB77-491A68D7A6E6}"/>
              </a:ext>
            </a:extLst>
          </p:cNvPr>
          <p:cNvSpPr txBox="1"/>
          <p:nvPr/>
        </p:nvSpPr>
        <p:spPr>
          <a:xfrm>
            <a:off x="8078804" y="3840901"/>
            <a:ext cx="3923988" cy="830997"/>
          </a:xfrm>
          <a:prstGeom prst="rect">
            <a:avLst/>
          </a:prstGeom>
          <a:noFill/>
          <a:ln w="25400">
            <a:solidFill>
              <a:srgbClr val="000099"/>
            </a:solidFill>
          </a:ln>
        </p:spPr>
        <p:txBody>
          <a:bodyPr wrap="square" rtlCol="0">
            <a:spAutoFit/>
          </a:bodyPr>
          <a:lstStyle/>
          <a:p>
            <a:r>
              <a:rPr lang="en-GB" sz="1600" b="1" dirty="0"/>
              <a:t>Internal Drivers </a:t>
            </a:r>
            <a:r>
              <a:rPr lang="en-GB" sz="1600" dirty="0"/>
              <a:t>are the forces which are within the control of the organisation and reflect business challenges &amp; initiatives </a:t>
            </a:r>
          </a:p>
        </p:txBody>
      </p:sp>
      <p:sp>
        <p:nvSpPr>
          <p:cNvPr id="43" name="TextBox 42">
            <a:extLst>
              <a:ext uri="{FF2B5EF4-FFF2-40B4-BE49-F238E27FC236}">
                <a16:creationId xmlns:a16="http://schemas.microsoft.com/office/drawing/2014/main" id="{37DB5D06-0A97-BE83-AB78-82BE1921EBBD}"/>
              </a:ext>
            </a:extLst>
          </p:cNvPr>
          <p:cNvSpPr txBox="1"/>
          <p:nvPr/>
        </p:nvSpPr>
        <p:spPr>
          <a:xfrm>
            <a:off x="8078804" y="4771240"/>
            <a:ext cx="3923988" cy="830997"/>
          </a:xfrm>
          <a:prstGeom prst="rect">
            <a:avLst/>
          </a:prstGeom>
          <a:noFill/>
          <a:ln w="25400">
            <a:solidFill>
              <a:srgbClr val="000099"/>
            </a:solidFill>
          </a:ln>
        </p:spPr>
        <p:txBody>
          <a:bodyPr wrap="square" rtlCol="0">
            <a:spAutoFit/>
          </a:bodyPr>
          <a:lstStyle/>
          <a:p>
            <a:r>
              <a:rPr lang="en-GB" sz="1600" dirty="0"/>
              <a:t>Top half of model (Business needs) can be completed after the end of the Vision stage of the framework </a:t>
            </a:r>
          </a:p>
        </p:txBody>
      </p:sp>
      <p:sp>
        <p:nvSpPr>
          <p:cNvPr id="44" name="TextBox 43">
            <a:extLst>
              <a:ext uri="{FF2B5EF4-FFF2-40B4-BE49-F238E27FC236}">
                <a16:creationId xmlns:a16="http://schemas.microsoft.com/office/drawing/2014/main" id="{2AD2C67A-BB42-6305-E584-B3574B0F92C1}"/>
              </a:ext>
            </a:extLst>
          </p:cNvPr>
          <p:cNvSpPr txBox="1"/>
          <p:nvPr/>
        </p:nvSpPr>
        <p:spPr>
          <a:xfrm>
            <a:off x="8078804" y="5689060"/>
            <a:ext cx="3923988" cy="830997"/>
          </a:xfrm>
          <a:prstGeom prst="rect">
            <a:avLst/>
          </a:prstGeom>
          <a:noFill/>
          <a:ln w="25400">
            <a:solidFill>
              <a:srgbClr val="000099"/>
            </a:solidFill>
          </a:ln>
        </p:spPr>
        <p:txBody>
          <a:bodyPr wrap="square" rtlCol="0">
            <a:spAutoFit/>
          </a:bodyPr>
          <a:lstStyle/>
          <a:p>
            <a:r>
              <a:rPr lang="en-GB" sz="1600" dirty="0"/>
              <a:t>Bottom half of the model (Data Strategy goals) can be completed after Current &amp; Future State analysis is complete (see later) </a:t>
            </a:r>
          </a:p>
        </p:txBody>
      </p:sp>
    </p:spTree>
    <p:extLst>
      <p:ext uri="{BB962C8B-B14F-4D97-AF65-F5344CB8AC3E}">
        <p14:creationId xmlns:p14="http://schemas.microsoft.com/office/powerpoint/2010/main" val="3556702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C403-8A92-E84A-AB7A-05EC3D0CC122}"/>
              </a:ext>
            </a:extLst>
          </p:cNvPr>
          <p:cNvSpPr>
            <a:spLocks noGrp="1"/>
          </p:cNvSpPr>
          <p:nvPr>
            <p:ph type="title"/>
          </p:nvPr>
        </p:nvSpPr>
        <p:spPr>
          <a:xfrm>
            <a:off x="573988" y="169444"/>
            <a:ext cx="10515600" cy="625715"/>
          </a:xfrm>
        </p:spPr>
        <p:txBody>
          <a:bodyPr/>
          <a:lstStyle/>
          <a:p>
            <a:r>
              <a:rPr lang="en-GB" dirty="0"/>
              <a:t>Real (Anonymised) Motivation Model</a:t>
            </a:r>
          </a:p>
        </p:txBody>
      </p:sp>
      <p:sp>
        <p:nvSpPr>
          <p:cNvPr id="3" name="Slide Number Placeholder 2">
            <a:extLst>
              <a:ext uri="{FF2B5EF4-FFF2-40B4-BE49-F238E27FC236}">
                <a16:creationId xmlns:a16="http://schemas.microsoft.com/office/drawing/2014/main" id="{12B9575F-DB13-D44A-AA57-4192665666D0}"/>
              </a:ext>
            </a:extLst>
          </p:cNvPr>
          <p:cNvSpPr>
            <a:spLocks noGrp="1"/>
          </p:cNvSpPr>
          <p:nvPr>
            <p:ph type="sldNum" sz="quarter" idx="12"/>
          </p:nvPr>
        </p:nvSpPr>
        <p:spPr/>
        <p:txBody>
          <a:bodyPr/>
          <a:lstStyle/>
          <a:p>
            <a:fld id="{7C0A8638-8D10-419D-A540-6BF35F11F66E}" type="slidenum">
              <a:rPr lang="en-US" smtClean="0">
                <a:solidFill>
                  <a:schemeClr val="tx1"/>
                </a:solidFill>
              </a:rPr>
              <a:t>41</a:t>
            </a:fld>
            <a:endParaRPr lang="en-US" dirty="0">
              <a:solidFill>
                <a:schemeClr val="tx1"/>
              </a:solidFill>
            </a:endParaRPr>
          </a:p>
        </p:txBody>
      </p:sp>
      <p:sp>
        <p:nvSpPr>
          <p:cNvPr id="4" name="Rounded Rectangle 3">
            <a:extLst>
              <a:ext uri="{FF2B5EF4-FFF2-40B4-BE49-F238E27FC236}">
                <a16:creationId xmlns:a16="http://schemas.microsoft.com/office/drawing/2014/main" id="{9C695DCB-6ECB-3748-B1F1-D488E1FD68C0}"/>
              </a:ext>
            </a:extLst>
          </p:cNvPr>
          <p:cNvSpPr/>
          <p:nvPr/>
        </p:nvSpPr>
        <p:spPr>
          <a:xfrm>
            <a:off x="152400" y="1081550"/>
            <a:ext cx="11887200" cy="5113867"/>
          </a:xfrm>
          <a:prstGeom prst="roundRect">
            <a:avLst/>
          </a:prstGeom>
          <a:solidFill>
            <a:srgbClr val="7030A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A3EB1121-4383-C24E-8ACA-0CFBD1415AF0}"/>
              </a:ext>
            </a:extLst>
          </p:cNvPr>
          <p:cNvGrpSpPr/>
          <p:nvPr/>
        </p:nvGrpSpPr>
        <p:grpSpPr>
          <a:xfrm>
            <a:off x="369717" y="3324614"/>
            <a:ext cx="2316420" cy="2760276"/>
            <a:chOff x="535318" y="3386963"/>
            <a:chExt cx="2316420" cy="2760276"/>
          </a:xfrm>
        </p:grpSpPr>
        <p:sp>
          <p:nvSpPr>
            <p:cNvPr id="7" name="Rounded Rectangle 6">
              <a:extLst>
                <a:ext uri="{FF2B5EF4-FFF2-40B4-BE49-F238E27FC236}">
                  <a16:creationId xmlns:a16="http://schemas.microsoft.com/office/drawing/2014/main" id="{66F565DA-A38F-B247-B831-E18269550D7D}"/>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8" name="Group 7">
              <a:extLst>
                <a:ext uri="{FF2B5EF4-FFF2-40B4-BE49-F238E27FC236}">
                  <a16:creationId xmlns:a16="http://schemas.microsoft.com/office/drawing/2014/main" id="{07802059-084E-424E-82C0-6B60BBDD5169}"/>
                </a:ext>
              </a:extLst>
            </p:cNvPr>
            <p:cNvGrpSpPr/>
            <p:nvPr/>
          </p:nvGrpSpPr>
          <p:grpSpPr>
            <a:xfrm>
              <a:off x="568657" y="3386963"/>
              <a:ext cx="2283081" cy="2760276"/>
              <a:chOff x="568657" y="3386963"/>
              <a:chExt cx="2283081" cy="2760276"/>
            </a:xfrm>
          </p:grpSpPr>
          <p:sp>
            <p:nvSpPr>
              <p:cNvPr id="9" name="TextBox 8">
                <a:extLst>
                  <a:ext uri="{FF2B5EF4-FFF2-40B4-BE49-F238E27FC236}">
                    <a16:creationId xmlns:a16="http://schemas.microsoft.com/office/drawing/2014/main" id="{43EE4705-F2E7-1D43-8638-D8B99E1A075B}"/>
                  </a:ext>
                </a:extLst>
              </p:cNvPr>
              <p:cNvSpPr txBox="1"/>
              <p:nvPr/>
            </p:nvSpPr>
            <p:spPr>
              <a:xfrm>
                <a:off x="568657" y="3953776"/>
                <a:ext cx="2205916" cy="338554"/>
              </a:xfrm>
              <a:prstGeom prst="rect">
                <a:avLst/>
              </a:prstGeom>
              <a:noFill/>
              <a:ln>
                <a:noFill/>
              </a:ln>
            </p:spPr>
            <p:txBody>
              <a:bodyPr wrap="square" rtlCol="0">
                <a:spAutoFit/>
              </a:bodyPr>
              <a:lstStyle/>
              <a:p>
                <a:pPr algn="ctr"/>
                <a:r>
                  <a:rPr lang="en-US" sz="1600" b="1" dirty="0">
                    <a:latin typeface="Gadugi" panose="020B0502040204020203" pitchFamily="34" charset="0"/>
                  </a:rPr>
                  <a:t>Strategy </a:t>
                </a:r>
              </a:p>
            </p:txBody>
          </p:sp>
          <p:sp>
            <p:nvSpPr>
              <p:cNvPr id="12" name="Oval 11">
                <a:extLst>
                  <a:ext uri="{FF2B5EF4-FFF2-40B4-BE49-F238E27FC236}">
                    <a16:creationId xmlns:a16="http://schemas.microsoft.com/office/drawing/2014/main" id="{5D918A89-D276-0E45-A224-A26985722100}"/>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CE1AAD8-A74F-E54C-8CC3-F62C2DBC2CF8}"/>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Develop a Data Strategy aligned with Business Strategy</a:t>
                </a:r>
              </a:p>
              <a:p>
                <a:pPr marL="171450" indent="-171450">
                  <a:buClr>
                    <a:schemeClr val="accent6">
                      <a:lumMod val="50000"/>
                    </a:schemeClr>
                  </a:buClr>
                  <a:buFont typeface="Arial" panose="020B0604020202020204" pitchFamily="34" charset="0"/>
                  <a:buChar char="•"/>
                </a:pPr>
                <a:r>
                  <a:rPr lang="en-US" sz="1200" dirty="0"/>
                  <a:t>Identify high priority data issues and problems </a:t>
                </a:r>
              </a:p>
              <a:p>
                <a:pPr marL="171450" indent="-171450">
                  <a:buClr>
                    <a:schemeClr val="accent6">
                      <a:lumMod val="50000"/>
                    </a:schemeClr>
                  </a:buClr>
                  <a:buFont typeface="Arial" panose="020B0604020202020204" pitchFamily="34" charset="0"/>
                  <a:buChar char="•"/>
                </a:pPr>
                <a:r>
                  <a:rPr lang="en-US" sz="1200" dirty="0"/>
                  <a:t>Review and join up ongoing data improvement initiatives  </a:t>
                </a:r>
              </a:p>
              <a:p>
                <a:pPr marL="171450" indent="-171450">
                  <a:buClr>
                    <a:schemeClr val="accent6">
                      <a:lumMod val="50000"/>
                    </a:schemeClr>
                  </a:buClr>
                  <a:buFont typeface="Arial" panose="020B0604020202020204" pitchFamily="34" charset="0"/>
                  <a:buChar char="•"/>
                </a:pPr>
                <a:r>
                  <a:rPr lang="en-US" sz="1200" dirty="0"/>
                  <a:t>Ensure focus &amp; resources align with business priorities</a:t>
                </a:r>
              </a:p>
              <a:p>
                <a:pPr marL="171450" indent="-171450">
                  <a:buClr>
                    <a:schemeClr val="accent6">
                      <a:lumMod val="50000"/>
                    </a:schemeClr>
                  </a:buClr>
                  <a:buFont typeface="Arial" panose="020B0604020202020204" pitchFamily="34" charset="0"/>
                  <a:buChar char="•"/>
                </a:pPr>
                <a:r>
                  <a:rPr lang="en-US" sz="1200" dirty="0"/>
                  <a:t>Make the case for investment in data and supporting IT </a:t>
                </a:r>
              </a:p>
            </p:txBody>
          </p:sp>
        </p:grpSp>
      </p:grpSp>
      <p:grpSp>
        <p:nvGrpSpPr>
          <p:cNvPr id="14" name="Group 13">
            <a:extLst>
              <a:ext uri="{FF2B5EF4-FFF2-40B4-BE49-F238E27FC236}">
                <a16:creationId xmlns:a16="http://schemas.microsoft.com/office/drawing/2014/main" id="{35957489-F14B-5D48-B5AE-C557256992F7}"/>
              </a:ext>
            </a:extLst>
          </p:cNvPr>
          <p:cNvGrpSpPr/>
          <p:nvPr/>
        </p:nvGrpSpPr>
        <p:grpSpPr>
          <a:xfrm>
            <a:off x="2667618" y="3325110"/>
            <a:ext cx="2316420" cy="2760276"/>
            <a:chOff x="535318" y="3386963"/>
            <a:chExt cx="2316420" cy="2760276"/>
          </a:xfrm>
        </p:grpSpPr>
        <p:sp>
          <p:nvSpPr>
            <p:cNvPr id="15" name="Rounded Rectangle 14">
              <a:extLst>
                <a:ext uri="{FF2B5EF4-FFF2-40B4-BE49-F238E27FC236}">
                  <a16:creationId xmlns:a16="http://schemas.microsoft.com/office/drawing/2014/main" id="{2F5F903B-17E0-CC41-8625-EA5D13ED2FDB}"/>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16" name="Group 15">
              <a:extLst>
                <a:ext uri="{FF2B5EF4-FFF2-40B4-BE49-F238E27FC236}">
                  <a16:creationId xmlns:a16="http://schemas.microsoft.com/office/drawing/2014/main" id="{2754FC5F-A5A9-034F-BAEF-6CD6A4CC45C6}"/>
                </a:ext>
              </a:extLst>
            </p:cNvPr>
            <p:cNvGrpSpPr/>
            <p:nvPr/>
          </p:nvGrpSpPr>
          <p:grpSpPr>
            <a:xfrm>
              <a:off x="573100" y="3386963"/>
              <a:ext cx="2278638" cy="2760276"/>
              <a:chOff x="573100" y="3386963"/>
              <a:chExt cx="2278638" cy="2760276"/>
            </a:xfrm>
          </p:grpSpPr>
          <p:sp>
            <p:nvSpPr>
              <p:cNvPr id="17" name="TextBox 16">
                <a:extLst>
                  <a:ext uri="{FF2B5EF4-FFF2-40B4-BE49-F238E27FC236}">
                    <a16:creationId xmlns:a16="http://schemas.microsoft.com/office/drawing/2014/main" id="{2AECA9F8-CF3C-A54B-A690-8412F2D0AF10}"/>
                  </a:ext>
                </a:extLst>
              </p:cNvPr>
              <p:cNvSpPr txBox="1"/>
              <p:nvPr/>
            </p:nvSpPr>
            <p:spPr>
              <a:xfrm>
                <a:off x="573100" y="3954416"/>
                <a:ext cx="2197029" cy="338554"/>
              </a:xfrm>
              <a:prstGeom prst="rect">
                <a:avLst/>
              </a:prstGeom>
              <a:noFill/>
              <a:ln>
                <a:noFill/>
              </a:ln>
            </p:spPr>
            <p:txBody>
              <a:bodyPr wrap="square" rtlCol="0">
                <a:spAutoFit/>
              </a:bodyPr>
              <a:lstStyle/>
              <a:p>
                <a:pPr algn="ctr"/>
                <a:r>
                  <a:rPr lang="en-US" sz="1600" b="1" dirty="0">
                    <a:latin typeface="Gadugi" panose="020B0502040204020203" pitchFamily="34" charset="0"/>
                  </a:rPr>
                  <a:t>Accountability </a:t>
                </a:r>
              </a:p>
            </p:txBody>
          </p:sp>
          <p:sp>
            <p:nvSpPr>
              <p:cNvPr id="20" name="Oval 19">
                <a:extLst>
                  <a:ext uri="{FF2B5EF4-FFF2-40B4-BE49-F238E27FC236}">
                    <a16:creationId xmlns:a16="http://schemas.microsoft.com/office/drawing/2014/main" id="{085073B4-8DED-8343-8F6F-BF79BBFA997B}"/>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D5CEF9E-F326-D641-8898-0BBFC3CA0075}"/>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Define clear roles &amp; responsibilities for both business &amp; IT staff</a:t>
                </a:r>
              </a:p>
              <a:p>
                <a:pPr marL="171450" indent="-171450">
                  <a:buClr>
                    <a:schemeClr val="accent6">
                      <a:lumMod val="50000"/>
                    </a:schemeClr>
                  </a:buClr>
                  <a:buFont typeface="Arial" panose="020B0604020202020204" pitchFamily="34" charset="0"/>
                  <a:buChar char="•"/>
                </a:pPr>
                <a:r>
                  <a:rPr lang="en-US" sz="1200" dirty="0"/>
                  <a:t>Set up cross-business governance to lead and implement change</a:t>
                </a:r>
              </a:p>
              <a:p>
                <a:pPr marL="171450" indent="-171450">
                  <a:buClr>
                    <a:schemeClr val="accent6">
                      <a:lumMod val="50000"/>
                    </a:schemeClr>
                  </a:buClr>
                  <a:buFont typeface="Arial" panose="020B0604020202020204" pitchFamily="34" charset="0"/>
                  <a:buChar char="•"/>
                </a:pPr>
                <a:r>
                  <a:rPr lang="en-US" sz="1200" dirty="0"/>
                  <a:t>Make data fit for purpose through better data quality </a:t>
                </a:r>
              </a:p>
              <a:p>
                <a:pPr marL="171450" indent="-171450">
                  <a:buClr>
                    <a:schemeClr val="accent6">
                      <a:lumMod val="50000"/>
                    </a:schemeClr>
                  </a:buClr>
                  <a:buFont typeface="Arial" panose="020B0604020202020204" pitchFamily="34" charset="0"/>
                  <a:buChar char="•"/>
                </a:pPr>
                <a:r>
                  <a:rPr lang="en-US" sz="1200" dirty="0"/>
                  <a:t>Manage master data to enable a coherent customer view </a:t>
                </a:r>
              </a:p>
            </p:txBody>
          </p:sp>
        </p:grpSp>
      </p:grpSp>
      <p:grpSp>
        <p:nvGrpSpPr>
          <p:cNvPr id="22" name="Group 21">
            <a:extLst>
              <a:ext uri="{FF2B5EF4-FFF2-40B4-BE49-F238E27FC236}">
                <a16:creationId xmlns:a16="http://schemas.microsoft.com/office/drawing/2014/main" id="{299FA9BA-78F0-A643-BF41-5D8858BA6927}"/>
              </a:ext>
            </a:extLst>
          </p:cNvPr>
          <p:cNvGrpSpPr/>
          <p:nvPr/>
        </p:nvGrpSpPr>
        <p:grpSpPr>
          <a:xfrm>
            <a:off x="4972642" y="3325110"/>
            <a:ext cx="2316420" cy="2760276"/>
            <a:chOff x="535318" y="3386963"/>
            <a:chExt cx="2316420" cy="2760276"/>
          </a:xfrm>
        </p:grpSpPr>
        <p:sp>
          <p:nvSpPr>
            <p:cNvPr id="23" name="Rounded Rectangle 22">
              <a:extLst>
                <a:ext uri="{FF2B5EF4-FFF2-40B4-BE49-F238E27FC236}">
                  <a16:creationId xmlns:a16="http://schemas.microsoft.com/office/drawing/2014/main" id="{8A0B8C14-66B2-9B49-A786-897793048EC6}"/>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24" name="Group 23">
              <a:extLst>
                <a:ext uri="{FF2B5EF4-FFF2-40B4-BE49-F238E27FC236}">
                  <a16:creationId xmlns:a16="http://schemas.microsoft.com/office/drawing/2014/main" id="{4E34A547-746F-5445-A095-5CFD62044F7F}"/>
                </a:ext>
              </a:extLst>
            </p:cNvPr>
            <p:cNvGrpSpPr/>
            <p:nvPr/>
          </p:nvGrpSpPr>
          <p:grpSpPr>
            <a:xfrm>
              <a:off x="573101" y="3386963"/>
              <a:ext cx="2278637" cy="2760276"/>
              <a:chOff x="573101" y="3386963"/>
              <a:chExt cx="2278637" cy="2760276"/>
            </a:xfrm>
          </p:grpSpPr>
          <p:sp>
            <p:nvSpPr>
              <p:cNvPr id="25" name="TextBox 24">
                <a:extLst>
                  <a:ext uri="{FF2B5EF4-FFF2-40B4-BE49-F238E27FC236}">
                    <a16:creationId xmlns:a16="http://schemas.microsoft.com/office/drawing/2014/main" id="{DB957E2E-5E8F-7649-A14C-85DA09770602}"/>
                  </a:ext>
                </a:extLst>
              </p:cNvPr>
              <p:cNvSpPr txBox="1"/>
              <p:nvPr/>
            </p:nvSpPr>
            <p:spPr>
              <a:xfrm>
                <a:off x="584497" y="3954416"/>
                <a:ext cx="2158484" cy="338554"/>
              </a:xfrm>
              <a:prstGeom prst="rect">
                <a:avLst/>
              </a:prstGeom>
              <a:noFill/>
              <a:ln>
                <a:noFill/>
              </a:ln>
            </p:spPr>
            <p:txBody>
              <a:bodyPr wrap="square" rtlCol="0">
                <a:spAutoFit/>
              </a:bodyPr>
              <a:lstStyle/>
              <a:p>
                <a:pPr algn="ctr"/>
                <a:r>
                  <a:rPr lang="en-US" sz="1600" b="1" dirty="0">
                    <a:latin typeface="Gadugi" panose="020B0502040204020203" pitchFamily="34" charset="0"/>
                  </a:rPr>
                  <a:t>Architecture </a:t>
                </a:r>
              </a:p>
            </p:txBody>
          </p:sp>
          <p:grpSp>
            <p:nvGrpSpPr>
              <p:cNvPr id="26" name="Group 25">
                <a:extLst>
                  <a:ext uri="{FF2B5EF4-FFF2-40B4-BE49-F238E27FC236}">
                    <a16:creationId xmlns:a16="http://schemas.microsoft.com/office/drawing/2014/main" id="{82DE747A-A143-6E45-B385-9218DAB28DF3}"/>
                  </a:ext>
                </a:extLst>
              </p:cNvPr>
              <p:cNvGrpSpPr/>
              <p:nvPr/>
            </p:nvGrpSpPr>
            <p:grpSpPr>
              <a:xfrm>
                <a:off x="1262741" y="3386963"/>
                <a:ext cx="648578" cy="648578"/>
                <a:chOff x="8586194" y="1157459"/>
                <a:chExt cx="648578" cy="648578"/>
              </a:xfrm>
            </p:grpSpPr>
            <p:sp>
              <p:nvSpPr>
                <p:cNvPr id="28" name="Oval 27">
                  <a:extLst>
                    <a:ext uri="{FF2B5EF4-FFF2-40B4-BE49-F238E27FC236}">
                      <a16:creationId xmlns:a16="http://schemas.microsoft.com/office/drawing/2014/main" id="{85E4CC4F-BD2E-C74C-A0F9-F1CFE81772B5}"/>
                    </a:ext>
                  </a:extLst>
                </p:cNvPr>
                <p:cNvSpPr/>
                <p:nvPr/>
              </p:nvSpPr>
              <p:spPr>
                <a:xfrm>
                  <a:off x="8586194" y="1157459"/>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B3FF2E2E-BBD6-0D49-A629-37315423D098}"/>
                    </a:ext>
                  </a:extLst>
                </p:cNvPr>
                <p:cNvPicPr>
                  <a:picLocks noChangeAspect="1"/>
                </p:cNvPicPr>
                <p:nvPr/>
              </p:nvPicPr>
              <p:blipFill>
                <a:blip r:embed="rId3">
                  <a:biLevel thresh="75000"/>
                  <a:extLst>
                    <a:ext uri="{28A0092B-C50C-407E-A947-70E740481C1C}">
                      <a14:useLocalDpi xmlns:a14="http://schemas.microsoft.com/office/drawing/2010/main"/>
                    </a:ext>
                  </a:extLst>
                </a:blip>
                <a:stretch>
                  <a:fillRect/>
                </a:stretch>
              </p:blipFill>
              <p:spPr>
                <a:xfrm>
                  <a:off x="8656515" y="1204243"/>
                  <a:ext cx="507936" cy="507936"/>
                </a:xfrm>
                <a:prstGeom prst="rect">
                  <a:avLst/>
                </a:prstGeom>
                <a:ln>
                  <a:noFill/>
                </a:ln>
              </p:spPr>
            </p:pic>
          </p:grpSp>
          <p:sp>
            <p:nvSpPr>
              <p:cNvPr id="27" name="TextBox 26">
                <a:extLst>
                  <a:ext uri="{FF2B5EF4-FFF2-40B4-BE49-F238E27FC236}">
                    <a16:creationId xmlns:a16="http://schemas.microsoft.com/office/drawing/2014/main" id="{93A41836-8439-2741-9717-917F17DFEEDC}"/>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Develop an Architecture for the business of today and tomorrow</a:t>
                </a:r>
              </a:p>
              <a:p>
                <a:pPr marL="171450" indent="-171450">
                  <a:buClr>
                    <a:schemeClr val="accent6">
                      <a:lumMod val="50000"/>
                    </a:schemeClr>
                  </a:buClr>
                  <a:buFont typeface="Arial" panose="020B0604020202020204" pitchFamily="34" charset="0"/>
                  <a:buChar char="•"/>
                </a:pPr>
                <a:r>
                  <a:rPr lang="en-US" sz="1200" dirty="0"/>
                  <a:t>Define &amp; document supporting data models </a:t>
                </a:r>
              </a:p>
              <a:p>
                <a:pPr marL="171450" indent="-171450">
                  <a:buClr>
                    <a:schemeClr val="accent6">
                      <a:lumMod val="50000"/>
                    </a:schemeClr>
                  </a:buClr>
                  <a:buFont typeface="Arial" panose="020B0604020202020204" pitchFamily="34" charset="0"/>
                  <a:buChar char="•"/>
                </a:pPr>
                <a:r>
                  <a:rPr lang="en-US" sz="1200" dirty="0"/>
                  <a:t>Develop and implement an IT Strategy to support the Data Strategy</a:t>
                </a:r>
              </a:p>
              <a:p>
                <a:pPr marL="171450" indent="-171450">
                  <a:buClr>
                    <a:schemeClr val="accent6">
                      <a:lumMod val="50000"/>
                    </a:schemeClr>
                  </a:buClr>
                  <a:buFont typeface="Arial" panose="020B0604020202020204" pitchFamily="34" charset="0"/>
                  <a:buChar char="•"/>
                </a:pPr>
                <a:r>
                  <a:rPr lang="en-US" sz="1200" dirty="0"/>
                  <a:t>Manage architecture as a key business / IT function   </a:t>
                </a:r>
              </a:p>
            </p:txBody>
          </p:sp>
        </p:grpSp>
      </p:grpSp>
      <p:grpSp>
        <p:nvGrpSpPr>
          <p:cNvPr id="30" name="Group 29">
            <a:extLst>
              <a:ext uri="{FF2B5EF4-FFF2-40B4-BE49-F238E27FC236}">
                <a16:creationId xmlns:a16="http://schemas.microsoft.com/office/drawing/2014/main" id="{F1785390-D1DE-4041-AC0F-65CDA9B5B331}"/>
              </a:ext>
            </a:extLst>
          </p:cNvPr>
          <p:cNvGrpSpPr/>
          <p:nvPr/>
        </p:nvGrpSpPr>
        <p:grpSpPr>
          <a:xfrm>
            <a:off x="7282110" y="3320776"/>
            <a:ext cx="2316420" cy="2760276"/>
            <a:chOff x="535318" y="3386963"/>
            <a:chExt cx="2316420" cy="2760276"/>
          </a:xfrm>
        </p:grpSpPr>
        <p:sp>
          <p:nvSpPr>
            <p:cNvPr id="31" name="Rounded Rectangle 30">
              <a:extLst>
                <a:ext uri="{FF2B5EF4-FFF2-40B4-BE49-F238E27FC236}">
                  <a16:creationId xmlns:a16="http://schemas.microsoft.com/office/drawing/2014/main" id="{B0487640-FC31-4042-8B7C-E8E94CF1B4A2}"/>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32" name="Group 31">
              <a:extLst>
                <a:ext uri="{FF2B5EF4-FFF2-40B4-BE49-F238E27FC236}">
                  <a16:creationId xmlns:a16="http://schemas.microsoft.com/office/drawing/2014/main" id="{72D1525A-FD7D-E14C-A292-3C7F719B74D7}"/>
                </a:ext>
              </a:extLst>
            </p:cNvPr>
            <p:cNvGrpSpPr/>
            <p:nvPr/>
          </p:nvGrpSpPr>
          <p:grpSpPr>
            <a:xfrm>
              <a:off x="573101" y="3386963"/>
              <a:ext cx="2278637" cy="2760276"/>
              <a:chOff x="573101" y="3386963"/>
              <a:chExt cx="2278637" cy="2760276"/>
            </a:xfrm>
          </p:grpSpPr>
          <p:sp>
            <p:nvSpPr>
              <p:cNvPr id="33" name="TextBox 32">
                <a:extLst>
                  <a:ext uri="{FF2B5EF4-FFF2-40B4-BE49-F238E27FC236}">
                    <a16:creationId xmlns:a16="http://schemas.microsoft.com/office/drawing/2014/main" id="{56524C50-BDD9-D94D-A7AB-FAD90ADEC14E}"/>
                  </a:ext>
                </a:extLst>
              </p:cNvPr>
              <p:cNvSpPr txBox="1"/>
              <p:nvPr/>
            </p:nvSpPr>
            <p:spPr>
              <a:xfrm>
                <a:off x="580053" y="3983378"/>
                <a:ext cx="2194520" cy="338554"/>
              </a:xfrm>
              <a:prstGeom prst="rect">
                <a:avLst/>
              </a:prstGeom>
              <a:noFill/>
              <a:ln>
                <a:noFill/>
              </a:ln>
            </p:spPr>
            <p:txBody>
              <a:bodyPr wrap="square" rtlCol="0">
                <a:spAutoFit/>
              </a:bodyPr>
              <a:lstStyle/>
              <a:p>
                <a:pPr algn="ctr"/>
                <a:r>
                  <a:rPr lang="en-US" sz="1600" b="1" dirty="0">
                    <a:latin typeface="Gadugi" panose="020B0502040204020203" pitchFamily="34" charset="0"/>
                  </a:rPr>
                  <a:t>Innovation </a:t>
                </a:r>
              </a:p>
            </p:txBody>
          </p:sp>
          <p:sp>
            <p:nvSpPr>
              <p:cNvPr id="36" name="Oval 35">
                <a:extLst>
                  <a:ext uri="{FF2B5EF4-FFF2-40B4-BE49-F238E27FC236}">
                    <a16:creationId xmlns:a16="http://schemas.microsoft.com/office/drawing/2014/main" id="{754DDECA-30B6-EF45-8BB0-10D100A14E6A}"/>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435F179-00D9-2D4B-8C01-63929F0FE26E}"/>
                  </a:ext>
                </a:extLst>
              </p:cNvPr>
              <p:cNvSpPr txBox="1"/>
              <p:nvPr/>
            </p:nvSpPr>
            <p:spPr>
              <a:xfrm>
                <a:off x="573101" y="4208247"/>
                <a:ext cx="2278637" cy="1938992"/>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Gain greater insight on the ACME market &amp; ecosystem </a:t>
                </a:r>
              </a:p>
              <a:p>
                <a:pPr marL="171450" indent="-171450">
                  <a:buClr>
                    <a:schemeClr val="accent6">
                      <a:lumMod val="50000"/>
                    </a:schemeClr>
                  </a:buClr>
                  <a:buFont typeface="Arial" panose="020B0604020202020204" pitchFamily="34" charset="0"/>
                  <a:buChar char="•"/>
                </a:pPr>
                <a:r>
                  <a:rPr lang="en-US" sz="1200" dirty="0"/>
                  <a:t>Better use and exploit data to gain new insights through BI &amp; analytics</a:t>
                </a:r>
              </a:p>
              <a:p>
                <a:pPr marL="171450" indent="-171450">
                  <a:buClr>
                    <a:schemeClr val="accent6">
                      <a:lumMod val="50000"/>
                    </a:schemeClr>
                  </a:buClr>
                  <a:buFont typeface="Arial" panose="020B0604020202020204" pitchFamily="34" charset="0"/>
                  <a:buChar char="•"/>
                </a:pPr>
                <a:r>
                  <a:rPr lang="en-US" sz="1200" dirty="0"/>
                  <a:t>Use data to drive &amp; develop new products &amp; services</a:t>
                </a:r>
              </a:p>
              <a:p>
                <a:pPr marL="171450" indent="-171450">
                  <a:buClr>
                    <a:schemeClr val="accent6">
                      <a:lumMod val="50000"/>
                    </a:schemeClr>
                  </a:buClr>
                  <a:buFont typeface="Arial" panose="020B0604020202020204" pitchFamily="34" charset="0"/>
                  <a:buChar char="•"/>
                </a:pPr>
                <a:r>
                  <a:rPr lang="en-US" sz="1200" dirty="0"/>
                  <a:t>Share data with partners and others to enhance knowledge</a:t>
                </a:r>
              </a:p>
              <a:p>
                <a:pPr>
                  <a:buClr>
                    <a:schemeClr val="accent6">
                      <a:lumMod val="50000"/>
                    </a:schemeClr>
                  </a:buClr>
                </a:pPr>
                <a:endParaRPr lang="en-US" sz="1200" dirty="0"/>
              </a:p>
            </p:txBody>
          </p:sp>
        </p:grpSp>
      </p:grpSp>
      <p:grpSp>
        <p:nvGrpSpPr>
          <p:cNvPr id="46" name="Group 45">
            <a:extLst>
              <a:ext uri="{FF2B5EF4-FFF2-40B4-BE49-F238E27FC236}">
                <a16:creationId xmlns:a16="http://schemas.microsoft.com/office/drawing/2014/main" id="{31973A18-66A7-6941-A133-9D18D3945309}"/>
              </a:ext>
            </a:extLst>
          </p:cNvPr>
          <p:cNvGrpSpPr/>
          <p:nvPr/>
        </p:nvGrpSpPr>
        <p:grpSpPr>
          <a:xfrm>
            <a:off x="9574488" y="3291182"/>
            <a:ext cx="2349600" cy="2922313"/>
            <a:chOff x="526778" y="3386963"/>
            <a:chExt cx="2349600" cy="2922313"/>
          </a:xfrm>
        </p:grpSpPr>
        <p:sp>
          <p:nvSpPr>
            <p:cNvPr id="47" name="Rounded Rectangle 46">
              <a:extLst>
                <a:ext uri="{FF2B5EF4-FFF2-40B4-BE49-F238E27FC236}">
                  <a16:creationId xmlns:a16="http://schemas.microsoft.com/office/drawing/2014/main" id="{A6E661B0-8EF0-4A44-B726-0EB1ECEF08EF}"/>
                </a:ext>
              </a:extLst>
            </p:cNvPr>
            <p:cNvSpPr/>
            <p:nvPr/>
          </p:nvSpPr>
          <p:spPr>
            <a:xfrm>
              <a:off x="535318" y="3695410"/>
              <a:ext cx="2239255" cy="24441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48" name="Group 47">
              <a:extLst>
                <a:ext uri="{FF2B5EF4-FFF2-40B4-BE49-F238E27FC236}">
                  <a16:creationId xmlns:a16="http://schemas.microsoft.com/office/drawing/2014/main" id="{922A9F50-7D75-E744-9132-175968BF37AF}"/>
                </a:ext>
              </a:extLst>
            </p:cNvPr>
            <p:cNvGrpSpPr/>
            <p:nvPr/>
          </p:nvGrpSpPr>
          <p:grpSpPr>
            <a:xfrm>
              <a:off x="526778" y="3386963"/>
              <a:ext cx="2349600" cy="2922313"/>
              <a:chOff x="526778" y="3386963"/>
              <a:chExt cx="2349600" cy="2922313"/>
            </a:xfrm>
          </p:grpSpPr>
          <p:sp>
            <p:nvSpPr>
              <p:cNvPr id="49" name="TextBox 48">
                <a:extLst>
                  <a:ext uri="{FF2B5EF4-FFF2-40B4-BE49-F238E27FC236}">
                    <a16:creationId xmlns:a16="http://schemas.microsoft.com/office/drawing/2014/main" id="{825B8741-F87C-EC41-9DC6-3719411900BC}"/>
                  </a:ext>
                </a:extLst>
              </p:cNvPr>
              <p:cNvSpPr txBox="1"/>
              <p:nvPr/>
            </p:nvSpPr>
            <p:spPr>
              <a:xfrm>
                <a:off x="526778" y="3960497"/>
                <a:ext cx="2210012" cy="338554"/>
              </a:xfrm>
              <a:prstGeom prst="rect">
                <a:avLst/>
              </a:prstGeom>
              <a:noFill/>
              <a:ln>
                <a:noFill/>
              </a:ln>
            </p:spPr>
            <p:txBody>
              <a:bodyPr wrap="square" rtlCol="0">
                <a:spAutoFit/>
              </a:bodyPr>
              <a:lstStyle/>
              <a:p>
                <a:pPr algn="ctr"/>
                <a:r>
                  <a:rPr lang="en-US" sz="1600" b="1" dirty="0">
                    <a:latin typeface="Gadugi" panose="020B0502040204020203" pitchFamily="34" charset="0"/>
                  </a:rPr>
                  <a:t>Culture</a:t>
                </a:r>
              </a:p>
            </p:txBody>
          </p:sp>
          <p:sp>
            <p:nvSpPr>
              <p:cNvPr id="52" name="Oval 51">
                <a:extLst>
                  <a:ext uri="{FF2B5EF4-FFF2-40B4-BE49-F238E27FC236}">
                    <a16:creationId xmlns:a16="http://schemas.microsoft.com/office/drawing/2014/main" id="{B5E2F9A2-7C36-B047-BA9C-FC7C4A9EDD10}"/>
                  </a:ext>
                </a:extLst>
              </p:cNvPr>
              <p:cNvSpPr/>
              <p:nvPr/>
            </p:nvSpPr>
            <p:spPr>
              <a:xfrm>
                <a:off x="1262741" y="3386963"/>
                <a:ext cx="648578" cy="6485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B37E3D7F-9541-EA49-9743-5243F39CD630}"/>
                  </a:ext>
                </a:extLst>
              </p:cNvPr>
              <p:cNvSpPr txBox="1"/>
              <p:nvPr/>
            </p:nvSpPr>
            <p:spPr>
              <a:xfrm>
                <a:off x="603943" y="4185618"/>
                <a:ext cx="2272435" cy="2123658"/>
              </a:xfrm>
              <a:prstGeom prst="rect">
                <a:avLst/>
              </a:prstGeom>
              <a:noFill/>
              <a:ln>
                <a:noFill/>
              </a:ln>
            </p:spPr>
            <p:txBody>
              <a:bodyPr wrap="square" rtlCol="0">
                <a:spAutoFit/>
              </a:bodyPr>
              <a:lstStyle/>
              <a:p>
                <a:pPr marL="171450" indent="-171450">
                  <a:buClr>
                    <a:schemeClr val="accent6">
                      <a:lumMod val="50000"/>
                    </a:schemeClr>
                  </a:buClr>
                  <a:buFont typeface="Arial" panose="020B0604020202020204" pitchFamily="34" charset="0"/>
                  <a:buChar char="•"/>
                </a:pPr>
                <a:r>
                  <a:rPr lang="en-US" sz="1200" dirty="0"/>
                  <a:t>Communicate the goals and achievements of the Data Strategy to all</a:t>
                </a:r>
              </a:p>
              <a:p>
                <a:pPr marL="171450" indent="-171450">
                  <a:buClr>
                    <a:schemeClr val="accent6">
                      <a:lumMod val="50000"/>
                    </a:schemeClr>
                  </a:buClr>
                  <a:buFont typeface="Arial" panose="020B0604020202020204" pitchFamily="34" charset="0"/>
                  <a:buChar char="•"/>
                </a:pPr>
                <a:r>
                  <a:rPr lang="en-US" sz="1200" dirty="0"/>
                  <a:t>Enhance digital skills of staff  by organic development and recruitment   </a:t>
                </a:r>
              </a:p>
              <a:p>
                <a:pPr marL="171450" indent="-171450">
                  <a:buClr>
                    <a:schemeClr val="accent6">
                      <a:lumMod val="50000"/>
                    </a:schemeClr>
                  </a:buClr>
                  <a:buFont typeface="Arial" panose="020B0604020202020204" pitchFamily="34" charset="0"/>
                  <a:buChar char="•"/>
                </a:pPr>
                <a:r>
                  <a:rPr lang="en-US" sz="1200" dirty="0"/>
                  <a:t>Train all staff in data management best practices</a:t>
                </a:r>
              </a:p>
              <a:p>
                <a:pPr marL="171450" indent="-171450">
                  <a:buClr>
                    <a:schemeClr val="accent6">
                      <a:lumMod val="50000"/>
                    </a:schemeClr>
                  </a:buClr>
                  <a:buFont typeface="Arial" panose="020B0604020202020204" pitchFamily="34" charset="0"/>
                  <a:buChar char="•"/>
                </a:pPr>
                <a:r>
                  <a:rPr lang="en-US" sz="1200" dirty="0"/>
                  <a:t>Encourage active participation in data improvement </a:t>
                </a:r>
              </a:p>
              <a:p>
                <a:pPr marL="171450" indent="-171450">
                  <a:buClr>
                    <a:schemeClr val="accent6">
                      <a:lumMod val="50000"/>
                    </a:schemeClr>
                  </a:buClr>
                  <a:buFont typeface="Arial" panose="020B0604020202020204" pitchFamily="34" charset="0"/>
                  <a:buChar char="•"/>
                </a:pPr>
                <a:endParaRPr lang="en-US" sz="1200" dirty="0"/>
              </a:p>
            </p:txBody>
          </p:sp>
        </p:grpSp>
      </p:grpSp>
      <p:sp>
        <p:nvSpPr>
          <p:cNvPr id="55" name="Rounded Rectangle 54">
            <a:extLst>
              <a:ext uri="{FF2B5EF4-FFF2-40B4-BE49-F238E27FC236}">
                <a16:creationId xmlns:a16="http://schemas.microsoft.com/office/drawing/2014/main" id="{DB9E5C09-D6B7-D647-BA7A-005C22F316ED}"/>
              </a:ext>
            </a:extLst>
          </p:cNvPr>
          <p:cNvSpPr/>
          <p:nvPr/>
        </p:nvSpPr>
        <p:spPr>
          <a:xfrm>
            <a:off x="432972" y="2147855"/>
            <a:ext cx="5803026" cy="11332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TextBox 55">
            <a:extLst>
              <a:ext uri="{FF2B5EF4-FFF2-40B4-BE49-F238E27FC236}">
                <a16:creationId xmlns:a16="http://schemas.microsoft.com/office/drawing/2014/main" id="{9A619E14-4AD6-184E-8937-62AE2DD74D3C}"/>
              </a:ext>
            </a:extLst>
          </p:cNvPr>
          <p:cNvSpPr txBox="1"/>
          <p:nvPr/>
        </p:nvSpPr>
        <p:spPr>
          <a:xfrm>
            <a:off x="1834157" y="2130486"/>
            <a:ext cx="3456154" cy="307777"/>
          </a:xfrm>
          <a:prstGeom prst="rect">
            <a:avLst/>
          </a:prstGeom>
          <a:noFill/>
          <a:ln>
            <a:noFill/>
          </a:ln>
        </p:spPr>
        <p:txBody>
          <a:bodyPr wrap="square" rtlCol="0">
            <a:spAutoFit/>
          </a:bodyPr>
          <a:lstStyle/>
          <a:p>
            <a:pPr algn="ctr"/>
            <a:r>
              <a:rPr lang="en-US" sz="1400" b="1" dirty="0">
                <a:latin typeface="Gadugi" panose="020B0502040204020203" pitchFamily="34" charset="0"/>
              </a:rPr>
              <a:t>External Drivers</a:t>
            </a:r>
          </a:p>
        </p:txBody>
      </p:sp>
      <p:sp>
        <p:nvSpPr>
          <p:cNvPr id="57" name="Rounded Rectangle 56">
            <a:extLst>
              <a:ext uri="{FF2B5EF4-FFF2-40B4-BE49-F238E27FC236}">
                <a16:creationId xmlns:a16="http://schemas.microsoft.com/office/drawing/2014/main" id="{71F03175-AEC5-F149-B868-6B8541EF7283}"/>
              </a:ext>
            </a:extLst>
          </p:cNvPr>
          <p:cNvSpPr/>
          <p:nvPr/>
        </p:nvSpPr>
        <p:spPr>
          <a:xfrm>
            <a:off x="617809" y="2410461"/>
            <a:ext cx="1278310" cy="33163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Hub for Professional Connections </a:t>
            </a:r>
          </a:p>
        </p:txBody>
      </p:sp>
      <p:grpSp>
        <p:nvGrpSpPr>
          <p:cNvPr id="61" name="Group 60">
            <a:extLst>
              <a:ext uri="{FF2B5EF4-FFF2-40B4-BE49-F238E27FC236}">
                <a16:creationId xmlns:a16="http://schemas.microsoft.com/office/drawing/2014/main" id="{04917882-2289-C547-8DE6-D058D9398ACD}"/>
              </a:ext>
            </a:extLst>
          </p:cNvPr>
          <p:cNvGrpSpPr/>
          <p:nvPr/>
        </p:nvGrpSpPr>
        <p:grpSpPr>
          <a:xfrm>
            <a:off x="6334336" y="2107566"/>
            <a:ext cx="5654444" cy="1196001"/>
            <a:chOff x="3775782" y="2010248"/>
            <a:chExt cx="4052533" cy="1196001"/>
          </a:xfrm>
        </p:grpSpPr>
        <p:sp>
          <p:nvSpPr>
            <p:cNvPr id="62" name="Rounded Rectangle 61">
              <a:extLst>
                <a:ext uri="{FF2B5EF4-FFF2-40B4-BE49-F238E27FC236}">
                  <a16:creationId xmlns:a16="http://schemas.microsoft.com/office/drawing/2014/main" id="{60A066FB-D6C2-2B42-9ABE-74977B09CDBA}"/>
                </a:ext>
              </a:extLst>
            </p:cNvPr>
            <p:cNvSpPr/>
            <p:nvPr/>
          </p:nvSpPr>
          <p:spPr>
            <a:xfrm>
              <a:off x="3775782" y="2041860"/>
              <a:ext cx="4052533" cy="11643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79C7F8F1-89DE-7F4B-9385-D6E10BEDA80D}"/>
                </a:ext>
              </a:extLst>
            </p:cNvPr>
            <p:cNvSpPr txBox="1"/>
            <p:nvPr/>
          </p:nvSpPr>
          <p:spPr>
            <a:xfrm>
              <a:off x="5295973" y="2010248"/>
              <a:ext cx="1616285" cy="307777"/>
            </a:xfrm>
            <a:prstGeom prst="rect">
              <a:avLst/>
            </a:prstGeom>
            <a:noFill/>
            <a:ln>
              <a:noFill/>
            </a:ln>
          </p:spPr>
          <p:txBody>
            <a:bodyPr wrap="square" rtlCol="0">
              <a:spAutoFit/>
            </a:bodyPr>
            <a:lstStyle/>
            <a:p>
              <a:r>
                <a:rPr lang="en-US" sz="1400" b="1" dirty="0">
                  <a:latin typeface="Gadugi" panose="020B0502040204020203" pitchFamily="34" charset="0"/>
                </a:rPr>
                <a:t>Internal Drivers</a:t>
              </a:r>
            </a:p>
          </p:txBody>
        </p:sp>
        <p:sp>
          <p:nvSpPr>
            <p:cNvPr id="64" name="Rounded Rectangle 63">
              <a:extLst>
                <a:ext uri="{FF2B5EF4-FFF2-40B4-BE49-F238E27FC236}">
                  <a16:creationId xmlns:a16="http://schemas.microsoft.com/office/drawing/2014/main" id="{43710AFA-6A12-8F4F-9D14-DB60DAD57C11}"/>
                </a:ext>
              </a:extLst>
            </p:cNvPr>
            <p:cNvSpPr/>
            <p:nvPr/>
          </p:nvSpPr>
          <p:spPr>
            <a:xfrm>
              <a:off x="6828038" y="2723942"/>
              <a:ext cx="965248" cy="37833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Efficiency &amp; Cost </a:t>
              </a:r>
              <a:r>
                <a:rPr lang="en-GB" sz="1100" dirty="0">
                  <a:solidFill>
                    <a:schemeClr val="tx1"/>
                  </a:solidFill>
                </a:rPr>
                <a:t>Minimisation</a:t>
              </a:r>
            </a:p>
          </p:txBody>
        </p:sp>
        <p:sp>
          <p:nvSpPr>
            <p:cNvPr id="65" name="Rounded Rectangle 64">
              <a:extLst>
                <a:ext uri="{FF2B5EF4-FFF2-40B4-BE49-F238E27FC236}">
                  <a16:creationId xmlns:a16="http://schemas.microsoft.com/office/drawing/2014/main" id="{E2FC3B0A-4BD0-5B41-BF37-FAF4673EE843}"/>
                </a:ext>
              </a:extLst>
            </p:cNvPr>
            <p:cNvSpPr/>
            <p:nvPr/>
          </p:nvSpPr>
          <p:spPr>
            <a:xfrm>
              <a:off x="4809101" y="2333733"/>
              <a:ext cx="97915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Enhance Customer Insight </a:t>
              </a:r>
            </a:p>
          </p:txBody>
        </p:sp>
        <p:sp>
          <p:nvSpPr>
            <p:cNvPr id="66" name="Rounded Rectangle 65">
              <a:extLst>
                <a:ext uri="{FF2B5EF4-FFF2-40B4-BE49-F238E27FC236}">
                  <a16:creationId xmlns:a16="http://schemas.microsoft.com/office/drawing/2014/main" id="{3107025B-CF53-9841-92CB-B9915B1D7C3F}"/>
                </a:ext>
              </a:extLst>
            </p:cNvPr>
            <p:cNvSpPr/>
            <p:nvPr/>
          </p:nvSpPr>
          <p:spPr>
            <a:xfrm>
              <a:off x="3818009" y="2340995"/>
              <a:ext cx="953678"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Coherent Customer View: Individual &amp; B2B </a:t>
              </a:r>
            </a:p>
          </p:txBody>
        </p:sp>
        <p:sp>
          <p:nvSpPr>
            <p:cNvPr id="67" name="Rounded Rectangle 66">
              <a:extLst>
                <a:ext uri="{FF2B5EF4-FFF2-40B4-BE49-F238E27FC236}">
                  <a16:creationId xmlns:a16="http://schemas.microsoft.com/office/drawing/2014/main" id="{7DD86630-DF50-B447-B39F-4C5E327D1D5F}"/>
                </a:ext>
              </a:extLst>
            </p:cNvPr>
            <p:cNvSpPr/>
            <p:nvPr/>
          </p:nvSpPr>
          <p:spPr>
            <a:xfrm>
              <a:off x="5831409" y="2330228"/>
              <a:ext cx="97915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Increase Customer Satisfaction / NPS</a:t>
              </a:r>
            </a:p>
          </p:txBody>
        </p:sp>
        <p:sp>
          <p:nvSpPr>
            <p:cNvPr id="68" name="Rounded Rectangle 67">
              <a:extLst>
                <a:ext uri="{FF2B5EF4-FFF2-40B4-BE49-F238E27FC236}">
                  <a16:creationId xmlns:a16="http://schemas.microsoft.com/office/drawing/2014/main" id="{C89A0A33-EF83-BD48-9908-0BFCE512A391}"/>
                </a:ext>
              </a:extLst>
            </p:cNvPr>
            <p:cNvSpPr/>
            <p:nvPr/>
          </p:nvSpPr>
          <p:spPr>
            <a:xfrm>
              <a:off x="3816094" y="2744785"/>
              <a:ext cx="953680" cy="35048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Faster Time to Market </a:t>
              </a:r>
            </a:p>
          </p:txBody>
        </p:sp>
        <p:sp>
          <p:nvSpPr>
            <p:cNvPr id="69" name="Rounded Rectangle 68">
              <a:extLst>
                <a:ext uri="{FF2B5EF4-FFF2-40B4-BE49-F238E27FC236}">
                  <a16:creationId xmlns:a16="http://schemas.microsoft.com/office/drawing/2014/main" id="{A971792A-2AB2-DF4C-BB4A-F13309BB03E3}"/>
                </a:ext>
              </a:extLst>
            </p:cNvPr>
            <p:cNvSpPr/>
            <p:nvPr/>
          </p:nvSpPr>
          <p:spPr>
            <a:xfrm>
              <a:off x="5824613" y="2737272"/>
              <a:ext cx="965248" cy="36198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Increase Surplus</a:t>
              </a:r>
            </a:p>
          </p:txBody>
        </p:sp>
      </p:grpSp>
      <p:sp>
        <p:nvSpPr>
          <p:cNvPr id="70" name="TextBox 69">
            <a:extLst>
              <a:ext uri="{FF2B5EF4-FFF2-40B4-BE49-F238E27FC236}">
                <a16:creationId xmlns:a16="http://schemas.microsoft.com/office/drawing/2014/main" id="{68E48ECA-48A9-934E-88EF-98437D4F9E03}"/>
              </a:ext>
            </a:extLst>
          </p:cNvPr>
          <p:cNvSpPr txBox="1"/>
          <p:nvPr/>
        </p:nvSpPr>
        <p:spPr>
          <a:xfrm>
            <a:off x="1481382" y="1061816"/>
            <a:ext cx="3880840" cy="954107"/>
          </a:xfrm>
          <a:prstGeom prst="rect">
            <a:avLst/>
          </a:prstGeom>
          <a:noFill/>
        </p:spPr>
        <p:txBody>
          <a:bodyPr wrap="square" rtlCol="0">
            <a:spAutoFit/>
          </a:bodyPr>
          <a:lstStyle/>
          <a:p>
            <a:pPr algn="ctr"/>
            <a:r>
              <a:rPr lang="en-GB" sz="2000" b="1" dirty="0">
                <a:solidFill>
                  <a:schemeClr val="bg1"/>
                </a:solidFill>
              </a:rPr>
              <a:t>ACME MISSION</a:t>
            </a:r>
          </a:p>
          <a:p>
            <a:pPr algn="ctr"/>
            <a:r>
              <a:rPr lang="en-GB" sz="1200" b="1" dirty="0">
                <a:solidFill>
                  <a:schemeClr val="bg1"/>
                </a:solidFill>
              </a:rPr>
              <a:t>To champion better work and working lives by improving practices in people and organisation development, for the benefit of individuals, businesses and society   </a:t>
            </a:r>
          </a:p>
        </p:txBody>
      </p:sp>
      <p:sp>
        <p:nvSpPr>
          <p:cNvPr id="71" name="TextBox 70">
            <a:extLst>
              <a:ext uri="{FF2B5EF4-FFF2-40B4-BE49-F238E27FC236}">
                <a16:creationId xmlns:a16="http://schemas.microsoft.com/office/drawing/2014/main" id="{7EF55016-4674-E944-A46F-42CFD9EF77C9}"/>
              </a:ext>
            </a:extLst>
          </p:cNvPr>
          <p:cNvSpPr txBox="1"/>
          <p:nvPr/>
        </p:nvSpPr>
        <p:spPr>
          <a:xfrm>
            <a:off x="7046624" y="1053378"/>
            <a:ext cx="3297416" cy="954107"/>
          </a:xfrm>
          <a:prstGeom prst="rect">
            <a:avLst/>
          </a:prstGeom>
          <a:noFill/>
        </p:spPr>
        <p:txBody>
          <a:bodyPr wrap="square" rtlCol="0">
            <a:spAutoFit/>
          </a:bodyPr>
          <a:lstStyle/>
          <a:p>
            <a:pPr algn="ctr"/>
            <a:r>
              <a:rPr lang="en-GB" sz="2000" b="1" dirty="0">
                <a:solidFill>
                  <a:schemeClr val="bg1"/>
                </a:solidFill>
              </a:rPr>
              <a:t>ACME VISION</a:t>
            </a:r>
          </a:p>
          <a:p>
            <a:pPr algn="ctr"/>
            <a:r>
              <a:rPr lang="en-GB" sz="1200" b="1" dirty="0">
                <a:solidFill>
                  <a:schemeClr val="bg1"/>
                </a:solidFill>
              </a:rPr>
              <a:t>To define and represent the international benchmark for excellence in people and organisation management and development    </a:t>
            </a:r>
          </a:p>
        </p:txBody>
      </p:sp>
      <p:pic>
        <p:nvPicPr>
          <p:cNvPr id="72" name="Picture 71">
            <a:extLst>
              <a:ext uri="{FF2B5EF4-FFF2-40B4-BE49-F238E27FC236}">
                <a16:creationId xmlns:a16="http://schemas.microsoft.com/office/drawing/2014/main" id="{E570004C-2528-2F41-830A-ABB296FFB01F}"/>
              </a:ext>
            </a:extLst>
          </p:cNvPr>
          <p:cNvPicPr>
            <a:picLocks noChangeAspect="1"/>
          </p:cNvPicPr>
          <p:nvPr/>
        </p:nvPicPr>
        <p:blipFill>
          <a:blip r:embed="rId4">
            <a:biLevel thresh="75000"/>
            <a:extLst>
              <a:ext uri="{28A0092B-C50C-407E-A947-70E740481C1C}">
                <a14:useLocalDpi xmlns:a14="http://schemas.microsoft.com/office/drawing/2010/main"/>
              </a:ext>
            </a:extLst>
          </a:blip>
          <a:stretch>
            <a:fillRect/>
          </a:stretch>
        </p:blipFill>
        <p:spPr>
          <a:xfrm>
            <a:off x="3465362" y="3384627"/>
            <a:ext cx="507936" cy="507936"/>
          </a:xfrm>
          <a:prstGeom prst="rect">
            <a:avLst/>
          </a:prstGeom>
        </p:spPr>
      </p:pic>
      <p:pic>
        <p:nvPicPr>
          <p:cNvPr id="73" name="Picture 72">
            <a:extLst>
              <a:ext uri="{FF2B5EF4-FFF2-40B4-BE49-F238E27FC236}">
                <a16:creationId xmlns:a16="http://schemas.microsoft.com/office/drawing/2014/main" id="{F0F48B7B-23DB-C34B-8A9A-FCC55939DB0A}"/>
              </a:ext>
            </a:extLst>
          </p:cNvPr>
          <p:cNvPicPr>
            <a:picLocks noChangeAspect="1"/>
          </p:cNvPicPr>
          <p:nvPr/>
        </p:nvPicPr>
        <p:blipFill>
          <a:blip r:embed="rId5">
            <a:biLevel thresh="75000"/>
            <a:extLst>
              <a:ext uri="{28A0092B-C50C-407E-A947-70E740481C1C}">
                <a14:useLocalDpi xmlns:a14="http://schemas.microsoft.com/office/drawing/2010/main"/>
              </a:ext>
            </a:extLst>
          </a:blip>
          <a:stretch>
            <a:fillRect/>
          </a:stretch>
        </p:blipFill>
        <p:spPr>
          <a:xfrm>
            <a:off x="10380772" y="3359985"/>
            <a:ext cx="507936" cy="507936"/>
          </a:xfrm>
          <a:prstGeom prst="rect">
            <a:avLst/>
          </a:prstGeom>
        </p:spPr>
      </p:pic>
      <p:sp>
        <p:nvSpPr>
          <p:cNvPr id="74" name="Rounded Rectangle 73">
            <a:extLst>
              <a:ext uri="{FF2B5EF4-FFF2-40B4-BE49-F238E27FC236}">
                <a16:creationId xmlns:a16="http://schemas.microsoft.com/office/drawing/2014/main" id="{7145ED7E-AAAF-8945-AA49-912BEC3DC859}"/>
              </a:ext>
            </a:extLst>
          </p:cNvPr>
          <p:cNvSpPr/>
          <p:nvPr/>
        </p:nvSpPr>
        <p:spPr>
          <a:xfrm>
            <a:off x="1987079" y="2842103"/>
            <a:ext cx="124097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Relevant &amp; Timely Communication </a:t>
            </a:r>
          </a:p>
        </p:txBody>
      </p:sp>
      <p:sp>
        <p:nvSpPr>
          <p:cNvPr id="75" name="Rounded Rectangle 74">
            <a:extLst>
              <a:ext uri="{FF2B5EF4-FFF2-40B4-BE49-F238E27FC236}">
                <a16:creationId xmlns:a16="http://schemas.microsoft.com/office/drawing/2014/main" id="{FE9417A6-F998-2841-BB65-0913247A3C88}"/>
              </a:ext>
            </a:extLst>
          </p:cNvPr>
          <p:cNvSpPr/>
          <p:nvPr/>
        </p:nvSpPr>
        <p:spPr>
          <a:xfrm>
            <a:off x="1987079" y="2404650"/>
            <a:ext cx="124097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solidFill>
                  <a:schemeClr val="tx1"/>
                </a:solidFill>
              </a:rPr>
              <a:t>Digitisation</a:t>
            </a:r>
            <a:r>
              <a:rPr lang="en-US" sz="1100" dirty="0">
                <a:solidFill>
                  <a:schemeClr val="tx1"/>
                </a:solidFill>
              </a:rPr>
              <a:t> of Products &amp; Services </a:t>
            </a:r>
          </a:p>
        </p:txBody>
      </p:sp>
      <p:sp>
        <p:nvSpPr>
          <p:cNvPr id="76" name="Rounded Rectangle 75">
            <a:extLst>
              <a:ext uri="{FF2B5EF4-FFF2-40B4-BE49-F238E27FC236}">
                <a16:creationId xmlns:a16="http://schemas.microsoft.com/office/drawing/2014/main" id="{ABCB63F4-3F42-E64E-88D7-D0E3B2B6CE59}"/>
              </a:ext>
            </a:extLst>
          </p:cNvPr>
          <p:cNvSpPr/>
          <p:nvPr/>
        </p:nvSpPr>
        <p:spPr>
          <a:xfrm>
            <a:off x="3303972" y="2414171"/>
            <a:ext cx="1361874"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Create a Collaborative Ecosystem</a:t>
            </a:r>
          </a:p>
        </p:txBody>
      </p:sp>
      <p:sp>
        <p:nvSpPr>
          <p:cNvPr id="77" name="Rounded Rectangle 76">
            <a:extLst>
              <a:ext uri="{FF2B5EF4-FFF2-40B4-BE49-F238E27FC236}">
                <a16:creationId xmlns:a16="http://schemas.microsoft.com/office/drawing/2014/main" id="{CC29F2E7-ACF7-E342-A175-17E00F0F5E31}"/>
              </a:ext>
            </a:extLst>
          </p:cNvPr>
          <p:cNvSpPr/>
          <p:nvPr/>
        </p:nvSpPr>
        <p:spPr>
          <a:xfrm>
            <a:off x="635434" y="2838719"/>
            <a:ext cx="1263016"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Customer &amp; Company Experience </a:t>
            </a:r>
          </a:p>
        </p:txBody>
      </p:sp>
      <p:sp>
        <p:nvSpPr>
          <p:cNvPr id="79" name="Rounded Rectangle 78">
            <a:extLst>
              <a:ext uri="{FF2B5EF4-FFF2-40B4-BE49-F238E27FC236}">
                <a16:creationId xmlns:a16="http://schemas.microsoft.com/office/drawing/2014/main" id="{94AAEC73-9719-AC4A-B283-1BF8E01789D6}"/>
              </a:ext>
            </a:extLst>
          </p:cNvPr>
          <p:cNvSpPr/>
          <p:nvPr/>
        </p:nvSpPr>
        <p:spPr>
          <a:xfrm>
            <a:off x="4718049" y="2394034"/>
            <a:ext cx="1361873"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solidFill>
                  <a:schemeClr val="tx1"/>
                </a:solidFill>
              </a:rPr>
              <a:t>Brand &amp; Reputation  </a:t>
            </a:r>
          </a:p>
        </p:txBody>
      </p:sp>
      <p:sp>
        <p:nvSpPr>
          <p:cNvPr id="80" name="Rounded Rectangle 79">
            <a:extLst>
              <a:ext uri="{FF2B5EF4-FFF2-40B4-BE49-F238E27FC236}">
                <a16:creationId xmlns:a16="http://schemas.microsoft.com/office/drawing/2014/main" id="{C01D2B80-5DC9-7D4D-B263-32B6179FF7E3}"/>
              </a:ext>
            </a:extLst>
          </p:cNvPr>
          <p:cNvSpPr/>
          <p:nvPr/>
        </p:nvSpPr>
        <p:spPr>
          <a:xfrm>
            <a:off x="3316680" y="2827463"/>
            <a:ext cx="1330733"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Regulatory &amp; Legal Compliance  </a:t>
            </a:r>
          </a:p>
        </p:txBody>
      </p:sp>
      <p:sp>
        <p:nvSpPr>
          <p:cNvPr id="81" name="Rounded Rectangle 80">
            <a:extLst>
              <a:ext uri="{FF2B5EF4-FFF2-40B4-BE49-F238E27FC236}">
                <a16:creationId xmlns:a16="http://schemas.microsoft.com/office/drawing/2014/main" id="{8AA8F4AE-9725-2E40-85E0-66261B13D68C}"/>
              </a:ext>
            </a:extLst>
          </p:cNvPr>
          <p:cNvSpPr/>
          <p:nvPr/>
        </p:nvSpPr>
        <p:spPr>
          <a:xfrm>
            <a:off x="4712193" y="2827798"/>
            <a:ext cx="1360192"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Competitive Landscape </a:t>
            </a:r>
          </a:p>
        </p:txBody>
      </p:sp>
      <p:sp>
        <p:nvSpPr>
          <p:cNvPr id="82" name="Rounded Rectangle 81">
            <a:extLst>
              <a:ext uri="{FF2B5EF4-FFF2-40B4-BE49-F238E27FC236}">
                <a16:creationId xmlns:a16="http://schemas.microsoft.com/office/drawing/2014/main" id="{632B3A80-A41A-C44C-AF21-7E18776286DA}"/>
              </a:ext>
            </a:extLst>
          </p:cNvPr>
          <p:cNvSpPr/>
          <p:nvPr/>
        </p:nvSpPr>
        <p:spPr>
          <a:xfrm>
            <a:off x="10608921" y="2418945"/>
            <a:ext cx="1315167"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Create &amp; Leverage Partnerships</a:t>
            </a:r>
          </a:p>
        </p:txBody>
      </p:sp>
      <p:sp>
        <p:nvSpPr>
          <p:cNvPr id="83" name="Rounded Rectangle 82">
            <a:extLst>
              <a:ext uri="{FF2B5EF4-FFF2-40B4-BE49-F238E27FC236}">
                <a16:creationId xmlns:a16="http://schemas.microsoft.com/office/drawing/2014/main" id="{FBCB3CC7-0CC9-E24D-B407-F57D51D853B6}"/>
              </a:ext>
            </a:extLst>
          </p:cNvPr>
          <p:cNvSpPr/>
          <p:nvPr/>
        </p:nvSpPr>
        <p:spPr>
          <a:xfrm>
            <a:off x="7782606" y="2848570"/>
            <a:ext cx="1345656" cy="34342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Exploit Intellectual Property</a:t>
            </a:r>
          </a:p>
        </p:txBody>
      </p:sp>
      <p:pic>
        <p:nvPicPr>
          <p:cNvPr id="85" name="Picture 84">
            <a:extLst>
              <a:ext uri="{FF2B5EF4-FFF2-40B4-BE49-F238E27FC236}">
                <a16:creationId xmlns:a16="http://schemas.microsoft.com/office/drawing/2014/main" id="{CA9864BD-1CFE-2F4B-9EE5-A55F83C08C23}"/>
              </a:ext>
            </a:extLst>
          </p:cNvPr>
          <p:cNvPicPr>
            <a:picLocks noChangeAspect="1"/>
          </p:cNvPicPr>
          <p:nvPr/>
        </p:nvPicPr>
        <p:blipFill rotWithShape="1">
          <a:blip r:embed="rId6" cstate="email">
            <a:biLevel thresh="75000"/>
            <a:extLst>
              <a:ext uri="{BEBA8EAE-BF5A-486C-A8C5-ECC9F3942E4B}">
                <a14:imgProps xmlns:a14="http://schemas.microsoft.com/office/drawing/2010/main">
                  <a14:imgLayer r:embed="rId7">
                    <a14:imgEffect>
                      <a14:backgroundRemoval t="5042" b="90756" l="4464" r="92857">
                        <a14:foregroundMark x1="49107" y1="6723" x2="49107" y2="6723"/>
                        <a14:foregroundMark x1="78571" y1="18487" x2="78571" y2="18487"/>
                        <a14:foregroundMark x1="87500" y1="45378" x2="87500" y2="45378"/>
                        <a14:foregroundMark x1="46429" y1="39496" x2="46429" y2="39496"/>
                        <a14:foregroundMark x1="79464" y1="73109" x2="79464" y2="73109"/>
                        <a14:foregroundMark x1="53571" y1="82353" x2="53571" y2="82353"/>
                        <a14:foregroundMark x1="23214" y1="69748" x2="23214" y2="69748"/>
                        <a14:foregroundMark x1="22321" y1="20168" x2="22321" y2="20168"/>
                        <a14:foregroundMark x1="9821" y1="46218" x2="9821" y2="46218"/>
                        <a14:foregroundMark x1="4464" y1="45378" x2="4464" y2="45378"/>
                        <a14:foregroundMark x1="93750" y1="45378" x2="93750" y2="45378"/>
                        <a14:foregroundMark x1="50893" y1="91597" x2="50893" y2="91597"/>
                      </a14:backgroundRemoval>
                    </a14:imgEffect>
                  </a14:imgLayer>
                </a14:imgProps>
              </a:ext>
              <a:ext uri="{28A0092B-C50C-407E-A947-70E740481C1C}">
                <a14:useLocalDpi xmlns:a14="http://schemas.microsoft.com/office/drawing/2010/main"/>
              </a:ext>
            </a:extLst>
          </a:blip>
          <a:srcRect/>
          <a:stretch/>
        </p:blipFill>
        <p:spPr>
          <a:xfrm>
            <a:off x="8108111" y="3393755"/>
            <a:ext cx="466580" cy="495897"/>
          </a:xfrm>
          <a:prstGeom prst="rect">
            <a:avLst/>
          </a:prstGeom>
        </p:spPr>
      </p:pic>
      <p:pic>
        <p:nvPicPr>
          <p:cNvPr id="86" name="Picture 85">
            <a:extLst>
              <a:ext uri="{FF2B5EF4-FFF2-40B4-BE49-F238E27FC236}">
                <a16:creationId xmlns:a16="http://schemas.microsoft.com/office/drawing/2014/main" id="{B8E74739-683B-FA4E-B77B-27EF69E30358}"/>
              </a:ext>
            </a:extLst>
          </p:cNvPr>
          <p:cNvPicPr>
            <a:picLocks noChangeAspect="1"/>
          </p:cNvPicPr>
          <p:nvPr/>
        </p:nvPicPr>
        <p:blipFill>
          <a:blip r:embed="rId8" cstate="email">
            <a:biLevel thresh="75000"/>
            <a:extLst>
              <a:ext uri="{28A0092B-C50C-407E-A947-70E740481C1C}">
                <a14:useLocalDpi xmlns:a14="http://schemas.microsoft.com/office/drawing/2010/main"/>
              </a:ext>
            </a:extLst>
          </a:blip>
          <a:stretch>
            <a:fillRect/>
          </a:stretch>
        </p:blipFill>
        <p:spPr>
          <a:xfrm>
            <a:off x="1212245" y="3429000"/>
            <a:ext cx="399376" cy="416258"/>
          </a:xfrm>
          <a:prstGeom prst="rect">
            <a:avLst/>
          </a:prstGeom>
        </p:spPr>
      </p:pic>
    </p:spTree>
    <p:extLst>
      <p:ext uri="{BB962C8B-B14F-4D97-AF65-F5344CB8AC3E}">
        <p14:creationId xmlns:p14="http://schemas.microsoft.com/office/powerpoint/2010/main" val="1779469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421" y="-136516"/>
            <a:ext cx="8015327" cy="6857990"/>
          </a:xfrm>
          <a:prstGeom prst="rect">
            <a:avLst/>
          </a:prstGeom>
          <a:effectLst>
            <a:softEdge rad="127000"/>
          </a:effectLst>
        </p:spPr>
      </p:pic>
      <p:sp>
        <p:nvSpPr>
          <p:cNvPr id="5" name="Rectangle 2"/>
          <p:cNvSpPr txBox="1">
            <a:spLocks noChangeArrowheads="1"/>
          </p:cNvSpPr>
          <p:nvPr/>
        </p:nvSpPr>
        <p:spPr>
          <a:xfrm>
            <a:off x="8137471" y="410847"/>
            <a:ext cx="3822189" cy="1899912"/>
          </a:xfrm>
          <a:prstGeom prst="rect">
            <a:avLst/>
          </a:prstGeom>
          <a:scene3d>
            <a:camera prst="legacyObliqueTopRight"/>
            <a:lightRig rig="legacyFlat3" dir="b"/>
          </a:scene3d>
        </p:spPr>
        <p:txBody>
          <a:bodyPr vert="horz" lIns="91440" tIns="45720" rIns="91440" bIns="45720" rtlCol="0" anchor="ctr">
            <a:normAutofit fontScale="85000" lnSpcReduction="1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Business Motivation for Global Destinations &amp; Spas</a:t>
            </a:r>
          </a:p>
        </p:txBody>
      </p:sp>
      <p:sp>
        <p:nvSpPr>
          <p:cNvPr id="9" name="Content Placeholder 8">
            <a:extLst>
              <a:ext uri="{FF2B5EF4-FFF2-40B4-BE49-F238E27FC236}">
                <a16:creationId xmlns:a16="http://schemas.microsoft.com/office/drawing/2014/main" id="{24C88126-755F-4FC7-A089-2FF46CC305C1}"/>
              </a:ext>
            </a:extLst>
          </p:cNvPr>
          <p:cNvSpPr>
            <a:spLocks noGrp="1"/>
          </p:cNvSpPr>
          <p:nvPr>
            <p:ph idx="1"/>
          </p:nvPr>
        </p:nvSpPr>
        <p:spPr>
          <a:xfrm>
            <a:off x="8009906" y="1986122"/>
            <a:ext cx="4077319" cy="3742762"/>
          </a:xfrm>
        </p:spPr>
        <p:txBody>
          <a:bodyPr vert="horz" lIns="91440" tIns="45720" rIns="91440" bIns="45720" rtlCol="0">
            <a:noAutofit/>
          </a:bodyPr>
          <a:lstStyle/>
          <a:p>
            <a:r>
              <a:rPr lang="en-GB" dirty="0">
                <a:solidFill>
                  <a:schemeClr val="tx1"/>
                </a:solidFill>
              </a:rPr>
              <a:t>Revisit the Hotel Case Study:</a:t>
            </a:r>
          </a:p>
          <a:p>
            <a:pPr marL="457200" indent="-457200">
              <a:buFont typeface="+mj-lt"/>
              <a:buAutoNum type="arabicPeriod"/>
            </a:pPr>
            <a:r>
              <a:rPr lang="en-GB" sz="2000" dirty="0">
                <a:solidFill>
                  <a:schemeClr val="tx1"/>
                </a:solidFill>
              </a:rPr>
              <a:t>What is the Group’s stated Mission &amp; Vision?</a:t>
            </a:r>
          </a:p>
          <a:p>
            <a:pPr marL="457200" indent="-457200">
              <a:buFont typeface="+mj-lt"/>
              <a:buAutoNum type="arabicPeriod"/>
            </a:pPr>
            <a:r>
              <a:rPr lang="en-GB" sz="2000" dirty="0">
                <a:solidFill>
                  <a:schemeClr val="tx1"/>
                </a:solidFill>
              </a:rPr>
              <a:t>What are the top </a:t>
            </a:r>
            <a:r>
              <a:rPr lang="en-GB" dirty="0">
                <a:solidFill>
                  <a:schemeClr val="tx1"/>
                </a:solidFill>
              </a:rPr>
              <a:t>Internal &amp; External Drivers? (Try to find at least 5 of each)</a:t>
            </a:r>
          </a:p>
          <a:p>
            <a:pPr marL="457200" lvl="1" indent="0">
              <a:buNone/>
            </a:pPr>
            <a:endParaRPr lang="en-GB" sz="2000" dirty="0">
              <a:solidFill>
                <a:schemeClr val="tx1"/>
              </a:solidFill>
            </a:endParaRPr>
          </a:p>
          <a:p>
            <a:pPr marL="457200" lvl="1" indent="0">
              <a:buNone/>
            </a:pPr>
            <a:endParaRPr lang="en-GB" sz="2000" dirty="0">
              <a:solidFill>
                <a:schemeClr val="tx1"/>
              </a:solidFill>
            </a:endParaRPr>
          </a:p>
          <a:p>
            <a:pPr marL="457200" lvl="1" indent="0">
              <a:buNone/>
            </a:pPr>
            <a:r>
              <a:rPr lang="en-GB" sz="2000" dirty="0">
                <a:solidFill>
                  <a:schemeClr val="tx1"/>
                </a:solidFill>
              </a:rPr>
              <a:t>See next slides for templates</a:t>
            </a:r>
          </a:p>
          <a:p>
            <a:pPr marL="457200" lvl="1" indent="0">
              <a:buNone/>
            </a:pPr>
            <a:r>
              <a:rPr lang="en-GB" sz="2000" dirty="0">
                <a:solidFill>
                  <a:schemeClr val="tx1"/>
                </a:solidFill>
              </a:rPr>
              <a:t>(see also workbook) </a:t>
            </a:r>
          </a:p>
          <a:p>
            <a:pPr marL="0" marR="0" lvl="0" indent="0" fontAlgn="auto">
              <a:spcBef>
                <a:spcPts val="0"/>
              </a:spcBef>
              <a:spcAft>
                <a:spcPts val="600"/>
              </a:spcAft>
              <a:buClrTx/>
              <a:buSzTx/>
              <a:buNone/>
              <a:tabLst/>
              <a:defRPr/>
            </a:pPr>
            <a:endParaRPr kumimoji="0" lang="en-US" sz="1800" b="0" i="0" u="none" strike="noStrike" cap="none" spc="0" normalizeH="0" baseline="0" noProof="0" dirty="0">
              <a:ln>
                <a:noFill/>
              </a:ln>
              <a:solidFill>
                <a:schemeClr val="tx1"/>
              </a:solidFill>
              <a:effectLst/>
              <a:uLnTx/>
              <a:uFillTx/>
              <a:latin typeface="+mn-lt"/>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Slide Number Placeholder 2">
            <a:extLst>
              <a:ext uri="{FF2B5EF4-FFF2-40B4-BE49-F238E27FC236}">
                <a16:creationId xmlns:a16="http://schemas.microsoft.com/office/drawing/2014/main" id="{84B743A2-E7F5-E27C-AC0E-A8931534F14F}"/>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42</a:t>
            </a:fld>
            <a:endParaRPr lang="en-US" dirty="0"/>
          </a:p>
        </p:txBody>
      </p:sp>
    </p:spTree>
    <p:extLst>
      <p:ext uri="{BB962C8B-B14F-4D97-AF65-F5344CB8AC3E}">
        <p14:creationId xmlns:p14="http://schemas.microsoft.com/office/powerpoint/2010/main" val="122093932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p:txBody>
          <a:bodyPr/>
          <a:lstStyle/>
          <a:p>
            <a:r>
              <a:rPr lang="en-US" dirty="0"/>
              <a:t>Activity – Business Motivation &amp; Drivers </a:t>
            </a:r>
          </a:p>
        </p:txBody>
      </p:sp>
      <p:sp>
        <p:nvSpPr>
          <p:cNvPr id="3" name="Content Placeholder 2">
            <a:extLst>
              <a:ext uri="{FF2B5EF4-FFF2-40B4-BE49-F238E27FC236}">
                <a16:creationId xmlns:a16="http://schemas.microsoft.com/office/drawing/2014/main" id="{C159A46E-5656-4B1D-AD5E-CCAB722CC945}"/>
              </a:ext>
            </a:extLst>
          </p:cNvPr>
          <p:cNvSpPr>
            <a:spLocks noGrp="1"/>
          </p:cNvSpPr>
          <p:nvPr>
            <p:ph idx="1"/>
          </p:nvPr>
        </p:nvSpPr>
        <p:spPr>
          <a:xfrm>
            <a:off x="475131" y="1632243"/>
            <a:ext cx="4927186" cy="4848601"/>
          </a:xfrm>
        </p:spPr>
        <p:txBody>
          <a:bodyPr/>
          <a:lstStyle/>
          <a:p>
            <a:pPr marL="0" indent="0">
              <a:buNone/>
            </a:pPr>
            <a:r>
              <a:rPr lang="en-US" b="1" dirty="0"/>
              <a:t>EXTERNAL DRIVERS</a:t>
            </a:r>
            <a:br>
              <a:rPr lang="en-US" b="1" dirty="0"/>
            </a:br>
            <a:endParaRPr lang="en-US" b="1"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395303D9-5AB4-421D-8874-385CAAF4C963}"/>
              </a:ext>
            </a:extLst>
          </p:cNvPr>
          <p:cNvSpPr>
            <a:spLocks noGrp="1"/>
          </p:cNvSpPr>
          <p:nvPr>
            <p:ph type="sldNum" sz="quarter" idx="12"/>
          </p:nvPr>
        </p:nvSpPr>
        <p:spPr/>
        <p:txBody>
          <a:bodyPr/>
          <a:lstStyle/>
          <a:p>
            <a:fld id="{7C0A8638-8D10-419D-A540-6BF35F11F66E}" type="slidenum">
              <a:rPr lang="en-US" smtClean="0">
                <a:solidFill>
                  <a:schemeClr val="tx1"/>
                </a:solidFill>
              </a:rPr>
              <a:t>43</a:t>
            </a:fld>
            <a:endParaRPr lang="en-US" dirty="0">
              <a:solidFill>
                <a:schemeClr val="tx1"/>
              </a:solidFill>
            </a:endParaRPr>
          </a:p>
        </p:txBody>
      </p:sp>
      <p:sp>
        <p:nvSpPr>
          <p:cNvPr id="5" name="Content Placeholder 4">
            <a:extLst>
              <a:ext uri="{FF2B5EF4-FFF2-40B4-BE49-F238E27FC236}">
                <a16:creationId xmlns:a16="http://schemas.microsoft.com/office/drawing/2014/main" id="{156F71BD-8C6E-476E-909A-E1B830D03EC5}"/>
              </a:ext>
            </a:extLst>
          </p:cNvPr>
          <p:cNvSpPr>
            <a:spLocks noGrp="1"/>
          </p:cNvSpPr>
          <p:nvPr>
            <p:ph sz="quarter" idx="15"/>
          </p:nvPr>
        </p:nvSpPr>
        <p:spPr>
          <a:xfrm>
            <a:off x="534430" y="846894"/>
            <a:ext cx="5295637" cy="707422"/>
          </a:xfrm>
          <a:ln w="25400">
            <a:solidFill>
              <a:schemeClr val="bg2">
                <a:lumMod val="75000"/>
              </a:schemeClr>
            </a:solidFill>
          </a:ln>
        </p:spPr>
        <p:txBody>
          <a:bodyPr/>
          <a:lstStyle/>
          <a:p>
            <a:r>
              <a:rPr lang="en-US" sz="2000" dirty="0"/>
              <a:t>HOTEL GROUP MISSION: </a:t>
            </a:r>
            <a:r>
              <a:rPr lang="en-US" dirty="0"/>
              <a:t> </a:t>
            </a:r>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0E3A3E91-C02A-D949-0E7E-B7807326C1D0}"/>
              </a:ext>
            </a:extLst>
          </p:cNvPr>
          <p:cNvSpPr txBox="1">
            <a:spLocks/>
          </p:cNvSpPr>
          <p:nvPr/>
        </p:nvSpPr>
        <p:spPr>
          <a:xfrm>
            <a:off x="6215636" y="1632242"/>
            <a:ext cx="4927186" cy="4848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INTERNAL DRIVERS</a:t>
            </a:r>
            <a:br>
              <a:rPr lang="en-US" b="1" dirty="0"/>
            </a:br>
            <a:endParaRPr lang="en-US" b="1"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r>
              <a:rPr lang="en-US" dirty="0"/>
              <a:t>________________________________</a:t>
            </a:r>
          </a:p>
          <a:p>
            <a:pPr marL="457200" indent="-457200">
              <a:buFont typeface="+mj-lt"/>
              <a:buAutoNum type="arabicPeriod"/>
            </a:pPr>
            <a:endParaRPr lang="en-US" dirty="0"/>
          </a:p>
          <a:p>
            <a:pPr marL="457200" indent="-457200">
              <a:buFont typeface="+mj-lt"/>
              <a:buAutoNum type="arabicPeriod"/>
            </a:pPr>
            <a:endParaRPr lang="en-US" dirty="0"/>
          </a:p>
        </p:txBody>
      </p:sp>
      <p:sp>
        <p:nvSpPr>
          <p:cNvPr id="7" name="Content Placeholder 4">
            <a:extLst>
              <a:ext uri="{FF2B5EF4-FFF2-40B4-BE49-F238E27FC236}">
                <a16:creationId xmlns:a16="http://schemas.microsoft.com/office/drawing/2014/main" id="{0281C43C-BC40-E87B-AAFE-EEF1CF88ABBC}"/>
              </a:ext>
            </a:extLst>
          </p:cNvPr>
          <p:cNvSpPr txBox="1">
            <a:spLocks/>
          </p:cNvSpPr>
          <p:nvPr/>
        </p:nvSpPr>
        <p:spPr>
          <a:xfrm>
            <a:off x="6014611" y="846894"/>
            <a:ext cx="5339189" cy="707422"/>
          </a:xfrm>
          <a:prstGeom prst="rect">
            <a:avLst/>
          </a:prstGeom>
          <a:ln w="25400">
            <a:solidFill>
              <a:schemeClr val="bg2">
                <a:lumMod val="75000"/>
              </a:schemeClr>
            </a:solidFill>
          </a:ln>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HOTEL GROUP VISION:  </a:t>
            </a:r>
          </a:p>
          <a:p>
            <a:endParaRPr lang="en-US" dirty="0"/>
          </a:p>
          <a:p>
            <a:endParaRPr lang="en-US" dirty="0"/>
          </a:p>
          <a:p>
            <a:endParaRPr lang="en-US" dirty="0"/>
          </a:p>
        </p:txBody>
      </p:sp>
    </p:spTree>
    <p:extLst>
      <p:ext uri="{BB962C8B-B14F-4D97-AF65-F5344CB8AC3E}">
        <p14:creationId xmlns:p14="http://schemas.microsoft.com/office/powerpoint/2010/main" val="2825231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156E-0276-44CF-88EC-401C4A933F43}"/>
              </a:ext>
            </a:extLst>
          </p:cNvPr>
          <p:cNvSpPr>
            <a:spLocks noGrp="1"/>
          </p:cNvSpPr>
          <p:nvPr>
            <p:ph type="title"/>
          </p:nvPr>
        </p:nvSpPr>
        <p:spPr>
          <a:xfrm>
            <a:off x="373573" y="250727"/>
            <a:ext cx="11412537" cy="515034"/>
          </a:xfrm>
        </p:spPr>
        <p:txBody>
          <a:bodyPr>
            <a:normAutofit fontScale="90000"/>
          </a:bodyPr>
          <a:lstStyle/>
          <a:p>
            <a:r>
              <a:rPr lang="en-US" dirty="0"/>
              <a:t>Data Management is an Evolution</a:t>
            </a:r>
          </a:p>
        </p:txBody>
      </p:sp>
      <p:sp>
        <p:nvSpPr>
          <p:cNvPr id="39" name="Rectangle 38">
            <a:extLst>
              <a:ext uri="{FF2B5EF4-FFF2-40B4-BE49-F238E27FC236}">
                <a16:creationId xmlns:a16="http://schemas.microsoft.com/office/drawing/2014/main" id="{237C8CE5-0B1E-468A-B33B-77AFDEEA9E7E}"/>
              </a:ext>
            </a:extLst>
          </p:cNvPr>
          <p:cNvSpPr/>
          <p:nvPr/>
        </p:nvSpPr>
        <p:spPr>
          <a:xfrm>
            <a:off x="9694541" y="2616927"/>
            <a:ext cx="2011680" cy="2462117"/>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Transformational</a:t>
            </a:r>
          </a:p>
        </p:txBody>
      </p:sp>
      <p:sp>
        <p:nvSpPr>
          <p:cNvPr id="44" name="Rectangle 43">
            <a:extLst>
              <a:ext uri="{FF2B5EF4-FFF2-40B4-BE49-F238E27FC236}">
                <a16:creationId xmlns:a16="http://schemas.microsoft.com/office/drawing/2014/main" id="{6D765BC5-7B27-4B6F-AAE8-6880E65FC592}"/>
              </a:ext>
            </a:extLst>
          </p:cNvPr>
          <p:cNvSpPr/>
          <p:nvPr/>
        </p:nvSpPr>
        <p:spPr>
          <a:xfrm>
            <a:off x="5028245" y="3707444"/>
            <a:ext cx="2011680" cy="1371600"/>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Enterprise</a:t>
            </a:r>
          </a:p>
        </p:txBody>
      </p:sp>
      <p:sp>
        <p:nvSpPr>
          <p:cNvPr id="45" name="Rectangle 44">
            <a:extLst>
              <a:ext uri="{FF2B5EF4-FFF2-40B4-BE49-F238E27FC236}">
                <a16:creationId xmlns:a16="http://schemas.microsoft.com/office/drawing/2014/main" id="{570C9FA9-7674-4A5A-97DD-E52A58B3017D}"/>
              </a:ext>
            </a:extLst>
          </p:cNvPr>
          <p:cNvSpPr/>
          <p:nvPr/>
        </p:nvSpPr>
        <p:spPr>
          <a:xfrm>
            <a:off x="7361393" y="3216985"/>
            <a:ext cx="2011680" cy="1862059"/>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Strategic</a:t>
            </a:r>
          </a:p>
        </p:txBody>
      </p:sp>
      <p:sp>
        <p:nvSpPr>
          <p:cNvPr id="46" name="Rectangle 45">
            <a:extLst>
              <a:ext uri="{FF2B5EF4-FFF2-40B4-BE49-F238E27FC236}">
                <a16:creationId xmlns:a16="http://schemas.microsoft.com/office/drawing/2014/main" id="{96FA30AB-336D-4ABF-A7A5-AAAAEAEBE50E}"/>
              </a:ext>
            </a:extLst>
          </p:cNvPr>
          <p:cNvSpPr/>
          <p:nvPr/>
        </p:nvSpPr>
        <p:spPr>
          <a:xfrm>
            <a:off x="2695097" y="4138207"/>
            <a:ext cx="2011680" cy="940837"/>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a:t>Project-level</a:t>
            </a:r>
          </a:p>
        </p:txBody>
      </p:sp>
      <p:sp>
        <p:nvSpPr>
          <p:cNvPr id="48" name="Rectangle 47">
            <a:extLst>
              <a:ext uri="{FF2B5EF4-FFF2-40B4-BE49-F238E27FC236}">
                <a16:creationId xmlns:a16="http://schemas.microsoft.com/office/drawing/2014/main" id="{9462852F-08DD-45D1-89D1-562612A6874B}"/>
              </a:ext>
            </a:extLst>
          </p:cNvPr>
          <p:cNvSpPr/>
          <p:nvPr/>
        </p:nvSpPr>
        <p:spPr>
          <a:xfrm>
            <a:off x="361949" y="4528375"/>
            <a:ext cx="2011680" cy="550669"/>
          </a:xfrm>
          <a:prstGeom prst="rect">
            <a:avLst/>
          </a:prstGeom>
          <a:solidFill>
            <a:srgbClr val="72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Tactical Approach</a:t>
            </a:r>
          </a:p>
        </p:txBody>
      </p:sp>
      <p:cxnSp>
        <p:nvCxnSpPr>
          <p:cNvPr id="49" name="Straight Arrow Connector 48">
            <a:extLst>
              <a:ext uri="{FF2B5EF4-FFF2-40B4-BE49-F238E27FC236}">
                <a16:creationId xmlns:a16="http://schemas.microsoft.com/office/drawing/2014/main" id="{FBD6C126-57B0-44E9-94B0-53EDC99F1EC8}"/>
              </a:ext>
            </a:extLst>
          </p:cNvPr>
          <p:cNvCxnSpPr>
            <a:cxnSpLocks/>
          </p:cNvCxnSpPr>
          <p:nvPr/>
        </p:nvCxnSpPr>
        <p:spPr>
          <a:xfrm flipH="1" flipV="1">
            <a:off x="181962" y="1490949"/>
            <a:ext cx="8538" cy="374904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709158A-5485-4361-B086-C44C2137341E}"/>
              </a:ext>
            </a:extLst>
          </p:cNvPr>
          <p:cNvCxnSpPr>
            <a:cxnSpLocks/>
          </p:cNvCxnSpPr>
          <p:nvPr/>
        </p:nvCxnSpPr>
        <p:spPr>
          <a:xfrm>
            <a:off x="181962" y="5213933"/>
            <a:ext cx="11795760"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89FB6C-8B3D-430F-A9D9-39E6E3056B9B}"/>
              </a:ext>
            </a:extLst>
          </p:cNvPr>
          <p:cNvSpPr txBox="1"/>
          <p:nvPr/>
        </p:nvSpPr>
        <p:spPr>
          <a:xfrm>
            <a:off x="100459" y="5203384"/>
            <a:ext cx="1325406" cy="276999"/>
          </a:xfrm>
          <a:prstGeom prst="rect">
            <a:avLst/>
          </a:prstGeom>
          <a:noFill/>
        </p:spPr>
        <p:txBody>
          <a:bodyPr wrap="square" rtlCol="0">
            <a:spAutoFit/>
          </a:bodyPr>
          <a:lstStyle/>
          <a:p>
            <a:r>
              <a:rPr lang="en-US" sz="1200" b="1" dirty="0">
                <a:solidFill>
                  <a:schemeClr val="tx1">
                    <a:lumMod val="50000"/>
                    <a:lumOff val="50000"/>
                  </a:schemeClr>
                </a:solidFill>
              </a:rPr>
              <a:t>Maturity</a:t>
            </a:r>
          </a:p>
        </p:txBody>
      </p:sp>
      <p:sp>
        <p:nvSpPr>
          <p:cNvPr id="52" name="TextBox 51">
            <a:extLst>
              <a:ext uri="{FF2B5EF4-FFF2-40B4-BE49-F238E27FC236}">
                <a16:creationId xmlns:a16="http://schemas.microsoft.com/office/drawing/2014/main" id="{CFAC3631-AA1F-4DBC-8344-8F93F6C14EE8}"/>
              </a:ext>
            </a:extLst>
          </p:cNvPr>
          <p:cNvSpPr txBox="1"/>
          <p:nvPr/>
        </p:nvSpPr>
        <p:spPr>
          <a:xfrm>
            <a:off x="-74374" y="862919"/>
            <a:ext cx="871448" cy="461665"/>
          </a:xfrm>
          <a:prstGeom prst="rect">
            <a:avLst/>
          </a:prstGeom>
          <a:noFill/>
        </p:spPr>
        <p:txBody>
          <a:bodyPr wrap="square" rtlCol="0">
            <a:spAutoFit/>
          </a:bodyPr>
          <a:lstStyle/>
          <a:p>
            <a:r>
              <a:rPr lang="en-US" sz="1200" b="1" dirty="0">
                <a:solidFill>
                  <a:schemeClr val="tx1">
                    <a:lumMod val="50000"/>
                    <a:lumOff val="50000"/>
                  </a:schemeClr>
                </a:solidFill>
              </a:rPr>
              <a:t>Business</a:t>
            </a:r>
          </a:p>
          <a:p>
            <a:r>
              <a:rPr lang="en-US" sz="1200" b="1" dirty="0">
                <a:solidFill>
                  <a:schemeClr val="tx1">
                    <a:lumMod val="50000"/>
                    <a:lumOff val="50000"/>
                  </a:schemeClr>
                </a:solidFill>
              </a:rPr>
              <a:t>Value</a:t>
            </a:r>
          </a:p>
        </p:txBody>
      </p:sp>
      <p:sp>
        <p:nvSpPr>
          <p:cNvPr id="53" name="Rectangle 52">
            <a:extLst>
              <a:ext uri="{FF2B5EF4-FFF2-40B4-BE49-F238E27FC236}">
                <a16:creationId xmlns:a16="http://schemas.microsoft.com/office/drawing/2014/main" id="{BD399AF4-F550-4B34-9A88-4E0CE5631612}"/>
              </a:ext>
            </a:extLst>
          </p:cNvPr>
          <p:cNvSpPr/>
          <p:nvPr/>
        </p:nvSpPr>
        <p:spPr>
          <a:xfrm>
            <a:off x="304218" y="5404775"/>
            <a:ext cx="2390879" cy="861774"/>
          </a:xfrm>
          <a:prstGeom prst="rect">
            <a:avLst/>
          </a:prstGeom>
        </p:spPr>
        <p:txBody>
          <a:bodyPr wrap="square">
            <a:spAutoFit/>
          </a:bodyPr>
          <a:lstStyle/>
          <a:p>
            <a:pPr fontAlgn="b"/>
            <a:r>
              <a:rPr lang="en-US" sz="1400" b="1" dirty="0"/>
              <a:t>Level 1: Performed </a:t>
            </a:r>
          </a:p>
          <a:p>
            <a:pPr fontAlgn="b"/>
            <a:r>
              <a:rPr lang="en-US" sz="1200" dirty="0"/>
              <a:t>Data is not seen as a strategic asset. Created for tactical documentation needs only</a:t>
            </a:r>
            <a:endParaRPr lang="en-US" sz="1200" dirty="0">
              <a:solidFill>
                <a:srgbClr val="000000"/>
              </a:solidFill>
            </a:endParaRPr>
          </a:p>
        </p:txBody>
      </p:sp>
      <p:sp>
        <p:nvSpPr>
          <p:cNvPr id="54" name="Rectangle 53">
            <a:extLst>
              <a:ext uri="{FF2B5EF4-FFF2-40B4-BE49-F238E27FC236}">
                <a16:creationId xmlns:a16="http://schemas.microsoft.com/office/drawing/2014/main" id="{851ADC69-86A8-42C6-A3C2-5BCBDD08D97A}"/>
              </a:ext>
            </a:extLst>
          </p:cNvPr>
          <p:cNvSpPr/>
          <p:nvPr/>
        </p:nvSpPr>
        <p:spPr>
          <a:xfrm>
            <a:off x="2695097" y="5404775"/>
            <a:ext cx="2045074" cy="861774"/>
          </a:xfrm>
          <a:prstGeom prst="rect">
            <a:avLst/>
          </a:prstGeom>
        </p:spPr>
        <p:txBody>
          <a:bodyPr wrap="square">
            <a:spAutoFit/>
          </a:bodyPr>
          <a:lstStyle/>
          <a:p>
            <a:pPr fontAlgn="b"/>
            <a:r>
              <a:rPr lang="en-US" sz="1400" b="1" dirty="0"/>
              <a:t>Level 2: Managed</a:t>
            </a:r>
            <a:endParaRPr lang="en-US" sz="1200" b="1" dirty="0"/>
          </a:p>
          <a:p>
            <a:pPr fontAlgn="b"/>
            <a:r>
              <a:rPr lang="en-US" sz="1200" dirty="0"/>
              <a:t>Data is seen as a requirement for the implementation of individual projects</a:t>
            </a:r>
            <a:endParaRPr lang="en-US" sz="1200" dirty="0">
              <a:solidFill>
                <a:srgbClr val="000000"/>
              </a:solidFill>
            </a:endParaRPr>
          </a:p>
        </p:txBody>
      </p:sp>
      <p:sp>
        <p:nvSpPr>
          <p:cNvPr id="55" name="Rectangle 54">
            <a:extLst>
              <a:ext uri="{FF2B5EF4-FFF2-40B4-BE49-F238E27FC236}">
                <a16:creationId xmlns:a16="http://schemas.microsoft.com/office/drawing/2014/main" id="{B0A217EC-2A39-4DEE-9DB2-578BF966F232}"/>
              </a:ext>
            </a:extLst>
          </p:cNvPr>
          <p:cNvSpPr/>
          <p:nvPr/>
        </p:nvSpPr>
        <p:spPr>
          <a:xfrm>
            <a:off x="5000251" y="5404775"/>
            <a:ext cx="2045074" cy="861774"/>
          </a:xfrm>
          <a:prstGeom prst="rect">
            <a:avLst/>
          </a:prstGeom>
        </p:spPr>
        <p:txBody>
          <a:bodyPr wrap="square">
            <a:spAutoFit/>
          </a:bodyPr>
          <a:lstStyle/>
          <a:p>
            <a:pPr fontAlgn="b"/>
            <a:r>
              <a:rPr lang="en-US" sz="1400" b="1" dirty="0"/>
              <a:t>Level 3: Defined</a:t>
            </a:r>
          </a:p>
          <a:p>
            <a:pPr fontAlgn="b"/>
            <a:r>
              <a:rPr lang="en-US" sz="1200" dirty="0"/>
              <a:t>Data is seen as an enterprise asset that can be reused across the organisation</a:t>
            </a:r>
            <a:endParaRPr lang="en-US" sz="1200" dirty="0">
              <a:solidFill>
                <a:srgbClr val="000000"/>
              </a:solidFill>
            </a:endParaRPr>
          </a:p>
        </p:txBody>
      </p:sp>
      <p:sp>
        <p:nvSpPr>
          <p:cNvPr id="56" name="Rectangle 55">
            <a:extLst>
              <a:ext uri="{FF2B5EF4-FFF2-40B4-BE49-F238E27FC236}">
                <a16:creationId xmlns:a16="http://schemas.microsoft.com/office/drawing/2014/main" id="{3794605F-745C-47E1-AE3C-9F98C41449B5}"/>
              </a:ext>
            </a:extLst>
          </p:cNvPr>
          <p:cNvSpPr/>
          <p:nvPr/>
        </p:nvSpPr>
        <p:spPr>
          <a:xfrm>
            <a:off x="7269484" y="5404775"/>
            <a:ext cx="2218267" cy="1231106"/>
          </a:xfrm>
          <a:prstGeom prst="rect">
            <a:avLst/>
          </a:prstGeom>
        </p:spPr>
        <p:txBody>
          <a:bodyPr wrap="square">
            <a:spAutoFit/>
          </a:bodyPr>
          <a:lstStyle/>
          <a:p>
            <a:pPr fontAlgn="b"/>
            <a:r>
              <a:rPr lang="en-US" sz="1400" b="1" dirty="0"/>
              <a:t>Level 4: Measured </a:t>
            </a:r>
          </a:p>
          <a:p>
            <a:pPr fontAlgn="b"/>
            <a:r>
              <a:rPr lang="en-US" sz="1200" dirty="0"/>
              <a:t>Data is seen as critical to business performance and as an asset that helps create and grow business value</a:t>
            </a:r>
            <a:endParaRPr lang="en-US" sz="1200" dirty="0">
              <a:solidFill>
                <a:srgbClr val="000000"/>
              </a:solidFill>
            </a:endParaRPr>
          </a:p>
          <a:p>
            <a:pPr fontAlgn="b"/>
            <a:endParaRPr lang="en-US" sz="1200" dirty="0">
              <a:solidFill>
                <a:srgbClr val="000000"/>
              </a:solidFill>
            </a:endParaRPr>
          </a:p>
        </p:txBody>
      </p:sp>
      <p:sp>
        <p:nvSpPr>
          <p:cNvPr id="57" name="Rectangle 56">
            <a:extLst>
              <a:ext uri="{FF2B5EF4-FFF2-40B4-BE49-F238E27FC236}">
                <a16:creationId xmlns:a16="http://schemas.microsoft.com/office/drawing/2014/main" id="{87AA728A-A1B4-47A1-9962-E10FF4608DC9}"/>
              </a:ext>
            </a:extLst>
          </p:cNvPr>
          <p:cNvSpPr/>
          <p:nvPr/>
        </p:nvSpPr>
        <p:spPr>
          <a:xfrm>
            <a:off x="9464485" y="5404775"/>
            <a:ext cx="2471792" cy="1231106"/>
          </a:xfrm>
          <a:prstGeom prst="rect">
            <a:avLst/>
          </a:prstGeom>
        </p:spPr>
        <p:txBody>
          <a:bodyPr wrap="square">
            <a:spAutoFit/>
          </a:bodyPr>
          <a:lstStyle/>
          <a:p>
            <a:pPr fontAlgn="b"/>
            <a:r>
              <a:rPr lang="en-US" sz="1400" b="1" dirty="0"/>
              <a:t>Level 5: Optimised</a:t>
            </a:r>
          </a:p>
          <a:p>
            <a:pPr fontAlgn="b"/>
            <a:r>
              <a:rPr lang="en-US" sz="1200" dirty="0"/>
              <a:t>Data is seen as mission-critical for business performance, and a source for competitive advantage in a dynamic and competitive marketplace</a:t>
            </a:r>
          </a:p>
        </p:txBody>
      </p:sp>
      <p:sp>
        <p:nvSpPr>
          <p:cNvPr id="58" name="TextBox 57">
            <a:extLst>
              <a:ext uri="{FF2B5EF4-FFF2-40B4-BE49-F238E27FC236}">
                <a16:creationId xmlns:a16="http://schemas.microsoft.com/office/drawing/2014/main" id="{20A71063-D4D8-4A2D-BF5B-AD21A2851589}"/>
              </a:ext>
            </a:extLst>
          </p:cNvPr>
          <p:cNvSpPr txBox="1"/>
          <p:nvPr/>
        </p:nvSpPr>
        <p:spPr>
          <a:xfrm>
            <a:off x="4882891" y="6580501"/>
            <a:ext cx="8446720" cy="215444"/>
          </a:xfrm>
          <a:prstGeom prst="rect">
            <a:avLst/>
          </a:prstGeom>
          <a:noFill/>
        </p:spPr>
        <p:txBody>
          <a:bodyPr wrap="square" rtlCol="0">
            <a:spAutoFit/>
          </a:bodyPr>
          <a:lstStyle/>
          <a:p>
            <a:r>
              <a:rPr lang="en-US" sz="800" dirty="0"/>
              <a:t>* From Global Data Strategy’s Maturity Assessment Methodology, adapted from CMMI, DMBOK, and industry experience with Global Fortune 100 Companies</a:t>
            </a:r>
          </a:p>
        </p:txBody>
      </p:sp>
      <p:sp>
        <p:nvSpPr>
          <p:cNvPr id="59" name="TextBox 58">
            <a:extLst>
              <a:ext uri="{FF2B5EF4-FFF2-40B4-BE49-F238E27FC236}">
                <a16:creationId xmlns:a16="http://schemas.microsoft.com/office/drawing/2014/main" id="{47E4BDB7-A23E-4B58-ABD2-1397E31EA28D}"/>
              </a:ext>
            </a:extLst>
          </p:cNvPr>
          <p:cNvSpPr txBox="1"/>
          <p:nvPr/>
        </p:nvSpPr>
        <p:spPr>
          <a:xfrm>
            <a:off x="304997" y="1096107"/>
            <a:ext cx="1981945" cy="584775"/>
          </a:xfrm>
          <a:prstGeom prst="rect">
            <a:avLst/>
          </a:prstGeom>
          <a:noFill/>
        </p:spPr>
        <p:txBody>
          <a:bodyPr wrap="square" rtlCol="0">
            <a:spAutoFit/>
          </a:bodyPr>
          <a:lstStyle/>
          <a:p>
            <a:pPr algn="ctr"/>
            <a:r>
              <a:rPr lang="en-US" sz="1600" b="1" dirty="0"/>
              <a:t>Tactical </a:t>
            </a:r>
            <a:br>
              <a:rPr lang="en-US" sz="1600" b="1" dirty="0"/>
            </a:br>
            <a:r>
              <a:rPr lang="en-US" sz="1600" b="1" dirty="0"/>
              <a:t>Management</a:t>
            </a:r>
          </a:p>
        </p:txBody>
      </p:sp>
      <p:sp>
        <p:nvSpPr>
          <p:cNvPr id="60" name="TextBox 59">
            <a:extLst>
              <a:ext uri="{FF2B5EF4-FFF2-40B4-BE49-F238E27FC236}">
                <a16:creationId xmlns:a16="http://schemas.microsoft.com/office/drawing/2014/main" id="{1543BFA4-A45F-479E-AFF4-BA87A800E5EA}"/>
              </a:ext>
            </a:extLst>
          </p:cNvPr>
          <p:cNvSpPr txBox="1"/>
          <p:nvPr/>
        </p:nvSpPr>
        <p:spPr>
          <a:xfrm>
            <a:off x="2554469" y="1096107"/>
            <a:ext cx="1981945" cy="584775"/>
          </a:xfrm>
          <a:prstGeom prst="rect">
            <a:avLst/>
          </a:prstGeom>
          <a:noFill/>
        </p:spPr>
        <p:txBody>
          <a:bodyPr wrap="square" rtlCol="0">
            <a:spAutoFit/>
          </a:bodyPr>
          <a:lstStyle/>
          <a:p>
            <a:pPr algn="ctr"/>
            <a:r>
              <a:rPr lang="en-US" sz="1600" b="1" dirty="0"/>
              <a:t>Project-Level Management</a:t>
            </a:r>
          </a:p>
        </p:txBody>
      </p:sp>
      <p:sp>
        <p:nvSpPr>
          <p:cNvPr id="61" name="TextBox 60">
            <a:extLst>
              <a:ext uri="{FF2B5EF4-FFF2-40B4-BE49-F238E27FC236}">
                <a16:creationId xmlns:a16="http://schemas.microsoft.com/office/drawing/2014/main" id="{EC95123C-299F-4B35-9F2E-5420ED1427C3}"/>
              </a:ext>
            </a:extLst>
          </p:cNvPr>
          <p:cNvSpPr txBox="1"/>
          <p:nvPr/>
        </p:nvSpPr>
        <p:spPr>
          <a:xfrm>
            <a:off x="4929914" y="1096107"/>
            <a:ext cx="1981945" cy="584775"/>
          </a:xfrm>
          <a:prstGeom prst="rect">
            <a:avLst/>
          </a:prstGeom>
          <a:noFill/>
        </p:spPr>
        <p:txBody>
          <a:bodyPr wrap="square" rtlCol="0">
            <a:spAutoFit/>
          </a:bodyPr>
          <a:lstStyle/>
          <a:p>
            <a:pPr algn="ctr"/>
            <a:r>
              <a:rPr lang="en-US" sz="1600" b="1" dirty="0"/>
              <a:t>Enterprise Management</a:t>
            </a:r>
          </a:p>
        </p:txBody>
      </p:sp>
      <p:sp>
        <p:nvSpPr>
          <p:cNvPr id="62" name="TextBox 61">
            <a:extLst>
              <a:ext uri="{FF2B5EF4-FFF2-40B4-BE49-F238E27FC236}">
                <a16:creationId xmlns:a16="http://schemas.microsoft.com/office/drawing/2014/main" id="{3F994D54-2DA4-4284-B9D7-EF870DBED2AF}"/>
              </a:ext>
            </a:extLst>
          </p:cNvPr>
          <p:cNvSpPr txBox="1"/>
          <p:nvPr/>
        </p:nvSpPr>
        <p:spPr>
          <a:xfrm>
            <a:off x="7342173" y="1096107"/>
            <a:ext cx="1981945" cy="584775"/>
          </a:xfrm>
          <a:prstGeom prst="rect">
            <a:avLst/>
          </a:prstGeom>
          <a:noFill/>
        </p:spPr>
        <p:txBody>
          <a:bodyPr wrap="square" rtlCol="0">
            <a:spAutoFit/>
          </a:bodyPr>
          <a:lstStyle/>
          <a:p>
            <a:pPr algn="ctr"/>
            <a:r>
              <a:rPr lang="en-US" sz="1600" b="1" dirty="0"/>
              <a:t>Strategic Management</a:t>
            </a:r>
          </a:p>
        </p:txBody>
      </p:sp>
      <p:sp>
        <p:nvSpPr>
          <p:cNvPr id="63" name="TextBox 62">
            <a:extLst>
              <a:ext uri="{FF2B5EF4-FFF2-40B4-BE49-F238E27FC236}">
                <a16:creationId xmlns:a16="http://schemas.microsoft.com/office/drawing/2014/main" id="{5934B0A5-4D44-4F4A-A9B1-38784D2655EF}"/>
              </a:ext>
            </a:extLst>
          </p:cNvPr>
          <p:cNvSpPr txBox="1"/>
          <p:nvPr/>
        </p:nvSpPr>
        <p:spPr>
          <a:xfrm>
            <a:off x="9630471" y="1096107"/>
            <a:ext cx="1981945" cy="584775"/>
          </a:xfrm>
          <a:prstGeom prst="rect">
            <a:avLst/>
          </a:prstGeom>
          <a:noFill/>
        </p:spPr>
        <p:txBody>
          <a:bodyPr wrap="square" rtlCol="0">
            <a:spAutoFit/>
          </a:bodyPr>
          <a:lstStyle/>
          <a:p>
            <a:pPr algn="ctr"/>
            <a:r>
              <a:rPr lang="en-US" sz="1600" b="1" dirty="0"/>
              <a:t>Transformational Management</a:t>
            </a:r>
          </a:p>
        </p:txBody>
      </p:sp>
      <p:sp>
        <p:nvSpPr>
          <p:cNvPr id="64" name="TextBox 63">
            <a:extLst>
              <a:ext uri="{FF2B5EF4-FFF2-40B4-BE49-F238E27FC236}">
                <a16:creationId xmlns:a16="http://schemas.microsoft.com/office/drawing/2014/main" id="{3AD6E3CA-3A8B-41B7-8DF1-4C06068D785D}"/>
              </a:ext>
            </a:extLst>
          </p:cNvPr>
          <p:cNvSpPr txBox="1"/>
          <p:nvPr/>
        </p:nvSpPr>
        <p:spPr>
          <a:xfrm>
            <a:off x="5060561" y="1787008"/>
            <a:ext cx="2072721" cy="646331"/>
          </a:xfrm>
          <a:prstGeom prst="rect">
            <a:avLst/>
          </a:prstGeom>
          <a:noFill/>
        </p:spPr>
        <p:txBody>
          <a:bodyPr wrap="square" rtlCol="0">
            <a:spAutoFit/>
          </a:bodyPr>
          <a:lstStyle/>
          <a:p>
            <a:pPr marL="119063" indent="-119063">
              <a:buFont typeface="Arial" panose="020B0604020202020204" pitchFamily="34" charset="0"/>
              <a:buChar char="•"/>
            </a:pPr>
            <a:r>
              <a:rPr lang="en-US" sz="1200" dirty="0"/>
              <a:t>Single Enterprise Lead</a:t>
            </a:r>
          </a:p>
          <a:p>
            <a:pPr marL="119063" indent="-119063">
              <a:buFont typeface="Arial" panose="020B0604020202020204" pitchFamily="34" charset="0"/>
              <a:buChar char="•"/>
            </a:pPr>
            <a:r>
              <a:rPr lang="en-US" sz="1200" dirty="0"/>
              <a:t>Business-driven priorities</a:t>
            </a:r>
          </a:p>
          <a:p>
            <a:pPr marL="119063" indent="-119063">
              <a:buFont typeface="Arial" panose="020B0604020202020204" pitchFamily="34" charset="0"/>
              <a:buChar char="•"/>
            </a:pPr>
            <a:r>
              <a:rPr lang="en-US" sz="1200" dirty="0"/>
              <a:t>Aligned Architecture</a:t>
            </a:r>
          </a:p>
        </p:txBody>
      </p:sp>
      <p:sp>
        <p:nvSpPr>
          <p:cNvPr id="67" name="TextBox 66">
            <a:extLst>
              <a:ext uri="{FF2B5EF4-FFF2-40B4-BE49-F238E27FC236}">
                <a16:creationId xmlns:a16="http://schemas.microsoft.com/office/drawing/2014/main" id="{288BE348-7D32-478E-A4C9-2FEE1C9435A2}"/>
              </a:ext>
            </a:extLst>
          </p:cNvPr>
          <p:cNvSpPr txBox="1"/>
          <p:nvPr/>
        </p:nvSpPr>
        <p:spPr>
          <a:xfrm>
            <a:off x="7278636" y="1794917"/>
            <a:ext cx="2292069" cy="646331"/>
          </a:xfrm>
          <a:prstGeom prst="rect">
            <a:avLst/>
          </a:prstGeom>
          <a:noFill/>
        </p:spPr>
        <p:txBody>
          <a:bodyPr wrap="square" rtlCol="0">
            <a:spAutoFit/>
          </a:bodyPr>
          <a:lstStyle/>
          <a:p>
            <a:pPr marL="119063" indent="-119063">
              <a:buFont typeface="Arial" panose="020B0604020202020204" pitchFamily="34" charset="0"/>
              <a:buChar char="•"/>
            </a:pPr>
            <a:r>
              <a:rPr lang="en-US" sz="1200" dirty="0"/>
              <a:t>Chief Data Officer</a:t>
            </a:r>
          </a:p>
          <a:p>
            <a:pPr marL="119063" indent="-119063">
              <a:buFont typeface="Arial" panose="020B0604020202020204" pitchFamily="34" charset="0"/>
              <a:buChar char="•"/>
            </a:pPr>
            <a:r>
              <a:rPr lang="en-US" sz="1200" dirty="0"/>
              <a:t>Dedicated data organisation or committee</a:t>
            </a:r>
          </a:p>
        </p:txBody>
      </p:sp>
      <p:sp>
        <p:nvSpPr>
          <p:cNvPr id="68" name="TextBox 67">
            <a:extLst>
              <a:ext uri="{FF2B5EF4-FFF2-40B4-BE49-F238E27FC236}">
                <a16:creationId xmlns:a16="http://schemas.microsoft.com/office/drawing/2014/main" id="{1415288E-3581-49A7-9CB8-057B025AAF2F}"/>
              </a:ext>
            </a:extLst>
          </p:cNvPr>
          <p:cNvSpPr txBox="1"/>
          <p:nvPr/>
        </p:nvSpPr>
        <p:spPr>
          <a:xfrm>
            <a:off x="9717969" y="1787008"/>
            <a:ext cx="2292069" cy="830997"/>
          </a:xfrm>
          <a:prstGeom prst="rect">
            <a:avLst/>
          </a:prstGeom>
          <a:noFill/>
        </p:spPr>
        <p:txBody>
          <a:bodyPr wrap="square" rtlCol="0">
            <a:spAutoFit/>
          </a:bodyPr>
          <a:lstStyle/>
          <a:p>
            <a:pPr marL="119063" indent="-119063">
              <a:buFont typeface="Arial" panose="020B0604020202020204" pitchFamily="34" charset="0"/>
              <a:buChar char="•"/>
            </a:pPr>
            <a:r>
              <a:rPr lang="en-US" sz="1200" dirty="0"/>
              <a:t>Data tightly integrated with business operations</a:t>
            </a:r>
          </a:p>
          <a:p>
            <a:pPr marL="119063" indent="-119063">
              <a:buFont typeface="Arial" panose="020B0604020202020204" pitchFamily="34" charset="0"/>
              <a:buChar char="•"/>
            </a:pPr>
            <a:r>
              <a:rPr lang="en-US" sz="1200" dirty="0"/>
              <a:t>Business strategy aligned with data strategy</a:t>
            </a:r>
          </a:p>
        </p:txBody>
      </p:sp>
      <p:sp>
        <p:nvSpPr>
          <p:cNvPr id="69" name="TextBox 68">
            <a:extLst>
              <a:ext uri="{FF2B5EF4-FFF2-40B4-BE49-F238E27FC236}">
                <a16:creationId xmlns:a16="http://schemas.microsoft.com/office/drawing/2014/main" id="{DEC468BB-1D2E-45B7-8687-C59BA8FDBA43}"/>
              </a:ext>
            </a:extLst>
          </p:cNvPr>
          <p:cNvSpPr txBox="1"/>
          <p:nvPr/>
        </p:nvSpPr>
        <p:spPr>
          <a:xfrm>
            <a:off x="2666372" y="1787008"/>
            <a:ext cx="2374921" cy="646331"/>
          </a:xfrm>
          <a:prstGeom prst="rect">
            <a:avLst/>
          </a:prstGeom>
          <a:noFill/>
        </p:spPr>
        <p:txBody>
          <a:bodyPr wrap="square" rtlCol="0">
            <a:spAutoFit/>
          </a:bodyPr>
          <a:lstStyle/>
          <a:p>
            <a:pPr marL="119063" indent="-119063">
              <a:buFont typeface="Arial" panose="020B0604020202020204" pitchFamily="34" charset="0"/>
              <a:buChar char="•"/>
            </a:pPr>
            <a:r>
              <a:rPr lang="en-US" sz="1200" dirty="0"/>
              <a:t>Project-level Governance Leads</a:t>
            </a:r>
          </a:p>
          <a:p>
            <a:pPr marL="119063" indent="-119063">
              <a:buFont typeface="Arial" panose="020B0604020202020204" pitchFamily="34" charset="0"/>
              <a:buChar char="•"/>
            </a:pPr>
            <a:r>
              <a:rPr lang="en-US" sz="1200" dirty="0"/>
              <a:t>Architecture developed for specific projects &amp; tools</a:t>
            </a:r>
          </a:p>
        </p:txBody>
      </p:sp>
      <p:sp>
        <p:nvSpPr>
          <p:cNvPr id="70" name="TextBox 69">
            <a:extLst>
              <a:ext uri="{FF2B5EF4-FFF2-40B4-BE49-F238E27FC236}">
                <a16:creationId xmlns:a16="http://schemas.microsoft.com/office/drawing/2014/main" id="{E2AA24A3-CFA5-4EF3-AF6A-F1B4487AE95C}"/>
              </a:ext>
            </a:extLst>
          </p:cNvPr>
          <p:cNvSpPr txBox="1"/>
          <p:nvPr/>
        </p:nvSpPr>
        <p:spPr>
          <a:xfrm>
            <a:off x="320176" y="1787008"/>
            <a:ext cx="2374921" cy="830997"/>
          </a:xfrm>
          <a:prstGeom prst="rect">
            <a:avLst/>
          </a:prstGeom>
          <a:noFill/>
        </p:spPr>
        <p:txBody>
          <a:bodyPr wrap="square" rtlCol="0">
            <a:spAutoFit/>
          </a:bodyPr>
          <a:lstStyle/>
          <a:p>
            <a:pPr marL="119063" indent="-119063">
              <a:buFont typeface="Arial" panose="020B0604020202020204" pitchFamily="34" charset="0"/>
              <a:buChar char="•"/>
            </a:pPr>
            <a:r>
              <a:rPr lang="en-US" sz="1200" dirty="0"/>
              <a:t>Little or no Formal Governance</a:t>
            </a:r>
          </a:p>
          <a:p>
            <a:pPr marL="119063" indent="-119063">
              <a:buFont typeface="Arial" panose="020B0604020202020204" pitchFamily="34" charset="0"/>
              <a:buChar char="•"/>
            </a:pPr>
            <a:r>
              <a:rPr lang="en-US" sz="1200" dirty="0"/>
              <a:t>Manual efforts in place</a:t>
            </a:r>
          </a:p>
          <a:p>
            <a:pPr marL="119063" indent="-119063">
              <a:buFont typeface="Arial" panose="020B0604020202020204" pitchFamily="34" charset="0"/>
              <a:buChar char="•"/>
            </a:pPr>
            <a:r>
              <a:rPr lang="en-US" sz="1200" dirty="0"/>
              <a:t>Reactionary approach to data issues</a:t>
            </a:r>
          </a:p>
        </p:txBody>
      </p:sp>
      <p:sp>
        <p:nvSpPr>
          <p:cNvPr id="31" name="Slide Number Placeholder 2">
            <a:extLst>
              <a:ext uri="{FF2B5EF4-FFF2-40B4-BE49-F238E27FC236}">
                <a16:creationId xmlns:a16="http://schemas.microsoft.com/office/drawing/2014/main" id="{9EB74076-18DC-A141-B79A-880726D02BCD}"/>
              </a:ext>
            </a:extLst>
          </p:cNvPr>
          <p:cNvSpPr txBox="1">
            <a:spLocks/>
          </p:cNvSpPr>
          <p:nvPr/>
        </p:nvSpPr>
        <p:spPr>
          <a:xfrm>
            <a:off x="11353800" y="6373387"/>
            <a:ext cx="579783"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7C0A8638-8D10-419D-A540-6BF35F11F66E}" type="slidenum">
              <a:rPr lang="en-US" sz="1200" smtClean="0">
                <a:solidFill>
                  <a:schemeClr val="tx1"/>
                </a:solidFill>
              </a:rPr>
              <a:pPr marL="0" indent="0" algn="r">
                <a:buNone/>
              </a:pPr>
              <a:t>44</a:t>
            </a:fld>
            <a:endParaRPr lang="en-US" sz="1200" dirty="0">
              <a:solidFill>
                <a:schemeClr val="tx1"/>
              </a:solidFill>
            </a:endParaRPr>
          </a:p>
        </p:txBody>
      </p:sp>
    </p:spTree>
    <p:extLst>
      <p:ext uri="{BB962C8B-B14F-4D97-AF65-F5344CB8AC3E}">
        <p14:creationId xmlns:p14="http://schemas.microsoft.com/office/powerpoint/2010/main" val="1367249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DACE-2B3B-9DC3-6E26-0CDB36C40773}"/>
              </a:ext>
            </a:extLst>
          </p:cNvPr>
          <p:cNvSpPr>
            <a:spLocks noGrp="1"/>
          </p:cNvSpPr>
          <p:nvPr>
            <p:ph type="title"/>
          </p:nvPr>
        </p:nvSpPr>
        <p:spPr>
          <a:xfrm>
            <a:off x="354254" y="207789"/>
            <a:ext cx="10515600" cy="625080"/>
          </a:xfrm>
        </p:spPr>
        <p:txBody>
          <a:bodyPr/>
          <a:lstStyle/>
          <a:p>
            <a:pPr algn="ctr"/>
            <a:r>
              <a:rPr lang="en-GB" sz="3200" dirty="0"/>
              <a:t>Performing a Current &amp; Future State Assessment </a:t>
            </a:r>
            <a:br>
              <a:rPr lang="en-GB" dirty="0"/>
            </a:br>
            <a:endParaRPr lang="en-GB" dirty="0"/>
          </a:p>
        </p:txBody>
      </p:sp>
      <p:sp>
        <p:nvSpPr>
          <p:cNvPr id="4" name="Slide Number Placeholder 3">
            <a:extLst>
              <a:ext uri="{FF2B5EF4-FFF2-40B4-BE49-F238E27FC236}">
                <a16:creationId xmlns:a16="http://schemas.microsoft.com/office/drawing/2014/main" id="{7F22F2DD-2E93-02EC-7D05-26E14A20D9EB}"/>
              </a:ext>
            </a:extLst>
          </p:cNvPr>
          <p:cNvSpPr>
            <a:spLocks noGrp="1"/>
          </p:cNvSpPr>
          <p:nvPr>
            <p:ph type="sldNum" sz="quarter" idx="12"/>
          </p:nvPr>
        </p:nvSpPr>
        <p:spPr/>
        <p:txBody>
          <a:bodyPr/>
          <a:lstStyle/>
          <a:p>
            <a:fld id="{7C0A8638-8D10-419D-A540-6BF35F11F66E}" type="slidenum">
              <a:rPr lang="en-US" smtClean="0">
                <a:solidFill>
                  <a:schemeClr val="tx1"/>
                </a:solidFill>
              </a:rPr>
              <a:t>45</a:t>
            </a:fld>
            <a:endParaRPr lang="en-US" dirty="0">
              <a:solidFill>
                <a:schemeClr val="tx1"/>
              </a:solidFill>
            </a:endParaRPr>
          </a:p>
        </p:txBody>
      </p:sp>
      <p:graphicFrame>
        <p:nvGraphicFramePr>
          <p:cNvPr id="5" name="Diagram 4">
            <a:extLst>
              <a:ext uri="{FF2B5EF4-FFF2-40B4-BE49-F238E27FC236}">
                <a16:creationId xmlns:a16="http://schemas.microsoft.com/office/drawing/2014/main" id="{8A8740A3-82AB-01BA-116D-BDAC9234C579}"/>
              </a:ext>
            </a:extLst>
          </p:cNvPr>
          <p:cNvGraphicFramePr/>
          <p:nvPr/>
        </p:nvGraphicFramePr>
        <p:xfrm>
          <a:off x="1010953" y="832869"/>
          <a:ext cx="10893286" cy="559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9D8D457-FF4E-7D68-5FFF-4E8B2492BD0F}"/>
              </a:ext>
            </a:extLst>
          </p:cNvPr>
          <p:cNvSpPr txBox="1"/>
          <p:nvPr/>
        </p:nvSpPr>
        <p:spPr>
          <a:xfrm>
            <a:off x="4960585" y="2773478"/>
            <a:ext cx="2980689" cy="2246769"/>
          </a:xfrm>
          <a:prstGeom prst="rect">
            <a:avLst/>
          </a:prstGeom>
          <a:noFill/>
        </p:spPr>
        <p:txBody>
          <a:bodyPr wrap="none" rtlCol="0">
            <a:spAutoFit/>
          </a:bodyPr>
          <a:lstStyle/>
          <a:p>
            <a:pPr algn="ctr"/>
            <a:r>
              <a:rPr lang="en-GB" sz="2800" b="1" dirty="0">
                <a:solidFill>
                  <a:srgbClr val="7030A0"/>
                </a:solidFill>
                <a:latin typeface="Abadi" panose="020B0604020104020204" pitchFamily="34" charset="0"/>
              </a:rPr>
              <a:t>Suggested</a:t>
            </a:r>
          </a:p>
          <a:p>
            <a:pPr algn="ctr"/>
            <a:r>
              <a:rPr lang="en-GB" sz="2800" b="1" dirty="0">
                <a:solidFill>
                  <a:srgbClr val="7030A0"/>
                </a:solidFill>
                <a:latin typeface="Abadi" panose="020B0604020104020204" pitchFamily="34" charset="0"/>
              </a:rPr>
              <a:t>Data Management</a:t>
            </a:r>
          </a:p>
          <a:p>
            <a:pPr algn="ctr"/>
            <a:r>
              <a:rPr lang="en-GB" sz="2800" b="1" dirty="0">
                <a:solidFill>
                  <a:srgbClr val="7030A0"/>
                </a:solidFill>
                <a:latin typeface="Abadi" panose="020B0604020104020204" pitchFamily="34" charset="0"/>
              </a:rPr>
              <a:t>Maturity</a:t>
            </a:r>
          </a:p>
          <a:p>
            <a:pPr algn="ctr"/>
            <a:r>
              <a:rPr lang="en-GB" sz="2800" b="1" dirty="0">
                <a:solidFill>
                  <a:srgbClr val="7030A0"/>
                </a:solidFill>
                <a:latin typeface="Abadi" panose="020B0604020104020204" pitchFamily="34" charset="0"/>
              </a:rPr>
              <a:t>Assessment </a:t>
            </a:r>
          </a:p>
          <a:p>
            <a:pPr algn="ctr"/>
            <a:r>
              <a:rPr lang="en-GB" sz="2800" b="1" dirty="0">
                <a:solidFill>
                  <a:srgbClr val="7030A0"/>
                </a:solidFill>
                <a:latin typeface="Abadi" panose="020B0604020104020204" pitchFamily="34" charset="0"/>
              </a:rPr>
              <a:t>Capabilities </a:t>
            </a:r>
            <a:endParaRPr lang="en-GB" b="1" dirty="0">
              <a:solidFill>
                <a:srgbClr val="7030A0"/>
              </a:solidFill>
              <a:latin typeface="Abadi" panose="020B0604020104020204" pitchFamily="34" charset="0"/>
            </a:endParaRPr>
          </a:p>
        </p:txBody>
      </p:sp>
      <p:sp>
        <p:nvSpPr>
          <p:cNvPr id="3" name="Slide Number Placeholder 3">
            <a:extLst>
              <a:ext uri="{FF2B5EF4-FFF2-40B4-BE49-F238E27FC236}">
                <a16:creationId xmlns:a16="http://schemas.microsoft.com/office/drawing/2014/main" id="{CB036C7C-1176-9858-C982-2BF68B613807}"/>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45</a:t>
            </a:fld>
            <a:endParaRPr lang="en-US" sz="1200" dirty="0">
              <a:solidFill>
                <a:schemeClr val="bg1"/>
              </a:solidFill>
            </a:endParaRPr>
          </a:p>
        </p:txBody>
      </p:sp>
    </p:spTree>
    <p:extLst>
      <p:ext uri="{BB962C8B-B14F-4D97-AF65-F5344CB8AC3E}">
        <p14:creationId xmlns:p14="http://schemas.microsoft.com/office/powerpoint/2010/main" val="1681128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DACE-2B3B-9DC3-6E26-0CDB36C40773}"/>
              </a:ext>
            </a:extLst>
          </p:cNvPr>
          <p:cNvSpPr>
            <a:spLocks noGrp="1"/>
          </p:cNvSpPr>
          <p:nvPr>
            <p:ph type="title"/>
          </p:nvPr>
        </p:nvSpPr>
        <p:spPr>
          <a:xfrm>
            <a:off x="743197" y="312767"/>
            <a:ext cx="10515600" cy="625080"/>
          </a:xfrm>
        </p:spPr>
        <p:txBody>
          <a:bodyPr/>
          <a:lstStyle/>
          <a:p>
            <a:r>
              <a:rPr lang="en-GB" dirty="0"/>
              <a:t>Performing a Current &amp; Future State Assessment:  Capabilities </a:t>
            </a:r>
            <a:br>
              <a:rPr lang="en-GB" dirty="0"/>
            </a:br>
            <a:endParaRPr lang="en-GB" dirty="0"/>
          </a:p>
        </p:txBody>
      </p:sp>
      <p:sp>
        <p:nvSpPr>
          <p:cNvPr id="4" name="Slide Number Placeholder 3">
            <a:extLst>
              <a:ext uri="{FF2B5EF4-FFF2-40B4-BE49-F238E27FC236}">
                <a16:creationId xmlns:a16="http://schemas.microsoft.com/office/drawing/2014/main" id="{7F22F2DD-2E93-02EC-7D05-26E14A20D9EB}"/>
              </a:ext>
            </a:extLst>
          </p:cNvPr>
          <p:cNvSpPr>
            <a:spLocks noGrp="1"/>
          </p:cNvSpPr>
          <p:nvPr>
            <p:ph type="sldNum" sz="quarter" idx="12"/>
          </p:nvPr>
        </p:nvSpPr>
        <p:spPr/>
        <p:txBody>
          <a:bodyPr/>
          <a:lstStyle/>
          <a:p>
            <a:fld id="{7C0A8638-8D10-419D-A540-6BF35F11F66E}" type="slidenum">
              <a:rPr lang="en-US" smtClean="0">
                <a:solidFill>
                  <a:schemeClr val="tx1"/>
                </a:solidFill>
              </a:rPr>
              <a:t>46</a:t>
            </a:fld>
            <a:endParaRPr lang="en-US" dirty="0">
              <a:solidFill>
                <a:schemeClr val="tx1"/>
              </a:solidFill>
            </a:endParaRPr>
          </a:p>
        </p:txBody>
      </p:sp>
      <p:graphicFrame>
        <p:nvGraphicFramePr>
          <p:cNvPr id="3" name="Table 5">
            <a:extLst>
              <a:ext uri="{FF2B5EF4-FFF2-40B4-BE49-F238E27FC236}">
                <a16:creationId xmlns:a16="http://schemas.microsoft.com/office/drawing/2014/main" id="{723D8A93-8648-8026-20FB-ED17E5C36000}"/>
              </a:ext>
            </a:extLst>
          </p:cNvPr>
          <p:cNvGraphicFramePr>
            <a:graphicFrameLocks noGrp="1"/>
          </p:cNvGraphicFramePr>
          <p:nvPr>
            <p:extLst>
              <p:ext uri="{D42A27DB-BD31-4B8C-83A1-F6EECF244321}">
                <p14:modId xmlns:p14="http://schemas.microsoft.com/office/powerpoint/2010/main" val="1221138933"/>
              </p:ext>
            </p:extLst>
          </p:nvPr>
        </p:nvGraphicFramePr>
        <p:xfrm>
          <a:off x="440705" y="937847"/>
          <a:ext cx="10818092" cy="5090160"/>
        </p:xfrm>
        <a:graphic>
          <a:graphicData uri="http://schemas.openxmlformats.org/drawingml/2006/table">
            <a:tbl>
              <a:tblPr firstRow="1" bandRow="1">
                <a:tableStyleId>{5C22544A-7EE6-4342-B048-85BDC9FD1C3A}</a:tableStyleId>
              </a:tblPr>
              <a:tblGrid>
                <a:gridCol w="3383149">
                  <a:extLst>
                    <a:ext uri="{9D8B030D-6E8A-4147-A177-3AD203B41FA5}">
                      <a16:colId xmlns:a16="http://schemas.microsoft.com/office/drawing/2014/main" val="4141867328"/>
                    </a:ext>
                  </a:extLst>
                </a:gridCol>
                <a:gridCol w="7434943">
                  <a:extLst>
                    <a:ext uri="{9D8B030D-6E8A-4147-A177-3AD203B41FA5}">
                      <a16:colId xmlns:a16="http://schemas.microsoft.com/office/drawing/2014/main" val="3033137303"/>
                    </a:ext>
                  </a:extLst>
                </a:gridCol>
              </a:tblGrid>
              <a:tr h="479314">
                <a:tc>
                  <a:txBody>
                    <a:bodyPr/>
                    <a:lstStyle/>
                    <a:p>
                      <a:pPr algn="ctr"/>
                      <a:r>
                        <a:rPr lang="en-GB" dirty="0">
                          <a:latin typeface="Abadi" panose="020B0604020104020204" pitchFamily="34" charset="0"/>
                        </a:rPr>
                        <a:t>DATA MANAGEMENT CAPABILITY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dirty="0">
                          <a:solidFill>
                            <a:schemeClr val="tx1"/>
                          </a:solidFill>
                          <a:latin typeface="Abadi" panose="020B0604020104020204" pitchFamily="34" charset="0"/>
                        </a:rPr>
                        <a:t>EXAMPLE TOPICS ANALYSED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16950281"/>
                  </a:ext>
                </a:extLst>
              </a:tr>
              <a:tr h="370840">
                <a:tc>
                  <a:txBody>
                    <a:bodyPr/>
                    <a:lstStyle/>
                    <a:p>
                      <a:pPr algn="ctr"/>
                      <a:r>
                        <a:rPr lang="en-GB" dirty="0">
                          <a:latin typeface="Abadi" panose="020B0604020104020204" pitchFamily="34" charset="0"/>
                        </a:rPr>
                        <a:t>Data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Alignment of data to business strategy; budgets &amp; resources; communication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77226"/>
                  </a:ext>
                </a:extLst>
              </a:tr>
              <a:tr h="370840">
                <a:tc>
                  <a:txBody>
                    <a:bodyPr/>
                    <a:lstStyle/>
                    <a:p>
                      <a:pPr algn="ctr"/>
                      <a:r>
                        <a:rPr lang="en-GB" dirty="0">
                          <a:latin typeface="Abadi" panose="020B0604020104020204" pitchFamily="34" charset="0"/>
                        </a:rPr>
                        <a:t>Data Governance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Accountability; stewardship; data issue management; critical data identification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358195"/>
                  </a:ext>
                </a:extLst>
              </a:tr>
              <a:tr h="370840">
                <a:tc>
                  <a:txBody>
                    <a:bodyPr/>
                    <a:lstStyle/>
                    <a:p>
                      <a:pPr algn="ctr"/>
                      <a:r>
                        <a:rPr lang="en-GB" dirty="0">
                          <a:latin typeface="Abadi" panose="020B0604020104020204" pitchFamily="34" charset="0"/>
                        </a:rPr>
                        <a:t>Master 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Master &amp; reference data storage &amp; processing; matching rules; hierarchies; CDEs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755907"/>
                  </a:ext>
                </a:extLst>
              </a:tr>
              <a:tr h="370840">
                <a:tc>
                  <a:txBody>
                    <a:bodyPr/>
                    <a:lstStyle/>
                    <a:p>
                      <a:pPr algn="ctr"/>
                      <a:r>
                        <a:rPr lang="en-GB" dirty="0">
                          <a:latin typeface="Abadi" panose="020B0604020104020204" pitchFamily="34" charset="0"/>
                        </a:rPr>
                        <a:t>Data Warehousing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DW capability; performance &amp; scalability; documentation; design methodologies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943057"/>
                  </a:ext>
                </a:extLst>
              </a:tr>
              <a:tr h="370840">
                <a:tc>
                  <a:txBody>
                    <a:bodyPr/>
                    <a:lstStyle/>
                    <a:p>
                      <a:pPr algn="ctr"/>
                      <a:r>
                        <a:rPr lang="en-GB" dirty="0">
                          <a:latin typeface="Abadi" panose="020B0604020104020204" pitchFamily="34" charset="0"/>
                        </a:rPr>
                        <a:t>Business Intelligence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Provision of user reports; tooling; self-service; semantic layer; visualisation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112144"/>
                  </a:ext>
                </a:extLst>
              </a:tr>
              <a:tr h="370840">
                <a:tc>
                  <a:txBody>
                    <a:bodyPr/>
                    <a:lstStyle/>
                    <a:p>
                      <a:pPr algn="ctr"/>
                      <a:r>
                        <a:rPr lang="en-GB" dirty="0">
                          <a:latin typeface="Abadi" panose="020B0604020104020204" pitchFamily="34" charset="0"/>
                        </a:rPr>
                        <a:t>Data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Operational v predictive; use of data science, AI/ML; social media; geographic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805559"/>
                  </a:ext>
                </a:extLst>
              </a:tr>
              <a:tr h="370840">
                <a:tc>
                  <a:txBody>
                    <a:bodyPr/>
                    <a:lstStyle/>
                    <a:p>
                      <a:pPr algn="ctr"/>
                      <a:r>
                        <a:rPr lang="en-GB" dirty="0">
                          <a:latin typeface="Abadi" panose="020B0604020104020204" pitchFamily="34" charset="0"/>
                        </a:rPr>
                        <a:t>Data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Measurement &amp; KPIs; root cause analysis; tooling; enrichment; data entry validation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125255"/>
                  </a:ext>
                </a:extLst>
              </a:tr>
              <a:tr h="370840">
                <a:tc>
                  <a:txBody>
                    <a:bodyPr/>
                    <a:lstStyle/>
                    <a:p>
                      <a:pPr algn="ctr"/>
                      <a:r>
                        <a:rPr lang="en-GB" dirty="0">
                          <a:latin typeface="Abadi" panose="020B0604020104020204" pitchFamily="34" charset="0"/>
                        </a:rPr>
                        <a:t>Data Architecture &amp; Modelling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Models; data standards; process / data mapping; system architecture;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405224"/>
                  </a:ext>
                </a:extLst>
              </a:tr>
              <a:tr h="370840">
                <a:tc>
                  <a:txBody>
                    <a:bodyPr/>
                    <a:lstStyle/>
                    <a:p>
                      <a:pPr algn="ctr"/>
                      <a:r>
                        <a:rPr lang="en-GB" dirty="0">
                          <a:latin typeface="Abadi" panose="020B0604020104020204" pitchFamily="34" charset="0"/>
                        </a:rPr>
                        <a:t>Data Asset Planning &amp;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Location &amp; documentation of data assets; data lifecycle management; data retention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00852"/>
                  </a:ext>
                </a:extLst>
              </a:tr>
              <a:tr h="370840">
                <a:tc>
                  <a:txBody>
                    <a:bodyPr/>
                    <a:lstStyle/>
                    <a:p>
                      <a:pPr algn="ctr"/>
                      <a:r>
                        <a:rPr lang="en-GB" dirty="0">
                          <a:latin typeface="Abadi" panose="020B0604020104020204" pitchFamily="34" charset="0"/>
                        </a:rPr>
                        <a:t>Data Compliance &amp;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Legal &amp; regulatory compliance processes; privacy tagging; access &amp; security 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34916"/>
                  </a:ext>
                </a:extLst>
              </a:tr>
              <a:tr h="370840">
                <a:tc>
                  <a:txBody>
                    <a:bodyPr/>
                    <a:lstStyle/>
                    <a:p>
                      <a:pPr algn="ctr"/>
                      <a:r>
                        <a:rPr lang="en-GB" dirty="0">
                          <a:latin typeface="Abadi" panose="020B0604020104020204" pitchFamily="34" charset="0"/>
                        </a:rPr>
                        <a:t>Data Integration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Batch v real time capability; APIs ; common business logic; platforms &amp;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810"/>
                  </a:ext>
                </a:extLst>
              </a:tr>
              <a:tr h="370840">
                <a:tc>
                  <a:txBody>
                    <a:bodyPr/>
                    <a:lstStyle/>
                    <a:p>
                      <a:pPr algn="ctr"/>
                      <a:r>
                        <a:rPr lang="en-GB" dirty="0">
                          <a:latin typeface="Abadi" panose="020B0604020104020204" pitchFamily="34" charset="0"/>
                        </a:rPr>
                        <a:t>Metadata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Business data glossary, dictionaries &amp; catalogs; data lineage; maintenance processes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329565"/>
                  </a:ext>
                </a:extLst>
              </a:tr>
            </a:tbl>
          </a:graphicData>
        </a:graphic>
      </p:graphicFrame>
    </p:spTree>
    <p:extLst>
      <p:ext uri="{BB962C8B-B14F-4D97-AF65-F5344CB8AC3E}">
        <p14:creationId xmlns:p14="http://schemas.microsoft.com/office/powerpoint/2010/main" val="2968575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79" y="113338"/>
            <a:ext cx="10515600" cy="645358"/>
          </a:xfrm>
        </p:spPr>
        <p:txBody>
          <a:bodyPr/>
          <a:lstStyle/>
          <a:p>
            <a:r>
              <a:rPr lang="en-US" dirty="0"/>
              <a:t>Data Management Maturity Assessment</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47</a:t>
            </a:fld>
            <a:endParaRPr lang="en-US" dirty="0">
              <a:solidFill>
                <a:schemeClr val="tx1"/>
              </a:solidFill>
            </a:endParaRPr>
          </a:p>
        </p:txBody>
      </p:sp>
      <p:sp>
        <p:nvSpPr>
          <p:cNvPr id="5" name="Content Placeholder 4"/>
          <p:cNvSpPr>
            <a:spLocks noGrp="1"/>
          </p:cNvSpPr>
          <p:nvPr>
            <p:ph sz="quarter" idx="15"/>
          </p:nvPr>
        </p:nvSpPr>
        <p:spPr>
          <a:xfrm>
            <a:off x="474661" y="574835"/>
            <a:ext cx="10544052" cy="488012"/>
          </a:xfrm>
        </p:spPr>
        <p:txBody>
          <a:bodyPr/>
          <a:lstStyle/>
          <a:p>
            <a:r>
              <a:rPr lang="en-US" dirty="0"/>
              <a:t>Defining “As Is” and “To Be” maturity levels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48" y="1392500"/>
            <a:ext cx="10218127" cy="4420904"/>
          </a:xfrm>
          <a:prstGeom prst="rect">
            <a:avLst/>
          </a:prstGeom>
        </p:spPr>
      </p:pic>
      <p:sp>
        <p:nvSpPr>
          <p:cNvPr id="10" name="Content Placeholder 2"/>
          <p:cNvSpPr>
            <a:spLocks noGrp="1"/>
          </p:cNvSpPr>
          <p:nvPr>
            <p:ph idx="1"/>
          </p:nvPr>
        </p:nvSpPr>
        <p:spPr>
          <a:xfrm>
            <a:off x="762000" y="1092951"/>
            <a:ext cx="4214408" cy="299488"/>
          </a:xfrm>
        </p:spPr>
        <p:txBody>
          <a:bodyPr>
            <a:noAutofit/>
          </a:bodyPr>
          <a:lstStyle/>
          <a:p>
            <a:pPr marL="0" indent="0">
              <a:lnSpc>
                <a:spcPct val="120000"/>
              </a:lnSpc>
              <a:spcBef>
                <a:spcPts val="0"/>
              </a:spcBef>
              <a:buNone/>
            </a:pPr>
            <a:r>
              <a:rPr lang="en-US" sz="1500" b="1" dirty="0">
                <a:solidFill>
                  <a:schemeClr val="accent1">
                    <a:lumMod val="75000"/>
                  </a:schemeClr>
                </a:solidFill>
              </a:rPr>
              <a:t>Detailed Questionnaire for Each Capability Area</a:t>
            </a:r>
          </a:p>
        </p:txBody>
      </p:sp>
      <p:sp>
        <p:nvSpPr>
          <p:cNvPr id="11" name="Content Placeholder 2"/>
          <p:cNvSpPr txBox="1">
            <a:spLocks/>
          </p:cNvSpPr>
          <p:nvPr/>
        </p:nvSpPr>
        <p:spPr>
          <a:xfrm>
            <a:off x="5614660" y="1092951"/>
            <a:ext cx="2636711" cy="299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500" b="1" dirty="0">
                <a:solidFill>
                  <a:schemeClr val="accent1">
                    <a:lumMod val="75000"/>
                  </a:schemeClr>
                </a:solidFill>
              </a:rPr>
              <a:t>“Heat Map” of Problem Areas</a:t>
            </a:r>
          </a:p>
        </p:txBody>
      </p:sp>
      <p:sp>
        <p:nvSpPr>
          <p:cNvPr id="12" name="Content Placeholder 2"/>
          <p:cNvSpPr txBox="1">
            <a:spLocks/>
          </p:cNvSpPr>
          <p:nvPr/>
        </p:nvSpPr>
        <p:spPr>
          <a:xfrm>
            <a:off x="10386576" y="2654241"/>
            <a:ext cx="1703366" cy="299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b="1" dirty="0">
                <a:solidFill>
                  <a:schemeClr val="accent1">
                    <a:lumMod val="75000"/>
                  </a:schemeClr>
                </a:solidFill>
              </a:rPr>
              <a:t>Summary of Strengths, Weakness &amp; Target Maturity</a:t>
            </a:r>
          </a:p>
        </p:txBody>
      </p:sp>
    </p:spTree>
    <p:extLst>
      <p:ext uri="{BB962C8B-B14F-4D97-AF65-F5344CB8AC3E}">
        <p14:creationId xmlns:p14="http://schemas.microsoft.com/office/powerpoint/2010/main" val="3206982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Visualising</a:t>
            </a:r>
            <a:r>
              <a:rPr lang="en-US" dirty="0"/>
              <a:t> Current vs. Target Maturity</a:t>
            </a:r>
          </a:p>
        </p:txBody>
      </p:sp>
      <p:sp>
        <p:nvSpPr>
          <p:cNvPr id="3" name="Content Placeholder 2"/>
          <p:cNvSpPr>
            <a:spLocks noGrp="1"/>
          </p:cNvSpPr>
          <p:nvPr>
            <p:ph idx="1"/>
          </p:nvPr>
        </p:nvSpPr>
        <p:spPr>
          <a:xfrm>
            <a:off x="446679" y="1353789"/>
            <a:ext cx="11020643" cy="1126782"/>
          </a:xfrm>
        </p:spPr>
        <p:txBody>
          <a:bodyPr>
            <a:normAutofit/>
          </a:bodyPr>
          <a:lstStyle/>
          <a:p>
            <a:r>
              <a:rPr lang="en-US" sz="2400" dirty="0"/>
              <a:t>It’s important to take a realistic look at your organisation’s current state maturity</a:t>
            </a:r>
          </a:p>
          <a:p>
            <a:pPr lvl="1"/>
            <a:r>
              <a:rPr lang="en-US" sz="2000" dirty="0"/>
              <a:t>Where you are</a:t>
            </a:r>
          </a:p>
          <a:p>
            <a:pPr lvl="1"/>
            <a:r>
              <a:rPr lang="en-US" sz="2000" dirty="0"/>
              <a:t>Where you want to be</a:t>
            </a:r>
          </a:p>
          <a:p>
            <a:endParaRPr lang="en-US" sz="2400"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48</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Determine Relative Strengths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97762" y="2527226"/>
            <a:ext cx="5430419" cy="3857903"/>
          </a:xfrm>
          <a:prstGeom prst="rect">
            <a:avLst/>
          </a:prstGeom>
          <a:ln>
            <a:solidFill>
              <a:schemeClr val="bg1">
                <a:lumMod val="75000"/>
              </a:schemeClr>
            </a:solidFill>
          </a:ln>
        </p:spPr>
      </p:pic>
      <p:cxnSp>
        <p:nvCxnSpPr>
          <p:cNvPr id="9" name="Straight Arrow Connector 8"/>
          <p:cNvCxnSpPr>
            <a:cxnSpLocks/>
          </p:cNvCxnSpPr>
          <p:nvPr/>
        </p:nvCxnSpPr>
        <p:spPr>
          <a:xfrm flipH="1">
            <a:off x="6494106" y="4058816"/>
            <a:ext cx="2509935" cy="139960"/>
          </a:xfrm>
          <a:prstGeom prst="straightConnector1">
            <a:avLst/>
          </a:prstGeom>
          <a:ln w="3492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28181" y="3559397"/>
            <a:ext cx="3797833" cy="369332"/>
          </a:xfrm>
          <a:prstGeom prst="rect">
            <a:avLst/>
          </a:prstGeom>
          <a:noFill/>
        </p:spPr>
        <p:txBody>
          <a:bodyPr wrap="square" rtlCol="0">
            <a:spAutoFit/>
          </a:bodyPr>
          <a:lstStyle/>
          <a:p>
            <a:r>
              <a:rPr lang="en-US" b="1" dirty="0">
                <a:solidFill>
                  <a:srgbClr val="000099"/>
                </a:solidFill>
              </a:rPr>
              <a:t>Significant Gap in Data Governance</a:t>
            </a:r>
          </a:p>
        </p:txBody>
      </p:sp>
      <p:cxnSp>
        <p:nvCxnSpPr>
          <p:cNvPr id="11" name="Straight Arrow Connector 10"/>
          <p:cNvCxnSpPr>
            <a:cxnSpLocks/>
          </p:cNvCxnSpPr>
          <p:nvPr/>
        </p:nvCxnSpPr>
        <p:spPr>
          <a:xfrm>
            <a:off x="2061368" y="3572468"/>
            <a:ext cx="3079799" cy="848527"/>
          </a:xfrm>
          <a:prstGeom prst="straightConnector1">
            <a:avLst/>
          </a:prstGeom>
          <a:ln w="3492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768" y="2968696"/>
            <a:ext cx="2744083" cy="646331"/>
          </a:xfrm>
          <a:prstGeom prst="rect">
            <a:avLst/>
          </a:prstGeom>
          <a:noFill/>
        </p:spPr>
        <p:txBody>
          <a:bodyPr wrap="square" rtlCol="0">
            <a:spAutoFit/>
          </a:bodyPr>
          <a:lstStyle/>
          <a:p>
            <a:pPr algn="ctr"/>
            <a:r>
              <a:rPr lang="en-US" b="1" dirty="0">
                <a:solidFill>
                  <a:srgbClr val="000099"/>
                </a:solidFill>
              </a:rPr>
              <a:t>Metadata Management meets Target Maturity</a:t>
            </a:r>
          </a:p>
        </p:txBody>
      </p:sp>
      <p:cxnSp>
        <p:nvCxnSpPr>
          <p:cNvPr id="13" name="Straight Arrow Connector 12"/>
          <p:cNvCxnSpPr/>
          <p:nvPr/>
        </p:nvCxnSpPr>
        <p:spPr>
          <a:xfrm>
            <a:off x="2625833" y="5408325"/>
            <a:ext cx="2309158" cy="12572"/>
          </a:xfrm>
          <a:prstGeom prst="straightConnector1">
            <a:avLst/>
          </a:prstGeom>
          <a:ln w="34925">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7832" y="4986265"/>
            <a:ext cx="2744083" cy="646331"/>
          </a:xfrm>
          <a:prstGeom prst="rect">
            <a:avLst/>
          </a:prstGeom>
          <a:noFill/>
        </p:spPr>
        <p:txBody>
          <a:bodyPr wrap="square" rtlCol="0">
            <a:spAutoFit/>
          </a:bodyPr>
          <a:lstStyle/>
          <a:p>
            <a:pPr algn="ctr"/>
            <a:r>
              <a:rPr lang="en-US" b="1" dirty="0">
                <a:solidFill>
                  <a:srgbClr val="000099"/>
                </a:solidFill>
              </a:rPr>
              <a:t>We’re “overdoing it” for Data Architecture</a:t>
            </a:r>
          </a:p>
        </p:txBody>
      </p:sp>
    </p:spTree>
    <p:extLst>
      <p:ext uri="{BB962C8B-B14F-4D97-AF65-F5344CB8AC3E}">
        <p14:creationId xmlns:p14="http://schemas.microsoft.com/office/powerpoint/2010/main" val="2431297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C47412-2EF3-4782-8D5D-673485582A80}"/>
              </a:ext>
            </a:extLst>
          </p:cNvPr>
          <p:cNvPicPr>
            <a:picLocks noChangeAspect="1"/>
          </p:cNvPicPr>
          <p:nvPr/>
        </p:nvPicPr>
        <p:blipFill>
          <a:blip r:embed="rId2"/>
          <a:stretch>
            <a:fillRect/>
          </a:stretch>
        </p:blipFill>
        <p:spPr>
          <a:xfrm>
            <a:off x="3071595" y="1930223"/>
            <a:ext cx="5313227" cy="3121636"/>
          </a:xfrm>
          <a:prstGeom prst="rect">
            <a:avLst/>
          </a:prstGeom>
        </p:spPr>
      </p:pic>
      <p:sp>
        <p:nvSpPr>
          <p:cNvPr id="2" name="Title 1">
            <a:extLst>
              <a:ext uri="{FF2B5EF4-FFF2-40B4-BE49-F238E27FC236}">
                <a16:creationId xmlns:a16="http://schemas.microsoft.com/office/drawing/2014/main" id="{C7F370D5-4F15-4B8B-8060-3B9616C71ECA}"/>
              </a:ext>
            </a:extLst>
          </p:cNvPr>
          <p:cNvSpPr>
            <a:spLocks noGrp="1"/>
          </p:cNvSpPr>
          <p:nvPr>
            <p:ph type="title"/>
          </p:nvPr>
        </p:nvSpPr>
        <p:spPr>
          <a:xfrm>
            <a:off x="428625" y="71846"/>
            <a:ext cx="10515600" cy="625715"/>
          </a:xfrm>
        </p:spPr>
        <p:txBody>
          <a:bodyPr>
            <a:normAutofit fontScale="90000"/>
          </a:bodyPr>
          <a:lstStyle/>
          <a:p>
            <a:pPr algn="ctr"/>
            <a:r>
              <a:rPr lang="en-US" sz="3200" dirty="0"/>
              <a:t>STEP 2 into STEP 3: Maturity Assessment – </a:t>
            </a:r>
            <a:br>
              <a:rPr lang="en-US" sz="3200" dirty="0"/>
            </a:br>
            <a:r>
              <a:rPr lang="en-US" sz="3200" dirty="0"/>
              <a:t>Key Recommendations</a:t>
            </a:r>
          </a:p>
        </p:txBody>
      </p:sp>
      <p:sp>
        <p:nvSpPr>
          <p:cNvPr id="3" name="Slide Number Placeholder 2">
            <a:extLst>
              <a:ext uri="{FF2B5EF4-FFF2-40B4-BE49-F238E27FC236}">
                <a16:creationId xmlns:a16="http://schemas.microsoft.com/office/drawing/2014/main" id="{762BC6D4-3AFE-4E08-BBA5-3B4BCFB79515}"/>
              </a:ext>
            </a:extLst>
          </p:cNvPr>
          <p:cNvSpPr>
            <a:spLocks noGrp="1"/>
          </p:cNvSpPr>
          <p:nvPr>
            <p:ph type="sldNum" sz="quarter" idx="12"/>
          </p:nvPr>
        </p:nvSpPr>
        <p:spPr/>
        <p:txBody>
          <a:bodyPr/>
          <a:lstStyle/>
          <a:p>
            <a:fld id="{7C0A8638-8D10-419D-A540-6BF35F11F66E}" type="slidenum">
              <a:rPr lang="en-US" smtClean="0"/>
              <a:t>49</a:t>
            </a:fld>
            <a:endParaRPr lang="en-US" dirty="0"/>
          </a:p>
        </p:txBody>
      </p:sp>
      <p:sp>
        <p:nvSpPr>
          <p:cNvPr id="9" name="TextBox 8">
            <a:extLst>
              <a:ext uri="{FF2B5EF4-FFF2-40B4-BE49-F238E27FC236}">
                <a16:creationId xmlns:a16="http://schemas.microsoft.com/office/drawing/2014/main" id="{3405195C-3745-4EEA-8D58-1105C2F381EC}"/>
              </a:ext>
            </a:extLst>
          </p:cNvPr>
          <p:cNvSpPr txBox="1"/>
          <p:nvPr/>
        </p:nvSpPr>
        <p:spPr>
          <a:xfrm>
            <a:off x="3987343" y="774245"/>
            <a:ext cx="3398164" cy="1277273"/>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400"/>
            </a:lvl1pPr>
          </a:lstStyle>
          <a:p>
            <a:r>
              <a:rPr lang="en-US" sz="1100" dirty="0"/>
              <a:t>Although XXX is currently engaged in efforts to modernise its external database platforms, a more comprehensive data strategy needs to be developed to align data mgmt capabilities for both internal and external applications.  Sponsorship for the data strategy should be actively championed and visible at the highest level of senior leadership.</a:t>
            </a:r>
          </a:p>
        </p:txBody>
      </p:sp>
      <p:cxnSp>
        <p:nvCxnSpPr>
          <p:cNvPr id="10" name="Straight Arrow Connector 9">
            <a:extLst>
              <a:ext uri="{FF2B5EF4-FFF2-40B4-BE49-F238E27FC236}">
                <a16:creationId xmlns:a16="http://schemas.microsoft.com/office/drawing/2014/main" id="{D5FD3EED-E1B5-4225-8AF9-ABD2107D49B1}"/>
              </a:ext>
            </a:extLst>
          </p:cNvPr>
          <p:cNvCxnSpPr>
            <a:cxnSpLocks/>
          </p:cNvCxnSpPr>
          <p:nvPr/>
        </p:nvCxnSpPr>
        <p:spPr>
          <a:xfrm>
            <a:off x="5762045" y="1712964"/>
            <a:ext cx="0" cy="329892"/>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C29F81-D874-4BF0-ADAD-53771D2EEA5C}"/>
              </a:ext>
            </a:extLst>
          </p:cNvPr>
          <p:cNvCxnSpPr>
            <a:cxnSpLocks/>
            <a:stCxn id="8" idx="1"/>
          </p:cNvCxnSpPr>
          <p:nvPr/>
        </p:nvCxnSpPr>
        <p:spPr>
          <a:xfrm flipH="1">
            <a:off x="7123757" y="1276830"/>
            <a:ext cx="621874" cy="516654"/>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B970E-BDF0-4D1A-A491-38A5781B27E7}"/>
              </a:ext>
            </a:extLst>
          </p:cNvPr>
          <p:cNvCxnSpPr>
            <a:cxnSpLocks/>
          </p:cNvCxnSpPr>
          <p:nvPr/>
        </p:nvCxnSpPr>
        <p:spPr>
          <a:xfrm flipH="1">
            <a:off x="7760861" y="2636391"/>
            <a:ext cx="478265" cy="11218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086C0D-2DF9-4BF2-806D-920EB1B9B1AA}"/>
              </a:ext>
            </a:extLst>
          </p:cNvPr>
          <p:cNvCxnSpPr>
            <a:cxnSpLocks/>
          </p:cNvCxnSpPr>
          <p:nvPr/>
        </p:nvCxnSpPr>
        <p:spPr>
          <a:xfrm flipH="1">
            <a:off x="8048625" y="3566081"/>
            <a:ext cx="513426" cy="40714"/>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DF2D33-1836-439B-8529-7BEF7B596D89}"/>
              </a:ext>
            </a:extLst>
          </p:cNvPr>
          <p:cNvCxnSpPr>
            <a:cxnSpLocks/>
          </p:cNvCxnSpPr>
          <p:nvPr/>
        </p:nvCxnSpPr>
        <p:spPr>
          <a:xfrm flipH="1" flipV="1">
            <a:off x="8048626" y="4216701"/>
            <a:ext cx="899214" cy="13628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DC2AE96-1FBA-4FF2-9E0D-D2D17A3F244B}"/>
              </a:ext>
            </a:extLst>
          </p:cNvPr>
          <p:cNvSpPr txBox="1"/>
          <p:nvPr/>
        </p:nvSpPr>
        <p:spPr>
          <a:xfrm>
            <a:off x="7563211" y="5221272"/>
            <a:ext cx="3963810" cy="1277273"/>
          </a:xfrm>
          <a:prstGeom prst="rect">
            <a:avLst/>
          </a:prstGeom>
          <a:solidFill>
            <a:schemeClr val="bg1">
              <a:lumMod val="95000"/>
            </a:schemeClr>
          </a:solidFill>
          <a:ln w="28575">
            <a:solidFill>
              <a:srgbClr val="FF0000"/>
            </a:solidFill>
          </a:ln>
        </p:spPr>
        <p:txBody>
          <a:bodyPr wrap="square" rtlCol="0">
            <a:spAutoFit/>
          </a:bodyPr>
          <a:lstStyle>
            <a:defPPr>
              <a:defRPr lang="en-US"/>
            </a:defPPr>
            <a:lvl1pPr>
              <a:defRPr sz="1100"/>
            </a:lvl1pPr>
          </a:lstStyle>
          <a:p>
            <a:r>
              <a:rPr lang="en-US" dirty="0"/>
              <a:t>XXX has access to an extensive amount of data held in its externally hosted databases around managed services which is only likely to increase with shifts in both technological and legislative advances within the industry. The organisation needs to be positioned with regards to its analytical and real time capabilities once a solid foundation in supporting data mgmt domains has been established.</a:t>
            </a:r>
          </a:p>
        </p:txBody>
      </p:sp>
      <p:cxnSp>
        <p:nvCxnSpPr>
          <p:cNvPr id="26" name="Straight Arrow Connector 25">
            <a:extLst>
              <a:ext uri="{FF2B5EF4-FFF2-40B4-BE49-F238E27FC236}">
                <a16:creationId xmlns:a16="http://schemas.microsoft.com/office/drawing/2014/main" id="{9130AE1D-5A9D-4C65-A379-AAE56329E0F9}"/>
              </a:ext>
            </a:extLst>
          </p:cNvPr>
          <p:cNvCxnSpPr>
            <a:cxnSpLocks/>
          </p:cNvCxnSpPr>
          <p:nvPr/>
        </p:nvCxnSpPr>
        <p:spPr>
          <a:xfrm flipH="1" flipV="1">
            <a:off x="7444136" y="4678877"/>
            <a:ext cx="660367" cy="507352"/>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016AEA-0C6B-4691-9B4F-9D1E5260F8E5}"/>
              </a:ext>
            </a:extLst>
          </p:cNvPr>
          <p:cNvSpPr txBox="1"/>
          <p:nvPr/>
        </p:nvSpPr>
        <p:spPr>
          <a:xfrm>
            <a:off x="4056041" y="5326622"/>
            <a:ext cx="3398164" cy="1107996"/>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400"/>
            </a:lvl1pPr>
          </a:lstStyle>
          <a:p>
            <a:r>
              <a:rPr lang="en-US" sz="1100" dirty="0"/>
              <a:t>Data Quality practices have largely been done in an ad hoc, reactive &amp; manually intensive way.  XXX has recently acquired a data profiling tool and this can accelerate development of formal business rules and target KPIs / quality thresholds with wider business engagement.</a:t>
            </a:r>
          </a:p>
        </p:txBody>
      </p:sp>
      <p:cxnSp>
        <p:nvCxnSpPr>
          <p:cNvPr id="31" name="Straight Arrow Connector 30">
            <a:extLst>
              <a:ext uri="{FF2B5EF4-FFF2-40B4-BE49-F238E27FC236}">
                <a16:creationId xmlns:a16="http://schemas.microsoft.com/office/drawing/2014/main" id="{F6A7CBFE-0C8A-444F-BBBC-22DBD04C9604}"/>
              </a:ext>
            </a:extLst>
          </p:cNvPr>
          <p:cNvCxnSpPr>
            <a:cxnSpLocks/>
          </p:cNvCxnSpPr>
          <p:nvPr/>
        </p:nvCxnSpPr>
        <p:spPr>
          <a:xfrm flipV="1">
            <a:off x="5456972" y="4927777"/>
            <a:ext cx="188549" cy="356640"/>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9C87839-4C45-4A00-ADB9-524367BF2A46}"/>
              </a:ext>
            </a:extLst>
          </p:cNvPr>
          <p:cNvSpPr txBox="1"/>
          <p:nvPr/>
        </p:nvSpPr>
        <p:spPr>
          <a:xfrm>
            <a:off x="148881" y="4093987"/>
            <a:ext cx="2975320" cy="1446550"/>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Data assets cataloguing and classification exists at XXX, within the scope of meeting data protection and regulatory compliance around personal data. Performing a more comprehensive inventory of XXX's assets and definition of key domains and their lifecycles needs to be prioritised as critical activity for XXX.</a:t>
            </a:r>
          </a:p>
        </p:txBody>
      </p:sp>
      <p:cxnSp>
        <p:nvCxnSpPr>
          <p:cNvPr id="34" name="Straight Arrow Connector 33">
            <a:extLst>
              <a:ext uri="{FF2B5EF4-FFF2-40B4-BE49-F238E27FC236}">
                <a16:creationId xmlns:a16="http://schemas.microsoft.com/office/drawing/2014/main" id="{906A99B3-DB0B-4C27-830B-47F2DAC943DC}"/>
              </a:ext>
            </a:extLst>
          </p:cNvPr>
          <p:cNvCxnSpPr>
            <a:cxnSpLocks/>
            <a:stCxn id="33" idx="3"/>
          </p:cNvCxnSpPr>
          <p:nvPr/>
        </p:nvCxnSpPr>
        <p:spPr>
          <a:xfrm flipV="1">
            <a:off x="3124201" y="4252373"/>
            <a:ext cx="526772" cy="564889"/>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5A2D4FD-D575-436F-8661-C1F4549417EA}"/>
              </a:ext>
            </a:extLst>
          </p:cNvPr>
          <p:cNvSpPr txBox="1"/>
          <p:nvPr/>
        </p:nvSpPr>
        <p:spPr>
          <a:xfrm>
            <a:off x="91662" y="2883216"/>
            <a:ext cx="2651538" cy="1277273"/>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An external audit of XXX’s Information Security policies and practices has produced a 2021 Information Security roadmap, which is being executed to improve capabilities around internal/external technology assets and data access</a:t>
            </a:r>
          </a:p>
        </p:txBody>
      </p:sp>
      <p:cxnSp>
        <p:nvCxnSpPr>
          <p:cNvPr id="38" name="Straight Arrow Connector 37">
            <a:extLst>
              <a:ext uri="{FF2B5EF4-FFF2-40B4-BE49-F238E27FC236}">
                <a16:creationId xmlns:a16="http://schemas.microsoft.com/office/drawing/2014/main" id="{B5D28B2D-6ABD-4A3A-A9B7-3D244E047D86}"/>
              </a:ext>
            </a:extLst>
          </p:cNvPr>
          <p:cNvCxnSpPr>
            <a:cxnSpLocks/>
          </p:cNvCxnSpPr>
          <p:nvPr/>
        </p:nvCxnSpPr>
        <p:spPr>
          <a:xfrm>
            <a:off x="2743200" y="3429000"/>
            <a:ext cx="539931" cy="101195"/>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536C2EF-2A9F-4251-9F25-ADFF933045FD}"/>
              </a:ext>
            </a:extLst>
          </p:cNvPr>
          <p:cNvSpPr txBox="1"/>
          <p:nvPr/>
        </p:nvSpPr>
        <p:spPr>
          <a:xfrm>
            <a:off x="102733" y="1771881"/>
            <a:ext cx="2975320" cy="1107996"/>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XXX has invested the capabilities in the MS Azure stack to start addressing system performance issues. However, current platforms and applications remain siloed, with limited ability to integrate data from these sources.    </a:t>
            </a:r>
          </a:p>
        </p:txBody>
      </p:sp>
      <p:cxnSp>
        <p:nvCxnSpPr>
          <p:cNvPr id="42" name="Straight Arrow Connector 41">
            <a:extLst>
              <a:ext uri="{FF2B5EF4-FFF2-40B4-BE49-F238E27FC236}">
                <a16:creationId xmlns:a16="http://schemas.microsoft.com/office/drawing/2014/main" id="{627D24D9-2499-4716-807E-F2B4EA2BF1CA}"/>
              </a:ext>
            </a:extLst>
          </p:cNvPr>
          <p:cNvCxnSpPr>
            <a:cxnSpLocks/>
          </p:cNvCxnSpPr>
          <p:nvPr/>
        </p:nvCxnSpPr>
        <p:spPr>
          <a:xfrm>
            <a:off x="3066982" y="2613130"/>
            <a:ext cx="493695" cy="17706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9FF8ED5-8573-40D2-96AB-FF18E55ABEC9}"/>
              </a:ext>
            </a:extLst>
          </p:cNvPr>
          <p:cNvSpPr txBox="1"/>
          <p:nvPr/>
        </p:nvSpPr>
        <p:spPr>
          <a:xfrm>
            <a:off x="148881" y="943523"/>
            <a:ext cx="3603969" cy="769441"/>
          </a:xfrm>
          <a:prstGeom prst="rect">
            <a:avLst/>
          </a:prstGeom>
          <a:solidFill>
            <a:schemeClr val="bg1">
              <a:lumMod val="95000"/>
            </a:schemeClr>
          </a:solidFill>
          <a:ln w="28575">
            <a:solidFill>
              <a:srgbClr val="FF0000"/>
            </a:solidFill>
          </a:ln>
        </p:spPr>
        <p:txBody>
          <a:bodyPr wrap="square" rtlCol="0">
            <a:spAutoFit/>
          </a:bodyPr>
          <a:lstStyle/>
          <a:p>
            <a:r>
              <a:rPr lang="en-US" sz="1100" dirty="0"/>
              <a:t>In general, there is an overall lack of data labelling and documentation. A POC with Data Catalog is underway within the Azure environment around the claims data assets but is still in the early stages of discovery. </a:t>
            </a:r>
          </a:p>
        </p:txBody>
      </p:sp>
      <p:cxnSp>
        <p:nvCxnSpPr>
          <p:cNvPr id="45" name="Straight Arrow Connector 44">
            <a:extLst>
              <a:ext uri="{FF2B5EF4-FFF2-40B4-BE49-F238E27FC236}">
                <a16:creationId xmlns:a16="http://schemas.microsoft.com/office/drawing/2014/main" id="{5408A9C0-2E3B-4E2E-87AC-130AC7455239}"/>
              </a:ext>
            </a:extLst>
          </p:cNvPr>
          <p:cNvCxnSpPr>
            <a:cxnSpLocks/>
          </p:cNvCxnSpPr>
          <p:nvPr/>
        </p:nvCxnSpPr>
        <p:spPr>
          <a:xfrm>
            <a:off x="3158600" y="1891247"/>
            <a:ext cx="756316" cy="409078"/>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48" name="Graphic 47" descr="Share">
            <a:hlinkClick r:id="" action="ppaction://noaction"/>
            <a:extLst>
              <a:ext uri="{FF2B5EF4-FFF2-40B4-BE49-F238E27FC236}">
                <a16:creationId xmlns:a16="http://schemas.microsoft.com/office/drawing/2014/main" id="{16141D8C-03CF-45B0-A710-12371EBB7E4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4008" y="2065504"/>
            <a:ext cx="219075" cy="219075"/>
          </a:xfrm>
          <a:prstGeom prst="rect">
            <a:avLst/>
          </a:prstGeom>
        </p:spPr>
      </p:pic>
      <p:pic>
        <p:nvPicPr>
          <p:cNvPr id="49" name="Graphic 48" descr="Share">
            <a:hlinkClick r:id="" action="ppaction://noaction"/>
            <a:extLst>
              <a:ext uri="{FF2B5EF4-FFF2-40B4-BE49-F238E27FC236}">
                <a16:creationId xmlns:a16="http://schemas.microsoft.com/office/drawing/2014/main" id="{BBA05A64-1B72-45F2-BB4D-73F36158D0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6637" y="2390789"/>
            <a:ext cx="219075" cy="219075"/>
          </a:xfrm>
          <a:prstGeom prst="rect">
            <a:avLst/>
          </a:prstGeom>
        </p:spPr>
      </p:pic>
      <p:pic>
        <p:nvPicPr>
          <p:cNvPr id="50" name="Graphic 49" descr="Share">
            <a:hlinkClick r:id="" action="ppaction://noaction"/>
            <a:extLst>
              <a:ext uri="{FF2B5EF4-FFF2-40B4-BE49-F238E27FC236}">
                <a16:creationId xmlns:a16="http://schemas.microsoft.com/office/drawing/2014/main" id="{D7DBD79A-C24B-44C5-8505-4595F27979E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02938" y="2944483"/>
            <a:ext cx="219075" cy="219075"/>
          </a:xfrm>
          <a:prstGeom prst="rect">
            <a:avLst/>
          </a:prstGeom>
        </p:spPr>
      </p:pic>
      <p:pic>
        <p:nvPicPr>
          <p:cNvPr id="51" name="Graphic 50" descr="Share">
            <a:hlinkClick r:id="" action="ppaction://noaction"/>
            <a:extLst>
              <a:ext uri="{FF2B5EF4-FFF2-40B4-BE49-F238E27FC236}">
                <a16:creationId xmlns:a16="http://schemas.microsoft.com/office/drawing/2014/main" id="{35339090-820E-4C6C-9736-740AFC1CDD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861" y="3525822"/>
            <a:ext cx="219075" cy="219075"/>
          </a:xfrm>
          <a:prstGeom prst="rect">
            <a:avLst/>
          </a:prstGeom>
        </p:spPr>
      </p:pic>
      <p:pic>
        <p:nvPicPr>
          <p:cNvPr id="52" name="Graphic 51" descr="Share">
            <a:hlinkClick r:id="" action="ppaction://noaction"/>
            <a:extLst>
              <a:ext uri="{FF2B5EF4-FFF2-40B4-BE49-F238E27FC236}">
                <a16:creationId xmlns:a16="http://schemas.microsoft.com/office/drawing/2014/main" id="{90C1D98C-2BCC-4B39-8042-4F84883217F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860" y="4107161"/>
            <a:ext cx="219075" cy="219075"/>
          </a:xfrm>
          <a:prstGeom prst="rect">
            <a:avLst/>
          </a:prstGeom>
        </p:spPr>
      </p:pic>
      <p:pic>
        <p:nvPicPr>
          <p:cNvPr id="53" name="Graphic 52" descr="Share">
            <a:hlinkClick r:id="" action="ppaction://noaction"/>
            <a:extLst>
              <a:ext uri="{FF2B5EF4-FFF2-40B4-BE49-F238E27FC236}">
                <a16:creationId xmlns:a16="http://schemas.microsoft.com/office/drawing/2014/main" id="{DA20C3FD-BEBD-4F1D-9BF0-93D164BC0A5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23582" y="4516578"/>
            <a:ext cx="219075" cy="219075"/>
          </a:xfrm>
          <a:prstGeom prst="rect">
            <a:avLst/>
          </a:prstGeom>
        </p:spPr>
      </p:pic>
      <p:pic>
        <p:nvPicPr>
          <p:cNvPr id="54" name="Graphic 53" descr="Share">
            <a:hlinkClick r:id="" action="ppaction://noaction"/>
            <a:extLst>
              <a:ext uri="{FF2B5EF4-FFF2-40B4-BE49-F238E27FC236}">
                <a16:creationId xmlns:a16="http://schemas.microsoft.com/office/drawing/2014/main" id="{4144BE5F-E9EC-4BF9-9E1B-4FE89A37035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44490" y="4807839"/>
            <a:ext cx="219075" cy="219075"/>
          </a:xfrm>
          <a:prstGeom prst="rect">
            <a:avLst/>
          </a:prstGeom>
        </p:spPr>
      </p:pic>
      <p:pic>
        <p:nvPicPr>
          <p:cNvPr id="55" name="Graphic 54" descr="Share">
            <a:hlinkClick r:id="" action="ppaction://noaction"/>
            <a:extLst>
              <a:ext uri="{FF2B5EF4-FFF2-40B4-BE49-F238E27FC236}">
                <a16:creationId xmlns:a16="http://schemas.microsoft.com/office/drawing/2014/main" id="{2A511182-DDE6-40F3-95D9-757C7884BE7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021" y="4484015"/>
            <a:ext cx="219075" cy="219075"/>
          </a:xfrm>
          <a:prstGeom prst="rect">
            <a:avLst/>
          </a:prstGeom>
        </p:spPr>
      </p:pic>
      <p:pic>
        <p:nvPicPr>
          <p:cNvPr id="56" name="Graphic 55" descr="Share">
            <a:hlinkClick r:id="" action="ppaction://noaction"/>
            <a:extLst>
              <a:ext uri="{FF2B5EF4-FFF2-40B4-BE49-F238E27FC236}">
                <a16:creationId xmlns:a16="http://schemas.microsoft.com/office/drawing/2014/main" id="{5B1CD296-ABBA-477F-A8BC-80E0F0C7689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09431" y="4047219"/>
            <a:ext cx="219075" cy="219075"/>
          </a:xfrm>
          <a:prstGeom prst="rect">
            <a:avLst/>
          </a:prstGeom>
        </p:spPr>
      </p:pic>
      <p:pic>
        <p:nvPicPr>
          <p:cNvPr id="57" name="Graphic 56" descr="Share">
            <a:hlinkClick r:id="" action="ppaction://noaction"/>
            <a:extLst>
              <a:ext uri="{FF2B5EF4-FFF2-40B4-BE49-F238E27FC236}">
                <a16:creationId xmlns:a16="http://schemas.microsoft.com/office/drawing/2014/main" id="{532A695F-CD59-4F85-967B-09B039D340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99894" y="3469502"/>
            <a:ext cx="219075" cy="219075"/>
          </a:xfrm>
          <a:prstGeom prst="rect">
            <a:avLst/>
          </a:prstGeom>
        </p:spPr>
      </p:pic>
      <p:pic>
        <p:nvPicPr>
          <p:cNvPr id="58" name="Graphic 57" descr="Share">
            <a:hlinkClick r:id="" action="ppaction://noaction"/>
            <a:extLst>
              <a:ext uri="{FF2B5EF4-FFF2-40B4-BE49-F238E27FC236}">
                <a16:creationId xmlns:a16="http://schemas.microsoft.com/office/drawing/2014/main" id="{7DF153A7-E013-4476-AD7C-6F223F6CB3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19284" y="2145411"/>
            <a:ext cx="219075" cy="219075"/>
          </a:xfrm>
          <a:prstGeom prst="rect">
            <a:avLst/>
          </a:prstGeom>
        </p:spPr>
      </p:pic>
      <p:pic>
        <p:nvPicPr>
          <p:cNvPr id="39" name="Graphic 38" descr="Share">
            <a:hlinkClick r:id="" action="ppaction://noaction"/>
            <a:extLst>
              <a:ext uri="{FF2B5EF4-FFF2-40B4-BE49-F238E27FC236}">
                <a16:creationId xmlns:a16="http://schemas.microsoft.com/office/drawing/2014/main" id="{9DDCB896-E016-4BE5-8EAE-E98D08F8DC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0861" y="6556189"/>
            <a:ext cx="219075" cy="219075"/>
          </a:xfrm>
          <a:prstGeom prst="rect">
            <a:avLst/>
          </a:prstGeom>
        </p:spPr>
      </p:pic>
      <p:sp>
        <p:nvSpPr>
          <p:cNvPr id="4" name="TextBox 3">
            <a:extLst>
              <a:ext uri="{FF2B5EF4-FFF2-40B4-BE49-F238E27FC236}">
                <a16:creationId xmlns:a16="http://schemas.microsoft.com/office/drawing/2014/main" id="{A3B8181D-4E9E-4848-AEA7-4061ED678701}"/>
              </a:ext>
            </a:extLst>
          </p:cNvPr>
          <p:cNvSpPr txBox="1"/>
          <p:nvPr/>
        </p:nvSpPr>
        <p:spPr>
          <a:xfrm>
            <a:off x="7979936" y="6526151"/>
            <a:ext cx="3208847" cy="261610"/>
          </a:xfrm>
          <a:prstGeom prst="rect">
            <a:avLst/>
          </a:prstGeom>
          <a:noFill/>
        </p:spPr>
        <p:txBody>
          <a:bodyPr wrap="square" rtlCol="0">
            <a:spAutoFit/>
          </a:bodyPr>
          <a:lstStyle/>
          <a:p>
            <a:r>
              <a:rPr lang="en-US" sz="1100" dirty="0"/>
              <a:t>Maturity Assessment Detail</a:t>
            </a:r>
          </a:p>
        </p:txBody>
      </p:sp>
      <p:pic>
        <p:nvPicPr>
          <p:cNvPr id="59" name="Graphic 58" descr="Share">
            <a:hlinkClick r:id="" action="ppaction://noaction"/>
            <a:extLst>
              <a:ext uri="{FF2B5EF4-FFF2-40B4-BE49-F238E27FC236}">
                <a16:creationId xmlns:a16="http://schemas.microsoft.com/office/drawing/2014/main" id="{C88FDEBC-7A54-4E48-8D92-5D48B19063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09747" y="2924148"/>
            <a:ext cx="219075" cy="219075"/>
          </a:xfrm>
          <a:prstGeom prst="rect">
            <a:avLst/>
          </a:prstGeom>
        </p:spPr>
      </p:pic>
      <p:sp>
        <p:nvSpPr>
          <p:cNvPr id="60" name="TextBox 59">
            <a:extLst>
              <a:ext uri="{FF2B5EF4-FFF2-40B4-BE49-F238E27FC236}">
                <a16:creationId xmlns:a16="http://schemas.microsoft.com/office/drawing/2014/main" id="{82AFCA3B-F0C0-4D42-9356-32AB642FB4BD}"/>
              </a:ext>
            </a:extLst>
          </p:cNvPr>
          <p:cNvSpPr txBox="1"/>
          <p:nvPr/>
        </p:nvSpPr>
        <p:spPr>
          <a:xfrm>
            <a:off x="295840" y="5480713"/>
            <a:ext cx="3543300" cy="1107996"/>
          </a:xfrm>
          <a:prstGeom prst="rect">
            <a:avLst/>
          </a:prstGeom>
          <a:solidFill>
            <a:schemeClr val="bg1">
              <a:lumMod val="95000"/>
            </a:schemeClr>
          </a:solidFill>
          <a:ln w="38100">
            <a:solidFill>
              <a:schemeClr val="accent4">
                <a:lumMod val="40000"/>
                <a:lumOff val="60000"/>
              </a:schemeClr>
            </a:solidFill>
          </a:ln>
        </p:spPr>
        <p:txBody>
          <a:bodyPr wrap="square" rIns="45720" rtlCol="0">
            <a:spAutoFit/>
          </a:bodyPr>
          <a:lstStyle>
            <a:defPPr>
              <a:defRPr lang="en-US"/>
            </a:defPPr>
            <a:lvl1pPr>
              <a:defRPr sz="1100"/>
            </a:lvl1pPr>
          </a:lstStyle>
          <a:p>
            <a:r>
              <a:rPr lang="en-US" dirty="0"/>
              <a:t>There is a lack of any overall Data Architecture, with primary and secondary data sources not clearly identified and documented.  Conceptual data models exists on a limited set processes, making it difficult for XXX to identify its key data objects and attributes and where these are physically held and mastered.</a:t>
            </a:r>
          </a:p>
        </p:txBody>
      </p:sp>
      <p:cxnSp>
        <p:nvCxnSpPr>
          <p:cNvPr id="68" name="Straight Arrow Connector 67">
            <a:extLst>
              <a:ext uri="{FF2B5EF4-FFF2-40B4-BE49-F238E27FC236}">
                <a16:creationId xmlns:a16="http://schemas.microsoft.com/office/drawing/2014/main" id="{E7619B66-C617-4637-991A-B27E903269AB}"/>
              </a:ext>
            </a:extLst>
          </p:cNvPr>
          <p:cNvCxnSpPr>
            <a:cxnSpLocks/>
          </p:cNvCxnSpPr>
          <p:nvPr/>
        </p:nvCxnSpPr>
        <p:spPr>
          <a:xfrm flipV="1">
            <a:off x="3451334" y="4770421"/>
            <a:ext cx="525067" cy="665050"/>
          </a:xfrm>
          <a:prstGeom prst="straightConnector1">
            <a:avLst/>
          </a:prstGeom>
          <a:ln>
            <a:solidFill>
              <a:schemeClr val="bg2">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7C58F7-AF25-466F-BCA2-D32221FBCE17}"/>
              </a:ext>
            </a:extLst>
          </p:cNvPr>
          <p:cNvSpPr txBox="1"/>
          <p:nvPr/>
        </p:nvSpPr>
        <p:spPr>
          <a:xfrm>
            <a:off x="7745631" y="745915"/>
            <a:ext cx="4096522" cy="1061829"/>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100"/>
            </a:lvl1pPr>
          </a:lstStyle>
          <a:p>
            <a:r>
              <a:rPr lang="en-US" sz="1050" dirty="0"/>
              <a:t>A formal Data Governance organisation has not yet been established. While the Data Solutions team and Data Governance Officer in particular have been critical in developing the initial framework of policies to date, the programme is challenged by lack of business involvement. The next step for XXX is to focus on building out and operationalising DG practices.  </a:t>
            </a:r>
          </a:p>
        </p:txBody>
      </p:sp>
      <p:sp>
        <p:nvSpPr>
          <p:cNvPr id="16" name="TextBox 15">
            <a:extLst>
              <a:ext uri="{FF2B5EF4-FFF2-40B4-BE49-F238E27FC236}">
                <a16:creationId xmlns:a16="http://schemas.microsoft.com/office/drawing/2014/main" id="{EEEB22D4-A5F0-4627-BADE-E23697DE43F6}"/>
              </a:ext>
            </a:extLst>
          </p:cNvPr>
          <p:cNvSpPr txBox="1"/>
          <p:nvPr/>
        </p:nvSpPr>
        <p:spPr>
          <a:xfrm>
            <a:off x="8217406" y="1899266"/>
            <a:ext cx="3861145" cy="1107996"/>
          </a:xfrm>
          <a:prstGeom prst="rect">
            <a:avLst/>
          </a:prstGeom>
          <a:solidFill>
            <a:schemeClr val="bg1">
              <a:lumMod val="95000"/>
            </a:schemeClr>
          </a:solidFill>
          <a:ln w="28575">
            <a:solidFill>
              <a:srgbClr val="FF0000"/>
            </a:solidFill>
          </a:ln>
        </p:spPr>
        <p:txBody>
          <a:bodyPr wrap="square" rtlCol="0">
            <a:spAutoFit/>
          </a:bodyPr>
          <a:lstStyle/>
          <a:p>
            <a:r>
              <a:rPr lang="en-US" sz="1100" dirty="0"/>
              <a:t>Master Data is not formally managed at XXX and key data domains (e.g. customer, product, employee) should be identified as a future priority. At present, master data is duplicated in inconsistent ways across several data sources. This causes inefficiencies and the need for significant manual matching of data.</a:t>
            </a:r>
          </a:p>
        </p:txBody>
      </p:sp>
      <p:sp>
        <p:nvSpPr>
          <p:cNvPr id="19" name="TextBox 18">
            <a:extLst>
              <a:ext uri="{FF2B5EF4-FFF2-40B4-BE49-F238E27FC236}">
                <a16:creationId xmlns:a16="http://schemas.microsoft.com/office/drawing/2014/main" id="{0EC58D84-6B97-4C2C-811B-71CC19B88FAB}"/>
              </a:ext>
            </a:extLst>
          </p:cNvPr>
          <p:cNvSpPr txBox="1"/>
          <p:nvPr/>
        </p:nvSpPr>
        <p:spPr>
          <a:xfrm>
            <a:off x="8526475" y="3108702"/>
            <a:ext cx="3527771" cy="1107996"/>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100"/>
            </a:lvl1pPr>
          </a:lstStyle>
          <a:p>
            <a:r>
              <a:rPr lang="en-US" dirty="0"/>
              <a:t>XXX has migrated the existing DW repository to an Azure environment which includes a suite of products that support increased capacity for storage, data transformation, and reporting. Subsequent focus in this space should be on integrating and conforming data in an optimised data warehouse design.</a:t>
            </a:r>
          </a:p>
        </p:txBody>
      </p:sp>
      <p:sp>
        <p:nvSpPr>
          <p:cNvPr id="22" name="TextBox 21">
            <a:extLst>
              <a:ext uri="{FF2B5EF4-FFF2-40B4-BE49-F238E27FC236}">
                <a16:creationId xmlns:a16="http://schemas.microsoft.com/office/drawing/2014/main" id="{48463A4E-941D-444C-A5B0-90D87275F25E}"/>
              </a:ext>
            </a:extLst>
          </p:cNvPr>
          <p:cNvSpPr txBox="1"/>
          <p:nvPr/>
        </p:nvSpPr>
        <p:spPr>
          <a:xfrm>
            <a:off x="8342146" y="4267892"/>
            <a:ext cx="3398164" cy="900246"/>
          </a:xfrm>
          <a:prstGeom prst="rect">
            <a:avLst/>
          </a:prstGeom>
          <a:solidFill>
            <a:schemeClr val="bg1">
              <a:lumMod val="95000"/>
            </a:schemeClr>
          </a:solidFill>
          <a:ln w="38100">
            <a:solidFill>
              <a:schemeClr val="accent4">
                <a:lumMod val="40000"/>
                <a:lumOff val="60000"/>
              </a:schemeClr>
            </a:solidFill>
          </a:ln>
        </p:spPr>
        <p:txBody>
          <a:bodyPr wrap="square" rtlCol="0">
            <a:spAutoFit/>
          </a:bodyPr>
          <a:lstStyle>
            <a:defPPr>
              <a:defRPr lang="en-US"/>
            </a:defPPr>
            <a:lvl1pPr>
              <a:defRPr sz="1400"/>
            </a:lvl1pPr>
          </a:lstStyle>
          <a:p>
            <a:r>
              <a:rPr lang="en-US" sz="1050" dirty="0"/>
              <a:t>PowerBI is currently being used as XXX’s enterprise reporting tool and is increasingly replacing MS Excel reports. Future outputs in this area should also ensure enterprise-wide metrics and data sourcing consistency</a:t>
            </a:r>
          </a:p>
        </p:txBody>
      </p:sp>
      <p:pic>
        <p:nvPicPr>
          <p:cNvPr id="12" name="Picture 11">
            <a:extLst>
              <a:ext uri="{FF2B5EF4-FFF2-40B4-BE49-F238E27FC236}">
                <a16:creationId xmlns:a16="http://schemas.microsoft.com/office/drawing/2014/main" id="{9F3899CD-7E98-4EB1-9752-0EA54B3F62DD}"/>
              </a:ext>
            </a:extLst>
          </p:cNvPr>
          <p:cNvPicPr>
            <a:picLocks noChangeAspect="1"/>
          </p:cNvPicPr>
          <p:nvPr/>
        </p:nvPicPr>
        <p:blipFill>
          <a:blip r:embed="rId6"/>
          <a:stretch>
            <a:fillRect/>
          </a:stretch>
        </p:blipFill>
        <p:spPr>
          <a:xfrm>
            <a:off x="4028350" y="6558835"/>
            <a:ext cx="3543300" cy="266700"/>
          </a:xfrm>
          <a:prstGeom prst="rect">
            <a:avLst/>
          </a:prstGeom>
        </p:spPr>
      </p:pic>
      <p:sp>
        <p:nvSpPr>
          <p:cNvPr id="5" name="Slide Number Placeholder 3">
            <a:extLst>
              <a:ext uri="{FF2B5EF4-FFF2-40B4-BE49-F238E27FC236}">
                <a16:creationId xmlns:a16="http://schemas.microsoft.com/office/drawing/2014/main" id="{FA01521D-8A8D-634C-3D07-8560461CE4A7}"/>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49</a:t>
            </a:fld>
            <a:endParaRPr lang="en-US" sz="1200" dirty="0">
              <a:solidFill>
                <a:schemeClr val="bg1"/>
              </a:solidFill>
            </a:endParaRPr>
          </a:p>
        </p:txBody>
      </p:sp>
    </p:spTree>
    <p:extLst>
      <p:ext uri="{BB962C8B-B14F-4D97-AF65-F5344CB8AC3E}">
        <p14:creationId xmlns:p14="http://schemas.microsoft.com/office/powerpoint/2010/main" val="188433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5</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a:t>
            </a:r>
          </a:p>
        </p:txBody>
      </p:sp>
      <p:sp>
        <p:nvSpPr>
          <p:cNvPr id="3" name="TextBox 2">
            <a:extLst>
              <a:ext uri="{FF2B5EF4-FFF2-40B4-BE49-F238E27FC236}">
                <a16:creationId xmlns:a16="http://schemas.microsoft.com/office/drawing/2014/main" id="{25DA070C-E463-BB12-00F5-7DBF87F95956}"/>
              </a:ext>
            </a:extLst>
          </p:cNvPr>
          <p:cNvSpPr txBox="1"/>
          <p:nvPr/>
        </p:nvSpPr>
        <p:spPr>
          <a:xfrm>
            <a:off x="1265505" y="3040798"/>
            <a:ext cx="4644541" cy="646331"/>
          </a:xfrm>
          <a:prstGeom prst="rect">
            <a:avLst/>
          </a:prstGeom>
          <a:noFill/>
        </p:spPr>
        <p:txBody>
          <a:bodyPr wrap="none" rtlCol="0">
            <a:spAutoFit/>
          </a:bodyPr>
          <a:lstStyle/>
          <a:p>
            <a:r>
              <a:rPr lang="en-US" sz="3600" b="1" dirty="0">
                <a:solidFill>
                  <a:schemeClr val="bg1"/>
                </a:solidFill>
              </a:rPr>
              <a:t>Rationale &amp; Definitions</a:t>
            </a:r>
            <a:endParaRPr lang="en-GB" sz="3600" b="1" dirty="0"/>
          </a:p>
        </p:txBody>
      </p:sp>
      <p:pic>
        <p:nvPicPr>
          <p:cNvPr id="4" name="Picture 3">
            <a:extLst>
              <a:ext uri="{FF2B5EF4-FFF2-40B4-BE49-F238E27FC236}">
                <a16:creationId xmlns:a16="http://schemas.microsoft.com/office/drawing/2014/main" id="{2792E2A3-60A3-1F3D-36C4-214BE8E3D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7553" y="1043869"/>
            <a:ext cx="3190504" cy="17946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2623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Critical Data Element (CDE) Identification – One Way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50</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High priority data items and attributes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405" y="2615881"/>
            <a:ext cx="3318620" cy="2603840"/>
          </a:xfrm>
          <a:prstGeom prst="rect">
            <a:avLst/>
          </a:prstGeom>
        </p:spPr>
      </p:pic>
      <p:sp>
        <p:nvSpPr>
          <p:cNvPr id="8" name="Rectangle 7"/>
          <p:cNvSpPr/>
          <p:nvPr/>
        </p:nvSpPr>
        <p:spPr>
          <a:xfrm>
            <a:off x="3293533" y="1673222"/>
            <a:ext cx="4956363" cy="86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 rtlCol="0" anchor="ctr"/>
          <a:lstStyle/>
          <a:p>
            <a:r>
              <a:rPr lang="en-US" sz="2000" b="1" dirty="0">
                <a:solidFill>
                  <a:schemeClr val="accent1">
                    <a:lumMod val="50000"/>
                  </a:schemeClr>
                </a:solidFill>
              </a:rPr>
              <a:t>e.g. Launch a New Product </a:t>
            </a:r>
            <a:r>
              <a:rPr lang="en-US" sz="2000" b="1" dirty="0">
                <a:solidFill>
                  <a:schemeClr val="tx1">
                    <a:lumMod val="85000"/>
                    <a:lumOff val="15000"/>
                  </a:schemeClr>
                </a:solidFill>
              </a:rPr>
              <a:t>– </a:t>
            </a:r>
            <a:r>
              <a:rPr lang="en-US" sz="2000" dirty="0">
                <a:solidFill>
                  <a:schemeClr val="bg2">
                    <a:lumMod val="25000"/>
                  </a:schemeClr>
                </a:solidFill>
              </a:rPr>
              <a:t>Marketing Campaigns require better customer information</a:t>
            </a:r>
          </a:p>
        </p:txBody>
      </p:sp>
      <p:sp>
        <p:nvSpPr>
          <p:cNvPr id="10" name="TextBox 9"/>
          <p:cNvSpPr txBox="1"/>
          <p:nvPr/>
        </p:nvSpPr>
        <p:spPr>
          <a:xfrm>
            <a:off x="3901995" y="4778854"/>
            <a:ext cx="1156447" cy="369332"/>
          </a:xfrm>
          <a:prstGeom prst="rect">
            <a:avLst/>
          </a:prstGeom>
          <a:noFill/>
        </p:spPr>
        <p:txBody>
          <a:bodyPr wrap="square" rtlCol="0">
            <a:spAutoFit/>
          </a:bodyPr>
          <a:lstStyle/>
          <a:p>
            <a:r>
              <a:rPr lang="en-US" b="1" dirty="0">
                <a:solidFill>
                  <a:schemeClr val="accent1">
                    <a:lumMod val="50000"/>
                  </a:schemeClr>
                </a:solidFill>
              </a:rPr>
              <a:t>Customer</a:t>
            </a:r>
          </a:p>
        </p:txBody>
      </p:sp>
      <p:sp>
        <p:nvSpPr>
          <p:cNvPr id="11" name="TextBox 10"/>
          <p:cNvSpPr txBox="1"/>
          <p:nvPr/>
        </p:nvSpPr>
        <p:spPr>
          <a:xfrm>
            <a:off x="6368282" y="4798805"/>
            <a:ext cx="1156447" cy="369332"/>
          </a:xfrm>
          <a:prstGeom prst="rect">
            <a:avLst/>
          </a:prstGeom>
          <a:noFill/>
        </p:spPr>
        <p:txBody>
          <a:bodyPr wrap="square" rtlCol="0">
            <a:spAutoFit/>
          </a:bodyPr>
          <a:lstStyle/>
          <a:p>
            <a:r>
              <a:rPr lang="en-US" b="1" dirty="0">
                <a:solidFill>
                  <a:schemeClr val="accent1">
                    <a:lumMod val="50000"/>
                  </a:schemeClr>
                </a:solidFill>
              </a:rPr>
              <a:t>Product</a:t>
            </a:r>
          </a:p>
        </p:txBody>
      </p:sp>
      <p:sp>
        <p:nvSpPr>
          <p:cNvPr id="12" name="TextBox 11"/>
          <p:cNvSpPr txBox="1"/>
          <p:nvPr/>
        </p:nvSpPr>
        <p:spPr>
          <a:xfrm>
            <a:off x="4289479" y="5455768"/>
            <a:ext cx="1156447" cy="369332"/>
          </a:xfrm>
          <a:prstGeom prst="rect">
            <a:avLst/>
          </a:prstGeom>
          <a:noFill/>
        </p:spPr>
        <p:txBody>
          <a:bodyPr wrap="square" rtlCol="0">
            <a:spAutoFit/>
          </a:bodyPr>
          <a:lstStyle/>
          <a:p>
            <a:r>
              <a:rPr lang="en-US" b="1" dirty="0">
                <a:solidFill>
                  <a:schemeClr val="accent1">
                    <a:lumMod val="50000"/>
                  </a:schemeClr>
                </a:solidFill>
              </a:rPr>
              <a:t>Region</a:t>
            </a:r>
          </a:p>
        </p:txBody>
      </p:sp>
      <p:sp>
        <p:nvSpPr>
          <p:cNvPr id="13" name="TextBox 12"/>
          <p:cNvSpPr txBox="1"/>
          <p:nvPr/>
        </p:nvSpPr>
        <p:spPr>
          <a:xfrm>
            <a:off x="5356850" y="5940181"/>
            <a:ext cx="1156447" cy="369332"/>
          </a:xfrm>
          <a:prstGeom prst="rect">
            <a:avLst/>
          </a:prstGeom>
          <a:noFill/>
        </p:spPr>
        <p:txBody>
          <a:bodyPr wrap="square" rtlCol="0">
            <a:spAutoFit/>
          </a:bodyPr>
          <a:lstStyle/>
          <a:p>
            <a:r>
              <a:rPr lang="en-US" b="1" dirty="0">
                <a:solidFill>
                  <a:schemeClr val="accent1">
                    <a:lumMod val="50000"/>
                  </a:schemeClr>
                </a:solidFill>
              </a:rPr>
              <a:t>Vendor</a:t>
            </a:r>
          </a:p>
        </p:txBody>
      </p:sp>
      <p:sp>
        <p:nvSpPr>
          <p:cNvPr id="14" name="TextBox 13"/>
          <p:cNvSpPr txBox="1"/>
          <p:nvPr/>
        </p:nvSpPr>
        <p:spPr>
          <a:xfrm>
            <a:off x="6136556" y="5468859"/>
            <a:ext cx="1156447" cy="369332"/>
          </a:xfrm>
          <a:prstGeom prst="rect">
            <a:avLst/>
          </a:prstGeom>
          <a:noFill/>
        </p:spPr>
        <p:txBody>
          <a:bodyPr wrap="square" rtlCol="0">
            <a:spAutoFit/>
          </a:bodyPr>
          <a:lstStyle/>
          <a:p>
            <a:r>
              <a:rPr lang="en-US" b="1" dirty="0">
                <a:solidFill>
                  <a:schemeClr val="accent1">
                    <a:lumMod val="50000"/>
                  </a:schemeClr>
                </a:solidFill>
              </a:rPr>
              <a:t>Partner</a:t>
            </a:r>
          </a:p>
        </p:txBody>
      </p:sp>
      <p:sp>
        <p:nvSpPr>
          <p:cNvPr id="16" name="Left Brace 15"/>
          <p:cNvSpPr/>
          <p:nvPr/>
        </p:nvSpPr>
        <p:spPr>
          <a:xfrm>
            <a:off x="2447365" y="1815353"/>
            <a:ext cx="322729" cy="605118"/>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68941" y="1815353"/>
            <a:ext cx="2070847" cy="646331"/>
          </a:xfrm>
          <a:prstGeom prst="rect">
            <a:avLst/>
          </a:prstGeom>
          <a:noFill/>
        </p:spPr>
        <p:txBody>
          <a:bodyPr wrap="square" rtlCol="0">
            <a:spAutoFit/>
          </a:bodyPr>
          <a:lstStyle/>
          <a:p>
            <a:pPr algn="ctr"/>
            <a:r>
              <a:rPr lang="en-US" b="1" dirty="0">
                <a:solidFill>
                  <a:schemeClr val="bg2">
                    <a:lumMod val="50000"/>
                  </a:schemeClr>
                </a:solidFill>
              </a:rPr>
              <a:t>Identify Key Business Drivers</a:t>
            </a:r>
          </a:p>
        </p:txBody>
      </p:sp>
      <p:sp>
        <p:nvSpPr>
          <p:cNvPr id="18" name="Left Brace 17"/>
          <p:cNvSpPr/>
          <p:nvPr/>
        </p:nvSpPr>
        <p:spPr>
          <a:xfrm>
            <a:off x="2393575" y="2615881"/>
            <a:ext cx="430307" cy="2416325"/>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0" y="3396100"/>
            <a:ext cx="2393575" cy="923330"/>
          </a:xfrm>
          <a:prstGeom prst="rect">
            <a:avLst/>
          </a:prstGeom>
          <a:noFill/>
        </p:spPr>
        <p:txBody>
          <a:bodyPr wrap="square" rtlCol="0">
            <a:spAutoFit/>
          </a:bodyPr>
          <a:lstStyle/>
          <a:p>
            <a:pPr algn="ctr"/>
            <a:r>
              <a:rPr lang="en-US" b="1" dirty="0">
                <a:solidFill>
                  <a:schemeClr val="bg2">
                    <a:lumMod val="50000"/>
                  </a:schemeClr>
                </a:solidFill>
              </a:rPr>
              <a:t>Filter Data Elements Aligned with Business Drivers</a:t>
            </a:r>
          </a:p>
        </p:txBody>
      </p:sp>
      <p:sp>
        <p:nvSpPr>
          <p:cNvPr id="20" name="Left Brace 19"/>
          <p:cNvSpPr/>
          <p:nvPr/>
        </p:nvSpPr>
        <p:spPr>
          <a:xfrm>
            <a:off x="2393575" y="5148186"/>
            <a:ext cx="430307" cy="1037461"/>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53790" y="5293850"/>
            <a:ext cx="2393575" cy="646331"/>
          </a:xfrm>
          <a:prstGeom prst="rect">
            <a:avLst/>
          </a:prstGeom>
          <a:noFill/>
        </p:spPr>
        <p:txBody>
          <a:bodyPr wrap="square" rtlCol="0">
            <a:spAutoFit/>
          </a:bodyPr>
          <a:lstStyle/>
          <a:p>
            <a:pPr algn="ctr"/>
            <a:r>
              <a:rPr lang="en-US" b="1" dirty="0">
                <a:solidFill>
                  <a:schemeClr val="bg2">
                    <a:lumMod val="50000"/>
                  </a:schemeClr>
                </a:solidFill>
              </a:rPr>
              <a:t>Focus Strategy Efforts on Key Data</a:t>
            </a:r>
          </a:p>
        </p:txBody>
      </p:sp>
      <p:sp>
        <p:nvSpPr>
          <p:cNvPr id="22" name="Right Arrow 21"/>
          <p:cNvSpPr/>
          <p:nvPr/>
        </p:nvSpPr>
        <p:spPr>
          <a:xfrm>
            <a:off x="8039100" y="3629025"/>
            <a:ext cx="1009650" cy="61912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250116" y="3530087"/>
            <a:ext cx="2393575" cy="1323439"/>
          </a:xfrm>
          <a:prstGeom prst="rect">
            <a:avLst/>
          </a:prstGeom>
          <a:noFill/>
        </p:spPr>
        <p:txBody>
          <a:bodyPr wrap="square" rtlCol="0">
            <a:spAutoFit/>
          </a:bodyPr>
          <a:lstStyle/>
          <a:p>
            <a:pPr algn="ctr"/>
            <a:r>
              <a:rPr lang="en-US" sz="2000" b="1" dirty="0">
                <a:solidFill>
                  <a:schemeClr val="accent1">
                    <a:lumMod val="50000"/>
                  </a:schemeClr>
                </a:solidFill>
              </a:rPr>
              <a:t>Targeted Projects in the Data Strategy to Deliver Short-Term Results</a:t>
            </a:r>
          </a:p>
        </p:txBody>
      </p:sp>
    </p:spTree>
    <p:extLst>
      <p:ext uri="{BB962C8B-B14F-4D97-AF65-F5344CB8AC3E}">
        <p14:creationId xmlns:p14="http://schemas.microsoft.com/office/powerpoint/2010/main" val="3851163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73" y="49455"/>
            <a:ext cx="10515600" cy="787814"/>
          </a:xfrm>
        </p:spPr>
        <p:txBody>
          <a:bodyPr/>
          <a:lstStyle/>
          <a:p>
            <a:r>
              <a:rPr lang="en-US" dirty="0"/>
              <a:t>CDE Identification – Another Way</a:t>
            </a:r>
          </a:p>
        </p:txBody>
      </p:sp>
      <p:graphicFrame>
        <p:nvGraphicFramePr>
          <p:cNvPr id="5" name="Content Placeholder 4"/>
          <p:cNvGraphicFramePr>
            <a:graphicFrameLocks noGrp="1"/>
          </p:cNvGraphicFramePr>
          <p:nvPr>
            <p:ph idx="1"/>
          </p:nvPr>
        </p:nvGraphicFramePr>
        <p:xfrm>
          <a:off x="2107127" y="1780486"/>
          <a:ext cx="6857888"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prstGeom prst="rect">
            <a:avLst/>
          </a:prstGeom>
        </p:spPr>
        <p:txBody>
          <a:bodyPr/>
          <a:lstStyle/>
          <a:p>
            <a:fld id="{5BA07366-CB75-4AA8-9E5B-928B849F427C}" type="slidenum">
              <a:rPr lang="en-GB" smtClean="0">
                <a:solidFill>
                  <a:schemeClr val="tx1"/>
                </a:solidFill>
              </a:rPr>
              <a:t>51</a:t>
            </a:fld>
            <a:endParaRPr lang="en-GB" dirty="0">
              <a:solidFill>
                <a:schemeClr val="tx1"/>
              </a:solidFill>
            </a:endParaRPr>
          </a:p>
        </p:txBody>
      </p:sp>
      <p:sp>
        <p:nvSpPr>
          <p:cNvPr id="6" name="TextBox 5"/>
          <p:cNvSpPr txBox="1"/>
          <p:nvPr/>
        </p:nvSpPr>
        <p:spPr>
          <a:xfrm>
            <a:off x="5081495" y="2557281"/>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Conceptual</a:t>
            </a:r>
          </a:p>
        </p:txBody>
      </p:sp>
      <p:sp>
        <p:nvSpPr>
          <p:cNvPr id="7" name="TextBox 6"/>
          <p:cNvSpPr txBox="1"/>
          <p:nvPr/>
        </p:nvSpPr>
        <p:spPr>
          <a:xfrm>
            <a:off x="5317129" y="3662030"/>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Logical</a:t>
            </a:r>
          </a:p>
        </p:txBody>
      </p:sp>
      <p:sp>
        <p:nvSpPr>
          <p:cNvPr id="8" name="TextBox 7"/>
          <p:cNvSpPr txBox="1"/>
          <p:nvPr/>
        </p:nvSpPr>
        <p:spPr>
          <a:xfrm>
            <a:off x="5227330" y="5014508"/>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Physical</a:t>
            </a:r>
          </a:p>
        </p:txBody>
      </p:sp>
      <p:sp>
        <p:nvSpPr>
          <p:cNvPr id="10" name="TextBox 9"/>
          <p:cNvSpPr txBox="1"/>
          <p:nvPr/>
        </p:nvSpPr>
        <p:spPr>
          <a:xfrm>
            <a:off x="9391503" y="991363"/>
            <a:ext cx="1190192" cy="400110"/>
          </a:xfrm>
          <a:prstGeom prst="rect">
            <a:avLst/>
          </a:prstGeom>
          <a:noFill/>
        </p:spPr>
        <p:txBody>
          <a:bodyPr wrap="square" rtlCol="0">
            <a:spAutoFit/>
          </a:bodyPr>
          <a:lstStyle/>
          <a:p>
            <a:r>
              <a:rPr lang="en-US" sz="2000" b="1" u="sng" dirty="0">
                <a:solidFill>
                  <a:srgbClr val="7030A0"/>
                </a:solidFill>
              </a:rPr>
              <a:t>Purpose</a:t>
            </a:r>
            <a:endParaRPr lang="en-GB" sz="2000" b="1" u="sng" dirty="0">
              <a:solidFill>
                <a:srgbClr val="7030A0"/>
              </a:solidFill>
            </a:endParaRPr>
          </a:p>
        </p:txBody>
      </p:sp>
      <p:sp>
        <p:nvSpPr>
          <p:cNvPr id="11" name="TextBox 10"/>
          <p:cNvSpPr txBox="1"/>
          <p:nvPr/>
        </p:nvSpPr>
        <p:spPr>
          <a:xfrm>
            <a:off x="8737184" y="2415619"/>
            <a:ext cx="2921416" cy="584775"/>
          </a:xfrm>
          <a:prstGeom prst="rect">
            <a:avLst/>
          </a:prstGeom>
          <a:noFill/>
        </p:spPr>
        <p:txBody>
          <a:bodyPr wrap="square" rtlCol="0">
            <a:spAutoFit/>
          </a:bodyPr>
          <a:lstStyle/>
          <a:p>
            <a:pPr algn="ctr"/>
            <a:r>
              <a:rPr lang="en-US" sz="1600" b="1" dirty="0">
                <a:solidFill>
                  <a:srgbClr val="000099"/>
                </a:solidFill>
              </a:rPr>
              <a:t>Communication &amp; Definition </a:t>
            </a:r>
            <a:r>
              <a:rPr lang="en-US" sz="1600" dirty="0">
                <a:solidFill>
                  <a:srgbClr val="000099"/>
                </a:solidFill>
              </a:rPr>
              <a:t>of Business Concepts &amp; Rules</a:t>
            </a:r>
            <a:endParaRPr lang="en-GB" sz="1600" dirty="0">
              <a:solidFill>
                <a:srgbClr val="000099"/>
              </a:solidFill>
            </a:endParaRPr>
          </a:p>
        </p:txBody>
      </p:sp>
      <p:sp>
        <p:nvSpPr>
          <p:cNvPr id="12" name="TextBox 11"/>
          <p:cNvSpPr txBox="1"/>
          <p:nvPr/>
        </p:nvSpPr>
        <p:spPr>
          <a:xfrm>
            <a:off x="8997288" y="3554545"/>
            <a:ext cx="2044685" cy="830997"/>
          </a:xfrm>
          <a:prstGeom prst="rect">
            <a:avLst/>
          </a:prstGeom>
          <a:noFill/>
        </p:spPr>
        <p:txBody>
          <a:bodyPr wrap="square" rtlCol="0">
            <a:spAutoFit/>
          </a:bodyPr>
          <a:lstStyle/>
          <a:p>
            <a:pPr algn="ctr"/>
            <a:r>
              <a:rPr lang="en-US" sz="1600" b="1" dirty="0">
                <a:solidFill>
                  <a:srgbClr val="000099"/>
                </a:solidFill>
              </a:rPr>
              <a:t>Clarification &amp; Detail </a:t>
            </a:r>
            <a:r>
              <a:rPr lang="en-US" sz="1600" dirty="0">
                <a:solidFill>
                  <a:srgbClr val="000099"/>
                </a:solidFill>
              </a:rPr>
              <a:t>of Business Rules &amp; Data Structures</a:t>
            </a:r>
            <a:endParaRPr lang="en-GB" sz="1600" dirty="0">
              <a:solidFill>
                <a:srgbClr val="000099"/>
              </a:solidFill>
            </a:endParaRPr>
          </a:p>
        </p:txBody>
      </p:sp>
      <p:sp>
        <p:nvSpPr>
          <p:cNvPr id="13" name="TextBox 12"/>
          <p:cNvSpPr txBox="1"/>
          <p:nvPr/>
        </p:nvSpPr>
        <p:spPr>
          <a:xfrm>
            <a:off x="9187661" y="5060716"/>
            <a:ext cx="1874358" cy="830997"/>
          </a:xfrm>
          <a:prstGeom prst="rect">
            <a:avLst/>
          </a:prstGeom>
          <a:noFill/>
        </p:spPr>
        <p:txBody>
          <a:bodyPr wrap="square" rtlCol="0">
            <a:spAutoFit/>
          </a:bodyPr>
          <a:lstStyle/>
          <a:p>
            <a:pPr algn="ctr"/>
            <a:r>
              <a:rPr lang="en-US" sz="1600" b="1" dirty="0">
                <a:solidFill>
                  <a:srgbClr val="000099"/>
                </a:solidFill>
              </a:rPr>
              <a:t>Technical</a:t>
            </a:r>
            <a:r>
              <a:rPr lang="en-US" sz="1600" dirty="0">
                <a:solidFill>
                  <a:srgbClr val="000099"/>
                </a:solidFill>
              </a:rPr>
              <a:t> </a:t>
            </a:r>
            <a:r>
              <a:rPr lang="en-US" sz="1600" b="1" dirty="0">
                <a:solidFill>
                  <a:srgbClr val="000099"/>
                </a:solidFill>
              </a:rPr>
              <a:t>Implementation</a:t>
            </a:r>
            <a:r>
              <a:rPr lang="en-US" sz="1600" dirty="0">
                <a:solidFill>
                  <a:srgbClr val="000099"/>
                </a:solidFill>
              </a:rPr>
              <a:t> on a Physical Database</a:t>
            </a:r>
            <a:endParaRPr lang="en-GB" sz="1600" dirty="0">
              <a:solidFill>
                <a:srgbClr val="000099"/>
              </a:solidFill>
            </a:endParaRPr>
          </a:p>
        </p:txBody>
      </p:sp>
      <p:sp>
        <p:nvSpPr>
          <p:cNvPr id="20" name="TextBox 19"/>
          <p:cNvSpPr txBox="1"/>
          <p:nvPr/>
        </p:nvSpPr>
        <p:spPr>
          <a:xfrm>
            <a:off x="1604881" y="1019254"/>
            <a:ext cx="1190192" cy="400110"/>
          </a:xfrm>
          <a:prstGeom prst="rect">
            <a:avLst/>
          </a:prstGeom>
          <a:noFill/>
        </p:spPr>
        <p:txBody>
          <a:bodyPr wrap="square" rtlCol="0">
            <a:spAutoFit/>
          </a:bodyPr>
          <a:lstStyle/>
          <a:p>
            <a:r>
              <a:rPr lang="en-US" sz="2000" b="1" u="sng" dirty="0">
                <a:solidFill>
                  <a:srgbClr val="7030A0"/>
                </a:solidFill>
              </a:rPr>
              <a:t>Audience</a:t>
            </a:r>
            <a:endParaRPr lang="en-GB" sz="2000" b="1" u="sng" dirty="0">
              <a:solidFill>
                <a:srgbClr val="7030A0"/>
              </a:solidFill>
            </a:endParaRPr>
          </a:p>
        </p:txBody>
      </p:sp>
      <p:sp>
        <p:nvSpPr>
          <p:cNvPr id="21" name="TextBox 20"/>
          <p:cNvSpPr txBox="1"/>
          <p:nvPr/>
        </p:nvSpPr>
        <p:spPr>
          <a:xfrm>
            <a:off x="722851" y="2498388"/>
            <a:ext cx="2921416" cy="584775"/>
          </a:xfrm>
          <a:prstGeom prst="rect">
            <a:avLst/>
          </a:prstGeom>
          <a:noFill/>
        </p:spPr>
        <p:txBody>
          <a:bodyPr wrap="square" rtlCol="0">
            <a:spAutoFit/>
          </a:bodyPr>
          <a:lstStyle/>
          <a:p>
            <a:pPr algn="ctr"/>
            <a:r>
              <a:rPr lang="en-US" sz="1600" b="1" dirty="0">
                <a:solidFill>
                  <a:srgbClr val="000099"/>
                </a:solidFill>
              </a:rPr>
              <a:t>Business Stakeholders</a:t>
            </a:r>
          </a:p>
          <a:p>
            <a:pPr algn="ctr"/>
            <a:r>
              <a:rPr lang="en-US" sz="1600" b="1" dirty="0">
                <a:solidFill>
                  <a:srgbClr val="000099"/>
                </a:solidFill>
              </a:rPr>
              <a:t>Data Architects</a:t>
            </a:r>
            <a:endParaRPr lang="en-GB" sz="1600" dirty="0">
              <a:solidFill>
                <a:srgbClr val="000099"/>
              </a:solidFill>
            </a:endParaRPr>
          </a:p>
        </p:txBody>
      </p:sp>
      <p:sp>
        <p:nvSpPr>
          <p:cNvPr id="22" name="TextBox 21"/>
          <p:cNvSpPr txBox="1"/>
          <p:nvPr/>
        </p:nvSpPr>
        <p:spPr>
          <a:xfrm>
            <a:off x="1132295" y="3520004"/>
            <a:ext cx="2044685" cy="584775"/>
          </a:xfrm>
          <a:prstGeom prst="rect">
            <a:avLst/>
          </a:prstGeom>
          <a:noFill/>
        </p:spPr>
        <p:txBody>
          <a:bodyPr wrap="square" rtlCol="0">
            <a:spAutoFit/>
          </a:bodyPr>
          <a:lstStyle/>
          <a:p>
            <a:pPr algn="ctr"/>
            <a:r>
              <a:rPr lang="en-US" sz="1600" b="1" dirty="0">
                <a:solidFill>
                  <a:srgbClr val="000099"/>
                </a:solidFill>
              </a:rPr>
              <a:t>Data Architects</a:t>
            </a:r>
          </a:p>
          <a:p>
            <a:pPr algn="ctr"/>
            <a:r>
              <a:rPr lang="en-US" sz="1600" b="1" dirty="0">
                <a:solidFill>
                  <a:srgbClr val="000099"/>
                </a:solidFill>
              </a:rPr>
              <a:t>Business Analysts</a:t>
            </a:r>
            <a:endParaRPr lang="en-GB" sz="1600" dirty="0">
              <a:solidFill>
                <a:srgbClr val="000099"/>
              </a:solidFill>
            </a:endParaRPr>
          </a:p>
        </p:txBody>
      </p:sp>
      <p:sp>
        <p:nvSpPr>
          <p:cNvPr id="24" name="TextBox 23"/>
          <p:cNvSpPr txBox="1"/>
          <p:nvPr/>
        </p:nvSpPr>
        <p:spPr>
          <a:xfrm>
            <a:off x="1014180" y="5029051"/>
            <a:ext cx="2044685" cy="584775"/>
          </a:xfrm>
          <a:prstGeom prst="rect">
            <a:avLst/>
          </a:prstGeom>
          <a:noFill/>
        </p:spPr>
        <p:txBody>
          <a:bodyPr wrap="square" rtlCol="0">
            <a:spAutoFit/>
          </a:bodyPr>
          <a:lstStyle/>
          <a:p>
            <a:pPr algn="ctr"/>
            <a:r>
              <a:rPr lang="en-US" sz="1600" b="1" dirty="0">
                <a:solidFill>
                  <a:srgbClr val="000099"/>
                </a:solidFill>
              </a:rPr>
              <a:t>DBAs</a:t>
            </a:r>
          </a:p>
          <a:p>
            <a:pPr algn="ctr"/>
            <a:r>
              <a:rPr lang="en-US" sz="1600" b="1" dirty="0">
                <a:solidFill>
                  <a:srgbClr val="000099"/>
                </a:solidFill>
              </a:rPr>
              <a:t>Developers</a:t>
            </a:r>
            <a:endParaRPr lang="en-GB" sz="1600" dirty="0">
              <a:solidFill>
                <a:srgbClr val="000099"/>
              </a:solidFill>
            </a:endParaRPr>
          </a:p>
        </p:txBody>
      </p:sp>
      <p:sp>
        <p:nvSpPr>
          <p:cNvPr id="25" name="TextBox 24"/>
          <p:cNvSpPr txBox="1"/>
          <p:nvPr/>
        </p:nvSpPr>
        <p:spPr>
          <a:xfrm>
            <a:off x="4610901" y="2808568"/>
            <a:ext cx="1909317" cy="261610"/>
          </a:xfrm>
          <a:prstGeom prst="rect">
            <a:avLst/>
          </a:prstGeom>
          <a:noFill/>
        </p:spPr>
        <p:txBody>
          <a:bodyPr wrap="square" rtlCol="0">
            <a:spAutoFit/>
          </a:bodyPr>
          <a:lstStyle/>
          <a:p>
            <a:pPr algn="ctr"/>
            <a:r>
              <a:rPr lang="en-US" sz="1100" dirty="0">
                <a:solidFill>
                  <a:schemeClr val="bg1"/>
                </a:solidFill>
              </a:rPr>
              <a:t>Business Concepts</a:t>
            </a:r>
            <a:endParaRPr lang="en-GB" sz="1100" dirty="0">
              <a:solidFill>
                <a:schemeClr val="bg1"/>
              </a:solidFill>
            </a:endParaRPr>
          </a:p>
        </p:txBody>
      </p:sp>
      <p:sp>
        <p:nvSpPr>
          <p:cNvPr id="26" name="TextBox 25"/>
          <p:cNvSpPr txBox="1"/>
          <p:nvPr/>
        </p:nvSpPr>
        <p:spPr>
          <a:xfrm>
            <a:off x="4241899" y="3986426"/>
            <a:ext cx="2762739" cy="261610"/>
          </a:xfrm>
          <a:prstGeom prst="rect">
            <a:avLst/>
          </a:prstGeom>
          <a:noFill/>
        </p:spPr>
        <p:txBody>
          <a:bodyPr wrap="square" rtlCol="0">
            <a:spAutoFit/>
          </a:bodyPr>
          <a:lstStyle/>
          <a:p>
            <a:pPr algn="ctr"/>
            <a:r>
              <a:rPr lang="en-US" sz="1100" dirty="0">
                <a:solidFill>
                  <a:schemeClr val="bg1"/>
                </a:solidFill>
              </a:rPr>
              <a:t>Data Entities</a:t>
            </a:r>
            <a:endParaRPr lang="en-GB" sz="1100" dirty="0">
              <a:solidFill>
                <a:schemeClr val="bg1"/>
              </a:solidFill>
            </a:endParaRPr>
          </a:p>
        </p:txBody>
      </p:sp>
      <p:sp>
        <p:nvSpPr>
          <p:cNvPr id="27" name="TextBox 26"/>
          <p:cNvSpPr txBox="1"/>
          <p:nvPr/>
        </p:nvSpPr>
        <p:spPr>
          <a:xfrm>
            <a:off x="4241898" y="5341643"/>
            <a:ext cx="2762739" cy="261610"/>
          </a:xfrm>
          <a:prstGeom prst="rect">
            <a:avLst/>
          </a:prstGeom>
          <a:noFill/>
        </p:spPr>
        <p:txBody>
          <a:bodyPr wrap="square" rtlCol="0">
            <a:spAutoFit/>
          </a:bodyPr>
          <a:lstStyle/>
          <a:p>
            <a:pPr algn="ctr"/>
            <a:r>
              <a:rPr lang="en-US" sz="1100" dirty="0">
                <a:solidFill>
                  <a:schemeClr val="bg1"/>
                </a:solidFill>
              </a:rPr>
              <a:t>Physical Tables</a:t>
            </a:r>
            <a:endParaRPr lang="en-GB" sz="1100" dirty="0">
              <a:solidFill>
                <a:schemeClr val="bg1"/>
              </a:solidFill>
            </a:endParaRPr>
          </a:p>
        </p:txBody>
      </p:sp>
      <p:cxnSp>
        <p:nvCxnSpPr>
          <p:cNvPr id="14" name="Straight Connector 13"/>
          <p:cNvCxnSpPr/>
          <p:nvPr/>
        </p:nvCxnSpPr>
        <p:spPr>
          <a:xfrm flipV="1">
            <a:off x="246366" y="3215734"/>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6366" y="4682584"/>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5233512" y="1803329"/>
            <a:ext cx="615958" cy="372219"/>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flipV="1">
            <a:off x="233389" y="2171935"/>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40865" y="1590032"/>
            <a:ext cx="2921416" cy="584775"/>
          </a:xfrm>
          <a:prstGeom prst="rect">
            <a:avLst/>
          </a:prstGeom>
          <a:noFill/>
        </p:spPr>
        <p:txBody>
          <a:bodyPr wrap="square" rtlCol="0">
            <a:spAutoFit/>
          </a:bodyPr>
          <a:lstStyle/>
          <a:p>
            <a:pPr algn="ctr"/>
            <a:r>
              <a:rPr lang="en-US" sz="1600" b="1" dirty="0">
                <a:solidFill>
                  <a:srgbClr val="000099"/>
                </a:solidFill>
              </a:rPr>
              <a:t>Business Stakeholders</a:t>
            </a:r>
          </a:p>
          <a:p>
            <a:pPr algn="ctr"/>
            <a:r>
              <a:rPr lang="en-US" sz="1600" b="1" dirty="0">
                <a:solidFill>
                  <a:srgbClr val="000099"/>
                </a:solidFill>
              </a:rPr>
              <a:t>Data Architects</a:t>
            </a:r>
            <a:endParaRPr lang="en-GB" sz="1600" dirty="0">
              <a:solidFill>
                <a:srgbClr val="000099"/>
              </a:solidFill>
            </a:endParaRPr>
          </a:p>
        </p:txBody>
      </p:sp>
      <p:sp>
        <p:nvSpPr>
          <p:cNvPr id="32" name="TextBox 31"/>
          <p:cNvSpPr txBox="1"/>
          <p:nvPr/>
        </p:nvSpPr>
        <p:spPr>
          <a:xfrm>
            <a:off x="5647038" y="1792955"/>
            <a:ext cx="1152128" cy="251287"/>
          </a:xfrm>
          <a:prstGeom prst="rect">
            <a:avLst/>
          </a:prstGeom>
          <a:noFill/>
        </p:spPr>
        <p:txBody>
          <a:bodyPr wrap="square" lIns="0" tIns="0" rIns="0" bIns="0" rtlCol="0">
            <a:noAutofit/>
          </a:bodyPr>
          <a:lstStyle/>
          <a:p>
            <a:pPr algn="ctr">
              <a:lnSpc>
                <a:spcPct val="80000"/>
              </a:lnSpc>
            </a:pPr>
            <a:r>
              <a:rPr lang="en-US" sz="1600" b="1" dirty="0"/>
              <a:t>Enterprise</a:t>
            </a:r>
          </a:p>
          <a:p>
            <a:pPr algn="ctr">
              <a:lnSpc>
                <a:spcPct val="80000"/>
              </a:lnSpc>
            </a:pPr>
            <a:r>
              <a:rPr lang="en-US" sz="1100" b="1" dirty="0"/>
              <a:t>Subject Areas</a:t>
            </a:r>
          </a:p>
        </p:txBody>
      </p:sp>
      <p:sp>
        <p:nvSpPr>
          <p:cNvPr id="33" name="TextBox 32"/>
          <p:cNvSpPr txBox="1"/>
          <p:nvPr/>
        </p:nvSpPr>
        <p:spPr>
          <a:xfrm>
            <a:off x="8642555" y="1490832"/>
            <a:ext cx="2921416" cy="584775"/>
          </a:xfrm>
          <a:prstGeom prst="rect">
            <a:avLst/>
          </a:prstGeom>
          <a:noFill/>
        </p:spPr>
        <p:txBody>
          <a:bodyPr wrap="square" rtlCol="0">
            <a:spAutoFit/>
          </a:bodyPr>
          <a:lstStyle/>
          <a:p>
            <a:pPr algn="ctr"/>
            <a:r>
              <a:rPr lang="en-US" sz="1600" b="1" dirty="0">
                <a:solidFill>
                  <a:srgbClr val="000099"/>
                </a:solidFill>
              </a:rPr>
              <a:t>Organisation &amp; Scoping </a:t>
            </a:r>
            <a:r>
              <a:rPr lang="en-US" sz="1600" dirty="0">
                <a:solidFill>
                  <a:srgbClr val="000099"/>
                </a:solidFill>
              </a:rPr>
              <a:t>of main business domain areas</a:t>
            </a:r>
            <a:endParaRPr lang="en-GB" sz="1600" dirty="0">
              <a:solidFill>
                <a:srgbClr val="000099"/>
              </a:solidFill>
            </a:endParaRPr>
          </a:p>
        </p:txBody>
      </p:sp>
    </p:spTree>
    <p:extLst>
      <p:ext uri="{BB962C8B-B14F-4D97-AF65-F5344CB8AC3E}">
        <p14:creationId xmlns:p14="http://schemas.microsoft.com/office/powerpoint/2010/main" val="715042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20C0-30C1-896C-AF8C-C488DD06331E}"/>
              </a:ext>
            </a:extLst>
          </p:cNvPr>
          <p:cNvSpPr>
            <a:spLocks noGrp="1"/>
          </p:cNvSpPr>
          <p:nvPr>
            <p:ph type="title"/>
          </p:nvPr>
        </p:nvSpPr>
        <p:spPr>
          <a:xfrm>
            <a:off x="725749" y="202403"/>
            <a:ext cx="10515600" cy="787814"/>
          </a:xfrm>
        </p:spPr>
        <p:txBody>
          <a:bodyPr/>
          <a:lstStyle/>
          <a:p>
            <a:r>
              <a:rPr lang="en-GB" dirty="0"/>
              <a:t>Actual Business / Conceptual Data Model </a:t>
            </a:r>
          </a:p>
        </p:txBody>
      </p:sp>
      <p:pic>
        <p:nvPicPr>
          <p:cNvPr id="9" name="Content Placeholder 8" descr="Diagram&#10;&#10;Description automatically generated">
            <a:extLst>
              <a:ext uri="{FF2B5EF4-FFF2-40B4-BE49-F238E27FC236}">
                <a16:creationId xmlns:a16="http://schemas.microsoft.com/office/drawing/2014/main" id="{59877D47-CA53-3CD4-241C-07938D66BF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48329" y="1155020"/>
            <a:ext cx="8156244" cy="5088939"/>
          </a:xfrm>
        </p:spPr>
      </p:pic>
      <p:sp>
        <p:nvSpPr>
          <p:cNvPr id="4" name="Slide Number Placeholder 3">
            <a:extLst>
              <a:ext uri="{FF2B5EF4-FFF2-40B4-BE49-F238E27FC236}">
                <a16:creationId xmlns:a16="http://schemas.microsoft.com/office/drawing/2014/main" id="{CEB116E3-8104-48B2-AF31-EA1D858DCE98}"/>
              </a:ext>
            </a:extLst>
          </p:cNvPr>
          <p:cNvSpPr>
            <a:spLocks noGrp="1"/>
          </p:cNvSpPr>
          <p:nvPr>
            <p:ph type="sldNum" sz="quarter" idx="12"/>
          </p:nvPr>
        </p:nvSpPr>
        <p:spPr/>
        <p:txBody>
          <a:bodyPr/>
          <a:lstStyle/>
          <a:p>
            <a:fld id="{7C0A8638-8D10-419D-A540-6BF35F11F66E}" type="slidenum">
              <a:rPr lang="en-US" smtClean="0">
                <a:solidFill>
                  <a:schemeClr val="tx1"/>
                </a:solidFill>
              </a:rPr>
              <a:t>52</a:t>
            </a:fld>
            <a:endParaRPr lang="en-US" dirty="0">
              <a:solidFill>
                <a:schemeClr val="tx1"/>
              </a:solidFill>
            </a:endParaRPr>
          </a:p>
        </p:txBody>
      </p:sp>
    </p:spTree>
    <p:extLst>
      <p:ext uri="{BB962C8B-B14F-4D97-AF65-F5344CB8AC3E}">
        <p14:creationId xmlns:p14="http://schemas.microsoft.com/office/powerpoint/2010/main" val="1712084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4EAD-E094-3ADE-61DE-E7CD6FC67A6F}"/>
              </a:ext>
            </a:extLst>
          </p:cNvPr>
          <p:cNvSpPr>
            <a:spLocks noGrp="1"/>
          </p:cNvSpPr>
          <p:nvPr>
            <p:ph type="title"/>
          </p:nvPr>
        </p:nvSpPr>
        <p:spPr/>
        <p:txBody>
          <a:bodyPr/>
          <a:lstStyle/>
          <a:p>
            <a:r>
              <a:rPr lang="en-GB" dirty="0"/>
              <a:t>Baseline Key Data Sources </a:t>
            </a:r>
          </a:p>
        </p:txBody>
      </p:sp>
      <p:sp>
        <p:nvSpPr>
          <p:cNvPr id="3" name="Content Placeholder 2">
            <a:extLst>
              <a:ext uri="{FF2B5EF4-FFF2-40B4-BE49-F238E27FC236}">
                <a16:creationId xmlns:a16="http://schemas.microsoft.com/office/drawing/2014/main" id="{56CD39C2-6EB5-084D-935D-8B763367CE54}"/>
              </a:ext>
            </a:extLst>
          </p:cNvPr>
          <p:cNvSpPr>
            <a:spLocks noGrp="1"/>
          </p:cNvSpPr>
          <p:nvPr>
            <p:ph idx="1"/>
          </p:nvPr>
        </p:nvSpPr>
        <p:spPr>
          <a:xfrm>
            <a:off x="510991" y="725166"/>
            <a:ext cx="3732303" cy="5418646"/>
          </a:xfrm>
        </p:spPr>
        <p:txBody>
          <a:bodyPr/>
          <a:lstStyle/>
          <a:p>
            <a:r>
              <a:rPr lang="en-GB" dirty="0"/>
              <a:t>Data quality will arise as a key problem in Step 1 – guaranteed! </a:t>
            </a:r>
          </a:p>
          <a:p>
            <a:r>
              <a:rPr lang="en-GB" dirty="0"/>
              <a:t>To quantify the scope and scale of data quality problems consider data profiling key data sources </a:t>
            </a:r>
          </a:p>
          <a:p>
            <a:r>
              <a:rPr lang="en-GB" dirty="0"/>
              <a:t>This will:</a:t>
            </a:r>
          </a:p>
          <a:p>
            <a:pPr lvl="1"/>
            <a:r>
              <a:rPr lang="en-GB" dirty="0"/>
              <a:t>Provide real, concrete evidence for existing data problems </a:t>
            </a:r>
          </a:p>
          <a:p>
            <a:pPr lvl="1"/>
            <a:r>
              <a:rPr lang="en-GB" dirty="0"/>
              <a:t>Help identify and quantify the state of critical data elements (CDEs) </a:t>
            </a:r>
          </a:p>
          <a:p>
            <a:pPr lvl="1"/>
            <a:r>
              <a:rPr lang="en-GB" dirty="0"/>
              <a:t>Help to build the business case for action </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08E7984B-35AD-4220-FFC1-7C1D31FF0B7A}"/>
              </a:ext>
            </a:extLst>
          </p:cNvPr>
          <p:cNvSpPr>
            <a:spLocks noGrp="1"/>
          </p:cNvSpPr>
          <p:nvPr>
            <p:ph type="sldNum" sz="quarter" idx="12"/>
          </p:nvPr>
        </p:nvSpPr>
        <p:spPr/>
        <p:txBody>
          <a:bodyPr/>
          <a:lstStyle/>
          <a:p>
            <a:fld id="{7C0A8638-8D10-419D-A540-6BF35F11F66E}" type="slidenum">
              <a:rPr lang="en-US" smtClean="0">
                <a:solidFill>
                  <a:schemeClr val="tx1"/>
                </a:solidFill>
              </a:rPr>
              <a:t>53</a:t>
            </a:fld>
            <a:endParaRPr lang="en-US" dirty="0">
              <a:solidFill>
                <a:schemeClr val="tx1"/>
              </a:solidFill>
            </a:endParaRPr>
          </a:p>
        </p:txBody>
      </p:sp>
      <p:pic>
        <p:nvPicPr>
          <p:cNvPr id="6" name="Picture 5" descr="Graphical user interface, application&#10;&#10;Description automatically generated">
            <a:extLst>
              <a:ext uri="{FF2B5EF4-FFF2-40B4-BE49-F238E27FC236}">
                <a16:creationId xmlns:a16="http://schemas.microsoft.com/office/drawing/2014/main" id="{5EFBD5FD-DCBA-3032-55CE-46A564D1E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2876" y="2204874"/>
            <a:ext cx="7480708" cy="3302633"/>
          </a:xfrm>
          <a:prstGeom prst="rect">
            <a:avLst/>
          </a:prstGeom>
          <a:ln w="25400">
            <a:solidFill>
              <a:schemeClr val="dk1">
                <a:shade val="50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1611F54-5A3D-603C-D3BF-65A95CC74C27}"/>
              </a:ext>
            </a:extLst>
          </p:cNvPr>
          <p:cNvSpPr txBox="1"/>
          <p:nvPr/>
        </p:nvSpPr>
        <p:spPr>
          <a:xfrm>
            <a:off x="6998447" y="1744940"/>
            <a:ext cx="2678105" cy="369332"/>
          </a:xfrm>
          <a:prstGeom prst="rect">
            <a:avLst/>
          </a:prstGeom>
          <a:noFill/>
        </p:spPr>
        <p:txBody>
          <a:bodyPr wrap="none" rtlCol="0">
            <a:spAutoFit/>
          </a:bodyPr>
          <a:lstStyle/>
          <a:p>
            <a:r>
              <a:rPr lang="en-GB" b="1" dirty="0">
                <a:latin typeface="Abadi" panose="020B0604020104020204" pitchFamily="34" charset="0"/>
              </a:rPr>
              <a:t>DATA PROFILING TOOLS </a:t>
            </a:r>
          </a:p>
        </p:txBody>
      </p:sp>
    </p:spTree>
    <p:extLst>
      <p:ext uri="{BB962C8B-B14F-4D97-AF65-F5344CB8AC3E}">
        <p14:creationId xmlns:p14="http://schemas.microsoft.com/office/powerpoint/2010/main" val="3007564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Key Data Identification: Create a Business Glossary</a:t>
            </a:r>
          </a:p>
        </p:txBody>
      </p:sp>
      <p:sp>
        <p:nvSpPr>
          <p:cNvPr id="3" name="Content Placeholder 2"/>
          <p:cNvSpPr>
            <a:spLocks noGrp="1"/>
          </p:cNvSpPr>
          <p:nvPr>
            <p:ph idx="1"/>
          </p:nvPr>
        </p:nvSpPr>
        <p:spPr>
          <a:xfrm>
            <a:off x="475131" y="1350493"/>
            <a:ext cx="10515600" cy="928473"/>
          </a:xfrm>
        </p:spPr>
        <p:txBody>
          <a:bodyPr/>
          <a:lstStyle/>
          <a:p>
            <a:r>
              <a:rPr lang="en-US" dirty="0"/>
              <a:t>Definitions are as important as the data elements themselves</a:t>
            </a:r>
          </a:p>
          <a:p>
            <a:r>
              <a:rPr lang="en-US" dirty="0"/>
              <a:t>Many data-related problems and issues are caused by unclear or ill-defined terms</a:t>
            </a:r>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54</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The importance of definitions</a:t>
            </a:r>
          </a:p>
        </p:txBody>
      </p:sp>
      <p:sp>
        <p:nvSpPr>
          <p:cNvPr id="6" name="Rounded Rectangular Callout 5"/>
          <p:cNvSpPr/>
          <p:nvPr/>
        </p:nvSpPr>
        <p:spPr>
          <a:xfrm>
            <a:off x="1457817" y="2543573"/>
            <a:ext cx="2088000" cy="828303"/>
          </a:xfrm>
          <a:prstGeom prst="wedgeRoundRectCallout">
            <a:avLst>
              <a:gd name="adj1" fmla="val 42411"/>
              <a:gd name="adj2" fmla="val 66038"/>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 do you mean by “</a:t>
            </a:r>
            <a:r>
              <a:rPr lang="en-GB" sz="1400" b="1" dirty="0">
                <a:solidFill>
                  <a:schemeClr val="accent1">
                    <a:lumMod val="50000"/>
                  </a:schemeClr>
                </a:solidFill>
                <a:latin typeface="Calibri" pitchFamily="34" charset="0"/>
              </a:rPr>
              <a:t>customer</a:t>
            </a:r>
            <a:r>
              <a:rPr lang="en-GB" sz="1400" dirty="0">
                <a:solidFill>
                  <a:prstClr val="black">
                    <a:lumMod val="95000"/>
                    <a:lumOff val="5000"/>
                  </a:prstClr>
                </a:solidFill>
                <a:latin typeface="Calibri" pitchFamily="34" charset="0"/>
              </a:rPr>
              <a:t>”? </a:t>
            </a:r>
          </a:p>
        </p:txBody>
      </p:sp>
      <p:sp>
        <p:nvSpPr>
          <p:cNvPr id="7" name="Rounded Rectangular Callout 6"/>
          <p:cNvSpPr/>
          <p:nvPr/>
        </p:nvSpPr>
        <p:spPr>
          <a:xfrm>
            <a:off x="7822059" y="2957777"/>
            <a:ext cx="2481668" cy="828303"/>
          </a:xfrm>
          <a:prstGeom prst="wedgeRoundRectCallout">
            <a:avLst>
              <a:gd name="adj1" fmla="val -43573"/>
              <a:gd name="adj2" fmla="val 82193"/>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We’re calculating “</a:t>
            </a:r>
            <a:r>
              <a:rPr lang="en-GB" sz="1400" b="1" dirty="0">
                <a:solidFill>
                  <a:schemeClr val="accent1">
                    <a:lumMod val="50000"/>
                  </a:schemeClr>
                </a:solidFill>
                <a:latin typeface="Calibri" pitchFamily="34" charset="0"/>
              </a:rPr>
              <a:t>total sales</a:t>
            </a:r>
            <a:r>
              <a:rPr lang="en-GB" sz="1400" dirty="0">
                <a:solidFill>
                  <a:prstClr val="black">
                    <a:lumMod val="95000"/>
                    <a:lumOff val="5000"/>
                  </a:prstClr>
                </a:solidFill>
                <a:latin typeface="Calibri" pitchFamily="34" charset="0"/>
              </a:rPr>
              <a:t>” differently in each region!</a:t>
            </a:r>
          </a:p>
        </p:txBody>
      </p:sp>
      <p:sp>
        <p:nvSpPr>
          <p:cNvPr id="8" name="Rounded Rectangular Callout 7"/>
          <p:cNvSpPr/>
          <p:nvPr/>
        </p:nvSpPr>
        <p:spPr>
          <a:xfrm>
            <a:off x="4488921" y="3786080"/>
            <a:ext cx="2639100" cy="828303"/>
          </a:xfrm>
          <a:prstGeom prst="wedgeRoundRectCallout">
            <a:avLst>
              <a:gd name="adj1" fmla="val -24367"/>
              <a:gd name="adj2" fmla="val 67384"/>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Sales is using a different “</a:t>
            </a:r>
            <a:r>
              <a:rPr lang="en-GB" sz="1400" b="1" dirty="0">
                <a:solidFill>
                  <a:schemeClr val="accent1">
                    <a:lumMod val="50000"/>
                  </a:schemeClr>
                </a:solidFill>
                <a:latin typeface="Calibri" pitchFamily="34" charset="0"/>
              </a:rPr>
              <a:t>monthly calendar</a:t>
            </a:r>
            <a:r>
              <a:rPr lang="en-GB" sz="1400" dirty="0">
                <a:solidFill>
                  <a:prstClr val="black">
                    <a:lumMod val="95000"/>
                    <a:lumOff val="5000"/>
                  </a:prstClr>
                </a:solidFill>
                <a:latin typeface="Calibri" pitchFamily="34" charset="0"/>
              </a:rPr>
              <a:t>” than Finance.</a:t>
            </a:r>
          </a:p>
        </p:txBody>
      </p:sp>
      <p:sp>
        <p:nvSpPr>
          <p:cNvPr id="9" name="Rounded Rectangular Callout 8"/>
          <p:cNvSpPr/>
          <p:nvPr/>
        </p:nvSpPr>
        <p:spPr>
          <a:xfrm>
            <a:off x="5040021" y="2451261"/>
            <a:ext cx="2088000" cy="828303"/>
          </a:xfrm>
          <a:prstGeom prst="wedgeRoundRectCallout">
            <a:avLst>
              <a:gd name="adj1" fmla="val -20074"/>
              <a:gd name="adj2" fmla="val 78154"/>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How are we defining a “</a:t>
            </a:r>
            <a:r>
              <a:rPr lang="en-GB" sz="1400" b="1" dirty="0">
                <a:solidFill>
                  <a:schemeClr val="accent1">
                    <a:lumMod val="50000"/>
                  </a:schemeClr>
                </a:solidFill>
                <a:latin typeface="Calibri" pitchFamily="34" charset="0"/>
              </a:rPr>
              <a:t>household</a:t>
            </a:r>
            <a:r>
              <a:rPr lang="en-GB" sz="1400" dirty="0">
                <a:solidFill>
                  <a:prstClr val="black">
                    <a:lumMod val="95000"/>
                    <a:lumOff val="5000"/>
                  </a:prstClr>
                </a:solidFill>
                <a:latin typeface="Calibri" pitchFamily="34" charset="0"/>
              </a:rPr>
              <a:t>”?</a:t>
            </a:r>
          </a:p>
        </p:txBody>
      </p:sp>
      <p:sp>
        <p:nvSpPr>
          <p:cNvPr id="10" name="Rounded Rectangular Callout 9"/>
          <p:cNvSpPr/>
          <p:nvPr/>
        </p:nvSpPr>
        <p:spPr>
          <a:xfrm>
            <a:off x="7014120" y="4973988"/>
            <a:ext cx="1861597" cy="690832"/>
          </a:xfrm>
          <a:prstGeom prst="wedgeRoundRectCallout">
            <a:avLst>
              <a:gd name="adj1" fmla="val 38673"/>
              <a:gd name="adj2" fmla="val 72769"/>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What’s an “</a:t>
            </a:r>
            <a:r>
              <a:rPr lang="en-GB" sz="1400" b="1" dirty="0">
                <a:solidFill>
                  <a:schemeClr val="accent1">
                    <a:lumMod val="50000"/>
                  </a:schemeClr>
                </a:solidFill>
                <a:latin typeface="Calibri" pitchFamily="34" charset="0"/>
              </a:rPr>
              <a:t>equity derivative</a:t>
            </a:r>
            <a:r>
              <a:rPr lang="en-GB" sz="1400" dirty="0">
                <a:solidFill>
                  <a:prstClr val="black">
                    <a:lumMod val="95000"/>
                    <a:lumOff val="5000"/>
                  </a:prstClr>
                </a:solidFill>
                <a:latin typeface="Calibri" pitchFamily="34" charset="0"/>
              </a:rPr>
              <a:t>”?</a:t>
            </a:r>
          </a:p>
        </p:txBody>
      </p:sp>
      <p:sp>
        <p:nvSpPr>
          <p:cNvPr id="11" name="Rounded Rectangular Callout 10"/>
          <p:cNvSpPr/>
          <p:nvPr/>
        </p:nvSpPr>
        <p:spPr>
          <a:xfrm>
            <a:off x="9129134" y="4559836"/>
            <a:ext cx="1861597" cy="690832"/>
          </a:xfrm>
          <a:prstGeom prst="wedgeRoundRectCallout">
            <a:avLst>
              <a:gd name="adj1" fmla="val -44590"/>
              <a:gd name="adj2" fmla="val 77611"/>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What’s a “</a:t>
            </a:r>
            <a:r>
              <a:rPr lang="en-GB" sz="1400" b="1" dirty="0">
                <a:solidFill>
                  <a:schemeClr val="accent1">
                    <a:lumMod val="50000"/>
                  </a:schemeClr>
                </a:solidFill>
                <a:latin typeface="Calibri" pitchFamily="34" charset="0"/>
              </a:rPr>
              <a:t>PEG ratio</a:t>
            </a:r>
            <a:r>
              <a:rPr lang="en-GB" sz="1400" dirty="0">
                <a:solidFill>
                  <a:prstClr val="black">
                    <a:lumMod val="95000"/>
                    <a:lumOff val="5000"/>
                  </a:prstClr>
                </a:solidFill>
                <a:latin typeface="Calibri" pitchFamily="34" charset="0"/>
              </a:rPr>
              <a:t>”?</a:t>
            </a:r>
          </a:p>
        </p:txBody>
      </p:sp>
      <p:sp>
        <p:nvSpPr>
          <p:cNvPr id="12" name="Rounded Rectangular Callout 11"/>
          <p:cNvSpPr/>
          <p:nvPr/>
        </p:nvSpPr>
        <p:spPr>
          <a:xfrm>
            <a:off x="1811963" y="5070018"/>
            <a:ext cx="3996508" cy="828303"/>
          </a:xfrm>
          <a:prstGeom prst="wedgeRoundRectCallout">
            <a:avLst>
              <a:gd name="adj1" fmla="val -24367"/>
              <a:gd name="adj2" fmla="val 67384"/>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a:t>
            </a:r>
            <a:r>
              <a:rPr lang="en-GB" sz="1400" b="1" dirty="0">
                <a:solidFill>
                  <a:schemeClr val="accent1">
                    <a:lumMod val="50000"/>
                  </a:schemeClr>
                </a:solidFill>
                <a:latin typeface="Calibri" pitchFamily="34" charset="0"/>
              </a:rPr>
              <a:t>API”</a:t>
            </a:r>
            <a:r>
              <a:rPr lang="en-GB" sz="1400" dirty="0">
                <a:solidFill>
                  <a:prstClr val="black">
                    <a:lumMod val="95000"/>
                    <a:lumOff val="5000"/>
                  </a:prstClr>
                </a:solidFill>
                <a:latin typeface="Calibri" pitchFamily="34" charset="0"/>
              </a:rPr>
              <a:t> as in “Application Programming Interface?” or “American Petroleum Institute”?  </a:t>
            </a:r>
          </a:p>
        </p:txBody>
      </p:sp>
      <p:sp>
        <p:nvSpPr>
          <p:cNvPr id="13" name="Rounded Rectangular Callout 12"/>
          <p:cNvSpPr/>
          <p:nvPr/>
        </p:nvSpPr>
        <p:spPr>
          <a:xfrm>
            <a:off x="475131" y="3815816"/>
            <a:ext cx="2979449" cy="828303"/>
          </a:xfrm>
          <a:prstGeom prst="wedgeRoundRectCallout">
            <a:avLst>
              <a:gd name="adj1" fmla="val 42411"/>
              <a:gd name="adj2" fmla="val 66038"/>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dirty="0">
                <a:solidFill>
                  <a:prstClr val="black">
                    <a:lumMod val="95000"/>
                    <a:lumOff val="5000"/>
                  </a:prstClr>
                </a:solidFill>
                <a:latin typeface="Calibri" pitchFamily="34" charset="0"/>
              </a:rPr>
              <a:t>What’s the difference between an “</a:t>
            </a:r>
            <a:r>
              <a:rPr lang="en-GB" sz="1400" b="1" dirty="0">
                <a:solidFill>
                  <a:schemeClr val="accent1">
                    <a:lumMod val="50000"/>
                  </a:schemeClr>
                </a:solidFill>
                <a:latin typeface="Calibri" pitchFamily="34" charset="0"/>
              </a:rPr>
              <a:t>ingredient</a:t>
            </a:r>
            <a:r>
              <a:rPr lang="en-GB" sz="1400" dirty="0">
                <a:solidFill>
                  <a:prstClr val="black">
                    <a:lumMod val="95000"/>
                    <a:lumOff val="5000"/>
                  </a:prstClr>
                </a:solidFill>
                <a:latin typeface="Calibri" pitchFamily="34" charset="0"/>
              </a:rPr>
              <a:t>” and a “</a:t>
            </a:r>
            <a:r>
              <a:rPr lang="en-GB" sz="1400" b="1" dirty="0">
                <a:solidFill>
                  <a:schemeClr val="accent1">
                    <a:lumMod val="50000"/>
                  </a:schemeClr>
                </a:solidFill>
                <a:latin typeface="Calibri" pitchFamily="34" charset="0"/>
              </a:rPr>
              <a:t>raw material</a:t>
            </a:r>
            <a:r>
              <a:rPr lang="en-GB" sz="1400" dirty="0">
                <a:solidFill>
                  <a:prstClr val="black">
                    <a:lumMod val="95000"/>
                    <a:lumOff val="5000"/>
                  </a:prstClr>
                </a:solidFill>
                <a:latin typeface="Calibri" pitchFamily="34" charset="0"/>
              </a:rPr>
              <a:t>”?</a:t>
            </a:r>
          </a:p>
        </p:txBody>
      </p:sp>
    </p:spTree>
    <p:extLst>
      <p:ext uri="{BB962C8B-B14F-4D97-AF65-F5344CB8AC3E}">
        <p14:creationId xmlns:p14="http://schemas.microsoft.com/office/powerpoint/2010/main" val="1740795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Inventory</a:t>
            </a:r>
          </a:p>
        </p:txBody>
      </p:sp>
      <p:sp>
        <p:nvSpPr>
          <p:cNvPr id="3" name="Content Placeholder 2"/>
          <p:cNvSpPr>
            <a:spLocks noGrp="1"/>
          </p:cNvSpPr>
          <p:nvPr>
            <p:ph idx="1"/>
          </p:nvPr>
        </p:nvSpPr>
        <p:spPr>
          <a:xfrm>
            <a:off x="572938" y="861968"/>
            <a:ext cx="10515600" cy="1138282"/>
          </a:xfrm>
        </p:spPr>
        <p:txBody>
          <a:bodyPr/>
          <a:lstStyle/>
          <a:p>
            <a:pPr>
              <a:spcBef>
                <a:spcPts val="600"/>
              </a:spcBef>
            </a:pPr>
            <a:r>
              <a:rPr lang="en-US" dirty="0"/>
              <a:t>Document key data sources across the organisation… as well as who is using them (i.e. key departments &amp; stakeholders)</a:t>
            </a:r>
          </a:p>
          <a:p>
            <a:pPr>
              <a:spcBef>
                <a:spcPts val="600"/>
              </a:spcBef>
            </a:pPr>
            <a:r>
              <a:rPr lang="en-US" dirty="0"/>
              <a:t>Data models &amp; other architecture tools can help document the technical structures &amp; metadata</a:t>
            </a:r>
          </a:p>
        </p:txBody>
      </p:sp>
      <p:sp>
        <p:nvSpPr>
          <p:cNvPr id="5" name="Slide Number Placeholder 4"/>
          <p:cNvSpPr>
            <a:spLocks noGrp="1"/>
          </p:cNvSpPr>
          <p:nvPr>
            <p:ph type="sldNum" sz="quarter" idx="12"/>
          </p:nvPr>
        </p:nvSpPr>
        <p:spPr/>
        <p:txBody>
          <a:bodyPr/>
          <a:lstStyle/>
          <a:p>
            <a:pPr eaLnBrk="0" hangingPunct="0"/>
            <a:fld id="{5B85E60F-A0D9-5949-8771-B47F119D0B3A}" type="slidenum">
              <a:rPr lang="en-US" smtClean="0">
                <a:solidFill>
                  <a:schemeClr val="tx1"/>
                </a:solidFill>
              </a:rPr>
              <a:pPr eaLnBrk="0" hangingPunct="0"/>
              <a:t>55</a:t>
            </a:fld>
            <a:endParaRPr lang="en-US" dirty="0">
              <a:solidFill>
                <a:schemeClr val="tx1"/>
              </a:solidFill>
            </a:endParaRPr>
          </a:p>
        </p:txBody>
      </p:sp>
      <p:graphicFrame>
        <p:nvGraphicFramePr>
          <p:cNvPr id="8" name="Table 7"/>
          <p:cNvGraphicFramePr>
            <a:graphicFrameLocks noGrp="1"/>
          </p:cNvGraphicFramePr>
          <p:nvPr/>
        </p:nvGraphicFramePr>
        <p:xfrm>
          <a:off x="826781" y="2292105"/>
          <a:ext cx="10426696" cy="3950196"/>
        </p:xfrm>
        <a:graphic>
          <a:graphicData uri="http://schemas.openxmlformats.org/drawingml/2006/table">
            <a:tbl>
              <a:tblPr/>
              <a:tblGrid>
                <a:gridCol w="3214546">
                  <a:extLst>
                    <a:ext uri="{9D8B030D-6E8A-4147-A177-3AD203B41FA5}">
                      <a16:colId xmlns:a16="http://schemas.microsoft.com/office/drawing/2014/main" val="20000"/>
                    </a:ext>
                  </a:extLst>
                </a:gridCol>
                <a:gridCol w="881409">
                  <a:extLst>
                    <a:ext uri="{9D8B030D-6E8A-4147-A177-3AD203B41FA5}">
                      <a16:colId xmlns:a16="http://schemas.microsoft.com/office/drawing/2014/main" val="20001"/>
                    </a:ext>
                  </a:extLst>
                </a:gridCol>
                <a:gridCol w="816599">
                  <a:extLst>
                    <a:ext uri="{9D8B030D-6E8A-4147-A177-3AD203B41FA5}">
                      <a16:colId xmlns:a16="http://schemas.microsoft.com/office/drawing/2014/main" val="20002"/>
                    </a:ext>
                  </a:extLst>
                </a:gridCol>
                <a:gridCol w="868447">
                  <a:extLst>
                    <a:ext uri="{9D8B030D-6E8A-4147-A177-3AD203B41FA5}">
                      <a16:colId xmlns:a16="http://schemas.microsoft.com/office/drawing/2014/main" val="20003"/>
                    </a:ext>
                  </a:extLst>
                </a:gridCol>
                <a:gridCol w="868447">
                  <a:extLst>
                    <a:ext uri="{9D8B030D-6E8A-4147-A177-3AD203B41FA5}">
                      <a16:colId xmlns:a16="http://schemas.microsoft.com/office/drawing/2014/main" val="20004"/>
                    </a:ext>
                  </a:extLst>
                </a:gridCol>
                <a:gridCol w="829561">
                  <a:extLst>
                    <a:ext uri="{9D8B030D-6E8A-4147-A177-3AD203B41FA5}">
                      <a16:colId xmlns:a16="http://schemas.microsoft.com/office/drawing/2014/main" val="20005"/>
                    </a:ext>
                  </a:extLst>
                </a:gridCol>
                <a:gridCol w="686980">
                  <a:extLst>
                    <a:ext uri="{9D8B030D-6E8A-4147-A177-3AD203B41FA5}">
                      <a16:colId xmlns:a16="http://schemas.microsoft.com/office/drawing/2014/main" val="20006"/>
                    </a:ext>
                  </a:extLst>
                </a:gridCol>
                <a:gridCol w="699942">
                  <a:extLst>
                    <a:ext uri="{9D8B030D-6E8A-4147-A177-3AD203B41FA5}">
                      <a16:colId xmlns:a16="http://schemas.microsoft.com/office/drawing/2014/main" val="20007"/>
                    </a:ext>
                  </a:extLst>
                </a:gridCol>
                <a:gridCol w="674019">
                  <a:extLst>
                    <a:ext uri="{9D8B030D-6E8A-4147-A177-3AD203B41FA5}">
                      <a16:colId xmlns:a16="http://schemas.microsoft.com/office/drawing/2014/main" val="20008"/>
                    </a:ext>
                  </a:extLst>
                </a:gridCol>
                <a:gridCol w="886746">
                  <a:extLst>
                    <a:ext uri="{9D8B030D-6E8A-4147-A177-3AD203B41FA5}">
                      <a16:colId xmlns:a16="http://schemas.microsoft.com/office/drawing/2014/main" val="20009"/>
                    </a:ext>
                  </a:extLst>
                </a:gridCol>
              </a:tblGrid>
              <a:tr h="384036">
                <a:tc>
                  <a:txBody>
                    <a:bodyPr/>
                    <a:lstStyle/>
                    <a:p>
                      <a:pPr algn="ctr" fontAlgn="ctr"/>
                      <a:r>
                        <a:rPr lang="en-US" sz="1400" b="1" i="0" u="none" strike="noStrike" dirty="0">
                          <a:solidFill>
                            <a:srgbClr val="F2F2F2"/>
                          </a:solidFill>
                          <a:effectLst/>
                          <a:latin typeface="Calibri" panose="020F0502020204030204" pitchFamily="34" charset="0"/>
                        </a:rPr>
                        <a:t>Data Sources</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Leadership</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Sales</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Finance</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Marketing</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Support</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R&amp;D</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HR</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Legal</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rgbClr val="F2F2F2"/>
                          </a:solidFill>
                          <a:effectLst/>
                          <a:latin typeface="Calibri" panose="020F0502020204030204" pitchFamily="34" charset="0"/>
                        </a:rPr>
                        <a:t>Compliance</a:t>
                      </a:r>
                    </a:p>
                  </a:txBody>
                  <a:tcPr marL="6372" marR="6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56024">
                <a:tc>
                  <a:txBody>
                    <a:bodyPr/>
                    <a:lstStyle/>
                    <a:p>
                      <a:r>
                        <a:rPr lang="en-US" sz="1400" dirty="0"/>
                        <a:t>Relational Databases</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024">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400" dirty="0"/>
                        <a:t>  MySQL</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024">
                <a:tc>
                  <a:txBody>
                    <a:bodyPr/>
                    <a:lstStyle/>
                    <a:p>
                      <a:r>
                        <a:rPr lang="en-US" sz="1400" dirty="0"/>
                        <a:t>  Oracle</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256024">
                <a:tc>
                  <a:txBody>
                    <a:bodyPr/>
                    <a:lstStyle/>
                    <a:p>
                      <a:r>
                        <a:rPr lang="en-US" sz="1400" dirty="0"/>
                        <a:t>  SQL Server</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024">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400" dirty="0"/>
                        <a:t>  Sybase</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024">
                <a:tc>
                  <a:txBody>
                    <a:bodyPr/>
                    <a:lstStyle/>
                    <a:p>
                      <a:r>
                        <a:rPr lang="en-US" sz="1400" dirty="0"/>
                        <a:t>  Etc.</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024">
                <a:tc>
                  <a:txBody>
                    <a:bodyPr/>
                    <a:lstStyle/>
                    <a:p>
                      <a:r>
                        <a:rPr lang="en-US" sz="1400" dirty="0"/>
                        <a:t>BI Tools</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024">
                <a:tc>
                  <a:txBody>
                    <a:bodyPr/>
                    <a:lstStyle/>
                    <a:p>
                      <a:r>
                        <a:rPr lang="en-US" sz="1400" dirty="0"/>
                        <a:t>  Tableau</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57348"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8"/>
                  </a:ext>
                </a:extLst>
              </a:tr>
              <a:tr h="256024">
                <a:tc>
                  <a:txBody>
                    <a:bodyPr/>
                    <a:lstStyle/>
                    <a:p>
                      <a:r>
                        <a:rPr lang="en-US" sz="1400" dirty="0"/>
                        <a:t>  Qlik</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6024">
                <a:tc>
                  <a:txBody>
                    <a:bodyPr/>
                    <a:lstStyle/>
                    <a:p>
                      <a:r>
                        <a:rPr lang="en-US" sz="1400" dirty="0"/>
                        <a:t>  Etc.</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6024">
                <a:tc>
                  <a:txBody>
                    <a:bodyPr/>
                    <a:lstStyle/>
                    <a:p>
                      <a:r>
                        <a:rPr lang="en-US" sz="1400" dirty="0"/>
                        <a:t>Open Data</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6024">
                <a:tc>
                  <a:txBody>
                    <a:bodyPr/>
                    <a:lstStyle/>
                    <a:p>
                      <a:r>
                        <a:rPr lang="en-US" sz="1400" dirty="0"/>
                        <a:t>  Data.gov</a:t>
                      </a:r>
                      <a:r>
                        <a:rPr lang="en-US" sz="1400" baseline="0" dirty="0"/>
                        <a:t> – agricultural data</a:t>
                      </a:r>
                      <a:endParaRPr lang="en-US" sz="1400" dirty="0"/>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6024">
                <a:tc>
                  <a:txBody>
                    <a:bodyPr/>
                    <a:lstStyle/>
                    <a:p>
                      <a:r>
                        <a:rPr lang="en-US" sz="1400" dirty="0"/>
                        <a:t>Etc.</a:t>
                      </a:r>
                    </a:p>
                  </a:txBody>
                  <a:tcPr marL="121920" marR="121920" marT="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72" marR="637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0267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Connector: Elbow 126">
            <a:extLst>
              <a:ext uri="{FF2B5EF4-FFF2-40B4-BE49-F238E27FC236}">
                <a16:creationId xmlns:a16="http://schemas.microsoft.com/office/drawing/2014/main" id="{1FAD240C-17C1-4183-A20A-B2450D517828}"/>
              </a:ext>
            </a:extLst>
          </p:cNvPr>
          <p:cNvCxnSpPr>
            <a:cxnSpLocks/>
          </p:cNvCxnSpPr>
          <p:nvPr/>
        </p:nvCxnSpPr>
        <p:spPr>
          <a:xfrm>
            <a:off x="2808435" y="1551860"/>
            <a:ext cx="8908705" cy="3580905"/>
          </a:xfrm>
          <a:prstGeom prst="bentConnector3">
            <a:avLst>
              <a:gd name="adj1" fmla="val 100038"/>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C1DB81-A5AB-4BB4-8683-805174A471BB}"/>
              </a:ext>
            </a:extLst>
          </p:cNvPr>
          <p:cNvSpPr>
            <a:spLocks noGrp="1"/>
          </p:cNvSpPr>
          <p:nvPr>
            <p:ph type="title"/>
          </p:nvPr>
        </p:nvSpPr>
        <p:spPr>
          <a:xfrm>
            <a:off x="370863" y="73325"/>
            <a:ext cx="7711792" cy="625715"/>
          </a:xfrm>
        </p:spPr>
        <p:txBody>
          <a:bodyPr/>
          <a:lstStyle/>
          <a:p>
            <a:r>
              <a:rPr lang="en-US" dirty="0"/>
              <a:t>Example Current State Data Architecture</a:t>
            </a:r>
          </a:p>
        </p:txBody>
      </p:sp>
      <p:sp>
        <p:nvSpPr>
          <p:cNvPr id="3" name="Slide Number Placeholder 2">
            <a:extLst>
              <a:ext uri="{FF2B5EF4-FFF2-40B4-BE49-F238E27FC236}">
                <a16:creationId xmlns:a16="http://schemas.microsoft.com/office/drawing/2014/main" id="{CABD46F6-1943-4FAA-851A-2A9010264099}"/>
              </a:ext>
            </a:extLst>
          </p:cNvPr>
          <p:cNvSpPr>
            <a:spLocks noGrp="1"/>
          </p:cNvSpPr>
          <p:nvPr>
            <p:ph type="sldNum" sz="quarter" idx="12"/>
          </p:nvPr>
        </p:nvSpPr>
        <p:spPr/>
        <p:txBody>
          <a:bodyPr/>
          <a:lstStyle/>
          <a:p>
            <a:fld id="{7C0A8638-8D10-419D-A540-6BF35F11F66E}" type="slidenum">
              <a:rPr lang="en-US" smtClean="0">
                <a:solidFill>
                  <a:schemeClr val="tx1"/>
                </a:solidFill>
              </a:rPr>
              <a:t>56</a:t>
            </a:fld>
            <a:endParaRPr lang="en-US" dirty="0">
              <a:solidFill>
                <a:schemeClr val="tx1"/>
              </a:solidFill>
            </a:endParaRPr>
          </a:p>
        </p:txBody>
      </p:sp>
      <p:grpSp>
        <p:nvGrpSpPr>
          <p:cNvPr id="7" name="Group 6">
            <a:extLst>
              <a:ext uri="{FF2B5EF4-FFF2-40B4-BE49-F238E27FC236}">
                <a16:creationId xmlns:a16="http://schemas.microsoft.com/office/drawing/2014/main" id="{F55179F8-8FA9-4CC6-8230-9F83DCA7087D}"/>
              </a:ext>
            </a:extLst>
          </p:cNvPr>
          <p:cNvGrpSpPr/>
          <p:nvPr/>
        </p:nvGrpSpPr>
        <p:grpSpPr>
          <a:xfrm>
            <a:off x="8842719" y="664148"/>
            <a:ext cx="881215" cy="951931"/>
            <a:chOff x="6828458" y="5303772"/>
            <a:chExt cx="881215" cy="951931"/>
          </a:xfrm>
        </p:grpSpPr>
        <p:pic>
          <p:nvPicPr>
            <p:cNvPr id="9" name="Picture 8">
              <a:extLst>
                <a:ext uri="{FF2B5EF4-FFF2-40B4-BE49-F238E27FC236}">
                  <a16:creationId xmlns:a16="http://schemas.microsoft.com/office/drawing/2014/main" id="{0A644FFD-22DA-46C4-9B54-4ED3A8021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00977" y="5303772"/>
              <a:ext cx="615314" cy="737128"/>
            </a:xfrm>
            <a:prstGeom prst="rect">
              <a:avLst/>
            </a:prstGeom>
          </p:spPr>
        </p:pic>
        <p:sp>
          <p:nvSpPr>
            <p:cNvPr id="10" name="TextBox 9">
              <a:extLst>
                <a:ext uri="{FF2B5EF4-FFF2-40B4-BE49-F238E27FC236}">
                  <a16:creationId xmlns:a16="http://schemas.microsoft.com/office/drawing/2014/main" id="{C72ED32C-E254-4813-A29A-4302DCD86D56}"/>
                </a:ext>
              </a:extLst>
            </p:cNvPr>
            <p:cNvSpPr txBox="1"/>
            <p:nvPr/>
          </p:nvSpPr>
          <p:spPr>
            <a:xfrm>
              <a:off x="6828458" y="5947926"/>
              <a:ext cx="881215" cy="307777"/>
            </a:xfrm>
            <a:prstGeom prst="rect">
              <a:avLst/>
            </a:prstGeom>
            <a:noFill/>
          </p:spPr>
          <p:txBody>
            <a:bodyPr wrap="square" rtlCol="0">
              <a:spAutoFit/>
            </a:bodyPr>
            <a:lstStyle/>
            <a:p>
              <a:r>
                <a:rPr lang="en-US" sz="1400" b="1" dirty="0"/>
                <a:t>Careline</a:t>
              </a:r>
            </a:p>
          </p:txBody>
        </p:sp>
      </p:grpSp>
      <p:pic>
        <p:nvPicPr>
          <p:cNvPr id="5" name="Picture 4">
            <a:extLst>
              <a:ext uri="{FF2B5EF4-FFF2-40B4-BE49-F238E27FC236}">
                <a16:creationId xmlns:a16="http://schemas.microsoft.com/office/drawing/2014/main" id="{7927F6C3-9F49-4CE7-BA74-CDAE19F5668F}"/>
              </a:ext>
            </a:extLst>
          </p:cNvPr>
          <p:cNvPicPr>
            <a:picLocks noChangeAspect="1"/>
          </p:cNvPicPr>
          <p:nvPr/>
        </p:nvPicPr>
        <p:blipFill>
          <a:blip r:embed="rId4"/>
          <a:stretch>
            <a:fillRect/>
          </a:stretch>
        </p:blipFill>
        <p:spPr>
          <a:xfrm>
            <a:off x="9522634" y="628861"/>
            <a:ext cx="1724025" cy="581025"/>
          </a:xfrm>
          <a:prstGeom prst="rect">
            <a:avLst/>
          </a:prstGeom>
        </p:spPr>
      </p:pic>
      <p:pic>
        <p:nvPicPr>
          <p:cNvPr id="11" name="Picture 10">
            <a:extLst>
              <a:ext uri="{FF2B5EF4-FFF2-40B4-BE49-F238E27FC236}">
                <a16:creationId xmlns:a16="http://schemas.microsoft.com/office/drawing/2014/main" id="{E2FF60F6-421C-4C6C-A0C0-1ADC0D545F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6179" y="1427322"/>
            <a:ext cx="1235792" cy="428314"/>
          </a:xfrm>
          <a:prstGeom prst="rect">
            <a:avLst/>
          </a:prstGeom>
        </p:spPr>
      </p:pic>
      <p:sp>
        <p:nvSpPr>
          <p:cNvPr id="12" name="TextBox 11">
            <a:extLst>
              <a:ext uri="{FF2B5EF4-FFF2-40B4-BE49-F238E27FC236}">
                <a16:creationId xmlns:a16="http://schemas.microsoft.com/office/drawing/2014/main" id="{996B56E2-41EC-4C5F-9723-C5A0BB36D418}"/>
              </a:ext>
            </a:extLst>
          </p:cNvPr>
          <p:cNvSpPr txBox="1"/>
          <p:nvPr/>
        </p:nvSpPr>
        <p:spPr>
          <a:xfrm>
            <a:off x="9262568" y="1771708"/>
            <a:ext cx="1863013" cy="307777"/>
          </a:xfrm>
          <a:prstGeom prst="rect">
            <a:avLst/>
          </a:prstGeom>
          <a:noFill/>
        </p:spPr>
        <p:txBody>
          <a:bodyPr wrap="square" rtlCol="0">
            <a:spAutoFit/>
          </a:bodyPr>
          <a:lstStyle/>
          <a:p>
            <a:r>
              <a:rPr lang="en-US" sz="1400" b="1" dirty="0"/>
              <a:t>3</a:t>
            </a:r>
            <a:r>
              <a:rPr lang="en-US" sz="1400" b="1" baseline="30000" dirty="0"/>
              <a:t>rd</a:t>
            </a:r>
            <a:r>
              <a:rPr lang="en-US" sz="1400" b="1" dirty="0"/>
              <a:t> Party Outsourcing</a:t>
            </a:r>
          </a:p>
        </p:txBody>
      </p:sp>
      <p:sp>
        <p:nvSpPr>
          <p:cNvPr id="13" name="Cloud 12">
            <a:extLst>
              <a:ext uri="{FF2B5EF4-FFF2-40B4-BE49-F238E27FC236}">
                <a16:creationId xmlns:a16="http://schemas.microsoft.com/office/drawing/2014/main" id="{0E33F503-88C3-4101-8582-579598C07326}"/>
              </a:ext>
            </a:extLst>
          </p:cNvPr>
          <p:cNvSpPr/>
          <p:nvPr/>
        </p:nvSpPr>
        <p:spPr>
          <a:xfrm>
            <a:off x="8589148" y="280948"/>
            <a:ext cx="3127992" cy="20116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D39A90D-F1D8-4336-93E6-630E4C5CC97F}"/>
              </a:ext>
            </a:extLst>
          </p:cNvPr>
          <p:cNvGrpSpPr/>
          <p:nvPr/>
        </p:nvGrpSpPr>
        <p:grpSpPr>
          <a:xfrm>
            <a:off x="3388904" y="3289458"/>
            <a:ext cx="1268830" cy="1069532"/>
            <a:chOff x="3906332" y="2895592"/>
            <a:chExt cx="1268830" cy="1069532"/>
          </a:xfrm>
        </p:grpSpPr>
        <p:grpSp>
          <p:nvGrpSpPr>
            <p:cNvPr id="17" name="Group 16">
              <a:extLst>
                <a:ext uri="{FF2B5EF4-FFF2-40B4-BE49-F238E27FC236}">
                  <a16:creationId xmlns:a16="http://schemas.microsoft.com/office/drawing/2014/main" id="{5B84E559-5343-4760-B12B-BE7B3132798C}"/>
                </a:ext>
              </a:extLst>
            </p:cNvPr>
            <p:cNvGrpSpPr/>
            <p:nvPr/>
          </p:nvGrpSpPr>
          <p:grpSpPr>
            <a:xfrm>
              <a:off x="4162393" y="2895592"/>
              <a:ext cx="737643" cy="648139"/>
              <a:chOff x="4162393" y="2895592"/>
              <a:chExt cx="737643" cy="648139"/>
            </a:xfrm>
          </p:grpSpPr>
          <p:sp>
            <p:nvSpPr>
              <p:cNvPr id="16" name="Rectangle 15">
                <a:extLst>
                  <a:ext uri="{FF2B5EF4-FFF2-40B4-BE49-F238E27FC236}">
                    <a16:creationId xmlns:a16="http://schemas.microsoft.com/office/drawing/2014/main" id="{B2A616C9-F6DE-47AE-B80F-C403A0C2DE50}"/>
                  </a:ext>
                </a:extLst>
              </p:cNvPr>
              <p:cNvSpPr/>
              <p:nvPr/>
            </p:nvSpPr>
            <p:spPr>
              <a:xfrm>
                <a:off x="4162393" y="2895592"/>
                <a:ext cx="737643" cy="64813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1552329-A318-4F98-9160-BC34DC4220EE}"/>
                  </a:ext>
                </a:extLst>
              </p:cNvPr>
              <p:cNvPicPr>
                <a:picLocks noChangeAspect="1"/>
              </p:cNvPicPr>
              <p:nvPr/>
            </p:nvPicPr>
            <p:blipFill>
              <a:blip r:embed="rId6"/>
              <a:stretch>
                <a:fillRect/>
              </a:stretch>
            </p:blipFill>
            <p:spPr>
              <a:xfrm>
                <a:off x="4241066" y="2958538"/>
                <a:ext cx="583598" cy="515512"/>
              </a:xfrm>
              <a:prstGeom prst="rect">
                <a:avLst/>
              </a:prstGeom>
            </p:spPr>
          </p:pic>
        </p:grpSp>
        <p:sp>
          <p:nvSpPr>
            <p:cNvPr id="18" name="TextBox 17">
              <a:extLst>
                <a:ext uri="{FF2B5EF4-FFF2-40B4-BE49-F238E27FC236}">
                  <a16:creationId xmlns:a16="http://schemas.microsoft.com/office/drawing/2014/main" id="{EC9936BA-A93F-44B5-892E-BE40A5D8B527}"/>
                </a:ext>
              </a:extLst>
            </p:cNvPr>
            <p:cNvSpPr txBox="1"/>
            <p:nvPr/>
          </p:nvSpPr>
          <p:spPr>
            <a:xfrm>
              <a:off x="3906332" y="3523785"/>
              <a:ext cx="1268830" cy="441339"/>
            </a:xfrm>
            <a:prstGeom prst="rect">
              <a:avLst/>
            </a:prstGeom>
            <a:noFill/>
          </p:spPr>
          <p:txBody>
            <a:bodyPr wrap="square" rtlCol="0">
              <a:spAutoFit/>
            </a:bodyPr>
            <a:lstStyle/>
            <a:p>
              <a:pPr algn="ctr">
                <a:lnSpc>
                  <a:spcPct val="80000"/>
                </a:lnSpc>
              </a:pPr>
              <a:r>
                <a:rPr lang="en-US" sz="1400" b="1" dirty="0"/>
                <a:t>MLE Demand Planning</a:t>
              </a:r>
            </a:p>
          </p:txBody>
        </p:sp>
      </p:grpSp>
      <p:sp>
        <p:nvSpPr>
          <p:cNvPr id="23" name="TextBox 22">
            <a:extLst>
              <a:ext uri="{FF2B5EF4-FFF2-40B4-BE49-F238E27FC236}">
                <a16:creationId xmlns:a16="http://schemas.microsoft.com/office/drawing/2014/main" id="{9358D4CC-CC37-4E9A-942D-8987CE720934}"/>
              </a:ext>
            </a:extLst>
          </p:cNvPr>
          <p:cNvSpPr txBox="1"/>
          <p:nvPr/>
        </p:nvSpPr>
        <p:spPr>
          <a:xfrm>
            <a:off x="5973644" y="2717934"/>
            <a:ext cx="1268830" cy="268984"/>
          </a:xfrm>
          <a:prstGeom prst="rect">
            <a:avLst/>
          </a:prstGeom>
          <a:noFill/>
        </p:spPr>
        <p:txBody>
          <a:bodyPr wrap="square" rtlCol="0">
            <a:spAutoFit/>
          </a:bodyPr>
          <a:lstStyle/>
          <a:p>
            <a:pPr algn="ctr">
              <a:lnSpc>
                <a:spcPct val="80000"/>
              </a:lnSpc>
            </a:pPr>
            <a:r>
              <a:rPr lang="en-US" sz="1400" b="1" dirty="0"/>
              <a:t>System 21 ERP</a:t>
            </a:r>
          </a:p>
        </p:txBody>
      </p:sp>
      <p:grpSp>
        <p:nvGrpSpPr>
          <p:cNvPr id="28" name="Group 27">
            <a:extLst>
              <a:ext uri="{FF2B5EF4-FFF2-40B4-BE49-F238E27FC236}">
                <a16:creationId xmlns:a16="http://schemas.microsoft.com/office/drawing/2014/main" id="{57C3B12B-3D71-47AA-AC9A-185EE2DAFF2B}"/>
              </a:ext>
            </a:extLst>
          </p:cNvPr>
          <p:cNvGrpSpPr/>
          <p:nvPr/>
        </p:nvGrpSpPr>
        <p:grpSpPr>
          <a:xfrm>
            <a:off x="4945945" y="3611947"/>
            <a:ext cx="1268830" cy="903521"/>
            <a:chOff x="3531770" y="4167366"/>
            <a:chExt cx="1268830" cy="903521"/>
          </a:xfrm>
        </p:grpSpPr>
        <p:pic>
          <p:nvPicPr>
            <p:cNvPr id="26" name="Picture 25">
              <a:extLst>
                <a:ext uri="{FF2B5EF4-FFF2-40B4-BE49-F238E27FC236}">
                  <a16:creationId xmlns:a16="http://schemas.microsoft.com/office/drawing/2014/main" id="{3C12E124-06EC-4FF1-892E-96A6621D95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27" name="TextBox 26">
              <a:extLst>
                <a:ext uri="{FF2B5EF4-FFF2-40B4-BE49-F238E27FC236}">
                  <a16:creationId xmlns:a16="http://schemas.microsoft.com/office/drawing/2014/main" id="{5C81D6B6-8113-4315-81FE-3A6622B68A6F}"/>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PIF Product Information</a:t>
              </a:r>
            </a:p>
          </p:txBody>
        </p:sp>
      </p:grpSp>
      <p:cxnSp>
        <p:nvCxnSpPr>
          <p:cNvPr id="30" name="Connector: Elbow 29">
            <a:extLst>
              <a:ext uri="{FF2B5EF4-FFF2-40B4-BE49-F238E27FC236}">
                <a16:creationId xmlns:a16="http://schemas.microsoft.com/office/drawing/2014/main" id="{87F9A701-1396-440E-A8C7-D0C8378F686D}"/>
              </a:ext>
            </a:extLst>
          </p:cNvPr>
          <p:cNvCxnSpPr>
            <a:cxnSpLocks/>
            <a:stCxn id="26" idx="3"/>
            <a:endCxn id="23" idx="2"/>
          </p:cNvCxnSpPr>
          <p:nvPr/>
        </p:nvCxnSpPr>
        <p:spPr>
          <a:xfrm flipV="1">
            <a:off x="5818648" y="2986918"/>
            <a:ext cx="789411" cy="883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User">
            <a:extLst>
              <a:ext uri="{FF2B5EF4-FFF2-40B4-BE49-F238E27FC236}">
                <a16:creationId xmlns:a16="http://schemas.microsoft.com/office/drawing/2014/main" id="{43E32A4B-37FE-4DA0-9144-04D8D207D51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18648" y="3535261"/>
            <a:ext cx="271476" cy="307777"/>
          </a:xfrm>
          <a:prstGeom prst="rect">
            <a:avLst/>
          </a:prstGeom>
        </p:spPr>
      </p:pic>
      <p:grpSp>
        <p:nvGrpSpPr>
          <p:cNvPr id="65" name="Group 64">
            <a:extLst>
              <a:ext uri="{FF2B5EF4-FFF2-40B4-BE49-F238E27FC236}">
                <a16:creationId xmlns:a16="http://schemas.microsoft.com/office/drawing/2014/main" id="{391D9B3A-1A5F-4630-B8E4-176BD8AD2AC8}"/>
              </a:ext>
            </a:extLst>
          </p:cNvPr>
          <p:cNvGrpSpPr/>
          <p:nvPr/>
        </p:nvGrpSpPr>
        <p:grpSpPr>
          <a:xfrm>
            <a:off x="7462661" y="14652"/>
            <a:ext cx="1716171" cy="307777"/>
            <a:chOff x="7636037" y="-118758"/>
            <a:chExt cx="1716171" cy="307777"/>
          </a:xfrm>
        </p:grpSpPr>
        <p:pic>
          <p:nvPicPr>
            <p:cNvPr id="34" name="Graphic 33" descr="User">
              <a:extLst>
                <a:ext uri="{FF2B5EF4-FFF2-40B4-BE49-F238E27FC236}">
                  <a16:creationId xmlns:a16="http://schemas.microsoft.com/office/drawing/2014/main" id="{69ACE489-4511-41E6-AAC4-49A22D2B922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36037" y="-118758"/>
              <a:ext cx="271476" cy="307777"/>
            </a:xfrm>
            <a:prstGeom prst="rect">
              <a:avLst/>
            </a:prstGeom>
          </p:spPr>
        </p:pic>
        <p:sp>
          <p:nvSpPr>
            <p:cNvPr id="35" name="TextBox 34">
              <a:extLst>
                <a:ext uri="{FF2B5EF4-FFF2-40B4-BE49-F238E27FC236}">
                  <a16:creationId xmlns:a16="http://schemas.microsoft.com/office/drawing/2014/main" id="{FF1E8FF0-53D8-483F-9479-9587E76BED40}"/>
                </a:ext>
              </a:extLst>
            </p:cNvPr>
            <p:cNvSpPr txBox="1"/>
            <p:nvPr/>
          </p:nvSpPr>
          <p:spPr>
            <a:xfrm>
              <a:off x="7826089" y="-85512"/>
              <a:ext cx="1526119" cy="246221"/>
            </a:xfrm>
            <a:prstGeom prst="rect">
              <a:avLst/>
            </a:prstGeom>
            <a:noFill/>
          </p:spPr>
          <p:txBody>
            <a:bodyPr wrap="square" rtlCol="0">
              <a:spAutoFit/>
            </a:bodyPr>
            <a:lstStyle/>
            <a:p>
              <a:r>
                <a:rPr lang="en-US" sz="900" dirty="0"/>
                <a:t>Manual</a:t>
              </a:r>
              <a:r>
                <a:rPr lang="en-US" sz="1000" dirty="0"/>
                <a:t> Entry</a:t>
              </a:r>
            </a:p>
          </p:txBody>
        </p:sp>
      </p:grpSp>
      <p:cxnSp>
        <p:nvCxnSpPr>
          <p:cNvPr id="36" name="Connector: Elbow 35">
            <a:extLst>
              <a:ext uri="{FF2B5EF4-FFF2-40B4-BE49-F238E27FC236}">
                <a16:creationId xmlns:a16="http://schemas.microsoft.com/office/drawing/2014/main" id="{222D9C45-BE70-488B-A354-D4DC72EAC52B}"/>
              </a:ext>
            </a:extLst>
          </p:cNvPr>
          <p:cNvCxnSpPr>
            <a:cxnSpLocks/>
            <a:stCxn id="26" idx="0"/>
          </p:cNvCxnSpPr>
          <p:nvPr/>
        </p:nvCxnSpPr>
        <p:spPr>
          <a:xfrm rot="16200000" flipV="1">
            <a:off x="4871602" y="2942084"/>
            <a:ext cx="187584" cy="1152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User">
            <a:extLst>
              <a:ext uri="{FF2B5EF4-FFF2-40B4-BE49-F238E27FC236}">
                <a16:creationId xmlns:a16="http://schemas.microsoft.com/office/drawing/2014/main" id="{3382A70C-E9F0-4E55-9283-9E3EAEE75D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88317" y="3553802"/>
            <a:ext cx="271476" cy="307777"/>
          </a:xfrm>
          <a:prstGeom prst="rect">
            <a:avLst/>
          </a:prstGeom>
        </p:spPr>
      </p:pic>
      <p:grpSp>
        <p:nvGrpSpPr>
          <p:cNvPr id="42" name="Group 41">
            <a:extLst>
              <a:ext uri="{FF2B5EF4-FFF2-40B4-BE49-F238E27FC236}">
                <a16:creationId xmlns:a16="http://schemas.microsoft.com/office/drawing/2014/main" id="{FB6A4CC4-7B79-49F0-B00A-1B17BFBEFC97}"/>
              </a:ext>
            </a:extLst>
          </p:cNvPr>
          <p:cNvGrpSpPr/>
          <p:nvPr/>
        </p:nvGrpSpPr>
        <p:grpSpPr>
          <a:xfrm>
            <a:off x="4213990" y="2560359"/>
            <a:ext cx="1268830" cy="834993"/>
            <a:chOff x="1465515" y="2371060"/>
            <a:chExt cx="1268830" cy="834993"/>
          </a:xfrm>
        </p:grpSpPr>
        <p:sp>
          <p:nvSpPr>
            <p:cNvPr id="40" name="Cylinder 39">
              <a:extLst>
                <a:ext uri="{FF2B5EF4-FFF2-40B4-BE49-F238E27FC236}">
                  <a16:creationId xmlns:a16="http://schemas.microsoft.com/office/drawing/2014/main" id="{479FE95F-9AE7-4445-B1EC-2A80E85D5760}"/>
                </a:ext>
              </a:extLst>
            </p:cNvPr>
            <p:cNvSpPr/>
            <p:nvPr/>
          </p:nvSpPr>
          <p:spPr>
            <a:xfrm>
              <a:off x="1828800" y="237106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r>
                <a:rPr lang="en-US" sz="1000" dirty="0">
                  <a:solidFill>
                    <a:schemeClr val="tx1">
                      <a:lumMod val="85000"/>
                      <a:lumOff val="15000"/>
                    </a:schemeClr>
                  </a:solidFill>
                </a:rPr>
                <a:t>MS Access</a:t>
              </a:r>
            </a:p>
          </p:txBody>
        </p:sp>
        <p:sp>
          <p:nvSpPr>
            <p:cNvPr id="41" name="TextBox 40">
              <a:extLst>
                <a:ext uri="{FF2B5EF4-FFF2-40B4-BE49-F238E27FC236}">
                  <a16:creationId xmlns:a16="http://schemas.microsoft.com/office/drawing/2014/main" id="{B8AA930A-F8EE-4A91-8995-F65FE1A5DF83}"/>
                </a:ext>
              </a:extLst>
            </p:cNvPr>
            <p:cNvSpPr txBox="1"/>
            <p:nvPr/>
          </p:nvSpPr>
          <p:spPr>
            <a:xfrm>
              <a:off x="1465515" y="2764714"/>
              <a:ext cx="1268830" cy="441339"/>
            </a:xfrm>
            <a:prstGeom prst="rect">
              <a:avLst/>
            </a:prstGeom>
            <a:noFill/>
          </p:spPr>
          <p:txBody>
            <a:bodyPr wrap="square" rtlCol="0">
              <a:spAutoFit/>
            </a:bodyPr>
            <a:lstStyle/>
            <a:p>
              <a:pPr algn="ctr">
                <a:lnSpc>
                  <a:spcPct val="80000"/>
                </a:lnSpc>
              </a:pPr>
              <a:r>
                <a:rPr lang="en-US" sz="1400" b="1" dirty="0"/>
                <a:t>MSC Supply Chain</a:t>
              </a:r>
            </a:p>
          </p:txBody>
        </p:sp>
      </p:grpSp>
      <p:grpSp>
        <p:nvGrpSpPr>
          <p:cNvPr id="48" name="Group 47">
            <a:extLst>
              <a:ext uri="{FF2B5EF4-FFF2-40B4-BE49-F238E27FC236}">
                <a16:creationId xmlns:a16="http://schemas.microsoft.com/office/drawing/2014/main" id="{8EBBD64E-3900-4898-8569-685DBD25B0E5}"/>
              </a:ext>
            </a:extLst>
          </p:cNvPr>
          <p:cNvGrpSpPr/>
          <p:nvPr/>
        </p:nvGrpSpPr>
        <p:grpSpPr>
          <a:xfrm>
            <a:off x="7714227" y="3243794"/>
            <a:ext cx="1447481" cy="1024482"/>
            <a:chOff x="8175562" y="4636938"/>
            <a:chExt cx="1447481" cy="1024482"/>
          </a:xfrm>
        </p:grpSpPr>
        <p:pic>
          <p:nvPicPr>
            <p:cNvPr id="44" name="Picture 43">
              <a:extLst>
                <a:ext uri="{FF2B5EF4-FFF2-40B4-BE49-F238E27FC236}">
                  <a16:creationId xmlns:a16="http://schemas.microsoft.com/office/drawing/2014/main" id="{456BE98A-81E3-41D7-8525-08C5EE11DD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68676" y="4727291"/>
              <a:ext cx="554367" cy="533249"/>
            </a:xfrm>
            <a:prstGeom prst="rect">
              <a:avLst/>
            </a:prstGeom>
          </p:spPr>
        </p:pic>
        <p:sp>
          <p:nvSpPr>
            <p:cNvPr id="45" name="TextBox 44">
              <a:extLst>
                <a:ext uri="{FF2B5EF4-FFF2-40B4-BE49-F238E27FC236}">
                  <a16:creationId xmlns:a16="http://schemas.microsoft.com/office/drawing/2014/main" id="{C8E579CE-28C2-4A37-B733-740C76F81F7B}"/>
                </a:ext>
              </a:extLst>
            </p:cNvPr>
            <p:cNvSpPr txBox="1"/>
            <p:nvPr/>
          </p:nvSpPr>
          <p:spPr>
            <a:xfrm>
              <a:off x="8175562" y="5220081"/>
              <a:ext cx="1268830" cy="441339"/>
            </a:xfrm>
            <a:prstGeom prst="rect">
              <a:avLst/>
            </a:prstGeom>
            <a:noFill/>
          </p:spPr>
          <p:txBody>
            <a:bodyPr wrap="square" rtlCol="0">
              <a:spAutoFit/>
            </a:bodyPr>
            <a:lstStyle/>
            <a:p>
              <a:pPr algn="ctr">
                <a:lnSpc>
                  <a:spcPct val="80000"/>
                </a:lnSpc>
              </a:pPr>
              <a:r>
                <a:rPr lang="en-US" sz="1400" b="1" dirty="0"/>
                <a:t>Cognos TM1 OLAP Cubes</a:t>
              </a:r>
            </a:p>
          </p:txBody>
        </p:sp>
        <p:pic>
          <p:nvPicPr>
            <p:cNvPr id="46" name="Picture 45">
              <a:extLst>
                <a:ext uri="{FF2B5EF4-FFF2-40B4-BE49-F238E27FC236}">
                  <a16:creationId xmlns:a16="http://schemas.microsoft.com/office/drawing/2014/main" id="{E332916E-AB09-4AD7-A9FB-87C96025BA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22292" y="4636938"/>
              <a:ext cx="899751" cy="625715"/>
            </a:xfrm>
            <a:prstGeom prst="rect">
              <a:avLst/>
            </a:prstGeom>
          </p:spPr>
        </p:pic>
      </p:grpSp>
      <p:cxnSp>
        <p:nvCxnSpPr>
          <p:cNvPr id="49" name="Connector: Elbow 48">
            <a:extLst>
              <a:ext uri="{FF2B5EF4-FFF2-40B4-BE49-F238E27FC236}">
                <a16:creationId xmlns:a16="http://schemas.microsoft.com/office/drawing/2014/main" id="{F1126BDF-E7F7-4219-B356-78EE3C756235}"/>
              </a:ext>
            </a:extLst>
          </p:cNvPr>
          <p:cNvCxnSpPr>
            <a:cxnSpLocks/>
            <a:endCxn id="46" idx="0"/>
          </p:cNvCxnSpPr>
          <p:nvPr/>
        </p:nvCxnSpPr>
        <p:spPr>
          <a:xfrm>
            <a:off x="7236636" y="2319698"/>
            <a:ext cx="974197" cy="9240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FB56B71A-8BB9-4826-A294-3EBB62FC5E56}"/>
              </a:ext>
            </a:extLst>
          </p:cNvPr>
          <p:cNvPicPr>
            <a:picLocks noChangeAspect="1"/>
          </p:cNvPicPr>
          <p:nvPr/>
        </p:nvPicPr>
        <p:blipFill>
          <a:blip r:embed="rId12">
            <a:duotone>
              <a:srgbClr val="1D6FA9">
                <a:shade val="45000"/>
                <a:satMod val="135000"/>
              </a:srgbClr>
              <a:prstClr val="white"/>
            </a:duotone>
          </a:blip>
          <a:stretch>
            <a:fillRect/>
          </a:stretch>
        </p:blipFill>
        <p:spPr>
          <a:xfrm>
            <a:off x="10565163" y="3075475"/>
            <a:ext cx="579783" cy="579783"/>
          </a:xfrm>
          <a:prstGeom prst="rect">
            <a:avLst/>
          </a:prstGeom>
        </p:spPr>
      </p:pic>
      <p:sp>
        <p:nvSpPr>
          <p:cNvPr id="53" name="TextBox 52">
            <a:extLst>
              <a:ext uri="{FF2B5EF4-FFF2-40B4-BE49-F238E27FC236}">
                <a16:creationId xmlns:a16="http://schemas.microsoft.com/office/drawing/2014/main" id="{CB661A51-808D-401F-BFD9-11A962D12FE7}"/>
              </a:ext>
            </a:extLst>
          </p:cNvPr>
          <p:cNvSpPr txBox="1"/>
          <p:nvPr/>
        </p:nvSpPr>
        <p:spPr>
          <a:xfrm>
            <a:off x="10194075" y="3682290"/>
            <a:ext cx="1268830" cy="441339"/>
          </a:xfrm>
          <a:prstGeom prst="rect">
            <a:avLst/>
          </a:prstGeom>
          <a:noFill/>
        </p:spPr>
        <p:txBody>
          <a:bodyPr wrap="square" rtlCol="0">
            <a:spAutoFit/>
          </a:bodyPr>
          <a:lstStyle/>
          <a:p>
            <a:pPr algn="ctr">
              <a:lnSpc>
                <a:spcPct val="80000"/>
              </a:lnSpc>
            </a:pPr>
            <a:r>
              <a:rPr lang="en-US" sz="1400" b="1" dirty="0"/>
              <a:t>Cognos BI Reports</a:t>
            </a:r>
          </a:p>
        </p:txBody>
      </p:sp>
      <p:cxnSp>
        <p:nvCxnSpPr>
          <p:cNvPr id="54" name="Connector: Elbow 53">
            <a:extLst>
              <a:ext uri="{FF2B5EF4-FFF2-40B4-BE49-F238E27FC236}">
                <a16:creationId xmlns:a16="http://schemas.microsoft.com/office/drawing/2014/main" id="{50190119-C2DD-4AAB-A909-932BA4AF4823}"/>
              </a:ext>
            </a:extLst>
          </p:cNvPr>
          <p:cNvCxnSpPr>
            <a:cxnSpLocks/>
          </p:cNvCxnSpPr>
          <p:nvPr/>
        </p:nvCxnSpPr>
        <p:spPr>
          <a:xfrm flipV="1">
            <a:off x="9498960" y="3535261"/>
            <a:ext cx="1032438" cy="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AD21273-50D1-4D06-A591-EE25F19FB815}"/>
              </a:ext>
            </a:extLst>
          </p:cNvPr>
          <p:cNvGrpSpPr/>
          <p:nvPr/>
        </p:nvGrpSpPr>
        <p:grpSpPr>
          <a:xfrm>
            <a:off x="9811883" y="4205713"/>
            <a:ext cx="2182876" cy="915395"/>
            <a:chOff x="3149578" y="4167366"/>
            <a:chExt cx="2182876" cy="915395"/>
          </a:xfrm>
        </p:grpSpPr>
        <p:pic>
          <p:nvPicPr>
            <p:cNvPr id="57" name="Picture 56">
              <a:extLst>
                <a:ext uri="{FF2B5EF4-FFF2-40B4-BE49-F238E27FC236}">
                  <a16:creationId xmlns:a16="http://schemas.microsoft.com/office/drawing/2014/main" id="{BAE04D4A-89AA-43C6-BB86-C73159CB38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58" name="TextBox 57">
              <a:extLst>
                <a:ext uri="{FF2B5EF4-FFF2-40B4-BE49-F238E27FC236}">
                  <a16:creationId xmlns:a16="http://schemas.microsoft.com/office/drawing/2014/main" id="{C2D2B523-7ECF-4DFD-9120-050666DF8F85}"/>
                </a:ext>
              </a:extLst>
            </p:cNvPr>
            <p:cNvSpPr txBox="1"/>
            <p:nvPr/>
          </p:nvSpPr>
          <p:spPr>
            <a:xfrm>
              <a:off x="3149578" y="4641422"/>
              <a:ext cx="2182876" cy="441339"/>
            </a:xfrm>
            <a:prstGeom prst="rect">
              <a:avLst/>
            </a:prstGeom>
            <a:noFill/>
          </p:spPr>
          <p:txBody>
            <a:bodyPr wrap="square" rtlCol="0">
              <a:spAutoFit/>
            </a:bodyPr>
            <a:lstStyle/>
            <a:p>
              <a:pPr algn="ctr">
                <a:lnSpc>
                  <a:spcPct val="80000"/>
                </a:lnSpc>
              </a:pPr>
              <a:r>
                <a:rPr lang="en-US" sz="1400" b="1" dirty="0"/>
                <a:t>IBM Planning Analytics Excel Plugin</a:t>
              </a:r>
            </a:p>
          </p:txBody>
        </p:sp>
      </p:grpSp>
      <p:cxnSp>
        <p:nvCxnSpPr>
          <p:cNvPr id="59" name="Connector: Elbow 58">
            <a:extLst>
              <a:ext uri="{FF2B5EF4-FFF2-40B4-BE49-F238E27FC236}">
                <a16:creationId xmlns:a16="http://schemas.microsoft.com/office/drawing/2014/main" id="{F48EC74F-4660-431F-A4B8-EA1536F82622}"/>
              </a:ext>
            </a:extLst>
          </p:cNvPr>
          <p:cNvCxnSpPr>
            <a:cxnSpLocks/>
            <a:endCxn id="57" idx="1"/>
          </p:cNvCxnSpPr>
          <p:nvPr/>
        </p:nvCxnSpPr>
        <p:spPr>
          <a:xfrm>
            <a:off x="9574553" y="3707691"/>
            <a:ext cx="937859" cy="7563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246DF2D6-11D5-451B-A803-2E1472CC0A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6388" y="4363614"/>
            <a:ext cx="554367" cy="533249"/>
          </a:xfrm>
          <a:prstGeom prst="rect">
            <a:avLst/>
          </a:prstGeom>
        </p:spPr>
      </p:pic>
      <p:sp>
        <p:nvSpPr>
          <p:cNvPr id="62" name="TextBox 61">
            <a:extLst>
              <a:ext uri="{FF2B5EF4-FFF2-40B4-BE49-F238E27FC236}">
                <a16:creationId xmlns:a16="http://schemas.microsoft.com/office/drawing/2014/main" id="{9D896C81-6864-47E2-B509-B299FAA018CF}"/>
              </a:ext>
            </a:extLst>
          </p:cNvPr>
          <p:cNvSpPr txBox="1"/>
          <p:nvPr/>
        </p:nvSpPr>
        <p:spPr>
          <a:xfrm>
            <a:off x="7723752" y="4844782"/>
            <a:ext cx="1268830" cy="441339"/>
          </a:xfrm>
          <a:prstGeom prst="rect">
            <a:avLst/>
          </a:prstGeom>
          <a:noFill/>
        </p:spPr>
        <p:txBody>
          <a:bodyPr wrap="square" rtlCol="0">
            <a:spAutoFit/>
          </a:bodyPr>
          <a:lstStyle/>
          <a:p>
            <a:pPr algn="ctr">
              <a:lnSpc>
                <a:spcPct val="80000"/>
              </a:lnSpc>
            </a:pPr>
            <a:r>
              <a:rPr lang="en-US" sz="1400" b="1" dirty="0"/>
              <a:t>Cognos BI OLAP Cubes</a:t>
            </a:r>
          </a:p>
        </p:txBody>
      </p:sp>
      <p:sp>
        <p:nvSpPr>
          <p:cNvPr id="68" name="Cloud 67">
            <a:extLst>
              <a:ext uri="{FF2B5EF4-FFF2-40B4-BE49-F238E27FC236}">
                <a16:creationId xmlns:a16="http://schemas.microsoft.com/office/drawing/2014/main" id="{5B206F06-D15F-47B8-8673-B6C832E3D6F5}"/>
              </a:ext>
            </a:extLst>
          </p:cNvPr>
          <p:cNvSpPr/>
          <p:nvPr/>
        </p:nvSpPr>
        <p:spPr>
          <a:xfrm>
            <a:off x="7295966" y="2929706"/>
            <a:ext cx="2231315" cy="267552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227E5656-D78B-4F4F-AA54-8A9040D9A5A6}"/>
              </a:ext>
            </a:extLst>
          </p:cNvPr>
          <p:cNvGrpSpPr/>
          <p:nvPr/>
        </p:nvGrpSpPr>
        <p:grpSpPr>
          <a:xfrm>
            <a:off x="4945945" y="4537526"/>
            <a:ext cx="1268830" cy="903521"/>
            <a:chOff x="3531770" y="4167366"/>
            <a:chExt cx="1268830" cy="903521"/>
          </a:xfrm>
        </p:grpSpPr>
        <p:pic>
          <p:nvPicPr>
            <p:cNvPr id="72" name="Picture 71">
              <a:extLst>
                <a:ext uri="{FF2B5EF4-FFF2-40B4-BE49-F238E27FC236}">
                  <a16:creationId xmlns:a16="http://schemas.microsoft.com/office/drawing/2014/main" id="{8D78E3ED-ADFB-45C0-BA75-4A6753E223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73" name="TextBox 72">
              <a:extLst>
                <a:ext uri="{FF2B5EF4-FFF2-40B4-BE49-F238E27FC236}">
                  <a16:creationId xmlns:a16="http://schemas.microsoft.com/office/drawing/2014/main" id="{DF3800F7-8398-4BA0-BA5F-EC6BA71D8FE7}"/>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Product Hierarchy</a:t>
              </a:r>
            </a:p>
          </p:txBody>
        </p:sp>
      </p:grpSp>
      <p:cxnSp>
        <p:nvCxnSpPr>
          <p:cNvPr id="74" name="Connector: Elbow 73">
            <a:extLst>
              <a:ext uri="{FF2B5EF4-FFF2-40B4-BE49-F238E27FC236}">
                <a16:creationId xmlns:a16="http://schemas.microsoft.com/office/drawing/2014/main" id="{543806A8-A2AE-457E-B071-AAD670C2F2DD}"/>
              </a:ext>
            </a:extLst>
          </p:cNvPr>
          <p:cNvCxnSpPr>
            <a:cxnSpLocks/>
          </p:cNvCxnSpPr>
          <p:nvPr/>
        </p:nvCxnSpPr>
        <p:spPr>
          <a:xfrm flipV="1">
            <a:off x="5811933" y="3594766"/>
            <a:ext cx="1873103" cy="11738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User">
            <a:extLst>
              <a:ext uri="{FF2B5EF4-FFF2-40B4-BE49-F238E27FC236}">
                <a16:creationId xmlns:a16="http://schemas.microsoft.com/office/drawing/2014/main" id="{5A3C3069-5952-4DFC-BD8A-14FE34E6B2A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37906" y="4471870"/>
            <a:ext cx="271476" cy="307777"/>
          </a:xfrm>
          <a:prstGeom prst="rect">
            <a:avLst/>
          </a:prstGeom>
        </p:spPr>
      </p:pic>
      <p:pic>
        <p:nvPicPr>
          <p:cNvPr id="77" name="Picture 76">
            <a:extLst>
              <a:ext uri="{FF2B5EF4-FFF2-40B4-BE49-F238E27FC236}">
                <a16:creationId xmlns:a16="http://schemas.microsoft.com/office/drawing/2014/main" id="{84F8380D-76EE-4B69-9420-9F4B4E91A4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76791" y="5124847"/>
            <a:ext cx="1613956" cy="501107"/>
          </a:xfrm>
          <a:prstGeom prst="rect">
            <a:avLst/>
          </a:prstGeom>
        </p:spPr>
      </p:pic>
      <p:grpSp>
        <p:nvGrpSpPr>
          <p:cNvPr id="78" name="Group 77">
            <a:extLst>
              <a:ext uri="{FF2B5EF4-FFF2-40B4-BE49-F238E27FC236}">
                <a16:creationId xmlns:a16="http://schemas.microsoft.com/office/drawing/2014/main" id="{9C3B2EEF-04C4-4488-A934-F588582F22D2}"/>
              </a:ext>
            </a:extLst>
          </p:cNvPr>
          <p:cNvGrpSpPr/>
          <p:nvPr/>
        </p:nvGrpSpPr>
        <p:grpSpPr>
          <a:xfrm>
            <a:off x="4044010" y="5251220"/>
            <a:ext cx="1268830" cy="903521"/>
            <a:chOff x="3531770" y="4167366"/>
            <a:chExt cx="1268830" cy="903521"/>
          </a:xfrm>
        </p:grpSpPr>
        <p:pic>
          <p:nvPicPr>
            <p:cNvPr id="79" name="Picture 78">
              <a:extLst>
                <a:ext uri="{FF2B5EF4-FFF2-40B4-BE49-F238E27FC236}">
                  <a16:creationId xmlns:a16="http://schemas.microsoft.com/office/drawing/2014/main" id="{6229191D-F039-4615-8243-88A343DBF3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0" name="TextBox 79">
              <a:extLst>
                <a:ext uri="{FF2B5EF4-FFF2-40B4-BE49-F238E27FC236}">
                  <a16:creationId xmlns:a16="http://schemas.microsoft.com/office/drawing/2014/main" id="{06E8984E-2111-4093-BA8B-C23850C200B8}"/>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GRO eCommerce</a:t>
              </a:r>
            </a:p>
          </p:txBody>
        </p:sp>
      </p:grpSp>
      <p:cxnSp>
        <p:nvCxnSpPr>
          <p:cNvPr id="81" name="Connector: Elbow 80">
            <a:extLst>
              <a:ext uri="{FF2B5EF4-FFF2-40B4-BE49-F238E27FC236}">
                <a16:creationId xmlns:a16="http://schemas.microsoft.com/office/drawing/2014/main" id="{883D1728-D8D0-4D3D-A170-CAB144AAEC12}"/>
              </a:ext>
            </a:extLst>
          </p:cNvPr>
          <p:cNvCxnSpPr>
            <a:cxnSpLocks/>
            <a:endCxn id="79" idx="1"/>
          </p:cNvCxnSpPr>
          <p:nvPr/>
        </p:nvCxnSpPr>
        <p:spPr>
          <a:xfrm>
            <a:off x="3197481" y="5509565"/>
            <a:ext cx="116486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EC3CB91-DFF7-46F2-975B-7616FC062051}"/>
              </a:ext>
            </a:extLst>
          </p:cNvPr>
          <p:cNvCxnSpPr>
            <a:cxnSpLocks/>
          </p:cNvCxnSpPr>
          <p:nvPr/>
        </p:nvCxnSpPr>
        <p:spPr>
          <a:xfrm flipV="1">
            <a:off x="5040257" y="3762943"/>
            <a:ext cx="2785832" cy="1783813"/>
          </a:xfrm>
          <a:prstGeom prst="bentConnector3">
            <a:avLst>
              <a:gd name="adj1" fmla="val 80915"/>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CFAD956-AB03-4E44-9532-6158B4B8E629}"/>
              </a:ext>
            </a:extLst>
          </p:cNvPr>
          <p:cNvSpPr txBox="1"/>
          <p:nvPr/>
        </p:nvSpPr>
        <p:spPr>
          <a:xfrm>
            <a:off x="2142640" y="5509565"/>
            <a:ext cx="1268830" cy="441339"/>
          </a:xfrm>
          <a:prstGeom prst="rect">
            <a:avLst/>
          </a:prstGeom>
          <a:noFill/>
        </p:spPr>
        <p:txBody>
          <a:bodyPr wrap="square" rtlCol="0">
            <a:spAutoFit/>
          </a:bodyPr>
          <a:lstStyle/>
          <a:p>
            <a:pPr algn="ctr">
              <a:lnSpc>
                <a:spcPct val="80000"/>
              </a:lnSpc>
            </a:pPr>
            <a:r>
              <a:rPr lang="en-US" sz="1400" b="1" dirty="0"/>
              <a:t>GRO eCommerce</a:t>
            </a:r>
          </a:p>
        </p:txBody>
      </p:sp>
      <p:grpSp>
        <p:nvGrpSpPr>
          <p:cNvPr id="87" name="Group 86">
            <a:extLst>
              <a:ext uri="{FF2B5EF4-FFF2-40B4-BE49-F238E27FC236}">
                <a16:creationId xmlns:a16="http://schemas.microsoft.com/office/drawing/2014/main" id="{137E7528-CDBC-430D-B3C5-9DEB9CD8966E}"/>
              </a:ext>
            </a:extLst>
          </p:cNvPr>
          <p:cNvGrpSpPr/>
          <p:nvPr/>
        </p:nvGrpSpPr>
        <p:grpSpPr>
          <a:xfrm>
            <a:off x="5229332" y="5632328"/>
            <a:ext cx="1268830" cy="731166"/>
            <a:chOff x="3531770" y="4167366"/>
            <a:chExt cx="1268830" cy="731166"/>
          </a:xfrm>
        </p:grpSpPr>
        <p:pic>
          <p:nvPicPr>
            <p:cNvPr id="88" name="Picture 87">
              <a:extLst>
                <a:ext uri="{FF2B5EF4-FFF2-40B4-BE49-F238E27FC236}">
                  <a16:creationId xmlns:a16="http://schemas.microsoft.com/office/drawing/2014/main" id="{28DB7D69-9D30-47CC-8BC7-CDECDD58E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9" name="TextBox 88">
              <a:extLst>
                <a:ext uri="{FF2B5EF4-FFF2-40B4-BE49-F238E27FC236}">
                  <a16:creationId xmlns:a16="http://schemas.microsoft.com/office/drawing/2014/main" id="{22A8540A-3B61-4746-84DA-F0D087ED11BE}"/>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Budget</a:t>
              </a:r>
            </a:p>
          </p:txBody>
        </p:sp>
      </p:grpSp>
      <p:grpSp>
        <p:nvGrpSpPr>
          <p:cNvPr id="90" name="Group 89">
            <a:extLst>
              <a:ext uri="{FF2B5EF4-FFF2-40B4-BE49-F238E27FC236}">
                <a16:creationId xmlns:a16="http://schemas.microsoft.com/office/drawing/2014/main" id="{37E00995-6B73-4FE9-BEA0-7C2F0D152B58}"/>
              </a:ext>
            </a:extLst>
          </p:cNvPr>
          <p:cNvGrpSpPr/>
          <p:nvPr/>
        </p:nvGrpSpPr>
        <p:grpSpPr>
          <a:xfrm>
            <a:off x="6102035" y="5643355"/>
            <a:ext cx="1268830" cy="731166"/>
            <a:chOff x="3531770" y="4167366"/>
            <a:chExt cx="1268830" cy="731166"/>
          </a:xfrm>
        </p:grpSpPr>
        <p:pic>
          <p:nvPicPr>
            <p:cNvPr id="91" name="Picture 90">
              <a:extLst>
                <a:ext uri="{FF2B5EF4-FFF2-40B4-BE49-F238E27FC236}">
                  <a16:creationId xmlns:a16="http://schemas.microsoft.com/office/drawing/2014/main" id="{6F7D2672-D77C-414F-BA0A-49C5CD800F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92" name="TextBox 91">
              <a:extLst>
                <a:ext uri="{FF2B5EF4-FFF2-40B4-BE49-F238E27FC236}">
                  <a16:creationId xmlns:a16="http://schemas.microsoft.com/office/drawing/2014/main" id="{1CDAAF9D-F54F-4461-B5EF-635F74A2AC6F}"/>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Forecast</a:t>
              </a:r>
            </a:p>
          </p:txBody>
        </p:sp>
      </p:grpSp>
      <p:sp>
        <p:nvSpPr>
          <p:cNvPr id="94" name="TextBox 93">
            <a:extLst>
              <a:ext uri="{FF2B5EF4-FFF2-40B4-BE49-F238E27FC236}">
                <a16:creationId xmlns:a16="http://schemas.microsoft.com/office/drawing/2014/main" id="{5F10B671-ACF7-4FE5-BDF9-18B64C048A94}"/>
              </a:ext>
            </a:extLst>
          </p:cNvPr>
          <p:cNvSpPr txBox="1"/>
          <p:nvPr/>
        </p:nvSpPr>
        <p:spPr>
          <a:xfrm>
            <a:off x="10140753" y="1050205"/>
            <a:ext cx="579783" cy="307777"/>
          </a:xfrm>
          <a:prstGeom prst="rect">
            <a:avLst/>
          </a:prstGeom>
          <a:noFill/>
        </p:spPr>
        <p:txBody>
          <a:bodyPr wrap="square" rtlCol="0">
            <a:spAutoFit/>
          </a:bodyPr>
          <a:lstStyle/>
          <a:p>
            <a:r>
              <a:rPr lang="en-US" sz="1400" b="1" dirty="0"/>
              <a:t>CRM</a:t>
            </a:r>
          </a:p>
        </p:txBody>
      </p:sp>
      <p:cxnSp>
        <p:nvCxnSpPr>
          <p:cNvPr id="95" name="Connector: Elbow 94">
            <a:extLst>
              <a:ext uri="{FF2B5EF4-FFF2-40B4-BE49-F238E27FC236}">
                <a16:creationId xmlns:a16="http://schemas.microsoft.com/office/drawing/2014/main" id="{2AD01957-B585-47BC-9DDD-E6777F56593D}"/>
              </a:ext>
            </a:extLst>
          </p:cNvPr>
          <p:cNvCxnSpPr>
            <a:cxnSpLocks/>
            <a:stCxn id="88" idx="3"/>
            <a:endCxn id="45" idx="1"/>
          </p:cNvCxnSpPr>
          <p:nvPr/>
        </p:nvCxnSpPr>
        <p:spPr>
          <a:xfrm flipV="1">
            <a:off x="6102035" y="4047607"/>
            <a:ext cx="1612192" cy="1843067"/>
          </a:xfrm>
          <a:prstGeom prst="bentConnector3">
            <a:avLst>
              <a:gd name="adj1" fmla="val 1455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7CFADF6F-EF80-42F2-A93D-52FB582BC246}"/>
              </a:ext>
            </a:extLst>
          </p:cNvPr>
          <p:cNvCxnSpPr>
            <a:cxnSpLocks/>
            <a:stCxn id="91" idx="3"/>
            <a:endCxn id="45" idx="1"/>
          </p:cNvCxnSpPr>
          <p:nvPr/>
        </p:nvCxnSpPr>
        <p:spPr>
          <a:xfrm flipV="1">
            <a:off x="6974738" y="4047607"/>
            <a:ext cx="739489" cy="1854094"/>
          </a:xfrm>
          <a:prstGeom prst="bentConnector3">
            <a:avLst>
              <a:gd name="adj1" fmla="val 1779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8C8F3BA0-396D-4DF1-91B7-73F9EB1BE5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08693" y="5132765"/>
            <a:ext cx="1843407" cy="469111"/>
          </a:xfrm>
          <a:prstGeom prst="rect">
            <a:avLst/>
          </a:prstGeom>
        </p:spPr>
      </p:pic>
      <p:sp>
        <p:nvSpPr>
          <p:cNvPr id="104" name="TextBox 103">
            <a:extLst>
              <a:ext uri="{FF2B5EF4-FFF2-40B4-BE49-F238E27FC236}">
                <a16:creationId xmlns:a16="http://schemas.microsoft.com/office/drawing/2014/main" id="{72E79174-F2EC-49B5-9722-D8B3F85522BD}"/>
              </a:ext>
            </a:extLst>
          </p:cNvPr>
          <p:cNvSpPr txBox="1"/>
          <p:nvPr/>
        </p:nvSpPr>
        <p:spPr>
          <a:xfrm>
            <a:off x="10113151" y="5520201"/>
            <a:ext cx="1838949" cy="307777"/>
          </a:xfrm>
          <a:prstGeom prst="rect">
            <a:avLst/>
          </a:prstGeom>
          <a:noFill/>
        </p:spPr>
        <p:txBody>
          <a:bodyPr wrap="square" rtlCol="0">
            <a:spAutoFit/>
          </a:bodyPr>
          <a:lstStyle/>
          <a:p>
            <a:pPr algn="ctr"/>
            <a:r>
              <a:rPr lang="en-US" sz="1400" b="1" dirty="0"/>
              <a:t>Marketing Analytics</a:t>
            </a:r>
          </a:p>
        </p:txBody>
      </p:sp>
      <p:pic>
        <p:nvPicPr>
          <p:cNvPr id="105" name="Picture 104">
            <a:extLst>
              <a:ext uri="{FF2B5EF4-FFF2-40B4-BE49-F238E27FC236}">
                <a16:creationId xmlns:a16="http://schemas.microsoft.com/office/drawing/2014/main" id="{A1C7FBD3-449D-465D-93D8-63D87876744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50999" y="6020350"/>
            <a:ext cx="592387" cy="472455"/>
          </a:xfrm>
          <a:prstGeom prst="rect">
            <a:avLst/>
          </a:prstGeom>
        </p:spPr>
      </p:pic>
      <p:grpSp>
        <p:nvGrpSpPr>
          <p:cNvPr id="96" name="Group 95">
            <a:extLst>
              <a:ext uri="{FF2B5EF4-FFF2-40B4-BE49-F238E27FC236}">
                <a16:creationId xmlns:a16="http://schemas.microsoft.com/office/drawing/2014/main" id="{22A1FCA9-EC98-4934-B264-1271E825B544}"/>
              </a:ext>
            </a:extLst>
          </p:cNvPr>
          <p:cNvGrpSpPr/>
          <p:nvPr/>
        </p:nvGrpSpPr>
        <p:grpSpPr>
          <a:xfrm>
            <a:off x="8851208" y="5730234"/>
            <a:ext cx="1268830" cy="901550"/>
            <a:chOff x="3566838" y="4114164"/>
            <a:chExt cx="1268830" cy="901550"/>
          </a:xfrm>
        </p:grpSpPr>
        <p:pic>
          <p:nvPicPr>
            <p:cNvPr id="97" name="Picture 96">
              <a:extLst>
                <a:ext uri="{FF2B5EF4-FFF2-40B4-BE49-F238E27FC236}">
                  <a16:creationId xmlns:a16="http://schemas.microsoft.com/office/drawing/2014/main" id="{7F5D5C43-1C9C-4145-88AC-E4534FFDB8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6009" y="4114164"/>
              <a:ext cx="554366" cy="516691"/>
            </a:xfrm>
            <a:prstGeom prst="rect">
              <a:avLst/>
            </a:prstGeom>
          </p:spPr>
        </p:pic>
        <p:sp>
          <p:nvSpPr>
            <p:cNvPr id="98" name="TextBox 97">
              <a:extLst>
                <a:ext uri="{FF2B5EF4-FFF2-40B4-BE49-F238E27FC236}">
                  <a16:creationId xmlns:a16="http://schemas.microsoft.com/office/drawing/2014/main" id="{12C29A7C-D1E3-4C33-B3B9-AF9AF8966A06}"/>
                </a:ext>
              </a:extLst>
            </p:cNvPr>
            <p:cNvSpPr txBox="1"/>
            <p:nvPr/>
          </p:nvSpPr>
          <p:spPr>
            <a:xfrm>
              <a:off x="3566838" y="4574375"/>
              <a:ext cx="1268830" cy="441339"/>
            </a:xfrm>
            <a:prstGeom prst="rect">
              <a:avLst/>
            </a:prstGeom>
            <a:noFill/>
          </p:spPr>
          <p:txBody>
            <a:bodyPr wrap="square" rtlCol="0">
              <a:spAutoFit/>
            </a:bodyPr>
            <a:lstStyle/>
            <a:p>
              <a:pPr algn="ctr">
                <a:lnSpc>
                  <a:spcPct val="80000"/>
                </a:lnSpc>
              </a:pPr>
              <a:r>
                <a:rPr lang="en-US" sz="1400" b="1" dirty="0"/>
                <a:t>AUS Sales Spreadsheet</a:t>
              </a:r>
            </a:p>
          </p:txBody>
        </p:sp>
      </p:grpSp>
      <p:cxnSp>
        <p:nvCxnSpPr>
          <p:cNvPr id="99" name="Connector: Elbow 98">
            <a:extLst>
              <a:ext uri="{FF2B5EF4-FFF2-40B4-BE49-F238E27FC236}">
                <a16:creationId xmlns:a16="http://schemas.microsoft.com/office/drawing/2014/main" id="{28C6210A-24EC-4571-84F9-FB1D94929D5A}"/>
              </a:ext>
            </a:extLst>
          </p:cNvPr>
          <p:cNvCxnSpPr>
            <a:cxnSpLocks/>
          </p:cNvCxnSpPr>
          <p:nvPr/>
        </p:nvCxnSpPr>
        <p:spPr>
          <a:xfrm rot="10800000" flipV="1">
            <a:off x="9723934" y="5599852"/>
            <a:ext cx="499308" cy="1921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D96BAA4-B88F-47D1-B56E-91F5211757A4}"/>
              </a:ext>
            </a:extLst>
          </p:cNvPr>
          <p:cNvCxnSpPr>
            <a:cxnSpLocks/>
            <a:endCxn id="97" idx="0"/>
          </p:cNvCxnSpPr>
          <p:nvPr/>
        </p:nvCxnSpPr>
        <p:spPr>
          <a:xfrm rot="16200000" flipH="1">
            <a:off x="8997720" y="5260392"/>
            <a:ext cx="482094" cy="4575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3BF42C3-A9AF-49CA-A73A-D4671F22458D}"/>
              </a:ext>
            </a:extLst>
          </p:cNvPr>
          <p:cNvPicPr>
            <a:picLocks noChangeAspect="1"/>
          </p:cNvPicPr>
          <p:nvPr/>
        </p:nvPicPr>
        <p:blipFill>
          <a:blip r:embed="rId16"/>
          <a:stretch>
            <a:fillRect/>
          </a:stretch>
        </p:blipFill>
        <p:spPr>
          <a:xfrm>
            <a:off x="114297" y="836750"/>
            <a:ext cx="1200150" cy="381000"/>
          </a:xfrm>
          <a:prstGeom prst="rect">
            <a:avLst/>
          </a:prstGeom>
        </p:spPr>
      </p:pic>
      <p:pic>
        <p:nvPicPr>
          <p:cNvPr id="32" name="Picture 31">
            <a:extLst>
              <a:ext uri="{FF2B5EF4-FFF2-40B4-BE49-F238E27FC236}">
                <a16:creationId xmlns:a16="http://schemas.microsoft.com/office/drawing/2014/main" id="{492BD105-DE30-437A-AF79-4C3CF1EBCC2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37526" y="907761"/>
            <a:ext cx="1290113" cy="387877"/>
          </a:xfrm>
          <a:prstGeom prst="rect">
            <a:avLst/>
          </a:prstGeom>
        </p:spPr>
      </p:pic>
      <p:pic>
        <p:nvPicPr>
          <p:cNvPr id="43" name="Picture 42">
            <a:extLst>
              <a:ext uri="{FF2B5EF4-FFF2-40B4-BE49-F238E27FC236}">
                <a16:creationId xmlns:a16="http://schemas.microsoft.com/office/drawing/2014/main" id="{C9322166-ECE3-4C21-91A5-68BACD656E6A}"/>
              </a:ext>
            </a:extLst>
          </p:cNvPr>
          <p:cNvPicPr>
            <a:picLocks noChangeAspect="1"/>
          </p:cNvPicPr>
          <p:nvPr/>
        </p:nvPicPr>
        <p:blipFill>
          <a:blip r:embed="rId18"/>
          <a:stretch>
            <a:fillRect/>
          </a:stretch>
        </p:blipFill>
        <p:spPr>
          <a:xfrm>
            <a:off x="42859" y="1255966"/>
            <a:ext cx="1343025" cy="342900"/>
          </a:xfrm>
          <a:prstGeom prst="rect">
            <a:avLst/>
          </a:prstGeom>
        </p:spPr>
      </p:pic>
      <p:pic>
        <p:nvPicPr>
          <p:cNvPr id="51" name="Picture 50">
            <a:extLst>
              <a:ext uri="{FF2B5EF4-FFF2-40B4-BE49-F238E27FC236}">
                <a16:creationId xmlns:a16="http://schemas.microsoft.com/office/drawing/2014/main" id="{707FA506-C9A3-44EC-910F-1EE6380BAA70}"/>
              </a:ext>
            </a:extLst>
          </p:cNvPr>
          <p:cNvPicPr>
            <a:picLocks noChangeAspect="1"/>
          </p:cNvPicPr>
          <p:nvPr/>
        </p:nvPicPr>
        <p:blipFill>
          <a:blip r:embed="rId19" cstate="screen">
            <a:extLst>
              <a:ext uri="{BEBA8EAE-BF5A-486C-A8C5-ECC9F3942E4B}">
                <a14:imgProps xmlns:a14="http://schemas.microsoft.com/office/drawing/2010/main">
                  <a14:imgLayer r:embed="rId20">
                    <a14:imgEffect>
                      <a14:backgroundRemoval t="1778" b="96889" l="9778" r="89778">
                        <a14:foregroundMark x1="32444" y1="17333" x2="32444" y2="17333"/>
                        <a14:foregroundMark x1="74667" y1="23556" x2="74667" y2="23556"/>
                        <a14:foregroundMark x1="32444" y1="97333" x2="32444" y2="97333"/>
                        <a14:foregroundMark x1="46222" y1="30222" x2="46222" y2="30222"/>
                        <a14:foregroundMark x1="46222" y1="30222" x2="46222" y2="30222"/>
                        <a14:foregroundMark x1="43556" y1="32000" x2="43556" y2="32000"/>
                        <a14:foregroundMark x1="50222" y1="39111" x2="50222" y2="39111"/>
                        <a14:foregroundMark x1="29333" y1="2667" x2="29333" y2="2667"/>
                        <a14:foregroundMark x1="36444" y1="25333" x2="36444" y2="25333"/>
                        <a14:foregroundMark x1="36444" y1="57333" x2="36444" y2="57333"/>
                        <a14:foregroundMark x1="43556" y1="57333" x2="43556" y2="57333"/>
                        <a14:foregroundMark x1="55111" y1="57333" x2="55111" y2="57333"/>
                        <a14:foregroundMark x1="60889" y1="2667" x2="60889" y2="2667"/>
                        <a14:foregroundMark x1="49778" y1="1778" x2="49778" y2="1778"/>
                        <a14:foregroundMark x1="48000" y1="6667" x2="48000" y2="6667"/>
                        <a14:foregroundMark x1="46667" y1="12889" x2="46667" y2="12889"/>
                        <a14:foregroundMark x1="36889" y1="69333" x2="36889" y2="69333"/>
                        <a14:foregroundMark x1="45778" y1="68444" x2="45778" y2="68444"/>
                        <a14:foregroundMark x1="32444" y1="80889" x2="32444" y2="80889"/>
                        <a14:foregroundMark x1="44444" y1="80000" x2="44444" y2="80000"/>
                        <a14:foregroundMark x1="56889" y1="68444" x2="56889" y2="68444"/>
                        <a14:backgroundMark x1="73778" y1="32889" x2="73778" y2="32889"/>
                        <a14:backgroundMark x1="44000" y1="33778" x2="44000" y2="33778"/>
                        <a14:backgroundMark x1="44444" y1="32444" x2="44444" y2="32444"/>
                        <a14:backgroundMark x1="43556" y1="33333" x2="43556" y2="33333"/>
                        <a14:backgroundMark x1="65778" y1="56000" x2="65778" y2="56000"/>
                        <a14:backgroundMark x1="49778" y1="889" x2="49778" y2="889"/>
                        <a14:backgroundMark x1="36444" y1="4444" x2="37333" y2="4889"/>
                      </a14:backgroundRemoval>
                    </a14:imgEffect>
                  </a14:imgLayer>
                </a14:imgProps>
              </a:ext>
              <a:ext uri="{28A0092B-C50C-407E-A947-70E740481C1C}">
                <a14:useLocalDpi xmlns:a14="http://schemas.microsoft.com/office/drawing/2010/main"/>
              </a:ext>
            </a:extLst>
          </a:blip>
          <a:stretch>
            <a:fillRect/>
          </a:stretch>
        </p:blipFill>
        <p:spPr>
          <a:xfrm>
            <a:off x="1239079" y="1309795"/>
            <a:ext cx="976145" cy="798825"/>
          </a:xfrm>
          <a:prstGeom prst="rect">
            <a:avLst/>
          </a:prstGeom>
        </p:spPr>
      </p:pic>
      <p:sp>
        <p:nvSpPr>
          <p:cNvPr id="102" name="TextBox 101">
            <a:extLst>
              <a:ext uri="{FF2B5EF4-FFF2-40B4-BE49-F238E27FC236}">
                <a16:creationId xmlns:a16="http://schemas.microsoft.com/office/drawing/2014/main" id="{AA1B270A-299B-4D89-A6F2-4F6EE84D554E}"/>
              </a:ext>
            </a:extLst>
          </p:cNvPr>
          <p:cNvSpPr txBox="1"/>
          <p:nvPr/>
        </p:nvSpPr>
        <p:spPr>
          <a:xfrm>
            <a:off x="1787261" y="1485217"/>
            <a:ext cx="1268830" cy="441339"/>
          </a:xfrm>
          <a:prstGeom prst="rect">
            <a:avLst/>
          </a:prstGeom>
          <a:noFill/>
        </p:spPr>
        <p:txBody>
          <a:bodyPr wrap="square" rtlCol="0">
            <a:spAutoFit/>
          </a:bodyPr>
          <a:lstStyle/>
          <a:p>
            <a:pPr algn="ctr">
              <a:lnSpc>
                <a:spcPct val="80000"/>
              </a:lnSpc>
            </a:pPr>
            <a:r>
              <a:rPr lang="en-US" sz="1400" b="1" dirty="0"/>
              <a:t>Retail POS Data</a:t>
            </a:r>
          </a:p>
        </p:txBody>
      </p:sp>
      <p:sp>
        <p:nvSpPr>
          <p:cNvPr id="108" name="Cylinder 107">
            <a:extLst>
              <a:ext uri="{FF2B5EF4-FFF2-40B4-BE49-F238E27FC236}">
                <a16:creationId xmlns:a16="http://schemas.microsoft.com/office/drawing/2014/main" id="{286F2D6E-766F-406F-BB05-CF0537D78B05}"/>
              </a:ext>
            </a:extLst>
          </p:cNvPr>
          <p:cNvSpPr/>
          <p:nvPr/>
        </p:nvSpPr>
        <p:spPr>
          <a:xfrm>
            <a:off x="10164654" y="5950073"/>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cxnSp>
        <p:nvCxnSpPr>
          <p:cNvPr id="110" name="Connector: Elbow 109">
            <a:extLst>
              <a:ext uri="{FF2B5EF4-FFF2-40B4-BE49-F238E27FC236}">
                <a16:creationId xmlns:a16="http://schemas.microsoft.com/office/drawing/2014/main" id="{D109E136-3F13-40E9-A366-A4F5DE3B34A8}"/>
              </a:ext>
            </a:extLst>
          </p:cNvPr>
          <p:cNvCxnSpPr>
            <a:cxnSpLocks/>
            <a:endCxn id="108" idx="0"/>
          </p:cNvCxnSpPr>
          <p:nvPr/>
        </p:nvCxnSpPr>
        <p:spPr>
          <a:xfrm rot="16200000" flipH="1">
            <a:off x="10213707" y="5836133"/>
            <a:ext cx="393016" cy="511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B267D66-5D3C-467E-BEC8-5417A9B85107}"/>
              </a:ext>
            </a:extLst>
          </p:cNvPr>
          <p:cNvGrpSpPr/>
          <p:nvPr/>
        </p:nvGrpSpPr>
        <p:grpSpPr>
          <a:xfrm>
            <a:off x="5574521" y="1857245"/>
            <a:ext cx="1796343" cy="894013"/>
            <a:chOff x="5765021" y="2162045"/>
            <a:chExt cx="1796343" cy="894013"/>
          </a:xfrm>
        </p:grpSpPr>
        <p:sp>
          <p:nvSpPr>
            <p:cNvPr id="24" name="Rectangle 23">
              <a:extLst>
                <a:ext uri="{FF2B5EF4-FFF2-40B4-BE49-F238E27FC236}">
                  <a16:creationId xmlns:a16="http://schemas.microsoft.com/office/drawing/2014/main" id="{EAFD2892-C831-4CA5-BBD3-3885BBB9CE11}"/>
                </a:ext>
              </a:extLst>
            </p:cNvPr>
            <p:cNvSpPr/>
            <p:nvPr/>
          </p:nvSpPr>
          <p:spPr>
            <a:xfrm>
              <a:off x="5765021" y="2162045"/>
              <a:ext cx="1796343" cy="89401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426C5B1-4810-42BD-AD52-13792E7057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3509" y="2392372"/>
              <a:ext cx="484982" cy="428400"/>
            </a:xfrm>
            <a:prstGeom prst="rect">
              <a:avLst/>
            </a:prstGeom>
          </p:spPr>
        </p:pic>
        <p:pic>
          <p:nvPicPr>
            <p:cNvPr id="111" name="Picture 110">
              <a:extLst>
                <a:ext uri="{FF2B5EF4-FFF2-40B4-BE49-F238E27FC236}">
                  <a16:creationId xmlns:a16="http://schemas.microsoft.com/office/drawing/2014/main" id="{7DDBC5AE-E4B2-4D91-B060-7E64EE5549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594" y="2392372"/>
              <a:ext cx="484982" cy="428400"/>
            </a:xfrm>
            <a:prstGeom prst="rect">
              <a:avLst/>
            </a:prstGeom>
          </p:spPr>
        </p:pic>
        <p:pic>
          <p:nvPicPr>
            <p:cNvPr id="112" name="Picture 111">
              <a:extLst>
                <a:ext uri="{FF2B5EF4-FFF2-40B4-BE49-F238E27FC236}">
                  <a16:creationId xmlns:a16="http://schemas.microsoft.com/office/drawing/2014/main" id="{9F9E4C42-41B8-4DBD-AB15-D968E831B8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7679" y="2392372"/>
              <a:ext cx="484982" cy="428400"/>
            </a:xfrm>
            <a:prstGeom prst="rect">
              <a:avLst/>
            </a:prstGeom>
          </p:spPr>
        </p:pic>
        <p:sp>
          <p:nvSpPr>
            <p:cNvPr id="38" name="TextBox 37">
              <a:extLst>
                <a:ext uri="{FF2B5EF4-FFF2-40B4-BE49-F238E27FC236}">
                  <a16:creationId xmlns:a16="http://schemas.microsoft.com/office/drawing/2014/main" id="{9F8144E2-8BE2-479D-96F1-FA9C33AEB17C}"/>
                </a:ext>
              </a:extLst>
            </p:cNvPr>
            <p:cNvSpPr txBox="1"/>
            <p:nvPr/>
          </p:nvSpPr>
          <p:spPr>
            <a:xfrm>
              <a:off x="5839866" y="2771075"/>
              <a:ext cx="568063" cy="253916"/>
            </a:xfrm>
            <a:prstGeom prst="rect">
              <a:avLst/>
            </a:prstGeom>
            <a:noFill/>
          </p:spPr>
          <p:txBody>
            <a:bodyPr wrap="square" rtlCol="0">
              <a:spAutoFit/>
            </a:bodyPr>
            <a:lstStyle/>
            <a:p>
              <a:r>
                <a:rPr lang="en-US" sz="1050" dirty="0">
                  <a:solidFill>
                    <a:schemeClr val="bg1"/>
                  </a:solidFill>
                </a:rPr>
                <a:t>MUSA</a:t>
              </a:r>
            </a:p>
          </p:txBody>
        </p:sp>
        <p:sp>
          <p:nvSpPr>
            <p:cNvPr id="113" name="TextBox 112">
              <a:extLst>
                <a:ext uri="{FF2B5EF4-FFF2-40B4-BE49-F238E27FC236}">
                  <a16:creationId xmlns:a16="http://schemas.microsoft.com/office/drawing/2014/main" id="{84C1B0B8-0345-4237-97CE-A1E0DD1FC5C3}"/>
                </a:ext>
              </a:extLst>
            </p:cNvPr>
            <p:cNvSpPr txBox="1"/>
            <p:nvPr/>
          </p:nvSpPr>
          <p:spPr>
            <a:xfrm>
              <a:off x="6388528" y="2771075"/>
              <a:ext cx="544395" cy="253916"/>
            </a:xfrm>
            <a:prstGeom prst="rect">
              <a:avLst/>
            </a:prstGeom>
            <a:noFill/>
          </p:spPr>
          <p:txBody>
            <a:bodyPr wrap="square" rtlCol="0">
              <a:spAutoFit/>
            </a:bodyPr>
            <a:lstStyle/>
            <a:p>
              <a:pPr algn="ctr"/>
              <a:r>
                <a:rPr lang="en-US" sz="1050" dirty="0">
                  <a:solidFill>
                    <a:schemeClr val="bg1"/>
                  </a:solidFill>
                </a:rPr>
                <a:t>UK</a:t>
              </a:r>
            </a:p>
          </p:txBody>
        </p:sp>
        <p:sp>
          <p:nvSpPr>
            <p:cNvPr id="114" name="TextBox 113">
              <a:extLst>
                <a:ext uri="{FF2B5EF4-FFF2-40B4-BE49-F238E27FC236}">
                  <a16:creationId xmlns:a16="http://schemas.microsoft.com/office/drawing/2014/main" id="{F231715B-0E38-4137-B5E5-FE28FCAB500C}"/>
                </a:ext>
              </a:extLst>
            </p:cNvPr>
            <p:cNvSpPr txBox="1"/>
            <p:nvPr/>
          </p:nvSpPr>
          <p:spPr>
            <a:xfrm>
              <a:off x="6921234" y="2771075"/>
              <a:ext cx="544395" cy="253916"/>
            </a:xfrm>
            <a:prstGeom prst="rect">
              <a:avLst/>
            </a:prstGeom>
            <a:noFill/>
          </p:spPr>
          <p:txBody>
            <a:bodyPr wrap="square" rtlCol="0">
              <a:spAutoFit/>
            </a:bodyPr>
            <a:lstStyle/>
            <a:p>
              <a:pPr algn="ctr"/>
              <a:r>
                <a:rPr lang="en-US" sz="1050" dirty="0">
                  <a:solidFill>
                    <a:schemeClr val="bg1"/>
                  </a:solidFill>
                </a:rPr>
                <a:t>EEM</a:t>
              </a:r>
            </a:p>
          </p:txBody>
        </p:sp>
      </p:grpSp>
      <p:sp>
        <p:nvSpPr>
          <p:cNvPr id="55" name="TextBox 54">
            <a:extLst>
              <a:ext uri="{FF2B5EF4-FFF2-40B4-BE49-F238E27FC236}">
                <a16:creationId xmlns:a16="http://schemas.microsoft.com/office/drawing/2014/main" id="{AB6245E7-5886-4551-905B-3B445595718A}"/>
              </a:ext>
            </a:extLst>
          </p:cNvPr>
          <p:cNvSpPr txBox="1"/>
          <p:nvPr/>
        </p:nvSpPr>
        <p:spPr>
          <a:xfrm>
            <a:off x="7588430" y="2115537"/>
            <a:ext cx="1307115" cy="261610"/>
          </a:xfrm>
          <a:prstGeom prst="rect">
            <a:avLst/>
          </a:prstGeom>
          <a:noFill/>
        </p:spPr>
        <p:txBody>
          <a:bodyPr wrap="square" rtlCol="0">
            <a:spAutoFit/>
          </a:bodyPr>
          <a:lstStyle/>
          <a:p>
            <a:pPr algn="ctr"/>
            <a:r>
              <a:rPr lang="en-US" sz="1100" dirty="0"/>
              <a:t>.csv flat file export</a:t>
            </a:r>
          </a:p>
        </p:txBody>
      </p:sp>
      <p:sp>
        <p:nvSpPr>
          <p:cNvPr id="115" name="TextBox 114">
            <a:extLst>
              <a:ext uri="{FF2B5EF4-FFF2-40B4-BE49-F238E27FC236}">
                <a16:creationId xmlns:a16="http://schemas.microsoft.com/office/drawing/2014/main" id="{3A3C57B3-5FEB-4816-88F9-BF07AB406610}"/>
              </a:ext>
            </a:extLst>
          </p:cNvPr>
          <p:cNvSpPr txBox="1"/>
          <p:nvPr/>
        </p:nvSpPr>
        <p:spPr>
          <a:xfrm>
            <a:off x="10201749" y="3973324"/>
            <a:ext cx="1374913" cy="261610"/>
          </a:xfrm>
          <a:prstGeom prst="rect">
            <a:avLst/>
          </a:prstGeom>
          <a:noFill/>
        </p:spPr>
        <p:txBody>
          <a:bodyPr wrap="square" rtlCol="0">
            <a:spAutoFit/>
          </a:bodyPr>
          <a:lstStyle/>
          <a:p>
            <a:pPr algn="ctr"/>
            <a:r>
              <a:rPr lang="en-US" sz="1100" dirty="0"/>
              <a:t>Commercial Finance</a:t>
            </a:r>
          </a:p>
        </p:txBody>
      </p:sp>
      <p:grpSp>
        <p:nvGrpSpPr>
          <p:cNvPr id="60" name="Group 59">
            <a:extLst>
              <a:ext uri="{FF2B5EF4-FFF2-40B4-BE49-F238E27FC236}">
                <a16:creationId xmlns:a16="http://schemas.microsoft.com/office/drawing/2014/main" id="{BE1118E8-E1C2-452A-BAB8-F236376A094F}"/>
              </a:ext>
            </a:extLst>
          </p:cNvPr>
          <p:cNvGrpSpPr/>
          <p:nvPr/>
        </p:nvGrpSpPr>
        <p:grpSpPr>
          <a:xfrm>
            <a:off x="399353" y="2632718"/>
            <a:ext cx="1235816" cy="908831"/>
            <a:chOff x="2311673" y="1879013"/>
            <a:chExt cx="1678960" cy="1182904"/>
          </a:xfrm>
        </p:grpSpPr>
        <p:pic>
          <p:nvPicPr>
            <p:cNvPr id="116" name="Picture 115">
              <a:extLst>
                <a:ext uri="{FF2B5EF4-FFF2-40B4-BE49-F238E27FC236}">
                  <a16:creationId xmlns:a16="http://schemas.microsoft.com/office/drawing/2014/main" id="{F7C4454C-8616-4D29-A291-78839C4263F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787381" y="1879013"/>
              <a:ext cx="770561" cy="668575"/>
            </a:xfrm>
            <a:prstGeom prst="rect">
              <a:avLst/>
            </a:prstGeom>
          </p:spPr>
        </p:pic>
        <p:sp>
          <p:nvSpPr>
            <p:cNvPr id="117" name="TextBox 116">
              <a:extLst>
                <a:ext uri="{FF2B5EF4-FFF2-40B4-BE49-F238E27FC236}">
                  <a16:creationId xmlns:a16="http://schemas.microsoft.com/office/drawing/2014/main" id="{CA625353-9421-4DA9-948D-24595E405D58}"/>
                </a:ext>
              </a:extLst>
            </p:cNvPr>
            <p:cNvSpPr txBox="1"/>
            <p:nvPr/>
          </p:nvSpPr>
          <p:spPr>
            <a:xfrm>
              <a:off x="2311673" y="2487485"/>
              <a:ext cx="1678960" cy="574432"/>
            </a:xfrm>
            <a:prstGeom prst="rect">
              <a:avLst/>
            </a:prstGeom>
            <a:noFill/>
          </p:spPr>
          <p:txBody>
            <a:bodyPr wrap="square" rtlCol="0">
              <a:spAutoFit/>
            </a:bodyPr>
            <a:lstStyle/>
            <a:p>
              <a:pPr algn="ctr">
                <a:lnSpc>
                  <a:spcPct val="80000"/>
                </a:lnSpc>
              </a:pPr>
              <a:r>
                <a:rPr lang="en-US" sz="1400" b="1" dirty="0"/>
                <a:t>Media Vault Content Mgt</a:t>
              </a:r>
            </a:p>
          </p:txBody>
        </p:sp>
      </p:grpSp>
      <p:cxnSp>
        <p:nvCxnSpPr>
          <p:cNvPr id="118" name="Connector: Elbow 117">
            <a:extLst>
              <a:ext uri="{FF2B5EF4-FFF2-40B4-BE49-F238E27FC236}">
                <a16:creationId xmlns:a16="http://schemas.microsoft.com/office/drawing/2014/main" id="{B56CA91B-3C02-4470-9497-0FA9951B6069}"/>
              </a:ext>
            </a:extLst>
          </p:cNvPr>
          <p:cNvCxnSpPr>
            <a:cxnSpLocks/>
            <a:endCxn id="24" idx="0"/>
          </p:cNvCxnSpPr>
          <p:nvPr/>
        </p:nvCxnSpPr>
        <p:spPr>
          <a:xfrm>
            <a:off x="2543175" y="1050205"/>
            <a:ext cx="3929518" cy="807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A596E8B-255F-44C0-9FCD-6FB353165A55}"/>
              </a:ext>
            </a:extLst>
          </p:cNvPr>
          <p:cNvSpPr txBox="1"/>
          <p:nvPr/>
        </p:nvSpPr>
        <p:spPr>
          <a:xfrm>
            <a:off x="2739789" y="830532"/>
            <a:ext cx="1771969" cy="261610"/>
          </a:xfrm>
          <a:prstGeom prst="rect">
            <a:avLst/>
          </a:prstGeom>
          <a:noFill/>
        </p:spPr>
        <p:txBody>
          <a:bodyPr wrap="square" rtlCol="0">
            <a:spAutoFit/>
          </a:bodyPr>
          <a:lstStyle/>
          <a:p>
            <a:pPr algn="ctr"/>
            <a:r>
              <a:rPr lang="en-US" sz="1100" dirty="0"/>
              <a:t>Sales Orders via EDI / ftp</a:t>
            </a:r>
          </a:p>
        </p:txBody>
      </p:sp>
      <p:pic>
        <p:nvPicPr>
          <p:cNvPr id="64" name="Picture 63">
            <a:extLst>
              <a:ext uri="{FF2B5EF4-FFF2-40B4-BE49-F238E27FC236}">
                <a16:creationId xmlns:a16="http://schemas.microsoft.com/office/drawing/2014/main" id="{1DC00E5F-4313-44F5-B08E-C0E9DD5AE13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125581" y="5767911"/>
            <a:ext cx="948800" cy="251338"/>
          </a:xfrm>
          <a:prstGeom prst="rect">
            <a:avLst/>
          </a:prstGeom>
        </p:spPr>
      </p:pic>
      <p:pic>
        <p:nvPicPr>
          <p:cNvPr id="66" name="Picture 65">
            <a:extLst>
              <a:ext uri="{FF2B5EF4-FFF2-40B4-BE49-F238E27FC236}">
                <a16:creationId xmlns:a16="http://schemas.microsoft.com/office/drawing/2014/main" id="{976BF271-F2A4-4405-8D00-583113D1890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1478168" y="6020350"/>
            <a:ext cx="648972" cy="246609"/>
          </a:xfrm>
          <a:prstGeom prst="rect">
            <a:avLst/>
          </a:prstGeom>
        </p:spPr>
      </p:pic>
      <p:sp>
        <p:nvSpPr>
          <p:cNvPr id="120" name="Cylinder 119">
            <a:extLst>
              <a:ext uri="{FF2B5EF4-FFF2-40B4-BE49-F238E27FC236}">
                <a16:creationId xmlns:a16="http://schemas.microsoft.com/office/drawing/2014/main" id="{59630C99-67F1-4804-A0BF-3B08F82C99E1}"/>
              </a:ext>
            </a:extLst>
          </p:cNvPr>
          <p:cNvSpPr/>
          <p:nvPr/>
        </p:nvSpPr>
        <p:spPr>
          <a:xfrm>
            <a:off x="10311329" y="6030651"/>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sp>
        <p:nvSpPr>
          <p:cNvPr id="109" name="TextBox 108">
            <a:extLst>
              <a:ext uri="{FF2B5EF4-FFF2-40B4-BE49-F238E27FC236}">
                <a16:creationId xmlns:a16="http://schemas.microsoft.com/office/drawing/2014/main" id="{E1AC41AC-86B8-44DD-ADCC-7A4270EB37FE}"/>
              </a:ext>
            </a:extLst>
          </p:cNvPr>
          <p:cNvSpPr txBox="1"/>
          <p:nvPr/>
        </p:nvSpPr>
        <p:spPr>
          <a:xfrm>
            <a:off x="10020299" y="6403974"/>
            <a:ext cx="1046479" cy="441339"/>
          </a:xfrm>
          <a:prstGeom prst="rect">
            <a:avLst/>
          </a:prstGeom>
          <a:noFill/>
        </p:spPr>
        <p:txBody>
          <a:bodyPr wrap="square" rtlCol="0">
            <a:spAutoFit/>
          </a:bodyPr>
          <a:lstStyle/>
          <a:p>
            <a:pPr algn="ctr">
              <a:lnSpc>
                <a:spcPct val="80000"/>
              </a:lnSpc>
            </a:pPr>
            <a:r>
              <a:rPr lang="en-US" sz="1400" b="1" dirty="0"/>
              <a:t>Regional </a:t>
            </a:r>
            <a:br>
              <a:rPr lang="en-US" sz="1400" b="1" dirty="0"/>
            </a:br>
            <a:r>
              <a:rPr lang="en-US" sz="1400" b="1" dirty="0"/>
              <a:t>Data Marts</a:t>
            </a:r>
          </a:p>
        </p:txBody>
      </p:sp>
      <p:cxnSp>
        <p:nvCxnSpPr>
          <p:cNvPr id="121" name="Connector: Elbow 120">
            <a:extLst>
              <a:ext uri="{FF2B5EF4-FFF2-40B4-BE49-F238E27FC236}">
                <a16:creationId xmlns:a16="http://schemas.microsoft.com/office/drawing/2014/main" id="{76EB9F47-4D0F-48F4-9C18-D6AAE0E101B5}"/>
              </a:ext>
            </a:extLst>
          </p:cNvPr>
          <p:cNvCxnSpPr>
            <a:cxnSpLocks/>
          </p:cNvCxnSpPr>
          <p:nvPr/>
        </p:nvCxnSpPr>
        <p:spPr>
          <a:xfrm rot="16200000" flipV="1">
            <a:off x="532620" y="2173679"/>
            <a:ext cx="838584" cy="23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5592F9D6-E323-4190-8BE2-A807DA7C0E09}"/>
              </a:ext>
            </a:extLst>
          </p:cNvPr>
          <p:cNvGrpSpPr/>
          <p:nvPr/>
        </p:nvGrpSpPr>
        <p:grpSpPr>
          <a:xfrm>
            <a:off x="2397033" y="2302047"/>
            <a:ext cx="1539774" cy="913492"/>
            <a:chOff x="3379542" y="4167366"/>
            <a:chExt cx="1539774" cy="913492"/>
          </a:xfrm>
        </p:grpSpPr>
        <p:pic>
          <p:nvPicPr>
            <p:cNvPr id="123" name="Picture 122">
              <a:extLst>
                <a:ext uri="{FF2B5EF4-FFF2-40B4-BE49-F238E27FC236}">
                  <a16:creationId xmlns:a16="http://schemas.microsoft.com/office/drawing/2014/main" id="{2D4DA8BB-7807-4AA1-9B56-7A25E66F8E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124" name="TextBox 123">
              <a:extLst>
                <a:ext uri="{FF2B5EF4-FFF2-40B4-BE49-F238E27FC236}">
                  <a16:creationId xmlns:a16="http://schemas.microsoft.com/office/drawing/2014/main" id="{3D7D370E-3086-4443-A6B7-D03ABEABBC93}"/>
                </a:ext>
              </a:extLst>
            </p:cNvPr>
            <p:cNvSpPr txBox="1"/>
            <p:nvPr/>
          </p:nvSpPr>
          <p:spPr>
            <a:xfrm>
              <a:off x="3379542" y="4639519"/>
              <a:ext cx="1539774" cy="441339"/>
            </a:xfrm>
            <a:prstGeom prst="rect">
              <a:avLst/>
            </a:prstGeom>
            <a:noFill/>
          </p:spPr>
          <p:txBody>
            <a:bodyPr wrap="square" rtlCol="0">
              <a:spAutoFit/>
            </a:bodyPr>
            <a:lstStyle/>
            <a:p>
              <a:pPr algn="ctr">
                <a:lnSpc>
                  <a:spcPct val="80000"/>
                </a:lnSpc>
              </a:pPr>
              <a:r>
                <a:rPr lang="en-US" sz="1400" b="1" dirty="0"/>
                <a:t>Sales &amp; Purchase Orders</a:t>
              </a:r>
            </a:p>
          </p:txBody>
        </p:sp>
      </p:grpSp>
      <p:cxnSp>
        <p:nvCxnSpPr>
          <p:cNvPr id="125" name="Connector: Elbow 124">
            <a:extLst>
              <a:ext uri="{FF2B5EF4-FFF2-40B4-BE49-F238E27FC236}">
                <a16:creationId xmlns:a16="http://schemas.microsoft.com/office/drawing/2014/main" id="{D3074033-77A3-4EAE-9067-F8C369AAD970}"/>
              </a:ext>
            </a:extLst>
          </p:cNvPr>
          <p:cNvCxnSpPr>
            <a:cxnSpLocks/>
            <a:endCxn id="123" idx="0"/>
          </p:cNvCxnSpPr>
          <p:nvPr/>
        </p:nvCxnSpPr>
        <p:spPr>
          <a:xfrm rot="10800000" flipV="1">
            <a:off x="3144781" y="2029965"/>
            <a:ext cx="2409082" cy="2720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6" name="Graphic 125" descr="User">
            <a:extLst>
              <a:ext uri="{FF2B5EF4-FFF2-40B4-BE49-F238E27FC236}">
                <a16:creationId xmlns:a16="http://schemas.microsoft.com/office/drawing/2014/main" id="{D434AC07-585F-40B2-B35C-FDD0ECC8C12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9210" y="2028934"/>
            <a:ext cx="271476" cy="307777"/>
          </a:xfrm>
          <a:prstGeom prst="rect">
            <a:avLst/>
          </a:prstGeom>
        </p:spPr>
      </p:pic>
      <p:pic>
        <p:nvPicPr>
          <p:cNvPr id="132" name="Picture 131">
            <a:extLst>
              <a:ext uri="{FF2B5EF4-FFF2-40B4-BE49-F238E27FC236}">
                <a16:creationId xmlns:a16="http://schemas.microsoft.com/office/drawing/2014/main" id="{366A5C7C-096A-48F4-804B-C2FD35E65F9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27140" y="2075989"/>
            <a:ext cx="295561" cy="278928"/>
          </a:xfrm>
          <a:prstGeom prst="rect">
            <a:avLst/>
          </a:prstGeom>
        </p:spPr>
      </p:pic>
      <p:pic>
        <p:nvPicPr>
          <p:cNvPr id="133" name="Picture 132">
            <a:extLst>
              <a:ext uri="{FF2B5EF4-FFF2-40B4-BE49-F238E27FC236}">
                <a16:creationId xmlns:a16="http://schemas.microsoft.com/office/drawing/2014/main" id="{D0F9050C-2B07-4172-98EB-9F7D1A69631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86627" y="3644174"/>
            <a:ext cx="1268882" cy="348242"/>
          </a:xfrm>
          <a:prstGeom prst="rect">
            <a:avLst/>
          </a:prstGeom>
        </p:spPr>
      </p:pic>
      <p:sp>
        <p:nvSpPr>
          <p:cNvPr id="134" name="Cloud 133">
            <a:extLst>
              <a:ext uri="{FF2B5EF4-FFF2-40B4-BE49-F238E27FC236}">
                <a16:creationId xmlns:a16="http://schemas.microsoft.com/office/drawing/2014/main" id="{C508EB58-E488-46C7-AA12-3967EBECFF82}"/>
              </a:ext>
            </a:extLst>
          </p:cNvPr>
          <p:cNvSpPr/>
          <p:nvPr/>
        </p:nvSpPr>
        <p:spPr>
          <a:xfrm>
            <a:off x="295195" y="4322893"/>
            <a:ext cx="977077" cy="78509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Cylinder 134">
            <a:extLst>
              <a:ext uri="{FF2B5EF4-FFF2-40B4-BE49-F238E27FC236}">
                <a16:creationId xmlns:a16="http://schemas.microsoft.com/office/drawing/2014/main" id="{61E5402F-CDE5-4157-B7CF-63A3FE529673}"/>
              </a:ext>
            </a:extLst>
          </p:cNvPr>
          <p:cNvSpPr/>
          <p:nvPr/>
        </p:nvSpPr>
        <p:spPr>
          <a:xfrm>
            <a:off x="486862" y="448578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lnSpc>
                <a:spcPct val="80000"/>
              </a:lnSpc>
            </a:pPr>
            <a:br>
              <a:rPr lang="en-US" sz="1000" dirty="0">
                <a:solidFill>
                  <a:schemeClr val="tx1">
                    <a:lumMod val="50000"/>
                    <a:lumOff val="50000"/>
                  </a:schemeClr>
                </a:solidFill>
              </a:rPr>
            </a:br>
            <a:r>
              <a:rPr lang="en-US" sz="1000" dirty="0">
                <a:solidFill>
                  <a:schemeClr val="tx1"/>
                </a:solidFill>
              </a:rPr>
              <a:t>MS SQL Azure</a:t>
            </a:r>
          </a:p>
        </p:txBody>
      </p:sp>
      <p:cxnSp>
        <p:nvCxnSpPr>
          <p:cNvPr id="137" name="Connector: Elbow 136">
            <a:extLst>
              <a:ext uri="{FF2B5EF4-FFF2-40B4-BE49-F238E27FC236}">
                <a16:creationId xmlns:a16="http://schemas.microsoft.com/office/drawing/2014/main" id="{C43E746A-FA99-4657-9E45-A5D57892F38E}"/>
              </a:ext>
            </a:extLst>
          </p:cNvPr>
          <p:cNvCxnSpPr>
            <a:cxnSpLocks/>
            <a:endCxn id="134" idx="0"/>
          </p:cNvCxnSpPr>
          <p:nvPr/>
        </p:nvCxnSpPr>
        <p:spPr>
          <a:xfrm flipV="1">
            <a:off x="896935" y="4715438"/>
            <a:ext cx="374523" cy="749143"/>
          </a:xfrm>
          <a:prstGeom prst="bentConnector3">
            <a:avLst>
              <a:gd name="adj1" fmla="val 161255"/>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6E1C97F-C07E-4073-85B8-05C89DB91064}"/>
              </a:ext>
            </a:extLst>
          </p:cNvPr>
          <p:cNvSpPr txBox="1"/>
          <p:nvPr/>
        </p:nvSpPr>
        <p:spPr>
          <a:xfrm>
            <a:off x="794803" y="5248140"/>
            <a:ext cx="1307115" cy="430887"/>
          </a:xfrm>
          <a:prstGeom prst="rect">
            <a:avLst/>
          </a:prstGeom>
          <a:noFill/>
        </p:spPr>
        <p:txBody>
          <a:bodyPr wrap="square" rtlCol="0">
            <a:spAutoFit/>
          </a:bodyPr>
          <a:lstStyle/>
          <a:p>
            <a:pPr algn="ctr"/>
            <a:r>
              <a:rPr lang="en-US" sz="1100" dirty="0"/>
              <a:t>Email registrations from web</a:t>
            </a:r>
          </a:p>
        </p:txBody>
      </p:sp>
      <p:cxnSp>
        <p:nvCxnSpPr>
          <p:cNvPr id="141" name="Connector: Elbow 140">
            <a:extLst>
              <a:ext uri="{FF2B5EF4-FFF2-40B4-BE49-F238E27FC236}">
                <a16:creationId xmlns:a16="http://schemas.microsoft.com/office/drawing/2014/main" id="{4D15D17D-0689-4719-B814-4CB04F03E140}"/>
              </a:ext>
            </a:extLst>
          </p:cNvPr>
          <p:cNvCxnSpPr>
            <a:cxnSpLocks/>
            <a:stCxn id="135" idx="1"/>
            <a:endCxn id="133" idx="2"/>
          </p:cNvCxnSpPr>
          <p:nvPr/>
        </p:nvCxnSpPr>
        <p:spPr>
          <a:xfrm rot="5400000" flipH="1" flipV="1">
            <a:off x="592848" y="4157560"/>
            <a:ext cx="493364" cy="163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AFE9386D-6AA5-404E-AEF1-E719B5467C8B}"/>
              </a:ext>
            </a:extLst>
          </p:cNvPr>
          <p:cNvSpPr txBox="1"/>
          <p:nvPr/>
        </p:nvSpPr>
        <p:spPr>
          <a:xfrm>
            <a:off x="655620" y="4002783"/>
            <a:ext cx="1859984" cy="261610"/>
          </a:xfrm>
          <a:prstGeom prst="rect">
            <a:avLst/>
          </a:prstGeom>
          <a:noFill/>
        </p:spPr>
        <p:txBody>
          <a:bodyPr wrap="square" rtlCol="0">
            <a:spAutoFit/>
          </a:bodyPr>
          <a:lstStyle/>
          <a:p>
            <a:pPr algn="ctr"/>
            <a:r>
              <a:rPr lang="en-US" sz="1100" dirty="0"/>
              <a:t>Marketing Campaigns</a:t>
            </a:r>
          </a:p>
        </p:txBody>
      </p:sp>
      <p:sp>
        <p:nvSpPr>
          <p:cNvPr id="145" name="TextBox 144">
            <a:extLst>
              <a:ext uri="{FF2B5EF4-FFF2-40B4-BE49-F238E27FC236}">
                <a16:creationId xmlns:a16="http://schemas.microsoft.com/office/drawing/2014/main" id="{0E7AF7DD-9C1B-4BD9-9C47-B297ADCFABF2}"/>
              </a:ext>
            </a:extLst>
          </p:cNvPr>
          <p:cNvSpPr txBox="1"/>
          <p:nvPr/>
        </p:nvSpPr>
        <p:spPr>
          <a:xfrm>
            <a:off x="531974" y="2298782"/>
            <a:ext cx="1859984" cy="261610"/>
          </a:xfrm>
          <a:prstGeom prst="rect">
            <a:avLst/>
          </a:prstGeom>
          <a:noFill/>
        </p:spPr>
        <p:txBody>
          <a:bodyPr wrap="square" rtlCol="0">
            <a:spAutoFit/>
          </a:bodyPr>
          <a:lstStyle/>
          <a:p>
            <a:pPr algn="ctr"/>
            <a:r>
              <a:rPr lang="en-US" sz="1100" dirty="0"/>
              <a:t>Media Graphics</a:t>
            </a:r>
          </a:p>
        </p:txBody>
      </p:sp>
      <p:pic>
        <p:nvPicPr>
          <p:cNvPr id="128" name="Picture 2" descr="Image result for web site">
            <a:extLst>
              <a:ext uri="{FF2B5EF4-FFF2-40B4-BE49-F238E27FC236}">
                <a16:creationId xmlns:a16="http://schemas.microsoft.com/office/drawing/2014/main" id="{D4D474D8-D933-4766-86BD-C299BAA19470}"/>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6064" y="5270428"/>
            <a:ext cx="832974" cy="57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4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Connector: Elbow 126">
            <a:extLst>
              <a:ext uri="{FF2B5EF4-FFF2-40B4-BE49-F238E27FC236}">
                <a16:creationId xmlns:a16="http://schemas.microsoft.com/office/drawing/2014/main" id="{1FAD240C-17C1-4183-A20A-B2450D517828}"/>
              </a:ext>
            </a:extLst>
          </p:cNvPr>
          <p:cNvCxnSpPr>
            <a:cxnSpLocks/>
          </p:cNvCxnSpPr>
          <p:nvPr/>
        </p:nvCxnSpPr>
        <p:spPr>
          <a:xfrm>
            <a:off x="2808435" y="1551860"/>
            <a:ext cx="8896703" cy="3521193"/>
          </a:xfrm>
          <a:prstGeom prst="bentConnector3">
            <a:avLst>
              <a:gd name="adj1" fmla="val 99998"/>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C1DB81-A5AB-4BB4-8683-805174A471BB}"/>
              </a:ext>
            </a:extLst>
          </p:cNvPr>
          <p:cNvSpPr>
            <a:spLocks noGrp="1"/>
          </p:cNvSpPr>
          <p:nvPr>
            <p:ph type="title"/>
          </p:nvPr>
        </p:nvSpPr>
        <p:spPr>
          <a:xfrm>
            <a:off x="182372" y="76051"/>
            <a:ext cx="10515600" cy="625715"/>
          </a:xfrm>
        </p:spPr>
        <p:txBody>
          <a:bodyPr/>
          <a:lstStyle/>
          <a:p>
            <a:r>
              <a:rPr lang="en-US" dirty="0"/>
              <a:t>Current Data Architecture – problems </a:t>
            </a:r>
          </a:p>
        </p:txBody>
      </p:sp>
      <p:sp>
        <p:nvSpPr>
          <p:cNvPr id="3" name="Slide Number Placeholder 2">
            <a:extLst>
              <a:ext uri="{FF2B5EF4-FFF2-40B4-BE49-F238E27FC236}">
                <a16:creationId xmlns:a16="http://schemas.microsoft.com/office/drawing/2014/main" id="{CABD46F6-1943-4FAA-851A-2A9010264099}"/>
              </a:ext>
            </a:extLst>
          </p:cNvPr>
          <p:cNvSpPr>
            <a:spLocks noGrp="1"/>
          </p:cNvSpPr>
          <p:nvPr>
            <p:ph type="sldNum" sz="quarter" idx="12"/>
          </p:nvPr>
        </p:nvSpPr>
        <p:spPr/>
        <p:txBody>
          <a:bodyPr/>
          <a:lstStyle/>
          <a:p>
            <a:fld id="{7C0A8638-8D10-419D-A540-6BF35F11F66E}" type="slidenum">
              <a:rPr lang="en-US" smtClean="0">
                <a:solidFill>
                  <a:schemeClr val="tx1"/>
                </a:solidFill>
              </a:rPr>
              <a:t>57</a:t>
            </a:fld>
            <a:endParaRPr lang="en-US" dirty="0">
              <a:solidFill>
                <a:schemeClr val="tx1"/>
              </a:solidFill>
            </a:endParaRPr>
          </a:p>
        </p:txBody>
      </p:sp>
      <p:grpSp>
        <p:nvGrpSpPr>
          <p:cNvPr id="7" name="Group 6">
            <a:extLst>
              <a:ext uri="{FF2B5EF4-FFF2-40B4-BE49-F238E27FC236}">
                <a16:creationId xmlns:a16="http://schemas.microsoft.com/office/drawing/2014/main" id="{F55179F8-8FA9-4CC6-8230-9F83DCA7087D}"/>
              </a:ext>
            </a:extLst>
          </p:cNvPr>
          <p:cNvGrpSpPr/>
          <p:nvPr/>
        </p:nvGrpSpPr>
        <p:grpSpPr>
          <a:xfrm>
            <a:off x="8842719" y="664148"/>
            <a:ext cx="881215" cy="951931"/>
            <a:chOff x="6828458" y="5303772"/>
            <a:chExt cx="881215" cy="951931"/>
          </a:xfrm>
        </p:grpSpPr>
        <p:pic>
          <p:nvPicPr>
            <p:cNvPr id="9" name="Picture 8">
              <a:extLst>
                <a:ext uri="{FF2B5EF4-FFF2-40B4-BE49-F238E27FC236}">
                  <a16:creationId xmlns:a16="http://schemas.microsoft.com/office/drawing/2014/main" id="{0A644FFD-22DA-46C4-9B54-4ED3A8021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00977" y="5303772"/>
              <a:ext cx="615314" cy="737128"/>
            </a:xfrm>
            <a:prstGeom prst="rect">
              <a:avLst/>
            </a:prstGeom>
          </p:spPr>
        </p:pic>
        <p:sp>
          <p:nvSpPr>
            <p:cNvPr id="10" name="TextBox 9">
              <a:extLst>
                <a:ext uri="{FF2B5EF4-FFF2-40B4-BE49-F238E27FC236}">
                  <a16:creationId xmlns:a16="http://schemas.microsoft.com/office/drawing/2014/main" id="{C72ED32C-E254-4813-A29A-4302DCD86D56}"/>
                </a:ext>
              </a:extLst>
            </p:cNvPr>
            <p:cNvSpPr txBox="1"/>
            <p:nvPr/>
          </p:nvSpPr>
          <p:spPr>
            <a:xfrm>
              <a:off x="6828458" y="5947926"/>
              <a:ext cx="881215" cy="307777"/>
            </a:xfrm>
            <a:prstGeom prst="rect">
              <a:avLst/>
            </a:prstGeom>
            <a:noFill/>
          </p:spPr>
          <p:txBody>
            <a:bodyPr wrap="square" rtlCol="0">
              <a:spAutoFit/>
            </a:bodyPr>
            <a:lstStyle/>
            <a:p>
              <a:r>
                <a:rPr lang="en-US" sz="1400" b="1" dirty="0"/>
                <a:t>Careline</a:t>
              </a:r>
            </a:p>
          </p:txBody>
        </p:sp>
      </p:grpSp>
      <p:pic>
        <p:nvPicPr>
          <p:cNvPr id="5" name="Picture 4">
            <a:extLst>
              <a:ext uri="{FF2B5EF4-FFF2-40B4-BE49-F238E27FC236}">
                <a16:creationId xmlns:a16="http://schemas.microsoft.com/office/drawing/2014/main" id="{7927F6C3-9F49-4CE7-BA74-CDAE19F5668F}"/>
              </a:ext>
            </a:extLst>
          </p:cNvPr>
          <p:cNvPicPr>
            <a:picLocks noChangeAspect="1"/>
          </p:cNvPicPr>
          <p:nvPr/>
        </p:nvPicPr>
        <p:blipFill>
          <a:blip r:embed="rId4"/>
          <a:stretch>
            <a:fillRect/>
          </a:stretch>
        </p:blipFill>
        <p:spPr>
          <a:xfrm>
            <a:off x="9522634" y="628861"/>
            <a:ext cx="1724025" cy="581025"/>
          </a:xfrm>
          <a:prstGeom prst="rect">
            <a:avLst/>
          </a:prstGeom>
        </p:spPr>
      </p:pic>
      <p:pic>
        <p:nvPicPr>
          <p:cNvPr id="11" name="Picture 10">
            <a:extLst>
              <a:ext uri="{FF2B5EF4-FFF2-40B4-BE49-F238E27FC236}">
                <a16:creationId xmlns:a16="http://schemas.microsoft.com/office/drawing/2014/main" id="{E2FF60F6-421C-4C6C-A0C0-1ADC0D545F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6179" y="1427322"/>
            <a:ext cx="1235792" cy="428314"/>
          </a:xfrm>
          <a:prstGeom prst="rect">
            <a:avLst/>
          </a:prstGeom>
        </p:spPr>
      </p:pic>
      <p:sp>
        <p:nvSpPr>
          <p:cNvPr id="12" name="TextBox 11">
            <a:extLst>
              <a:ext uri="{FF2B5EF4-FFF2-40B4-BE49-F238E27FC236}">
                <a16:creationId xmlns:a16="http://schemas.microsoft.com/office/drawing/2014/main" id="{996B56E2-41EC-4C5F-9723-C5A0BB36D418}"/>
              </a:ext>
            </a:extLst>
          </p:cNvPr>
          <p:cNvSpPr txBox="1"/>
          <p:nvPr/>
        </p:nvSpPr>
        <p:spPr>
          <a:xfrm>
            <a:off x="9262568" y="1771708"/>
            <a:ext cx="1863013" cy="307777"/>
          </a:xfrm>
          <a:prstGeom prst="rect">
            <a:avLst/>
          </a:prstGeom>
          <a:noFill/>
        </p:spPr>
        <p:txBody>
          <a:bodyPr wrap="square" rtlCol="0">
            <a:spAutoFit/>
          </a:bodyPr>
          <a:lstStyle/>
          <a:p>
            <a:r>
              <a:rPr lang="en-US" sz="1400" b="1" dirty="0"/>
              <a:t>3</a:t>
            </a:r>
            <a:r>
              <a:rPr lang="en-US" sz="1400" b="1" baseline="30000" dirty="0"/>
              <a:t>rd</a:t>
            </a:r>
            <a:r>
              <a:rPr lang="en-US" sz="1400" b="1" dirty="0"/>
              <a:t> Party Outsourcing</a:t>
            </a:r>
          </a:p>
        </p:txBody>
      </p:sp>
      <p:sp>
        <p:nvSpPr>
          <p:cNvPr id="13" name="Cloud 12">
            <a:extLst>
              <a:ext uri="{FF2B5EF4-FFF2-40B4-BE49-F238E27FC236}">
                <a16:creationId xmlns:a16="http://schemas.microsoft.com/office/drawing/2014/main" id="{0E33F503-88C3-4101-8582-579598C07326}"/>
              </a:ext>
            </a:extLst>
          </p:cNvPr>
          <p:cNvSpPr/>
          <p:nvPr/>
        </p:nvSpPr>
        <p:spPr>
          <a:xfrm>
            <a:off x="8589148" y="280948"/>
            <a:ext cx="3127992" cy="20116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D39A90D-F1D8-4336-93E6-630E4C5CC97F}"/>
              </a:ext>
            </a:extLst>
          </p:cNvPr>
          <p:cNvGrpSpPr/>
          <p:nvPr/>
        </p:nvGrpSpPr>
        <p:grpSpPr>
          <a:xfrm>
            <a:off x="3388904" y="3289458"/>
            <a:ext cx="1268830" cy="1069532"/>
            <a:chOff x="3906332" y="2895592"/>
            <a:chExt cx="1268830" cy="1069532"/>
          </a:xfrm>
        </p:grpSpPr>
        <p:grpSp>
          <p:nvGrpSpPr>
            <p:cNvPr id="17" name="Group 16">
              <a:extLst>
                <a:ext uri="{FF2B5EF4-FFF2-40B4-BE49-F238E27FC236}">
                  <a16:creationId xmlns:a16="http://schemas.microsoft.com/office/drawing/2014/main" id="{5B84E559-5343-4760-B12B-BE7B3132798C}"/>
                </a:ext>
              </a:extLst>
            </p:cNvPr>
            <p:cNvGrpSpPr/>
            <p:nvPr/>
          </p:nvGrpSpPr>
          <p:grpSpPr>
            <a:xfrm>
              <a:off x="4162393" y="2895592"/>
              <a:ext cx="737643" cy="648139"/>
              <a:chOff x="4162393" y="2895592"/>
              <a:chExt cx="737643" cy="648139"/>
            </a:xfrm>
          </p:grpSpPr>
          <p:sp>
            <p:nvSpPr>
              <p:cNvPr id="16" name="Rectangle 15">
                <a:extLst>
                  <a:ext uri="{FF2B5EF4-FFF2-40B4-BE49-F238E27FC236}">
                    <a16:creationId xmlns:a16="http://schemas.microsoft.com/office/drawing/2014/main" id="{B2A616C9-F6DE-47AE-B80F-C403A0C2DE50}"/>
                  </a:ext>
                </a:extLst>
              </p:cNvPr>
              <p:cNvSpPr/>
              <p:nvPr/>
            </p:nvSpPr>
            <p:spPr>
              <a:xfrm>
                <a:off x="4162393" y="2895592"/>
                <a:ext cx="737643" cy="64813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1552329-A318-4F98-9160-BC34DC4220EE}"/>
                  </a:ext>
                </a:extLst>
              </p:cNvPr>
              <p:cNvPicPr>
                <a:picLocks noChangeAspect="1"/>
              </p:cNvPicPr>
              <p:nvPr/>
            </p:nvPicPr>
            <p:blipFill>
              <a:blip r:embed="rId6"/>
              <a:stretch>
                <a:fillRect/>
              </a:stretch>
            </p:blipFill>
            <p:spPr>
              <a:xfrm>
                <a:off x="4241066" y="2958538"/>
                <a:ext cx="583598" cy="515512"/>
              </a:xfrm>
              <a:prstGeom prst="rect">
                <a:avLst/>
              </a:prstGeom>
            </p:spPr>
          </p:pic>
        </p:grpSp>
        <p:sp>
          <p:nvSpPr>
            <p:cNvPr id="18" name="TextBox 17">
              <a:extLst>
                <a:ext uri="{FF2B5EF4-FFF2-40B4-BE49-F238E27FC236}">
                  <a16:creationId xmlns:a16="http://schemas.microsoft.com/office/drawing/2014/main" id="{EC9936BA-A93F-44B5-892E-BE40A5D8B527}"/>
                </a:ext>
              </a:extLst>
            </p:cNvPr>
            <p:cNvSpPr txBox="1"/>
            <p:nvPr/>
          </p:nvSpPr>
          <p:spPr>
            <a:xfrm>
              <a:off x="3906332" y="3523785"/>
              <a:ext cx="1268830" cy="441339"/>
            </a:xfrm>
            <a:prstGeom prst="rect">
              <a:avLst/>
            </a:prstGeom>
            <a:noFill/>
          </p:spPr>
          <p:txBody>
            <a:bodyPr wrap="square" rtlCol="0">
              <a:spAutoFit/>
            </a:bodyPr>
            <a:lstStyle/>
            <a:p>
              <a:pPr algn="ctr">
                <a:lnSpc>
                  <a:spcPct val="80000"/>
                </a:lnSpc>
              </a:pPr>
              <a:r>
                <a:rPr lang="en-US" sz="1400" b="1" dirty="0"/>
                <a:t>MLE Demand Planning</a:t>
              </a:r>
            </a:p>
          </p:txBody>
        </p:sp>
      </p:grpSp>
      <p:sp>
        <p:nvSpPr>
          <p:cNvPr id="23" name="TextBox 22">
            <a:extLst>
              <a:ext uri="{FF2B5EF4-FFF2-40B4-BE49-F238E27FC236}">
                <a16:creationId xmlns:a16="http://schemas.microsoft.com/office/drawing/2014/main" id="{9358D4CC-CC37-4E9A-942D-8987CE720934}"/>
              </a:ext>
            </a:extLst>
          </p:cNvPr>
          <p:cNvSpPr txBox="1"/>
          <p:nvPr/>
        </p:nvSpPr>
        <p:spPr>
          <a:xfrm>
            <a:off x="5973644" y="2717934"/>
            <a:ext cx="1268830" cy="268984"/>
          </a:xfrm>
          <a:prstGeom prst="rect">
            <a:avLst/>
          </a:prstGeom>
          <a:noFill/>
        </p:spPr>
        <p:txBody>
          <a:bodyPr wrap="square" rtlCol="0">
            <a:spAutoFit/>
          </a:bodyPr>
          <a:lstStyle/>
          <a:p>
            <a:pPr algn="ctr">
              <a:lnSpc>
                <a:spcPct val="80000"/>
              </a:lnSpc>
            </a:pPr>
            <a:r>
              <a:rPr lang="en-US" sz="1400" b="1" dirty="0"/>
              <a:t>System 21 ERP</a:t>
            </a:r>
          </a:p>
        </p:txBody>
      </p:sp>
      <p:grpSp>
        <p:nvGrpSpPr>
          <p:cNvPr id="28" name="Group 27">
            <a:extLst>
              <a:ext uri="{FF2B5EF4-FFF2-40B4-BE49-F238E27FC236}">
                <a16:creationId xmlns:a16="http://schemas.microsoft.com/office/drawing/2014/main" id="{57C3B12B-3D71-47AA-AC9A-185EE2DAFF2B}"/>
              </a:ext>
            </a:extLst>
          </p:cNvPr>
          <p:cNvGrpSpPr/>
          <p:nvPr/>
        </p:nvGrpSpPr>
        <p:grpSpPr>
          <a:xfrm>
            <a:off x="4945945" y="3611947"/>
            <a:ext cx="1268830" cy="903521"/>
            <a:chOff x="3531770" y="4167366"/>
            <a:chExt cx="1268830" cy="903521"/>
          </a:xfrm>
        </p:grpSpPr>
        <p:pic>
          <p:nvPicPr>
            <p:cNvPr id="26" name="Picture 25">
              <a:extLst>
                <a:ext uri="{FF2B5EF4-FFF2-40B4-BE49-F238E27FC236}">
                  <a16:creationId xmlns:a16="http://schemas.microsoft.com/office/drawing/2014/main" id="{3C12E124-06EC-4FF1-892E-96A6621D95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27" name="TextBox 26">
              <a:extLst>
                <a:ext uri="{FF2B5EF4-FFF2-40B4-BE49-F238E27FC236}">
                  <a16:creationId xmlns:a16="http://schemas.microsoft.com/office/drawing/2014/main" id="{5C81D6B6-8113-4315-81FE-3A6622B68A6F}"/>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PIF Product Information</a:t>
              </a:r>
            </a:p>
          </p:txBody>
        </p:sp>
      </p:grpSp>
      <p:cxnSp>
        <p:nvCxnSpPr>
          <p:cNvPr id="30" name="Connector: Elbow 29">
            <a:extLst>
              <a:ext uri="{FF2B5EF4-FFF2-40B4-BE49-F238E27FC236}">
                <a16:creationId xmlns:a16="http://schemas.microsoft.com/office/drawing/2014/main" id="{87F9A701-1396-440E-A8C7-D0C8378F686D}"/>
              </a:ext>
            </a:extLst>
          </p:cNvPr>
          <p:cNvCxnSpPr>
            <a:cxnSpLocks/>
            <a:stCxn id="26" idx="3"/>
            <a:endCxn id="23" idx="2"/>
          </p:cNvCxnSpPr>
          <p:nvPr/>
        </p:nvCxnSpPr>
        <p:spPr>
          <a:xfrm flipV="1">
            <a:off x="5818648" y="2986918"/>
            <a:ext cx="789411" cy="883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User">
            <a:extLst>
              <a:ext uri="{FF2B5EF4-FFF2-40B4-BE49-F238E27FC236}">
                <a16:creationId xmlns:a16="http://schemas.microsoft.com/office/drawing/2014/main" id="{43E32A4B-37FE-4DA0-9144-04D8D207D51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18648" y="3535261"/>
            <a:ext cx="271476" cy="307777"/>
          </a:xfrm>
          <a:prstGeom prst="rect">
            <a:avLst/>
          </a:prstGeom>
        </p:spPr>
      </p:pic>
      <p:grpSp>
        <p:nvGrpSpPr>
          <p:cNvPr id="65" name="Group 64">
            <a:extLst>
              <a:ext uri="{FF2B5EF4-FFF2-40B4-BE49-F238E27FC236}">
                <a16:creationId xmlns:a16="http://schemas.microsoft.com/office/drawing/2014/main" id="{391D9B3A-1A5F-4630-B8E4-176BD8AD2AC8}"/>
              </a:ext>
            </a:extLst>
          </p:cNvPr>
          <p:cNvGrpSpPr/>
          <p:nvPr/>
        </p:nvGrpSpPr>
        <p:grpSpPr>
          <a:xfrm>
            <a:off x="7462661" y="14652"/>
            <a:ext cx="1716171" cy="307777"/>
            <a:chOff x="7636037" y="-118758"/>
            <a:chExt cx="1716171" cy="307777"/>
          </a:xfrm>
        </p:grpSpPr>
        <p:pic>
          <p:nvPicPr>
            <p:cNvPr id="34" name="Graphic 33" descr="User">
              <a:extLst>
                <a:ext uri="{FF2B5EF4-FFF2-40B4-BE49-F238E27FC236}">
                  <a16:creationId xmlns:a16="http://schemas.microsoft.com/office/drawing/2014/main" id="{69ACE489-4511-41E6-AAC4-49A22D2B922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36037" y="-118758"/>
              <a:ext cx="271476" cy="307777"/>
            </a:xfrm>
            <a:prstGeom prst="rect">
              <a:avLst/>
            </a:prstGeom>
          </p:spPr>
        </p:pic>
        <p:sp>
          <p:nvSpPr>
            <p:cNvPr id="35" name="TextBox 34">
              <a:extLst>
                <a:ext uri="{FF2B5EF4-FFF2-40B4-BE49-F238E27FC236}">
                  <a16:creationId xmlns:a16="http://schemas.microsoft.com/office/drawing/2014/main" id="{FF1E8FF0-53D8-483F-9479-9587E76BED40}"/>
                </a:ext>
              </a:extLst>
            </p:cNvPr>
            <p:cNvSpPr txBox="1"/>
            <p:nvPr/>
          </p:nvSpPr>
          <p:spPr>
            <a:xfrm>
              <a:off x="7826089" y="-85512"/>
              <a:ext cx="1526119" cy="246221"/>
            </a:xfrm>
            <a:prstGeom prst="rect">
              <a:avLst/>
            </a:prstGeom>
            <a:noFill/>
          </p:spPr>
          <p:txBody>
            <a:bodyPr wrap="square" rtlCol="0">
              <a:spAutoFit/>
            </a:bodyPr>
            <a:lstStyle/>
            <a:p>
              <a:r>
                <a:rPr lang="en-US" sz="900" dirty="0"/>
                <a:t>Manual</a:t>
              </a:r>
              <a:r>
                <a:rPr lang="en-US" sz="1000" dirty="0"/>
                <a:t> Entry</a:t>
              </a:r>
            </a:p>
          </p:txBody>
        </p:sp>
      </p:grpSp>
      <p:cxnSp>
        <p:nvCxnSpPr>
          <p:cNvPr id="36" name="Connector: Elbow 35">
            <a:extLst>
              <a:ext uri="{FF2B5EF4-FFF2-40B4-BE49-F238E27FC236}">
                <a16:creationId xmlns:a16="http://schemas.microsoft.com/office/drawing/2014/main" id="{222D9C45-BE70-488B-A354-D4DC72EAC52B}"/>
              </a:ext>
            </a:extLst>
          </p:cNvPr>
          <p:cNvCxnSpPr>
            <a:cxnSpLocks/>
            <a:stCxn id="26" idx="0"/>
          </p:cNvCxnSpPr>
          <p:nvPr/>
        </p:nvCxnSpPr>
        <p:spPr>
          <a:xfrm rot="16200000" flipV="1">
            <a:off x="4871602" y="2942084"/>
            <a:ext cx="187584" cy="1152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User">
            <a:extLst>
              <a:ext uri="{FF2B5EF4-FFF2-40B4-BE49-F238E27FC236}">
                <a16:creationId xmlns:a16="http://schemas.microsoft.com/office/drawing/2014/main" id="{3382A70C-E9F0-4E55-9283-9E3EAEE75D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88317" y="3553802"/>
            <a:ext cx="271476" cy="307777"/>
          </a:xfrm>
          <a:prstGeom prst="rect">
            <a:avLst/>
          </a:prstGeom>
        </p:spPr>
      </p:pic>
      <p:grpSp>
        <p:nvGrpSpPr>
          <p:cNvPr id="42" name="Group 41">
            <a:extLst>
              <a:ext uri="{FF2B5EF4-FFF2-40B4-BE49-F238E27FC236}">
                <a16:creationId xmlns:a16="http://schemas.microsoft.com/office/drawing/2014/main" id="{FB6A4CC4-7B79-49F0-B00A-1B17BFBEFC97}"/>
              </a:ext>
            </a:extLst>
          </p:cNvPr>
          <p:cNvGrpSpPr/>
          <p:nvPr/>
        </p:nvGrpSpPr>
        <p:grpSpPr>
          <a:xfrm>
            <a:off x="4213990" y="2560359"/>
            <a:ext cx="1268830" cy="834993"/>
            <a:chOff x="1465515" y="2371060"/>
            <a:chExt cx="1268830" cy="834993"/>
          </a:xfrm>
        </p:grpSpPr>
        <p:sp>
          <p:nvSpPr>
            <p:cNvPr id="40" name="Cylinder 39">
              <a:extLst>
                <a:ext uri="{FF2B5EF4-FFF2-40B4-BE49-F238E27FC236}">
                  <a16:creationId xmlns:a16="http://schemas.microsoft.com/office/drawing/2014/main" id="{479FE95F-9AE7-4445-B1EC-2A80E85D5760}"/>
                </a:ext>
              </a:extLst>
            </p:cNvPr>
            <p:cNvSpPr/>
            <p:nvPr/>
          </p:nvSpPr>
          <p:spPr>
            <a:xfrm>
              <a:off x="1828800" y="237106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r>
                <a:rPr lang="en-US" sz="1000" dirty="0">
                  <a:solidFill>
                    <a:schemeClr val="tx1">
                      <a:lumMod val="85000"/>
                      <a:lumOff val="15000"/>
                    </a:schemeClr>
                  </a:solidFill>
                </a:rPr>
                <a:t>MS Access</a:t>
              </a:r>
            </a:p>
          </p:txBody>
        </p:sp>
        <p:sp>
          <p:nvSpPr>
            <p:cNvPr id="41" name="TextBox 40">
              <a:extLst>
                <a:ext uri="{FF2B5EF4-FFF2-40B4-BE49-F238E27FC236}">
                  <a16:creationId xmlns:a16="http://schemas.microsoft.com/office/drawing/2014/main" id="{B8AA930A-F8EE-4A91-8995-F65FE1A5DF83}"/>
                </a:ext>
              </a:extLst>
            </p:cNvPr>
            <p:cNvSpPr txBox="1"/>
            <p:nvPr/>
          </p:nvSpPr>
          <p:spPr>
            <a:xfrm>
              <a:off x="1465515" y="2764714"/>
              <a:ext cx="1268830" cy="441339"/>
            </a:xfrm>
            <a:prstGeom prst="rect">
              <a:avLst/>
            </a:prstGeom>
            <a:noFill/>
          </p:spPr>
          <p:txBody>
            <a:bodyPr wrap="square" rtlCol="0">
              <a:spAutoFit/>
            </a:bodyPr>
            <a:lstStyle/>
            <a:p>
              <a:pPr algn="ctr">
                <a:lnSpc>
                  <a:spcPct val="80000"/>
                </a:lnSpc>
              </a:pPr>
              <a:r>
                <a:rPr lang="en-US" sz="1400" b="1" dirty="0"/>
                <a:t>MSC Supply Chain</a:t>
              </a:r>
            </a:p>
          </p:txBody>
        </p:sp>
      </p:grpSp>
      <p:grpSp>
        <p:nvGrpSpPr>
          <p:cNvPr id="48" name="Group 47">
            <a:extLst>
              <a:ext uri="{FF2B5EF4-FFF2-40B4-BE49-F238E27FC236}">
                <a16:creationId xmlns:a16="http://schemas.microsoft.com/office/drawing/2014/main" id="{8EBBD64E-3900-4898-8569-685DBD25B0E5}"/>
              </a:ext>
            </a:extLst>
          </p:cNvPr>
          <p:cNvGrpSpPr/>
          <p:nvPr/>
        </p:nvGrpSpPr>
        <p:grpSpPr>
          <a:xfrm>
            <a:off x="7714227" y="3243794"/>
            <a:ext cx="1447481" cy="1024482"/>
            <a:chOff x="8175562" y="4636938"/>
            <a:chExt cx="1447481" cy="1024482"/>
          </a:xfrm>
        </p:grpSpPr>
        <p:pic>
          <p:nvPicPr>
            <p:cNvPr id="44" name="Picture 43">
              <a:extLst>
                <a:ext uri="{FF2B5EF4-FFF2-40B4-BE49-F238E27FC236}">
                  <a16:creationId xmlns:a16="http://schemas.microsoft.com/office/drawing/2014/main" id="{456BE98A-81E3-41D7-8525-08C5EE11DD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68676" y="4727291"/>
              <a:ext cx="554367" cy="533249"/>
            </a:xfrm>
            <a:prstGeom prst="rect">
              <a:avLst/>
            </a:prstGeom>
          </p:spPr>
        </p:pic>
        <p:sp>
          <p:nvSpPr>
            <p:cNvPr id="45" name="TextBox 44">
              <a:extLst>
                <a:ext uri="{FF2B5EF4-FFF2-40B4-BE49-F238E27FC236}">
                  <a16:creationId xmlns:a16="http://schemas.microsoft.com/office/drawing/2014/main" id="{C8E579CE-28C2-4A37-B733-740C76F81F7B}"/>
                </a:ext>
              </a:extLst>
            </p:cNvPr>
            <p:cNvSpPr txBox="1"/>
            <p:nvPr/>
          </p:nvSpPr>
          <p:spPr>
            <a:xfrm>
              <a:off x="8175562" y="5220081"/>
              <a:ext cx="1268830" cy="441339"/>
            </a:xfrm>
            <a:prstGeom prst="rect">
              <a:avLst/>
            </a:prstGeom>
            <a:noFill/>
          </p:spPr>
          <p:txBody>
            <a:bodyPr wrap="square" rtlCol="0">
              <a:spAutoFit/>
            </a:bodyPr>
            <a:lstStyle/>
            <a:p>
              <a:pPr algn="ctr">
                <a:lnSpc>
                  <a:spcPct val="80000"/>
                </a:lnSpc>
              </a:pPr>
              <a:r>
                <a:rPr lang="en-US" sz="1400" b="1" dirty="0"/>
                <a:t>Cognos TM1 OLAP Cubes</a:t>
              </a:r>
            </a:p>
          </p:txBody>
        </p:sp>
        <p:pic>
          <p:nvPicPr>
            <p:cNvPr id="46" name="Picture 45">
              <a:extLst>
                <a:ext uri="{FF2B5EF4-FFF2-40B4-BE49-F238E27FC236}">
                  <a16:creationId xmlns:a16="http://schemas.microsoft.com/office/drawing/2014/main" id="{E332916E-AB09-4AD7-A9FB-87C96025BA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22292" y="4636938"/>
              <a:ext cx="899751" cy="625715"/>
            </a:xfrm>
            <a:prstGeom prst="rect">
              <a:avLst/>
            </a:prstGeom>
          </p:spPr>
        </p:pic>
      </p:grpSp>
      <p:cxnSp>
        <p:nvCxnSpPr>
          <p:cNvPr id="49" name="Connector: Elbow 48">
            <a:extLst>
              <a:ext uri="{FF2B5EF4-FFF2-40B4-BE49-F238E27FC236}">
                <a16:creationId xmlns:a16="http://schemas.microsoft.com/office/drawing/2014/main" id="{F1126BDF-E7F7-4219-B356-78EE3C756235}"/>
              </a:ext>
            </a:extLst>
          </p:cNvPr>
          <p:cNvCxnSpPr>
            <a:cxnSpLocks/>
            <a:endCxn id="46" idx="0"/>
          </p:cNvCxnSpPr>
          <p:nvPr/>
        </p:nvCxnSpPr>
        <p:spPr>
          <a:xfrm>
            <a:off x="7236636" y="2319698"/>
            <a:ext cx="974197" cy="9240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FB56B71A-8BB9-4826-A294-3EBB62FC5E56}"/>
              </a:ext>
            </a:extLst>
          </p:cNvPr>
          <p:cNvPicPr>
            <a:picLocks noChangeAspect="1"/>
          </p:cNvPicPr>
          <p:nvPr/>
        </p:nvPicPr>
        <p:blipFill>
          <a:blip r:embed="rId12">
            <a:duotone>
              <a:srgbClr val="1D6FA9">
                <a:shade val="45000"/>
                <a:satMod val="135000"/>
              </a:srgbClr>
              <a:prstClr val="white"/>
            </a:duotone>
          </a:blip>
          <a:stretch>
            <a:fillRect/>
          </a:stretch>
        </p:blipFill>
        <p:spPr>
          <a:xfrm>
            <a:off x="10565163" y="3075475"/>
            <a:ext cx="579783" cy="579783"/>
          </a:xfrm>
          <a:prstGeom prst="rect">
            <a:avLst/>
          </a:prstGeom>
        </p:spPr>
      </p:pic>
      <p:sp>
        <p:nvSpPr>
          <p:cNvPr id="53" name="TextBox 52">
            <a:extLst>
              <a:ext uri="{FF2B5EF4-FFF2-40B4-BE49-F238E27FC236}">
                <a16:creationId xmlns:a16="http://schemas.microsoft.com/office/drawing/2014/main" id="{CB661A51-808D-401F-BFD9-11A962D12FE7}"/>
              </a:ext>
            </a:extLst>
          </p:cNvPr>
          <p:cNvSpPr txBox="1"/>
          <p:nvPr/>
        </p:nvSpPr>
        <p:spPr>
          <a:xfrm>
            <a:off x="10194075" y="3682290"/>
            <a:ext cx="1268830" cy="441339"/>
          </a:xfrm>
          <a:prstGeom prst="rect">
            <a:avLst/>
          </a:prstGeom>
          <a:noFill/>
        </p:spPr>
        <p:txBody>
          <a:bodyPr wrap="square" rtlCol="0">
            <a:spAutoFit/>
          </a:bodyPr>
          <a:lstStyle/>
          <a:p>
            <a:pPr algn="ctr">
              <a:lnSpc>
                <a:spcPct val="80000"/>
              </a:lnSpc>
            </a:pPr>
            <a:r>
              <a:rPr lang="en-US" sz="1400" b="1" dirty="0"/>
              <a:t>Cognos BI Reports</a:t>
            </a:r>
          </a:p>
        </p:txBody>
      </p:sp>
      <p:cxnSp>
        <p:nvCxnSpPr>
          <p:cNvPr id="54" name="Connector: Elbow 53">
            <a:extLst>
              <a:ext uri="{FF2B5EF4-FFF2-40B4-BE49-F238E27FC236}">
                <a16:creationId xmlns:a16="http://schemas.microsoft.com/office/drawing/2014/main" id="{50190119-C2DD-4AAB-A909-932BA4AF4823}"/>
              </a:ext>
            </a:extLst>
          </p:cNvPr>
          <p:cNvCxnSpPr>
            <a:cxnSpLocks/>
          </p:cNvCxnSpPr>
          <p:nvPr/>
        </p:nvCxnSpPr>
        <p:spPr>
          <a:xfrm flipV="1">
            <a:off x="9498960" y="3535261"/>
            <a:ext cx="1032438" cy="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AD21273-50D1-4D06-A591-EE25F19FB815}"/>
              </a:ext>
            </a:extLst>
          </p:cNvPr>
          <p:cNvGrpSpPr/>
          <p:nvPr/>
        </p:nvGrpSpPr>
        <p:grpSpPr>
          <a:xfrm>
            <a:off x="9811883" y="4205713"/>
            <a:ext cx="2182876" cy="915395"/>
            <a:chOff x="3149578" y="4167366"/>
            <a:chExt cx="2182876" cy="915395"/>
          </a:xfrm>
        </p:grpSpPr>
        <p:pic>
          <p:nvPicPr>
            <p:cNvPr id="57" name="Picture 56">
              <a:extLst>
                <a:ext uri="{FF2B5EF4-FFF2-40B4-BE49-F238E27FC236}">
                  <a16:creationId xmlns:a16="http://schemas.microsoft.com/office/drawing/2014/main" id="{BAE04D4A-89AA-43C6-BB86-C73159CB38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58" name="TextBox 57">
              <a:extLst>
                <a:ext uri="{FF2B5EF4-FFF2-40B4-BE49-F238E27FC236}">
                  <a16:creationId xmlns:a16="http://schemas.microsoft.com/office/drawing/2014/main" id="{C2D2B523-7ECF-4DFD-9120-050666DF8F85}"/>
                </a:ext>
              </a:extLst>
            </p:cNvPr>
            <p:cNvSpPr txBox="1"/>
            <p:nvPr/>
          </p:nvSpPr>
          <p:spPr>
            <a:xfrm>
              <a:off x="3149578" y="4641422"/>
              <a:ext cx="2182876" cy="441339"/>
            </a:xfrm>
            <a:prstGeom prst="rect">
              <a:avLst/>
            </a:prstGeom>
            <a:noFill/>
          </p:spPr>
          <p:txBody>
            <a:bodyPr wrap="square" rtlCol="0">
              <a:spAutoFit/>
            </a:bodyPr>
            <a:lstStyle/>
            <a:p>
              <a:pPr algn="ctr">
                <a:lnSpc>
                  <a:spcPct val="80000"/>
                </a:lnSpc>
              </a:pPr>
              <a:r>
                <a:rPr lang="en-US" sz="1400" b="1" dirty="0"/>
                <a:t>IBM Planning Analytics Excel Plugin</a:t>
              </a:r>
            </a:p>
          </p:txBody>
        </p:sp>
      </p:grpSp>
      <p:cxnSp>
        <p:nvCxnSpPr>
          <p:cNvPr id="59" name="Connector: Elbow 58">
            <a:extLst>
              <a:ext uri="{FF2B5EF4-FFF2-40B4-BE49-F238E27FC236}">
                <a16:creationId xmlns:a16="http://schemas.microsoft.com/office/drawing/2014/main" id="{F48EC74F-4660-431F-A4B8-EA1536F82622}"/>
              </a:ext>
            </a:extLst>
          </p:cNvPr>
          <p:cNvCxnSpPr>
            <a:cxnSpLocks/>
            <a:endCxn id="57" idx="1"/>
          </p:cNvCxnSpPr>
          <p:nvPr/>
        </p:nvCxnSpPr>
        <p:spPr>
          <a:xfrm>
            <a:off x="9574553" y="3707691"/>
            <a:ext cx="937859" cy="7563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246DF2D6-11D5-451B-A803-2E1472CC0A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6388" y="4363614"/>
            <a:ext cx="554367" cy="533249"/>
          </a:xfrm>
          <a:prstGeom prst="rect">
            <a:avLst/>
          </a:prstGeom>
        </p:spPr>
      </p:pic>
      <p:sp>
        <p:nvSpPr>
          <p:cNvPr id="62" name="TextBox 61">
            <a:extLst>
              <a:ext uri="{FF2B5EF4-FFF2-40B4-BE49-F238E27FC236}">
                <a16:creationId xmlns:a16="http://schemas.microsoft.com/office/drawing/2014/main" id="{9D896C81-6864-47E2-B509-B299FAA018CF}"/>
              </a:ext>
            </a:extLst>
          </p:cNvPr>
          <p:cNvSpPr txBox="1"/>
          <p:nvPr/>
        </p:nvSpPr>
        <p:spPr>
          <a:xfrm>
            <a:off x="7723752" y="4844782"/>
            <a:ext cx="1268830" cy="441339"/>
          </a:xfrm>
          <a:prstGeom prst="rect">
            <a:avLst/>
          </a:prstGeom>
          <a:noFill/>
        </p:spPr>
        <p:txBody>
          <a:bodyPr wrap="square" rtlCol="0">
            <a:spAutoFit/>
          </a:bodyPr>
          <a:lstStyle/>
          <a:p>
            <a:pPr algn="ctr">
              <a:lnSpc>
                <a:spcPct val="80000"/>
              </a:lnSpc>
            </a:pPr>
            <a:r>
              <a:rPr lang="en-US" sz="1400" b="1" dirty="0"/>
              <a:t>Cognos BI OLAP Cubes</a:t>
            </a:r>
          </a:p>
        </p:txBody>
      </p:sp>
      <p:sp>
        <p:nvSpPr>
          <p:cNvPr id="68" name="Cloud 67">
            <a:extLst>
              <a:ext uri="{FF2B5EF4-FFF2-40B4-BE49-F238E27FC236}">
                <a16:creationId xmlns:a16="http://schemas.microsoft.com/office/drawing/2014/main" id="{5B206F06-D15F-47B8-8673-B6C832E3D6F5}"/>
              </a:ext>
            </a:extLst>
          </p:cNvPr>
          <p:cNvSpPr/>
          <p:nvPr/>
        </p:nvSpPr>
        <p:spPr>
          <a:xfrm>
            <a:off x="7295966" y="2929706"/>
            <a:ext cx="2231315" cy="267552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227E5656-D78B-4F4F-AA54-8A9040D9A5A6}"/>
              </a:ext>
            </a:extLst>
          </p:cNvPr>
          <p:cNvGrpSpPr/>
          <p:nvPr/>
        </p:nvGrpSpPr>
        <p:grpSpPr>
          <a:xfrm>
            <a:off x="4945945" y="4537526"/>
            <a:ext cx="1268830" cy="903521"/>
            <a:chOff x="3531770" y="4167366"/>
            <a:chExt cx="1268830" cy="903521"/>
          </a:xfrm>
        </p:grpSpPr>
        <p:pic>
          <p:nvPicPr>
            <p:cNvPr id="72" name="Picture 71">
              <a:extLst>
                <a:ext uri="{FF2B5EF4-FFF2-40B4-BE49-F238E27FC236}">
                  <a16:creationId xmlns:a16="http://schemas.microsoft.com/office/drawing/2014/main" id="{8D78E3ED-ADFB-45C0-BA75-4A6753E223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73" name="TextBox 72">
              <a:extLst>
                <a:ext uri="{FF2B5EF4-FFF2-40B4-BE49-F238E27FC236}">
                  <a16:creationId xmlns:a16="http://schemas.microsoft.com/office/drawing/2014/main" id="{DF3800F7-8398-4BA0-BA5F-EC6BA71D8FE7}"/>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Product Hierarchy</a:t>
              </a:r>
            </a:p>
          </p:txBody>
        </p:sp>
      </p:grpSp>
      <p:cxnSp>
        <p:nvCxnSpPr>
          <p:cNvPr id="74" name="Connector: Elbow 73">
            <a:extLst>
              <a:ext uri="{FF2B5EF4-FFF2-40B4-BE49-F238E27FC236}">
                <a16:creationId xmlns:a16="http://schemas.microsoft.com/office/drawing/2014/main" id="{543806A8-A2AE-457E-B071-AAD670C2F2DD}"/>
              </a:ext>
            </a:extLst>
          </p:cNvPr>
          <p:cNvCxnSpPr>
            <a:cxnSpLocks/>
          </p:cNvCxnSpPr>
          <p:nvPr/>
        </p:nvCxnSpPr>
        <p:spPr>
          <a:xfrm flipV="1">
            <a:off x="5811933" y="3594766"/>
            <a:ext cx="1873103" cy="11738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User">
            <a:extLst>
              <a:ext uri="{FF2B5EF4-FFF2-40B4-BE49-F238E27FC236}">
                <a16:creationId xmlns:a16="http://schemas.microsoft.com/office/drawing/2014/main" id="{5A3C3069-5952-4DFC-BD8A-14FE34E6B2A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37906" y="4471870"/>
            <a:ext cx="271476" cy="307777"/>
          </a:xfrm>
          <a:prstGeom prst="rect">
            <a:avLst/>
          </a:prstGeom>
        </p:spPr>
      </p:pic>
      <p:pic>
        <p:nvPicPr>
          <p:cNvPr id="77" name="Picture 76">
            <a:extLst>
              <a:ext uri="{FF2B5EF4-FFF2-40B4-BE49-F238E27FC236}">
                <a16:creationId xmlns:a16="http://schemas.microsoft.com/office/drawing/2014/main" id="{84F8380D-76EE-4B69-9420-9F4B4E91A4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76791" y="5124847"/>
            <a:ext cx="1613956" cy="501107"/>
          </a:xfrm>
          <a:prstGeom prst="rect">
            <a:avLst/>
          </a:prstGeom>
        </p:spPr>
      </p:pic>
      <p:grpSp>
        <p:nvGrpSpPr>
          <p:cNvPr id="78" name="Group 77">
            <a:extLst>
              <a:ext uri="{FF2B5EF4-FFF2-40B4-BE49-F238E27FC236}">
                <a16:creationId xmlns:a16="http://schemas.microsoft.com/office/drawing/2014/main" id="{9C3B2EEF-04C4-4488-A934-F588582F22D2}"/>
              </a:ext>
            </a:extLst>
          </p:cNvPr>
          <p:cNvGrpSpPr/>
          <p:nvPr/>
        </p:nvGrpSpPr>
        <p:grpSpPr>
          <a:xfrm>
            <a:off x="4044010" y="5251220"/>
            <a:ext cx="1268830" cy="903521"/>
            <a:chOff x="3531770" y="4167366"/>
            <a:chExt cx="1268830" cy="903521"/>
          </a:xfrm>
        </p:grpSpPr>
        <p:pic>
          <p:nvPicPr>
            <p:cNvPr id="79" name="Picture 78">
              <a:extLst>
                <a:ext uri="{FF2B5EF4-FFF2-40B4-BE49-F238E27FC236}">
                  <a16:creationId xmlns:a16="http://schemas.microsoft.com/office/drawing/2014/main" id="{6229191D-F039-4615-8243-88A343DBF3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0" name="TextBox 79">
              <a:extLst>
                <a:ext uri="{FF2B5EF4-FFF2-40B4-BE49-F238E27FC236}">
                  <a16:creationId xmlns:a16="http://schemas.microsoft.com/office/drawing/2014/main" id="{06E8984E-2111-4093-BA8B-C23850C200B8}"/>
                </a:ext>
              </a:extLst>
            </p:cNvPr>
            <p:cNvSpPr txBox="1"/>
            <p:nvPr/>
          </p:nvSpPr>
          <p:spPr>
            <a:xfrm>
              <a:off x="3531770" y="4629548"/>
              <a:ext cx="1268830" cy="441339"/>
            </a:xfrm>
            <a:prstGeom prst="rect">
              <a:avLst/>
            </a:prstGeom>
            <a:noFill/>
          </p:spPr>
          <p:txBody>
            <a:bodyPr wrap="square" rtlCol="0">
              <a:spAutoFit/>
            </a:bodyPr>
            <a:lstStyle/>
            <a:p>
              <a:pPr algn="ctr">
                <a:lnSpc>
                  <a:spcPct val="80000"/>
                </a:lnSpc>
              </a:pPr>
              <a:r>
                <a:rPr lang="en-US" sz="1400" b="1" dirty="0"/>
                <a:t>GRO eCommerce</a:t>
              </a:r>
            </a:p>
          </p:txBody>
        </p:sp>
      </p:grpSp>
      <p:cxnSp>
        <p:nvCxnSpPr>
          <p:cNvPr id="81" name="Connector: Elbow 80">
            <a:extLst>
              <a:ext uri="{FF2B5EF4-FFF2-40B4-BE49-F238E27FC236}">
                <a16:creationId xmlns:a16="http://schemas.microsoft.com/office/drawing/2014/main" id="{883D1728-D8D0-4D3D-A170-CAB144AAEC12}"/>
              </a:ext>
            </a:extLst>
          </p:cNvPr>
          <p:cNvCxnSpPr>
            <a:cxnSpLocks/>
            <a:endCxn id="79" idx="1"/>
          </p:cNvCxnSpPr>
          <p:nvPr/>
        </p:nvCxnSpPr>
        <p:spPr>
          <a:xfrm>
            <a:off x="3197481" y="5509565"/>
            <a:ext cx="116486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EC3CB91-DFF7-46F2-975B-7616FC062051}"/>
              </a:ext>
            </a:extLst>
          </p:cNvPr>
          <p:cNvCxnSpPr>
            <a:cxnSpLocks/>
          </p:cNvCxnSpPr>
          <p:nvPr/>
        </p:nvCxnSpPr>
        <p:spPr>
          <a:xfrm flipV="1">
            <a:off x="5040257" y="3762943"/>
            <a:ext cx="2785832" cy="1783813"/>
          </a:xfrm>
          <a:prstGeom prst="bentConnector3">
            <a:avLst>
              <a:gd name="adj1" fmla="val 80915"/>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CFAD956-AB03-4E44-9532-6158B4B8E629}"/>
              </a:ext>
            </a:extLst>
          </p:cNvPr>
          <p:cNvSpPr txBox="1"/>
          <p:nvPr/>
        </p:nvSpPr>
        <p:spPr>
          <a:xfrm>
            <a:off x="2142640" y="5509565"/>
            <a:ext cx="1268830" cy="441339"/>
          </a:xfrm>
          <a:prstGeom prst="rect">
            <a:avLst/>
          </a:prstGeom>
          <a:noFill/>
        </p:spPr>
        <p:txBody>
          <a:bodyPr wrap="square" rtlCol="0">
            <a:spAutoFit/>
          </a:bodyPr>
          <a:lstStyle/>
          <a:p>
            <a:pPr algn="ctr">
              <a:lnSpc>
                <a:spcPct val="80000"/>
              </a:lnSpc>
            </a:pPr>
            <a:r>
              <a:rPr lang="en-US" sz="1400" b="1" dirty="0"/>
              <a:t>GRO eCommerce</a:t>
            </a:r>
          </a:p>
        </p:txBody>
      </p:sp>
      <p:grpSp>
        <p:nvGrpSpPr>
          <p:cNvPr id="87" name="Group 86">
            <a:extLst>
              <a:ext uri="{FF2B5EF4-FFF2-40B4-BE49-F238E27FC236}">
                <a16:creationId xmlns:a16="http://schemas.microsoft.com/office/drawing/2014/main" id="{137E7528-CDBC-430D-B3C5-9DEB9CD8966E}"/>
              </a:ext>
            </a:extLst>
          </p:cNvPr>
          <p:cNvGrpSpPr/>
          <p:nvPr/>
        </p:nvGrpSpPr>
        <p:grpSpPr>
          <a:xfrm>
            <a:off x="5229332" y="5632328"/>
            <a:ext cx="1268830" cy="731166"/>
            <a:chOff x="3531770" y="4167366"/>
            <a:chExt cx="1268830" cy="731166"/>
          </a:xfrm>
        </p:grpSpPr>
        <p:pic>
          <p:nvPicPr>
            <p:cNvPr id="88" name="Picture 87">
              <a:extLst>
                <a:ext uri="{FF2B5EF4-FFF2-40B4-BE49-F238E27FC236}">
                  <a16:creationId xmlns:a16="http://schemas.microsoft.com/office/drawing/2014/main" id="{28DB7D69-9D30-47CC-8BC7-CDECDD58E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89" name="TextBox 88">
              <a:extLst>
                <a:ext uri="{FF2B5EF4-FFF2-40B4-BE49-F238E27FC236}">
                  <a16:creationId xmlns:a16="http://schemas.microsoft.com/office/drawing/2014/main" id="{22A8540A-3B61-4746-84DA-F0D087ED11BE}"/>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Budget</a:t>
              </a:r>
            </a:p>
          </p:txBody>
        </p:sp>
      </p:grpSp>
      <p:grpSp>
        <p:nvGrpSpPr>
          <p:cNvPr id="90" name="Group 89">
            <a:extLst>
              <a:ext uri="{FF2B5EF4-FFF2-40B4-BE49-F238E27FC236}">
                <a16:creationId xmlns:a16="http://schemas.microsoft.com/office/drawing/2014/main" id="{37E00995-6B73-4FE9-BEA0-7C2F0D152B58}"/>
              </a:ext>
            </a:extLst>
          </p:cNvPr>
          <p:cNvGrpSpPr/>
          <p:nvPr/>
        </p:nvGrpSpPr>
        <p:grpSpPr>
          <a:xfrm>
            <a:off x="6102035" y="5643355"/>
            <a:ext cx="1268830" cy="731166"/>
            <a:chOff x="3531770" y="4167366"/>
            <a:chExt cx="1268830" cy="731166"/>
          </a:xfrm>
        </p:grpSpPr>
        <p:pic>
          <p:nvPicPr>
            <p:cNvPr id="91" name="Picture 90">
              <a:extLst>
                <a:ext uri="{FF2B5EF4-FFF2-40B4-BE49-F238E27FC236}">
                  <a16:creationId xmlns:a16="http://schemas.microsoft.com/office/drawing/2014/main" id="{6F7D2672-D77C-414F-BA0A-49C5CD800F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92" name="TextBox 91">
              <a:extLst>
                <a:ext uri="{FF2B5EF4-FFF2-40B4-BE49-F238E27FC236}">
                  <a16:creationId xmlns:a16="http://schemas.microsoft.com/office/drawing/2014/main" id="{1CDAAF9D-F54F-4461-B5EF-635F74A2AC6F}"/>
                </a:ext>
              </a:extLst>
            </p:cNvPr>
            <p:cNvSpPr txBox="1"/>
            <p:nvPr/>
          </p:nvSpPr>
          <p:spPr>
            <a:xfrm>
              <a:off x="3531770" y="4629548"/>
              <a:ext cx="1268830" cy="268984"/>
            </a:xfrm>
            <a:prstGeom prst="rect">
              <a:avLst/>
            </a:prstGeom>
            <a:noFill/>
          </p:spPr>
          <p:txBody>
            <a:bodyPr wrap="square" rtlCol="0">
              <a:spAutoFit/>
            </a:bodyPr>
            <a:lstStyle/>
            <a:p>
              <a:pPr algn="ctr">
                <a:lnSpc>
                  <a:spcPct val="80000"/>
                </a:lnSpc>
              </a:pPr>
              <a:r>
                <a:rPr lang="en-US" sz="1400" b="1" dirty="0"/>
                <a:t>Forecast</a:t>
              </a:r>
            </a:p>
          </p:txBody>
        </p:sp>
      </p:grpSp>
      <p:sp>
        <p:nvSpPr>
          <p:cNvPr id="94" name="TextBox 93">
            <a:extLst>
              <a:ext uri="{FF2B5EF4-FFF2-40B4-BE49-F238E27FC236}">
                <a16:creationId xmlns:a16="http://schemas.microsoft.com/office/drawing/2014/main" id="{5F10B671-ACF7-4FE5-BDF9-18B64C048A94}"/>
              </a:ext>
            </a:extLst>
          </p:cNvPr>
          <p:cNvSpPr txBox="1"/>
          <p:nvPr/>
        </p:nvSpPr>
        <p:spPr>
          <a:xfrm>
            <a:off x="10140753" y="1050205"/>
            <a:ext cx="579783" cy="307777"/>
          </a:xfrm>
          <a:prstGeom prst="rect">
            <a:avLst/>
          </a:prstGeom>
          <a:noFill/>
        </p:spPr>
        <p:txBody>
          <a:bodyPr wrap="square" rtlCol="0">
            <a:spAutoFit/>
          </a:bodyPr>
          <a:lstStyle/>
          <a:p>
            <a:r>
              <a:rPr lang="en-US" sz="1400" b="1" dirty="0"/>
              <a:t>CRM</a:t>
            </a:r>
          </a:p>
        </p:txBody>
      </p:sp>
      <p:cxnSp>
        <p:nvCxnSpPr>
          <p:cNvPr id="95" name="Connector: Elbow 94">
            <a:extLst>
              <a:ext uri="{FF2B5EF4-FFF2-40B4-BE49-F238E27FC236}">
                <a16:creationId xmlns:a16="http://schemas.microsoft.com/office/drawing/2014/main" id="{2AD01957-B585-47BC-9DDD-E6777F56593D}"/>
              </a:ext>
            </a:extLst>
          </p:cNvPr>
          <p:cNvCxnSpPr>
            <a:cxnSpLocks/>
            <a:stCxn id="88" idx="3"/>
            <a:endCxn id="45" idx="1"/>
          </p:cNvCxnSpPr>
          <p:nvPr/>
        </p:nvCxnSpPr>
        <p:spPr>
          <a:xfrm flipV="1">
            <a:off x="6102035" y="4047607"/>
            <a:ext cx="1612192" cy="1843067"/>
          </a:xfrm>
          <a:prstGeom prst="bentConnector3">
            <a:avLst>
              <a:gd name="adj1" fmla="val 1455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7CFADF6F-EF80-42F2-A93D-52FB582BC246}"/>
              </a:ext>
            </a:extLst>
          </p:cNvPr>
          <p:cNvCxnSpPr>
            <a:cxnSpLocks/>
            <a:stCxn id="91" idx="3"/>
            <a:endCxn id="45" idx="1"/>
          </p:cNvCxnSpPr>
          <p:nvPr/>
        </p:nvCxnSpPr>
        <p:spPr>
          <a:xfrm flipV="1">
            <a:off x="6974738" y="4047607"/>
            <a:ext cx="739489" cy="1854094"/>
          </a:xfrm>
          <a:prstGeom prst="bentConnector3">
            <a:avLst>
              <a:gd name="adj1" fmla="val 1779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8C8F3BA0-396D-4DF1-91B7-73F9EB1BE5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08693" y="5132765"/>
            <a:ext cx="1843407" cy="469111"/>
          </a:xfrm>
          <a:prstGeom prst="rect">
            <a:avLst/>
          </a:prstGeom>
        </p:spPr>
      </p:pic>
      <p:sp>
        <p:nvSpPr>
          <p:cNvPr id="104" name="TextBox 103">
            <a:extLst>
              <a:ext uri="{FF2B5EF4-FFF2-40B4-BE49-F238E27FC236}">
                <a16:creationId xmlns:a16="http://schemas.microsoft.com/office/drawing/2014/main" id="{72E79174-F2EC-49B5-9722-D8B3F85522BD}"/>
              </a:ext>
            </a:extLst>
          </p:cNvPr>
          <p:cNvSpPr txBox="1"/>
          <p:nvPr/>
        </p:nvSpPr>
        <p:spPr>
          <a:xfrm>
            <a:off x="10113151" y="5520201"/>
            <a:ext cx="1838949" cy="307777"/>
          </a:xfrm>
          <a:prstGeom prst="rect">
            <a:avLst/>
          </a:prstGeom>
          <a:noFill/>
        </p:spPr>
        <p:txBody>
          <a:bodyPr wrap="square" rtlCol="0">
            <a:spAutoFit/>
          </a:bodyPr>
          <a:lstStyle/>
          <a:p>
            <a:pPr algn="ctr"/>
            <a:r>
              <a:rPr lang="en-US" sz="1400" b="1" dirty="0"/>
              <a:t>Marketing Analytics</a:t>
            </a:r>
          </a:p>
        </p:txBody>
      </p:sp>
      <p:pic>
        <p:nvPicPr>
          <p:cNvPr id="105" name="Picture 104">
            <a:extLst>
              <a:ext uri="{FF2B5EF4-FFF2-40B4-BE49-F238E27FC236}">
                <a16:creationId xmlns:a16="http://schemas.microsoft.com/office/drawing/2014/main" id="{A1C7FBD3-449D-465D-93D8-63D87876744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50999" y="6020350"/>
            <a:ext cx="592387" cy="472455"/>
          </a:xfrm>
          <a:prstGeom prst="rect">
            <a:avLst/>
          </a:prstGeom>
        </p:spPr>
      </p:pic>
      <p:grpSp>
        <p:nvGrpSpPr>
          <p:cNvPr id="96" name="Group 95">
            <a:extLst>
              <a:ext uri="{FF2B5EF4-FFF2-40B4-BE49-F238E27FC236}">
                <a16:creationId xmlns:a16="http://schemas.microsoft.com/office/drawing/2014/main" id="{22A1FCA9-EC98-4934-B264-1271E825B544}"/>
              </a:ext>
            </a:extLst>
          </p:cNvPr>
          <p:cNvGrpSpPr/>
          <p:nvPr/>
        </p:nvGrpSpPr>
        <p:grpSpPr>
          <a:xfrm>
            <a:off x="8851208" y="5730234"/>
            <a:ext cx="1268830" cy="901550"/>
            <a:chOff x="3566838" y="4114164"/>
            <a:chExt cx="1268830" cy="901550"/>
          </a:xfrm>
        </p:grpSpPr>
        <p:pic>
          <p:nvPicPr>
            <p:cNvPr id="97" name="Picture 96">
              <a:extLst>
                <a:ext uri="{FF2B5EF4-FFF2-40B4-BE49-F238E27FC236}">
                  <a16:creationId xmlns:a16="http://schemas.microsoft.com/office/drawing/2014/main" id="{7F5D5C43-1C9C-4145-88AC-E4534FFDB8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6009" y="4114164"/>
              <a:ext cx="554366" cy="516691"/>
            </a:xfrm>
            <a:prstGeom prst="rect">
              <a:avLst/>
            </a:prstGeom>
          </p:spPr>
        </p:pic>
        <p:sp>
          <p:nvSpPr>
            <p:cNvPr id="98" name="TextBox 97">
              <a:extLst>
                <a:ext uri="{FF2B5EF4-FFF2-40B4-BE49-F238E27FC236}">
                  <a16:creationId xmlns:a16="http://schemas.microsoft.com/office/drawing/2014/main" id="{12C29A7C-D1E3-4C33-B3B9-AF9AF8966A06}"/>
                </a:ext>
              </a:extLst>
            </p:cNvPr>
            <p:cNvSpPr txBox="1"/>
            <p:nvPr/>
          </p:nvSpPr>
          <p:spPr>
            <a:xfrm>
              <a:off x="3566838" y="4574375"/>
              <a:ext cx="1268830" cy="441339"/>
            </a:xfrm>
            <a:prstGeom prst="rect">
              <a:avLst/>
            </a:prstGeom>
            <a:noFill/>
          </p:spPr>
          <p:txBody>
            <a:bodyPr wrap="square" rtlCol="0">
              <a:spAutoFit/>
            </a:bodyPr>
            <a:lstStyle/>
            <a:p>
              <a:pPr algn="ctr">
                <a:lnSpc>
                  <a:spcPct val="80000"/>
                </a:lnSpc>
              </a:pPr>
              <a:r>
                <a:rPr lang="en-US" sz="1400" b="1" dirty="0"/>
                <a:t>AUS Sales Spreadsheet</a:t>
              </a:r>
            </a:p>
          </p:txBody>
        </p:sp>
      </p:grpSp>
      <p:cxnSp>
        <p:nvCxnSpPr>
          <p:cNvPr id="99" name="Connector: Elbow 98">
            <a:extLst>
              <a:ext uri="{FF2B5EF4-FFF2-40B4-BE49-F238E27FC236}">
                <a16:creationId xmlns:a16="http://schemas.microsoft.com/office/drawing/2014/main" id="{28C6210A-24EC-4571-84F9-FB1D94929D5A}"/>
              </a:ext>
            </a:extLst>
          </p:cNvPr>
          <p:cNvCxnSpPr>
            <a:cxnSpLocks/>
          </p:cNvCxnSpPr>
          <p:nvPr/>
        </p:nvCxnSpPr>
        <p:spPr>
          <a:xfrm rot="10800000" flipV="1">
            <a:off x="9723934" y="5599852"/>
            <a:ext cx="499308" cy="1921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D96BAA4-B88F-47D1-B56E-91F5211757A4}"/>
              </a:ext>
            </a:extLst>
          </p:cNvPr>
          <p:cNvCxnSpPr>
            <a:cxnSpLocks/>
            <a:endCxn id="97" idx="0"/>
          </p:cNvCxnSpPr>
          <p:nvPr/>
        </p:nvCxnSpPr>
        <p:spPr>
          <a:xfrm rot="16200000" flipH="1">
            <a:off x="8997720" y="5260392"/>
            <a:ext cx="482094" cy="4575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3BF42C3-A9AF-49CA-A73A-D4671F22458D}"/>
              </a:ext>
            </a:extLst>
          </p:cNvPr>
          <p:cNvPicPr>
            <a:picLocks noChangeAspect="1"/>
          </p:cNvPicPr>
          <p:nvPr/>
        </p:nvPicPr>
        <p:blipFill>
          <a:blip r:embed="rId16"/>
          <a:stretch>
            <a:fillRect/>
          </a:stretch>
        </p:blipFill>
        <p:spPr>
          <a:xfrm>
            <a:off x="114297" y="836750"/>
            <a:ext cx="1200150" cy="381000"/>
          </a:xfrm>
          <a:prstGeom prst="rect">
            <a:avLst/>
          </a:prstGeom>
        </p:spPr>
      </p:pic>
      <p:pic>
        <p:nvPicPr>
          <p:cNvPr id="32" name="Picture 31">
            <a:extLst>
              <a:ext uri="{FF2B5EF4-FFF2-40B4-BE49-F238E27FC236}">
                <a16:creationId xmlns:a16="http://schemas.microsoft.com/office/drawing/2014/main" id="{492BD105-DE30-437A-AF79-4C3CF1EBCC2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37526" y="907761"/>
            <a:ext cx="1290113" cy="387877"/>
          </a:xfrm>
          <a:prstGeom prst="rect">
            <a:avLst/>
          </a:prstGeom>
        </p:spPr>
      </p:pic>
      <p:pic>
        <p:nvPicPr>
          <p:cNvPr id="43" name="Picture 42">
            <a:extLst>
              <a:ext uri="{FF2B5EF4-FFF2-40B4-BE49-F238E27FC236}">
                <a16:creationId xmlns:a16="http://schemas.microsoft.com/office/drawing/2014/main" id="{C9322166-ECE3-4C21-91A5-68BACD656E6A}"/>
              </a:ext>
            </a:extLst>
          </p:cNvPr>
          <p:cNvPicPr>
            <a:picLocks noChangeAspect="1"/>
          </p:cNvPicPr>
          <p:nvPr/>
        </p:nvPicPr>
        <p:blipFill>
          <a:blip r:embed="rId18"/>
          <a:stretch>
            <a:fillRect/>
          </a:stretch>
        </p:blipFill>
        <p:spPr>
          <a:xfrm>
            <a:off x="42859" y="1255966"/>
            <a:ext cx="1343025" cy="342900"/>
          </a:xfrm>
          <a:prstGeom prst="rect">
            <a:avLst/>
          </a:prstGeom>
        </p:spPr>
      </p:pic>
      <p:pic>
        <p:nvPicPr>
          <p:cNvPr id="51" name="Picture 50">
            <a:extLst>
              <a:ext uri="{FF2B5EF4-FFF2-40B4-BE49-F238E27FC236}">
                <a16:creationId xmlns:a16="http://schemas.microsoft.com/office/drawing/2014/main" id="{707FA506-C9A3-44EC-910F-1EE6380BAA70}"/>
              </a:ext>
            </a:extLst>
          </p:cNvPr>
          <p:cNvPicPr>
            <a:picLocks noChangeAspect="1"/>
          </p:cNvPicPr>
          <p:nvPr/>
        </p:nvPicPr>
        <p:blipFill>
          <a:blip r:embed="rId19" cstate="screen">
            <a:extLst>
              <a:ext uri="{BEBA8EAE-BF5A-486C-A8C5-ECC9F3942E4B}">
                <a14:imgProps xmlns:a14="http://schemas.microsoft.com/office/drawing/2010/main">
                  <a14:imgLayer r:embed="rId20">
                    <a14:imgEffect>
                      <a14:backgroundRemoval t="1778" b="96889" l="9778" r="89778">
                        <a14:foregroundMark x1="32444" y1="17333" x2="32444" y2="17333"/>
                        <a14:foregroundMark x1="74667" y1="23556" x2="74667" y2="23556"/>
                        <a14:foregroundMark x1="32444" y1="97333" x2="32444" y2="97333"/>
                        <a14:foregroundMark x1="46222" y1="30222" x2="46222" y2="30222"/>
                        <a14:foregroundMark x1="46222" y1="30222" x2="46222" y2="30222"/>
                        <a14:foregroundMark x1="43556" y1="32000" x2="43556" y2="32000"/>
                        <a14:foregroundMark x1="50222" y1="39111" x2="50222" y2="39111"/>
                        <a14:foregroundMark x1="29333" y1="2667" x2="29333" y2="2667"/>
                        <a14:foregroundMark x1="36444" y1="25333" x2="36444" y2="25333"/>
                        <a14:foregroundMark x1="36444" y1="57333" x2="36444" y2="57333"/>
                        <a14:foregroundMark x1="43556" y1="57333" x2="43556" y2="57333"/>
                        <a14:foregroundMark x1="55111" y1="57333" x2="55111" y2="57333"/>
                        <a14:foregroundMark x1="60889" y1="2667" x2="60889" y2="2667"/>
                        <a14:foregroundMark x1="49778" y1="1778" x2="49778" y2="1778"/>
                        <a14:foregroundMark x1="48000" y1="6667" x2="48000" y2="6667"/>
                        <a14:foregroundMark x1="46667" y1="12889" x2="46667" y2="12889"/>
                        <a14:foregroundMark x1="36889" y1="69333" x2="36889" y2="69333"/>
                        <a14:foregroundMark x1="45778" y1="68444" x2="45778" y2="68444"/>
                        <a14:foregroundMark x1="32444" y1="80889" x2="32444" y2="80889"/>
                        <a14:foregroundMark x1="44444" y1="80000" x2="44444" y2="80000"/>
                        <a14:foregroundMark x1="56889" y1="68444" x2="56889" y2="68444"/>
                        <a14:backgroundMark x1="73778" y1="32889" x2="73778" y2="32889"/>
                        <a14:backgroundMark x1="44000" y1="33778" x2="44000" y2="33778"/>
                        <a14:backgroundMark x1="44444" y1="32444" x2="44444" y2="32444"/>
                        <a14:backgroundMark x1="43556" y1="33333" x2="43556" y2="33333"/>
                        <a14:backgroundMark x1="65778" y1="56000" x2="65778" y2="56000"/>
                        <a14:backgroundMark x1="49778" y1="889" x2="49778" y2="889"/>
                        <a14:backgroundMark x1="36444" y1="4444" x2="37333" y2="4889"/>
                      </a14:backgroundRemoval>
                    </a14:imgEffect>
                  </a14:imgLayer>
                </a14:imgProps>
              </a:ext>
              <a:ext uri="{28A0092B-C50C-407E-A947-70E740481C1C}">
                <a14:useLocalDpi xmlns:a14="http://schemas.microsoft.com/office/drawing/2010/main"/>
              </a:ext>
            </a:extLst>
          </a:blip>
          <a:stretch>
            <a:fillRect/>
          </a:stretch>
        </p:blipFill>
        <p:spPr>
          <a:xfrm>
            <a:off x="1239079" y="1309795"/>
            <a:ext cx="976145" cy="798825"/>
          </a:xfrm>
          <a:prstGeom prst="rect">
            <a:avLst/>
          </a:prstGeom>
        </p:spPr>
      </p:pic>
      <p:sp>
        <p:nvSpPr>
          <p:cNvPr id="102" name="TextBox 101">
            <a:extLst>
              <a:ext uri="{FF2B5EF4-FFF2-40B4-BE49-F238E27FC236}">
                <a16:creationId xmlns:a16="http://schemas.microsoft.com/office/drawing/2014/main" id="{AA1B270A-299B-4D89-A6F2-4F6EE84D554E}"/>
              </a:ext>
            </a:extLst>
          </p:cNvPr>
          <p:cNvSpPr txBox="1"/>
          <p:nvPr/>
        </p:nvSpPr>
        <p:spPr>
          <a:xfrm>
            <a:off x="1787261" y="1485217"/>
            <a:ext cx="1268830" cy="441339"/>
          </a:xfrm>
          <a:prstGeom prst="rect">
            <a:avLst/>
          </a:prstGeom>
          <a:noFill/>
        </p:spPr>
        <p:txBody>
          <a:bodyPr wrap="square" rtlCol="0">
            <a:spAutoFit/>
          </a:bodyPr>
          <a:lstStyle/>
          <a:p>
            <a:pPr algn="ctr">
              <a:lnSpc>
                <a:spcPct val="80000"/>
              </a:lnSpc>
            </a:pPr>
            <a:r>
              <a:rPr lang="en-US" sz="1400" b="1" dirty="0"/>
              <a:t>Retail POS Data</a:t>
            </a:r>
          </a:p>
        </p:txBody>
      </p:sp>
      <p:sp>
        <p:nvSpPr>
          <p:cNvPr id="108" name="Cylinder 107">
            <a:extLst>
              <a:ext uri="{FF2B5EF4-FFF2-40B4-BE49-F238E27FC236}">
                <a16:creationId xmlns:a16="http://schemas.microsoft.com/office/drawing/2014/main" id="{286F2D6E-766F-406F-BB05-CF0537D78B05}"/>
              </a:ext>
            </a:extLst>
          </p:cNvPr>
          <p:cNvSpPr/>
          <p:nvPr/>
        </p:nvSpPr>
        <p:spPr>
          <a:xfrm>
            <a:off x="10164654" y="5950073"/>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cxnSp>
        <p:nvCxnSpPr>
          <p:cNvPr id="110" name="Connector: Elbow 109">
            <a:extLst>
              <a:ext uri="{FF2B5EF4-FFF2-40B4-BE49-F238E27FC236}">
                <a16:creationId xmlns:a16="http://schemas.microsoft.com/office/drawing/2014/main" id="{D109E136-3F13-40E9-A366-A4F5DE3B34A8}"/>
              </a:ext>
            </a:extLst>
          </p:cNvPr>
          <p:cNvCxnSpPr>
            <a:cxnSpLocks/>
            <a:endCxn id="108" idx="0"/>
          </p:cNvCxnSpPr>
          <p:nvPr/>
        </p:nvCxnSpPr>
        <p:spPr>
          <a:xfrm rot="16200000" flipH="1">
            <a:off x="10213707" y="5836133"/>
            <a:ext cx="393016" cy="511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B267D66-5D3C-467E-BEC8-5417A9B85107}"/>
              </a:ext>
            </a:extLst>
          </p:cNvPr>
          <p:cNvGrpSpPr/>
          <p:nvPr/>
        </p:nvGrpSpPr>
        <p:grpSpPr>
          <a:xfrm>
            <a:off x="5574521" y="1857245"/>
            <a:ext cx="1796343" cy="894013"/>
            <a:chOff x="5765021" y="2162045"/>
            <a:chExt cx="1796343" cy="894013"/>
          </a:xfrm>
        </p:grpSpPr>
        <p:sp>
          <p:nvSpPr>
            <p:cNvPr id="24" name="Rectangle 23">
              <a:extLst>
                <a:ext uri="{FF2B5EF4-FFF2-40B4-BE49-F238E27FC236}">
                  <a16:creationId xmlns:a16="http://schemas.microsoft.com/office/drawing/2014/main" id="{EAFD2892-C831-4CA5-BBD3-3885BBB9CE11}"/>
                </a:ext>
              </a:extLst>
            </p:cNvPr>
            <p:cNvSpPr/>
            <p:nvPr/>
          </p:nvSpPr>
          <p:spPr>
            <a:xfrm>
              <a:off x="5765021" y="2162045"/>
              <a:ext cx="1796343" cy="89401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426C5B1-4810-42BD-AD52-13792E7057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3509" y="2392372"/>
              <a:ext cx="484982" cy="428400"/>
            </a:xfrm>
            <a:prstGeom prst="rect">
              <a:avLst/>
            </a:prstGeom>
          </p:spPr>
        </p:pic>
        <p:pic>
          <p:nvPicPr>
            <p:cNvPr id="111" name="Picture 110">
              <a:extLst>
                <a:ext uri="{FF2B5EF4-FFF2-40B4-BE49-F238E27FC236}">
                  <a16:creationId xmlns:a16="http://schemas.microsoft.com/office/drawing/2014/main" id="{7DDBC5AE-E4B2-4D91-B060-7E64EE5549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594" y="2392372"/>
              <a:ext cx="484982" cy="428400"/>
            </a:xfrm>
            <a:prstGeom prst="rect">
              <a:avLst/>
            </a:prstGeom>
          </p:spPr>
        </p:pic>
        <p:pic>
          <p:nvPicPr>
            <p:cNvPr id="112" name="Picture 111">
              <a:extLst>
                <a:ext uri="{FF2B5EF4-FFF2-40B4-BE49-F238E27FC236}">
                  <a16:creationId xmlns:a16="http://schemas.microsoft.com/office/drawing/2014/main" id="{9F9E4C42-41B8-4DBD-AB15-D968E831B8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7679" y="2392372"/>
              <a:ext cx="484982" cy="428400"/>
            </a:xfrm>
            <a:prstGeom prst="rect">
              <a:avLst/>
            </a:prstGeom>
          </p:spPr>
        </p:pic>
        <p:sp>
          <p:nvSpPr>
            <p:cNvPr id="38" name="TextBox 37">
              <a:extLst>
                <a:ext uri="{FF2B5EF4-FFF2-40B4-BE49-F238E27FC236}">
                  <a16:creationId xmlns:a16="http://schemas.microsoft.com/office/drawing/2014/main" id="{9F8144E2-8BE2-479D-96F1-FA9C33AEB17C}"/>
                </a:ext>
              </a:extLst>
            </p:cNvPr>
            <p:cNvSpPr txBox="1"/>
            <p:nvPr/>
          </p:nvSpPr>
          <p:spPr>
            <a:xfrm>
              <a:off x="5839866" y="2771075"/>
              <a:ext cx="568063" cy="253916"/>
            </a:xfrm>
            <a:prstGeom prst="rect">
              <a:avLst/>
            </a:prstGeom>
            <a:noFill/>
          </p:spPr>
          <p:txBody>
            <a:bodyPr wrap="square" rtlCol="0">
              <a:spAutoFit/>
            </a:bodyPr>
            <a:lstStyle/>
            <a:p>
              <a:r>
                <a:rPr lang="en-US" sz="1050" dirty="0">
                  <a:solidFill>
                    <a:schemeClr val="bg1"/>
                  </a:solidFill>
                </a:rPr>
                <a:t>US</a:t>
              </a:r>
            </a:p>
          </p:txBody>
        </p:sp>
        <p:sp>
          <p:nvSpPr>
            <p:cNvPr id="113" name="TextBox 112">
              <a:extLst>
                <a:ext uri="{FF2B5EF4-FFF2-40B4-BE49-F238E27FC236}">
                  <a16:creationId xmlns:a16="http://schemas.microsoft.com/office/drawing/2014/main" id="{84C1B0B8-0345-4237-97CE-A1E0DD1FC5C3}"/>
                </a:ext>
              </a:extLst>
            </p:cNvPr>
            <p:cNvSpPr txBox="1"/>
            <p:nvPr/>
          </p:nvSpPr>
          <p:spPr>
            <a:xfrm>
              <a:off x="6388528" y="2771075"/>
              <a:ext cx="544395" cy="253916"/>
            </a:xfrm>
            <a:prstGeom prst="rect">
              <a:avLst/>
            </a:prstGeom>
            <a:noFill/>
          </p:spPr>
          <p:txBody>
            <a:bodyPr wrap="square" rtlCol="0">
              <a:spAutoFit/>
            </a:bodyPr>
            <a:lstStyle/>
            <a:p>
              <a:pPr algn="ctr"/>
              <a:r>
                <a:rPr lang="en-US" sz="1050" dirty="0">
                  <a:solidFill>
                    <a:schemeClr val="bg1"/>
                  </a:solidFill>
                </a:rPr>
                <a:t>UK</a:t>
              </a:r>
            </a:p>
          </p:txBody>
        </p:sp>
        <p:sp>
          <p:nvSpPr>
            <p:cNvPr id="114" name="TextBox 113">
              <a:extLst>
                <a:ext uri="{FF2B5EF4-FFF2-40B4-BE49-F238E27FC236}">
                  <a16:creationId xmlns:a16="http://schemas.microsoft.com/office/drawing/2014/main" id="{F231715B-0E38-4137-B5E5-FE28FCAB500C}"/>
                </a:ext>
              </a:extLst>
            </p:cNvPr>
            <p:cNvSpPr txBox="1"/>
            <p:nvPr/>
          </p:nvSpPr>
          <p:spPr>
            <a:xfrm>
              <a:off x="6921234" y="2771075"/>
              <a:ext cx="544395" cy="253916"/>
            </a:xfrm>
            <a:prstGeom prst="rect">
              <a:avLst/>
            </a:prstGeom>
            <a:noFill/>
          </p:spPr>
          <p:txBody>
            <a:bodyPr wrap="square" rtlCol="0">
              <a:spAutoFit/>
            </a:bodyPr>
            <a:lstStyle/>
            <a:p>
              <a:pPr algn="ctr"/>
              <a:r>
                <a:rPr lang="en-US" sz="1050" dirty="0">
                  <a:solidFill>
                    <a:schemeClr val="bg1"/>
                  </a:solidFill>
                </a:rPr>
                <a:t>EMEA</a:t>
              </a:r>
            </a:p>
          </p:txBody>
        </p:sp>
      </p:grpSp>
      <p:sp>
        <p:nvSpPr>
          <p:cNvPr id="55" name="TextBox 54">
            <a:extLst>
              <a:ext uri="{FF2B5EF4-FFF2-40B4-BE49-F238E27FC236}">
                <a16:creationId xmlns:a16="http://schemas.microsoft.com/office/drawing/2014/main" id="{AB6245E7-5886-4551-905B-3B445595718A}"/>
              </a:ext>
            </a:extLst>
          </p:cNvPr>
          <p:cNvSpPr txBox="1"/>
          <p:nvPr/>
        </p:nvSpPr>
        <p:spPr>
          <a:xfrm>
            <a:off x="7588430" y="2115537"/>
            <a:ext cx="1307115" cy="261610"/>
          </a:xfrm>
          <a:prstGeom prst="rect">
            <a:avLst/>
          </a:prstGeom>
          <a:noFill/>
        </p:spPr>
        <p:txBody>
          <a:bodyPr wrap="square" rtlCol="0">
            <a:spAutoFit/>
          </a:bodyPr>
          <a:lstStyle/>
          <a:p>
            <a:pPr algn="ctr"/>
            <a:r>
              <a:rPr lang="en-US" sz="1100" dirty="0"/>
              <a:t>.csv flat file export</a:t>
            </a:r>
          </a:p>
        </p:txBody>
      </p:sp>
      <p:sp>
        <p:nvSpPr>
          <p:cNvPr id="115" name="TextBox 114">
            <a:extLst>
              <a:ext uri="{FF2B5EF4-FFF2-40B4-BE49-F238E27FC236}">
                <a16:creationId xmlns:a16="http://schemas.microsoft.com/office/drawing/2014/main" id="{3A3C57B3-5FEB-4816-88F9-BF07AB406610}"/>
              </a:ext>
            </a:extLst>
          </p:cNvPr>
          <p:cNvSpPr txBox="1"/>
          <p:nvPr/>
        </p:nvSpPr>
        <p:spPr>
          <a:xfrm>
            <a:off x="10201749" y="3973324"/>
            <a:ext cx="1374913" cy="261610"/>
          </a:xfrm>
          <a:prstGeom prst="rect">
            <a:avLst/>
          </a:prstGeom>
          <a:noFill/>
        </p:spPr>
        <p:txBody>
          <a:bodyPr wrap="square" rtlCol="0">
            <a:spAutoFit/>
          </a:bodyPr>
          <a:lstStyle/>
          <a:p>
            <a:pPr algn="ctr"/>
            <a:r>
              <a:rPr lang="en-US" sz="1100" dirty="0"/>
              <a:t>Commercial Finance</a:t>
            </a:r>
          </a:p>
        </p:txBody>
      </p:sp>
      <p:grpSp>
        <p:nvGrpSpPr>
          <p:cNvPr id="60" name="Group 59">
            <a:extLst>
              <a:ext uri="{FF2B5EF4-FFF2-40B4-BE49-F238E27FC236}">
                <a16:creationId xmlns:a16="http://schemas.microsoft.com/office/drawing/2014/main" id="{BE1118E8-E1C2-452A-BAB8-F236376A094F}"/>
              </a:ext>
            </a:extLst>
          </p:cNvPr>
          <p:cNvGrpSpPr/>
          <p:nvPr/>
        </p:nvGrpSpPr>
        <p:grpSpPr>
          <a:xfrm>
            <a:off x="399353" y="2632718"/>
            <a:ext cx="1235816" cy="908831"/>
            <a:chOff x="2311673" y="1879013"/>
            <a:chExt cx="1678960" cy="1182904"/>
          </a:xfrm>
        </p:grpSpPr>
        <p:pic>
          <p:nvPicPr>
            <p:cNvPr id="116" name="Picture 115">
              <a:extLst>
                <a:ext uri="{FF2B5EF4-FFF2-40B4-BE49-F238E27FC236}">
                  <a16:creationId xmlns:a16="http://schemas.microsoft.com/office/drawing/2014/main" id="{F7C4454C-8616-4D29-A291-78839C4263F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787381" y="1879013"/>
              <a:ext cx="770561" cy="668575"/>
            </a:xfrm>
            <a:prstGeom prst="rect">
              <a:avLst/>
            </a:prstGeom>
          </p:spPr>
        </p:pic>
        <p:sp>
          <p:nvSpPr>
            <p:cNvPr id="117" name="TextBox 116">
              <a:extLst>
                <a:ext uri="{FF2B5EF4-FFF2-40B4-BE49-F238E27FC236}">
                  <a16:creationId xmlns:a16="http://schemas.microsoft.com/office/drawing/2014/main" id="{CA625353-9421-4DA9-948D-24595E405D58}"/>
                </a:ext>
              </a:extLst>
            </p:cNvPr>
            <p:cNvSpPr txBox="1"/>
            <p:nvPr/>
          </p:nvSpPr>
          <p:spPr>
            <a:xfrm>
              <a:off x="2311673" y="2487485"/>
              <a:ext cx="1678960" cy="574432"/>
            </a:xfrm>
            <a:prstGeom prst="rect">
              <a:avLst/>
            </a:prstGeom>
            <a:noFill/>
          </p:spPr>
          <p:txBody>
            <a:bodyPr wrap="square" rtlCol="0">
              <a:spAutoFit/>
            </a:bodyPr>
            <a:lstStyle/>
            <a:p>
              <a:pPr algn="ctr">
                <a:lnSpc>
                  <a:spcPct val="80000"/>
                </a:lnSpc>
              </a:pPr>
              <a:r>
                <a:rPr lang="en-US" sz="1400" b="1" dirty="0"/>
                <a:t>Media Vault Content Mgt</a:t>
              </a:r>
            </a:p>
          </p:txBody>
        </p:sp>
      </p:grpSp>
      <p:cxnSp>
        <p:nvCxnSpPr>
          <p:cNvPr id="118" name="Connector: Elbow 117">
            <a:extLst>
              <a:ext uri="{FF2B5EF4-FFF2-40B4-BE49-F238E27FC236}">
                <a16:creationId xmlns:a16="http://schemas.microsoft.com/office/drawing/2014/main" id="{B56CA91B-3C02-4470-9497-0FA9951B6069}"/>
              </a:ext>
            </a:extLst>
          </p:cNvPr>
          <p:cNvCxnSpPr>
            <a:cxnSpLocks/>
            <a:endCxn id="24" idx="0"/>
          </p:cNvCxnSpPr>
          <p:nvPr/>
        </p:nvCxnSpPr>
        <p:spPr>
          <a:xfrm>
            <a:off x="2543175" y="1050205"/>
            <a:ext cx="3929518" cy="807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A596E8B-255F-44C0-9FCD-6FB353165A55}"/>
              </a:ext>
            </a:extLst>
          </p:cNvPr>
          <p:cNvSpPr txBox="1"/>
          <p:nvPr/>
        </p:nvSpPr>
        <p:spPr>
          <a:xfrm>
            <a:off x="2739789" y="830532"/>
            <a:ext cx="1771969" cy="261610"/>
          </a:xfrm>
          <a:prstGeom prst="rect">
            <a:avLst/>
          </a:prstGeom>
          <a:noFill/>
        </p:spPr>
        <p:txBody>
          <a:bodyPr wrap="square" rtlCol="0">
            <a:spAutoFit/>
          </a:bodyPr>
          <a:lstStyle/>
          <a:p>
            <a:pPr algn="ctr"/>
            <a:r>
              <a:rPr lang="en-US" sz="1100" dirty="0"/>
              <a:t>Sales Orders via EDI / ftp</a:t>
            </a:r>
          </a:p>
        </p:txBody>
      </p:sp>
      <p:pic>
        <p:nvPicPr>
          <p:cNvPr id="64" name="Picture 63">
            <a:extLst>
              <a:ext uri="{FF2B5EF4-FFF2-40B4-BE49-F238E27FC236}">
                <a16:creationId xmlns:a16="http://schemas.microsoft.com/office/drawing/2014/main" id="{1DC00E5F-4313-44F5-B08E-C0E9DD5AE13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125581" y="5767911"/>
            <a:ext cx="948800" cy="251338"/>
          </a:xfrm>
          <a:prstGeom prst="rect">
            <a:avLst/>
          </a:prstGeom>
        </p:spPr>
      </p:pic>
      <p:pic>
        <p:nvPicPr>
          <p:cNvPr id="66" name="Picture 65">
            <a:extLst>
              <a:ext uri="{FF2B5EF4-FFF2-40B4-BE49-F238E27FC236}">
                <a16:creationId xmlns:a16="http://schemas.microsoft.com/office/drawing/2014/main" id="{976BF271-F2A4-4405-8D00-583113D1890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1478168" y="6020350"/>
            <a:ext cx="648972" cy="246609"/>
          </a:xfrm>
          <a:prstGeom prst="rect">
            <a:avLst/>
          </a:prstGeom>
        </p:spPr>
      </p:pic>
      <p:sp>
        <p:nvSpPr>
          <p:cNvPr id="120" name="Cylinder 119">
            <a:extLst>
              <a:ext uri="{FF2B5EF4-FFF2-40B4-BE49-F238E27FC236}">
                <a16:creationId xmlns:a16="http://schemas.microsoft.com/office/drawing/2014/main" id="{59630C99-67F1-4804-A0BF-3B08F82C99E1}"/>
              </a:ext>
            </a:extLst>
          </p:cNvPr>
          <p:cNvSpPr/>
          <p:nvPr/>
        </p:nvSpPr>
        <p:spPr>
          <a:xfrm>
            <a:off x="10311329" y="6030651"/>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br>
              <a:rPr lang="en-US" sz="1000" dirty="0">
                <a:solidFill>
                  <a:schemeClr val="tx1">
                    <a:lumMod val="50000"/>
                    <a:lumOff val="50000"/>
                  </a:schemeClr>
                </a:solidFill>
              </a:rPr>
            </a:br>
            <a:endParaRPr lang="en-US" sz="1000" dirty="0">
              <a:solidFill>
                <a:schemeClr val="tx1">
                  <a:lumMod val="85000"/>
                  <a:lumOff val="15000"/>
                </a:schemeClr>
              </a:solidFill>
            </a:endParaRPr>
          </a:p>
        </p:txBody>
      </p:sp>
      <p:sp>
        <p:nvSpPr>
          <p:cNvPr id="109" name="TextBox 108">
            <a:extLst>
              <a:ext uri="{FF2B5EF4-FFF2-40B4-BE49-F238E27FC236}">
                <a16:creationId xmlns:a16="http://schemas.microsoft.com/office/drawing/2014/main" id="{E1AC41AC-86B8-44DD-ADCC-7A4270EB37FE}"/>
              </a:ext>
            </a:extLst>
          </p:cNvPr>
          <p:cNvSpPr txBox="1"/>
          <p:nvPr/>
        </p:nvSpPr>
        <p:spPr>
          <a:xfrm>
            <a:off x="10020299" y="6403974"/>
            <a:ext cx="1046479" cy="441339"/>
          </a:xfrm>
          <a:prstGeom prst="rect">
            <a:avLst/>
          </a:prstGeom>
          <a:noFill/>
        </p:spPr>
        <p:txBody>
          <a:bodyPr wrap="square" rtlCol="0">
            <a:spAutoFit/>
          </a:bodyPr>
          <a:lstStyle/>
          <a:p>
            <a:pPr algn="ctr">
              <a:lnSpc>
                <a:spcPct val="80000"/>
              </a:lnSpc>
            </a:pPr>
            <a:r>
              <a:rPr lang="en-US" sz="1400" b="1" dirty="0"/>
              <a:t>Regional </a:t>
            </a:r>
            <a:br>
              <a:rPr lang="en-US" sz="1400" b="1" dirty="0"/>
            </a:br>
            <a:r>
              <a:rPr lang="en-US" sz="1400" b="1" dirty="0"/>
              <a:t>Data Marts</a:t>
            </a:r>
          </a:p>
        </p:txBody>
      </p:sp>
      <p:cxnSp>
        <p:nvCxnSpPr>
          <p:cNvPr id="121" name="Connector: Elbow 120">
            <a:extLst>
              <a:ext uri="{FF2B5EF4-FFF2-40B4-BE49-F238E27FC236}">
                <a16:creationId xmlns:a16="http://schemas.microsoft.com/office/drawing/2014/main" id="{76EB9F47-4D0F-48F4-9C18-D6AAE0E101B5}"/>
              </a:ext>
            </a:extLst>
          </p:cNvPr>
          <p:cNvCxnSpPr>
            <a:cxnSpLocks/>
          </p:cNvCxnSpPr>
          <p:nvPr/>
        </p:nvCxnSpPr>
        <p:spPr>
          <a:xfrm rot="16200000" flipV="1">
            <a:off x="532620" y="2173679"/>
            <a:ext cx="838584" cy="23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5592F9D6-E323-4190-8BE2-A807DA7C0E09}"/>
              </a:ext>
            </a:extLst>
          </p:cNvPr>
          <p:cNvGrpSpPr/>
          <p:nvPr/>
        </p:nvGrpSpPr>
        <p:grpSpPr>
          <a:xfrm>
            <a:off x="2397033" y="2302047"/>
            <a:ext cx="1539774" cy="913492"/>
            <a:chOff x="3379542" y="4167366"/>
            <a:chExt cx="1539774" cy="913492"/>
          </a:xfrm>
        </p:grpSpPr>
        <p:pic>
          <p:nvPicPr>
            <p:cNvPr id="123" name="Picture 122">
              <a:extLst>
                <a:ext uri="{FF2B5EF4-FFF2-40B4-BE49-F238E27FC236}">
                  <a16:creationId xmlns:a16="http://schemas.microsoft.com/office/drawing/2014/main" id="{2D4DA8BB-7807-4AA1-9B56-7A25E66F8E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107" y="4167366"/>
              <a:ext cx="554366" cy="516691"/>
            </a:xfrm>
            <a:prstGeom prst="rect">
              <a:avLst/>
            </a:prstGeom>
          </p:spPr>
        </p:pic>
        <p:sp>
          <p:nvSpPr>
            <p:cNvPr id="124" name="TextBox 123">
              <a:extLst>
                <a:ext uri="{FF2B5EF4-FFF2-40B4-BE49-F238E27FC236}">
                  <a16:creationId xmlns:a16="http://schemas.microsoft.com/office/drawing/2014/main" id="{3D7D370E-3086-4443-A6B7-D03ABEABBC93}"/>
                </a:ext>
              </a:extLst>
            </p:cNvPr>
            <p:cNvSpPr txBox="1"/>
            <p:nvPr/>
          </p:nvSpPr>
          <p:spPr>
            <a:xfrm>
              <a:off x="3379542" y="4639519"/>
              <a:ext cx="1539774" cy="441339"/>
            </a:xfrm>
            <a:prstGeom prst="rect">
              <a:avLst/>
            </a:prstGeom>
            <a:noFill/>
          </p:spPr>
          <p:txBody>
            <a:bodyPr wrap="square" rtlCol="0">
              <a:spAutoFit/>
            </a:bodyPr>
            <a:lstStyle/>
            <a:p>
              <a:pPr algn="ctr">
                <a:lnSpc>
                  <a:spcPct val="80000"/>
                </a:lnSpc>
              </a:pPr>
              <a:r>
                <a:rPr lang="en-US" sz="1400" b="1" dirty="0"/>
                <a:t>Sales &amp; Purchase Orders</a:t>
              </a:r>
            </a:p>
          </p:txBody>
        </p:sp>
      </p:grpSp>
      <p:cxnSp>
        <p:nvCxnSpPr>
          <p:cNvPr id="125" name="Connector: Elbow 124">
            <a:extLst>
              <a:ext uri="{FF2B5EF4-FFF2-40B4-BE49-F238E27FC236}">
                <a16:creationId xmlns:a16="http://schemas.microsoft.com/office/drawing/2014/main" id="{D3074033-77A3-4EAE-9067-F8C369AAD970}"/>
              </a:ext>
            </a:extLst>
          </p:cNvPr>
          <p:cNvCxnSpPr>
            <a:cxnSpLocks/>
            <a:endCxn id="123" idx="0"/>
          </p:cNvCxnSpPr>
          <p:nvPr/>
        </p:nvCxnSpPr>
        <p:spPr>
          <a:xfrm rot="10800000" flipV="1">
            <a:off x="3144781" y="2029965"/>
            <a:ext cx="2409082" cy="2720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6" name="Graphic 125" descr="User">
            <a:extLst>
              <a:ext uri="{FF2B5EF4-FFF2-40B4-BE49-F238E27FC236}">
                <a16:creationId xmlns:a16="http://schemas.microsoft.com/office/drawing/2014/main" id="{D434AC07-585F-40B2-B35C-FDD0ECC8C12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9210" y="2028934"/>
            <a:ext cx="271476" cy="307777"/>
          </a:xfrm>
          <a:prstGeom prst="rect">
            <a:avLst/>
          </a:prstGeom>
        </p:spPr>
      </p:pic>
      <p:pic>
        <p:nvPicPr>
          <p:cNvPr id="132" name="Picture 131">
            <a:extLst>
              <a:ext uri="{FF2B5EF4-FFF2-40B4-BE49-F238E27FC236}">
                <a16:creationId xmlns:a16="http://schemas.microsoft.com/office/drawing/2014/main" id="{366A5C7C-096A-48F4-804B-C2FD35E65F9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27140" y="2075989"/>
            <a:ext cx="295561" cy="278928"/>
          </a:xfrm>
          <a:prstGeom prst="rect">
            <a:avLst/>
          </a:prstGeom>
        </p:spPr>
      </p:pic>
      <p:pic>
        <p:nvPicPr>
          <p:cNvPr id="133" name="Picture 132">
            <a:extLst>
              <a:ext uri="{FF2B5EF4-FFF2-40B4-BE49-F238E27FC236}">
                <a16:creationId xmlns:a16="http://schemas.microsoft.com/office/drawing/2014/main" id="{D0F9050C-2B07-4172-98EB-9F7D1A69631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86627" y="3644174"/>
            <a:ext cx="1268882" cy="348242"/>
          </a:xfrm>
          <a:prstGeom prst="rect">
            <a:avLst/>
          </a:prstGeom>
        </p:spPr>
      </p:pic>
      <p:sp>
        <p:nvSpPr>
          <p:cNvPr id="134" name="Cloud 133">
            <a:extLst>
              <a:ext uri="{FF2B5EF4-FFF2-40B4-BE49-F238E27FC236}">
                <a16:creationId xmlns:a16="http://schemas.microsoft.com/office/drawing/2014/main" id="{C508EB58-E488-46C7-AA12-3967EBECFF82}"/>
              </a:ext>
            </a:extLst>
          </p:cNvPr>
          <p:cNvSpPr/>
          <p:nvPr/>
        </p:nvSpPr>
        <p:spPr>
          <a:xfrm>
            <a:off x="295195" y="4322893"/>
            <a:ext cx="977077" cy="78509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Cylinder 134">
            <a:extLst>
              <a:ext uri="{FF2B5EF4-FFF2-40B4-BE49-F238E27FC236}">
                <a16:creationId xmlns:a16="http://schemas.microsoft.com/office/drawing/2014/main" id="{61E5402F-CDE5-4157-B7CF-63A3FE529673}"/>
              </a:ext>
            </a:extLst>
          </p:cNvPr>
          <p:cNvSpPr/>
          <p:nvPr/>
        </p:nvSpPr>
        <p:spPr>
          <a:xfrm>
            <a:off x="486862" y="4485780"/>
            <a:ext cx="542260" cy="432547"/>
          </a:xfrm>
          <a:prstGeom prst="ca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lnSpc>
                <a:spcPct val="80000"/>
              </a:lnSpc>
            </a:pPr>
            <a:br>
              <a:rPr lang="en-US" sz="1000" dirty="0">
                <a:solidFill>
                  <a:schemeClr val="tx1">
                    <a:lumMod val="50000"/>
                    <a:lumOff val="50000"/>
                  </a:schemeClr>
                </a:solidFill>
              </a:rPr>
            </a:br>
            <a:r>
              <a:rPr lang="en-US" sz="1000" dirty="0">
                <a:solidFill>
                  <a:schemeClr val="tx1"/>
                </a:solidFill>
              </a:rPr>
              <a:t>MS SQL Azure</a:t>
            </a:r>
          </a:p>
        </p:txBody>
      </p:sp>
      <p:cxnSp>
        <p:nvCxnSpPr>
          <p:cNvPr id="137" name="Connector: Elbow 136">
            <a:extLst>
              <a:ext uri="{FF2B5EF4-FFF2-40B4-BE49-F238E27FC236}">
                <a16:creationId xmlns:a16="http://schemas.microsoft.com/office/drawing/2014/main" id="{C43E746A-FA99-4657-9E45-A5D57892F38E}"/>
              </a:ext>
            </a:extLst>
          </p:cNvPr>
          <p:cNvCxnSpPr>
            <a:cxnSpLocks/>
            <a:endCxn id="134" idx="0"/>
          </p:cNvCxnSpPr>
          <p:nvPr/>
        </p:nvCxnSpPr>
        <p:spPr>
          <a:xfrm flipV="1">
            <a:off x="896935" y="4715438"/>
            <a:ext cx="374523" cy="749143"/>
          </a:xfrm>
          <a:prstGeom prst="bentConnector3">
            <a:avLst>
              <a:gd name="adj1" fmla="val 161255"/>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6E1C97F-C07E-4073-85B8-05C89DB91064}"/>
              </a:ext>
            </a:extLst>
          </p:cNvPr>
          <p:cNvSpPr txBox="1"/>
          <p:nvPr/>
        </p:nvSpPr>
        <p:spPr>
          <a:xfrm>
            <a:off x="794803" y="5248140"/>
            <a:ext cx="1307115" cy="430887"/>
          </a:xfrm>
          <a:prstGeom prst="rect">
            <a:avLst/>
          </a:prstGeom>
          <a:noFill/>
        </p:spPr>
        <p:txBody>
          <a:bodyPr wrap="square" rtlCol="0">
            <a:spAutoFit/>
          </a:bodyPr>
          <a:lstStyle/>
          <a:p>
            <a:pPr algn="ctr"/>
            <a:r>
              <a:rPr lang="en-US" sz="1100" dirty="0"/>
              <a:t>Email registrations from web</a:t>
            </a:r>
          </a:p>
        </p:txBody>
      </p:sp>
      <p:cxnSp>
        <p:nvCxnSpPr>
          <p:cNvPr id="141" name="Connector: Elbow 140">
            <a:extLst>
              <a:ext uri="{FF2B5EF4-FFF2-40B4-BE49-F238E27FC236}">
                <a16:creationId xmlns:a16="http://schemas.microsoft.com/office/drawing/2014/main" id="{4D15D17D-0689-4719-B814-4CB04F03E140}"/>
              </a:ext>
            </a:extLst>
          </p:cNvPr>
          <p:cNvCxnSpPr>
            <a:cxnSpLocks/>
            <a:stCxn id="135" idx="1"/>
            <a:endCxn id="133" idx="2"/>
          </p:cNvCxnSpPr>
          <p:nvPr/>
        </p:nvCxnSpPr>
        <p:spPr>
          <a:xfrm rot="5400000" flipH="1" flipV="1">
            <a:off x="592848" y="4157560"/>
            <a:ext cx="493364" cy="163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AFE9386D-6AA5-404E-AEF1-E719B5467C8B}"/>
              </a:ext>
            </a:extLst>
          </p:cNvPr>
          <p:cNvSpPr txBox="1"/>
          <p:nvPr/>
        </p:nvSpPr>
        <p:spPr>
          <a:xfrm>
            <a:off x="655620" y="4002783"/>
            <a:ext cx="1859984" cy="261610"/>
          </a:xfrm>
          <a:prstGeom prst="rect">
            <a:avLst/>
          </a:prstGeom>
          <a:noFill/>
        </p:spPr>
        <p:txBody>
          <a:bodyPr wrap="square" rtlCol="0">
            <a:spAutoFit/>
          </a:bodyPr>
          <a:lstStyle/>
          <a:p>
            <a:pPr algn="ctr"/>
            <a:r>
              <a:rPr lang="en-US" sz="1100" dirty="0"/>
              <a:t>Marketing Campaigns</a:t>
            </a:r>
          </a:p>
        </p:txBody>
      </p:sp>
      <p:sp>
        <p:nvSpPr>
          <p:cNvPr id="145" name="TextBox 144">
            <a:extLst>
              <a:ext uri="{FF2B5EF4-FFF2-40B4-BE49-F238E27FC236}">
                <a16:creationId xmlns:a16="http://schemas.microsoft.com/office/drawing/2014/main" id="{0E7AF7DD-9C1B-4BD9-9C47-B297ADCFABF2}"/>
              </a:ext>
            </a:extLst>
          </p:cNvPr>
          <p:cNvSpPr txBox="1"/>
          <p:nvPr/>
        </p:nvSpPr>
        <p:spPr>
          <a:xfrm>
            <a:off x="531974" y="2298782"/>
            <a:ext cx="1859984" cy="261610"/>
          </a:xfrm>
          <a:prstGeom prst="rect">
            <a:avLst/>
          </a:prstGeom>
          <a:noFill/>
        </p:spPr>
        <p:txBody>
          <a:bodyPr wrap="square" rtlCol="0">
            <a:spAutoFit/>
          </a:bodyPr>
          <a:lstStyle/>
          <a:p>
            <a:pPr algn="ctr"/>
            <a:r>
              <a:rPr lang="en-US" sz="1100" dirty="0"/>
              <a:t>Media Graphics</a:t>
            </a:r>
          </a:p>
        </p:txBody>
      </p:sp>
      <p:sp>
        <p:nvSpPr>
          <p:cNvPr id="128" name="Rectangle 127">
            <a:extLst>
              <a:ext uri="{FF2B5EF4-FFF2-40B4-BE49-F238E27FC236}">
                <a16:creationId xmlns:a16="http://schemas.microsoft.com/office/drawing/2014/main" id="{4ABC7121-532D-4278-A93B-CDF9638B420E}"/>
              </a:ext>
            </a:extLst>
          </p:cNvPr>
          <p:cNvSpPr/>
          <p:nvPr/>
        </p:nvSpPr>
        <p:spPr>
          <a:xfrm>
            <a:off x="9796322" y="5641618"/>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Marketing Analytics not Integrated with Enterprise Data </a:t>
            </a:r>
          </a:p>
        </p:txBody>
      </p:sp>
      <p:sp>
        <p:nvSpPr>
          <p:cNvPr id="129" name="Rectangle 128">
            <a:extLst>
              <a:ext uri="{FF2B5EF4-FFF2-40B4-BE49-F238E27FC236}">
                <a16:creationId xmlns:a16="http://schemas.microsoft.com/office/drawing/2014/main" id="{90041FC6-F3DA-4F30-B2DB-3F3EB9660FCD}"/>
              </a:ext>
            </a:extLst>
          </p:cNvPr>
          <p:cNvSpPr/>
          <p:nvPr/>
        </p:nvSpPr>
        <p:spPr>
          <a:xfrm>
            <a:off x="8150576" y="4084041"/>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OLAP-only access limited flexibility.  Full Data Warehouse needed</a:t>
            </a:r>
          </a:p>
        </p:txBody>
      </p:sp>
      <p:sp>
        <p:nvSpPr>
          <p:cNvPr id="130" name="Rectangle 129">
            <a:extLst>
              <a:ext uri="{FF2B5EF4-FFF2-40B4-BE49-F238E27FC236}">
                <a16:creationId xmlns:a16="http://schemas.microsoft.com/office/drawing/2014/main" id="{9560A094-61DF-4DB5-89BB-A239F2D1536B}"/>
              </a:ext>
            </a:extLst>
          </p:cNvPr>
          <p:cNvSpPr/>
          <p:nvPr/>
        </p:nvSpPr>
        <p:spPr>
          <a:xfrm>
            <a:off x="4642658" y="3373684"/>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Manual Product Master Data causes errors and wasted resource effort</a:t>
            </a:r>
          </a:p>
        </p:txBody>
      </p:sp>
      <p:sp>
        <p:nvSpPr>
          <p:cNvPr id="131" name="Rectangle 130">
            <a:extLst>
              <a:ext uri="{FF2B5EF4-FFF2-40B4-BE49-F238E27FC236}">
                <a16:creationId xmlns:a16="http://schemas.microsoft.com/office/drawing/2014/main" id="{8596180E-6722-4D8A-97B1-51D80474BC08}"/>
              </a:ext>
            </a:extLst>
          </p:cNvPr>
          <p:cNvSpPr/>
          <p:nvPr/>
        </p:nvSpPr>
        <p:spPr>
          <a:xfrm>
            <a:off x="9233461" y="1264802"/>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Customer Service Data not Integrated with Enterprise Data </a:t>
            </a:r>
          </a:p>
        </p:txBody>
      </p:sp>
      <p:sp>
        <p:nvSpPr>
          <p:cNvPr id="138" name="Rectangle 137">
            <a:extLst>
              <a:ext uri="{FF2B5EF4-FFF2-40B4-BE49-F238E27FC236}">
                <a16:creationId xmlns:a16="http://schemas.microsoft.com/office/drawing/2014/main" id="{5CD68C44-11D5-4460-9EE3-4AEF7C24F644}"/>
              </a:ext>
            </a:extLst>
          </p:cNvPr>
          <p:cNvSpPr/>
          <p:nvPr/>
        </p:nvSpPr>
        <p:spPr>
          <a:xfrm>
            <a:off x="4232614" y="726346"/>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Product Master Data not Kept in sync</a:t>
            </a:r>
          </a:p>
        </p:txBody>
      </p:sp>
      <p:sp>
        <p:nvSpPr>
          <p:cNvPr id="139" name="Rectangle 138">
            <a:extLst>
              <a:ext uri="{FF2B5EF4-FFF2-40B4-BE49-F238E27FC236}">
                <a16:creationId xmlns:a16="http://schemas.microsoft.com/office/drawing/2014/main" id="{9B05A636-7169-4102-B1A3-C3175B64F6AC}"/>
              </a:ext>
            </a:extLst>
          </p:cNvPr>
          <p:cNvSpPr/>
          <p:nvPr/>
        </p:nvSpPr>
        <p:spPr>
          <a:xfrm>
            <a:off x="7497023" y="5426177"/>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“Shadow IT” – many SAAS products not integrated with central architecture</a:t>
            </a:r>
          </a:p>
        </p:txBody>
      </p:sp>
      <p:sp>
        <p:nvSpPr>
          <p:cNvPr id="142" name="Rectangle 141">
            <a:extLst>
              <a:ext uri="{FF2B5EF4-FFF2-40B4-BE49-F238E27FC236}">
                <a16:creationId xmlns:a16="http://schemas.microsoft.com/office/drawing/2014/main" id="{BC18D498-3B5B-4AB7-9D5E-B34E10683118}"/>
              </a:ext>
            </a:extLst>
          </p:cNvPr>
          <p:cNvSpPr/>
          <p:nvPr/>
        </p:nvSpPr>
        <p:spPr>
          <a:xfrm>
            <a:off x="2697995" y="5217520"/>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Difficulty integrating new product hierarchies &amp; SKUs for acquisition</a:t>
            </a:r>
          </a:p>
        </p:txBody>
      </p:sp>
      <p:sp>
        <p:nvSpPr>
          <p:cNvPr id="143" name="Rectangle 142">
            <a:extLst>
              <a:ext uri="{FF2B5EF4-FFF2-40B4-BE49-F238E27FC236}">
                <a16:creationId xmlns:a16="http://schemas.microsoft.com/office/drawing/2014/main" id="{8433F169-55A1-484F-99D0-3B9D15D5009D}"/>
              </a:ext>
            </a:extLst>
          </p:cNvPr>
          <p:cNvSpPr/>
          <p:nvPr/>
        </p:nvSpPr>
        <p:spPr>
          <a:xfrm>
            <a:off x="631283" y="2833462"/>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Product Media not easily integrated with internal master data or external partner sites</a:t>
            </a:r>
          </a:p>
        </p:txBody>
      </p:sp>
      <p:sp>
        <p:nvSpPr>
          <p:cNvPr id="146" name="Rectangle 145">
            <a:extLst>
              <a:ext uri="{FF2B5EF4-FFF2-40B4-BE49-F238E27FC236}">
                <a16:creationId xmlns:a16="http://schemas.microsoft.com/office/drawing/2014/main" id="{1EF2905B-D7BE-4286-8244-885824AE301E}"/>
              </a:ext>
            </a:extLst>
          </p:cNvPr>
          <p:cNvSpPr/>
          <p:nvPr/>
        </p:nvSpPr>
        <p:spPr>
          <a:xfrm>
            <a:off x="6609812" y="1337399"/>
            <a:ext cx="2232907" cy="1017518"/>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rPr>
              <a:t>Flat file exports from ERP not aligned to a common data model standard  </a:t>
            </a:r>
          </a:p>
          <a:p>
            <a:pPr marL="171450" indent="-171450">
              <a:buFont typeface="Arial" panose="020B0604020202020204" pitchFamily="34" charset="0"/>
              <a:buChar char="•"/>
            </a:pPr>
            <a:r>
              <a:rPr lang="en-US" sz="1100" dirty="0">
                <a:solidFill>
                  <a:schemeClr val="tx1"/>
                </a:solidFill>
              </a:rPr>
              <a:t>Manual/batch export not automated via API or other methods</a:t>
            </a:r>
          </a:p>
        </p:txBody>
      </p:sp>
      <p:sp>
        <p:nvSpPr>
          <p:cNvPr id="147" name="Rectangle 146">
            <a:extLst>
              <a:ext uri="{FF2B5EF4-FFF2-40B4-BE49-F238E27FC236}">
                <a16:creationId xmlns:a16="http://schemas.microsoft.com/office/drawing/2014/main" id="{9A951DFA-0404-485A-BE33-35861C4C9506}"/>
              </a:ext>
            </a:extLst>
          </p:cNvPr>
          <p:cNvSpPr/>
          <p:nvPr/>
        </p:nvSpPr>
        <p:spPr>
          <a:xfrm>
            <a:off x="1871277" y="1529621"/>
            <a:ext cx="1742866"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Inconsistent Product Master Data causes issues with partner warehousing, freight, fines, etc.</a:t>
            </a:r>
          </a:p>
        </p:txBody>
      </p:sp>
      <p:sp>
        <p:nvSpPr>
          <p:cNvPr id="148" name="Rectangle 147">
            <a:extLst>
              <a:ext uri="{FF2B5EF4-FFF2-40B4-BE49-F238E27FC236}">
                <a16:creationId xmlns:a16="http://schemas.microsoft.com/office/drawing/2014/main" id="{A6ABDE25-C314-4AEC-ACCA-44BA489FBBC3}"/>
              </a:ext>
            </a:extLst>
          </p:cNvPr>
          <p:cNvSpPr/>
          <p:nvPr/>
        </p:nvSpPr>
        <p:spPr>
          <a:xfrm>
            <a:off x="9948536" y="3193957"/>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Common, consistent metrics &amp; KPIs across functions needed</a:t>
            </a:r>
          </a:p>
        </p:txBody>
      </p:sp>
      <p:sp>
        <p:nvSpPr>
          <p:cNvPr id="149" name="Rectangle 148">
            <a:extLst>
              <a:ext uri="{FF2B5EF4-FFF2-40B4-BE49-F238E27FC236}">
                <a16:creationId xmlns:a16="http://schemas.microsoft.com/office/drawing/2014/main" id="{CBE453BD-7FAA-473A-81E3-0B17E357D6EE}"/>
              </a:ext>
            </a:extLst>
          </p:cNvPr>
          <p:cNvSpPr/>
          <p:nvPr/>
        </p:nvSpPr>
        <p:spPr>
          <a:xfrm>
            <a:off x="334478" y="4325682"/>
            <a:ext cx="1595029" cy="74737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Consumer data from website limited, and not integrated with other sources</a:t>
            </a:r>
          </a:p>
        </p:txBody>
      </p:sp>
      <p:sp>
        <p:nvSpPr>
          <p:cNvPr id="150" name="Rectangle 149">
            <a:extLst>
              <a:ext uri="{FF2B5EF4-FFF2-40B4-BE49-F238E27FC236}">
                <a16:creationId xmlns:a16="http://schemas.microsoft.com/office/drawing/2014/main" id="{A99101DA-276D-4408-A625-78175FB88E9B}"/>
              </a:ext>
            </a:extLst>
          </p:cNvPr>
          <p:cNvSpPr/>
          <p:nvPr/>
        </p:nvSpPr>
        <p:spPr>
          <a:xfrm>
            <a:off x="7204093" y="343535"/>
            <a:ext cx="1526119" cy="43726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No clearly-defined data stewardship roles</a:t>
            </a:r>
          </a:p>
        </p:txBody>
      </p:sp>
      <p:pic>
        <p:nvPicPr>
          <p:cNvPr id="1026" name="Picture 2" descr="Image result for web site">
            <a:extLst>
              <a:ext uri="{FF2B5EF4-FFF2-40B4-BE49-F238E27FC236}">
                <a16:creationId xmlns:a16="http://schemas.microsoft.com/office/drawing/2014/main" id="{7D18A45D-6776-40B1-A448-6BCA981FF71F}"/>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6064" y="5270428"/>
            <a:ext cx="832974" cy="57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61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58</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3</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10384189" cy="1200329"/>
          </a:xfrm>
          <a:prstGeom prst="rect">
            <a:avLst/>
          </a:prstGeom>
          <a:noFill/>
        </p:spPr>
        <p:txBody>
          <a:bodyPr wrap="square" rtlCol="0">
            <a:spAutoFit/>
          </a:bodyPr>
          <a:lstStyle/>
          <a:p>
            <a:r>
              <a:rPr lang="en-US" sz="3600" b="1" dirty="0">
                <a:solidFill>
                  <a:schemeClr val="bg1"/>
                </a:solidFill>
              </a:rPr>
              <a:t>Propose Future State Capabilities, Processes &amp; Organisational Structure </a:t>
            </a:r>
            <a:endParaRPr lang="en-GB" sz="3600" b="1" dirty="0"/>
          </a:p>
        </p:txBody>
      </p:sp>
    </p:spTree>
    <p:extLst>
      <p:ext uri="{BB962C8B-B14F-4D97-AF65-F5344CB8AC3E}">
        <p14:creationId xmlns:p14="http://schemas.microsoft.com/office/powerpoint/2010/main" val="2097684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59310" y="4191483"/>
            <a:ext cx="4334662" cy="2158197"/>
            <a:chOff x="494482" y="3143612"/>
            <a:chExt cx="3250996" cy="1618648"/>
          </a:xfrm>
        </p:grpSpPr>
        <p:sp>
          <p:nvSpPr>
            <p:cNvPr id="3" name="Cloud 2"/>
            <p:cNvSpPr/>
            <p:nvPr/>
          </p:nvSpPr>
          <p:spPr>
            <a:xfrm>
              <a:off x="494482" y="3143612"/>
              <a:ext cx="2545277" cy="1618648"/>
            </a:xfrm>
            <a:prstGeom prst="cloud">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CURRENT MATURITY / READINESS FOR BEING DATA DRIVEN </a:t>
              </a:r>
            </a:p>
          </p:txBody>
        </p:sp>
        <p:sp>
          <p:nvSpPr>
            <p:cNvPr id="5" name="TextBox 4"/>
            <p:cNvSpPr txBox="1"/>
            <p:nvPr/>
          </p:nvSpPr>
          <p:spPr>
            <a:xfrm>
              <a:off x="3076194" y="3695304"/>
              <a:ext cx="669284" cy="380873"/>
            </a:xfrm>
            <a:prstGeom prst="rect">
              <a:avLst/>
            </a:prstGeom>
            <a:noFill/>
          </p:spPr>
          <p:txBody>
            <a:bodyPr wrap="none" rtlCol="0">
              <a:spAutoFit/>
            </a:bodyPr>
            <a:lstStyle/>
            <a:p>
              <a:r>
                <a:rPr lang="en-GB" sz="2700" b="1" dirty="0">
                  <a:solidFill>
                    <a:srgbClr val="161A5F"/>
                  </a:solidFill>
                </a:rPr>
                <a:t>AS IS </a:t>
              </a:r>
            </a:p>
          </p:txBody>
        </p:sp>
      </p:grpSp>
      <p:grpSp>
        <p:nvGrpSpPr>
          <p:cNvPr id="10" name="Group 9"/>
          <p:cNvGrpSpPr/>
          <p:nvPr/>
        </p:nvGrpSpPr>
        <p:grpSpPr>
          <a:xfrm>
            <a:off x="7289032" y="1778478"/>
            <a:ext cx="4517165" cy="2158197"/>
            <a:chOff x="5466774" y="1333858"/>
            <a:chExt cx="3387874" cy="1618648"/>
          </a:xfrm>
        </p:grpSpPr>
        <p:sp>
          <p:nvSpPr>
            <p:cNvPr id="4" name="Cloud 3"/>
            <p:cNvSpPr/>
            <p:nvPr/>
          </p:nvSpPr>
          <p:spPr>
            <a:xfrm>
              <a:off x="5466774" y="1333858"/>
              <a:ext cx="2545277" cy="1618648"/>
            </a:xfrm>
            <a:prstGeom prst="clou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THE DATA DRIVEN DIGITAL ENTERPRISE </a:t>
              </a:r>
            </a:p>
          </p:txBody>
        </p:sp>
        <p:sp>
          <p:nvSpPr>
            <p:cNvPr id="6" name="Rectangle 5"/>
            <p:cNvSpPr/>
            <p:nvPr/>
          </p:nvSpPr>
          <p:spPr>
            <a:xfrm>
              <a:off x="8081007" y="2017328"/>
              <a:ext cx="773641" cy="380873"/>
            </a:xfrm>
            <a:prstGeom prst="rect">
              <a:avLst/>
            </a:prstGeom>
          </p:spPr>
          <p:txBody>
            <a:bodyPr wrap="none">
              <a:spAutoFit/>
            </a:bodyPr>
            <a:lstStyle/>
            <a:p>
              <a:r>
                <a:rPr lang="en-GB" sz="2700" b="1" dirty="0">
                  <a:solidFill>
                    <a:srgbClr val="161A5F"/>
                  </a:solidFill>
                </a:rPr>
                <a:t>TO BE </a:t>
              </a:r>
            </a:p>
          </p:txBody>
        </p:sp>
      </p:grpSp>
      <p:sp>
        <p:nvSpPr>
          <p:cNvPr id="7" name="Striped Right Arrow 6"/>
          <p:cNvSpPr/>
          <p:nvPr/>
        </p:nvSpPr>
        <p:spPr>
          <a:xfrm rot="20547704">
            <a:off x="4254275" y="3317101"/>
            <a:ext cx="3081399" cy="1200540"/>
          </a:xfrm>
          <a:prstGeom prst="stripedRightArrow">
            <a:avLst/>
          </a:prstGeom>
          <a:solidFill>
            <a:schemeClr val="tx2">
              <a:lumMod val="75000"/>
              <a:lumOff val="25000"/>
            </a:schemeClr>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en-GB" b="1" dirty="0">
                <a:solidFill>
                  <a:srgbClr val="161A5F"/>
                </a:solidFill>
              </a:rPr>
              <a:t>DATA STRATEGY &amp; ROADMAP</a:t>
            </a:r>
          </a:p>
        </p:txBody>
      </p:sp>
      <p:sp>
        <p:nvSpPr>
          <p:cNvPr id="8" name="Rectangle 7"/>
          <p:cNvSpPr/>
          <p:nvPr/>
        </p:nvSpPr>
        <p:spPr>
          <a:xfrm>
            <a:off x="328067" y="139751"/>
            <a:ext cx="9578131" cy="615553"/>
          </a:xfrm>
          <a:prstGeom prst="rect">
            <a:avLst/>
          </a:prstGeom>
        </p:spPr>
        <p:txBody>
          <a:bodyPr wrap="square" lIns="121917" tIns="60958" rIns="121917" bIns="60958">
            <a:spAutoFit/>
          </a:bodyPr>
          <a:lstStyle/>
          <a:p>
            <a:r>
              <a:rPr lang="en-GB" sz="3200" b="1" dirty="0">
                <a:solidFill>
                  <a:srgbClr val="000099"/>
                </a:solidFill>
              </a:rPr>
              <a:t>Maturity baseline – plotting your data strategy</a:t>
            </a:r>
          </a:p>
        </p:txBody>
      </p:sp>
      <p:sp>
        <p:nvSpPr>
          <p:cNvPr id="11" name="Slide Number Placeholder 1">
            <a:extLst>
              <a:ext uri="{FF2B5EF4-FFF2-40B4-BE49-F238E27FC236}">
                <a16:creationId xmlns:a16="http://schemas.microsoft.com/office/drawing/2014/main" id="{F502AB28-FB60-1742-B502-87BD0AEACDEE}"/>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59</a:t>
            </a:fld>
            <a:endParaRPr lang="en-US" dirty="0">
              <a:solidFill>
                <a:schemeClr val="tx1"/>
              </a:solidFill>
            </a:endParaRPr>
          </a:p>
        </p:txBody>
      </p:sp>
    </p:spTree>
    <p:extLst>
      <p:ext uri="{BB962C8B-B14F-4D97-AF65-F5344CB8AC3E}">
        <p14:creationId xmlns:p14="http://schemas.microsoft.com/office/powerpoint/2010/main" val="305255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428C27-29DC-4F49-A316-34B881091015}"/>
              </a:ext>
            </a:extLst>
          </p:cNvPr>
          <p:cNvPicPr>
            <a:picLocks noChangeAspect="1"/>
          </p:cNvPicPr>
          <p:nvPr/>
        </p:nvPicPr>
        <p:blipFill>
          <a:blip r:embed="rId2"/>
          <a:stretch>
            <a:fillRect/>
          </a:stretch>
        </p:blipFill>
        <p:spPr>
          <a:xfrm>
            <a:off x="9658905" y="4595113"/>
            <a:ext cx="1886594" cy="1253508"/>
          </a:xfrm>
          <a:prstGeom prst="rect">
            <a:avLst/>
          </a:prstGeom>
        </p:spPr>
      </p:pic>
      <p:sp>
        <p:nvSpPr>
          <p:cNvPr id="2" name="Title 1">
            <a:extLst>
              <a:ext uri="{FF2B5EF4-FFF2-40B4-BE49-F238E27FC236}">
                <a16:creationId xmlns:a16="http://schemas.microsoft.com/office/drawing/2014/main" id="{2B00BDED-6F95-4E3D-ABDF-288A5DE49967}"/>
              </a:ext>
            </a:extLst>
          </p:cNvPr>
          <p:cNvSpPr>
            <a:spLocks noGrp="1"/>
          </p:cNvSpPr>
          <p:nvPr>
            <p:ph type="title"/>
          </p:nvPr>
        </p:nvSpPr>
        <p:spPr>
          <a:xfrm>
            <a:off x="436348" y="107693"/>
            <a:ext cx="10515600" cy="625080"/>
          </a:xfrm>
        </p:spPr>
        <p:txBody>
          <a:bodyPr/>
          <a:lstStyle/>
          <a:p>
            <a:r>
              <a:rPr lang="en-US" dirty="0"/>
              <a:t>Data is Driving the Future of the Global Economy</a:t>
            </a:r>
          </a:p>
        </p:txBody>
      </p:sp>
      <p:sp>
        <p:nvSpPr>
          <p:cNvPr id="3" name="Content Placeholder 2">
            <a:extLst>
              <a:ext uri="{FF2B5EF4-FFF2-40B4-BE49-F238E27FC236}">
                <a16:creationId xmlns:a16="http://schemas.microsoft.com/office/drawing/2014/main" id="{0A98E81C-FDC9-4379-A884-24D37B36B6B6}"/>
              </a:ext>
            </a:extLst>
          </p:cNvPr>
          <p:cNvSpPr>
            <a:spLocks noGrp="1"/>
          </p:cNvSpPr>
          <p:nvPr>
            <p:ph idx="1"/>
          </p:nvPr>
        </p:nvSpPr>
        <p:spPr>
          <a:xfrm>
            <a:off x="477427" y="1590984"/>
            <a:ext cx="4088906" cy="3357148"/>
          </a:xfr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lstStyle/>
          <a:p>
            <a:pPr marL="285750" indent="-285750">
              <a:buFont typeface="Arial" charset="0"/>
              <a:buChar char="•"/>
            </a:pPr>
            <a:r>
              <a:rPr lang="en-US" sz="1800" dirty="0">
                <a:solidFill>
                  <a:srgbClr val="141414"/>
                </a:solidFill>
              </a:rPr>
              <a:t>“For most of the history of business, the world’s leading companies have been industrially-focused…</a:t>
            </a:r>
          </a:p>
          <a:p>
            <a:pPr marL="285750" indent="-285750">
              <a:buFont typeface="Arial" charset="0"/>
              <a:buChar char="•"/>
            </a:pPr>
            <a:r>
              <a:rPr lang="en-US" sz="1800" dirty="0">
                <a:solidFill>
                  <a:srgbClr val="141414"/>
                </a:solidFill>
              </a:rPr>
              <a:t>…But today’s business reality is very different. We live in a world of bytes – and for the first time technology and commerce have collided in a way that</a:t>
            </a:r>
            <a:r>
              <a:rPr lang="en-US" sz="1800" dirty="0">
                <a:solidFill>
                  <a:srgbClr val="0070C0"/>
                </a:solidFill>
              </a:rPr>
              <a:t> </a:t>
            </a:r>
            <a:r>
              <a:rPr lang="en-US" sz="1800" b="1" dirty="0">
                <a:solidFill>
                  <a:srgbClr val="0070C0"/>
                </a:solidFill>
              </a:rPr>
              <a:t>makes data far more valuable than physical, tangible objects</a:t>
            </a:r>
            <a:r>
              <a:rPr lang="en-US" sz="1800" b="1" dirty="0">
                <a:solidFill>
                  <a:schemeClr val="bg2">
                    <a:lumMod val="75000"/>
                  </a:schemeClr>
                </a:solidFill>
              </a:rPr>
              <a:t>.</a:t>
            </a:r>
            <a:endParaRPr lang="en-US" sz="1800" baseline="30000" dirty="0">
              <a:solidFill>
                <a:srgbClr val="141414"/>
              </a:solidFill>
            </a:endParaRPr>
          </a:p>
          <a:p>
            <a:pPr marL="285750" indent="-285750">
              <a:buFont typeface="Arial" charset="0"/>
              <a:buChar char="•"/>
            </a:pPr>
            <a:r>
              <a:rPr lang="en-US" sz="1800" dirty="0">
                <a:solidFill>
                  <a:srgbClr val="141414"/>
                </a:solidFill>
              </a:rPr>
              <a:t>The best place to see this is in how the market values businesses.”</a:t>
            </a:r>
            <a:r>
              <a:rPr lang="en-US" sz="1800" baseline="30000" dirty="0">
                <a:solidFill>
                  <a:srgbClr val="141414"/>
                </a:solidFill>
              </a:rPr>
              <a:t> 1</a:t>
            </a:r>
            <a:endParaRPr lang="en-US" sz="1800" dirty="0"/>
          </a:p>
        </p:txBody>
      </p:sp>
      <p:sp>
        <p:nvSpPr>
          <p:cNvPr id="4" name="Slide Number Placeholder 3">
            <a:extLst>
              <a:ext uri="{FF2B5EF4-FFF2-40B4-BE49-F238E27FC236}">
                <a16:creationId xmlns:a16="http://schemas.microsoft.com/office/drawing/2014/main" id="{195BEC25-CFA9-4604-990A-E1C55D1CEF4F}"/>
              </a:ext>
            </a:extLst>
          </p:cNvPr>
          <p:cNvSpPr>
            <a:spLocks noGrp="1"/>
          </p:cNvSpPr>
          <p:nvPr>
            <p:ph type="sldNum" sz="quarter" idx="12"/>
          </p:nvPr>
        </p:nvSpPr>
        <p:spPr/>
        <p:txBody>
          <a:bodyPr/>
          <a:lstStyle/>
          <a:p>
            <a:fld id="{7C0A8638-8D10-419D-A540-6BF35F11F66E}" type="slidenum">
              <a:rPr lang="en-US" smtClean="0">
                <a:solidFill>
                  <a:schemeClr val="tx1"/>
                </a:solidFill>
              </a:rPr>
              <a:t>6</a:t>
            </a:fld>
            <a:endParaRPr lang="en-US" dirty="0">
              <a:solidFill>
                <a:schemeClr val="tx1"/>
              </a:solidFill>
            </a:endParaRPr>
          </a:p>
        </p:txBody>
      </p:sp>
      <p:pic>
        <p:nvPicPr>
          <p:cNvPr id="5" name="Picture 4">
            <a:extLst>
              <a:ext uri="{FF2B5EF4-FFF2-40B4-BE49-F238E27FC236}">
                <a16:creationId xmlns:a16="http://schemas.microsoft.com/office/drawing/2014/main" id="{11957E5A-EB2C-4C2C-979E-6FABFCEFFB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3505" y="1552121"/>
            <a:ext cx="6022461" cy="2828462"/>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627A49B8-30E1-47F2-B1F3-27AFD0D16BDE}"/>
              </a:ext>
            </a:extLst>
          </p:cNvPr>
          <p:cNvCxnSpPr>
            <a:cxnSpLocks/>
          </p:cNvCxnSpPr>
          <p:nvPr/>
        </p:nvCxnSpPr>
        <p:spPr>
          <a:xfrm flipH="1">
            <a:off x="5109919" y="2515574"/>
            <a:ext cx="2294" cy="1294796"/>
          </a:xfrm>
          <a:prstGeom prst="straightConnector1">
            <a:avLst/>
          </a:prstGeom>
          <a:ln w="28575">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EE630F-CA98-4CDB-AC47-E1AF98725CAA}"/>
              </a:ext>
            </a:extLst>
          </p:cNvPr>
          <p:cNvSpPr txBox="1"/>
          <p:nvPr/>
        </p:nvSpPr>
        <p:spPr>
          <a:xfrm>
            <a:off x="4568626" y="2018918"/>
            <a:ext cx="1087173" cy="541046"/>
          </a:xfrm>
          <a:prstGeom prst="rect">
            <a:avLst/>
          </a:prstGeom>
          <a:noFill/>
        </p:spPr>
        <p:txBody>
          <a:bodyPr wrap="square" rtlCol="0">
            <a:spAutoFit/>
          </a:bodyPr>
          <a:lstStyle/>
          <a:p>
            <a:pPr algn="ctr">
              <a:lnSpc>
                <a:spcPct val="80000"/>
              </a:lnSpc>
            </a:pPr>
            <a:r>
              <a:rPr lang="en-US" b="1" dirty="0">
                <a:solidFill>
                  <a:schemeClr val="tx1">
                    <a:lumMod val="50000"/>
                    <a:lumOff val="50000"/>
                  </a:schemeClr>
                </a:solidFill>
              </a:rPr>
              <a:t>Product Focus</a:t>
            </a:r>
          </a:p>
        </p:txBody>
      </p:sp>
      <p:sp>
        <p:nvSpPr>
          <p:cNvPr id="9" name="TextBox 8">
            <a:extLst>
              <a:ext uri="{FF2B5EF4-FFF2-40B4-BE49-F238E27FC236}">
                <a16:creationId xmlns:a16="http://schemas.microsoft.com/office/drawing/2014/main" id="{58B635C9-2767-41AC-8BBE-DFA3B4183210}"/>
              </a:ext>
            </a:extLst>
          </p:cNvPr>
          <p:cNvSpPr txBox="1"/>
          <p:nvPr/>
        </p:nvSpPr>
        <p:spPr>
          <a:xfrm>
            <a:off x="4566332" y="3854760"/>
            <a:ext cx="1087173" cy="541046"/>
          </a:xfrm>
          <a:prstGeom prst="rect">
            <a:avLst/>
          </a:prstGeom>
          <a:noFill/>
        </p:spPr>
        <p:txBody>
          <a:bodyPr wrap="square" rtlCol="0">
            <a:spAutoFit/>
          </a:bodyPr>
          <a:lstStyle/>
          <a:p>
            <a:pPr algn="ctr">
              <a:lnSpc>
                <a:spcPct val="80000"/>
              </a:lnSpc>
            </a:pPr>
            <a:r>
              <a:rPr lang="en-US" b="1" dirty="0">
                <a:solidFill>
                  <a:schemeClr val="tx1">
                    <a:lumMod val="50000"/>
                    <a:lumOff val="50000"/>
                  </a:schemeClr>
                </a:solidFill>
              </a:rPr>
              <a:t>Data Focus</a:t>
            </a:r>
          </a:p>
        </p:txBody>
      </p:sp>
      <p:sp>
        <p:nvSpPr>
          <p:cNvPr id="11" name="Content Placeholder 2">
            <a:extLst>
              <a:ext uri="{FF2B5EF4-FFF2-40B4-BE49-F238E27FC236}">
                <a16:creationId xmlns:a16="http://schemas.microsoft.com/office/drawing/2014/main" id="{5BECA86F-1E4C-4EED-8D00-3836B0670A8C}"/>
              </a:ext>
            </a:extLst>
          </p:cNvPr>
          <p:cNvSpPr txBox="1">
            <a:spLocks/>
          </p:cNvSpPr>
          <p:nvPr/>
        </p:nvSpPr>
        <p:spPr>
          <a:xfrm>
            <a:off x="436348" y="5813951"/>
            <a:ext cx="11319304" cy="400110"/>
          </a:xfrm>
          <a:prstGeom prst="rect">
            <a:avLst/>
          </a:prstGeom>
          <a:solidFill>
            <a:srgbClr val="32599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World Economic Forum sees today’s economy as driven by Data, not Goods &amp; Services</a:t>
            </a:r>
          </a:p>
        </p:txBody>
      </p:sp>
      <p:sp>
        <p:nvSpPr>
          <p:cNvPr id="10" name="Rectangle 9">
            <a:extLst>
              <a:ext uri="{FF2B5EF4-FFF2-40B4-BE49-F238E27FC236}">
                <a16:creationId xmlns:a16="http://schemas.microsoft.com/office/drawing/2014/main" id="{15E2C994-024E-4544-91D2-FDAFC3560A60}"/>
              </a:ext>
            </a:extLst>
          </p:cNvPr>
          <p:cNvSpPr/>
          <p:nvPr/>
        </p:nvSpPr>
        <p:spPr>
          <a:xfrm>
            <a:off x="4899421" y="4478853"/>
            <a:ext cx="6646078" cy="230832"/>
          </a:xfrm>
          <a:prstGeom prst="rect">
            <a:avLst/>
          </a:prstGeom>
        </p:spPr>
        <p:txBody>
          <a:bodyPr wrap="square">
            <a:spAutoFit/>
          </a:bodyPr>
          <a:lstStyle/>
          <a:p>
            <a:pPr algn="ctr"/>
            <a:r>
              <a:rPr lang="en-US" sz="900" baseline="30000" dirty="0">
                <a:solidFill>
                  <a:srgbClr val="141414"/>
                </a:solidFill>
                <a:latin typeface="Neue Helvetica W01"/>
              </a:rPr>
              <a:t>1</a:t>
            </a:r>
            <a:r>
              <a:rPr lang="en-US" sz="900" dirty="0">
                <a:solidFill>
                  <a:srgbClr val="141414"/>
                </a:solidFill>
                <a:latin typeface="Neue Helvetica W01"/>
              </a:rPr>
              <a:t> Oct 15, 2018, World Economic Forum, “These are the 8 major forces shaping the future of the global economy”</a:t>
            </a:r>
            <a:endParaRPr lang="en-US" sz="900" dirty="0">
              <a:solidFill>
                <a:srgbClr val="141414"/>
              </a:solidFill>
              <a:effectLst/>
              <a:latin typeface="Neue Helvetica W01"/>
            </a:endParaRPr>
          </a:p>
        </p:txBody>
      </p:sp>
    </p:spTree>
    <p:extLst>
      <p:ext uri="{BB962C8B-B14F-4D97-AF65-F5344CB8AC3E}">
        <p14:creationId xmlns:p14="http://schemas.microsoft.com/office/powerpoint/2010/main" val="2861012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a:extLst>
              <a:ext uri="{FF2B5EF4-FFF2-40B4-BE49-F238E27FC236}">
                <a16:creationId xmlns:a16="http://schemas.microsoft.com/office/drawing/2014/main" id="{5B07CF72-3B62-4DD7-A62A-805E6D9489EF}"/>
              </a:ext>
            </a:extLst>
          </p:cNvPr>
          <p:cNvCxnSpPr>
            <a:cxnSpLocks/>
            <a:stCxn id="99" idx="3"/>
          </p:cNvCxnSpPr>
          <p:nvPr/>
        </p:nvCxnSpPr>
        <p:spPr>
          <a:xfrm>
            <a:off x="2602782" y="2825763"/>
            <a:ext cx="6136922" cy="881193"/>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9EEFE-7E33-48DC-AB16-F59E4EB687CE}"/>
              </a:ext>
            </a:extLst>
          </p:cNvPr>
          <p:cNvSpPr>
            <a:spLocks noGrp="1"/>
          </p:cNvSpPr>
          <p:nvPr>
            <p:ph type="title"/>
          </p:nvPr>
        </p:nvSpPr>
        <p:spPr>
          <a:xfrm>
            <a:off x="229266" y="-38948"/>
            <a:ext cx="10515600" cy="625715"/>
          </a:xfrm>
        </p:spPr>
        <p:txBody>
          <a:bodyPr/>
          <a:lstStyle/>
          <a:p>
            <a:r>
              <a:rPr lang="en-US" dirty="0"/>
              <a:t>Example Future State Architecture</a:t>
            </a:r>
          </a:p>
        </p:txBody>
      </p:sp>
      <p:sp>
        <p:nvSpPr>
          <p:cNvPr id="3" name="Slide Number Placeholder 2">
            <a:extLst>
              <a:ext uri="{FF2B5EF4-FFF2-40B4-BE49-F238E27FC236}">
                <a16:creationId xmlns:a16="http://schemas.microsoft.com/office/drawing/2014/main" id="{63EC8B99-4EA5-4545-8249-9042824F2F48}"/>
              </a:ext>
            </a:extLst>
          </p:cNvPr>
          <p:cNvSpPr>
            <a:spLocks noGrp="1"/>
          </p:cNvSpPr>
          <p:nvPr>
            <p:ph type="sldNum" sz="quarter" idx="12"/>
          </p:nvPr>
        </p:nvSpPr>
        <p:spPr/>
        <p:txBody>
          <a:bodyPr/>
          <a:lstStyle/>
          <a:p>
            <a:fld id="{7C0A8638-8D10-419D-A540-6BF35F11F66E}" type="slidenum">
              <a:rPr lang="en-US" smtClean="0"/>
              <a:t>60</a:t>
            </a:fld>
            <a:endParaRPr lang="en-US" dirty="0"/>
          </a:p>
        </p:txBody>
      </p:sp>
      <p:sp>
        <p:nvSpPr>
          <p:cNvPr id="6" name="TextBox 5">
            <a:extLst>
              <a:ext uri="{FF2B5EF4-FFF2-40B4-BE49-F238E27FC236}">
                <a16:creationId xmlns:a16="http://schemas.microsoft.com/office/drawing/2014/main" id="{FBB356CB-CE29-4201-8BFA-08AA718F8CC5}"/>
              </a:ext>
            </a:extLst>
          </p:cNvPr>
          <p:cNvSpPr txBox="1"/>
          <p:nvPr/>
        </p:nvSpPr>
        <p:spPr>
          <a:xfrm>
            <a:off x="3988522" y="4777463"/>
            <a:ext cx="3213463" cy="646331"/>
          </a:xfrm>
          <a:prstGeom prst="rect">
            <a:avLst/>
          </a:prstGeom>
          <a:noFill/>
        </p:spPr>
        <p:txBody>
          <a:bodyPr wrap="square" rtlCol="0">
            <a:spAutoFit/>
          </a:bodyPr>
          <a:lstStyle/>
          <a:p>
            <a:pPr algn="ctr"/>
            <a:r>
              <a:rPr lang="en-US" sz="1200" b="1" dirty="0"/>
              <a:t>MDM Hub </a:t>
            </a:r>
            <a:r>
              <a:rPr lang="en-US" sz="1200" dirty="0"/>
              <a:t>stores a Single, Consistent View of Customer, Product, Supplier, etc. to publish across all enterprise systems</a:t>
            </a:r>
          </a:p>
        </p:txBody>
      </p:sp>
      <p:pic>
        <p:nvPicPr>
          <p:cNvPr id="8" name="Picture 7">
            <a:extLst>
              <a:ext uri="{FF2B5EF4-FFF2-40B4-BE49-F238E27FC236}">
                <a16:creationId xmlns:a16="http://schemas.microsoft.com/office/drawing/2014/main" id="{1FA2BFEC-5630-4F6E-9E24-E6F5DD875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704" y="2958733"/>
            <a:ext cx="1820499" cy="1820499"/>
          </a:xfrm>
          <a:prstGeom prst="rect">
            <a:avLst/>
          </a:prstGeom>
        </p:spPr>
      </p:pic>
      <p:sp>
        <p:nvSpPr>
          <p:cNvPr id="9" name="Cylinder 8">
            <a:extLst>
              <a:ext uri="{FF2B5EF4-FFF2-40B4-BE49-F238E27FC236}">
                <a16:creationId xmlns:a16="http://schemas.microsoft.com/office/drawing/2014/main" id="{39E87F25-4393-4E82-B9D7-FB21A0F15C54}"/>
              </a:ext>
            </a:extLst>
          </p:cNvPr>
          <p:cNvSpPr/>
          <p:nvPr/>
        </p:nvSpPr>
        <p:spPr>
          <a:xfrm>
            <a:off x="8743401" y="2823224"/>
            <a:ext cx="1297577" cy="1445486"/>
          </a:xfrm>
          <a:prstGeom prst="can">
            <a:avLst>
              <a:gd name="adj" fmla="val 1353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937F89D6-F2F2-4653-8BA5-9F4FFF65F94A}"/>
              </a:ext>
            </a:extLst>
          </p:cNvPr>
          <p:cNvSpPr/>
          <p:nvPr/>
        </p:nvSpPr>
        <p:spPr>
          <a:xfrm>
            <a:off x="9292797" y="347362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45F405EF-7F6F-45A2-9450-E836C06A8A16}"/>
              </a:ext>
            </a:extLst>
          </p:cNvPr>
          <p:cNvSpPr/>
          <p:nvPr/>
        </p:nvSpPr>
        <p:spPr>
          <a:xfrm>
            <a:off x="8872702" y="3283339"/>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D1EBD3-76C4-49D0-8607-46E772FF8363}"/>
              </a:ext>
            </a:extLst>
          </p:cNvPr>
          <p:cNvSpPr txBox="1"/>
          <p:nvPr/>
        </p:nvSpPr>
        <p:spPr>
          <a:xfrm>
            <a:off x="8675195" y="3396252"/>
            <a:ext cx="608182" cy="215444"/>
          </a:xfrm>
          <a:prstGeom prst="rect">
            <a:avLst/>
          </a:prstGeom>
          <a:noFill/>
        </p:spPr>
        <p:txBody>
          <a:bodyPr wrap="square" rtlCol="0">
            <a:spAutoFit/>
          </a:bodyPr>
          <a:lstStyle/>
          <a:p>
            <a:pPr algn="ctr"/>
            <a:r>
              <a:rPr lang="en-US" sz="800" dirty="0"/>
              <a:t>Consumer</a:t>
            </a:r>
          </a:p>
        </p:txBody>
      </p:sp>
      <p:cxnSp>
        <p:nvCxnSpPr>
          <p:cNvPr id="19" name="Straight Arrow Connector 18">
            <a:extLst>
              <a:ext uri="{FF2B5EF4-FFF2-40B4-BE49-F238E27FC236}">
                <a16:creationId xmlns:a16="http://schemas.microsoft.com/office/drawing/2014/main" id="{18F3EFDE-CD1E-43BC-8D4F-1DFE5BC872E8}"/>
              </a:ext>
            </a:extLst>
          </p:cNvPr>
          <p:cNvCxnSpPr>
            <a:endCxn id="14" idx="1"/>
          </p:cNvCxnSpPr>
          <p:nvPr/>
        </p:nvCxnSpPr>
        <p:spPr>
          <a:xfrm>
            <a:off x="9071485" y="3366827"/>
            <a:ext cx="221312" cy="190289"/>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0A3117C-BB59-4230-A386-631B19F28430}"/>
              </a:ext>
            </a:extLst>
          </p:cNvPr>
          <p:cNvSpPr/>
          <p:nvPr/>
        </p:nvSpPr>
        <p:spPr>
          <a:xfrm>
            <a:off x="888212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7F45885-F6B7-46EA-A0F2-2708B1B2295A}"/>
              </a:ext>
            </a:extLst>
          </p:cNvPr>
          <p:cNvSpPr txBox="1"/>
          <p:nvPr/>
        </p:nvSpPr>
        <p:spPr>
          <a:xfrm>
            <a:off x="8684615" y="3819868"/>
            <a:ext cx="608182" cy="215444"/>
          </a:xfrm>
          <a:prstGeom prst="rect">
            <a:avLst/>
          </a:prstGeom>
          <a:noFill/>
        </p:spPr>
        <p:txBody>
          <a:bodyPr wrap="square" rtlCol="0">
            <a:spAutoFit/>
          </a:bodyPr>
          <a:lstStyle/>
          <a:p>
            <a:pPr algn="ctr"/>
            <a:r>
              <a:rPr lang="en-US" sz="800" dirty="0"/>
              <a:t>Customer</a:t>
            </a:r>
          </a:p>
        </p:txBody>
      </p:sp>
      <p:sp>
        <p:nvSpPr>
          <p:cNvPr id="22" name="Rectangle: Rounded Corners 21">
            <a:extLst>
              <a:ext uri="{FF2B5EF4-FFF2-40B4-BE49-F238E27FC236}">
                <a16:creationId xmlns:a16="http://schemas.microsoft.com/office/drawing/2014/main" id="{8377D7D3-DC9D-4F17-951C-98DAE7BA8396}"/>
              </a:ext>
            </a:extLst>
          </p:cNvPr>
          <p:cNvSpPr/>
          <p:nvPr/>
        </p:nvSpPr>
        <p:spPr>
          <a:xfrm>
            <a:off x="9722168" y="328333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FF1D05A-4804-4DFC-A366-9DE0AEC488A5}"/>
              </a:ext>
            </a:extLst>
          </p:cNvPr>
          <p:cNvSpPr txBox="1"/>
          <p:nvPr/>
        </p:nvSpPr>
        <p:spPr>
          <a:xfrm>
            <a:off x="9524238" y="3396252"/>
            <a:ext cx="608182" cy="215444"/>
          </a:xfrm>
          <a:prstGeom prst="rect">
            <a:avLst/>
          </a:prstGeom>
          <a:noFill/>
        </p:spPr>
        <p:txBody>
          <a:bodyPr wrap="square" rtlCol="0">
            <a:spAutoFit/>
          </a:bodyPr>
          <a:lstStyle/>
          <a:p>
            <a:pPr algn="ctr"/>
            <a:r>
              <a:rPr lang="en-US" sz="800" dirty="0"/>
              <a:t>Region</a:t>
            </a:r>
          </a:p>
        </p:txBody>
      </p:sp>
      <p:sp>
        <p:nvSpPr>
          <p:cNvPr id="24" name="Rectangle: Rounded Corners 23">
            <a:extLst>
              <a:ext uri="{FF2B5EF4-FFF2-40B4-BE49-F238E27FC236}">
                <a16:creationId xmlns:a16="http://schemas.microsoft.com/office/drawing/2014/main" id="{4CF568C6-9CBB-4C73-9A69-3245110B46AB}"/>
              </a:ext>
            </a:extLst>
          </p:cNvPr>
          <p:cNvSpPr/>
          <p:nvPr/>
        </p:nvSpPr>
        <p:spPr>
          <a:xfrm>
            <a:off x="971667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A0CA9A4-5801-4D15-8E14-554123EBD25F}"/>
              </a:ext>
            </a:extLst>
          </p:cNvPr>
          <p:cNvSpPr txBox="1"/>
          <p:nvPr/>
        </p:nvSpPr>
        <p:spPr>
          <a:xfrm>
            <a:off x="9518742" y="3819869"/>
            <a:ext cx="608182" cy="215444"/>
          </a:xfrm>
          <a:prstGeom prst="rect">
            <a:avLst/>
          </a:prstGeom>
          <a:noFill/>
        </p:spPr>
        <p:txBody>
          <a:bodyPr wrap="square" rtlCol="0">
            <a:spAutoFit/>
          </a:bodyPr>
          <a:lstStyle/>
          <a:p>
            <a:pPr algn="ctr"/>
            <a:r>
              <a:rPr lang="en-US" sz="800" dirty="0"/>
              <a:t>Category</a:t>
            </a:r>
          </a:p>
        </p:txBody>
      </p:sp>
      <p:cxnSp>
        <p:nvCxnSpPr>
          <p:cNvPr id="26" name="Straight Arrow Connector 25">
            <a:extLst>
              <a:ext uri="{FF2B5EF4-FFF2-40B4-BE49-F238E27FC236}">
                <a16:creationId xmlns:a16="http://schemas.microsoft.com/office/drawing/2014/main" id="{24C6DD6C-2A74-460A-92A8-C62EDE7960CE}"/>
              </a:ext>
            </a:extLst>
          </p:cNvPr>
          <p:cNvCxnSpPr>
            <a:cxnSpLocks/>
          </p:cNvCxnSpPr>
          <p:nvPr/>
        </p:nvCxnSpPr>
        <p:spPr>
          <a:xfrm flipV="1">
            <a:off x="9090325" y="3586542"/>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701A8E1-D89B-4DA6-ACF7-6F453C9C265A}"/>
              </a:ext>
            </a:extLst>
          </p:cNvPr>
          <p:cNvCxnSpPr>
            <a:cxnSpLocks/>
          </p:cNvCxnSpPr>
          <p:nvPr/>
        </p:nvCxnSpPr>
        <p:spPr>
          <a:xfrm flipV="1">
            <a:off x="9509151" y="3356870"/>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C46159F-A30C-4624-8822-138BCA766A3E}"/>
              </a:ext>
            </a:extLst>
          </p:cNvPr>
          <p:cNvCxnSpPr>
            <a:cxnSpLocks/>
          </p:cNvCxnSpPr>
          <p:nvPr/>
        </p:nvCxnSpPr>
        <p:spPr>
          <a:xfrm>
            <a:off x="9496728" y="3591734"/>
            <a:ext cx="226294" cy="19236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FB95D2-F1FC-45A0-9A31-3F2E93803A9D}"/>
              </a:ext>
            </a:extLst>
          </p:cNvPr>
          <p:cNvCxnSpPr>
            <a:cxnSpLocks/>
          </p:cNvCxnSpPr>
          <p:nvPr/>
        </p:nvCxnSpPr>
        <p:spPr>
          <a:xfrm flipV="1">
            <a:off x="6918957" y="4034777"/>
            <a:ext cx="2402546" cy="200137"/>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ADA3F6C6-258F-45EB-99A5-AA968D9D0D80}"/>
              </a:ext>
            </a:extLst>
          </p:cNvPr>
          <p:cNvSpPr/>
          <p:nvPr/>
        </p:nvSpPr>
        <p:spPr>
          <a:xfrm>
            <a:off x="9321503" y="392365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2560C458-8035-431C-BB7B-DC1E2B756578}"/>
              </a:ext>
            </a:extLst>
          </p:cNvPr>
          <p:cNvCxnSpPr>
            <a:cxnSpLocks/>
          </p:cNvCxnSpPr>
          <p:nvPr/>
        </p:nvCxnSpPr>
        <p:spPr>
          <a:xfrm flipV="1">
            <a:off x="9410358" y="3644327"/>
            <a:ext cx="367" cy="27432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CB9851-EFAB-4CE1-A253-1289E85B4599}"/>
              </a:ext>
            </a:extLst>
          </p:cNvPr>
          <p:cNvSpPr txBox="1"/>
          <p:nvPr/>
        </p:nvSpPr>
        <p:spPr>
          <a:xfrm>
            <a:off x="9201355" y="3591167"/>
            <a:ext cx="429371" cy="215444"/>
          </a:xfrm>
          <a:prstGeom prst="rect">
            <a:avLst/>
          </a:prstGeom>
          <a:noFill/>
        </p:spPr>
        <p:txBody>
          <a:bodyPr wrap="square" rtlCol="0">
            <a:spAutoFit/>
          </a:bodyPr>
          <a:lstStyle/>
          <a:p>
            <a:r>
              <a:rPr lang="en-US" sz="800" dirty="0"/>
              <a:t>Sales</a:t>
            </a:r>
          </a:p>
        </p:txBody>
      </p:sp>
      <p:sp>
        <p:nvSpPr>
          <p:cNvPr id="43" name="TextBox 42">
            <a:extLst>
              <a:ext uri="{FF2B5EF4-FFF2-40B4-BE49-F238E27FC236}">
                <a16:creationId xmlns:a16="http://schemas.microsoft.com/office/drawing/2014/main" id="{67AF3938-C9CF-435D-9D26-B1D3746F6465}"/>
              </a:ext>
            </a:extLst>
          </p:cNvPr>
          <p:cNvSpPr txBox="1"/>
          <p:nvPr/>
        </p:nvSpPr>
        <p:spPr>
          <a:xfrm>
            <a:off x="9139379" y="4035710"/>
            <a:ext cx="608182" cy="215444"/>
          </a:xfrm>
          <a:prstGeom prst="rect">
            <a:avLst/>
          </a:prstGeom>
          <a:noFill/>
        </p:spPr>
        <p:txBody>
          <a:bodyPr wrap="square" rtlCol="0">
            <a:spAutoFit/>
          </a:bodyPr>
          <a:lstStyle/>
          <a:p>
            <a:pPr algn="ctr"/>
            <a:r>
              <a:rPr lang="en-US" sz="800" dirty="0"/>
              <a:t>Product</a:t>
            </a:r>
          </a:p>
        </p:txBody>
      </p:sp>
      <p:sp>
        <p:nvSpPr>
          <p:cNvPr id="44" name="Rectangle: Rounded Corners 43">
            <a:extLst>
              <a:ext uri="{FF2B5EF4-FFF2-40B4-BE49-F238E27FC236}">
                <a16:creationId xmlns:a16="http://schemas.microsoft.com/office/drawing/2014/main" id="{EEBB25B2-F09F-42A4-A4CF-8C62FC19E447}"/>
              </a:ext>
            </a:extLst>
          </p:cNvPr>
          <p:cNvSpPr/>
          <p:nvPr/>
        </p:nvSpPr>
        <p:spPr>
          <a:xfrm>
            <a:off x="9293699" y="305573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46379CF3-8733-478B-A8AA-2D3B3AB5ED7C}"/>
              </a:ext>
            </a:extLst>
          </p:cNvPr>
          <p:cNvCxnSpPr>
            <a:cxnSpLocks/>
          </p:cNvCxnSpPr>
          <p:nvPr/>
        </p:nvCxnSpPr>
        <p:spPr>
          <a:xfrm flipV="1">
            <a:off x="9397874" y="3234067"/>
            <a:ext cx="367" cy="246888"/>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FC3F0CE-8E0A-4844-9EC4-BF816C9F161E}"/>
              </a:ext>
            </a:extLst>
          </p:cNvPr>
          <p:cNvSpPr txBox="1"/>
          <p:nvPr/>
        </p:nvSpPr>
        <p:spPr>
          <a:xfrm>
            <a:off x="9139378" y="3173111"/>
            <a:ext cx="575005" cy="215444"/>
          </a:xfrm>
          <a:prstGeom prst="rect">
            <a:avLst/>
          </a:prstGeom>
          <a:noFill/>
        </p:spPr>
        <p:txBody>
          <a:bodyPr wrap="square" rtlCol="0">
            <a:spAutoFit/>
          </a:bodyPr>
          <a:lstStyle/>
          <a:p>
            <a:pPr algn="ctr"/>
            <a:r>
              <a:rPr lang="en-US" sz="800" dirty="0"/>
              <a:t>Supplier</a:t>
            </a:r>
          </a:p>
        </p:txBody>
      </p:sp>
      <p:sp>
        <p:nvSpPr>
          <p:cNvPr id="47" name="TextBox 46">
            <a:extLst>
              <a:ext uri="{FF2B5EF4-FFF2-40B4-BE49-F238E27FC236}">
                <a16:creationId xmlns:a16="http://schemas.microsoft.com/office/drawing/2014/main" id="{35177061-209A-4254-A54A-80BF635DF655}"/>
              </a:ext>
            </a:extLst>
          </p:cNvPr>
          <p:cNvSpPr txBox="1"/>
          <p:nvPr/>
        </p:nvSpPr>
        <p:spPr>
          <a:xfrm>
            <a:off x="6236493" y="4087291"/>
            <a:ext cx="753846" cy="276999"/>
          </a:xfrm>
          <a:prstGeom prst="rect">
            <a:avLst/>
          </a:prstGeom>
          <a:noFill/>
        </p:spPr>
        <p:txBody>
          <a:bodyPr wrap="square" rtlCol="0">
            <a:spAutoFit/>
          </a:bodyPr>
          <a:lstStyle/>
          <a:p>
            <a:pPr algn="ctr"/>
            <a:r>
              <a:rPr lang="en-US" sz="1200" b="1" dirty="0">
                <a:solidFill>
                  <a:schemeClr val="bg2">
                    <a:lumMod val="25000"/>
                  </a:schemeClr>
                </a:solidFill>
              </a:rPr>
              <a:t>Product</a:t>
            </a:r>
          </a:p>
        </p:txBody>
      </p:sp>
      <p:sp>
        <p:nvSpPr>
          <p:cNvPr id="48" name="TextBox 47">
            <a:extLst>
              <a:ext uri="{FF2B5EF4-FFF2-40B4-BE49-F238E27FC236}">
                <a16:creationId xmlns:a16="http://schemas.microsoft.com/office/drawing/2014/main" id="{694CFBA7-B223-4F19-85DA-68C3CDAF8BB7}"/>
              </a:ext>
            </a:extLst>
          </p:cNvPr>
          <p:cNvSpPr txBox="1"/>
          <p:nvPr/>
        </p:nvSpPr>
        <p:spPr>
          <a:xfrm>
            <a:off x="6296596" y="3378150"/>
            <a:ext cx="868119" cy="276999"/>
          </a:xfrm>
          <a:prstGeom prst="rect">
            <a:avLst/>
          </a:prstGeom>
          <a:noFill/>
        </p:spPr>
        <p:txBody>
          <a:bodyPr wrap="square" rtlCol="0">
            <a:spAutoFit/>
          </a:bodyPr>
          <a:lstStyle/>
          <a:p>
            <a:pPr algn="ctr"/>
            <a:r>
              <a:rPr lang="en-US" sz="1200" b="1" dirty="0">
                <a:solidFill>
                  <a:schemeClr val="bg2">
                    <a:lumMod val="25000"/>
                  </a:schemeClr>
                </a:solidFill>
              </a:rPr>
              <a:t>Consumer</a:t>
            </a:r>
          </a:p>
        </p:txBody>
      </p:sp>
      <p:sp>
        <p:nvSpPr>
          <p:cNvPr id="49" name="TextBox 48">
            <a:extLst>
              <a:ext uri="{FF2B5EF4-FFF2-40B4-BE49-F238E27FC236}">
                <a16:creationId xmlns:a16="http://schemas.microsoft.com/office/drawing/2014/main" id="{9862E8A0-DB28-4B23-9681-B5C3A34E6D21}"/>
              </a:ext>
            </a:extLst>
          </p:cNvPr>
          <p:cNvSpPr txBox="1"/>
          <p:nvPr/>
        </p:nvSpPr>
        <p:spPr>
          <a:xfrm>
            <a:off x="3874250" y="3359180"/>
            <a:ext cx="868119" cy="276999"/>
          </a:xfrm>
          <a:prstGeom prst="rect">
            <a:avLst/>
          </a:prstGeom>
          <a:noFill/>
        </p:spPr>
        <p:txBody>
          <a:bodyPr wrap="square" rtlCol="0">
            <a:spAutoFit/>
          </a:bodyPr>
          <a:lstStyle/>
          <a:p>
            <a:pPr algn="ctr"/>
            <a:r>
              <a:rPr lang="en-US" sz="1200" b="1" dirty="0">
                <a:solidFill>
                  <a:schemeClr val="bg2">
                    <a:lumMod val="25000"/>
                  </a:schemeClr>
                </a:solidFill>
              </a:rPr>
              <a:t>Supplier</a:t>
            </a:r>
          </a:p>
        </p:txBody>
      </p:sp>
      <p:sp>
        <p:nvSpPr>
          <p:cNvPr id="50" name="TextBox 49">
            <a:extLst>
              <a:ext uri="{FF2B5EF4-FFF2-40B4-BE49-F238E27FC236}">
                <a16:creationId xmlns:a16="http://schemas.microsoft.com/office/drawing/2014/main" id="{4BA57504-7F89-4129-A5A4-DAC18E0CA7E1}"/>
              </a:ext>
            </a:extLst>
          </p:cNvPr>
          <p:cNvSpPr txBox="1"/>
          <p:nvPr/>
        </p:nvSpPr>
        <p:spPr>
          <a:xfrm>
            <a:off x="3865444" y="4087291"/>
            <a:ext cx="868119" cy="276999"/>
          </a:xfrm>
          <a:prstGeom prst="rect">
            <a:avLst/>
          </a:prstGeom>
          <a:noFill/>
        </p:spPr>
        <p:txBody>
          <a:bodyPr wrap="square" rtlCol="0">
            <a:spAutoFit/>
          </a:bodyPr>
          <a:lstStyle/>
          <a:p>
            <a:pPr algn="ctr"/>
            <a:r>
              <a:rPr lang="en-US" sz="1200" b="1" dirty="0">
                <a:solidFill>
                  <a:schemeClr val="bg2">
                    <a:lumMod val="25000"/>
                  </a:schemeClr>
                </a:solidFill>
              </a:rPr>
              <a:t>Customer</a:t>
            </a:r>
          </a:p>
        </p:txBody>
      </p:sp>
      <p:cxnSp>
        <p:nvCxnSpPr>
          <p:cNvPr id="54" name="Straight Arrow Connector 53">
            <a:extLst>
              <a:ext uri="{FF2B5EF4-FFF2-40B4-BE49-F238E27FC236}">
                <a16:creationId xmlns:a16="http://schemas.microsoft.com/office/drawing/2014/main" id="{65ECAE40-CCC8-4D5B-8111-C95357AB61A1}"/>
              </a:ext>
            </a:extLst>
          </p:cNvPr>
          <p:cNvCxnSpPr>
            <a:cxnSpLocks/>
          </p:cNvCxnSpPr>
          <p:nvPr/>
        </p:nvCxnSpPr>
        <p:spPr>
          <a:xfrm flipV="1">
            <a:off x="7087589" y="3383392"/>
            <a:ext cx="1785113" cy="152358"/>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FA02789-D8A6-4B2C-A2B2-FD62080441E8}"/>
              </a:ext>
            </a:extLst>
          </p:cNvPr>
          <p:cNvSpPr txBox="1"/>
          <p:nvPr/>
        </p:nvSpPr>
        <p:spPr>
          <a:xfrm>
            <a:off x="4414738" y="2807507"/>
            <a:ext cx="868119" cy="276999"/>
          </a:xfrm>
          <a:prstGeom prst="rect">
            <a:avLst/>
          </a:prstGeom>
          <a:noFill/>
        </p:spPr>
        <p:txBody>
          <a:bodyPr wrap="square" rtlCol="0">
            <a:spAutoFit/>
          </a:bodyPr>
          <a:lstStyle/>
          <a:p>
            <a:pPr algn="ctr"/>
            <a:r>
              <a:rPr lang="en-US" sz="1200" b="1" dirty="0">
                <a:solidFill>
                  <a:schemeClr val="bg2">
                    <a:lumMod val="25000"/>
                  </a:schemeClr>
                </a:solidFill>
              </a:rPr>
              <a:t>Location</a:t>
            </a:r>
          </a:p>
        </p:txBody>
      </p:sp>
      <p:sp>
        <p:nvSpPr>
          <p:cNvPr id="57" name="TextBox 56">
            <a:extLst>
              <a:ext uri="{FF2B5EF4-FFF2-40B4-BE49-F238E27FC236}">
                <a16:creationId xmlns:a16="http://schemas.microsoft.com/office/drawing/2014/main" id="{E4742E9C-B63F-42A8-A03D-81E6FE830195}"/>
              </a:ext>
            </a:extLst>
          </p:cNvPr>
          <p:cNvSpPr txBox="1"/>
          <p:nvPr/>
        </p:nvSpPr>
        <p:spPr>
          <a:xfrm>
            <a:off x="5729933" y="2807506"/>
            <a:ext cx="868119" cy="276999"/>
          </a:xfrm>
          <a:prstGeom prst="rect">
            <a:avLst/>
          </a:prstGeom>
          <a:noFill/>
        </p:spPr>
        <p:txBody>
          <a:bodyPr wrap="square" rtlCol="0">
            <a:spAutoFit/>
          </a:bodyPr>
          <a:lstStyle/>
          <a:p>
            <a:pPr algn="ctr"/>
            <a:r>
              <a:rPr lang="en-US" sz="1200" b="1" dirty="0">
                <a:solidFill>
                  <a:schemeClr val="bg2">
                    <a:lumMod val="25000"/>
                  </a:schemeClr>
                </a:solidFill>
              </a:rPr>
              <a:t>Employee</a:t>
            </a:r>
          </a:p>
        </p:txBody>
      </p:sp>
      <p:pic>
        <p:nvPicPr>
          <p:cNvPr id="59" name="Picture 58">
            <a:extLst>
              <a:ext uri="{FF2B5EF4-FFF2-40B4-BE49-F238E27FC236}">
                <a16:creationId xmlns:a16="http://schemas.microsoft.com/office/drawing/2014/main" id="{EA221AC5-DBDA-4FE1-A2AF-F7FC51A6A1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7501" y="368243"/>
            <a:ext cx="1086371" cy="1082209"/>
          </a:xfrm>
          <a:prstGeom prst="rect">
            <a:avLst/>
          </a:prstGeom>
        </p:spPr>
      </p:pic>
      <p:sp>
        <p:nvSpPr>
          <p:cNvPr id="60" name="TextBox 59">
            <a:extLst>
              <a:ext uri="{FF2B5EF4-FFF2-40B4-BE49-F238E27FC236}">
                <a16:creationId xmlns:a16="http://schemas.microsoft.com/office/drawing/2014/main" id="{A0FB5DC6-924B-4BDF-A2FF-072381D58F0A}"/>
              </a:ext>
            </a:extLst>
          </p:cNvPr>
          <p:cNvSpPr txBox="1"/>
          <p:nvPr/>
        </p:nvSpPr>
        <p:spPr>
          <a:xfrm>
            <a:off x="7144367" y="1404884"/>
            <a:ext cx="3213463" cy="646331"/>
          </a:xfrm>
          <a:prstGeom prst="rect">
            <a:avLst/>
          </a:prstGeom>
          <a:noFill/>
        </p:spPr>
        <p:txBody>
          <a:bodyPr wrap="square" rtlCol="0">
            <a:spAutoFit/>
          </a:bodyPr>
          <a:lstStyle/>
          <a:p>
            <a:pPr algn="ctr"/>
            <a:r>
              <a:rPr lang="en-US" sz="1200" b="1" dirty="0"/>
              <a:t>Product Information Management (PIM) </a:t>
            </a:r>
            <a:r>
              <a:rPr lang="en-US" sz="1200" dirty="0"/>
              <a:t>ensures provides trusted product content for unified commerce.</a:t>
            </a:r>
          </a:p>
        </p:txBody>
      </p:sp>
      <p:cxnSp>
        <p:nvCxnSpPr>
          <p:cNvPr id="61" name="Straight Arrow Connector 60">
            <a:extLst>
              <a:ext uri="{FF2B5EF4-FFF2-40B4-BE49-F238E27FC236}">
                <a16:creationId xmlns:a16="http://schemas.microsoft.com/office/drawing/2014/main" id="{762D155C-D815-4ED1-9A16-C0DC92E2A333}"/>
              </a:ext>
            </a:extLst>
          </p:cNvPr>
          <p:cNvCxnSpPr>
            <a:cxnSpLocks/>
          </p:cNvCxnSpPr>
          <p:nvPr/>
        </p:nvCxnSpPr>
        <p:spPr>
          <a:xfrm flipV="1">
            <a:off x="7272820" y="2013009"/>
            <a:ext cx="682464" cy="66512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32E71B3C-847D-4D55-8930-AAF31BB180E3}"/>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409250" y="553420"/>
            <a:ext cx="1644116" cy="822058"/>
          </a:xfrm>
          <a:prstGeom prst="rect">
            <a:avLst/>
          </a:prstGeom>
        </p:spPr>
      </p:pic>
      <p:sp>
        <p:nvSpPr>
          <p:cNvPr id="67" name="TextBox 66">
            <a:extLst>
              <a:ext uri="{FF2B5EF4-FFF2-40B4-BE49-F238E27FC236}">
                <a16:creationId xmlns:a16="http://schemas.microsoft.com/office/drawing/2014/main" id="{3362CEBB-297B-4391-858D-1019971702A0}"/>
              </a:ext>
            </a:extLst>
          </p:cNvPr>
          <p:cNvSpPr txBox="1"/>
          <p:nvPr/>
        </p:nvSpPr>
        <p:spPr>
          <a:xfrm>
            <a:off x="823414" y="1410383"/>
            <a:ext cx="3213463" cy="646331"/>
          </a:xfrm>
          <a:prstGeom prst="rect">
            <a:avLst/>
          </a:prstGeom>
          <a:noFill/>
        </p:spPr>
        <p:txBody>
          <a:bodyPr wrap="square" rtlCol="0">
            <a:spAutoFit/>
          </a:bodyPr>
          <a:lstStyle/>
          <a:p>
            <a:pPr algn="ctr"/>
            <a:r>
              <a:rPr lang="en-US" sz="1200" b="1" dirty="0"/>
              <a:t>Customer Relationship (CRM) </a:t>
            </a:r>
            <a:r>
              <a:rPr lang="en-US" sz="1200" dirty="0"/>
              <a:t>managers</a:t>
            </a:r>
            <a:r>
              <a:rPr lang="en-US" sz="1200" b="1" dirty="0"/>
              <a:t> </a:t>
            </a:r>
            <a:r>
              <a:rPr lang="en-US" sz="1200" dirty="0"/>
              <a:t>relationships and interactions with consumers and prospects.</a:t>
            </a:r>
          </a:p>
        </p:txBody>
      </p:sp>
      <p:cxnSp>
        <p:nvCxnSpPr>
          <p:cNvPr id="68" name="Straight Arrow Connector 67">
            <a:extLst>
              <a:ext uri="{FF2B5EF4-FFF2-40B4-BE49-F238E27FC236}">
                <a16:creationId xmlns:a16="http://schemas.microsoft.com/office/drawing/2014/main" id="{8C1AB356-FE5D-4815-B9EF-72E1F0961832}"/>
              </a:ext>
            </a:extLst>
          </p:cNvPr>
          <p:cNvCxnSpPr>
            <a:cxnSpLocks/>
          </p:cNvCxnSpPr>
          <p:nvPr/>
        </p:nvCxnSpPr>
        <p:spPr>
          <a:xfrm flipH="1" flipV="1">
            <a:off x="2804160" y="2058206"/>
            <a:ext cx="792481" cy="619925"/>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0319B3C-F478-48BF-93BA-6DE27DD317DD}"/>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48797" y="476522"/>
            <a:ext cx="1027378" cy="898956"/>
          </a:xfrm>
          <a:prstGeom prst="rect">
            <a:avLst/>
          </a:prstGeom>
        </p:spPr>
      </p:pic>
      <p:sp>
        <p:nvSpPr>
          <p:cNvPr id="73" name="TextBox 72">
            <a:extLst>
              <a:ext uri="{FF2B5EF4-FFF2-40B4-BE49-F238E27FC236}">
                <a16:creationId xmlns:a16="http://schemas.microsoft.com/office/drawing/2014/main" id="{39BFBD35-E953-4B02-B7ED-3DBB92738E61}"/>
              </a:ext>
            </a:extLst>
          </p:cNvPr>
          <p:cNvSpPr txBox="1"/>
          <p:nvPr/>
        </p:nvSpPr>
        <p:spPr>
          <a:xfrm>
            <a:off x="3972574" y="1379802"/>
            <a:ext cx="3213463" cy="461665"/>
          </a:xfrm>
          <a:prstGeom prst="rect">
            <a:avLst/>
          </a:prstGeom>
          <a:noFill/>
        </p:spPr>
        <p:txBody>
          <a:bodyPr wrap="square" rtlCol="0">
            <a:spAutoFit/>
          </a:bodyPr>
          <a:lstStyle/>
          <a:p>
            <a:pPr algn="ctr"/>
            <a:r>
              <a:rPr lang="en-US" sz="1200" b="1" dirty="0"/>
              <a:t>eCommerce Platform </a:t>
            </a:r>
            <a:r>
              <a:rPr lang="en-US" sz="1200" dirty="0"/>
              <a:t>builds Digital Storefront to sell products to customers digitally.</a:t>
            </a:r>
          </a:p>
        </p:txBody>
      </p:sp>
      <p:cxnSp>
        <p:nvCxnSpPr>
          <p:cNvPr id="74" name="Straight Arrow Connector 73">
            <a:extLst>
              <a:ext uri="{FF2B5EF4-FFF2-40B4-BE49-F238E27FC236}">
                <a16:creationId xmlns:a16="http://schemas.microsoft.com/office/drawing/2014/main" id="{044B32D1-58EA-4AD7-9A46-42DCA546AE1E}"/>
              </a:ext>
            </a:extLst>
          </p:cNvPr>
          <p:cNvCxnSpPr>
            <a:cxnSpLocks/>
          </p:cNvCxnSpPr>
          <p:nvPr/>
        </p:nvCxnSpPr>
        <p:spPr>
          <a:xfrm flipV="1">
            <a:off x="5424285" y="1869185"/>
            <a:ext cx="0" cy="673247"/>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E551D8E-BE05-48EC-926C-E3DE69B97D65}"/>
              </a:ext>
            </a:extLst>
          </p:cNvPr>
          <p:cNvSpPr/>
          <p:nvPr/>
        </p:nvSpPr>
        <p:spPr>
          <a:xfrm>
            <a:off x="8102812" y="4268709"/>
            <a:ext cx="3065086" cy="830997"/>
          </a:xfrm>
          <a:prstGeom prst="rect">
            <a:avLst/>
          </a:prstGeom>
        </p:spPr>
        <p:txBody>
          <a:bodyPr wrap="square">
            <a:spAutoFit/>
          </a:bodyPr>
          <a:lstStyle/>
          <a:p>
            <a:pPr algn="ctr"/>
            <a:r>
              <a:rPr lang="en-US" sz="1200" b="1" dirty="0"/>
              <a:t>Data Warehouse </a:t>
            </a:r>
            <a:r>
              <a:rPr lang="en-US" sz="1200" dirty="0"/>
              <a:t>stores data extracted from transaction systems, operational datastores and external sources for summarised reporting and easy “slice and dice” analysis.</a:t>
            </a:r>
          </a:p>
        </p:txBody>
      </p:sp>
      <p:sp>
        <p:nvSpPr>
          <p:cNvPr id="80" name="Cloud 79">
            <a:extLst>
              <a:ext uri="{FF2B5EF4-FFF2-40B4-BE49-F238E27FC236}">
                <a16:creationId xmlns:a16="http://schemas.microsoft.com/office/drawing/2014/main" id="{099DC129-8119-4459-A789-435661C9A6EB}"/>
              </a:ext>
            </a:extLst>
          </p:cNvPr>
          <p:cNvSpPr/>
          <p:nvPr/>
        </p:nvSpPr>
        <p:spPr>
          <a:xfrm>
            <a:off x="7482313" y="5375351"/>
            <a:ext cx="1961157" cy="694038"/>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rPr>
              <a:t>SQL Azure</a:t>
            </a:r>
          </a:p>
        </p:txBody>
      </p:sp>
      <p:sp>
        <p:nvSpPr>
          <p:cNvPr id="81" name="Rectangle 80">
            <a:extLst>
              <a:ext uri="{FF2B5EF4-FFF2-40B4-BE49-F238E27FC236}">
                <a16:creationId xmlns:a16="http://schemas.microsoft.com/office/drawing/2014/main" id="{6867A1FB-11CF-4A31-BDDB-2C3B9C042EF7}"/>
              </a:ext>
            </a:extLst>
          </p:cNvPr>
          <p:cNvSpPr/>
          <p:nvPr/>
        </p:nvSpPr>
        <p:spPr>
          <a:xfrm>
            <a:off x="7232236" y="6050134"/>
            <a:ext cx="2801347" cy="646331"/>
          </a:xfrm>
          <a:prstGeom prst="rect">
            <a:avLst/>
          </a:prstGeom>
        </p:spPr>
        <p:txBody>
          <a:bodyPr wrap="square">
            <a:spAutoFit/>
          </a:bodyPr>
          <a:lstStyle/>
          <a:p>
            <a:pPr algn="ctr"/>
            <a:r>
              <a:rPr lang="en-US" sz="1200" b="1" dirty="0"/>
              <a:t>Data Lake </a:t>
            </a:r>
            <a:r>
              <a:rPr lang="en-US" sz="1200" dirty="0"/>
              <a:t>stores structured &amp; unstructured data in raw format for advanced analytics &amp; insights.</a:t>
            </a:r>
          </a:p>
        </p:txBody>
      </p:sp>
      <p:cxnSp>
        <p:nvCxnSpPr>
          <p:cNvPr id="82" name="Straight Arrow Connector 81">
            <a:extLst>
              <a:ext uri="{FF2B5EF4-FFF2-40B4-BE49-F238E27FC236}">
                <a16:creationId xmlns:a16="http://schemas.microsoft.com/office/drawing/2014/main" id="{B12F68DC-33F9-4075-B3B6-E4A65AF525CA}"/>
              </a:ext>
            </a:extLst>
          </p:cNvPr>
          <p:cNvCxnSpPr>
            <a:cxnSpLocks/>
          </p:cNvCxnSpPr>
          <p:nvPr/>
        </p:nvCxnSpPr>
        <p:spPr>
          <a:xfrm flipH="1">
            <a:off x="6493376" y="927181"/>
            <a:ext cx="1038278" cy="12823"/>
          </a:xfrm>
          <a:prstGeom prst="straightConnector1">
            <a:avLst/>
          </a:prstGeom>
          <a:ln w="22225">
            <a:solidFill>
              <a:schemeClr val="bg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65B95FC-054D-4B81-A792-EDC564EF0025}"/>
              </a:ext>
            </a:extLst>
          </p:cNvPr>
          <p:cNvSpPr txBox="1"/>
          <p:nvPr/>
        </p:nvSpPr>
        <p:spPr>
          <a:xfrm>
            <a:off x="6401203" y="924539"/>
            <a:ext cx="1323704" cy="230832"/>
          </a:xfrm>
          <a:prstGeom prst="rect">
            <a:avLst/>
          </a:prstGeom>
          <a:noFill/>
        </p:spPr>
        <p:txBody>
          <a:bodyPr wrap="square" rtlCol="0">
            <a:spAutoFit/>
          </a:bodyPr>
          <a:lstStyle/>
          <a:p>
            <a:pPr algn="ctr"/>
            <a:r>
              <a:rPr lang="en-US" sz="900" dirty="0"/>
              <a:t>Branding &amp; graphics </a:t>
            </a:r>
          </a:p>
        </p:txBody>
      </p:sp>
      <p:sp>
        <p:nvSpPr>
          <p:cNvPr id="86" name="TextBox 85">
            <a:extLst>
              <a:ext uri="{FF2B5EF4-FFF2-40B4-BE49-F238E27FC236}">
                <a16:creationId xmlns:a16="http://schemas.microsoft.com/office/drawing/2014/main" id="{80054AA4-09EC-4AED-8F25-B498F2B79076}"/>
              </a:ext>
            </a:extLst>
          </p:cNvPr>
          <p:cNvSpPr txBox="1"/>
          <p:nvPr/>
        </p:nvSpPr>
        <p:spPr>
          <a:xfrm>
            <a:off x="7413695" y="2322047"/>
            <a:ext cx="757557" cy="230832"/>
          </a:xfrm>
          <a:prstGeom prst="rect">
            <a:avLst/>
          </a:prstGeom>
          <a:noFill/>
        </p:spPr>
        <p:txBody>
          <a:bodyPr wrap="square" rtlCol="0">
            <a:spAutoFit/>
          </a:bodyPr>
          <a:lstStyle/>
          <a:p>
            <a:pPr algn="ctr"/>
            <a:r>
              <a:rPr lang="en-US" sz="900" dirty="0"/>
              <a:t>Product</a:t>
            </a:r>
          </a:p>
        </p:txBody>
      </p:sp>
      <p:sp>
        <p:nvSpPr>
          <p:cNvPr id="87" name="TextBox 86">
            <a:extLst>
              <a:ext uri="{FF2B5EF4-FFF2-40B4-BE49-F238E27FC236}">
                <a16:creationId xmlns:a16="http://schemas.microsoft.com/office/drawing/2014/main" id="{FE59BBDE-6C75-4540-9787-3C04419B16A2}"/>
              </a:ext>
            </a:extLst>
          </p:cNvPr>
          <p:cNvSpPr txBox="1"/>
          <p:nvPr/>
        </p:nvSpPr>
        <p:spPr>
          <a:xfrm>
            <a:off x="5406872" y="2025001"/>
            <a:ext cx="1024906" cy="369332"/>
          </a:xfrm>
          <a:prstGeom prst="rect">
            <a:avLst/>
          </a:prstGeom>
          <a:noFill/>
        </p:spPr>
        <p:txBody>
          <a:bodyPr wrap="square" rtlCol="0">
            <a:spAutoFit/>
          </a:bodyPr>
          <a:lstStyle/>
          <a:p>
            <a:r>
              <a:rPr lang="en-US" sz="900" dirty="0"/>
              <a:t>Product</a:t>
            </a:r>
          </a:p>
          <a:p>
            <a:r>
              <a:rPr lang="en-US" sz="900" dirty="0"/>
              <a:t>Consumer </a:t>
            </a:r>
          </a:p>
        </p:txBody>
      </p:sp>
      <p:cxnSp>
        <p:nvCxnSpPr>
          <p:cNvPr id="88" name="Straight Arrow Connector 87">
            <a:extLst>
              <a:ext uri="{FF2B5EF4-FFF2-40B4-BE49-F238E27FC236}">
                <a16:creationId xmlns:a16="http://schemas.microsoft.com/office/drawing/2014/main" id="{ECD89932-8CED-43AE-9648-3AEA386588EA}"/>
              </a:ext>
            </a:extLst>
          </p:cNvPr>
          <p:cNvCxnSpPr>
            <a:cxnSpLocks/>
          </p:cNvCxnSpPr>
          <p:nvPr/>
        </p:nvCxnSpPr>
        <p:spPr>
          <a:xfrm>
            <a:off x="6840979" y="4581933"/>
            <a:ext cx="1139575" cy="719269"/>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5BD64DC-434B-4353-A70D-3F3D0A8175AB}"/>
              </a:ext>
            </a:extLst>
          </p:cNvPr>
          <p:cNvSpPr txBox="1"/>
          <p:nvPr/>
        </p:nvSpPr>
        <p:spPr>
          <a:xfrm>
            <a:off x="3141451" y="2187854"/>
            <a:ext cx="1024906" cy="230832"/>
          </a:xfrm>
          <a:prstGeom prst="rect">
            <a:avLst/>
          </a:prstGeom>
          <a:noFill/>
        </p:spPr>
        <p:txBody>
          <a:bodyPr wrap="square" rtlCol="0">
            <a:spAutoFit/>
          </a:bodyPr>
          <a:lstStyle/>
          <a:p>
            <a:r>
              <a:rPr lang="en-US" sz="900" dirty="0"/>
              <a:t>Consumer </a:t>
            </a:r>
          </a:p>
        </p:txBody>
      </p:sp>
      <p:pic>
        <p:nvPicPr>
          <p:cNvPr id="93" name="Picture 92">
            <a:extLst>
              <a:ext uri="{FF2B5EF4-FFF2-40B4-BE49-F238E27FC236}">
                <a16:creationId xmlns:a16="http://schemas.microsoft.com/office/drawing/2014/main" id="{C3D3D129-DF57-46BD-B6DE-BA1F75CC8A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44866" y="2345569"/>
            <a:ext cx="1114988" cy="757263"/>
          </a:xfrm>
          <a:prstGeom prst="rect">
            <a:avLst/>
          </a:prstGeom>
          <a:ln w="28575">
            <a:solidFill>
              <a:schemeClr val="tx1">
                <a:lumMod val="50000"/>
                <a:lumOff val="50000"/>
              </a:schemeClr>
            </a:solidFill>
          </a:ln>
        </p:spPr>
      </p:pic>
      <p:sp>
        <p:nvSpPr>
          <p:cNvPr id="94" name="Rectangle 93">
            <a:extLst>
              <a:ext uri="{FF2B5EF4-FFF2-40B4-BE49-F238E27FC236}">
                <a16:creationId xmlns:a16="http://schemas.microsoft.com/office/drawing/2014/main" id="{E7E538C9-5236-4037-9A26-56FE5CC6B53C}"/>
              </a:ext>
            </a:extLst>
          </p:cNvPr>
          <p:cNvSpPr/>
          <p:nvPr/>
        </p:nvSpPr>
        <p:spPr>
          <a:xfrm>
            <a:off x="10288466" y="3137123"/>
            <a:ext cx="2027788" cy="830997"/>
          </a:xfrm>
          <a:prstGeom prst="rect">
            <a:avLst/>
          </a:prstGeom>
        </p:spPr>
        <p:txBody>
          <a:bodyPr wrap="square">
            <a:spAutoFit/>
          </a:bodyPr>
          <a:lstStyle/>
          <a:p>
            <a:pPr algn="ctr"/>
            <a:r>
              <a:rPr lang="en-US" sz="1200" b="1" dirty="0"/>
              <a:t>Business Intelligence (BI) </a:t>
            </a:r>
            <a:r>
              <a:rPr lang="en-US" sz="1200" dirty="0"/>
              <a:t>tool provides the ability to visualise data via structure reports and graphs.</a:t>
            </a:r>
          </a:p>
        </p:txBody>
      </p:sp>
      <p:cxnSp>
        <p:nvCxnSpPr>
          <p:cNvPr id="95" name="Straight Arrow Connector 94">
            <a:extLst>
              <a:ext uri="{FF2B5EF4-FFF2-40B4-BE49-F238E27FC236}">
                <a16:creationId xmlns:a16="http://schemas.microsoft.com/office/drawing/2014/main" id="{309C01BD-D2FE-45BC-80FE-200454293B1D}"/>
              </a:ext>
            </a:extLst>
          </p:cNvPr>
          <p:cNvCxnSpPr>
            <a:cxnSpLocks/>
            <a:endCxn id="93" idx="1"/>
          </p:cNvCxnSpPr>
          <p:nvPr/>
        </p:nvCxnSpPr>
        <p:spPr>
          <a:xfrm flipV="1">
            <a:off x="10040978" y="2724201"/>
            <a:ext cx="703888" cy="39011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D5218F97-26FF-48D9-8F2B-D1019269D3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15441" y="5182220"/>
            <a:ext cx="786388" cy="280460"/>
          </a:xfrm>
          <a:prstGeom prst="rect">
            <a:avLst/>
          </a:prstGeom>
        </p:spPr>
      </p:pic>
      <p:pic>
        <p:nvPicPr>
          <p:cNvPr id="98" name="Picture 97">
            <a:extLst>
              <a:ext uri="{FF2B5EF4-FFF2-40B4-BE49-F238E27FC236}">
                <a16:creationId xmlns:a16="http://schemas.microsoft.com/office/drawing/2014/main" id="{C5F4E168-8061-4F1E-8BD4-0075AC303F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10741" y="5401063"/>
            <a:ext cx="1106840" cy="321756"/>
          </a:xfrm>
          <a:prstGeom prst="rect">
            <a:avLst/>
          </a:prstGeom>
        </p:spPr>
      </p:pic>
      <p:sp>
        <p:nvSpPr>
          <p:cNvPr id="99" name="TextBox 98">
            <a:extLst>
              <a:ext uri="{FF2B5EF4-FFF2-40B4-BE49-F238E27FC236}">
                <a16:creationId xmlns:a16="http://schemas.microsoft.com/office/drawing/2014/main" id="{2F7EA853-1E13-4405-83FD-D5D83D74ACDF}"/>
              </a:ext>
            </a:extLst>
          </p:cNvPr>
          <p:cNvSpPr txBox="1"/>
          <p:nvPr/>
        </p:nvSpPr>
        <p:spPr>
          <a:xfrm>
            <a:off x="63184" y="2317931"/>
            <a:ext cx="2539598" cy="1015663"/>
          </a:xfrm>
          <a:prstGeom prst="rect">
            <a:avLst/>
          </a:prstGeom>
          <a:noFill/>
        </p:spPr>
        <p:txBody>
          <a:bodyPr wrap="square" rtlCol="0">
            <a:spAutoFit/>
          </a:bodyPr>
          <a:lstStyle/>
          <a:p>
            <a:pPr algn="ctr"/>
            <a:r>
              <a:rPr lang="en-US" sz="1200" b="1" dirty="0"/>
              <a:t>Enterprise Resource Planning (ERP) </a:t>
            </a:r>
            <a:r>
              <a:rPr lang="en-US" sz="1200" dirty="0"/>
              <a:t>provides operational end-to-end processes, such as finance, HR, distribution, manufacturing, service and the supply chain.</a:t>
            </a:r>
          </a:p>
        </p:txBody>
      </p:sp>
      <p:sp>
        <p:nvSpPr>
          <p:cNvPr id="100" name="Rectangle 99">
            <a:extLst>
              <a:ext uri="{FF2B5EF4-FFF2-40B4-BE49-F238E27FC236}">
                <a16:creationId xmlns:a16="http://schemas.microsoft.com/office/drawing/2014/main" id="{67DBBA53-8B1F-4374-B54B-E9D7B8FE8BFF}"/>
              </a:ext>
            </a:extLst>
          </p:cNvPr>
          <p:cNvSpPr/>
          <p:nvPr/>
        </p:nvSpPr>
        <p:spPr>
          <a:xfrm>
            <a:off x="9869719" y="5776149"/>
            <a:ext cx="2322281" cy="1015663"/>
          </a:xfrm>
          <a:prstGeom prst="rect">
            <a:avLst/>
          </a:prstGeom>
          <a:solidFill>
            <a:schemeClr val="bg1"/>
          </a:solidFill>
        </p:spPr>
        <p:txBody>
          <a:bodyPr wrap="square">
            <a:spAutoFit/>
          </a:bodyPr>
          <a:lstStyle/>
          <a:p>
            <a:pPr algn="ctr"/>
            <a:r>
              <a:rPr lang="en-US" sz="1200" b="1" dirty="0"/>
              <a:t>Advanced Analytics </a:t>
            </a:r>
            <a:r>
              <a:rPr lang="en-US" sz="1200" dirty="0"/>
              <a:t>uses sophisticated techniques and tools to discover deeper insights, make predictions, or generate recommendations.</a:t>
            </a:r>
          </a:p>
        </p:txBody>
      </p:sp>
      <p:sp>
        <p:nvSpPr>
          <p:cNvPr id="101" name="TextBox 100">
            <a:extLst>
              <a:ext uri="{FF2B5EF4-FFF2-40B4-BE49-F238E27FC236}">
                <a16:creationId xmlns:a16="http://schemas.microsoft.com/office/drawing/2014/main" id="{5007855A-36ED-40F5-BC2A-A03719B5D648}"/>
              </a:ext>
            </a:extLst>
          </p:cNvPr>
          <p:cNvSpPr txBox="1"/>
          <p:nvPr/>
        </p:nvSpPr>
        <p:spPr>
          <a:xfrm>
            <a:off x="8743401" y="2778401"/>
            <a:ext cx="1297577" cy="261610"/>
          </a:xfrm>
          <a:prstGeom prst="rect">
            <a:avLst/>
          </a:prstGeom>
          <a:noFill/>
        </p:spPr>
        <p:txBody>
          <a:bodyPr wrap="square" rtlCol="0">
            <a:spAutoFit/>
          </a:bodyPr>
          <a:lstStyle/>
          <a:p>
            <a:pPr algn="ctr"/>
            <a:r>
              <a:rPr lang="en-US" sz="1050" dirty="0">
                <a:solidFill>
                  <a:schemeClr val="tx1">
                    <a:lumMod val="65000"/>
                    <a:lumOff val="35000"/>
                  </a:schemeClr>
                </a:solidFill>
              </a:rPr>
              <a:t>SQL Server</a:t>
            </a:r>
          </a:p>
        </p:txBody>
      </p:sp>
      <p:cxnSp>
        <p:nvCxnSpPr>
          <p:cNvPr id="102" name="Straight Arrow Connector 101">
            <a:extLst>
              <a:ext uri="{FF2B5EF4-FFF2-40B4-BE49-F238E27FC236}">
                <a16:creationId xmlns:a16="http://schemas.microsoft.com/office/drawing/2014/main" id="{3F8DB7C0-18A8-4708-8EB7-1DDD37E500A6}"/>
              </a:ext>
            </a:extLst>
          </p:cNvPr>
          <p:cNvCxnSpPr>
            <a:cxnSpLocks/>
            <a:endCxn id="97" idx="1"/>
          </p:cNvCxnSpPr>
          <p:nvPr/>
        </p:nvCxnSpPr>
        <p:spPr>
          <a:xfrm flipV="1">
            <a:off x="9384222" y="5322450"/>
            <a:ext cx="1131219" cy="204094"/>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A2E6F22-4582-4379-8B20-3A9F23D6AD6D}"/>
              </a:ext>
            </a:extLst>
          </p:cNvPr>
          <p:cNvCxnSpPr>
            <a:cxnSpLocks/>
          </p:cNvCxnSpPr>
          <p:nvPr/>
        </p:nvCxnSpPr>
        <p:spPr>
          <a:xfrm flipH="1">
            <a:off x="2407920" y="3577309"/>
            <a:ext cx="1332001" cy="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0D8A106-389E-4EF8-BB35-0A6A2AC05E7D}"/>
              </a:ext>
            </a:extLst>
          </p:cNvPr>
          <p:cNvSpPr txBox="1"/>
          <p:nvPr/>
        </p:nvSpPr>
        <p:spPr>
          <a:xfrm>
            <a:off x="2678513" y="3586542"/>
            <a:ext cx="1024906" cy="784830"/>
          </a:xfrm>
          <a:prstGeom prst="rect">
            <a:avLst/>
          </a:prstGeom>
          <a:noFill/>
        </p:spPr>
        <p:txBody>
          <a:bodyPr wrap="square" rtlCol="0">
            <a:spAutoFit/>
          </a:bodyPr>
          <a:lstStyle/>
          <a:p>
            <a:r>
              <a:rPr lang="en-US" sz="900" dirty="0"/>
              <a:t>Product</a:t>
            </a:r>
          </a:p>
          <a:p>
            <a:r>
              <a:rPr lang="en-US" sz="900" dirty="0"/>
              <a:t>Supplier</a:t>
            </a:r>
          </a:p>
          <a:p>
            <a:r>
              <a:rPr lang="en-US" sz="900" dirty="0"/>
              <a:t>Consumer</a:t>
            </a:r>
          </a:p>
          <a:p>
            <a:r>
              <a:rPr lang="en-US" sz="900" dirty="0"/>
              <a:t>Location</a:t>
            </a:r>
          </a:p>
          <a:p>
            <a:r>
              <a:rPr lang="en-US" sz="900" dirty="0"/>
              <a:t>Employee </a:t>
            </a:r>
          </a:p>
        </p:txBody>
      </p:sp>
      <p:sp>
        <p:nvSpPr>
          <p:cNvPr id="107" name="TextBox 106">
            <a:extLst>
              <a:ext uri="{FF2B5EF4-FFF2-40B4-BE49-F238E27FC236}">
                <a16:creationId xmlns:a16="http://schemas.microsoft.com/office/drawing/2014/main" id="{C1C90E93-5AD1-4A30-B299-138ECC697E6A}"/>
              </a:ext>
            </a:extLst>
          </p:cNvPr>
          <p:cNvSpPr txBox="1"/>
          <p:nvPr/>
        </p:nvSpPr>
        <p:spPr>
          <a:xfrm>
            <a:off x="4588050" y="5721355"/>
            <a:ext cx="2421031" cy="646331"/>
          </a:xfrm>
          <a:prstGeom prst="rect">
            <a:avLst/>
          </a:prstGeom>
          <a:noFill/>
        </p:spPr>
        <p:txBody>
          <a:bodyPr wrap="square" rtlCol="0">
            <a:spAutoFit/>
          </a:bodyPr>
          <a:lstStyle/>
          <a:p>
            <a:pPr algn="ctr"/>
            <a:r>
              <a:rPr lang="en-US" sz="1200" b="1" dirty="0"/>
              <a:t>Social Media Platforms </a:t>
            </a:r>
            <a:r>
              <a:rPr lang="en-US" sz="1200" dirty="0"/>
              <a:t>provide insight into customer sentiment and advocacy.</a:t>
            </a:r>
          </a:p>
        </p:txBody>
      </p:sp>
      <p:pic>
        <p:nvPicPr>
          <p:cNvPr id="111" name="Picture 110">
            <a:extLst>
              <a:ext uri="{FF2B5EF4-FFF2-40B4-BE49-F238E27FC236}">
                <a16:creationId xmlns:a16="http://schemas.microsoft.com/office/drawing/2014/main" id="{A4D6D891-2E62-41AD-A3EC-EB914B6497FC}"/>
              </a:ext>
            </a:extLst>
          </p:cNvPr>
          <p:cNvPicPr>
            <a:picLocks noChangeAspect="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7817" y="3171381"/>
            <a:ext cx="1704462" cy="1628044"/>
          </a:xfrm>
          <a:prstGeom prst="rect">
            <a:avLst/>
          </a:prstGeom>
        </p:spPr>
      </p:pic>
      <p:pic>
        <p:nvPicPr>
          <p:cNvPr id="112" name="Picture 111">
            <a:extLst>
              <a:ext uri="{FF2B5EF4-FFF2-40B4-BE49-F238E27FC236}">
                <a16:creationId xmlns:a16="http://schemas.microsoft.com/office/drawing/2014/main" id="{A68C5444-1385-4949-929F-C410FFA9A4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36877" y="5496015"/>
            <a:ext cx="606904" cy="606904"/>
          </a:xfrm>
          <a:prstGeom prst="rect">
            <a:avLst/>
          </a:prstGeom>
        </p:spPr>
      </p:pic>
      <p:pic>
        <p:nvPicPr>
          <p:cNvPr id="113" name="Picture 112">
            <a:extLst>
              <a:ext uri="{FF2B5EF4-FFF2-40B4-BE49-F238E27FC236}">
                <a16:creationId xmlns:a16="http://schemas.microsoft.com/office/drawing/2014/main" id="{FFE17DD2-3E98-4B05-8559-9CEEA8F22C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93478" y="6097028"/>
            <a:ext cx="608456" cy="606903"/>
          </a:xfrm>
          <a:prstGeom prst="rect">
            <a:avLst/>
          </a:prstGeom>
        </p:spPr>
      </p:pic>
      <p:cxnSp>
        <p:nvCxnSpPr>
          <p:cNvPr id="114" name="Straight Arrow Connector 113">
            <a:extLst>
              <a:ext uri="{FF2B5EF4-FFF2-40B4-BE49-F238E27FC236}">
                <a16:creationId xmlns:a16="http://schemas.microsoft.com/office/drawing/2014/main" id="{FF4090B2-CBBB-47E2-8E63-2312C573ECB0}"/>
              </a:ext>
            </a:extLst>
          </p:cNvPr>
          <p:cNvCxnSpPr>
            <a:cxnSpLocks/>
            <a:endCxn id="80" idx="2"/>
          </p:cNvCxnSpPr>
          <p:nvPr/>
        </p:nvCxnSpPr>
        <p:spPr>
          <a:xfrm flipV="1">
            <a:off x="6840979" y="5722370"/>
            <a:ext cx="647417" cy="15215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6181FAF-6C7B-469B-8961-50F64BFC5B90}"/>
              </a:ext>
            </a:extLst>
          </p:cNvPr>
          <p:cNvSpPr txBox="1"/>
          <p:nvPr/>
        </p:nvSpPr>
        <p:spPr>
          <a:xfrm>
            <a:off x="7160353" y="4533490"/>
            <a:ext cx="1024906" cy="507831"/>
          </a:xfrm>
          <a:prstGeom prst="rect">
            <a:avLst/>
          </a:prstGeom>
          <a:noFill/>
        </p:spPr>
        <p:txBody>
          <a:bodyPr wrap="square" rtlCol="0">
            <a:spAutoFit/>
          </a:bodyPr>
          <a:lstStyle/>
          <a:p>
            <a:r>
              <a:rPr lang="en-US" sz="900" dirty="0"/>
              <a:t>Product</a:t>
            </a:r>
          </a:p>
          <a:p>
            <a:r>
              <a:rPr lang="en-US" sz="900" dirty="0"/>
              <a:t>Consumer</a:t>
            </a:r>
          </a:p>
          <a:p>
            <a:r>
              <a:rPr lang="en-US" sz="900" dirty="0"/>
              <a:t>Etc. </a:t>
            </a:r>
          </a:p>
        </p:txBody>
      </p:sp>
      <p:pic>
        <p:nvPicPr>
          <p:cNvPr id="118" name="Picture 117">
            <a:extLst>
              <a:ext uri="{FF2B5EF4-FFF2-40B4-BE49-F238E27FC236}">
                <a16:creationId xmlns:a16="http://schemas.microsoft.com/office/drawing/2014/main" id="{BFF88865-4107-489D-B33C-78FEFC88E1CA}"/>
              </a:ext>
            </a:extLst>
          </p:cNvPr>
          <p:cNvPicPr>
            <a:picLocks noChangeAspect="1"/>
          </p:cNvPicPr>
          <p:nvPr/>
        </p:nvPicPr>
        <p:blipFill>
          <a:blip r:embed="rId1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348301" y="4995233"/>
            <a:ext cx="615314" cy="737128"/>
          </a:xfrm>
          <a:prstGeom prst="rect">
            <a:avLst/>
          </a:prstGeom>
        </p:spPr>
      </p:pic>
      <p:sp>
        <p:nvSpPr>
          <p:cNvPr id="119" name="TextBox 118">
            <a:extLst>
              <a:ext uri="{FF2B5EF4-FFF2-40B4-BE49-F238E27FC236}">
                <a16:creationId xmlns:a16="http://schemas.microsoft.com/office/drawing/2014/main" id="{BE0ED842-6E2C-44EB-8C08-60416EBA3B86}"/>
              </a:ext>
            </a:extLst>
          </p:cNvPr>
          <p:cNvSpPr txBox="1"/>
          <p:nvPr/>
        </p:nvSpPr>
        <p:spPr>
          <a:xfrm>
            <a:off x="865979" y="5041321"/>
            <a:ext cx="2539598" cy="646331"/>
          </a:xfrm>
          <a:prstGeom prst="rect">
            <a:avLst/>
          </a:prstGeom>
          <a:noFill/>
        </p:spPr>
        <p:txBody>
          <a:bodyPr wrap="square" rtlCol="0">
            <a:spAutoFit/>
          </a:bodyPr>
          <a:lstStyle/>
          <a:p>
            <a:pPr algn="ctr"/>
            <a:r>
              <a:rPr lang="en-US" sz="1200" b="1" dirty="0"/>
              <a:t>Enhanced Customer Support </a:t>
            </a:r>
            <a:r>
              <a:rPr lang="en-US" sz="1200" dirty="0"/>
              <a:t>through text mining &amp; voice analytics and potential for automated chat bots.</a:t>
            </a:r>
          </a:p>
        </p:txBody>
      </p:sp>
      <p:cxnSp>
        <p:nvCxnSpPr>
          <p:cNvPr id="120" name="Straight Arrow Connector 119">
            <a:extLst>
              <a:ext uri="{FF2B5EF4-FFF2-40B4-BE49-F238E27FC236}">
                <a16:creationId xmlns:a16="http://schemas.microsoft.com/office/drawing/2014/main" id="{7A2FA7AF-4FDF-4747-8DA4-6DEF9BB85D7D}"/>
              </a:ext>
            </a:extLst>
          </p:cNvPr>
          <p:cNvCxnSpPr>
            <a:cxnSpLocks/>
          </p:cNvCxnSpPr>
          <p:nvPr/>
        </p:nvCxnSpPr>
        <p:spPr>
          <a:xfrm>
            <a:off x="3200400" y="5325784"/>
            <a:ext cx="4210366" cy="29354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051F08D-4B0E-46CC-8288-69F54699BA1A}"/>
              </a:ext>
            </a:extLst>
          </p:cNvPr>
          <p:cNvCxnSpPr>
            <a:cxnSpLocks/>
          </p:cNvCxnSpPr>
          <p:nvPr/>
        </p:nvCxnSpPr>
        <p:spPr>
          <a:xfrm>
            <a:off x="5997629" y="1774957"/>
            <a:ext cx="2745772" cy="148630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DD2BE82-FB04-45CF-B708-E2CEAD275FB8}"/>
              </a:ext>
            </a:extLst>
          </p:cNvPr>
          <p:cNvSpPr txBox="1"/>
          <p:nvPr/>
        </p:nvSpPr>
        <p:spPr>
          <a:xfrm>
            <a:off x="6445750" y="1869265"/>
            <a:ext cx="1024906" cy="230832"/>
          </a:xfrm>
          <a:prstGeom prst="rect">
            <a:avLst/>
          </a:prstGeom>
          <a:noFill/>
        </p:spPr>
        <p:txBody>
          <a:bodyPr wrap="square" rtlCol="0">
            <a:spAutoFit/>
          </a:bodyPr>
          <a:lstStyle/>
          <a:p>
            <a:r>
              <a:rPr lang="en-US" sz="900" dirty="0"/>
              <a:t>Transactions</a:t>
            </a:r>
          </a:p>
        </p:txBody>
      </p:sp>
      <p:sp>
        <p:nvSpPr>
          <p:cNvPr id="79" name="TextBox 78">
            <a:extLst>
              <a:ext uri="{FF2B5EF4-FFF2-40B4-BE49-F238E27FC236}">
                <a16:creationId xmlns:a16="http://schemas.microsoft.com/office/drawing/2014/main" id="{A9FCC525-2800-4B08-9347-DD6D89298DA5}"/>
              </a:ext>
            </a:extLst>
          </p:cNvPr>
          <p:cNvSpPr txBox="1"/>
          <p:nvPr/>
        </p:nvSpPr>
        <p:spPr>
          <a:xfrm>
            <a:off x="2678513" y="2891705"/>
            <a:ext cx="1024906" cy="230832"/>
          </a:xfrm>
          <a:prstGeom prst="rect">
            <a:avLst/>
          </a:prstGeom>
          <a:noFill/>
        </p:spPr>
        <p:txBody>
          <a:bodyPr wrap="square" rtlCol="0">
            <a:spAutoFit/>
          </a:bodyPr>
          <a:lstStyle/>
          <a:p>
            <a:r>
              <a:rPr lang="en-US" sz="900" dirty="0"/>
              <a:t>Transactions</a:t>
            </a:r>
          </a:p>
        </p:txBody>
      </p:sp>
      <p:cxnSp>
        <p:nvCxnSpPr>
          <p:cNvPr id="83" name="Straight Arrow Connector 82">
            <a:extLst>
              <a:ext uri="{FF2B5EF4-FFF2-40B4-BE49-F238E27FC236}">
                <a16:creationId xmlns:a16="http://schemas.microsoft.com/office/drawing/2014/main" id="{383641CE-C7D0-4228-A9A7-30E7080DF790}"/>
              </a:ext>
            </a:extLst>
          </p:cNvPr>
          <p:cNvCxnSpPr>
            <a:cxnSpLocks/>
          </p:cNvCxnSpPr>
          <p:nvPr/>
        </p:nvCxnSpPr>
        <p:spPr>
          <a:xfrm flipV="1">
            <a:off x="2879095" y="4487680"/>
            <a:ext cx="961654" cy="487082"/>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B68524C-CC8B-478A-974C-1954FF499BC6}"/>
              </a:ext>
            </a:extLst>
          </p:cNvPr>
          <p:cNvSpPr txBox="1"/>
          <p:nvPr/>
        </p:nvSpPr>
        <p:spPr>
          <a:xfrm>
            <a:off x="3227468" y="4738268"/>
            <a:ext cx="1024906" cy="230832"/>
          </a:xfrm>
          <a:prstGeom prst="rect">
            <a:avLst/>
          </a:prstGeom>
          <a:noFill/>
        </p:spPr>
        <p:txBody>
          <a:bodyPr wrap="square" rtlCol="0">
            <a:spAutoFit/>
          </a:bodyPr>
          <a:lstStyle/>
          <a:p>
            <a:r>
              <a:rPr lang="en-US" sz="900" dirty="0"/>
              <a:t>Consumer </a:t>
            </a:r>
          </a:p>
        </p:txBody>
      </p:sp>
      <p:sp>
        <p:nvSpPr>
          <p:cNvPr id="4" name="Slide Number Placeholder 1">
            <a:extLst>
              <a:ext uri="{FF2B5EF4-FFF2-40B4-BE49-F238E27FC236}">
                <a16:creationId xmlns:a16="http://schemas.microsoft.com/office/drawing/2014/main" id="{1F2231A4-2476-E9B2-7279-EC926E741CB4}"/>
              </a:ext>
            </a:extLst>
          </p:cNvPr>
          <p:cNvSpPr txBox="1">
            <a:spLocks/>
          </p:cNvSpPr>
          <p:nvPr/>
        </p:nvSpPr>
        <p:spPr>
          <a:xfrm>
            <a:off x="11506200" y="65087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tx1"/>
                </a:solidFill>
              </a:rPr>
              <a:pPr/>
              <a:t>60</a:t>
            </a:fld>
            <a:endParaRPr lang="en-US" dirty="0">
              <a:solidFill>
                <a:schemeClr val="tx1"/>
              </a:solidFill>
            </a:endParaRPr>
          </a:p>
        </p:txBody>
      </p:sp>
    </p:spTree>
    <p:extLst>
      <p:ext uri="{BB962C8B-B14F-4D97-AF65-F5344CB8AC3E}">
        <p14:creationId xmlns:p14="http://schemas.microsoft.com/office/powerpoint/2010/main" val="2312761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a:extLst>
              <a:ext uri="{FF2B5EF4-FFF2-40B4-BE49-F238E27FC236}">
                <a16:creationId xmlns:a16="http://schemas.microsoft.com/office/drawing/2014/main" id="{5B07CF72-3B62-4DD7-A62A-805E6D9489EF}"/>
              </a:ext>
            </a:extLst>
          </p:cNvPr>
          <p:cNvCxnSpPr>
            <a:cxnSpLocks/>
            <a:stCxn id="99" idx="3"/>
          </p:cNvCxnSpPr>
          <p:nvPr/>
        </p:nvCxnSpPr>
        <p:spPr>
          <a:xfrm>
            <a:off x="2602782" y="2825763"/>
            <a:ext cx="6136922" cy="881193"/>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9EEFE-7E33-48DC-AB16-F59E4EB687CE}"/>
              </a:ext>
            </a:extLst>
          </p:cNvPr>
          <p:cNvSpPr>
            <a:spLocks noGrp="1"/>
          </p:cNvSpPr>
          <p:nvPr>
            <p:ph type="title"/>
          </p:nvPr>
        </p:nvSpPr>
        <p:spPr>
          <a:xfrm>
            <a:off x="184524" y="-35355"/>
            <a:ext cx="10515600" cy="625715"/>
          </a:xfrm>
        </p:spPr>
        <p:txBody>
          <a:bodyPr/>
          <a:lstStyle/>
          <a:p>
            <a:r>
              <a:rPr lang="en-US" dirty="0"/>
              <a:t>Future State Architecture: Benefits</a:t>
            </a:r>
          </a:p>
        </p:txBody>
      </p:sp>
      <p:sp>
        <p:nvSpPr>
          <p:cNvPr id="3" name="Slide Number Placeholder 2">
            <a:extLst>
              <a:ext uri="{FF2B5EF4-FFF2-40B4-BE49-F238E27FC236}">
                <a16:creationId xmlns:a16="http://schemas.microsoft.com/office/drawing/2014/main" id="{63EC8B99-4EA5-4545-8249-9042824F2F48}"/>
              </a:ext>
            </a:extLst>
          </p:cNvPr>
          <p:cNvSpPr>
            <a:spLocks noGrp="1"/>
          </p:cNvSpPr>
          <p:nvPr>
            <p:ph type="sldNum" sz="quarter" idx="12"/>
          </p:nvPr>
        </p:nvSpPr>
        <p:spPr/>
        <p:txBody>
          <a:bodyPr/>
          <a:lstStyle/>
          <a:p>
            <a:fld id="{7C0A8638-8D10-419D-A540-6BF35F11F66E}" type="slidenum">
              <a:rPr lang="en-US" smtClean="0"/>
              <a:t>61</a:t>
            </a:fld>
            <a:endParaRPr lang="en-US" dirty="0"/>
          </a:p>
        </p:txBody>
      </p:sp>
      <p:sp>
        <p:nvSpPr>
          <p:cNvPr id="6" name="TextBox 5">
            <a:extLst>
              <a:ext uri="{FF2B5EF4-FFF2-40B4-BE49-F238E27FC236}">
                <a16:creationId xmlns:a16="http://schemas.microsoft.com/office/drawing/2014/main" id="{FBB356CB-CE29-4201-8BFA-08AA718F8CC5}"/>
              </a:ext>
            </a:extLst>
          </p:cNvPr>
          <p:cNvSpPr txBox="1"/>
          <p:nvPr/>
        </p:nvSpPr>
        <p:spPr>
          <a:xfrm>
            <a:off x="3988522" y="4777463"/>
            <a:ext cx="3213463" cy="646331"/>
          </a:xfrm>
          <a:prstGeom prst="rect">
            <a:avLst/>
          </a:prstGeom>
          <a:noFill/>
        </p:spPr>
        <p:txBody>
          <a:bodyPr wrap="square" rtlCol="0">
            <a:spAutoFit/>
          </a:bodyPr>
          <a:lstStyle/>
          <a:p>
            <a:pPr algn="ctr"/>
            <a:r>
              <a:rPr lang="en-US" sz="1200" b="1" dirty="0"/>
              <a:t>MDM Hub </a:t>
            </a:r>
            <a:r>
              <a:rPr lang="en-US" sz="1200" dirty="0"/>
              <a:t>stores a Single, Consistent View of Customer, Product, Supplier, etc. to publish across all enterprise systems</a:t>
            </a:r>
          </a:p>
        </p:txBody>
      </p:sp>
      <p:pic>
        <p:nvPicPr>
          <p:cNvPr id="8" name="Picture 7">
            <a:extLst>
              <a:ext uri="{FF2B5EF4-FFF2-40B4-BE49-F238E27FC236}">
                <a16:creationId xmlns:a16="http://schemas.microsoft.com/office/drawing/2014/main" id="{1FA2BFEC-5630-4F6E-9E24-E6F5DD875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704" y="2958733"/>
            <a:ext cx="1820499" cy="1820499"/>
          </a:xfrm>
          <a:prstGeom prst="rect">
            <a:avLst/>
          </a:prstGeom>
        </p:spPr>
      </p:pic>
      <p:sp>
        <p:nvSpPr>
          <p:cNvPr id="9" name="Cylinder 8">
            <a:extLst>
              <a:ext uri="{FF2B5EF4-FFF2-40B4-BE49-F238E27FC236}">
                <a16:creationId xmlns:a16="http://schemas.microsoft.com/office/drawing/2014/main" id="{39E87F25-4393-4E82-B9D7-FB21A0F15C54}"/>
              </a:ext>
            </a:extLst>
          </p:cNvPr>
          <p:cNvSpPr/>
          <p:nvPr/>
        </p:nvSpPr>
        <p:spPr>
          <a:xfrm>
            <a:off x="8743401" y="2823224"/>
            <a:ext cx="1297577" cy="1445486"/>
          </a:xfrm>
          <a:prstGeom prst="can">
            <a:avLst>
              <a:gd name="adj" fmla="val 1353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937F89D6-F2F2-4653-8BA5-9F4FFF65F94A}"/>
              </a:ext>
            </a:extLst>
          </p:cNvPr>
          <p:cNvSpPr/>
          <p:nvPr/>
        </p:nvSpPr>
        <p:spPr>
          <a:xfrm>
            <a:off x="9292797" y="347362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45F405EF-7F6F-45A2-9450-E836C06A8A16}"/>
              </a:ext>
            </a:extLst>
          </p:cNvPr>
          <p:cNvSpPr/>
          <p:nvPr/>
        </p:nvSpPr>
        <p:spPr>
          <a:xfrm>
            <a:off x="8872702" y="3283339"/>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D1EBD3-76C4-49D0-8607-46E772FF8363}"/>
              </a:ext>
            </a:extLst>
          </p:cNvPr>
          <p:cNvSpPr txBox="1"/>
          <p:nvPr/>
        </p:nvSpPr>
        <p:spPr>
          <a:xfrm>
            <a:off x="8675195" y="3396252"/>
            <a:ext cx="608182" cy="215444"/>
          </a:xfrm>
          <a:prstGeom prst="rect">
            <a:avLst/>
          </a:prstGeom>
          <a:noFill/>
        </p:spPr>
        <p:txBody>
          <a:bodyPr wrap="square" rtlCol="0">
            <a:spAutoFit/>
          </a:bodyPr>
          <a:lstStyle/>
          <a:p>
            <a:pPr algn="ctr"/>
            <a:r>
              <a:rPr lang="en-US" sz="800" dirty="0"/>
              <a:t>Consumer</a:t>
            </a:r>
          </a:p>
        </p:txBody>
      </p:sp>
      <p:cxnSp>
        <p:nvCxnSpPr>
          <p:cNvPr id="19" name="Straight Arrow Connector 18">
            <a:extLst>
              <a:ext uri="{FF2B5EF4-FFF2-40B4-BE49-F238E27FC236}">
                <a16:creationId xmlns:a16="http://schemas.microsoft.com/office/drawing/2014/main" id="{18F3EFDE-CD1E-43BC-8D4F-1DFE5BC872E8}"/>
              </a:ext>
            </a:extLst>
          </p:cNvPr>
          <p:cNvCxnSpPr>
            <a:endCxn id="14" idx="1"/>
          </p:cNvCxnSpPr>
          <p:nvPr/>
        </p:nvCxnSpPr>
        <p:spPr>
          <a:xfrm>
            <a:off x="9071485" y="3366827"/>
            <a:ext cx="221312" cy="190289"/>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0A3117C-BB59-4230-A386-631B19F28430}"/>
              </a:ext>
            </a:extLst>
          </p:cNvPr>
          <p:cNvSpPr/>
          <p:nvPr/>
        </p:nvSpPr>
        <p:spPr>
          <a:xfrm>
            <a:off x="888212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7F45885-F6B7-46EA-A0F2-2708B1B2295A}"/>
              </a:ext>
            </a:extLst>
          </p:cNvPr>
          <p:cNvSpPr txBox="1"/>
          <p:nvPr/>
        </p:nvSpPr>
        <p:spPr>
          <a:xfrm>
            <a:off x="8684615" y="3819868"/>
            <a:ext cx="608182" cy="215444"/>
          </a:xfrm>
          <a:prstGeom prst="rect">
            <a:avLst/>
          </a:prstGeom>
          <a:noFill/>
        </p:spPr>
        <p:txBody>
          <a:bodyPr wrap="square" rtlCol="0">
            <a:spAutoFit/>
          </a:bodyPr>
          <a:lstStyle/>
          <a:p>
            <a:pPr algn="ctr"/>
            <a:r>
              <a:rPr lang="en-US" sz="800" dirty="0"/>
              <a:t>Customer</a:t>
            </a:r>
          </a:p>
        </p:txBody>
      </p:sp>
      <p:sp>
        <p:nvSpPr>
          <p:cNvPr id="22" name="Rectangle: Rounded Corners 21">
            <a:extLst>
              <a:ext uri="{FF2B5EF4-FFF2-40B4-BE49-F238E27FC236}">
                <a16:creationId xmlns:a16="http://schemas.microsoft.com/office/drawing/2014/main" id="{8377D7D3-DC9D-4F17-951C-98DAE7BA8396}"/>
              </a:ext>
            </a:extLst>
          </p:cNvPr>
          <p:cNvSpPr/>
          <p:nvPr/>
        </p:nvSpPr>
        <p:spPr>
          <a:xfrm>
            <a:off x="9722168" y="328333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FF1D05A-4804-4DFC-A366-9DE0AEC488A5}"/>
              </a:ext>
            </a:extLst>
          </p:cNvPr>
          <p:cNvSpPr txBox="1"/>
          <p:nvPr/>
        </p:nvSpPr>
        <p:spPr>
          <a:xfrm>
            <a:off x="9524238" y="3396252"/>
            <a:ext cx="608182" cy="215444"/>
          </a:xfrm>
          <a:prstGeom prst="rect">
            <a:avLst/>
          </a:prstGeom>
          <a:noFill/>
        </p:spPr>
        <p:txBody>
          <a:bodyPr wrap="square" rtlCol="0">
            <a:spAutoFit/>
          </a:bodyPr>
          <a:lstStyle/>
          <a:p>
            <a:pPr algn="ctr"/>
            <a:r>
              <a:rPr lang="en-US" sz="800" dirty="0"/>
              <a:t>Region</a:t>
            </a:r>
          </a:p>
        </p:txBody>
      </p:sp>
      <p:sp>
        <p:nvSpPr>
          <p:cNvPr id="24" name="Rectangle: Rounded Corners 23">
            <a:extLst>
              <a:ext uri="{FF2B5EF4-FFF2-40B4-BE49-F238E27FC236}">
                <a16:creationId xmlns:a16="http://schemas.microsoft.com/office/drawing/2014/main" id="{4CF568C6-9CBB-4C73-9A69-3245110B46AB}"/>
              </a:ext>
            </a:extLst>
          </p:cNvPr>
          <p:cNvSpPr/>
          <p:nvPr/>
        </p:nvSpPr>
        <p:spPr>
          <a:xfrm>
            <a:off x="9716672" y="3706955"/>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A0CA9A4-5801-4D15-8E14-554123EBD25F}"/>
              </a:ext>
            </a:extLst>
          </p:cNvPr>
          <p:cNvSpPr txBox="1"/>
          <p:nvPr/>
        </p:nvSpPr>
        <p:spPr>
          <a:xfrm>
            <a:off x="9518742" y="3819869"/>
            <a:ext cx="608182" cy="215444"/>
          </a:xfrm>
          <a:prstGeom prst="rect">
            <a:avLst/>
          </a:prstGeom>
          <a:noFill/>
        </p:spPr>
        <p:txBody>
          <a:bodyPr wrap="square" rtlCol="0">
            <a:spAutoFit/>
          </a:bodyPr>
          <a:lstStyle/>
          <a:p>
            <a:pPr algn="ctr"/>
            <a:r>
              <a:rPr lang="en-US" sz="800" dirty="0"/>
              <a:t>Category</a:t>
            </a:r>
          </a:p>
        </p:txBody>
      </p:sp>
      <p:cxnSp>
        <p:nvCxnSpPr>
          <p:cNvPr id="26" name="Straight Arrow Connector 25">
            <a:extLst>
              <a:ext uri="{FF2B5EF4-FFF2-40B4-BE49-F238E27FC236}">
                <a16:creationId xmlns:a16="http://schemas.microsoft.com/office/drawing/2014/main" id="{24C6DD6C-2A74-460A-92A8-C62EDE7960CE}"/>
              </a:ext>
            </a:extLst>
          </p:cNvPr>
          <p:cNvCxnSpPr>
            <a:cxnSpLocks/>
          </p:cNvCxnSpPr>
          <p:nvPr/>
        </p:nvCxnSpPr>
        <p:spPr>
          <a:xfrm flipV="1">
            <a:off x="9090325" y="3586542"/>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701A8E1-D89B-4DA6-ACF7-6F453C9C265A}"/>
              </a:ext>
            </a:extLst>
          </p:cNvPr>
          <p:cNvCxnSpPr>
            <a:cxnSpLocks/>
          </p:cNvCxnSpPr>
          <p:nvPr/>
        </p:nvCxnSpPr>
        <p:spPr>
          <a:xfrm flipV="1">
            <a:off x="9509151" y="3356870"/>
            <a:ext cx="199134" cy="195752"/>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C46159F-A30C-4624-8822-138BCA766A3E}"/>
              </a:ext>
            </a:extLst>
          </p:cNvPr>
          <p:cNvCxnSpPr>
            <a:cxnSpLocks/>
          </p:cNvCxnSpPr>
          <p:nvPr/>
        </p:nvCxnSpPr>
        <p:spPr>
          <a:xfrm>
            <a:off x="9496728" y="3591734"/>
            <a:ext cx="226294" cy="19236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FB95D2-F1FC-45A0-9A31-3F2E93803A9D}"/>
              </a:ext>
            </a:extLst>
          </p:cNvPr>
          <p:cNvCxnSpPr>
            <a:cxnSpLocks/>
          </p:cNvCxnSpPr>
          <p:nvPr/>
        </p:nvCxnSpPr>
        <p:spPr>
          <a:xfrm flipV="1">
            <a:off x="6918957" y="4034777"/>
            <a:ext cx="2402546" cy="200137"/>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ADA3F6C6-258F-45EB-99A5-AA968D9D0D80}"/>
              </a:ext>
            </a:extLst>
          </p:cNvPr>
          <p:cNvSpPr/>
          <p:nvPr/>
        </p:nvSpPr>
        <p:spPr>
          <a:xfrm>
            <a:off x="9321503" y="3923658"/>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2560C458-8035-431C-BB7B-DC1E2B756578}"/>
              </a:ext>
            </a:extLst>
          </p:cNvPr>
          <p:cNvCxnSpPr>
            <a:cxnSpLocks/>
          </p:cNvCxnSpPr>
          <p:nvPr/>
        </p:nvCxnSpPr>
        <p:spPr>
          <a:xfrm flipV="1">
            <a:off x="9410358" y="3644327"/>
            <a:ext cx="367" cy="274320"/>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CB9851-EFAB-4CE1-A253-1289E85B4599}"/>
              </a:ext>
            </a:extLst>
          </p:cNvPr>
          <p:cNvSpPr txBox="1"/>
          <p:nvPr/>
        </p:nvSpPr>
        <p:spPr>
          <a:xfrm>
            <a:off x="9201355" y="3591167"/>
            <a:ext cx="429371" cy="215444"/>
          </a:xfrm>
          <a:prstGeom prst="rect">
            <a:avLst/>
          </a:prstGeom>
          <a:noFill/>
        </p:spPr>
        <p:txBody>
          <a:bodyPr wrap="square" rtlCol="0">
            <a:spAutoFit/>
          </a:bodyPr>
          <a:lstStyle/>
          <a:p>
            <a:r>
              <a:rPr lang="en-US" sz="800" dirty="0"/>
              <a:t>Sales</a:t>
            </a:r>
          </a:p>
        </p:txBody>
      </p:sp>
      <p:sp>
        <p:nvSpPr>
          <p:cNvPr id="43" name="TextBox 42">
            <a:extLst>
              <a:ext uri="{FF2B5EF4-FFF2-40B4-BE49-F238E27FC236}">
                <a16:creationId xmlns:a16="http://schemas.microsoft.com/office/drawing/2014/main" id="{67AF3938-C9CF-435D-9D26-B1D3746F6465}"/>
              </a:ext>
            </a:extLst>
          </p:cNvPr>
          <p:cNvSpPr txBox="1"/>
          <p:nvPr/>
        </p:nvSpPr>
        <p:spPr>
          <a:xfrm>
            <a:off x="9139379" y="4035710"/>
            <a:ext cx="608182" cy="215444"/>
          </a:xfrm>
          <a:prstGeom prst="rect">
            <a:avLst/>
          </a:prstGeom>
          <a:noFill/>
        </p:spPr>
        <p:txBody>
          <a:bodyPr wrap="square" rtlCol="0">
            <a:spAutoFit/>
          </a:bodyPr>
          <a:lstStyle/>
          <a:p>
            <a:pPr algn="ctr"/>
            <a:r>
              <a:rPr lang="en-US" sz="800" dirty="0"/>
              <a:t>Product</a:t>
            </a:r>
          </a:p>
        </p:txBody>
      </p:sp>
      <p:sp>
        <p:nvSpPr>
          <p:cNvPr id="44" name="Rectangle: Rounded Corners 43">
            <a:extLst>
              <a:ext uri="{FF2B5EF4-FFF2-40B4-BE49-F238E27FC236}">
                <a16:creationId xmlns:a16="http://schemas.microsoft.com/office/drawing/2014/main" id="{EEBB25B2-F09F-42A4-A4CF-8C62FC19E447}"/>
              </a:ext>
            </a:extLst>
          </p:cNvPr>
          <p:cNvSpPr/>
          <p:nvPr/>
        </p:nvSpPr>
        <p:spPr>
          <a:xfrm>
            <a:off x="9293699" y="3055737"/>
            <a:ext cx="198783" cy="1669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46379CF3-8733-478B-A8AA-2D3B3AB5ED7C}"/>
              </a:ext>
            </a:extLst>
          </p:cNvPr>
          <p:cNvCxnSpPr>
            <a:cxnSpLocks/>
          </p:cNvCxnSpPr>
          <p:nvPr/>
        </p:nvCxnSpPr>
        <p:spPr>
          <a:xfrm flipV="1">
            <a:off x="9397874" y="3234067"/>
            <a:ext cx="367" cy="246888"/>
          </a:xfrm>
          <a:prstGeom prst="straightConnector1">
            <a:avLst/>
          </a:prstGeom>
          <a:ln>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FC3F0CE-8E0A-4844-9EC4-BF816C9F161E}"/>
              </a:ext>
            </a:extLst>
          </p:cNvPr>
          <p:cNvSpPr txBox="1"/>
          <p:nvPr/>
        </p:nvSpPr>
        <p:spPr>
          <a:xfrm>
            <a:off x="9139378" y="3173111"/>
            <a:ext cx="575005" cy="215444"/>
          </a:xfrm>
          <a:prstGeom prst="rect">
            <a:avLst/>
          </a:prstGeom>
          <a:noFill/>
        </p:spPr>
        <p:txBody>
          <a:bodyPr wrap="square" rtlCol="0">
            <a:spAutoFit/>
          </a:bodyPr>
          <a:lstStyle/>
          <a:p>
            <a:pPr algn="ctr"/>
            <a:r>
              <a:rPr lang="en-US" sz="800" dirty="0"/>
              <a:t>Supplier</a:t>
            </a:r>
          </a:p>
        </p:txBody>
      </p:sp>
      <p:sp>
        <p:nvSpPr>
          <p:cNvPr id="47" name="TextBox 46">
            <a:extLst>
              <a:ext uri="{FF2B5EF4-FFF2-40B4-BE49-F238E27FC236}">
                <a16:creationId xmlns:a16="http://schemas.microsoft.com/office/drawing/2014/main" id="{35177061-209A-4254-A54A-80BF635DF655}"/>
              </a:ext>
            </a:extLst>
          </p:cNvPr>
          <p:cNvSpPr txBox="1"/>
          <p:nvPr/>
        </p:nvSpPr>
        <p:spPr>
          <a:xfrm>
            <a:off x="6236493" y="4087291"/>
            <a:ext cx="753846" cy="276999"/>
          </a:xfrm>
          <a:prstGeom prst="rect">
            <a:avLst/>
          </a:prstGeom>
          <a:noFill/>
        </p:spPr>
        <p:txBody>
          <a:bodyPr wrap="square" rtlCol="0">
            <a:spAutoFit/>
          </a:bodyPr>
          <a:lstStyle/>
          <a:p>
            <a:pPr algn="ctr"/>
            <a:r>
              <a:rPr lang="en-US" sz="1200" b="1" dirty="0">
                <a:solidFill>
                  <a:schemeClr val="bg2">
                    <a:lumMod val="25000"/>
                  </a:schemeClr>
                </a:solidFill>
              </a:rPr>
              <a:t>Product</a:t>
            </a:r>
          </a:p>
        </p:txBody>
      </p:sp>
      <p:sp>
        <p:nvSpPr>
          <p:cNvPr id="48" name="TextBox 47">
            <a:extLst>
              <a:ext uri="{FF2B5EF4-FFF2-40B4-BE49-F238E27FC236}">
                <a16:creationId xmlns:a16="http://schemas.microsoft.com/office/drawing/2014/main" id="{694CFBA7-B223-4F19-85DA-68C3CDAF8BB7}"/>
              </a:ext>
            </a:extLst>
          </p:cNvPr>
          <p:cNvSpPr txBox="1"/>
          <p:nvPr/>
        </p:nvSpPr>
        <p:spPr>
          <a:xfrm>
            <a:off x="6296596" y="3378150"/>
            <a:ext cx="868119" cy="276999"/>
          </a:xfrm>
          <a:prstGeom prst="rect">
            <a:avLst/>
          </a:prstGeom>
          <a:noFill/>
        </p:spPr>
        <p:txBody>
          <a:bodyPr wrap="square" rtlCol="0">
            <a:spAutoFit/>
          </a:bodyPr>
          <a:lstStyle/>
          <a:p>
            <a:pPr algn="ctr"/>
            <a:r>
              <a:rPr lang="en-US" sz="1200" b="1" dirty="0">
                <a:solidFill>
                  <a:schemeClr val="bg2">
                    <a:lumMod val="25000"/>
                  </a:schemeClr>
                </a:solidFill>
              </a:rPr>
              <a:t>Consumer</a:t>
            </a:r>
          </a:p>
        </p:txBody>
      </p:sp>
      <p:sp>
        <p:nvSpPr>
          <p:cNvPr id="49" name="TextBox 48">
            <a:extLst>
              <a:ext uri="{FF2B5EF4-FFF2-40B4-BE49-F238E27FC236}">
                <a16:creationId xmlns:a16="http://schemas.microsoft.com/office/drawing/2014/main" id="{9862E8A0-DB28-4B23-9681-B5C3A34E6D21}"/>
              </a:ext>
            </a:extLst>
          </p:cNvPr>
          <p:cNvSpPr txBox="1"/>
          <p:nvPr/>
        </p:nvSpPr>
        <p:spPr>
          <a:xfrm>
            <a:off x="3874250" y="3359180"/>
            <a:ext cx="868119" cy="276999"/>
          </a:xfrm>
          <a:prstGeom prst="rect">
            <a:avLst/>
          </a:prstGeom>
          <a:noFill/>
        </p:spPr>
        <p:txBody>
          <a:bodyPr wrap="square" rtlCol="0">
            <a:spAutoFit/>
          </a:bodyPr>
          <a:lstStyle/>
          <a:p>
            <a:pPr algn="ctr"/>
            <a:r>
              <a:rPr lang="en-US" sz="1200" b="1" dirty="0">
                <a:solidFill>
                  <a:schemeClr val="bg2">
                    <a:lumMod val="25000"/>
                  </a:schemeClr>
                </a:solidFill>
              </a:rPr>
              <a:t>Supplier</a:t>
            </a:r>
          </a:p>
        </p:txBody>
      </p:sp>
      <p:sp>
        <p:nvSpPr>
          <p:cNvPr id="50" name="TextBox 49">
            <a:extLst>
              <a:ext uri="{FF2B5EF4-FFF2-40B4-BE49-F238E27FC236}">
                <a16:creationId xmlns:a16="http://schemas.microsoft.com/office/drawing/2014/main" id="{4BA57504-7F89-4129-A5A4-DAC18E0CA7E1}"/>
              </a:ext>
            </a:extLst>
          </p:cNvPr>
          <p:cNvSpPr txBox="1"/>
          <p:nvPr/>
        </p:nvSpPr>
        <p:spPr>
          <a:xfrm>
            <a:off x="3865444" y="4087291"/>
            <a:ext cx="868119" cy="276999"/>
          </a:xfrm>
          <a:prstGeom prst="rect">
            <a:avLst/>
          </a:prstGeom>
          <a:noFill/>
        </p:spPr>
        <p:txBody>
          <a:bodyPr wrap="square" rtlCol="0">
            <a:spAutoFit/>
          </a:bodyPr>
          <a:lstStyle/>
          <a:p>
            <a:pPr algn="ctr"/>
            <a:r>
              <a:rPr lang="en-US" sz="1200" b="1" dirty="0">
                <a:solidFill>
                  <a:schemeClr val="bg2">
                    <a:lumMod val="25000"/>
                  </a:schemeClr>
                </a:solidFill>
              </a:rPr>
              <a:t>Customer</a:t>
            </a:r>
          </a:p>
        </p:txBody>
      </p:sp>
      <p:cxnSp>
        <p:nvCxnSpPr>
          <p:cNvPr id="54" name="Straight Arrow Connector 53">
            <a:extLst>
              <a:ext uri="{FF2B5EF4-FFF2-40B4-BE49-F238E27FC236}">
                <a16:creationId xmlns:a16="http://schemas.microsoft.com/office/drawing/2014/main" id="{65ECAE40-CCC8-4D5B-8111-C95357AB61A1}"/>
              </a:ext>
            </a:extLst>
          </p:cNvPr>
          <p:cNvCxnSpPr>
            <a:cxnSpLocks/>
          </p:cNvCxnSpPr>
          <p:nvPr/>
        </p:nvCxnSpPr>
        <p:spPr>
          <a:xfrm flipV="1">
            <a:off x="7087589" y="3383392"/>
            <a:ext cx="1785113" cy="152358"/>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FA02789-D8A6-4B2C-A2B2-FD62080441E8}"/>
              </a:ext>
            </a:extLst>
          </p:cNvPr>
          <p:cNvSpPr txBox="1"/>
          <p:nvPr/>
        </p:nvSpPr>
        <p:spPr>
          <a:xfrm>
            <a:off x="4414738" y="2807507"/>
            <a:ext cx="868119" cy="276999"/>
          </a:xfrm>
          <a:prstGeom prst="rect">
            <a:avLst/>
          </a:prstGeom>
          <a:noFill/>
        </p:spPr>
        <p:txBody>
          <a:bodyPr wrap="square" rtlCol="0">
            <a:spAutoFit/>
          </a:bodyPr>
          <a:lstStyle/>
          <a:p>
            <a:pPr algn="ctr"/>
            <a:r>
              <a:rPr lang="en-US" sz="1200" b="1" dirty="0">
                <a:solidFill>
                  <a:schemeClr val="bg2">
                    <a:lumMod val="25000"/>
                  </a:schemeClr>
                </a:solidFill>
              </a:rPr>
              <a:t>Location</a:t>
            </a:r>
          </a:p>
        </p:txBody>
      </p:sp>
      <p:sp>
        <p:nvSpPr>
          <p:cNvPr id="57" name="TextBox 56">
            <a:extLst>
              <a:ext uri="{FF2B5EF4-FFF2-40B4-BE49-F238E27FC236}">
                <a16:creationId xmlns:a16="http://schemas.microsoft.com/office/drawing/2014/main" id="{E4742E9C-B63F-42A8-A03D-81E6FE830195}"/>
              </a:ext>
            </a:extLst>
          </p:cNvPr>
          <p:cNvSpPr txBox="1"/>
          <p:nvPr/>
        </p:nvSpPr>
        <p:spPr>
          <a:xfrm>
            <a:off x="5729933" y="2807506"/>
            <a:ext cx="868119" cy="276999"/>
          </a:xfrm>
          <a:prstGeom prst="rect">
            <a:avLst/>
          </a:prstGeom>
          <a:noFill/>
        </p:spPr>
        <p:txBody>
          <a:bodyPr wrap="square" rtlCol="0">
            <a:spAutoFit/>
          </a:bodyPr>
          <a:lstStyle/>
          <a:p>
            <a:pPr algn="ctr"/>
            <a:r>
              <a:rPr lang="en-US" sz="1200" b="1" dirty="0">
                <a:solidFill>
                  <a:schemeClr val="bg2">
                    <a:lumMod val="25000"/>
                  </a:schemeClr>
                </a:solidFill>
              </a:rPr>
              <a:t>Employee</a:t>
            </a:r>
          </a:p>
        </p:txBody>
      </p:sp>
      <p:pic>
        <p:nvPicPr>
          <p:cNvPr id="59" name="Picture 58">
            <a:extLst>
              <a:ext uri="{FF2B5EF4-FFF2-40B4-BE49-F238E27FC236}">
                <a16:creationId xmlns:a16="http://schemas.microsoft.com/office/drawing/2014/main" id="{EA221AC5-DBDA-4FE1-A2AF-F7FC51A6A1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7501" y="368243"/>
            <a:ext cx="1086371" cy="1082209"/>
          </a:xfrm>
          <a:prstGeom prst="rect">
            <a:avLst/>
          </a:prstGeom>
        </p:spPr>
      </p:pic>
      <p:sp>
        <p:nvSpPr>
          <p:cNvPr id="60" name="TextBox 59">
            <a:extLst>
              <a:ext uri="{FF2B5EF4-FFF2-40B4-BE49-F238E27FC236}">
                <a16:creationId xmlns:a16="http://schemas.microsoft.com/office/drawing/2014/main" id="{A0FB5DC6-924B-4BDF-A2FF-072381D58F0A}"/>
              </a:ext>
            </a:extLst>
          </p:cNvPr>
          <p:cNvSpPr txBox="1"/>
          <p:nvPr/>
        </p:nvSpPr>
        <p:spPr>
          <a:xfrm>
            <a:off x="7144367" y="1404884"/>
            <a:ext cx="3213463" cy="646331"/>
          </a:xfrm>
          <a:prstGeom prst="rect">
            <a:avLst/>
          </a:prstGeom>
          <a:noFill/>
        </p:spPr>
        <p:txBody>
          <a:bodyPr wrap="square" rtlCol="0">
            <a:spAutoFit/>
          </a:bodyPr>
          <a:lstStyle/>
          <a:p>
            <a:pPr algn="ctr"/>
            <a:r>
              <a:rPr lang="en-US" sz="1200" b="1" dirty="0"/>
              <a:t>Product Information Management (PIM) </a:t>
            </a:r>
            <a:r>
              <a:rPr lang="en-US" sz="1200" dirty="0"/>
              <a:t>ensures provides trusted product content for unified commerce.</a:t>
            </a:r>
          </a:p>
        </p:txBody>
      </p:sp>
      <p:cxnSp>
        <p:nvCxnSpPr>
          <p:cNvPr id="61" name="Straight Arrow Connector 60">
            <a:extLst>
              <a:ext uri="{FF2B5EF4-FFF2-40B4-BE49-F238E27FC236}">
                <a16:creationId xmlns:a16="http://schemas.microsoft.com/office/drawing/2014/main" id="{762D155C-D815-4ED1-9A16-C0DC92E2A333}"/>
              </a:ext>
            </a:extLst>
          </p:cNvPr>
          <p:cNvCxnSpPr>
            <a:cxnSpLocks/>
          </p:cNvCxnSpPr>
          <p:nvPr/>
        </p:nvCxnSpPr>
        <p:spPr>
          <a:xfrm flipV="1">
            <a:off x="7272820" y="2013009"/>
            <a:ext cx="682464" cy="66512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32E71B3C-847D-4D55-8930-AAF31BB180E3}"/>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409250" y="553420"/>
            <a:ext cx="1644116" cy="822058"/>
          </a:xfrm>
          <a:prstGeom prst="rect">
            <a:avLst/>
          </a:prstGeom>
        </p:spPr>
      </p:pic>
      <p:sp>
        <p:nvSpPr>
          <p:cNvPr id="67" name="TextBox 66">
            <a:extLst>
              <a:ext uri="{FF2B5EF4-FFF2-40B4-BE49-F238E27FC236}">
                <a16:creationId xmlns:a16="http://schemas.microsoft.com/office/drawing/2014/main" id="{3362CEBB-297B-4391-858D-1019971702A0}"/>
              </a:ext>
            </a:extLst>
          </p:cNvPr>
          <p:cNvSpPr txBox="1"/>
          <p:nvPr/>
        </p:nvSpPr>
        <p:spPr>
          <a:xfrm>
            <a:off x="823414" y="1410383"/>
            <a:ext cx="3213463" cy="646331"/>
          </a:xfrm>
          <a:prstGeom prst="rect">
            <a:avLst/>
          </a:prstGeom>
          <a:noFill/>
        </p:spPr>
        <p:txBody>
          <a:bodyPr wrap="square" rtlCol="0">
            <a:spAutoFit/>
          </a:bodyPr>
          <a:lstStyle/>
          <a:p>
            <a:pPr algn="ctr"/>
            <a:r>
              <a:rPr lang="en-US" sz="1200" b="1" dirty="0"/>
              <a:t>Customer Relationship (CRM) </a:t>
            </a:r>
            <a:r>
              <a:rPr lang="en-US" sz="1200" dirty="0"/>
              <a:t>managers</a:t>
            </a:r>
            <a:r>
              <a:rPr lang="en-US" sz="1200" b="1" dirty="0"/>
              <a:t> </a:t>
            </a:r>
            <a:r>
              <a:rPr lang="en-US" sz="1200" dirty="0"/>
              <a:t>relationships and interactions with consumers and prospects.</a:t>
            </a:r>
          </a:p>
        </p:txBody>
      </p:sp>
      <p:cxnSp>
        <p:nvCxnSpPr>
          <p:cNvPr id="68" name="Straight Arrow Connector 67">
            <a:extLst>
              <a:ext uri="{FF2B5EF4-FFF2-40B4-BE49-F238E27FC236}">
                <a16:creationId xmlns:a16="http://schemas.microsoft.com/office/drawing/2014/main" id="{8C1AB356-FE5D-4815-B9EF-72E1F0961832}"/>
              </a:ext>
            </a:extLst>
          </p:cNvPr>
          <p:cNvCxnSpPr>
            <a:cxnSpLocks/>
          </p:cNvCxnSpPr>
          <p:nvPr/>
        </p:nvCxnSpPr>
        <p:spPr>
          <a:xfrm flipH="1" flipV="1">
            <a:off x="2804160" y="2058206"/>
            <a:ext cx="792481" cy="619925"/>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0319B3C-F478-48BF-93BA-6DE27DD317DD}"/>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48797" y="476522"/>
            <a:ext cx="1027378" cy="898956"/>
          </a:xfrm>
          <a:prstGeom prst="rect">
            <a:avLst/>
          </a:prstGeom>
        </p:spPr>
      </p:pic>
      <p:sp>
        <p:nvSpPr>
          <p:cNvPr id="73" name="TextBox 72">
            <a:extLst>
              <a:ext uri="{FF2B5EF4-FFF2-40B4-BE49-F238E27FC236}">
                <a16:creationId xmlns:a16="http://schemas.microsoft.com/office/drawing/2014/main" id="{39BFBD35-E953-4B02-B7ED-3DBB92738E61}"/>
              </a:ext>
            </a:extLst>
          </p:cNvPr>
          <p:cNvSpPr txBox="1"/>
          <p:nvPr/>
        </p:nvSpPr>
        <p:spPr>
          <a:xfrm>
            <a:off x="3972574" y="1379802"/>
            <a:ext cx="3213463" cy="461665"/>
          </a:xfrm>
          <a:prstGeom prst="rect">
            <a:avLst/>
          </a:prstGeom>
          <a:noFill/>
        </p:spPr>
        <p:txBody>
          <a:bodyPr wrap="square" rtlCol="0">
            <a:spAutoFit/>
          </a:bodyPr>
          <a:lstStyle/>
          <a:p>
            <a:pPr algn="ctr"/>
            <a:r>
              <a:rPr lang="en-US" sz="1200" b="1" dirty="0"/>
              <a:t>eCommerce Platform </a:t>
            </a:r>
            <a:r>
              <a:rPr lang="en-US" sz="1200" dirty="0"/>
              <a:t>builds Digital Storefront to sell products to customers digitally.</a:t>
            </a:r>
          </a:p>
        </p:txBody>
      </p:sp>
      <p:cxnSp>
        <p:nvCxnSpPr>
          <p:cNvPr id="74" name="Straight Arrow Connector 73">
            <a:extLst>
              <a:ext uri="{FF2B5EF4-FFF2-40B4-BE49-F238E27FC236}">
                <a16:creationId xmlns:a16="http://schemas.microsoft.com/office/drawing/2014/main" id="{044B32D1-58EA-4AD7-9A46-42DCA546AE1E}"/>
              </a:ext>
            </a:extLst>
          </p:cNvPr>
          <p:cNvCxnSpPr>
            <a:cxnSpLocks/>
          </p:cNvCxnSpPr>
          <p:nvPr/>
        </p:nvCxnSpPr>
        <p:spPr>
          <a:xfrm flipV="1">
            <a:off x="5424285" y="1869185"/>
            <a:ext cx="0" cy="673247"/>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E551D8E-BE05-48EC-926C-E3DE69B97D65}"/>
              </a:ext>
            </a:extLst>
          </p:cNvPr>
          <p:cNvSpPr/>
          <p:nvPr/>
        </p:nvSpPr>
        <p:spPr>
          <a:xfrm>
            <a:off x="8102812" y="4268709"/>
            <a:ext cx="3065086" cy="830997"/>
          </a:xfrm>
          <a:prstGeom prst="rect">
            <a:avLst/>
          </a:prstGeom>
        </p:spPr>
        <p:txBody>
          <a:bodyPr wrap="square">
            <a:spAutoFit/>
          </a:bodyPr>
          <a:lstStyle/>
          <a:p>
            <a:pPr algn="ctr"/>
            <a:r>
              <a:rPr lang="en-US" sz="1200" b="1" dirty="0"/>
              <a:t>Data Warehouse </a:t>
            </a:r>
            <a:r>
              <a:rPr lang="en-US" sz="1200" dirty="0"/>
              <a:t>stores data extracted from transaction systems, operational datastores and external sources for summarized reporting and easy “slice and dice” analysis.</a:t>
            </a:r>
          </a:p>
        </p:txBody>
      </p:sp>
      <p:sp>
        <p:nvSpPr>
          <p:cNvPr id="80" name="Cloud 79">
            <a:extLst>
              <a:ext uri="{FF2B5EF4-FFF2-40B4-BE49-F238E27FC236}">
                <a16:creationId xmlns:a16="http://schemas.microsoft.com/office/drawing/2014/main" id="{099DC129-8119-4459-A789-435661C9A6EB}"/>
              </a:ext>
            </a:extLst>
          </p:cNvPr>
          <p:cNvSpPr/>
          <p:nvPr/>
        </p:nvSpPr>
        <p:spPr>
          <a:xfrm>
            <a:off x="7482313" y="5375351"/>
            <a:ext cx="1961157" cy="694038"/>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rPr>
              <a:t>SQL Azure</a:t>
            </a:r>
          </a:p>
        </p:txBody>
      </p:sp>
      <p:sp>
        <p:nvSpPr>
          <p:cNvPr id="81" name="Rectangle 80">
            <a:extLst>
              <a:ext uri="{FF2B5EF4-FFF2-40B4-BE49-F238E27FC236}">
                <a16:creationId xmlns:a16="http://schemas.microsoft.com/office/drawing/2014/main" id="{6867A1FB-11CF-4A31-BDDB-2C3B9C042EF7}"/>
              </a:ext>
            </a:extLst>
          </p:cNvPr>
          <p:cNvSpPr/>
          <p:nvPr/>
        </p:nvSpPr>
        <p:spPr>
          <a:xfrm>
            <a:off x="7232236" y="6050134"/>
            <a:ext cx="2801347" cy="646331"/>
          </a:xfrm>
          <a:prstGeom prst="rect">
            <a:avLst/>
          </a:prstGeom>
        </p:spPr>
        <p:txBody>
          <a:bodyPr wrap="square">
            <a:spAutoFit/>
          </a:bodyPr>
          <a:lstStyle/>
          <a:p>
            <a:pPr algn="ctr"/>
            <a:r>
              <a:rPr lang="en-US" sz="1200" b="1" dirty="0"/>
              <a:t>Data Lake </a:t>
            </a:r>
            <a:r>
              <a:rPr lang="en-US" sz="1200" dirty="0"/>
              <a:t>stores structured &amp; unstructured data in raw format for advanced analytics &amp; insights.</a:t>
            </a:r>
          </a:p>
        </p:txBody>
      </p:sp>
      <p:cxnSp>
        <p:nvCxnSpPr>
          <p:cNvPr id="82" name="Straight Arrow Connector 81">
            <a:extLst>
              <a:ext uri="{FF2B5EF4-FFF2-40B4-BE49-F238E27FC236}">
                <a16:creationId xmlns:a16="http://schemas.microsoft.com/office/drawing/2014/main" id="{B12F68DC-33F9-4075-B3B6-E4A65AF525CA}"/>
              </a:ext>
            </a:extLst>
          </p:cNvPr>
          <p:cNvCxnSpPr>
            <a:cxnSpLocks/>
          </p:cNvCxnSpPr>
          <p:nvPr/>
        </p:nvCxnSpPr>
        <p:spPr>
          <a:xfrm flipH="1">
            <a:off x="6493376" y="927181"/>
            <a:ext cx="1038278" cy="12823"/>
          </a:xfrm>
          <a:prstGeom prst="straightConnector1">
            <a:avLst/>
          </a:prstGeom>
          <a:ln w="22225">
            <a:solidFill>
              <a:schemeClr val="bg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65B95FC-054D-4B81-A792-EDC564EF0025}"/>
              </a:ext>
            </a:extLst>
          </p:cNvPr>
          <p:cNvSpPr txBox="1"/>
          <p:nvPr/>
        </p:nvSpPr>
        <p:spPr>
          <a:xfrm>
            <a:off x="6401203" y="924539"/>
            <a:ext cx="1323704" cy="230832"/>
          </a:xfrm>
          <a:prstGeom prst="rect">
            <a:avLst/>
          </a:prstGeom>
          <a:noFill/>
        </p:spPr>
        <p:txBody>
          <a:bodyPr wrap="square" rtlCol="0">
            <a:spAutoFit/>
          </a:bodyPr>
          <a:lstStyle/>
          <a:p>
            <a:pPr algn="ctr"/>
            <a:r>
              <a:rPr lang="en-US" sz="900" dirty="0"/>
              <a:t>Branding &amp; graphics </a:t>
            </a:r>
          </a:p>
        </p:txBody>
      </p:sp>
      <p:sp>
        <p:nvSpPr>
          <p:cNvPr id="86" name="TextBox 85">
            <a:extLst>
              <a:ext uri="{FF2B5EF4-FFF2-40B4-BE49-F238E27FC236}">
                <a16:creationId xmlns:a16="http://schemas.microsoft.com/office/drawing/2014/main" id="{80054AA4-09EC-4AED-8F25-B498F2B79076}"/>
              </a:ext>
            </a:extLst>
          </p:cNvPr>
          <p:cNvSpPr txBox="1"/>
          <p:nvPr/>
        </p:nvSpPr>
        <p:spPr>
          <a:xfrm>
            <a:off x="7413695" y="2322047"/>
            <a:ext cx="757557" cy="230832"/>
          </a:xfrm>
          <a:prstGeom prst="rect">
            <a:avLst/>
          </a:prstGeom>
          <a:noFill/>
        </p:spPr>
        <p:txBody>
          <a:bodyPr wrap="square" rtlCol="0">
            <a:spAutoFit/>
          </a:bodyPr>
          <a:lstStyle/>
          <a:p>
            <a:pPr algn="ctr"/>
            <a:r>
              <a:rPr lang="en-US" sz="900" dirty="0"/>
              <a:t>Product</a:t>
            </a:r>
          </a:p>
        </p:txBody>
      </p:sp>
      <p:sp>
        <p:nvSpPr>
          <p:cNvPr id="87" name="TextBox 86">
            <a:extLst>
              <a:ext uri="{FF2B5EF4-FFF2-40B4-BE49-F238E27FC236}">
                <a16:creationId xmlns:a16="http://schemas.microsoft.com/office/drawing/2014/main" id="{FE59BBDE-6C75-4540-9787-3C04419B16A2}"/>
              </a:ext>
            </a:extLst>
          </p:cNvPr>
          <p:cNvSpPr txBox="1"/>
          <p:nvPr/>
        </p:nvSpPr>
        <p:spPr>
          <a:xfrm>
            <a:off x="5406872" y="2025001"/>
            <a:ext cx="1024906" cy="369332"/>
          </a:xfrm>
          <a:prstGeom prst="rect">
            <a:avLst/>
          </a:prstGeom>
          <a:noFill/>
        </p:spPr>
        <p:txBody>
          <a:bodyPr wrap="square" rtlCol="0">
            <a:spAutoFit/>
          </a:bodyPr>
          <a:lstStyle/>
          <a:p>
            <a:r>
              <a:rPr lang="en-US" sz="900" dirty="0"/>
              <a:t>Product</a:t>
            </a:r>
          </a:p>
          <a:p>
            <a:r>
              <a:rPr lang="en-US" sz="900" dirty="0"/>
              <a:t>Consumer </a:t>
            </a:r>
          </a:p>
        </p:txBody>
      </p:sp>
      <p:cxnSp>
        <p:nvCxnSpPr>
          <p:cNvPr id="88" name="Straight Arrow Connector 87">
            <a:extLst>
              <a:ext uri="{FF2B5EF4-FFF2-40B4-BE49-F238E27FC236}">
                <a16:creationId xmlns:a16="http://schemas.microsoft.com/office/drawing/2014/main" id="{ECD89932-8CED-43AE-9648-3AEA386588EA}"/>
              </a:ext>
            </a:extLst>
          </p:cNvPr>
          <p:cNvCxnSpPr>
            <a:cxnSpLocks/>
          </p:cNvCxnSpPr>
          <p:nvPr/>
        </p:nvCxnSpPr>
        <p:spPr>
          <a:xfrm>
            <a:off x="6840979" y="4581933"/>
            <a:ext cx="1139575" cy="719269"/>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5BD64DC-434B-4353-A70D-3F3D0A8175AB}"/>
              </a:ext>
            </a:extLst>
          </p:cNvPr>
          <p:cNvSpPr txBox="1"/>
          <p:nvPr/>
        </p:nvSpPr>
        <p:spPr>
          <a:xfrm>
            <a:off x="3141451" y="2187854"/>
            <a:ext cx="1024906" cy="230832"/>
          </a:xfrm>
          <a:prstGeom prst="rect">
            <a:avLst/>
          </a:prstGeom>
          <a:noFill/>
        </p:spPr>
        <p:txBody>
          <a:bodyPr wrap="square" rtlCol="0">
            <a:spAutoFit/>
          </a:bodyPr>
          <a:lstStyle/>
          <a:p>
            <a:r>
              <a:rPr lang="en-US" sz="900" dirty="0"/>
              <a:t>Consumer </a:t>
            </a:r>
          </a:p>
        </p:txBody>
      </p:sp>
      <p:pic>
        <p:nvPicPr>
          <p:cNvPr id="93" name="Picture 92">
            <a:extLst>
              <a:ext uri="{FF2B5EF4-FFF2-40B4-BE49-F238E27FC236}">
                <a16:creationId xmlns:a16="http://schemas.microsoft.com/office/drawing/2014/main" id="{C3D3D129-DF57-46BD-B6DE-BA1F75CC8A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44866" y="2345569"/>
            <a:ext cx="1114988" cy="757263"/>
          </a:xfrm>
          <a:prstGeom prst="rect">
            <a:avLst/>
          </a:prstGeom>
          <a:ln w="28575">
            <a:solidFill>
              <a:schemeClr val="tx1">
                <a:lumMod val="50000"/>
                <a:lumOff val="50000"/>
              </a:schemeClr>
            </a:solidFill>
          </a:ln>
        </p:spPr>
      </p:pic>
      <p:sp>
        <p:nvSpPr>
          <p:cNvPr id="94" name="Rectangle 93">
            <a:extLst>
              <a:ext uri="{FF2B5EF4-FFF2-40B4-BE49-F238E27FC236}">
                <a16:creationId xmlns:a16="http://schemas.microsoft.com/office/drawing/2014/main" id="{E7E538C9-5236-4037-9A26-56FE5CC6B53C}"/>
              </a:ext>
            </a:extLst>
          </p:cNvPr>
          <p:cNvSpPr/>
          <p:nvPr/>
        </p:nvSpPr>
        <p:spPr>
          <a:xfrm>
            <a:off x="10288466" y="3137123"/>
            <a:ext cx="2027788" cy="830997"/>
          </a:xfrm>
          <a:prstGeom prst="rect">
            <a:avLst/>
          </a:prstGeom>
        </p:spPr>
        <p:txBody>
          <a:bodyPr wrap="square">
            <a:spAutoFit/>
          </a:bodyPr>
          <a:lstStyle/>
          <a:p>
            <a:pPr algn="ctr"/>
            <a:r>
              <a:rPr lang="en-US" sz="1200" b="1" dirty="0"/>
              <a:t>Business Intelligence (BI) </a:t>
            </a:r>
            <a:r>
              <a:rPr lang="en-US" sz="1200" dirty="0"/>
              <a:t>tool provides the ability to visualise data via structure reports and graphs.</a:t>
            </a:r>
          </a:p>
        </p:txBody>
      </p:sp>
      <p:cxnSp>
        <p:nvCxnSpPr>
          <p:cNvPr id="95" name="Straight Arrow Connector 94">
            <a:extLst>
              <a:ext uri="{FF2B5EF4-FFF2-40B4-BE49-F238E27FC236}">
                <a16:creationId xmlns:a16="http://schemas.microsoft.com/office/drawing/2014/main" id="{309C01BD-D2FE-45BC-80FE-200454293B1D}"/>
              </a:ext>
            </a:extLst>
          </p:cNvPr>
          <p:cNvCxnSpPr>
            <a:cxnSpLocks/>
            <a:endCxn id="93" idx="1"/>
          </p:cNvCxnSpPr>
          <p:nvPr/>
        </p:nvCxnSpPr>
        <p:spPr>
          <a:xfrm flipV="1">
            <a:off x="10040978" y="2724201"/>
            <a:ext cx="703888" cy="39011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D5218F97-26FF-48D9-8F2B-D1019269D3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15441" y="5182220"/>
            <a:ext cx="786388" cy="280460"/>
          </a:xfrm>
          <a:prstGeom prst="rect">
            <a:avLst/>
          </a:prstGeom>
        </p:spPr>
      </p:pic>
      <p:pic>
        <p:nvPicPr>
          <p:cNvPr id="98" name="Picture 97">
            <a:extLst>
              <a:ext uri="{FF2B5EF4-FFF2-40B4-BE49-F238E27FC236}">
                <a16:creationId xmlns:a16="http://schemas.microsoft.com/office/drawing/2014/main" id="{C5F4E168-8061-4F1E-8BD4-0075AC303F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10741" y="5401063"/>
            <a:ext cx="1106840" cy="321756"/>
          </a:xfrm>
          <a:prstGeom prst="rect">
            <a:avLst/>
          </a:prstGeom>
        </p:spPr>
      </p:pic>
      <p:sp>
        <p:nvSpPr>
          <p:cNvPr id="99" name="TextBox 98">
            <a:extLst>
              <a:ext uri="{FF2B5EF4-FFF2-40B4-BE49-F238E27FC236}">
                <a16:creationId xmlns:a16="http://schemas.microsoft.com/office/drawing/2014/main" id="{2F7EA853-1E13-4405-83FD-D5D83D74ACDF}"/>
              </a:ext>
            </a:extLst>
          </p:cNvPr>
          <p:cNvSpPr txBox="1"/>
          <p:nvPr/>
        </p:nvSpPr>
        <p:spPr>
          <a:xfrm>
            <a:off x="63184" y="2317931"/>
            <a:ext cx="2539598" cy="1015663"/>
          </a:xfrm>
          <a:prstGeom prst="rect">
            <a:avLst/>
          </a:prstGeom>
          <a:noFill/>
        </p:spPr>
        <p:txBody>
          <a:bodyPr wrap="square" rtlCol="0">
            <a:spAutoFit/>
          </a:bodyPr>
          <a:lstStyle/>
          <a:p>
            <a:pPr algn="ctr"/>
            <a:r>
              <a:rPr lang="en-US" sz="1200" b="1" dirty="0"/>
              <a:t>Enterprise Resource Planning (ERP) </a:t>
            </a:r>
            <a:r>
              <a:rPr lang="en-US" sz="1200" dirty="0"/>
              <a:t>provides operational end-to-end processes, such as finance, HR, distribution, manufacturing, service and the supply chain.</a:t>
            </a:r>
          </a:p>
        </p:txBody>
      </p:sp>
      <p:sp>
        <p:nvSpPr>
          <p:cNvPr id="100" name="Rectangle 99">
            <a:extLst>
              <a:ext uri="{FF2B5EF4-FFF2-40B4-BE49-F238E27FC236}">
                <a16:creationId xmlns:a16="http://schemas.microsoft.com/office/drawing/2014/main" id="{67DBBA53-8B1F-4374-B54B-E9D7B8FE8BFF}"/>
              </a:ext>
            </a:extLst>
          </p:cNvPr>
          <p:cNvSpPr/>
          <p:nvPr/>
        </p:nvSpPr>
        <p:spPr>
          <a:xfrm>
            <a:off x="9869719" y="5776149"/>
            <a:ext cx="2322281" cy="1015663"/>
          </a:xfrm>
          <a:prstGeom prst="rect">
            <a:avLst/>
          </a:prstGeom>
          <a:solidFill>
            <a:schemeClr val="bg1"/>
          </a:solidFill>
        </p:spPr>
        <p:txBody>
          <a:bodyPr wrap="square">
            <a:spAutoFit/>
          </a:bodyPr>
          <a:lstStyle/>
          <a:p>
            <a:pPr algn="ctr"/>
            <a:r>
              <a:rPr lang="en-US" sz="1200" b="1" dirty="0"/>
              <a:t>Advanced Analytics </a:t>
            </a:r>
            <a:r>
              <a:rPr lang="en-US" sz="1200" dirty="0"/>
              <a:t>uses sophisticated techniques and tools to discover deeper insights, make predictions, or generate recommendations.</a:t>
            </a:r>
          </a:p>
        </p:txBody>
      </p:sp>
      <p:sp>
        <p:nvSpPr>
          <p:cNvPr id="101" name="TextBox 100">
            <a:extLst>
              <a:ext uri="{FF2B5EF4-FFF2-40B4-BE49-F238E27FC236}">
                <a16:creationId xmlns:a16="http://schemas.microsoft.com/office/drawing/2014/main" id="{5007855A-36ED-40F5-BC2A-A03719B5D648}"/>
              </a:ext>
            </a:extLst>
          </p:cNvPr>
          <p:cNvSpPr txBox="1"/>
          <p:nvPr/>
        </p:nvSpPr>
        <p:spPr>
          <a:xfrm>
            <a:off x="8743401" y="2778401"/>
            <a:ext cx="1297577" cy="261610"/>
          </a:xfrm>
          <a:prstGeom prst="rect">
            <a:avLst/>
          </a:prstGeom>
          <a:noFill/>
        </p:spPr>
        <p:txBody>
          <a:bodyPr wrap="square" rtlCol="0">
            <a:spAutoFit/>
          </a:bodyPr>
          <a:lstStyle/>
          <a:p>
            <a:pPr algn="ctr"/>
            <a:r>
              <a:rPr lang="en-US" sz="1050" dirty="0">
                <a:solidFill>
                  <a:schemeClr val="tx1">
                    <a:lumMod val="65000"/>
                    <a:lumOff val="35000"/>
                  </a:schemeClr>
                </a:solidFill>
              </a:rPr>
              <a:t>SQL Server</a:t>
            </a:r>
          </a:p>
        </p:txBody>
      </p:sp>
      <p:cxnSp>
        <p:nvCxnSpPr>
          <p:cNvPr id="102" name="Straight Arrow Connector 101">
            <a:extLst>
              <a:ext uri="{FF2B5EF4-FFF2-40B4-BE49-F238E27FC236}">
                <a16:creationId xmlns:a16="http://schemas.microsoft.com/office/drawing/2014/main" id="{3F8DB7C0-18A8-4708-8EB7-1DDD37E500A6}"/>
              </a:ext>
            </a:extLst>
          </p:cNvPr>
          <p:cNvCxnSpPr>
            <a:cxnSpLocks/>
            <a:endCxn id="97" idx="1"/>
          </p:cNvCxnSpPr>
          <p:nvPr/>
        </p:nvCxnSpPr>
        <p:spPr>
          <a:xfrm flipV="1">
            <a:off x="9384222" y="5322450"/>
            <a:ext cx="1131219" cy="204094"/>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A2E6F22-4582-4379-8B20-3A9F23D6AD6D}"/>
              </a:ext>
            </a:extLst>
          </p:cNvPr>
          <p:cNvCxnSpPr>
            <a:cxnSpLocks/>
          </p:cNvCxnSpPr>
          <p:nvPr/>
        </p:nvCxnSpPr>
        <p:spPr>
          <a:xfrm flipH="1">
            <a:off x="2407920" y="3577309"/>
            <a:ext cx="1332001" cy="1"/>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0D8A106-389E-4EF8-BB35-0A6A2AC05E7D}"/>
              </a:ext>
            </a:extLst>
          </p:cNvPr>
          <p:cNvSpPr txBox="1"/>
          <p:nvPr/>
        </p:nvSpPr>
        <p:spPr>
          <a:xfrm>
            <a:off x="2678513" y="3586542"/>
            <a:ext cx="1024906" cy="784830"/>
          </a:xfrm>
          <a:prstGeom prst="rect">
            <a:avLst/>
          </a:prstGeom>
          <a:noFill/>
        </p:spPr>
        <p:txBody>
          <a:bodyPr wrap="square" rtlCol="0">
            <a:spAutoFit/>
          </a:bodyPr>
          <a:lstStyle/>
          <a:p>
            <a:r>
              <a:rPr lang="en-US" sz="900" dirty="0"/>
              <a:t>Product</a:t>
            </a:r>
          </a:p>
          <a:p>
            <a:r>
              <a:rPr lang="en-US" sz="900" dirty="0"/>
              <a:t>Supplier</a:t>
            </a:r>
          </a:p>
          <a:p>
            <a:r>
              <a:rPr lang="en-US" sz="900" dirty="0"/>
              <a:t>Consumer</a:t>
            </a:r>
          </a:p>
          <a:p>
            <a:r>
              <a:rPr lang="en-US" sz="900" dirty="0"/>
              <a:t>Location</a:t>
            </a:r>
          </a:p>
          <a:p>
            <a:r>
              <a:rPr lang="en-US" sz="900" dirty="0"/>
              <a:t>Employee </a:t>
            </a:r>
          </a:p>
        </p:txBody>
      </p:sp>
      <p:sp>
        <p:nvSpPr>
          <p:cNvPr id="107" name="TextBox 106">
            <a:extLst>
              <a:ext uri="{FF2B5EF4-FFF2-40B4-BE49-F238E27FC236}">
                <a16:creationId xmlns:a16="http://schemas.microsoft.com/office/drawing/2014/main" id="{C1C90E93-5AD1-4A30-B299-138ECC697E6A}"/>
              </a:ext>
            </a:extLst>
          </p:cNvPr>
          <p:cNvSpPr txBox="1"/>
          <p:nvPr/>
        </p:nvSpPr>
        <p:spPr>
          <a:xfrm>
            <a:off x="4588050" y="5721355"/>
            <a:ext cx="2421031" cy="646331"/>
          </a:xfrm>
          <a:prstGeom prst="rect">
            <a:avLst/>
          </a:prstGeom>
          <a:noFill/>
        </p:spPr>
        <p:txBody>
          <a:bodyPr wrap="square" rtlCol="0">
            <a:spAutoFit/>
          </a:bodyPr>
          <a:lstStyle/>
          <a:p>
            <a:pPr algn="ctr"/>
            <a:r>
              <a:rPr lang="en-US" sz="1200" b="1" dirty="0"/>
              <a:t>Social Media Platforms </a:t>
            </a:r>
            <a:r>
              <a:rPr lang="en-US" sz="1200" dirty="0"/>
              <a:t>provide insight into customer sentiment and advocacy.</a:t>
            </a:r>
          </a:p>
        </p:txBody>
      </p:sp>
      <p:pic>
        <p:nvPicPr>
          <p:cNvPr id="111" name="Picture 110">
            <a:extLst>
              <a:ext uri="{FF2B5EF4-FFF2-40B4-BE49-F238E27FC236}">
                <a16:creationId xmlns:a16="http://schemas.microsoft.com/office/drawing/2014/main" id="{A4D6D891-2E62-41AD-A3EC-EB914B6497FC}"/>
              </a:ext>
            </a:extLst>
          </p:cNvPr>
          <p:cNvPicPr>
            <a:picLocks noChangeAspect="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7817" y="3171381"/>
            <a:ext cx="1704462" cy="1628044"/>
          </a:xfrm>
          <a:prstGeom prst="rect">
            <a:avLst/>
          </a:prstGeom>
        </p:spPr>
      </p:pic>
      <p:pic>
        <p:nvPicPr>
          <p:cNvPr id="112" name="Picture 111">
            <a:extLst>
              <a:ext uri="{FF2B5EF4-FFF2-40B4-BE49-F238E27FC236}">
                <a16:creationId xmlns:a16="http://schemas.microsoft.com/office/drawing/2014/main" id="{A68C5444-1385-4949-929F-C410FFA9A4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36877" y="5496015"/>
            <a:ext cx="606904" cy="606904"/>
          </a:xfrm>
          <a:prstGeom prst="rect">
            <a:avLst/>
          </a:prstGeom>
        </p:spPr>
      </p:pic>
      <p:pic>
        <p:nvPicPr>
          <p:cNvPr id="113" name="Picture 112">
            <a:extLst>
              <a:ext uri="{FF2B5EF4-FFF2-40B4-BE49-F238E27FC236}">
                <a16:creationId xmlns:a16="http://schemas.microsoft.com/office/drawing/2014/main" id="{FFE17DD2-3E98-4B05-8559-9CEEA8F22C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93478" y="6097028"/>
            <a:ext cx="608456" cy="606903"/>
          </a:xfrm>
          <a:prstGeom prst="rect">
            <a:avLst/>
          </a:prstGeom>
        </p:spPr>
      </p:pic>
      <p:cxnSp>
        <p:nvCxnSpPr>
          <p:cNvPr id="114" name="Straight Arrow Connector 113">
            <a:extLst>
              <a:ext uri="{FF2B5EF4-FFF2-40B4-BE49-F238E27FC236}">
                <a16:creationId xmlns:a16="http://schemas.microsoft.com/office/drawing/2014/main" id="{FF4090B2-CBBB-47E2-8E63-2312C573ECB0}"/>
              </a:ext>
            </a:extLst>
          </p:cNvPr>
          <p:cNvCxnSpPr>
            <a:cxnSpLocks/>
            <a:endCxn id="80" idx="2"/>
          </p:cNvCxnSpPr>
          <p:nvPr/>
        </p:nvCxnSpPr>
        <p:spPr>
          <a:xfrm flipV="1">
            <a:off x="6840979" y="5722370"/>
            <a:ext cx="647417" cy="15215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6181FAF-6C7B-469B-8961-50F64BFC5B90}"/>
              </a:ext>
            </a:extLst>
          </p:cNvPr>
          <p:cNvSpPr txBox="1"/>
          <p:nvPr/>
        </p:nvSpPr>
        <p:spPr>
          <a:xfrm>
            <a:off x="7160353" y="4533490"/>
            <a:ext cx="1024906" cy="507831"/>
          </a:xfrm>
          <a:prstGeom prst="rect">
            <a:avLst/>
          </a:prstGeom>
          <a:noFill/>
        </p:spPr>
        <p:txBody>
          <a:bodyPr wrap="square" rtlCol="0">
            <a:spAutoFit/>
          </a:bodyPr>
          <a:lstStyle/>
          <a:p>
            <a:r>
              <a:rPr lang="en-US" sz="900" dirty="0"/>
              <a:t>Product</a:t>
            </a:r>
          </a:p>
          <a:p>
            <a:r>
              <a:rPr lang="en-US" sz="900" dirty="0"/>
              <a:t>Consumer</a:t>
            </a:r>
          </a:p>
          <a:p>
            <a:r>
              <a:rPr lang="en-US" sz="900" dirty="0"/>
              <a:t>Etc. </a:t>
            </a:r>
          </a:p>
        </p:txBody>
      </p:sp>
      <p:pic>
        <p:nvPicPr>
          <p:cNvPr id="118" name="Picture 117">
            <a:extLst>
              <a:ext uri="{FF2B5EF4-FFF2-40B4-BE49-F238E27FC236}">
                <a16:creationId xmlns:a16="http://schemas.microsoft.com/office/drawing/2014/main" id="{BFF88865-4107-489D-B33C-78FEFC88E1CA}"/>
              </a:ext>
            </a:extLst>
          </p:cNvPr>
          <p:cNvPicPr>
            <a:picLocks noChangeAspect="1"/>
          </p:cNvPicPr>
          <p:nvPr/>
        </p:nvPicPr>
        <p:blipFill>
          <a:blip r:embed="rId1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348301" y="4995233"/>
            <a:ext cx="615314" cy="737128"/>
          </a:xfrm>
          <a:prstGeom prst="rect">
            <a:avLst/>
          </a:prstGeom>
        </p:spPr>
      </p:pic>
      <p:sp>
        <p:nvSpPr>
          <p:cNvPr id="119" name="TextBox 118">
            <a:extLst>
              <a:ext uri="{FF2B5EF4-FFF2-40B4-BE49-F238E27FC236}">
                <a16:creationId xmlns:a16="http://schemas.microsoft.com/office/drawing/2014/main" id="{BE0ED842-6E2C-44EB-8C08-60416EBA3B86}"/>
              </a:ext>
            </a:extLst>
          </p:cNvPr>
          <p:cNvSpPr txBox="1"/>
          <p:nvPr/>
        </p:nvSpPr>
        <p:spPr>
          <a:xfrm>
            <a:off x="865979" y="5041321"/>
            <a:ext cx="2539598" cy="646331"/>
          </a:xfrm>
          <a:prstGeom prst="rect">
            <a:avLst/>
          </a:prstGeom>
          <a:noFill/>
        </p:spPr>
        <p:txBody>
          <a:bodyPr wrap="square" rtlCol="0">
            <a:spAutoFit/>
          </a:bodyPr>
          <a:lstStyle/>
          <a:p>
            <a:pPr algn="ctr"/>
            <a:r>
              <a:rPr lang="en-US" sz="1200" b="1" dirty="0"/>
              <a:t>Enhanced Customer Support </a:t>
            </a:r>
            <a:r>
              <a:rPr lang="en-US" sz="1200" dirty="0"/>
              <a:t>through text mining &amp; voice analytics and potential for automated chat bots.</a:t>
            </a:r>
          </a:p>
        </p:txBody>
      </p:sp>
      <p:cxnSp>
        <p:nvCxnSpPr>
          <p:cNvPr id="120" name="Straight Arrow Connector 119">
            <a:extLst>
              <a:ext uri="{FF2B5EF4-FFF2-40B4-BE49-F238E27FC236}">
                <a16:creationId xmlns:a16="http://schemas.microsoft.com/office/drawing/2014/main" id="{7A2FA7AF-4FDF-4747-8DA4-6DEF9BB85D7D}"/>
              </a:ext>
            </a:extLst>
          </p:cNvPr>
          <p:cNvCxnSpPr>
            <a:cxnSpLocks/>
          </p:cNvCxnSpPr>
          <p:nvPr/>
        </p:nvCxnSpPr>
        <p:spPr>
          <a:xfrm>
            <a:off x="3200400" y="5325784"/>
            <a:ext cx="4210366" cy="293540"/>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051F08D-4B0E-46CC-8288-69F54699BA1A}"/>
              </a:ext>
            </a:extLst>
          </p:cNvPr>
          <p:cNvCxnSpPr>
            <a:cxnSpLocks/>
          </p:cNvCxnSpPr>
          <p:nvPr/>
        </p:nvCxnSpPr>
        <p:spPr>
          <a:xfrm>
            <a:off x="5997629" y="1774957"/>
            <a:ext cx="2745772" cy="1486302"/>
          </a:xfrm>
          <a:prstGeom prst="straightConnector1">
            <a:avLst/>
          </a:prstGeom>
          <a:ln w="222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DD2BE82-FB04-45CF-B708-E2CEAD275FB8}"/>
              </a:ext>
            </a:extLst>
          </p:cNvPr>
          <p:cNvSpPr txBox="1"/>
          <p:nvPr/>
        </p:nvSpPr>
        <p:spPr>
          <a:xfrm>
            <a:off x="6445750" y="1869265"/>
            <a:ext cx="1024906" cy="230832"/>
          </a:xfrm>
          <a:prstGeom prst="rect">
            <a:avLst/>
          </a:prstGeom>
          <a:noFill/>
        </p:spPr>
        <p:txBody>
          <a:bodyPr wrap="square" rtlCol="0">
            <a:spAutoFit/>
          </a:bodyPr>
          <a:lstStyle/>
          <a:p>
            <a:r>
              <a:rPr lang="en-US" sz="900" dirty="0"/>
              <a:t>Transactions</a:t>
            </a:r>
          </a:p>
        </p:txBody>
      </p:sp>
      <p:sp>
        <p:nvSpPr>
          <p:cNvPr id="79" name="TextBox 78">
            <a:extLst>
              <a:ext uri="{FF2B5EF4-FFF2-40B4-BE49-F238E27FC236}">
                <a16:creationId xmlns:a16="http://schemas.microsoft.com/office/drawing/2014/main" id="{A9FCC525-2800-4B08-9347-DD6D89298DA5}"/>
              </a:ext>
            </a:extLst>
          </p:cNvPr>
          <p:cNvSpPr txBox="1"/>
          <p:nvPr/>
        </p:nvSpPr>
        <p:spPr>
          <a:xfrm>
            <a:off x="2678513" y="2891705"/>
            <a:ext cx="1024906" cy="230832"/>
          </a:xfrm>
          <a:prstGeom prst="rect">
            <a:avLst/>
          </a:prstGeom>
          <a:noFill/>
        </p:spPr>
        <p:txBody>
          <a:bodyPr wrap="square" rtlCol="0">
            <a:spAutoFit/>
          </a:bodyPr>
          <a:lstStyle/>
          <a:p>
            <a:r>
              <a:rPr lang="en-US" sz="900" dirty="0"/>
              <a:t>Transactions</a:t>
            </a:r>
          </a:p>
        </p:txBody>
      </p:sp>
      <p:cxnSp>
        <p:nvCxnSpPr>
          <p:cNvPr id="83" name="Straight Arrow Connector 82">
            <a:extLst>
              <a:ext uri="{FF2B5EF4-FFF2-40B4-BE49-F238E27FC236}">
                <a16:creationId xmlns:a16="http://schemas.microsoft.com/office/drawing/2014/main" id="{383641CE-C7D0-4228-A9A7-30E7080DF790}"/>
              </a:ext>
            </a:extLst>
          </p:cNvPr>
          <p:cNvCxnSpPr>
            <a:cxnSpLocks/>
          </p:cNvCxnSpPr>
          <p:nvPr/>
        </p:nvCxnSpPr>
        <p:spPr>
          <a:xfrm flipV="1">
            <a:off x="2879095" y="4487680"/>
            <a:ext cx="961654" cy="487082"/>
          </a:xfrm>
          <a:prstGeom prst="straightConnector1">
            <a:avLst/>
          </a:prstGeom>
          <a:ln w="22225">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B68524C-CC8B-478A-974C-1954FF499BC6}"/>
              </a:ext>
            </a:extLst>
          </p:cNvPr>
          <p:cNvSpPr txBox="1"/>
          <p:nvPr/>
        </p:nvSpPr>
        <p:spPr>
          <a:xfrm>
            <a:off x="3227468" y="4738268"/>
            <a:ext cx="1024906" cy="230832"/>
          </a:xfrm>
          <a:prstGeom prst="rect">
            <a:avLst/>
          </a:prstGeom>
          <a:noFill/>
        </p:spPr>
        <p:txBody>
          <a:bodyPr wrap="square" rtlCol="0">
            <a:spAutoFit/>
          </a:bodyPr>
          <a:lstStyle/>
          <a:p>
            <a:r>
              <a:rPr lang="en-US" sz="900" dirty="0"/>
              <a:t>Consumer </a:t>
            </a:r>
          </a:p>
        </p:txBody>
      </p:sp>
      <p:sp>
        <p:nvSpPr>
          <p:cNvPr id="89" name="Rectangle 88">
            <a:extLst>
              <a:ext uri="{FF2B5EF4-FFF2-40B4-BE49-F238E27FC236}">
                <a16:creationId xmlns:a16="http://schemas.microsoft.com/office/drawing/2014/main" id="{2CEAAAA6-4A9B-4654-8076-E599AF6156F8}"/>
              </a:ext>
            </a:extLst>
          </p:cNvPr>
          <p:cNvSpPr/>
          <p:nvPr/>
        </p:nvSpPr>
        <p:spPr>
          <a:xfrm>
            <a:off x="10160326" y="1998921"/>
            <a:ext cx="1595029"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Self Service Analysis Capabilities</a:t>
            </a:r>
          </a:p>
        </p:txBody>
      </p:sp>
      <p:sp>
        <p:nvSpPr>
          <p:cNvPr id="90" name="Rectangle 89">
            <a:extLst>
              <a:ext uri="{FF2B5EF4-FFF2-40B4-BE49-F238E27FC236}">
                <a16:creationId xmlns:a16="http://schemas.microsoft.com/office/drawing/2014/main" id="{C0944C31-948E-4A85-AA16-6EABDA34CC82}"/>
              </a:ext>
            </a:extLst>
          </p:cNvPr>
          <p:cNvSpPr/>
          <p:nvPr/>
        </p:nvSpPr>
        <p:spPr>
          <a:xfrm>
            <a:off x="9480489" y="4085552"/>
            <a:ext cx="1595029"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Flexible, Customisable Data Warehouse for Enterprise Data</a:t>
            </a:r>
          </a:p>
        </p:txBody>
      </p:sp>
      <p:sp>
        <p:nvSpPr>
          <p:cNvPr id="91" name="Rectangle 90">
            <a:extLst>
              <a:ext uri="{FF2B5EF4-FFF2-40B4-BE49-F238E27FC236}">
                <a16:creationId xmlns:a16="http://schemas.microsoft.com/office/drawing/2014/main" id="{DA68AC31-98ED-4775-AADA-FB1E3792103B}"/>
              </a:ext>
            </a:extLst>
          </p:cNvPr>
          <p:cNvSpPr/>
          <p:nvPr/>
        </p:nvSpPr>
        <p:spPr>
          <a:xfrm>
            <a:off x="8273027" y="2590641"/>
            <a:ext cx="1595029"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Business-friendly documentation of data structures &amp; definitions</a:t>
            </a:r>
          </a:p>
        </p:txBody>
      </p:sp>
      <p:sp>
        <p:nvSpPr>
          <p:cNvPr id="96" name="Rectangle 95">
            <a:extLst>
              <a:ext uri="{FF2B5EF4-FFF2-40B4-BE49-F238E27FC236}">
                <a16:creationId xmlns:a16="http://schemas.microsoft.com/office/drawing/2014/main" id="{02B574E2-41E8-48AC-8FB6-E81DA0CF1899}"/>
              </a:ext>
            </a:extLst>
          </p:cNvPr>
          <p:cNvSpPr/>
          <p:nvPr/>
        </p:nvSpPr>
        <p:spPr>
          <a:xfrm>
            <a:off x="4688513" y="2826895"/>
            <a:ext cx="1722142"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Master Data Hub serves consistent data for key business data areas (Product, Consumer, etc.)</a:t>
            </a:r>
          </a:p>
        </p:txBody>
      </p:sp>
      <p:sp>
        <p:nvSpPr>
          <p:cNvPr id="103" name="Rectangle 102">
            <a:extLst>
              <a:ext uri="{FF2B5EF4-FFF2-40B4-BE49-F238E27FC236}">
                <a16:creationId xmlns:a16="http://schemas.microsoft.com/office/drawing/2014/main" id="{B19B711E-6FBA-4147-BAE3-62FB524A7AD2}"/>
              </a:ext>
            </a:extLst>
          </p:cNvPr>
          <p:cNvSpPr/>
          <p:nvPr/>
        </p:nvSpPr>
        <p:spPr>
          <a:xfrm>
            <a:off x="5328647" y="5310953"/>
            <a:ext cx="2456283" cy="90884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Data Lake provides common source for unstructured data to provide analytics insights on  consumer sentiment and other key areas</a:t>
            </a:r>
          </a:p>
        </p:txBody>
      </p:sp>
      <p:sp>
        <p:nvSpPr>
          <p:cNvPr id="105" name="Rectangle 104">
            <a:extLst>
              <a:ext uri="{FF2B5EF4-FFF2-40B4-BE49-F238E27FC236}">
                <a16:creationId xmlns:a16="http://schemas.microsoft.com/office/drawing/2014/main" id="{C52B7406-4560-4502-986A-19963D089D40}"/>
              </a:ext>
            </a:extLst>
          </p:cNvPr>
          <p:cNvSpPr/>
          <p:nvPr/>
        </p:nvSpPr>
        <p:spPr>
          <a:xfrm>
            <a:off x="4588051" y="865866"/>
            <a:ext cx="1708546"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eCommerce Platform provides direct to consumer purchase with related data insights</a:t>
            </a:r>
          </a:p>
        </p:txBody>
      </p:sp>
      <p:sp>
        <p:nvSpPr>
          <p:cNvPr id="108" name="Rectangle 107">
            <a:extLst>
              <a:ext uri="{FF2B5EF4-FFF2-40B4-BE49-F238E27FC236}">
                <a16:creationId xmlns:a16="http://schemas.microsoft.com/office/drawing/2014/main" id="{DB721D3B-3FF4-486F-BAFE-C3A3A9C367EF}"/>
              </a:ext>
            </a:extLst>
          </p:cNvPr>
          <p:cNvSpPr/>
          <p:nvPr/>
        </p:nvSpPr>
        <p:spPr>
          <a:xfrm>
            <a:off x="7943794" y="750443"/>
            <a:ext cx="2216532" cy="84023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PIM ensures consistent product branding &amp; content to eCommerce &amp; Partner platforms, based on Product Master Data</a:t>
            </a:r>
          </a:p>
        </p:txBody>
      </p:sp>
      <p:sp>
        <p:nvSpPr>
          <p:cNvPr id="109" name="Rectangle 108">
            <a:extLst>
              <a:ext uri="{FF2B5EF4-FFF2-40B4-BE49-F238E27FC236}">
                <a16:creationId xmlns:a16="http://schemas.microsoft.com/office/drawing/2014/main" id="{C11502B2-7E74-4AEC-A256-038F9AD5D29F}"/>
              </a:ext>
            </a:extLst>
          </p:cNvPr>
          <p:cNvSpPr/>
          <p:nvPr/>
        </p:nvSpPr>
        <p:spPr>
          <a:xfrm>
            <a:off x="5054640" y="3923149"/>
            <a:ext cx="3968346" cy="62176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Common data models &amp; design across MDM, DW, and data exchange formats provide a consistent, business-focused view of enterprise data</a:t>
            </a:r>
          </a:p>
        </p:txBody>
      </p:sp>
      <p:sp>
        <p:nvSpPr>
          <p:cNvPr id="110" name="Rectangle 109">
            <a:extLst>
              <a:ext uri="{FF2B5EF4-FFF2-40B4-BE49-F238E27FC236}">
                <a16:creationId xmlns:a16="http://schemas.microsoft.com/office/drawing/2014/main" id="{8137DB6D-564E-4095-B216-DBDD14289C4F}"/>
              </a:ext>
            </a:extLst>
          </p:cNvPr>
          <p:cNvSpPr/>
          <p:nvPr/>
        </p:nvSpPr>
        <p:spPr>
          <a:xfrm>
            <a:off x="1943089" y="1948526"/>
            <a:ext cx="1722142" cy="74737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Consumer Data integrated through MDM to support Marketing campaigns &amp; analytics activities</a:t>
            </a:r>
          </a:p>
        </p:txBody>
      </p:sp>
      <p:sp>
        <p:nvSpPr>
          <p:cNvPr id="4" name="Slide Number Placeholder 1">
            <a:extLst>
              <a:ext uri="{FF2B5EF4-FFF2-40B4-BE49-F238E27FC236}">
                <a16:creationId xmlns:a16="http://schemas.microsoft.com/office/drawing/2014/main" id="{B78B85DB-3B9B-B01D-D933-70E5B9990868}"/>
              </a:ext>
            </a:extLst>
          </p:cNvPr>
          <p:cNvSpPr txBox="1">
            <a:spLocks/>
          </p:cNvSpPr>
          <p:nvPr/>
        </p:nvSpPr>
        <p:spPr>
          <a:xfrm>
            <a:off x="11506200" y="65087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solidFill>
                  <a:schemeClr val="tx1"/>
                </a:solidFill>
              </a:rPr>
              <a:pPr/>
              <a:t>61</a:t>
            </a:fld>
            <a:endParaRPr lang="en-US" dirty="0">
              <a:solidFill>
                <a:schemeClr val="tx1"/>
              </a:solidFill>
            </a:endParaRPr>
          </a:p>
        </p:txBody>
      </p:sp>
    </p:spTree>
    <p:extLst>
      <p:ext uri="{BB962C8B-B14F-4D97-AF65-F5344CB8AC3E}">
        <p14:creationId xmlns:p14="http://schemas.microsoft.com/office/powerpoint/2010/main" val="2305300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 y="-136516"/>
            <a:ext cx="7531609" cy="6857990"/>
          </a:xfrm>
          <a:prstGeom prst="rect">
            <a:avLst/>
          </a:prstGeom>
          <a:effectLst>
            <a:softEdge rad="127000"/>
          </a:effectLst>
        </p:spPr>
      </p:pic>
      <p:sp>
        <p:nvSpPr>
          <p:cNvPr id="5" name="Rectangle 2"/>
          <p:cNvSpPr txBox="1">
            <a:spLocks noChangeArrowheads="1"/>
          </p:cNvSpPr>
          <p:nvPr/>
        </p:nvSpPr>
        <p:spPr>
          <a:xfrm>
            <a:off x="8235537" y="908462"/>
            <a:ext cx="3301973" cy="1306106"/>
          </a:xfrm>
          <a:prstGeom prst="rect">
            <a:avLst/>
          </a:prstGeom>
          <a:scene3d>
            <a:camera prst="legacyObliqueTopRight"/>
            <a:lightRig rig="legacyFlat3" dir="b"/>
          </a:scene3d>
        </p:spPr>
        <p:txBody>
          <a:bodyPr vert="horz" lIns="91440" tIns="45720" rIns="91440" bIns="45720" rtlCol="0" anchor="ctr">
            <a:normAutofit fontScale="92500" lnSpcReduction="2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fontAlgn="auto">
              <a:spcAft>
                <a:spcPts val="600"/>
              </a:spcAft>
              <a:buClrTx/>
              <a:buSzTx/>
              <a:tabLst/>
              <a:defRPr/>
            </a:pPr>
            <a:r>
              <a:rPr kumimoji="0" lang="en-US" sz="4000" b="1" i="0" u="none" strike="noStrike" cap="none" spc="0" normalizeH="0" baseline="0" noProof="0" dirty="0">
                <a:ln>
                  <a:noFill/>
                </a:ln>
                <a:solidFill>
                  <a:schemeClr val="tx1"/>
                </a:solidFill>
                <a:effectLst/>
                <a:uLnTx/>
                <a:uFillTx/>
                <a:latin typeface="Abadi" panose="020B0604020104020204" pitchFamily="34" charset="0"/>
              </a:rPr>
              <a:t>HOTEL GROUP CASE STUDY ACTIVITY</a:t>
            </a:r>
          </a:p>
        </p:txBody>
      </p:sp>
      <p:sp>
        <p:nvSpPr>
          <p:cNvPr id="93187" name="Rectangle 3"/>
          <p:cNvSpPr>
            <a:spLocks noGrp="1" noChangeArrowheads="1"/>
          </p:cNvSpPr>
          <p:nvPr>
            <p:ph idx="1"/>
          </p:nvPr>
        </p:nvSpPr>
        <p:spPr>
          <a:xfrm>
            <a:off x="7633573" y="2367749"/>
            <a:ext cx="4505902" cy="4260481"/>
          </a:xfrm>
        </p:spPr>
        <p:txBody>
          <a:bodyPr vert="horz" lIns="91440" tIns="45720" rIns="91440" bIns="45720" rtlCol="0">
            <a:normAutofit fontScale="92500" lnSpcReduction="20000"/>
          </a:bodyPr>
          <a:lstStyle/>
          <a:p>
            <a:r>
              <a:rPr lang="en-US" dirty="0">
                <a:solidFill>
                  <a:schemeClr val="tx1"/>
                </a:solidFill>
                <a:latin typeface="Abadi" panose="020B0604020104020204" pitchFamily="34" charset="0"/>
                <a:cs typeface="+mn-cs"/>
              </a:rPr>
              <a:t>Perform a high-level enterprise Data Management maturity assessment of the Hotel Group </a:t>
            </a:r>
          </a:p>
          <a:p>
            <a:r>
              <a:rPr lang="en-US" dirty="0">
                <a:solidFill>
                  <a:schemeClr val="tx1"/>
                </a:solidFill>
                <a:latin typeface="Abadi" panose="020B0604020104020204" pitchFamily="34" charset="0"/>
                <a:cs typeface="+mn-cs"/>
              </a:rPr>
              <a:t>Use the Data Management Capability topics to help your assessment  </a:t>
            </a:r>
          </a:p>
          <a:p>
            <a:r>
              <a:rPr lang="en-US" dirty="0">
                <a:solidFill>
                  <a:schemeClr val="tx1"/>
                </a:solidFill>
                <a:latin typeface="Abadi" panose="020B0604020104020204" pitchFamily="34" charset="0"/>
                <a:cs typeface="+mn-cs"/>
              </a:rPr>
              <a:t>Highlight a score for each capability between 1 &amp; 5 where:</a:t>
            </a:r>
          </a:p>
          <a:p>
            <a:pPr lvl="1"/>
            <a:r>
              <a:rPr lang="en-US" dirty="0">
                <a:solidFill>
                  <a:schemeClr val="tx1"/>
                </a:solidFill>
                <a:latin typeface="Abadi" panose="020B0604020104020204" pitchFamily="34" charset="0"/>
                <a:cs typeface="+mn-cs"/>
              </a:rPr>
              <a:t>1 is lowest capability (Current or Desired)</a:t>
            </a:r>
          </a:p>
          <a:p>
            <a:pPr lvl="1"/>
            <a:r>
              <a:rPr lang="en-US" dirty="0">
                <a:solidFill>
                  <a:schemeClr val="tx1"/>
                </a:solidFill>
                <a:latin typeface="Abadi" panose="020B0604020104020204" pitchFamily="34" charset="0"/>
                <a:cs typeface="+mn-cs"/>
              </a:rPr>
              <a:t>5 is highest capability (Current or Desired) </a:t>
            </a:r>
          </a:p>
          <a:p>
            <a:pPr lvl="1"/>
            <a:endParaRPr lang="en-US" dirty="0">
              <a:solidFill>
                <a:schemeClr val="tx1"/>
              </a:solidFill>
              <a:latin typeface="Abadi" panose="020B0604020104020204" pitchFamily="34" charset="0"/>
              <a:cs typeface="+mn-cs"/>
            </a:endParaRPr>
          </a:p>
          <a:p>
            <a:pPr>
              <a:spcBef>
                <a:spcPts val="0"/>
              </a:spcBef>
              <a:spcAft>
                <a:spcPts val="600"/>
              </a:spcAft>
            </a:pPr>
            <a:r>
              <a:rPr lang="en-US" dirty="0">
                <a:solidFill>
                  <a:schemeClr val="tx1"/>
                </a:solidFill>
                <a:latin typeface="Abadi" panose="020B0604020104020204" pitchFamily="34" charset="0"/>
                <a:cs typeface="+mn-cs"/>
              </a:rPr>
              <a:t>Provide a brief reason for your scores</a:t>
            </a:r>
          </a:p>
          <a:p>
            <a:r>
              <a:rPr lang="en-US" dirty="0">
                <a:solidFill>
                  <a:schemeClr val="tx1"/>
                </a:solidFill>
                <a:latin typeface="Abadi" panose="020B0604020104020204" pitchFamily="34" charset="0"/>
                <a:cs typeface="+mn-cs"/>
              </a:rPr>
              <a:t>Use the Assessing Maturity template and the Data Management Capability topics in the workbook to complete the activity </a:t>
            </a:r>
          </a:p>
        </p:txBody>
      </p:sp>
      <p:sp>
        <p:nvSpPr>
          <p:cNvPr id="6" name="Slide Number Placeholder 3">
            <a:extLst>
              <a:ext uri="{FF2B5EF4-FFF2-40B4-BE49-F238E27FC236}">
                <a16:creationId xmlns:a16="http://schemas.microsoft.com/office/drawing/2014/main" id="{B220B218-5CA0-6745-84C1-33B0F1BC2D82}"/>
              </a:ext>
            </a:extLst>
          </p:cNvPr>
          <p:cNvSpPr txBox="1">
            <a:spLocks/>
          </p:cNvSpPr>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C0A8638-8D10-419D-A540-6BF35F11F6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710085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4A8C-DB7F-25FC-A3C8-3D5B6A82DA67}"/>
              </a:ext>
            </a:extLst>
          </p:cNvPr>
          <p:cNvSpPr>
            <a:spLocks noGrp="1"/>
          </p:cNvSpPr>
          <p:nvPr>
            <p:ph type="title"/>
          </p:nvPr>
        </p:nvSpPr>
        <p:spPr/>
        <p:txBody>
          <a:bodyPr/>
          <a:lstStyle/>
          <a:p>
            <a:r>
              <a:rPr lang="en-GB" dirty="0"/>
              <a:t>Activity – Assessing Maturity </a:t>
            </a:r>
          </a:p>
        </p:txBody>
      </p:sp>
      <p:sp>
        <p:nvSpPr>
          <p:cNvPr id="3" name="Slide Number Placeholder 2">
            <a:extLst>
              <a:ext uri="{FF2B5EF4-FFF2-40B4-BE49-F238E27FC236}">
                <a16:creationId xmlns:a16="http://schemas.microsoft.com/office/drawing/2014/main" id="{15395ABC-0B6A-4568-B160-3344945B9A2C}"/>
              </a:ext>
            </a:extLst>
          </p:cNvPr>
          <p:cNvSpPr>
            <a:spLocks noGrp="1"/>
          </p:cNvSpPr>
          <p:nvPr>
            <p:ph type="sldNum" sz="quarter" idx="12"/>
          </p:nvPr>
        </p:nvSpPr>
        <p:spPr/>
        <p:txBody>
          <a:bodyPr/>
          <a:lstStyle/>
          <a:p>
            <a:fld id="{7C0A8638-8D10-419D-A540-6BF35F11F66E}" type="slidenum">
              <a:rPr lang="en-US" smtClean="0">
                <a:solidFill>
                  <a:schemeClr val="tx1"/>
                </a:solidFill>
              </a:rPr>
              <a:t>63</a:t>
            </a:fld>
            <a:endParaRPr lang="en-US" dirty="0">
              <a:solidFill>
                <a:schemeClr val="tx1"/>
              </a:solidFill>
            </a:endParaRPr>
          </a:p>
        </p:txBody>
      </p:sp>
      <p:graphicFrame>
        <p:nvGraphicFramePr>
          <p:cNvPr id="4" name="Table 4">
            <a:extLst>
              <a:ext uri="{FF2B5EF4-FFF2-40B4-BE49-F238E27FC236}">
                <a16:creationId xmlns:a16="http://schemas.microsoft.com/office/drawing/2014/main" id="{2AB6BF0A-A877-05EA-6976-8300A033598D}"/>
              </a:ext>
            </a:extLst>
          </p:cNvPr>
          <p:cNvGraphicFramePr>
            <a:graphicFrameLocks noGrp="1"/>
          </p:cNvGraphicFramePr>
          <p:nvPr>
            <p:extLst>
              <p:ext uri="{D42A27DB-BD31-4B8C-83A1-F6EECF244321}">
                <p14:modId xmlns:p14="http://schemas.microsoft.com/office/powerpoint/2010/main" val="4180544334"/>
              </p:ext>
            </p:extLst>
          </p:nvPr>
        </p:nvGraphicFramePr>
        <p:xfrm>
          <a:off x="387721" y="714480"/>
          <a:ext cx="9730445" cy="5638800"/>
        </p:xfrm>
        <a:graphic>
          <a:graphicData uri="http://schemas.openxmlformats.org/drawingml/2006/table">
            <a:tbl>
              <a:tblPr firstRow="1" bandRow="1">
                <a:tableStyleId>{5C22544A-7EE6-4342-B048-85BDC9FD1C3A}</a:tableStyleId>
              </a:tblPr>
              <a:tblGrid>
                <a:gridCol w="3088612">
                  <a:extLst>
                    <a:ext uri="{9D8B030D-6E8A-4147-A177-3AD203B41FA5}">
                      <a16:colId xmlns:a16="http://schemas.microsoft.com/office/drawing/2014/main" val="1271479165"/>
                    </a:ext>
                  </a:extLst>
                </a:gridCol>
                <a:gridCol w="1089729">
                  <a:extLst>
                    <a:ext uri="{9D8B030D-6E8A-4147-A177-3AD203B41FA5}">
                      <a16:colId xmlns:a16="http://schemas.microsoft.com/office/drawing/2014/main" val="2655724331"/>
                    </a:ext>
                  </a:extLst>
                </a:gridCol>
                <a:gridCol w="1525980">
                  <a:extLst>
                    <a:ext uri="{9D8B030D-6E8A-4147-A177-3AD203B41FA5}">
                      <a16:colId xmlns:a16="http://schemas.microsoft.com/office/drawing/2014/main" val="709911972"/>
                    </a:ext>
                  </a:extLst>
                </a:gridCol>
                <a:gridCol w="4026124">
                  <a:extLst>
                    <a:ext uri="{9D8B030D-6E8A-4147-A177-3AD203B41FA5}">
                      <a16:colId xmlns:a16="http://schemas.microsoft.com/office/drawing/2014/main" val="2733104429"/>
                    </a:ext>
                  </a:extLst>
                </a:gridCol>
              </a:tblGrid>
              <a:tr h="370840">
                <a:tc>
                  <a:txBody>
                    <a:bodyPr/>
                    <a:lstStyle/>
                    <a:p>
                      <a:pPr algn="ctr"/>
                      <a:r>
                        <a:rPr lang="en-GB" dirty="0">
                          <a:solidFill>
                            <a:schemeClr val="tx1"/>
                          </a:solidFill>
                        </a:rPr>
                        <a:t>Data Maturity Capability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Current State Score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Desired Future State Score (within 3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Reason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8950783"/>
                  </a:ext>
                </a:extLst>
              </a:tr>
              <a:tr h="370840">
                <a:tc>
                  <a:txBody>
                    <a:bodyPr/>
                    <a:lstStyle/>
                    <a:p>
                      <a:r>
                        <a:rPr lang="en-GB" sz="1600" dirty="0">
                          <a:solidFill>
                            <a:schemeClr val="tx1"/>
                          </a:solidFill>
                        </a:rPr>
                        <a:t>Data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037573"/>
                  </a:ext>
                </a:extLst>
              </a:tr>
              <a:tr h="370840">
                <a:tc>
                  <a:txBody>
                    <a:bodyPr/>
                    <a:lstStyle/>
                    <a:p>
                      <a:r>
                        <a:rPr lang="en-GB" sz="1600" dirty="0">
                          <a:solidFill>
                            <a:schemeClr val="tx1"/>
                          </a:solidFill>
                        </a:rPr>
                        <a:t>Data Governance &amp;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793679"/>
                  </a:ext>
                </a:extLst>
              </a:tr>
              <a:tr h="370840">
                <a:tc>
                  <a:txBody>
                    <a:bodyPr/>
                    <a:lstStyle/>
                    <a:p>
                      <a:r>
                        <a:rPr lang="en-GB" sz="1600" dirty="0">
                          <a:solidFill>
                            <a:schemeClr val="tx1"/>
                          </a:solidFill>
                        </a:rPr>
                        <a:t>Master 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592744"/>
                  </a:ext>
                </a:extLst>
              </a:tr>
              <a:tr h="370840">
                <a:tc>
                  <a:txBody>
                    <a:bodyPr/>
                    <a:lstStyle/>
                    <a:p>
                      <a:r>
                        <a:rPr lang="en-GB" sz="1600" dirty="0">
                          <a:solidFill>
                            <a:schemeClr val="tx1"/>
                          </a:solidFill>
                        </a:rPr>
                        <a:t>Data Warehousing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99717"/>
                  </a:ext>
                </a:extLst>
              </a:tr>
              <a:tr h="370840">
                <a:tc>
                  <a:txBody>
                    <a:bodyPr/>
                    <a:lstStyle/>
                    <a:p>
                      <a:r>
                        <a:rPr lang="en-GB" sz="1600" dirty="0">
                          <a:solidFill>
                            <a:schemeClr val="tx1"/>
                          </a:solidFill>
                        </a:rPr>
                        <a:t>Business Intelligence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677545"/>
                  </a:ext>
                </a:extLst>
              </a:tr>
              <a:tr h="370840">
                <a:tc>
                  <a:txBody>
                    <a:bodyPr/>
                    <a:lstStyle/>
                    <a:p>
                      <a:r>
                        <a:rPr lang="en-GB" sz="1600" dirty="0">
                          <a:solidFill>
                            <a:schemeClr val="tx1"/>
                          </a:solidFill>
                        </a:rPr>
                        <a:t>Data Analytics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6907087"/>
                  </a:ext>
                </a:extLst>
              </a:tr>
              <a:tr h="370840">
                <a:tc>
                  <a:txBody>
                    <a:bodyPr/>
                    <a:lstStyle/>
                    <a:p>
                      <a:r>
                        <a:rPr lang="en-GB" sz="1600" dirty="0">
                          <a:solidFill>
                            <a:schemeClr val="tx1"/>
                          </a:solidFill>
                        </a:rPr>
                        <a:t>Data Quality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8376268"/>
                  </a:ext>
                </a:extLst>
              </a:tr>
              <a:tr h="370840">
                <a:tc>
                  <a:txBody>
                    <a:bodyPr/>
                    <a:lstStyle/>
                    <a:p>
                      <a:r>
                        <a:rPr lang="en-GB" sz="1600" dirty="0">
                          <a:solidFill>
                            <a:schemeClr val="tx1"/>
                          </a:solidFill>
                        </a:rPr>
                        <a:t>Data Architecture &amp; Modelling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9809256"/>
                  </a:ext>
                </a:extLst>
              </a:tr>
              <a:tr h="370840">
                <a:tc>
                  <a:txBody>
                    <a:bodyPr/>
                    <a:lstStyle/>
                    <a:p>
                      <a:r>
                        <a:rPr lang="en-GB" sz="1600" dirty="0">
                          <a:solidFill>
                            <a:schemeClr val="tx1"/>
                          </a:solidFill>
                        </a:rPr>
                        <a:t>Data Asset Planning &amp; Inventory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389663"/>
                  </a:ext>
                </a:extLst>
              </a:tr>
              <a:tr h="370840">
                <a:tc>
                  <a:txBody>
                    <a:bodyPr/>
                    <a:lstStyle/>
                    <a:p>
                      <a:r>
                        <a:rPr lang="en-GB" sz="1600" dirty="0">
                          <a:solidFill>
                            <a:schemeClr val="tx1"/>
                          </a:solidFill>
                        </a:rPr>
                        <a:t>Data Compliance &amp; Security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671258"/>
                  </a:ext>
                </a:extLst>
              </a:tr>
              <a:tr h="370840">
                <a:tc>
                  <a:txBody>
                    <a:bodyPr/>
                    <a:lstStyle/>
                    <a:p>
                      <a:r>
                        <a:rPr lang="en-GB" sz="1600" dirty="0">
                          <a:solidFill>
                            <a:schemeClr val="tx1"/>
                          </a:solidFill>
                        </a:rPr>
                        <a:t>Data Integration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041751"/>
                  </a:ext>
                </a:extLst>
              </a:tr>
              <a:tr h="370840">
                <a:tc>
                  <a:txBody>
                    <a:bodyPr/>
                    <a:lstStyle/>
                    <a:p>
                      <a:r>
                        <a:rPr lang="en-GB" sz="1600" dirty="0">
                          <a:solidFill>
                            <a:schemeClr val="tx1"/>
                          </a:solidFill>
                        </a:rPr>
                        <a:t>Metadata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416590"/>
                  </a:ext>
                </a:extLst>
              </a:tr>
            </a:tbl>
          </a:graphicData>
        </a:graphic>
      </p:graphicFrame>
      <p:sp>
        <p:nvSpPr>
          <p:cNvPr id="5" name="TextBox 4">
            <a:extLst>
              <a:ext uri="{FF2B5EF4-FFF2-40B4-BE49-F238E27FC236}">
                <a16:creationId xmlns:a16="http://schemas.microsoft.com/office/drawing/2014/main" id="{0EE5ADFA-16C4-C2E4-EAC7-1819D7055378}"/>
              </a:ext>
            </a:extLst>
          </p:cNvPr>
          <p:cNvSpPr txBox="1"/>
          <p:nvPr/>
        </p:nvSpPr>
        <p:spPr>
          <a:xfrm>
            <a:off x="10347447" y="2477966"/>
            <a:ext cx="1586136" cy="2308324"/>
          </a:xfrm>
          <a:prstGeom prst="rect">
            <a:avLst/>
          </a:prstGeom>
          <a:noFill/>
        </p:spPr>
        <p:txBody>
          <a:bodyPr wrap="square" rtlCol="0">
            <a:spAutoFit/>
          </a:bodyPr>
          <a:lstStyle/>
          <a:p>
            <a:pPr algn="ctr"/>
            <a:r>
              <a:rPr lang="en-US" b="1" dirty="0">
                <a:solidFill>
                  <a:schemeClr val="accent6">
                    <a:lumMod val="50000"/>
                  </a:schemeClr>
                </a:solidFill>
                <a:latin typeface="Abadi" panose="020B0604020104020204" pitchFamily="34" charset="0"/>
              </a:rPr>
              <a:t>Rating Scale for Current State Score &amp; Desired Future State Score:  </a:t>
            </a:r>
          </a:p>
          <a:p>
            <a:pPr algn="ctr"/>
            <a:r>
              <a:rPr lang="en-US" b="1" dirty="0">
                <a:solidFill>
                  <a:schemeClr val="accent6">
                    <a:lumMod val="50000"/>
                  </a:schemeClr>
                </a:solidFill>
                <a:latin typeface="Abadi" panose="020B0604020104020204" pitchFamily="34" charset="0"/>
              </a:rPr>
              <a:t>1  = Lowest</a:t>
            </a:r>
          </a:p>
          <a:p>
            <a:pPr algn="ctr"/>
            <a:r>
              <a:rPr lang="en-US" b="1" dirty="0">
                <a:solidFill>
                  <a:schemeClr val="accent6">
                    <a:lumMod val="50000"/>
                  </a:schemeClr>
                </a:solidFill>
                <a:latin typeface="Abadi" panose="020B0604020104020204" pitchFamily="34" charset="0"/>
              </a:rPr>
              <a:t>5  = Highest    </a:t>
            </a:r>
          </a:p>
        </p:txBody>
      </p:sp>
    </p:spTree>
    <p:extLst>
      <p:ext uri="{BB962C8B-B14F-4D97-AF65-F5344CB8AC3E}">
        <p14:creationId xmlns:p14="http://schemas.microsoft.com/office/powerpoint/2010/main" val="3643975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DACE-2B3B-9DC3-6E26-0CDB36C40773}"/>
              </a:ext>
            </a:extLst>
          </p:cNvPr>
          <p:cNvSpPr>
            <a:spLocks noGrp="1"/>
          </p:cNvSpPr>
          <p:nvPr>
            <p:ph type="title"/>
          </p:nvPr>
        </p:nvSpPr>
        <p:spPr>
          <a:xfrm>
            <a:off x="348317" y="311487"/>
            <a:ext cx="10515600" cy="625080"/>
          </a:xfrm>
        </p:spPr>
        <p:txBody>
          <a:bodyPr/>
          <a:lstStyle/>
          <a:p>
            <a:r>
              <a:rPr lang="en-GB" dirty="0"/>
              <a:t>Performing a Current &amp; Future State Assessment:  Capabilities </a:t>
            </a:r>
            <a:br>
              <a:rPr lang="en-GB" dirty="0"/>
            </a:br>
            <a:endParaRPr lang="en-GB" dirty="0"/>
          </a:p>
        </p:txBody>
      </p:sp>
      <p:sp>
        <p:nvSpPr>
          <p:cNvPr id="4" name="Slide Number Placeholder 3">
            <a:extLst>
              <a:ext uri="{FF2B5EF4-FFF2-40B4-BE49-F238E27FC236}">
                <a16:creationId xmlns:a16="http://schemas.microsoft.com/office/drawing/2014/main" id="{7F22F2DD-2E93-02EC-7D05-26E14A20D9EB}"/>
              </a:ext>
            </a:extLst>
          </p:cNvPr>
          <p:cNvSpPr>
            <a:spLocks noGrp="1"/>
          </p:cNvSpPr>
          <p:nvPr>
            <p:ph type="sldNum" sz="quarter" idx="12"/>
          </p:nvPr>
        </p:nvSpPr>
        <p:spPr/>
        <p:txBody>
          <a:bodyPr/>
          <a:lstStyle/>
          <a:p>
            <a:fld id="{7C0A8638-8D10-419D-A540-6BF35F11F66E}" type="slidenum">
              <a:rPr lang="en-US" smtClean="0">
                <a:solidFill>
                  <a:schemeClr val="tx1"/>
                </a:solidFill>
              </a:rPr>
              <a:t>64</a:t>
            </a:fld>
            <a:endParaRPr lang="en-US" dirty="0">
              <a:solidFill>
                <a:schemeClr val="tx1"/>
              </a:solidFill>
            </a:endParaRPr>
          </a:p>
        </p:txBody>
      </p:sp>
      <p:graphicFrame>
        <p:nvGraphicFramePr>
          <p:cNvPr id="3" name="Table 5">
            <a:extLst>
              <a:ext uri="{FF2B5EF4-FFF2-40B4-BE49-F238E27FC236}">
                <a16:creationId xmlns:a16="http://schemas.microsoft.com/office/drawing/2014/main" id="{723D8A93-8648-8026-20FB-ED17E5C36000}"/>
              </a:ext>
            </a:extLst>
          </p:cNvPr>
          <p:cNvGraphicFramePr>
            <a:graphicFrameLocks noGrp="1"/>
          </p:cNvGraphicFramePr>
          <p:nvPr/>
        </p:nvGraphicFramePr>
        <p:xfrm>
          <a:off x="440705" y="937847"/>
          <a:ext cx="10818092" cy="5090160"/>
        </p:xfrm>
        <a:graphic>
          <a:graphicData uri="http://schemas.openxmlformats.org/drawingml/2006/table">
            <a:tbl>
              <a:tblPr firstRow="1" bandRow="1">
                <a:tableStyleId>{5C22544A-7EE6-4342-B048-85BDC9FD1C3A}</a:tableStyleId>
              </a:tblPr>
              <a:tblGrid>
                <a:gridCol w="3383149">
                  <a:extLst>
                    <a:ext uri="{9D8B030D-6E8A-4147-A177-3AD203B41FA5}">
                      <a16:colId xmlns:a16="http://schemas.microsoft.com/office/drawing/2014/main" val="4141867328"/>
                    </a:ext>
                  </a:extLst>
                </a:gridCol>
                <a:gridCol w="7434943">
                  <a:extLst>
                    <a:ext uri="{9D8B030D-6E8A-4147-A177-3AD203B41FA5}">
                      <a16:colId xmlns:a16="http://schemas.microsoft.com/office/drawing/2014/main" val="3033137303"/>
                    </a:ext>
                  </a:extLst>
                </a:gridCol>
              </a:tblGrid>
              <a:tr h="479314">
                <a:tc>
                  <a:txBody>
                    <a:bodyPr/>
                    <a:lstStyle/>
                    <a:p>
                      <a:pPr algn="ctr"/>
                      <a:r>
                        <a:rPr lang="en-GB" dirty="0">
                          <a:latin typeface="Abadi" panose="020B0604020104020204" pitchFamily="34" charset="0"/>
                        </a:rPr>
                        <a:t>DATA MANAGEMENT CAPABILITY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dirty="0">
                          <a:solidFill>
                            <a:schemeClr val="tx1"/>
                          </a:solidFill>
                          <a:latin typeface="Abadi" panose="020B0604020104020204" pitchFamily="34" charset="0"/>
                        </a:rPr>
                        <a:t>EXAMPLE TOPICS ANALYSED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16950281"/>
                  </a:ext>
                </a:extLst>
              </a:tr>
              <a:tr h="370840">
                <a:tc>
                  <a:txBody>
                    <a:bodyPr/>
                    <a:lstStyle/>
                    <a:p>
                      <a:pPr algn="ctr"/>
                      <a:r>
                        <a:rPr lang="en-GB" dirty="0">
                          <a:latin typeface="Abadi" panose="020B0604020104020204" pitchFamily="34" charset="0"/>
                        </a:rPr>
                        <a:t>Data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Alignment of data to business strategy; budgets &amp; resources; communication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77226"/>
                  </a:ext>
                </a:extLst>
              </a:tr>
              <a:tr h="370840">
                <a:tc>
                  <a:txBody>
                    <a:bodyPr/>
                    <a:lstStyle/>
                    <a:p>
                      <a:pPr algn="ctr"/>
                      <a:r>
                        <a:rPr lang="en-GB" dirty="0">
                          <a:latin typeface="Abadi" panose="020B0604020104020204" pitchFamily="34" charset="0"/>
                        </a:rPr>
                        <a:t>Data Governance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Accountability; stewardship; data issue management; critical data identification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358195"/>
                  </a:ext>
                </a:extLst>
              </a:tr>
              <a:tr h="370840">
                <a:tc>
                  <a:txBody>
                    <a:bodyPr/>
                    <a:lstStyle/>
                    <a:p>
                      <a:pPr algn="ctr"/>
                      <a:r>
                        <a:rPr lang="en-GB" dirty="0">
                          <a:latin typeface="Abadi" panose="020B0604020104020204" pitchFamily="34" charset="0"/>
                        </a:rPr>
                        <a:t>Master 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Master &amp; reference data storage &amp; processing; matching rules; hierarchies; CDEs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755907"/>
                  </a:ext>
                </a:extLst>
              </a:tr>
              <a:tr h="370840">
                <a:tc>
                  <a:txBody>
                    <a:bodyPr/>
                    <a:lstStyle/>
                    <a:p>
                      <a:pPr algn="ctr"/>
                      <a:r>
                        <a:rPr lang="en-GB" dirty="0">
                          <a:latin typeface="Abadi" panose="020B0604020104020204" pitchFamily="34" charset="0"/>
                        </a:rPr>
                        <a:t>Data Warehousing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DW capability; performance &amp; scalability; documentation; design methodologies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943057"/>
                  </a:ext>
                </a:extLst>
              </a:tr>
              <a:tr h="370840">
                <a:tc>
                  <a:txBody>
                    <a:bodyPr/>
                    <a:lstStyle/>
                    <a:p>
                      <a:pPr algn="ctr"/>
                      <a:r>
                        <a:rPr lang="en-GB" dirty="0">
                          <a:latin typeface="Abadi" panose="020B0604020104020204" pitchFamily="34" charset="0"/>
                        </a:rPr>
                        <a:t>Business Intelligence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Provision of user reports; tooling; self-service; semantic layer; visualisation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112144"/>
                  </a:ext>
                </a:extLst>
              </a:tr>
              <a:tr h="370840">
                <a:tc>
                  <a:txBody>
                    <a:bodyPr/>
                    <a:lstStyle/>
                    <a:p>
                      <a:pPr algn="ctr"/>
                      <a:r>
                        <a:rPr lang="en-GB" dirty="0">
                          <a:latin typeface="Abadi" panose="020B0604020104020204" pitchFamily="34" charset="0"/>
                        </a:rPr>
                        <a:t>Data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Operational v predictive; use of data science, AI/ML; social media; geographic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805559"/>
                  </a:ext>
                </a:extLst>
              </a:tr>
              <a:tr h="370840">
                <a:tc>
                  <a:txBody>
                    <a:bodyPr/>
                    <a:lstStyle/>
                    <a:p>
                      <a:pPr algn="ctr"/>
                      <a:r>
                        <a:rPr lang="en-GB" dirty="0">
                          <a:latin typeface="Abadi" panose="020B0604020104020204" pitchFamily="34" charset="0"/>
                        </a:rPr>
                        <a:t>Data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Measurement &amp; KPIs; root cause analysis; tooling; enrichment; data entry validation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125255"/>
                  </a:ext>
                </a:extLst>
              </a:tr>
              <a:tr h="370840">
                <a:tc>
                  <a:txBody>
                    <a:bodyPr/>
                    <a:lstStyle/>
                    <a:p>
                      <a:pPr algn="ctr"/>
                      <a:r>
                        <a:rPr lang="en-GB" dirty="0">
                          <a:latin typeface="Abadi" panose="020B0604020104020204" pitchFamily="34" charset="0"/>
                        </a:rPr>
                        <a:t>Data Architecture &amp; Modelling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Models; data standards; process / data mapping; system architecture;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405224"/>
                  </a:ext>
                </a:extLst>
              </a:tr>
              <a:tr h="370840">
                <a:tc>
                  <a:txBody>
                    <a:bodyPr/>
                    <a:lstStyle/>
                    <a:p>
                      <a:pPr algn="ctr"/>
                      <a:r>
                        <a:rPr lang="en-GB" dirty="0">
                          <a:latin typeface="Abadi" panose="020B0604020104020204" pitchFamily="34" charset="0"/>
                        </a:rPr>
                        <a:t>Data Asset Planning &amp;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Location &amp; documentation of data assets; data lifecycle management; data retention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00852"/>
                  </a:ext>
                </a:extLst>
              </a:tr>
              <a:tr h="370840">
                <a:tc>
                  <a:txBody>
                    <a:bodyPr/>
                    <a:lstStyle/>
                    <a:p>
                      <a:pPr algn="ctr"/>
                      <a:r>
                        <a:rPr lang="en-GB" dirty="0">
                          <a:latin typeface="Abadi" panose="020B0604020104020204" pitchFamily="34" charset="0"/>
                        </a:rPr>
                        <a:t>Data Compliance &amp;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Legal &amp; regulatory compliance processes; privacy tagging; access &amp; security 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34916"/>
                  </a:ext>
                </a:extLst>
              </a:tr>
              <a:tr h="370840">
                <a:tc>
                  <a:txBody>
                    <a:bodyPr/>
                    <a:lstStyle/>
                    <a:p>
                      <a:pPr algn="ctr"/>
                      <a:r>
                        <a:rPr lang="en-GB" dirty="0">
                          <a:latin typeface="Abadi" panose="020B0604020104020204" pitchFamily="34" charset="0"/>
                        </a:rPr>
                        <a:t>Data Integration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Batch v real time capability; APIs ; common business logic; platforms &amp;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810"/>
                  </a:ext>
                </a:extLst>
              </a:tr>
              <a:tr h="370840">
                <a:tc>
                  <a:txBody>
                    <a:bodyPr/>
                    <a:lstStyle/>
                    <a:p>
                      <a:pPr algn="ctr"/>
                      <a:r>
                        <a:rPr lang="en-GB" dirty="0">
                          <a:latin typeface="Abadi" panose="020B0604020104020204" pitchFamily="34" charset="0"/>
                        </a:rPr>
                        <a:t>Metadata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Business data glossary, dictionaries &amp; catalogs; data lineage; maintenance processes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329565"/>
                  </a:ext>
                </a:extLst>
              </a:tr>
            </a:tbl>
          </a:graphicData>
        </a:graphic>
      </p:graphicFrame>
    </p:spTree>
    <p:extLst>
      <p:ext uri="{BB962C8B-B14F-4D97-AF65-F5344CB8AC3E}">
        <p14:creationId xmlns:p14="http://schemas.microsoft.com/office/powerpoint/2010/main" val="2331584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Business Case</a:t>
            </a:r>
          </a:p>
        </p:txBody>
      </p:sp>
      <p:sp>
        <p:nvSpPr>
          <p:cNvPr id="3" name="Content Placeholder 2"/>
          <p:cNvSpPr>
            <a:spLocks noGrp="1"/>
          </p:cNvSpPr>
          <p:nvPr>
            <p:ph idx="1"/>
          </p:nvPr>
        </p:nvSpPr>
        <p:spPr>
          <a:xfrm>
            <a:off x="446679" y="1311610"/>
            <a:ext cx="10650069" cy="5147370"/>
          </a:xfrm>
        </p:spPr>
        <p:txBody>
          <a:bodyPr>
            <a:normAutofit/>
          </a:bodyPr>
          <a:lstStyle/>
          <a:p>
            <a:pPr>
              <a:spcBef>
                <a:spcPct val="50000"/>
              </a:spcBef>
              <a:spcAft>
                <a:spcPct val="0"/>
              </a:spcAft>
              <a:buFontTx/>
              <a:buChar char="•"/>
            </a:pPr>
            <a:r>
              <a:rPr lang="en-GB" altLang="en-US" sz="1800" dirty="0"/>
              <a:t>Make the Right Business Case to the Right Audience</a:t>
            </a:r>
          </a:p>
          <a:p>
            <a:pPr lvl="1">
              <a:spcBef>
                <a:spcPts val="800"/>
              </a:spcBef>
              <a:spcAft>
                <a:spcPct val="0"/>
              </a:spcAft>
              <a:buFontTx/>
              <a:buChar char="•"/>
            </a:pPr>
            <a:r>
              <a:rPr lang="en-GB" altLang="en-US" sz="1600" dirty="0"/>
              <a:t>Know your audience – do they want a spreadsheet, quick PowerPoint, 100 page document, water cooler conversation? </a:t>
            </a:r>
          </a:p>
          <a:p>
            <a:pPr lvl="1">
              <a:spcBef>
                <a:spcPts val="800"/>
              </a:spcBef>
              <a:spcAft>
                <a:spcPct val="0"/>
              </a:spcAft>
              <a:buFontTx/>
              <a:buChar char="•"/>
            </a:pPr>
            <a:r>
              <a:rPr lang="en-GB" altLang="en-US" sz="1600" dirty="0"/>
              <a:t>Understand what detail is needed, i.e. don’t “overkill” – sometimes simple is better</a:t>
            </a:r>
          </a:p>
          <a:p>
            <a:pPr lvl="1">
              <a:spcBef>
                <a:spcPts val="800"/>
              </a:spcBef>
              <a:spcAft>
                <a:spcPct val="0"/>
              </a:spcAft>
              <a:buFontTx/>
              <a:buChar char="•"/>
            </a:pPr>
            <a:r>
              <a:rPr lang="en-GB" altLang="en-US" sz="1600" dirty="0"/>
              <a:t>Focus on high-priority business needs</a:t>
            </a:r>
          </a:p>
          <a:p>
            <a:pPr lvl="1">
              <a:spcBef>
                <a:spcPts val="800"/>
              </a:spcBef>
              <a:spcAft>
                <a:spcPct val="0"/>
              </a:spcAft>
              <a:buFontTx/>
              <a:buChar char="•"/>
            </a:pPr>
            <a:r>
              <a:rPr lang="en-GB" altLang="en-US" sz="1600" dirty="0"/>
              <a:t>Define key business metrics for success aligned with data mgt deliverables</a:t>
            </a:r>
          </a:p>
          <a:p>
            <a:pPr>
              <a:spcBef>
                <a:spcPct val="50000"/>
              </a:spcBef>
              <a:spcAft>
                <a:spcPct val="0"/>
              </a:spcAft>
              <a:buFontTx/>
              <a:buChar char="•"/>
            </a:pPr>
            <a:r>
              <a:rPr lang="en-GB" altLang="en-US" sz="1800" dirty="0"/>
              <a:t>Plan to start small, with a plan to build to a longer-term goal</a:t>
            </a:r>
          </a:p>
          <a:p>
            <a:pPr>
              <a:spcBef>
                <a:spcPct val="50000"/>
              </a:spcBef>
              <a:spcAft>
                <a:spcPct val="0"/>
              </a:spcAft>
              <a:buFontTx/>
              <a:buChar char="•"/>
            </a:pPr>
            <a:r>
              <a:rPr lang="en-GB" altLang="en-US" sz="1800" dirty="0"/>
              <a:t>Lay out the current status quo including</a:t>
            </a:r>
          </a:p>
          <a:p>
            <a:pPr lvl="1">
              <a:spcBef>
                <a:spcPts val="800"/>
              </a:spcBef>
              <a:spcAft>
                <a:spcPct val="0"/>
              </a:spcAft>
              <a:buFontTx/>
              <a:buChar char="•"/>
            </a:pPr>
            <a:r>
              <a:rPr lang="en-GB" altLang="en-US" sz="1600" dirty="0"/>
              <a:t>Successes to date</a:t>
            </a:r>
          </a:p>
          <a:p>
            <a:pPr lvl="1">
              <a:spcBef>
                <a:spcPts val="800"/>
              </a:spcBef>
              <a:spcAft>
                <a:spcPct val="0"/>
              </a:spcAft>
              <a:buFontTx/>
              <a:buChar char="•"/>
            </a:pPr>
            <a:r>
              <a:rPr lang="en-GB" altLang="en-US" sz="1600" dirty="0"/>
              <a:t>Challenges with current structures &amp; processes</a:t>
            </a:r>
          </a:p>
          <a:p>
            <a:pPr>
              <a:spcBef>
                <a:spcPts val="800"/>
              </a:spcBef>
              <a:spcAft>
                <a:spcPct val="0"/>
              </a:spcAft>
              <a:buFontTx/>
              <a:buChar char="•"/>
            </a:pPr>
            <a:r>
              <a:rPr lang="en-GB" altLang="en-US" dirty="0"/>
              <a:t>Include Metrics &amp; Anecdotes where possible</a:t>
            </a:r>
          </a:p>
          <a:p>
            <a:pPr lvl="1">
              <a:spcBef>
                <a:spcPts val="800"/>
              </a:spcBef>
              <a:spcAft>
                <a:spcPct val="0"/>
              </a:spcAft>
              <a:buFontTx/>
              <a:buChar char="•"/>
            </a:pPr>
            <a:r>
              <a:rPr lang="en-GB" altLang="en-US" sz="1600" dirty="0"/>
              <a:t>Cost savings or revenue gains</a:t>
            </a:r>
          </a:p>
          <a:p>
            <a:pPr lvl="1">
              <a:spcBef>
                <a:spcPts val="800"/>
              </a:spcBef>
              <a:spcAft>
                <a:spcPct val="0"/>
              </a:spcAft>
              <a:buFontTx/>
              <a:buChar char="•"/>
            </a:pPr>
            <a:r>
              <a:rPr lang="en-GB" altLang="en-US" sz="1600" dirty="0"/>
              <a:t>Data quality improvements</a:t>
            </a:r>
          </a:p>
          <a:p>
            <a:pPr lvl="1">
              <a:spcBef>
                <a:spcPts val="800"/>
              </a:spcBef>
              <a:spcAft>
                <a:spcPct val="0"/>
              </a:spcAft>
              <a:buFontTx/>
              <a:buChar char="•"/>
            </a:pPr>
            <a:r>
              <a:rPr lang="en-GB" altLang="en-US" sz="1600" dirty="0"/>
              <a:t>Compliance &amp; regulatory issues</a:t>
            </a:r>
          </a:p>
          <a:p>
            <a:pPr lvl="1">
              <a:spcBef>
                <a:spcPts val="800"/>
              </a:spcBef>
              <a:spcAft>
                <a:spcPct val="0"/>
              </a:spcAft>
              <a:buFontTx/>
              <a:buChar char="•"/>
            </a:pPr>
            <a:r>
              <a:rPr lang="en-GB" sz="1600" dirty="0"/>
              <a:t>Any real-world anecdotes that can be shared (e.g. We underreported sales last year due to data quality issues)</a:t>
            </a:r>
            <a:endParaRPr lang="en-US" sz="1600"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65</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Making the Case for Change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7765" y="2493544"/>
            <a:ext cx="1402216" cy="14121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8254" y="2068026"/>
            <a:ext cx="1457067" cy="1837644"/>
          </a:xfrm>
          <a:prstGeom prst="rect">
            <a:avLst/>
          </a:prstGeom>
        </p:spPr>
      </p:pic>
      <p:sp>
        <p:nvSpPr>
          <p:cNvPr id="8" name="TextBox 7"/>
          <p:cNvSpPr txBox="1"/>
          <p:nvPr/>
        </p:nvSpPr>
        <p:spPr>
          <a:xfrm>
            <a:off x="9765743" y="2986848"/>
            <a:ext cx="499934" cy="369332"/>
          </a:xfrm>
          <a:prstGeom prst="rect">
            <a:avLst/>
          </a:prstGeom>
          <a:noFill/>
        </p:spPr>
        <p:txBody>
          <a:bodyPr wrap="square" rtlCol="0">
            <a:spAutoFit/>
          </a:bodyPr>
          <a:lstStyle/>
          <a:p>
            <a:r>
              <a:rPr lang="en-US" b="1" dirty="0">
                <a:solidFill>
                  <a:schemeClr val="accent1">
                    <a:lumMod val="50000"/>
                  </a:schemeClr>
                </a:solidFill>
              </a:rPr>
              <a:t>VS</a:t>
            </a:r>
          </a:p>
        </p:txBody>
      </p:sp>
    </p:spTree>
    <p:extLst>
      <p:ext uri="{BB962C8B-B14F-4D97-AF65-F5344CB8AC3E}">
        <p14:creationId xmlns:p14="http://schemas.microsoft.com/office/powerpoint/2010/main" val="3425347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toy people&#10;&#10;Description automatically generated">
            <a:extLst>
              <a:ext uri="{FF2B5EF4-FFF2-40B4-BE49-F238E27FC236}">
                <a16:creationId xmlns:a16="http://schemas.microsoft.com/office/drawing/2014/main" id="{DCD0BEBF-81D6-424E-A1F6-11A8408A4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701" y="3213717"/>
            <a:ext cx="7052984" cy="3967663"/>
          </a:xfrm>
          <a:prstGeom prst="rect">
            <a:avLst/>
          </a:prstGeom>
        </p:spPr>
      </p:pic>
      <p:sp>
        <p:nvSpPr>
          <p:cNvPr id="2" name="Title 1">
            <a:extLst>
              <a:ext uri="{FF2B5EF4-FFF2-40B4-BE49-F238E27FC236}">
                <a16:creationId xmlns:a16="http://schemas.microsoft.com/office/drawing/2014/main" id="{FEF02364-A1EF-42D1-9D8E-96AD1A949BDC}"/>
              </a:ext>
            </a:extLst>
          </p:cNvPr>
          <p:cNvSpPr>
            <a:spLocks noGrp="1"/>
          </p:cNvSpPr>
          <p:nvPr>
            <p:ph type="title"/>
          </p:nvPr>
        </p:nvSpPr>
        <p:spPr/>
        <p:txBody>
          <a:bodyPr/>
          <a:lstStyle/>
          <a:p>
            <a:r>
              <a:rPr lang="en-US" dirty="0"/>
              <a:t>Find Advocates Across the Organisation</a:t>
            </a:r>
          </a:p>
        </p:txBody>
      </p:sp>
      <p:sp>
        <p:nvSpPr>
          <p:cNvPr id="3" name="Content Placeholder 2">
            <a:extLst>
              <a:ext uri="{FF2B5EF4-FFF2-40B4-BE49-F238E27FC236}">
                <a16:creationId xmlns:a16="http://schemas.microsoft.com/office/drawing/2014/main" id="{3A415D15-CFA8-47E6-9177-CF7C28E03ED3}"/>
              </a:ext>
            </a:extLst>
          </p:cNvPr>
          <p:cNvSpPr>
            <a:spLocks noGrp="1"/>
          </p:cNvSpPr>
          <p:nvPr>
            <p:ph idx="1"/>
          </p:nvPr>
        </p:nvSpPr>
        <p:spPr>
          <a:xfrm>
            <a:off x="528397" y="1261649"/>
            <a:ext cx="11405186" cy="4334702"/>
          </a:xfrm>
          <a:noFill/>
          <a:ln>
            <a:noFill/>
          </a:ln>
          <a:effectLst/>
        </p:spPr>
        <p:txBody>
          <a:bodyPr/>
          <a:lstStyle/>
          <a:p>
            <a:pPr>
              <a:lnSpc>
                <a:spcPct val="100000"/>
              </a:lnSpc>
              <a:spcBef>
                <a:spcPts val="800"/>
              </a:spcBef>
            </a:pPr>
            <a:r>
              <a:rPr lang="en-US" dirty="0"/>
              <a:t>It’s key to find champions for your data strategy effort across the business</a:t>
            </a:r>
          </a:p>
          <a:p>
            <a:pPr lvl="1">
              <a:lnSpc>
                <a:spcPct val="100000"/>
              </a:lnSpc>
              <a:spcBef>
                <a:spcPts val="800"/>
              </a:spcBef>
            </a:pPr>
            <a:r>
              <a:rPr lang="en-US" dirty="0"/>
              <a:t>Both “business” and “IT”</a:t>
            </a:r>
          </a:p>
          <a:p>
            <a:pPr lvl="1">
              <a:lnSpc>
                <a:spcPct val="100000"/>
              </a:lnSpc>
              <a:spcBef>
                <a:spcPts val="800"/>
              </a:spcBef>
            </a:pPr>
            <a:r>
              <a:rPr lang="en-US" dirty="0"/>
              <a:t>From senior level executives as champions to field staff as supporters</a:t>
            </a:r>
          </a:p>
          <a:p>
            <a:pPr>
              <a:lnSpc>
                <a:spcPct val="100000"/>
              </a:lnSpc>
              <a:spcBef>
                <a:spcPts val="800"/>
              </a:spcBef>
            </a:pPr>
            <a:r>
              <a:rPr lang="en-US" dirty="0"/>
              <a:t>In making the case for funding or buy-in, it’s helpful to have someone else tell your story</a:t>
            </a:r>
          </a:p>
          <a:p>
            <a:pPr lvl="1">
              <a:lnSpc>
                <a:spcPct val="100000"/>
              </a:lnSpc>
              <a:spcBef>
                <a:spcPts val="800"/>
              </a:spcBef>
            </a:pPr>
            <a:r>
              <a:rPr lang="en-US" dirty="0"/>
              <a:t>Can marketing advocate the case for change to improve campaigns?</a:t>
            </a:r>
          </a:p>
          <a:p>
            <a:pPr lvl="1">
              <a:lnSpc>
                <a:spcPct val="100000"/>
              </a:lnSpc>
              <a:spcBef>
                <a:spcPts val="800"/>
              </a:spcBef>
            </a:pPr>
            <a:r>
              <a:rPr lang="en-US" dirty="0"/>
              <a:t>… Or sales discuss the potential increases in revenue?</a:t>
            </a:r>
          </a:p>
          <a:p>
            <a:pPr lvl="1">
              <a:lnSpc>
                <a:spcPct val="100000"/>
              </a:lnSpc>
              <a:spcBef>
                <a:spcPts val="800"/>
              </a:spcBef>
            </a:pPr>
            <a:r>
              <a:rPr lang="en-US" dirty="0"/>
              <a:t>     …. Or Engineering point out the increases in efficiency and quality?</a:t>
            </a:r>
          </a:p>
        </p:txBody>
      </p:sp>
      <p:sp>
        <p:nvSpPr>
          <p:cNvPr id="4" name="Slide Number Placeholder 3">
            <a:extLst>
              <a:ext uri="{FF2B5EF4-FFF2-40B4-BE49-F238E27FC236}">
                <a16:creationId xmlns:a16="http://schemas.microsoft.com/office/drawing/2014/main" id="{F6710CBB-A225-4A9D-BC3F-4CE65332D3D0}"/>
              </a:ext>
            </a:extLst>
          </p:cNvPr>
          <p:cNvSpPr>
            <a:spLocks noGrp="1"/>
          </p:cNvSpPr>
          <p:nvPr>
            <p:ph type="sldNum" sz="quarter" idx="12"/>
          </p:nvPr>
        </p:nvSpPr>
        <p:spPr/>
        <p:txBody>
          <a:bodyPr/>
          <a:lstStyle/>
          <a:p>
            <a:fld id="{7C0A8638-8D10-419D-A540-6BF35F11F66E}" type="slidenum">
              <a:rPr lang="en-US" smtClean="0">
                <a:solidFill>
                  <a:schemeClr val="tx1"/>
                </a:solidFill>
              </a:rPr>
              <a:t>66</a:t>
            </a:fld>
            <a:endParaRPr lang="en-US" dirty="0">
              <a:solidFill>
                <a:schemeClr val="tx1"/>
              </a:solidFill>
            </a:endParaRPr>
          </a:p>
        </p:txBody>
      </p:sp>
      <p:sp>
        <p:nvSpPr>
          <p:cNvPr id="8" name="Content Placeholder 2">
            <a:extLst>
              <a:ext uri="{FF2B5EF4-FFF2-40B4-BE49-F238E27FC236}">
                <a16:creationId xmlns:a16="http://schemas.microsoft.com/office/drawing/2014/main" id="{EFE413B2-A255-47E0-B13F-4EA1AA68AE99}"/>
              </a:ext>
            </a:extLst>
          </p:cNvPr>
          <p:cNvSpPr txBox="1">
            <a:spLocks/>
          </p:cNvSpPr>
          <p:nvPr/>
        </p:nvSpPr>
        <p:spPr>
          <a:xfrm>
            <a:off x="590543" y="4556025"/>
            <a:ext cx="3839417" cy="1161194"/>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800" dirty="0"/>
              <a:t>While we may want to take the “credit” for the data strategy, it is often </a:t>
            </a:r>
            <a:r>
              <a:rPr lang="en-US" sz="1800" dirty="0">
                <a:solidFill>
                  <a:srgbClr val="0070C0"/>
                </a:solidFill>
              </a:rPr>
              <a:t>most successful when other people have embraced it as their own</a:t>
            </a:r>
            <a:endParaRPr lang="en-US" sz="1800" dirty="0"/>
          </a:p>
        </p:txBody>
      </p:sp>
    </p:spTree>
    <p:extLst>
      <p:ext uri="{BB962C8B-B14F-4D97-AF65-F5344CB8AC3E}">
        <p14:creationId xmlns:p14="http://schemas.microsoft.com/office/powerpoint/2010/main" val="862551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82D3D8-D8CD-4CA6-8EE9-C2E6AC7339F8}"/>
              </a:ext>
            </a:extLst>
          </p:cNvPr>
          <p:cNvSpPr/>
          <p:nvPr/>
        </p:nvSpPr>
        <p:spPr>
          <a:xfrm>
            <a:off x="0" y="1828505"/>
            <a:ext cx="12192000" cy="3819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E0579F-E0A2-4707-9A34-8AB4F376F92A}"/>
              </a:ext>
            </a:extLst>
          </p:cNvPr>
          <p:cNvSpPr>
            <a:spLocks noGrp="1"/>
          </p:cNvSpPr>
          <p:nvPr>
            <p:ph type="title"/>
          </p:nvPr>
        </p:nvSpPr>
        <p:spPr>
          <a:xfrm>
            <a:off x="161543" y="195653"/>
            <a:ext cx="5013358" cy="787814"/>
          </a:xfrm>
        </p:spPr>
        <p:txBody>
          <a:bodyPr>
            <a:normAutofit/>
          </a:bodyPr>
          <a:lstStyle/>
          <a:p>
            <a:r>
              <a:rPr lang="en-US" sz="3200" dirty="0"/>
              <a:t>Making the Business Case</a:t>
            </a:r>
          </a:p>
        </p:txBody>
      </p:sp>
      <p:sp>
        <p:nvSpPr>
          <p:cNvPr id="4" name="Slide Number Placeholder 3">
            <a:extLst>
              <a:ext uri="{FF2B5EF4-FFF2-40B4-BE49-F238E27FC236}">
                <a16:creationId xmlns:a16="http://schemas.microsoft.com/office/drawing/2014/main" id="{BC506758-CA4D-4059-BA87-107EF4337DB9}"/>
              </a:ext>
            </a:extLst>
          </p:cNvPr>
          <p:cNvSpPr>
            <a:spLocks noGrp="1"/>
          </p:cNvSpPr>
          <p:nvPr>
            <p:ph type="sldNum" sz="quarter" idx="12"/>
          </p:nvPr>
        </p:nvSpPr>
        <p:spPr/>
        <p:txBody>
          <a:bodyPr/>
          <a:lstStyle/>
          <a:p>
            <a:fld id="{7C0A8638-8D10-419D-A540-6BF35F11F66E}" type="slidenum">
              <a:rPr lang="en-US" smtClean="0">
                <a:solidFill>
                  <a:schemeClr val="tx1"/>
                </a:solidFill>
              </a:rPr>
              <a:t>67</a:t>
            </a:fld>
            <a:endParaRPr lang="en-US" dirty="0">
              <a:solidFill>
                <a:schemeClr val="tx1"/>
              </a:solidFill>
            </a:endParaRPr>
          </a:p>
        </p:txBody>
      </p:sp>
      <p:sp>
        <p:nvSpPr>
          <p:cNvPr id="5" name="Content Placeholder 4">
            <a:extLst>
              <a:ext uri="{FF2B5EF4-FFF2-40B4-BE49-F238E27FC236}">
                <a16:creationId xmlns:a16="http://schemas.microsoft.com/office/drawing/2014/main" id="{0B39BEB0-6DB1-48ED-8AE7-109B0CC7F3A2}"/>
              </a:ext>
            </a:extLst>
          </p:cNvPr>
          <p:cNvSpPr>
            <a:spLocks noGrp="1"/>
          </p:cNvSpPr>
          <p:nvPr>
            <p:ph sz="quarter" idx="15"/>
          </p:nvPr>
        </p:nvSpPr>
        <p:spPr>
          <a:xfrm>
            <a:off x="613099" y="993496"/>
            <a:ext cx="10544052" cy="653164"/>
          </a:xfrm>
        </p:spPr>
        <p:txBody>
          <a:bodyPr/>
          <a:lstStyle/>
          <a:p>
            <a:pPr>
              <a:spcAft>
                <a:spcPts val="600"/>
              </a:spcAft>
              <a:buSzPct val="75000"/>
            </a:pPr>
            <a:r>
              <a:rPr lang="en-US" sz="2000" dirty="0">
                <a:solidFill>
                  <a:schemeClr val="tx1">
                    <a:lumMod val="85000"/>
                    <a:lumOff val="15000"/>
                  </a:schemeClr>
                </a:solidFill>
              </a:rPr>
              <a:t>While Business Cases and ROI Calculations can be complex, they generally fall into 4 categories:</a:t>
            </a:r>
          </a:p>
        </p:txBody>
      </p:sp>
      <p:sp>
        <p:nvSpPr>
          <p:cNvPr id="14" name="Rectangle 13">
            <a:extLst>
              <a:ext uri="{FF2B5EF4-FFF2-40B4-BE49-F238E27FC236}">
                <a16:creationId xmlns:a16="http://schemas.microsoft.com/office/drawing/2014/main" id="{1365DE36-E356-4D74-9902-63BB05197520}"/>
              </a:ext>
            </a:extLst>
          </p:cNvPr>
          <p:cNvSpPr/>
          <p:nvPr/>
        </p:nvSpPr>
        <p:spPr>
          <a:xfrm>
            <a:off x="152423" y="1720111"/>
            <a:ext cx="2767782" cy="433655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712EF97-42E2-4759-9851-15DF56EC2AEE}"/>
              </a:ext>
            </a:extLst>
          </p:cNvPr>
          <p:cNvSpPr txBox="1"/>
          <p:nvPr/>
        </p:nvSpPr>
        <p:spPr>
          <a:xfrm>
            <a:off x="205678" y="3811682"/>
            <a:ext cx="2767782" cy="2214132"/>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Wasted Labor costs due to manual efforts</a:t>
            </a:r>
            <a:br>
              <a:rPr lang="en-US" sz="1400" dirty="0">
                <a:solidFill>
                  <a:schemeClr val="tx1">
                    <a:lumMod val="85000"/>
                    <a:lumOff val="15000"/>
                  </a:schemeClr>
                </a:solidFill>
              </a:rPr>
            </a:br>
            <a:r>
              <a:rPr lang="en-US" sz="1200" dirty="0">
                <a:solidFill>
                  <a:schemeClr val="tx1">
                    <a:lumMod val="85000"/>
                    <a:lumOff val="15000"/>
                  </a:schemeClr>
                </a:solidFill>
              </a:rPr>
              <a:t>(Data cleansing, manual integration, etc.)</a:t>
            </a:r>
            <a:br>
              <a:rPr lang="en-US" sz="1400" dirty="0">
                <a:solidFill>
                  <a:schemeClr val="tx1">
                    <a:lumMod val="85000"/>
                    <a:lumOff val="15000"/>
                  </a:schemeClr>
                </a:solidFill>
              </a:rPr>
            </a:b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Inefficient business processes for data management </a:t>
            </a:r>
            <a:br>
              <a:rPr lang="en-US" sz="1400" dirty="0">
                <a:solidFill>
                  <a:schemeClr val="tx1">
                    <a:lumMod val="85000"/>
                    <a:lumOff val="15000"/>
                  </a:schemeClr>
                </a:solidFill>
              </a:rPr>
            </a:br>
            <a:r>
              <a:rPr lang="en-US" sz="1200" dirty="0">
                <a:solidFill>
                  <a:schemeClr val="tx1">
                    <a:lumMod val="85000"/>
                    <a:lumOff val="15000"/>
                  </a:schemeClr>
                </a:solidFill>
              </a:rPr>
              <a:t>(Product Master Data process)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Data quality cost avoidance </a:t>
            </a:r>
            <a:br>
              <a:rPr lang="en-US" sz="1400" dirty="0">
                <a:solidFill>
                  <a:schemeClr val="tx1">
                    <a:lumMod val="85000"/>
                    <a:lumOff val="15000"/>
                  </a:schemeClr>
                </a:solidFill>
              </a:rPr>
            </a:br>
            <a:r>
              <a:rPr lang="en-US" sz="1200" dirty="0">
                <a:solidFill>
                  <a:schemeClr val="tx1">
                    <a:lumMod val="85000"/>
                    <a:lumOff val="15000"/>
                  </a:schemeClr>
                </a:solidFill>
              </a:rPr>
              <a:t>(Wasted mailings sent to wrong address)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p:txBody>
      </p:sp>
      <p:pic>
        <p:nvPicPr>
          <p:cNvPr id="25" name="Graphic 24" descr="Downward trend">
            <a:extLst>
              <a:ext uri="{FF2B5EF4-FFF2-40B4-BE49-F238E27FC236}">
                <a16:creationId xmlns:a16="http://schemas.microsoft.com/office/drawing/2014/main" id="{170B4F7A-AEB9-4C42-BB68-58017BEBBEE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880" y="1676127"/>
            <a:ext cx="1597045" cy="1597045"/>
          </a:xfrm>
          <a:prstGeom prst="rect">
            <a:avLst/>
          </a:prstGeom>
        </p:spPr>
      </p:pic>
      <p:sp>
        <p:nvSpPr>
          <p:cNvPr id="27" name="TextBox 26">
            <a:extLst>
              <a:ext uri="{FF2B5EF4-FFF2-40B4-BE49-F238E27FC236}">
                <a16:creationId xmlns:a16="http://schemas.microsoft.com/office/drawing/2014/main" id="{C82C80E7-6DF1-4D45-A05E-F4B14D0AC24D}"/>
              </a:ext>
            </a:extLst>
          </p:cNvPr>
          <p:cNvSpPr txBox="1"/>
          <p:nvPr/>
        </p:nvSpPr>
        <p:spPr>
          <a:xfrm>
            <a:off x="151197" y="3145189"/>
            <a:ext cx="2807122" cy="400110"/>
          </a:xfrm>
          <a:prstGeom prst="rect">
            <a:avLst/>
          </a:prstGeom>
          <a:noFill/>
        </p:spPr>
        <p:txBody>
          <a:bodyPr wrap="square" rtlCol="0">
            <a:spAutoFit/>
          </a:bodyPr>
          <a:lstStyle/>
          <a:p>
            <a:pPr algn="ctr"/>
            <a:r>
              <a:rPr lang="en-US" sz="2000" b="1" dirty="0">
                <a:solidFill>
                  <a:schemeClr val="accent6">
                    <a:lumMod val="50000"/>
                  </a:schemeClr>
                </a:solidFill>
              </a:rPr>
              <a:t>Decreasing Costs</a:t>
            </a:r>
          </a:p>
        </p:txBody>
      </p:sp>
      <p:sp>
        <p:nvSpPr>
          <p:cNvPr id="31" name="Rectangle 30">
            <a:extLst>
              <a:ext uri="{FF2B5EF4-FFF2-40B4-BE49-F238E27FC236}">
                <a16:creationId xmlns:a16="http://schemas.microsoft.com/office/drawing/2014/main" id="{70D51247-F5AB-442D-9F52-DFE99552FF0E}"/>
              </a:ext>
            </a:extLst>
          </p:cNvPr>
          <p:cNvSpPr/>
          <p:nvPr/>
        </p:nvSpPr>
        <p:spPr>
          <a:xfrm>
            <a:off x="3179918" y="1720112"/>
            <a:ext cx="2767782" cy="43365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85A66B6-2DF9-4B87-89CF-442AB47D4F78}"/>
              </a:ext>
            </a:extLst>
          </p:cNvPr>
          <p:cNvSpPr txBox="1"/>
          <p:nvPr/>
        </p:nvSpPr>
        <p:spPr>
          <a:xfrm>
            <a:off x="3233173" y="3811683"/>
            <a:ext cx="2767782" cy="2164888"/>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Price Optimisation through Analytics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Improved Marketing Campaigns through Quality Customer Data</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Data-Driven Recommendation Engines to enhance the sales cycle.</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Better Grant writing through data-driven needs analysis</a:t>
            </a:r>
          </a:p>
        </p:txBody>
      </p:sp>
      <p:sp>
        <p:nvSpPr>
          <p:cNvPr id="45" name="Rectangle 44">
            <a:extLst>
              <a:ext uri="{FF2B5EF4-FFF2-40B4-BE49-F238E27FC236}">
                <a16:creationId xmlns:a16="http://schemas.microsoft.com/office/drawing/2014/main" id="{6EDA28E8-0C2D-412D-BD5C-7B2E24410B04}"/>
              </a:ext>
            </a:extLst>
          </p:cNvPr>
          <p:cNvSpPr/>
          <p:nvPr/>
        </p:nvSpPr>
        <p:spPr>
          <a:xfrm>
            <a:off x="6207413" y="1720111"/>
            <a:ext cx="2767782" cy="433655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dirty="0"/>
          </a:p>
        </p:txBody>
      </p:sp>
      <p:sp>
        <p:nvSpPr>
          <p:cNvPr id="46" name="TextBox 45">
            <a:extLst>
              <a:ext uri="{FF2B5EF4-FFF2-40B4-BE49-F238E27FC236}">
                <a16:creationId xmlns:a16="http://schemas.microsoft.com/office/drawing/2014/main" id="{6127D8F8-A962-4B2B-8349-242C5DDED339}"/>
              </a:ext>
            </a:extLst>
          </p:cNvPr>
          <p:cNvSpPr txBox="1"/>
          <p:nvPr/>
        </p:nvSpPr>
        <p:spPr>
          <a:xfrm>
            <a:off x="6191048" y="3811682"/>
            <a:ext cx="2798520" cy="1746312"/>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Industry regulations </a:t>
            </a:r>
            <a:br>
              <a:rPr lang="en-US" sz="1400" dirty="0">
                <a:solidFill>
                  <a:schemeClr val="tx1"/>
                </a:solidFill>
              </a:rPr>
            </a:br>
            <a:r>
              <a:rPr lang="en-US" sz="1200" dirty="0">
                <a:solidFill>
                  <a:schemeClr val="tx1"/>
                </a:solidFill>
              </a:rPr>
              <a:t>(GDPR, HIPAA, BCBS 239, Spice, </a:t>
            </a:r>
            <a:br>
              <a:rPr lang="en-US" sz="1200" dirty="0">
                <a:solidFill>
                  <a:schemeClr val="tx1"/>
                </a:solidFill>
              </a:rPr>
            </a:br>
            <a:r>
              <a:rPr lang="en-US" sz="1200" dirty="0">
                <a:solidFill>
                  <a:schemeClr val="tx1"/>
                </a:solidFill>
              </a:rPr>
              <a:t>HIPAA, etc.)</a:t>
            </a:r>
          </a:p>
          <a:p>
            <a:pPr marL="166688" indent="-166688">
              <a:lnSpc>
                <a:spcPct val="80000"/>
              </a:lnSpc>
              <a:buFont typeface="Arial" panose="020B0604020202020204" pitchFamily="34" charset="0"/>
              <a:buChar char="•"/>
            </a:pPr>
            <a:endParaRPr lang="en-US" sz="1400" dirty="0"/>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Product Traceability</a:t>
            </a:r>
            <a:br>
              <a:rPr lang="en-US" sz="1400" dirty="0">
                <a:solidFill>
                  <a:schemeClr val="tx1">
                    <a:lumMod val="85000"/>
                    <a:lumOff val="15000"/>
                  </a:schemeClr>
                </a:solidFill>
              </a:rPr>
            </a:br>
            <a:r>
              <a:rPr lang="en-US" sz="1200" dirty="0">
                <a:solidFill>
                  <a:schemeClr val="tx1">
                    <a:lumMod val="85000"/>
                    <a:lumOff val="15000"/>
                  </a:schemeClr>
                </a:solidFill>
              </a:rPr>
              <a:t>(Food lineage from farm/catch)</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Litigation due to Data Breach</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Health and Safety Audit</a:t>
            </a:r>
          </a:p>
        </p:txBody>
      </p:sp>
      <p:grpSp>
        <p:nvGrpSpPr>
          <p:cNvPr id="48" name="Group 47">
            <a:extLst>
              <a:ext uri="{FF2B5EF4-FFF2-40B4-BE49-F238E27FC236}">
                <a16:creationId xmlns:a16="http://schemas.microsoft.com/office/drawing/2014/main" id="{1729629F-AD93-42AF-A5CA-44F307C5F84E}"/>
              </a:ext>
            </a:extLst>
          </p:cNvPr>
          <p:cNvGrpSpPr/>
          <p:nvPr/>
        </p:nvGrpSpPr>
        <p:grpSpPr>
          <a:xfrm>
            <a:off x="9234908" y="1720112"/>
            <a:ext cx="2782154" cy="4336556"/>
            <a:chOff x="870153" y="2747051"/>
            <a:chExt cx="2782154" cy="3417775"/>
          </a:xfrm>
        </p:grpSpPr>
        <p:sp>
          <p:nvSpPr>
            <p:cNvPr id="51" name="Rectangle 50">
              <a:extLst>
                <a:ext uri="{FF2B5EF4-FFF2-40B4-BE49-F238E27FC236}">
                  <a16:creationId xmlns:a16="http://schemas.microsoft.com/office/drawing/2014/main" id="{5EA22A5A-8FAC-4B83-92F5-29E3A72AC76D}"/>
                </a:ext>
              </a:extLst>
            </p:cNvPr>
            <p:cNvSpPr/>
            <p:nvPr/>
          </p:nvSpPr>
          <p:spPr>
            <a:xfrm>
              <a:off x="870153" y="2747051"/>
              <a:ext cx="2767782" cy="34177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7DC32F9F-0AB7-44B1-BE67-5E21FB90F8A8}"/>
                </a:ext>
              </a:extLst>
            </p:cNvPr>
            <p:cNvSpPr txBox="1"/>
            <p:nvPr/>
          </p:nvSpPr>
          <p:spPr>
            <a:xfrm>
              <a:off x="884525" y="4421726"/>
              <a:ext cx="2767782" cy="1027025"/>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Customer Satisfaction</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Brand Trust</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Social Media Voice of Consumer</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Loyalty &amp; ‘Stickiness’</a:t>
              </a:r>
            </a:p>
          </p:txBody>
        </p:sp>
      </p:grpSp>
      <p:pic>
        <p:nvPicPr>
          <p:cNvPr id="54" name="Graphic 53" descr="Upward trend">
            <a:extLst>
              <a:ext uri="{FF2B5EF4-FFF2-40B4-BE49-F238E27FC236}">
                <a16:creationId xmlns:a16="http://schemas.microsoft.com/office/drawing/2014/main" id="{93848BBC-56CF-4020-9133-F355BCB8455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97648" y="1676127"/>
            <a:ext cx="1600977" cy="1597045"/>
          </a:xfrm>
          <a:prstGeom prst="rect">
            <a:avLst/>
          </a:prstGeom>
        </p:spPr>
      </p:pic>
      <p:sp>
        <p:nvSpPr>
          <p:cNvPr id="55" name="TextBox 54">
            <a:extLst>
              <a:ext uri="{FF2B5EF4-FFF2-40B4-BE49-F238E27FC236}">
                <a16:creationId xmlns:a16="http://schemas.microsoft.com/office/drawing/2014/main" id="{F51C6CEA-2C44-4B0E-A6F5-05015A8E7470}"/>
              </a:ext>
            </a:extLst>
          </p:cNvPr>
          <p:cNvSpPr txBox="1"/>
          <p:nvPr/>
        </p:nvSpPr>
        <p:spPr>
          <a:xfrm>
            <a:off x="3199502" y="3145189"/>
            <a:ext cx="2767782" cy="400110"/>
          </a:xfrm>
          <a:prstGeom prst="rect">
            <a:avLst/>
          </a:prstGeom>
          <a:noFill/>
        </p:spPr>
        <p:txBody>
          <a:bodyPr wrap="square" rtlCol="0">
            <a:spAutoFit/>
          </a:bodyPr>
          <a:lstStyle/>
          <a:p>
            <a:pPr algn="ctr"/>
            <a:r>
              <a:rPr lang="en-US" sz="2000" b="1" dirty="0">
                <a:solidFill>
                  <a:schemeClr val="accent6">
                    <a:lumMod val="50000"/>
                  </a:schemeClr>
                </a:solidFill>
              </a:rPr>
              <a:t>Increasing Revenue</a:t>
            </a:r>
          </a:p>
        </p:txBody>
      </p:sp>
      <p:sp>
        <p:nvSpPr>
          <p:cNvPr id="56" name="TextBox 55">
            <a:extLst>
              <a:ext uri="{FF2B5EF4-FFF2-40B4-BE49-F238E27FC236}">
                <a16:creationId xmlns:a16="http://schemas.microsoft.com/office/drawing/2014/main" id="{C332058D-90F4-46D9-A37D-A31A80E855C2}"/>
              </a:ext>
            </a:extLst>
          </p:cNvPr>
          <p:cNvSpPr txBox="1"/>
          <p:nvPr/>
        </p:nvSpPr>
        <p:spPr>
          <a:xfrm>
            <a:off x="6221784" y="3145189"/>
            <a:ext cx="2767783" cy="400110"/>
          </a:xfrm>
          <a:prstGeom prst="rect">
            <a:avLst/>
          </a:prstGeom>
          <a:noFill/>
        </p:spPr>
        <p:txBody>
          <a:bodyPr wrap="square" rtlCol="0">
            <a:spAutoFit/>
          </a:bodyPr>
          <a:lstStyle/>
          <a:p>
            <a:pPr algn="ctr"/>
            <a:r>
              <a:rPr lang="en-US" sz="2000" b="1" dirty="0">
                <a:solidFill>
                  <a:schemeClr val="accent2">
                    <a:lumMod val="50000"/>
                  </a:schemeClr>
                </a:solidFill>
              </a:rPr>
              <a:t>Reducing Risk </a:t>
            </a:r>
          </a:p>
        </p:txBody>
      </p:sp>
      <p:pic>
        <p:nvPicPr>
          <p:cNvPr id="57" name="Graphic 56" descr="High Voltage">
            <a:extLst>
              <a:ext uri="{FF2B5EF4-FFF2-40B4-BE49-F238E27FC236}">
                <a16:creationId xmlns:a16="http://schemas.microsoft.com/office/drawing/2014/main" id="{62923421-D7CD-445A-975F-588354AD11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74485" y="1779373"/>
            <a:ext cx="1329877" cy="1329877"/>
          </a:xfrm>
          <a:prstGeom prst="rect">
            <a:avLst/>
          </a:prstGeom>
        </p:spPr>
      </p:pic>
      <p:pic>
        <p:nvPicPr>
          <p:cNvPr id="8" name="Graphic 7" descr="Bullseye with solid fill">
            <a:extLst>
              <a:ext uri="{FF2B5EF4-FFF2-40B4-BE49-F238E27FC236}">
                <a16:creationId xmlns:a16="http://schemas.microsoft.com/office/drawing/2014/main" id="{82604ABF-7BCF-483C-8CFB-1D561F55AF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51420" y="1846954"/>
            <a:ext cx="1334757" cy="1334757"/>
          </a:xfrm>
          <a:prstGeom prst="rect">
            <a:avLst/>
          </a:prstGeom>
        </p:spPr>
      </p:pic>
      <p:sp>
        <p:nvSpPr>
          <p:cNvPr id="59" name="TextBox 58">
            <a:extLst>
              <a:ext uri="{FF2B5EF4-FFF2-40B4-BE49-F238E27FC236}">
                <a16:creationId xmlns:a16="http://schemas.microsoft.com/office/drawing/2014/main" id="{6FDCD22E-14CD-4426-AA81-E545031E10FD}"/>
              </a:ext>
            </a:extLst>
          </p:cNvPr>
          <p:cNvSpPr txBox="1"/>
          <p:nvPr/>
        </p:nvSpPr>
        <p:spPr>
          <a:xfrm>
            <a:off x="9249280" y="3145189"/>
            <a:ext cx="2753410" cy="400110"/>
          </a:xfrm>
          <a:prstGeom prst="rect">
            <a:avLst/>
          </a:prstGeom>
          <a:noFill/>
        </p:spPr>
        <p:txBody>
          <a:bodyPr wrap="square" rtlCol="0">
            <a:spAutoFit/>
          </a:bodyPr>
          <a:lstStyle/>
          <a:p>
            <a:pPr algn="ctr"/>
            <a:r>
              <a:rPr lang="en-US" sz="2000" b="1" dirty="0">
                <a:solidFill>
                  <a:schemeClr val="accent2">
                    <a:lumMod val="50000"/>
                  </a:schemeClr>
                </a:solidFill>
              </a:rPr>
              <a:t>Protecting Reputation</a:t>
            </a:r>
          </a:p>
        </p:txBody>
      </p:sp>
    </p:spTree>
    <p:extLst>
      <p:ext uri="{BB962C8B-B14F-4D97-AF65-F5344CB8AC3E}">
        <p14:creationId xmlns:p14="http://schemas.microsoft.com/office/powerpoint/2010/main" val="1141918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a:xfrm>
            <a:off x="446679" y="-8584"/>
            <a:ext cx="10515600" cy="787814"/>
          </a:xfrm>
        </p:spPr>
        <p:txBody>
          <a:bodyPr/>
          <a:lstStyle/>
          <a:p>
            <a:r>
              <a:rPr lang="en-US" dirty="0"/>
              <a:t>Activity: Making the Business Case</a:t>
            </a:r>
          </a:p>
        </p:txBody>
      </p:sp>
      <p:sp>
        <p:nvSpPr>
          <p:cNvPr id="4" name="Slide Number Placeholder 3">
            <a:extLst>
              <a:ext uri="{FF2B5EF4-FFF2-40B4-BE49-F238E27FC236}">
                <a16:creationId xmlns:a16="http://schemas.microsoft.com/office/drawing/2014/main" id="{395303D9-5AB4-421D-8874-385CAAF4C963}"/>
              </a:ext>
            </a:extLst>
          </p:cNvPr>
          <p:cNvSpPr>
            <a:spLocks noGrp="1"/>
          </p:cNvSpPr>
          <p:nvPr>
            <p:ph type="sldNum" sz="quarter" idx="12"/>
          </p:nvPr>
        </p:nvSpPr>
        <p:spPr/>
        <p:txBody>
          <a:bodyPr/>
          <a:lstStyle/>
          <a:p>
            <a:fld id="{7C0A8638-8D10-419D-A540-6BF35F11F66E}" type="slidenum">
              <a:rPr lang="en-US" smtClean="0">
                <a:solidFill>
                  <a:schemeClr val="tx1"/>
                </a:solidFill>
              </a:rPr>
              <a:t>68</a:t>
            </a:fld>
            <a:endParaRPr lang="en-US" dirty="0">
              <a:solidFill>
                <a:schemeClr val="tx1"/>
              </a:solidFill>
            </a:endParaRPr>
          </a:p>
        </p:txBody>
      </p:sp>
      <p:sp>
        <p:nvSpPr>
          <p:cNvPr id="5" name="Content Placeholder 4">
            <a:extLst>
              <a:ext uri="{FF2B5EF4-FFF2-40B4-BE49-F238E27FC236}">
                <a16:creationId xmlns:a16="http://schemas.microsoft.com/office/drawing/2014/main" id="{156F71BD-8C6E-476E-909A-E1B830D03EC5}"/>
              </a:ext>
            </a:extLst>
          </p:cNvPr>
          <p:cNvSpPr>
            <a:spLocks noGrp="1"/>
          </p:cNvSpPr>
          <p:nvPr>
            <p:ph sz="quarter" idx="15"/>
          </p:nvPr>
        </p:nvSpPr>
        <p:spPr>
          <a:xfrm>
            <a:off x="446679" y="599742"/>
            <a:ext cx="10544052" cy="653164"/>
          </a:xfrm>
        </p:spPr>
        <p:txBody>
          <a:bodyPr/>
          <a:lstStyle/>
          <a:p>
            <a:r>
              <a:rPr lang="en-US" dirty="0"/>
              <a:t>What are some key areas that can drive ROI for the hotel?</a:t>
            </a:r>
          </a:p>
        </p:txBody>
      </p:sp>
      <p:sp>
        <p:nvSpPr>
          <p:cNvPr id="3" name="Rectangle 2">
            <a:extLst>
              <a:ext uri="{FF2B5EF4-FFF2-40B4-BE49-F238E27FC236}">
                <a16:creationId xmlns:a16="http://schemas.microsoft.com/office/drawing/2014/main" id="{4A38CB3D-9B46-5CDE-777F-95C1584C6BD3}"/>
              </a:ext>
            </a:extLst>
          </p:cNvPr>
          <p:cNvSpPr/>
          <p:nvPr/>
        </p:nvSpPr>
        <p:spPr>
          <a:xfrm>
            <a:off x="0" y="1828505"/>
            <a:ext cx="12192000" cy="3819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B4D9A7-661A-9E21-9097-CF196D207D2B}"/>
              </a:ext>
            </a:extLst>
          </p:cNvPr>
          <p:cNvSpPr/>
          <p:nvPr/>
        </p:nvSpPr>
        <p:spPr>
          <a:xfrm>
            <a:off x="152423" y="1720111"/>
            <a:ext cx="2767782" cy="433655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Downward trend">
            <a:extLst>
              <a:ext uri="{FF2B5EF4-FFF2-40B4-BE49-F238E27FC236}">
                <a16:creationId xmlns:a16="http://schemas.microsoft.com/office/drawing/2014/main" id="{7A01076F-5855-0F7B-0E95-A00FDA7219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880" y="1676127"/>
            <a:ext cx="1597045" cy="1597045"/>
          </a:xfrm>
          <a:prstGeom prst="rect">
            <a:avLst/>
          </a:prstGeom>
        </p:spPr>
      </p:pic>
      <p:sp>
        <p:nvSpPr>
          <p:cNvPr id="13" name="TextBox 12">
            <a:extLst>
              <a:ext uri="{FF2B5EF4-FFF2-40B4-BE49-F238E27FC236}">
                <a16:creationId xmlns:a16="http://schemas.microsoft.com/office/drawing/2014/main" id="{08D5E8A0-8AD2-3DC9-64E3-E54ADCEF3279}"/>
              </a:ext>
            </a:extLst>
          </p:cNvPr>
          <p:cNvSpPr txBox="1"/>
          <p:nvPr/>
        </p:nvSpPr>
        <p:spPr>
          <a:xfrm>
            <a:off x="151197" y="3145189"/>
            <a:ext cx="2807122" cy="400110"/>
          </a:xfrm>
          <a:prstGeom prst="rect">
            <a:avLst/>
          </a:prstGeom>
          <a:noFill/>
        </p:spPr>
        <p:txBody>
          <a:bodyPr wrap="square" rtlCol="0">
            <a:spAutoFit/>
          </a:bodyPr>
          <a:lstStyle/>
          <a:p>
            <a:pPr algn="ctr"/>
            <a:r>
              <a:rPr lang="en-US" sz="2000" b="1" dirty="0">
                <a:solidFill>
                  <a:schemeClr val="accent6">
                    <a:lumMod val="50000"/>
                  </a:schemeClr>
                </a:solidFill>
              </a:rPr>
              <a:t>Decreasing Costs</a:t>
            </a:r>
          </a:p>
        </p:txBody>
      </p:sp>
      <p:sp>
        <p:nvSpPr>
          <p:cNvPr id="14" name="Rectangle 13">
            <a:extLst>
              <a:ext uri="{FF2B5EF4-FFF2-40B4-BE49-F238E27FC236}">
                <a16:creationId xmlns:a16="http://schemas.microsoft.com/office/drawing/2014/main" id="{4A9B5275-4BEF-9B1E-DF6B-6F116F48022C}"/>
              </a:ext>
            </a:extLst>
          </p:cNvPr>
          <p:cNvSpPr/>
          <p:nvPr/>
        </p:nvSpPr>
        <p:spPr>
          <a:xfrm>
            <a:off x="3179918" y="1720112"/>
            <a:ext cx="2767782" cy="43365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A099A3-7735-A0CA-08D9-D842EE8ABB26}"/>
              </a:ext>
            </a:extLst>
          </p:cNvPr>
          <p:cNvSpPr/>
          <p:nvPr/>
        </p:nvSpPr>
        <p:spPr>
          <a:xfrm>
            <a:off x="6207413" y="1720111"/>
            <a:ext cx="2767782" cy="433655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dirty="0"/>
          </a:p>
        </p:txBody>
      </p:sp>
      <p:sp>
        <p:nvSpPr>
          <p:cNvPr id="19" name="Rectangle 18">
            <a:extLst>
              <a:ext uri="{FF2B5EF4-FFF2-40B4-BE49-F238E27FC236}">
                <a16:creationId xmlns:a16="http://schemas.microsoft.com/office/drawing/2014/main" id="{FBCE0CE9-1577-CC67-1AD7-90FB34A9C7A8}"/>
              </a:ext>
            </a:extLst>
          </p:cNvPr>
          <p:cNvSpPr/>
          <p:nvPr/>
        </p:nvSpPr>
        <p:spPr>
          <a:xfrm>
            <a:off x="9234908" y="1720112"/>
            <a:ext cx="2767782" cy="433655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Upward trend">
            <a:extLst>
              <a:ext uri="{FF2B5EF4-FFF2-40B4-BE49-F238E27FC236}">
                <a16:creationId xmlns:a16="http://schemas.microsoft.com/office/drawing/2014/main" id="{885F8318-7B8D-CEF9-E662-532FCBF5CDB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97648" y="1676127"/>
            <a:ext cx="1600977" cy="1597045"/>
          </a:xfrm>
          <a:prstGeom prst="rect">
            <a:avLst/>
          </a:prstGeom>
        </p:spPr>
      </p:pic>
      <p:sp>
        <p:nvSpPr>
          <p:cNvPr id="22" name="TextBox 21">
            <a:extLst>
              <a:ext uri="{FF2B5EF4-FFF2-40B4-BE49-F238E27FC236}">
                <a16:creationId xmlns:a16="http://schemas.microsoft.com/office/drawing/2014/main" id="{D981BBF9-DBAB-2304-00C8-6931FB38C13E}"/>
              </a:ext>
            </a:extLst>
          </p:cNvPr>
          <p:cNvSpPr txBox="1"/>
          <p:nvPr/>
        </p:nvSpPr>
        <p:spPr>
          <a:xfrm>
            <a:off x="3199502" y="3145189"/>
            <a:ext cx="2767782" cy="400110"/>
          </a:xfrm>
          <a:prstGeom prst="rect">
            <a:avLst/>
          </a:prstGeom>
          <a:noFill/>
        </p:spPr>
        <p:txBody>
          <a:bodyPr wrap="square" rtlCol="0">
            <a:spAutoFit/>
          </a:bodyPr>
          <a:lstStyle/>
          <a:p>
            <a:pPr algn="ctr"/>
            <a:r>
              <a:rPr lang="en-US" sz="2000" b="1" dirty="0">
                <a:solidFill>
                  <a:schemeClr val="accent6">
                    <a:lumMod val="50000"/>
                  </a:schemeClr>
                </a:solidFill>
              </a:rPr>
              <a:t>Increasing Revenue</a:t>
            </a:r>
          </a:p>
        </p:txBody>
      </p:sp>
      <p:sp>
        <p:nvSpPr>
          <p:cNvPr id="23" name="TextBox 22">
            <a:extLst>
              <a:ext uri="{FF2B5EF4-FFF2-40B4-BE49-F238E27FC236}">
                <a16:creationId xmlns:a16="http://schemas.microsoft.com/office/drawing/2014/main" id="{DAFF9477-1427-D0C3-5F1D-C15697339CA6}"/>
              </a:ext>
            </a:extLst>
          </p:cNvPr>
          <p:cNvSpPr txBox="1"/>
          <p:nvPr/>
        </p:nvSpPr>
        <p:spPr>
          <a:xfrm>
            <a:off x="6221784" y="3145189"/>
            <a:ext cx="2767783" cy="400110"/>
          </a:xfrm>
          <a:prstGeom prst="rect">
            <a:avLst/>
          </a:prstGeom>
          <a:noFill/>
        </p:spPr>
        <p:txBody>
          <a:bodyPr wrap="square" rtlCol="0">
            <a:spAutoFit/>
          </a:bodyPr>
          <a:lstStyle/>
          <a:p>
            <a:pPr algn="ctr"/>
            <a:r>
              <a:rPr lang="en-US" sz="2000" b="1" dirty="0">
                <a:solidFill>
                  <a:schemeClr val="accent2">
                    <a:lumMod val="50000"/>
                  </a:schemeClr>
                </a:solidFill>
              </a:rPr>
              <a:t>Reducing Risk </a:t>
            </a:r>
          </a:p>
        </p:txBody>
      </p:sp>
      <p:pic>
        <p:nvPicPr>
          <p:cNvPr id="24" name="Graphic 23" descr="High Voltage">
            <a:extLst>
              <a:ext uri="{FF2B5EF4-FFF2-40B4-BE49-F238E27FC236}">
                <a16:creationId xmlns:a16="http://schemas.microsoft.com/office/drawing/2014/main" id="{CF537317-3C77-2856-EE15-4C2760F9018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74485" y="1779373"/>
            <a:ext cx="1329877" cy="1329877"/>
          </a:xfrm>
          <a:prstGeom prst="rect">
            <a:avLst/>
          </a:prstGeom>
        </p:spPr>
      </p:pic>
      <p:pic>
        <p:nvPicPr>
          <p:cNvPr id="25" name="Graphic 24" descr="Bullseye with solid fill">
            <a:extLst>
              <a:ext uri="{FF2B5EF4-FFF2-40B4-BE49-F238E27FC236}">
                <a16:creationId xmlns:a16="http://schemas.microsoft.com/office/drawing/2014/main" id="{97724D28-11DF-1AFA-9EDF-8B4BF2F1603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51420" y="1846954"/>
            <a:ext cx="1334757" cy="1334757"/>
          </a:xfrm>
          <a:prstGeom prst="rect">
            <a:avLst/>
          </a:prstGeom>
        </p:spPr>
      </p:pic>
      <p:sp>
        <p:nvSpPr>
          <p:cNvPr id="26" name="TextBox 25">
            <a:extLst>
              <a:ext uri="{FF2B5EF4-FFF2-40B4-BE49-F238E27FC236}">
                <a16:creationId xmlns:a16="http://schemas.microsoft.com/office/drawing/2014/main" id="{52450D12-BC1F-EA73-6798-C788F8D98046}"/>
              </a:ext>
            </a:extLst>
          </p:cNvPr>
          <p:cNvSpPr txBox="1"/>
          <p:nvPr/>
        </p:nvSpPr>
        <p:spPr>
          <a:xfrm>
            <a:off x="9249280" y="3145189"/>
            <a:ext cx="2753410" cy="400110"/>
          </a:xfrm>
          <a:prstGeom prst="rect">
            <a:avLst/>
          </a:prstGeom>
          <a:noFill/>
        </p:spPr>
        <p:txBody>
          <a:bodyPr wrap="square" rtlCol="0">
            <a:spAutoFit/>
          </a:bodyPr>
          <a:lstStyle/>
          <a:p>
            <a:pPr algn="ctr"/>
            <a:r>
              <a:rPr lang="en-US" sz="2000" b="1" dirty="0">
                <a:solidFill>
                  <a:schemeClr val="accent2">
                    <a:lumMod val="50000"/>
                  </a:schemeClr>
                </a:solidFill>
              </a:rPr>
              <a:t>Protecting Reputation</a:t>
            </a:r>
          </a:p>
        </p:txBody>
      </p:sp>
      <p:sp>
        <p:nvSpPr>
          <p:cNvPr id="28" name="Content Placeholder 2">
            <a:extLst>
              <a:ext uri="{FF2B5EF4-FFF2-40B4-BE49-F238E27FC236}">
                <a16:creationId xmlns:a16="http://schemas.microsoft.com/office/drawing/2014/main" id="{67892BD4-09F1-B766-0E3B-CF0F32771B75}"/>
              </a:ext>
            </a:extLst>
          </p:cNvPr>
          <p:cNvSpPr txBox="1">
            <a:spLocks/>
          </p:cNvSpPr>
          <p:nvPr/>
        </p:nvSpPr>
        <p:spPr>
          <a:xfrm>
            <a:off x="3305892" y="3628611"/>
            <a:ext cx="2515834" cy="224124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sp>
        <p:nvSpPr>
          <p:cNvPr id="29" name="Content Placeholder 2">
            <a:extLst>
              <a:ext uri="{FF2B5EF4-FFF2-40B4-BE49-F238E27FC236}">
                <a16:creationId xmlns:a16="http://schemas.microsoft.com/office/drawing/2014/main" id="{7A446340-43D2-E110-1837-9DD7D6D49754}"/>
              </a:ext>
            </a:extLst>
          </p:cNvPr>
          <p:cNvSpPr txBox="1">
            <a:spLocks/>
          </p:cNvSpPr>
          <p:nvPr/>
        </p:nvSpPr>
        <p:spPr>
          <a:xfrm>
            <a:off x="6351639" y="3608439"/>
            <a:ext cx="2479330" cy="228159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sp>
        <p:nvSpPr>
          <p:cNvPr id="30" name="Content Placeholder 2">
            <a:extLst>
              <a:ext uri="{FF2B5EF4-FFF2-40B4-BE49-F238E27FC236}">
                <a16:creationId xmlns:a16="http://schemas.microsoft.com/office/drawing/2014/main" id="{48CA86B4-4118-1292-40F5-FF914D2B96DD}"/>
              </a:ext>
            </a:extLst>
          </p:cNvPr>
          <p:cNvSpPr txBox="1">
            <a:spLocks/>
          </p:cNvSpPr>
          <p:nvPr/>
        </p:nvSpPr>
        <p:spPr>
          <a:xfrm>
            <a:off x="9370007" y="3608439"/>
            <a:ext cx="2497582" cy="226141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sp>
        <p:nvSpPr>
          <p:cNvPr id="32" name="TextBox 31">
            <a:extLst>
              <a:ext uri="{FF2B5EF4-FFF2-40B4-BE49-F238E27FC236}">
                <a16:creationId xmlns:a16="http://schemas.microsoft.com/office/drawing/2014/main" id="{FD006361-312A-137E-1864-B4E74CFADD01}"/>
              </a:ext>
            </a:extLst>
          </p:cNvPr>
          <p:cNvSpPr txBox="1"/>
          <p:nvPr/>
        </p:nvSpPr>
        <p:spPr>
          <a:xfrm>
            <a:off x="449163" y="1204707"/>
            <a:ext cx="11590413" cy="369332"/>
          </a:xfrm>
          <a:prstGeom prst="rect">
            <a:avLst/>
          </a:prstGeom>
          <a:noFill/>
        </p:spPr>
        <p:txBody>
          <a:bodyPr wrap="square">
            <a:spAutoFit/>
          </a:bodyPr>
          <a:lstStyle/>
          <a:p>
            <a:pPr marL="0" indent="0">
              <a:buNone/>
            </a:pPr>
            <a:r>
              <a:rPr lang="en-US" dirty="0"/>
              <a:t>List some of the ROI drivers for the hotel chain in each of the areas below:</a:t>
            </a:r>
          </a:p>
        </p:txBody>
      </p:sp>
      <p:sp>
        <p:nvSpPr>
          <p:cNvPr id="27" name="Content Placeholder 2">
            <a:extLst>
              <a:ext uri="{FF2B5EF4-FFF2-40B4-BE49-F238E27FC236}">
                <a16:creationId xmlns:a16="http://schemas.microsoft.com/office/drawing/2014/main" id="{955684BF-2F1C-2ABF-9768-67329B0C5BB2}"/>
              </a:ext>
            </a:extLst>
          </p:cNvPr>
          <p:cNvSpPr txBox="1">
            <a:spLocks/>
          </p:cNvSpPr>
          <p:nvPr/>
        </p:nvSpPr>
        <p:spPr>
          <a:xfrm>
            <a:off x="266695" y="3628611"/>
            <a:ext cx="2515834" cy="224124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en-US" sz="1200" dirty="0"/>
          </a:p>
        </p:txBody>
      </p:sp>
      <p:graphicFrame>
        <p:nvGraphicFramePr>
          <p:cNvPr id="6" name="Table 7">
            <a:extLst>
              <a:ext uri="{FF2B5EF4-FFF2-40B4-BE49-F238E27FC236}">
                <a16:creationId xmlns:a16="http://schemas.microsoft.com/office/drawing/2014/main" id="{E16D2078-76CB-17A9-A45B-9BA30CA2FB20}"/>
              </a:ext>
            </a:extLst>
          </p:cNvPr>
          <p:cNvGraphicFramePr>
            <a:graphicFrameLocks noGrp="1"/>
          </p:cNvGraphicFramePr>
          <p:nvPr/>
        </p:nvGraphicFramePr>
        <p:xfrm>
          <a:off x="253912"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graphicFrame>
        <p:nvGraphicFramePr>
          <p:cNvPr id="7" name="Table 7">
            <a:extLst>
              <a:ext uri="{FF2B5EF4-FFF2-40B4-BE49-F238E27FC236}">
                <a16:creationId xmlns:a16="http://schemas.microsoft.com/office/drawing/2014/main" id="{5445F6F1-DA5A-87EA-1E35-8050953946CB}"/>
              </a:ext>
            </a:extLst>
          </p:cNvPr>
          <p:cNvGraphicFramePr>
            <a:graphicFrameLocks noGrp="1"/>
          </p:cNvGraphicFramePr>
          <p:nvPr/>
        </p:nvGraphicFramePr>
        <p:xfrm>
          <a:off x="3305892"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graphicFrame>
        <p:nvGraphicFramePr>
          <p:cNvPr id="9" name="Table 7">
            <a:extLst>
              <a:ext uri="{FF2B5EF4-FFF2-40B4-BE49-F238E27FC236}">
                <a16:creationId xmlns:a16="http://schemas.microsoft.com/office/drawing/2014/main" id="{27754885-7364-1E9C-278A-6038B6E3E614}"/>
              </a:ext>
            </a:extLst>
          </p:cNvPr>
          <p:cNvGraphicFramePr>
            <a:graphicFrameLocks noGrp="1"/>
          </p:cNvGraphicFramePr>
          <p:nvPr/>
        </p:nvGraphicFramePr>
        <p:xfrm>
          <a:off x="6351639"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graphicFrame>
        <p:nvGraphicFramePr>
          <p:cNvPr id="11" name="Table 7">
            <a:extLst>
              <a:ext uri="{FF2B5EF4-FFF2-40B4-BE49-F238E27FC236}">
                <a16:creationId xmlns:a16="http://schemas.microsoft.com/office/drawing/2014/main" id="{027BD133-DB41-1C82-9870-4EE42C3F8AC7}"/>
              </a:ext>
            </a:extLst>
          </p:cNvPr>
          <p:cNvGraphicFramePr>
            <a:graphicFrameLocks noGrp="1"/>
          </p:cNvGraphicFramePr>
          <p:nvPr/>
        </p:nvGraphicFramePr>
        <p:xfrm>
          <a:off x="9370007" y="3540631"/>
          <a:ext cx="2398455" cy="2132330"/>
        </p:xfrm>
        <a:graphic>
          <a:graphicData uri="http://schemas.openxmlformats.org/drawingml/2006/table">
            <a:tbl>
              <a:tblPr firstRow="1" bandRow="1">
                <a:tableStyleId>{2D5ABB26-0587-4C30-8999-92F81FD0307C}</a:tableStyleId>
              </a:tblPr>
              <a:tblGrid>
                <a:gridCol w="333680">
                  <a:extLst>
                    <a:ext uri="{9D8B030D-6E8A-4147-A177-3AD203B41FA5}">
                      <a16:colId xmlns:a16="http://schemas.microsoft.com/office/drawing/2014/main" val="216623596"/>
                    </a:ext>
                  </a:extLst>
                </a:gridCol>
                <a:gridCol w="2064775">
                  <a:extLst>
                    <a:ext uri="{9D8B030D-6E8A-4147-A177-3AD203B41FA5}">
                      <a16:colId xmlns:a16="http://schemas.microsoft.com/office/drawing/2014/main" val="1657403352"/>
                    </a:ext>
                  </a:extLst>
                </a:gridCol>
              </a:tblGrid>
              <a:tr h="426466">
                <a:tc>
                  <a:txBody>
                    <a:bodyPr/>
                    <a:lstStyle/>
                    <a:p>
                      <a:r>
                        <a:rPr lang="en-US" sz="1200" b="0" dirty="0">
                          <a:solidFill>
                            <a:srgbClr val="000099"/>
                          </a:solidFill>
                        </a:rPr>
                        <a:t>1.</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9050" cap="flat" cmpd="sng" algn="ctr">
                      <a:no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894916349"/>
                  </a:ext>
                </a:extLst>
              </a:tr>
              <a:tr h="426466">
                <a:tc>
                  <a:txBody>
                    <a:bodyPr/>
                    <a:lstStyle/>
                    <a:p>
                      <a:r>
                        <a:rPr lang="en-US" sz="1200" b="0" dirty="0">
                          <a:solidFill>
                            <a:srgbClr val="000099"/>
                          </a:solidFill>
                        </a:rPr>
                        <a:t>2.</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66610148"/>
                  </a:ext>
                </a:extLst>
              </a:tr>
              <a:tr h="426466">
                <a:tc>
                  <a:txBody>
                    <a:bodyPr/>
                    <a:lstStyle/>
                    <a:p>
                      <a:r>
                        <a:rPr lang="en-US" sz="1200" b="0" dirty="0">
                          <a:solidFill>
                            <a:srgbClr val="000099"/>
                          </a:solidFill>
                        </a:rPr>
                        <a:t>3.</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114134047"/>
                  </a:ext>
                </a:extLst>
              </a:tr>
              <a:tr h="426466">
                <a:tc>
                  <a:txBody>
                    <a:bodyPr/>
                    <a:lstStyle/>
                    <a:p>
                      <a:r>
                        <a:rPr lang="en-US" sz="1200" b="0" dirty="0">
                          <a:solidFill>
                            <a:srgbClr val="000099"/>
                          </a:solidFill>
                        </a:rPr>
                        <a:t>4.</a:t>
                      </a:r>
                    </a:p>
                  </a:txBody>
                  <a:tcPr marR="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896526830"/>
                  </a:ext>
                </a:extLst>
              </a:tr>
              <a:tr h="426466">
                <a:tc>
                  <a:txBody>
                    <a:bodyPr/>
                    <a:lstStyle/>
                    <a:p>
                      <a:r>
                        <a:rPr lang="en-US" sz="1200" b="0" dirty="0">
                          <a:solidFill>
                            <a:srgbClr val="000099"/>
                          </a:solidFill>
                        </a:rPr>
                        <a:t>5.</a:t>
                      </a:r>
                    </a:p>
                  </a:txBody>
                  <a:tcPr marR="0" marB="0" anchor="b">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marR="0" marB="0" anchor="b">
                    <a:lnL>
                      <a:noFill/>
                    </a:lnL>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654021494"/>
                  </a:ext>
                </a:extLst>
              </a:tr>
            </a:tbl>
          </a:graphicData>
        </a:graphic>
      </p:graphicFrame>
    </p:spTree>
    <p:extLst>
      <p:ext uri="{BB962C8B-B14F-4D97-AF65-F5344CB8AC3E}">
        <p14:creationId xmlns:p14="http://schemas.microsoft.com/office/powerpoint/2010/main" val="2874462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ED9657-E0B2-4A61-BF31-D4F6BF143332}"/>
              </a:ext>
            </a:extLst>
          </p:cNvPr>
          <p:cNvSpPr/>
          <p:nvPr/>
        </p:nvSpPr>
        <p:spPr>
          <a:xfrm>
            <a:off x="0" y="1361050"/>
            <a:ext cx="12192000" cy="4392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3BC1DC5-2796-4A98-BD1B-2CD795281593}"/>
              </a:ext>
            </a:extLst>
          </p:cNvPr>
          <p:cNvSpPr>
            <a:spLocks noGrp="1"/>
          </p:cNvSpPr>
          <p:nvPr>
            <p:ph type="title"/>
          </p:nvPr>
        </p:nvSpPr>
        <p:spPr/>
        <p:txBody>
          <a:bodyPr/>
          <a:lstStyle/>
          <a:p>
            <a:r>
              <a:rPr lang="en-US" dirty="0"/>
              <a:t>Include the Risk of Doing Nothing</a:t>
            </a:r>
          </a:p>
        </p:txBody>
      </p:sp>
      <p:sp>
        <p:nvSpPr>
          <p:cNvPr id="4" name="Slide Number Placeholder 3">
            <a:extLst>
              <a:ext uri="{FF2B5EF4-FFF2-40B4-BE49-F238E27FC236}">
                <a16:creationId xmlns:a16="http://schemas.microsoft.com/office/drawing/2014/main" id="{B4255F47-2DD2-486B-A5EC-94D5B6F9F7D3}"/>
              </a:ext>
            </a:extLst>
          </p:cNvPr>
          <p:cNvSpPr>
            <a:spLocks noGrp="1"/>
          </p:cNvSpPr>
          <p:nvPr>
            <p:ph type="sldNum" sz="quarter" idx="12"/>
          </p:nvPr>
        </p:nvSpPr>
        <p:spPr/>
        <p:txBody>
          <a:bodyPr/>
          <a:lstStyle/>
          <a:p>
            <a:fld id="{7C0A8638-8D10-419D-A540-6BF35F11F66E}" type="slidenum">
              <a:rPr lang="en-US" smtClean="0">
                <a:solidFill>
                  <a:schemeClr val="tx1"/>
                </a:solidFill>
              </a:rPr>
              <a:t>69</a:t>
            </a:fld>
            <a:endParaRPr lang="en-US" dirty="0">
              <a:solidFill>
                <a:schemeClr val="tx1"/>
              </a:solidFill>
            </a:endParaRPr>
          </a:p>
        </p:txBody>
      </p:sp>
      <p:pic>
        <p:nvPicPr>
          <p:cNvPr id="8" name="Picture 7" descr="A picture containing diagram&#10;&#10;Description automatically generated">
            <a:extLst>
              <a:ext uri="{FF2B5EF4-FFF2-40B4-BE49-F238E27FC236}">
                <a16:creationId xmlns:a16="http://schemas.microsoft.com/office/drawing/2014/main" id="{C32BC019-10BD-4BDD-A772-34B90660CF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3609" y="1681480"/>
            <a:ext cx="6437023" cy="369893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F3CA7F0F-E482-4D4A-8EF7-D172C822B3F0}"/>
              </a:ext>
            </a:extLst>
          </p:cNvPr>
          <p:cNvSpPr txBox="1">
            <a:spLocks/>
          </p:cNvSpPr>
          <p:nvPr/>
        </p:nvSpPr>
        <p:spPr>
          <a:xfrm>
            <a:off x="290517" y="2332446"/>
            <a:ext cx="4732255" cy="2193108"/>
          </a:xfrm>
          <a:prstGeom prst="rect">
            <a:avLst/>
          </a:prstGeom>
          <a:solidFill>
            <a:schemeClr val="bg1"/>
          </a:solidFill>
          <a:effectLst>
            <a:outerShdw blurRad="50800" dist="38100" dir="2700000" algn="tl" rotWithShape="0">
              <a:prstClr val="black">
                <a:alpha val="40000"/>
              </a:prstClr>
            </a:outerShdw>
          </a:effectLst>
        </p:spPr>
        <p:txBody>
          <a:bodyPr lIns="182880" tIns="182880" rIns="18288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800" dirty="0"/>
              <a:t>There is significant cost and risk in the status quo</a:t>
            </a:r>
          </a:p>
          <a:p>
            <a:pPr>
              <a:lnSpc>
                <a:spcPct val="100000"/>
              </a:lnSpc>
              <a:spcBef>
                <a:spcPts val="0"/>
              </a:spcBef>
              <a:spcAft>
                <a:spcPts val="600"/>
              </a:spcAft>
            </a:pPr>
            <a:r>
              <a:rPr lang="en-US" sz="1800" dirty="0"/>
              <a:t>Doing nothing often has a higher cost than investing in data management.</a:t>
            </a:r>
          </a:p>
          <a:p>
            <a:pPr>
              <a:lnSpc>
                <a:spcPct val="100000"/>
              </a:lnSpc>
              <a:spcBef>
                <a:spcPts val="0"/>
              </a:spcBef>
              <a:spcAft>
                <a:spcPts val="600"/>
              </a:spcAft>
            </a:pPr>
            <a:r>
              <a:rPr lang="en-US" sz="1800" dirty="0"/>
              <a:t>Make sure to include the “do nothing” option in your analysis.</a:t>
            </a:r>
            <a:endParaRPr lang="en-US" sz="1600" dirty="0"/>
          </a:p>
        </p:txBody>
      </p:sp>
    </p:spTree>
    <p:extLst>
      <p:ext uri="{BB962C8B-B14F-4D97-AF65-F5344CB8AC3E}">
        <p14:creationId xmlns:p14="http://schemas.microsoft.com/office/powerpoint/2010/main" val="420850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8F49-6AC5-7D4B-90FC-AC1098A3D247}"/>
              </a:ext>
            </a:extLst>
          </p:cNvPr>
          <p:cNvSpPr>
            <a:spLocks noGrp="1"/>
          </p:cNvSpPr>
          <p:nvPr>
            <p:ph type="title"/>
          </p:nvPr>
        </p:nvSpPr>
        <p:spPr/>
        <p:txBody>
          <a:bodyPr/>
          <a:lstStyle/>
          <a:p>
            <a:r>
              <a:rPr lang="en-GB" dirty="0"/>
              <a:t>Gartner’s View – the data driven, digital business </a:t>
            </a:r>
          </a:p>
        </p:txBody>
      </p:sp>
      <p:sp>
        <p:nvSpPr>
          <p:cNvPr id="3" name="Slide Number Placeholder 2">
            <a:extLst>
              <a:ext uri="{FF2B5EF4-FFF2-40B4-BE49-F238E27FC236}">
                <a16:creationId xmlns:a16="http://schemas.microsoft.com/office/drawing/2014/main" id="{B7D8AA11-3354-5749-8A59-3D8B621891B6}"/>
              </a:ext>
            </a:extLst>
          </p:cNvPr>
          <p:cNvSpPr>
            <a:spLocks noGrp="1"/>
          </p:cNvSpPr>
          <p:nvPr>
            <p:ph type="sldNum" sz="quarter" idx="12"/>
          </p:nvPr>
        </p:nvSpPr>
        <p:spPr/>
        <p:txBody>
          <a:bodyPr/>
          <a:lstStyle/>
          <a:p>
            <a:fld id="{7C0A8638-8D10-419D-A540-6BF35F11F66E}" type="slidenum">
              <a:rPr lang="en-US" smtClean="0">
                <a:solidFill>
                  <a:schemeClr val="tx1"/>
                </a:solidFill>
              </a:rPr>
              <a:t>7</a:t>
            </a:fld>
            <a:endParaRPr lang="en-US" dirty="0">
              <a:solidFill>
                <a:schemeClr val="tx1"/>
              </a:solidFill>
            </a:endParaRPr>
          </a:p>
        </p:txBody>
      </p:sp>
      <p:pic>
        <p:nvPicPr>
          <p:cNvPr id="4" name="Picture 3">
            <a:extLst>
              <a:ext uri="{FF2B5EF4-FFF2-40B4-BE49-F238E27FC236}">
                <a16:creationId xmlns:a16="http://schemas.microsoft.com/office/drawing/2014/main" id="{D1BD4FD1-A1DA-0447-9309-85CD9B7B0B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984" y="2394649"/>
            <a:ext cx="5015379" cy="2490490"/>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A2CA6465-E79D-194D-B86A-5E2682BB5FB6}"/>
              </a:ext>
            </a:extLst>
          </p:cNvPr>
          <p:cNvGrpSpPr/>
          <p:nvPr/>
        </p:nvGrpSpPr>
        <p:grpSpPr>
          <a:xfrm>
            <a:off x="5843104" y="1485255"/>
            <a:ext cx="5961175" cy="4801314"/>
            <a:chOff x="5843104" y="1485255"/>
            <a:chExt cx="5961175" cy="4801314"/>
          </a:xfrm>
        </p:grpSpPr>
        <p:sp>
          <p:nvSpPr>
            <p:cNvPr id="6" name="TextBox 5">
              <a:extLst>
                <a:ext uri="{FF2B5EF4-FFF2-40B4-BE49-F238E27FC236}">
                  <a16:creationId xmlns:a16="http://schemas.microsoft.com/office/drawing/2014/main" id="{0A28AC7A-F5D9-CA47-9539-3FFB09742A74}"/>
                </a:ext>
              </a:extLst>
            </p:cNvPr>
            <p:cNvSpPr txBox="1"/>
            <p:nvPr/>
          </p:nvSpPr>
          <p:spPr>
            <a:xfrm>
              <a:off x="7410079" y="1485255"/>
              <a:ext cx="4394200" cy="4801314"/>
            </a:xfrm>
            <a:prstGeom prst="rect">
              <a:avLst/>
            </a:prstGeom>
            <a:noFill/>
          </p:spPr>
          <p:txBody>
            <a:bodyPr wrap="square" rtlCol="0">
              <a:spAutoFit/>
            </a:bodyPr>
            <a:lstStyle/>
            <a:p>
              <a:pPr marL="285750" indent="-285750">
                <a:buFont typeface="Arial" panose="020B0604020202020204" pitchFamily="34" charset="0"/>
                <a:buChar char="•"/>
              </a:pPr>
              <a:r>
                <a:rPr lang="en-GB" dirty="0"/>
                <a:t>To manage its people, a digital company needs a </a:t>
              </a:r>
              <a:r>
                <a:rPr lang="en-GB" b="1" dirty="0"/>
                <a:t>HR Strategy </a:t>
              </a:r>
              <a:r>
                <a:rPr lang="en-GB" dirty="0"/>
                <a:t>to steer recruitment, skills &amp; people retention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manage its IT, needs an </a:t>
              </a:r>
              <a:r>
                <a:rPr lang="en-GB" b="1" dirty="0"/>
                <a:t>IT Strategy</a:t>
              </a:r>
              <a:r>
                <a:rPr lang="en-GB" dirty="0"/>
                <a:t> to ensure its technology investment supports its business aspirations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manage its processes, needs a </a:t>
              </a:r>
              <a:r>
                <a:rPr lang="en-GB" b="1" dirty="0"/>
                <a:t>Process Strategy</a:t>
              </a:r>
              <a:r>
                <a:rPr lang="en-GB" dirty="0"/>
                <a:t> to drive the design, deployment  &amp; management of its automated and manual processes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manage its data, needs a </a:t>
              </a:r>
              <a:r>
                <a:rPr lang="en-GB" b="1" dirty="0"/>
                <a:t>Data Strateg</a:t>
              </a:r>
              <a:r>
                <a:rPr lang="en-GB" dirty="0"/>
                <a:t>y to develop &amp; improve its data assets to underpin its People, Process &amp; Technology strategies </a:t>
              </a:r>
            </a:p>
          </p:txBody>
        </p:sp>
        <p:pic>
          <p:nvPicPr>
            <p:cNvPr id="7" name="Picture 6">
              <a:extLst>
                <a:ext uri="{FF2B5EF4-FFF2-40B4-BE49-F238E27FC236}">
                  <a16:creationId xmlns:a16="http://schemas.microsoft.com/office/drawing/2014/main" id="{ECF50F43-27E2-204F-B537-4FAE0C70D7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104" y="1535188"/>
              <a:ext cx="1384481" cy="915709"/>
            </a:xfrm>
            <a:prstGeom prst="rect">
              <a:avLst/>
            </a:prstGeom>
          </p:spPr>
        </p:pic>
        <p:pic>
          <p:nvPicPr>
            <p:cNvPr id="8" name="Picture 7">
              <a:extLst>
                <a:ext uri="{FF2B5EF4-FFF2-40B4-BE49-F238E27FC236}">
                  <a16:creationId xmlns:a16="http://schemas.microsoft.com/office/drawing/2014/main" id="{F7402A4D-E700-A548-9081-D81286EC2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171" y="2685529"/>
              <a:ext cx="1384480" cy="719733"/>
            </a:xfrm>
            <a:prstGeom prst="rect">
              <a:avLst/>
            </a:prstGeom>
          </p:spPr>
        </p:pic>
        <p:pic>
          <p:nvPicPr>
            <p:cNvPr id="10" name="Picture 9">
              <a:extLst>
                <a:ext uri="{FF2B5EF4-FFF2-40B4-BE49-F238E27FC236}">
                  <a16:creationId xmlns:a16="http://schemas.microsoft.com/office/drawing/2014/main" id="{22ECFADB-9775-6C41-970B-E489A7FBA5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7794" y="5198584"/>
              <a:ext cx="1384480" cy="889000"/>
            </a:xfrm>
            <a:prstGeom prst="rect">
              <a:avLst/>
            </a:prstGeom>
          </p:spPr>
        </p:pic>
        <p:pic>
          <p:nvPicPr>
            <p:cNvPr id="11" name="Picture 10">
              <a:extLst>
                <a:ext uri="{FF2B5EF4-FFF2-40B4-BE49-F238E27FC236}">
                  <a16:creationId xmlns:a16="http://schemas.microsoft.com/office/drawing/2014/main" id="{FB04C36D-3BF3-F144-B305-31FB93C5F0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2482" y="3639894"/>
              <a:ext cx="1375103" cy="1271971"/>
            </a:xfrm>
            <a:prstGeom prst="rect">
              <a:avLst/>
            </a:prstGeom>
          </p:spPr>
        </p:pic>
      </p:grpSp>
    </p:spTree>
    <p:extLst>
      <p:ext uri="{BB962C8B-B14F-4D97-AF65-F5344CB8AC3E}">
        <p14:creationId xmlns:p14="http://schemas.microsoft.com/office/powerpoint/2010/main" val="37263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outline for a documented Data Strategy </a:t>
            </a:r>
          </a:p>
        </p:txBody>
      </p:sp>
      <p:sp>
        <p:nvSpPr>
          <p:cNvPr id="3" name="Content Placeholder 2"/>
          <p:cNvSpPr>
            <a:spLocks noGrp="1"/>
          </p:cNvSpPr>
          <p:nvPr>
            <p:ph idx="1"/>
          </p:nvPr>
        </p:nvSpPr>
        <p:spPr/>
        <p:txBody>
          <a:bodyPr>
            <a:normAutofit fontScale="85000" lnSpcReduction="20000"/>
          </a:bodyPr>
          <a:lstStyle/>
          <a:p>
            <a:r>
              <a:rPr lang="en-GB" dirty="0"/>
              <a:t>Executive Summary </a:t>
            </a:r>
            <a:r>
              <a:rPr lang="mr-IN" dirty="0"/>
              <a:t>–</a:t>
            </a:r>
            <a:r>
              <a:rPr lang="en-GB" dirty="0"/>
              <a:t> Headlines </a:t>
            </a:r>
          </a:p>
          <a:p>
            <a:r>
              <a:rPr lang="en-GB" dirty="0"/>
              <a:t>Business Context </a:t>
            </a:r>
          </a:p>
          <a:p>
            <a:pPr lvl="1"/>
            <a:r>
              <a:rPr lang="en-GB" dirty="0"/>
              <a:t>Current business drivers, strategy &amp; goals (Motivation Model)</a:t>
            </a:r>
          </a:p>
          <a:p>
            <a:pPr lvl="1"/>
            <a:r>
              <a:rPr lang="en-GB" dirty="0"/>
              <a:t>The overall dependence on data </a:t>
            </a:r>
          </a:p>
          <a:p>
            <a:r>
              <a:rPr lang="en-GB" dirty="0"/>
              <a:t>Key Data Focus </a:t>
            </a:r>
            <a:r>
              <a:rPr lang="mr-IN" dirty="0"/>
              <a:t>–</a:t>
            </a:r>
            <a:r>
              <a:rPr lang="en-GB" dirty="0"/>
              <a:t> What is our key data?  </a:t>
            </a:r>
          </a:p>
          <a:p>
            <a:r>
              <a:rPr lang="en-GB" dirty="0"/>
              <a:t>Current Problems with Key Data </a:t>
            </a:r>
          </a:p>
          <a:p>
            <a:pPr lvl="1"/>
            <a:r>
              <a:rPr lang="en-GB" dirty="0"/>
              <a:t>What are the main issues </a:t>
            </a:r>
            <a:r>
              <a:rPr lang="mr-IN" dirty="0"/>
              <a:t>–</a:t>
            </a:r>
            <a:r>
              <a:rPr lang="en-GB" dirty="0"/>
              <a:t> quality, accountability, accessibility, security, etc.  </a:t>
            </a:r>
          </a:p>
          <a:p>
            <a:pPr lvl="1"/>
            <a:r>
              <a:rPr lang="en-GB" dirty="0"/>
              <a:t>Potential benefits of improvement </a:t>
            </a:r>
          </a:p>
          <a:p>
            <a:pPr lvl="1"/>
            <a:r>
              <a:rPr lang="en-GB" dirty="0"/>
              <a:t>Unrealised / future data opportunities </a:t>
            </a:r>
          </a:p>
          <a:p>
            <a:pPr lvl="1"/>
            <a:r>
              <a:rPr lang="en-GB" dirty="0"/>
              <a:t>Implications of the ‘Do Nothing’ option </a:t>
            </a:r>
          </a:p>
          <a:p>
            <a:r>
              <a:rPr lang="en-GB" dirty="0"/>
              <a:t>Overall Approach </a:t>
            </a:r>
            <a:r>
              <a:rPr lang="mr-IN" dirty="0"/>
              <a:t>–</a:t>
            </a:r>
            <a:r>
              <a:rPr lang="en-GB" dirty="0"/>
              <a:t> Key Objectives of the Data Strategy </a:t>
            </a:r>
          </a:p>
          <a:p>
            <a:pPr lvl="1"/>
            <a:r>
              <a:rPr lang="en-GB" dirty="0"/>
              <a:t>Business priorities </a:t>
            </a:r>
          </a:p>
          <a:p>
            <a:pPr lvl="1"/>
            <a:r>
              <a:rPr lang="en-GB" dirty="0"/>
              <a:t>Consequent data priorities</a:t>
            </a:r>
          </a:p>
          <a:p>
            <a:r>
              <a:rPr lang="en-GB" dirty="0"/>
              <a:t>Roadmap: </a:t>
            </a:r>
          </a:p>
          <a:p>
            <a:pPr lvl="1"/>
            <a:r>
              <a:rPr lang="en-GB" dirty="0"/>
              <a:t>0-3 Months</a:t>
            </a:r>
          </a:p>
          <a:p>
            <a:pPr lvl="1"/>
            <a:r>
              <a:rPr lang="en-GB" dirty="0"/>
              <a:t>3 </a:t>
            </a:r>
            <a:r>
              <a:rPr lang="mr-IN" dirty="0"/>
              <a:t>–</a:t>
            </a:r>
            <a:r>
              <a:rPr lang="en-GB" dirty="0"/>
              <a:t> 6 Months</a:t>
            </a:r>
          </a:p>
          <a:p>
            <a:pPr lvl="1"/>
            <a:r>
              <a:rPr lang="en-GB" dirty="0"/>
              <a:t>6 </a:t>
            </a:r>
            <a:r>
              <a:rPr lang="mr-IN" dirty="0"/>
              <a:t>–</a:t>
            </a:r>
            <a:r>
              <a:rPr lang="en-GB" dirty="0"/>
              <a:t> 12 Months</a:t>
            </a:r>
          </a:p>
          <a:p>
            <a:pPr lvl="1"/>
            <a:r>
              <a:rPr lang="en-GB" dirty="0"/>
              <a:t>12 </a:t>
            </a:r>
            <a:r>
              <a:rPr lang="mr-IN" dirty="0"/>
              <a:t>–</a:t>
            </a:r>
            <a:r>
              <a:rPr lang="en-GB" dirty="0"/>
              <a:t> 24 Months  </a:t>
            </a:r>
          </a:p>
          <a:p>
            <a:r>
              <a:rPr lang="en-GB" dirty="0"/>
              <a:t>Tracking Benefits and Progress </a:t>
            </a:r>
            <a:r>
              <a:rPr lang="mr-IN" dirty="0"/>
              <a:t>–</a:t>
            </a:r>
            <a:r>
              <a:rPr lang="en-GB" dirty="0"/>
              <a:t> KPIs and Success Measures </a:t>
            </a:r>
          </a:p>
          <a:p>
            <a:endParaRPr lang="en-GB"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70</a:t>
            </a:fld>
            <a:endParaRPr lang="en-US" dirty="0">
              <a:solidFill>
                <a:schemeClr val="tx1"/>
              </a:solidFill>
            </a:endParaRPr>
          </a:p>
        </p:txBody>
      </p:sp>
      <p:sp>
        <p:nvSpPr>
          <p:cNvPr id="5" name="Content Placeholder 4"/>
          <p:cNvSpPr>
            <a:spLocks noGrp="1"/>
          </p:cNvSpPr>
          <p:nvPr>
            <p:ph sz="quarter" idx="15"/>
          </p:nvPr>
        </p:nvSpPr>
        <p:spPr/>
        <p:txBody>
          <a:bodyPr/>
          <a:lstStyle/>
          <a:p>
            <a:r>
              <a:rPr lang="en-GB" dirty="0"/>
              <a:t>Typical Data Strategy ‘headings’ </a:t>
            </a:r>
            <a:r>
              <a:rPr lang="mr-IN" dirty="0"/>
              <a:t>–</a:t>
            </a:r>
            <a:r>
              <a:rPr lang="en-GB" dirty="0"/>
              <a:t> document and / or presentation</a:t>
            </a:r>
          </a:p>
        </p:txBody>
      </p:sp>
      <p:pic>
        <p:nvPicPr>
          <p:cNvPr id="6" name="Picture 5">
            <a:extLst>
              <a:ext uri="{FF2B5EF4-FFF2-40B4-BE49-F238E27FC236}">
                <a16:creationId xmlns:a16="http://schemas.microsoft.com/office/drawing/2014/main" id="{D00A8497-F9B9-124F-821A-D3BFAEFE0789}"/>
              </a:ext>
            </a:extLst>
          </p:cNvPr>
          <p:cNvPicPr>
            <a:picLocks noChangeAspect="1"/>
          </p:cNvPicPr>
          <p:nvPr/>
        </p:nvPicPr>
        <p:blipFill>
          <a:blip r:embed="rId3"/>
          <a:stretch>
            <a:fillRect/>
          </a:stretch>
        </p:blipFill>
        <p:spPr>
          <a:xfrm>
            <a:off x="7543800" y="2356296"/>
            <a:ext cx="3810000" cy="2844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9312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71</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Building a Data Strategy STEP 4</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7835543" cy="1200329"/>
          </a:xfrm>
          <a:prstGeom prst="rect">
            <a:avLst/>
          </a:prstGeom>
          <a:noFill/>
        </p:spPr>
        <p:txBody>
          <a:bodyPr wrap="none" rtlCol="0">
            <a:spAutoFit/>
          </a:bodyPr>
          <a:lstStyle/>
          <a:p>
            <a:r>
              <a:rPr lang="en-US" sz="3600" b="1" dirty="0">
                <a:solidFill>
                  <a:schemeClr val="bg1"/>
                </a:solidFill>
              </a:rPr>
              <a:t>Developing the Data Strategy Roadmap:</a:t>
            </a:r>
          </a:p>
          <a:p>
            <a:r>
              <a:rPr lang="en-US" sz="3600" b="1" dirty="0">
                <a:solidFill>
                  <a:schemeClr val="bg1"/>
                </a:solidFill>
              </a:rPr>
              <a:t>Prioritise Efforts &amp; Identify Quick Wins </a:t>
            </a:r>
            <a:endParaRPr lang="en-GB" sz="3600" b="1" dirty="0"/>
          </a:p>
        </p:txBody>
      </p:sp>
    </p:spTree>
    <p:extLst>
      <p:ext uri="{BB962C8B-B14F-4D97-AF65-F5344CB8AC3E}">
        <p14:creationId xmlns:p14="http://schemas.microsoft.com/office/powerpoint/2010/main" val="2428765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937" y="143416"/>
            <a:ext cx="10515600" cy="787814"/>
          </a:xfrm>
        </p:spPr>
        <p:txBody>
          <a:bodyPr/>
          <a:lstStyle/>
          <a:p>
            <a:r>
              <a:rPr lang="en-US" dirty="0"/>
              <a:t>Setting Priorities &amp; Activities </a:t>
            </a:r>
          </a:p>
        </p:txBody>
      </p:sp>
      <p:sp>
        <p:nvSpPr>
          <p:cNvPr id="4" name="Slide Number Placeholder 3">
            <a:extLst>
              <a:ext uri="{FF2B5EF4-FFF2-40B4-BE49-F238E27FC236}">
                <a16:creationId xmlns:a16="http://schemas.microsoft.com/office/drawing/2014/main" id="{F519E9D5-D5AC-9A44-8405-AFDF248C7FC1}"/>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72</a:t>
            </a:fld>
            <a:endParaRPr lang="en-US" sz="1200" dirty="0"/>
          </a:p>
        </p:txBody>
      </p:sp>
      <p:pic>
        <p:nvPicPr>
          <p:cNvPr id="1026" name="Picture 2" descr="New Leadership Role? Start Strong with These 6 Key Actions | People Equation">
            <a:extLst>
              <a:ext uri="{FF2B5EF4-FFF2-40B4-BE49-F238E27FC236}">
                <a16:creationId xmlns:a16="http://schemas.microsoft.com/office/drawing/2014/main" id="{D9DDF9CE-7260-F44F-9C2C-9E76CD5DFD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3204" y="2208873"/>
            <a:ext cx="2205591" cy="285205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853B9B6C-0AB8-274B-A635-22F7C550B697}"/>
              </a:ext>
            </a:extLst>
          </p:cNvPr>
          <p:cNvSpPr/>
          <p:nvPr/>
        </p:nvSpPr>
        <p:spPr>
          <a:xfrm>
            <a:off x="7669359" y="3704456"/>
            <a:ext cx="3563353" cy="2712948"/>
          </a:xfrm>
          <a:prstGeom prst="roundRect">
            <a:avLst/>
          </a:prstGeom>
          <a:ln w="63500"/>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400" b="1" dirty="0">
                <a:solidFill>
                  <a:schemeClr val="tx1"/>
                </a:solidFill>
              </a:rPr>
              <a:t>WHEN?</a:t>
            </a:r>
          </a:p>
          <a:p>
            <a:pPr marL="342900" indent="-342900">
              <a:buFont typeface="Arial" panose="020B0604020202020204" pitchFamily="34" charset="0"/>
              <a:buChar char="•"/>
            </a:pPr>
            <a:r>
              <a:rPr lang="en-GB" sz="1600" b="1" dirty="0">
                <a:solidFill>
                  <a:schemeClr val="tx1"/>
                </a:solidFill>
              </a:rPr>
              <a:t>Don’t spend too long doing analysis and reflection </a:t>
            </a:r>
          </a:p>
          <a:p>
            <a:pPr marL="342900" indent="-342900">
              <a:buFont typeface="Arial" panose="020B0604020202020204" pitchFamily="34" charset="0"/>
              <a:buChar char="•"/>
            </a:pPr>
            <a:r>
              <a:rPr lang="en-GB" sz="1600" b="1" dirty="0">
                <a:solidFill>
                  <a:schemeClr val="tx1"/>
                </a:solidFill>
              </a:rPr>
              <a:t>Start a pilot / PoC project as the top priority</a:t>
            </a:r>
          </a:p>
          <a:p>
            <a:pPr marL="342900" indent="-342900">
              <a:buFont typeface="Arial" panose="020B0604020202020204" pitchFamily="34" charset="0"/>
              <a:buChar char="•"/>
            </a:pPr>
            <a:r>
              <a:rPr lang="en-GB" sz="1600" b="1" dirty="0">
                <a:solidFill>
                  <a:schemeClr val="tx1"/>
                </a:solidFill>
              </a:rPr>
              <a:t>Use the pilot / PoC to introduce Strategy principles &amp; practices</a:t>
            </a:r>
          </a:p>
          <a:p>
            <a:pPr marL="342900" indent="-342900">
              <a:buFont typeface="Arial" panose="020B0604020202020204" pitchFamily="34" charset="0"/>
              <a:buChar char="•"/>
            </a:pPr>
            <a:r>
              <a:rPr lang="en-GB" sz="1600" b="1" dirty="0">
                <a:solidFill>
                  <a:schemeClr val="tx1"/>
                </a:solidFill>
              </a:rPr>
              <a:t>Apply to further pilots / POCs</a:t>
            </a:r>
            <a:r>
              <a:rPr lang="en-GB" b="1" dirty="0"/>
              <a:t> </a:t>
            </a:r>
          </a:p>
        </p:txBody>
      </p:sp>
      <p:sp>
        <p:nvSpPr>
          <p:cNvPr id="7" name="Rounded Rectangle 6">
            <a:extLst>
              <a:ext uri="{FF2B5EF4-FFF2-40B4-BE49-F238E27FC236}">
                <a16:creationId xmlns:a16="http://schemas.microsoft.com/office/drawing/2014/main" id="{51C6D2F7-3A60-3748-B690-8396E98978B3}"/>
              </a:ext>
            </a:extLst>
          </p:cNvPr>
          <p:cNvSpPr/>
          <p:nvPr/>
        </p:nvSpPr>
        <p:spPr>
          <a:xfrm>
            <a:off x="782206" y="807390"/>
            <a:ext cx="3563353" cy="2757957"/>
          </a:xfrm>
          <a:prstGeom prst="roundRect">
            <a:avLst/>
          </a:prstGeom>
          <a:solidFill>
            <a:schemeClr val="bg2">
              <a:lumMod val="90000"/>
            </a:schemeClr>
          </a:solidFill>
          <a:ln w="63500"/>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400" b="1" dirty="0">
                <a:solidFill>
                  <a:schemeClr val="tx1"/>
                </a:solidFill>
              </a:rPr>
              <a:t>WHY?</a:t>
            </a:r>
          </a:p>
          <a:p>
            <a:pPr marL="285750" indent="-285750">
              <a:buFont typeface="Arial" panose="020B0604020202020204" pitchFamily="34" charset="0"/>
              <a:buChar char="•"/>
            </a:pPr>
            <a:r>
              <a:rPr lang="en-GB" sz="1600" b="1" dirty="0">
                <a:solidFill>
                  <a:schemeClr val="tx1"/>
                </a:solidFill>
              </a:rPr>
              <a:t>Ensure clear focus &amp; priority to manage limited time</a:t>
            </a:r>
          </a:p>
          <a:p>
            <a:pPr marL="285750" indent="-285750">
              <a:buFont typeface="Arial" panose="020B0604020202020204" pitchFamily="34" charset="0"/>
              <a:buChar char="•"/>
            </a:pPr>
            <a:r>
              <a:rPr lang="en-GB" sz="1600" b="1" dirty="0">
                <a:solidFill>
                  <a:schemeClr val="tx1"/>
                </a:solidFill>
              </a:rPr>
              <a:t>Important to make an early impact to gain credibility</a:t>
            </a:r>
          </a:p>
          <a:p>
            <a:pPr marL="285750" indent="-285750">
              <a:buFont typeface="Arial" panose="020B0604020202020204" pitchFamily="34" charset="0"/>
              <a:buChar char="•"/>
            </a:pPr>
            <a:r>
              <a:rPr lang="en-GB" sz="1600" b="1" dirty="0">
                <a:solidFill>
                  <a:schemeClr val="tx1"/>
                </a:solidFill>
              </a:rPr>
              <a:t>Need to gain support of Data Champion &amp; Steering Group (see later)</a:t>
            </a:r>
          </a:p>
          <a:p>
            <a:pPr marL="285750" indent="-285750">
              <a:buFont typeface="Arial" panose="020B0604020202020204" pitchFamily="34" charset="0"/>
              <a:buChar char="•"/>
            </a:pPr>
            <a:r>
              <a:rPr lang="en-GB" sz="1600" b="1" dirty="0">
                <a:solidFill>
                  <a:schemeClr val="tx1"/>
                </a:solidFill>
              </a:rPr>
              <a:t>Build confidence &amp; experience in principles &amp; approaches </a:t>
            </a:r>
          </a:p>
          <a:p>
            <a:r>
              <a:rPr lang="en-GB" sz="1600" b="1" dirty="0">
                <a:solidFill>
                  <a:schemeClr val="tx1"/>
                </a:solidFill>
              </a:rPr>
              <a:t> </a:t>
            </a:r>
          </a:p>
        </p:txBody>
      </p:sp>
      <p:sp>
        <p:nvSpPr>
          <p:cNvPr id="8" name="Rounded Rectangle 7">
            <a:extLst>
              <a:ext uri="{FF2B5EF4-FFF2-40B4-BE49-F238E27FC236}">
                <a16:creationId xmlns:a16="http://schemas.microsoft.com/office/drawing/2014/main" id="{2304F122-2A0B-DA48-8B7D-4E45ADAE849E}"/>
              </a:ext>
            </a:extLst>
          </p:cNvPr>
          <p:cNvSpPr/>
          <p:nvPr/>
        </p:nvSpPr>
        <p:spPr>
          <a:xfrm>
            <a:off x="782207" y="3703529"/>
            <a:ext cx="3563353" cy="2712948"/>
          </a:xfrm>
          <a:prstGeom prst="roundRect">
            <a:avLst/>
          </a:prstGeom>
          <a:solidFill>
            <a:schemeClr val="accent1">
              <a:lumMod val="60000"/>
              <a:lumOff val="40000"/>
            </a:schemeClr>
          </a:solidFill>
          <a:ln w="635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HOW?</a:t>
            </a:r>
          </a:p>
          <a:p>
            <a:pPr marL="285750" indent="-285750">
              <a:buFont typeface="Arial" panose="020B0604020202020204" pitchFamily="34" charset="0"/>
              <a:buChar char="•"/>
            </a:pPr>
            <a:r>
              <a:rPr lang="en-GB" sz="1600" b="1" dirty="0">
                <a:solidFill>
                  <a:schemeClr val="tx1"/>
                </a:solidFill>
              </a:rPr>
              <a:t>Prioritise Issues List &amp; agree priorities with the Data Champion</a:t>
            </a:r>
          </a:p>
          <a:p>
            <a:pPr marL="285750" indent="-285750">
              <a:buFont typeface="Arial" panose="020B0604020202020204" pitchFamily="34" charset="0"/>
              <a:buChar char="•"/>
            </a:pPr>
            <a:r>
              <a:rPr lang="en-GB" sz="1600" b="1" dirty="0">
                <a:solidFill>
                  <a:schemeClr val="tx1"/>
                </a:solidFill>
              </a:rPr>
              <a:t>Sell the data vision to the Steering Group </a:t>
            </a:r>
          </a:p>
          <a:p>
            <a:pPr marL="285750" indent="-285750">
              <a:buFont typeface="Arial" panose="020B0604020202020204" pitchFamily="34" charset="0"/>
              <a:buChar char="•"/>
            </a:pPr>
            <a:r>
              <a:rPr lang="en-GB" sz="1600" b="1" dirty="0">
                <a:solidFill>
                  <a:schemeClr val="tx1"/>
                </a:solidFill>
              </a:rPr>
              <a:t>Specify any support (financial and / or resources) required</a:t>
            </a:r>
          </a:p>
          <a:p>
            <a:pPr marL="285750" indent="-285750">
              <a:buFont typeface="Arial" panose="020B0604020202020204" pitchFamily="34" charset="0"/>
              <a:buChar char="•"/>
            </a:pPr>
            <a:r>
              <a:rPr lang="en-GB" sz="1600" b="1" dirty="0">
                <a:solidFill>
                  <a:schemeClr val="tx1"/>
                </a:solidFill>
              </a:rPr>
              <a:t>Create &amp; lead a team to deliver the Data Strategy</a:t>
            </a:r>
          </a:p>
        </p:txBody>
      </p:sp>
      <p:sp>
        <p:nvSpPr>
          <p:cNvPr id="9" name="Rounded Rectangle 8">
            <a:extLst>
              <a:ext uri="{FF2B5EF4-FFF2-40B4-BE49-F238E27FC236}">
                <a16:creationId xmlns:a16="http://schemas.microsoft.com/office/drawing/2014/main" id="{B97AA13D-3759-2D4C-8E26-E15382A51906}"/>
              </a:ext>
            </a:extLst>
          </p:cNvPr>
          <p:cNvSpPr/>
          <p:nvPr/>
        </p:nvSpPr>
        <p:spPr>
          <a:xfrm>
            <a:off x="7669358" y="807390"/>
            <a:ext cx="3563353" cy="2649488"/>
          </a:xfrm>
          <a:prstGeom prst="roundRect">
            <a:avLst/>
          </a:prstGeom>
          <a:solidFill>
            <a:schemeClr val="accent6">
              <a:lumMod val="60000"/>
              <a:lumOff val="40000"/>
            </a:schemeClr>
          </a:solidFill>
          <a:ln w="63500"/>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sz="2400" b="1" dirty="0">
              <a:solidFill>
                <a:schemeClr val="tx1"/>
              </a:solidFill>
            </a:endParaRPr>
          </a:p>
          <a:p>
            <a:r>
              <a:rPr lang="en-GB" sz="2400" b="1" dirty="0">
                <a:solidFill>
                  <a:schemeClr val="tx1"/>
                </a:solidFill>
              </a:rPr>
              <a:t>WHAT?</a:t>
            </a:r>
          </a:p>
          <a:p>
            <a:pPr marL="285750" indent="-285750">
              <a:buFont typeface="Arial" panose="020B0604020202020204" pitchFamily="34" charset="0"/>
              <a:buChar char="•"/>
            </a:pPr>
            <a:r>
              <a:rPr lang="en-GB" sz="1600" b="1" dirty="0">
                <a:solidFill>
                  <a:schemeClr val="tx1"/>
                </a:solidFill>
              </a:rPr>
              <a:t>Look for ‘quick wins’ </a:t>
            </a:r>
          </a:p>
          <a:p>
            <a:pPr marL="285750" indent="-285750">
              <a:buFont typeface="Arial" panose="020B0604020202020204" pitchFamily="34" charset="0"/>
              <a:buChar char="•"/>
            </a:pPr>
            <a:r>
              <a:rPr lang="en-GB" sz="1600" b="1" dirty="0">
                <a:solidFill>
                  <a:schemeClr val="tx1"/>
                </a:solidFill>
              </a:rPr>
              <a:t>Data Quality improvement projects often a good source of quick wins as benefits easier to quantify</a:t>
            </a:r>
          </a:p>
          <a:p>
            <a:pPr marL="285750" indent="-285750">
              <a:buFont typeface="Arial" panose="020B0604020202020204" pitchFamily="34" charset="0"/>
              <a:buChar char="•"/>
            </a:pPr>
            <a:r>
              <a:rPr lang="en-GB" sz="1600" b="1" dirty="0">
                <a:solidFill>
                  <a:schemeClr val="tx1"/>
                </a:solidFill>
              </a:rPr>
              <a:t>Create a use case for promoting the value of the Strategy</a:t>
            </a:r>
          </a:p>
          <a:p>
            <a:pPr marL="285750" indent="-285750">
              <a:buFont typeface="Arial" panose="020B0604020202020204" pitchFamily="34" charset="0"/>
              <a:buChar char="•"/>
            </a:pPr>
            <a:r>
              <a:rPr lang="en-GB" sz="1600" b="1" dirty="0">
                <a:solidFill>
                  <a:schemeClr val="tx1"/>
                </a:solidFill>
              </a:rPr>
              <a:t>Build a foundation for longer term success </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778589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28247" y="105184"/>
            <a:ext cx="10163908" cy="494582"/>
          </a:xfrm>
        </p:spPr>
        <p:txBody>
          <a:bodyPr anchor="b">
            <a:normAutofit fontScale="90000"/>
          </a:bodyPr>
          <a:lstStyle/>
          <a:p>
            <a:pPr eaLnBrk="1" hangingPunct="1"/>
            <a:r>
              <a:rPr lang="en-GB" dirty="0"/>
              <a:t>Setting Priorities: Priority Grid </a:t>
            </a:r>
          </a:p>
        </p:txBody>
      </p:sp>
      <p:sp>
        <p:nvSpPr>
          <p:cNvPr id="112643" name="Rectangle 127"/>
          <p:cNvSpPr>
            <a:spLocks noChangeArrowheads="1"/>
          </p:cNvSpPr>
          <p:nvPr/>
        </p:nvSpPr>
        <p:spPr bwMode="auto">
          <a:xfrm>
            <a:off x="3216276" y="1793517"/>
            <a:ext cx="2951163" cy="1946859"/>
          </a:xfrm>
          <a:prstGeom prst="rect">
            <a:avLst/>
          </a:prstGeom>
          <a:solidFill>
            <a:schemeClr val="accent6">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Low Difficulty</a:t>
            </a:r>
          </a:p>
          <a:p>
            <a:pPr algn="ctr"/>
            <a:endParaRPr lang="en-GB" sz="1600" b="1" dirty="0">
              <a:solidFill>
                <a:schemeClr val="accent5">
                  <a:lumMod val="50000"/>
                </a:schemeClr>
              </a:solidFill>
            </a:endParaRPr>
          </a:p>
          <a:p>
            <a:pPr algn="ctr"/>
            <a:endParaRPr lang="en-GB" sz="2000" b="1" dirty="0">
              <a:solidFill>
                <a:schemeClr val="accent5">
                  <a:lumMod val="50000"/>
                </a:schemeClr>
              </a:solidFill>
            </a:endParaRPr>
          </a:p>
        </p:txBody>
      </p:sp>
      <p:sp>
        <p:nvSpPr>
          <p:cNvPr id="112644" name="Rectangle 128"/>
          <p:cNvSpPr>
            <a:spLocks noChangeArrowheads="1"/>
          </p:cNvSpPr>
          <p:nvPr/>
        </p:nvSpPr>
        <p:spPr bwMode="auto">
          <a:xfrm>
            <a:off x="6169026" y="3730365"/>
            <a:ext cx="2951163" cy="1944687"/>
          </a:xfrm>
          <a:prstGeom prst="rect">
            <a:avLst/>
          </a:prstGeom>
          <a:solidFill>
            <a:schemeClr val="accent2">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High Difficulty</a:t>
            </a:r>
          </a:p>
          <a:p>
            <a:pPr algn="ctr"/>
            <a:endParaRPr lang="en-GB" b="1" dirty="0">
              <a:solidFill>
                <a:schemeClr val="accent5">
                  <a:lumMod val="50000"/>
                </a:schemeClr>
              </a:solidFill>
            </a:endParaRPr>
          </a:p>
          <a:p>
            <a:pPr algn="ctr"/>
            <a:endParaRPr lang="en-GB" sz="2000" b="1" dirty="0">
              <a:solidFill>
                <a:schemeClr val="accent5">
                  <a:lumMod val="50000"/>
                </a:schemeClr>
              </a:solidFill>
            </a:endParaRPr>
          </a:p>
        </p:txBody>
      </p:sp>
      <p:sp>
        <p:nvSpPr>
          <p:cNvPr id="112645" name="Rectangle 129"/>
          <p:cNvSpPr>
            <a:spLocks noChangeArrowheads="1"/>
          </p:cNvSpPr>
          <p:nvPr/>
        </p:nvSpPr>
        <p:spPr bwMode="auto">
          <a:xfrm>
            <a:off x="6169026" y="1793517"/>
            <a:ext cx="2951163" cy="1944688"/>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High Difficulty</a:t>
            </a:r>
          </a:p>
          <a:p>
            <a:pPr algn="ctr"/>
            <a:endParaRPr lang="en-GB" sz="1600" b="1" dirty="0">
              <a:solidFill>
                <a:schemeClr val="accent5">
                  <a:lumMod val="50000"/>
                </a:schemeClr>
              </a:solidFill>
            </a:endParaRPr>
          </a:p>
          <a:p>
            <a:pPr algn="ctr"/>
            <a:endParaRPr lang="en-GB" sz="2400" b="1" dirty="0">
              <a:solidFill>
                <a:schemeClr val="accent5">
                  <a:lumMod val="50000"/>
                </a:schemeClr>
              </a:solidFill>
            </a:endParaRPr>
          </a:p>
        </p:txBody>
      </p:sp>
      <p:sp>
        <p:nvSpPr>
          <p:cNvPr id="112646" name="Rectangle 130"/>
          <p:cNvSpPr>
            <a:spLocks noChangeArrowheads="1"/>
          </p:cNvSpPr>
          <p:nvPr/>
        </p:nvSpPr>
        <p:spPr bwMode="auto">
          <a:xfrm>
            <a:off x="3216276" y="3730365"/>
            <a:ext cx="2951163" cy="1944687"/>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Low Difficulty</a:t>
            </a:r>
          </a:p>
          <a:p>
            <a:pPr algn="ctr"/>
            <a:endParaRPr lang="en-GB" sz="2400" b="1" dirty="0">
              <a:solidFill>
                <a:schemeClr val="accent5">
                  <a:lumMod val="50000"/>
                </a:schemeClr>
              </a:solidFill>
            </a:endParaRPr>
          </a:p>
          <a:p>
            <a:pPr algn="ctr"/>
            <a:endParaRPr lang="en-GB" sz="2400" b="1" dirty="0">
              <a:solidFill>
                <a:schemeClr val="accent5">
                  <a:lumMod val="50000"/>
                </a:schemeClr>
              </a:solidFill>
            </a:endParaRPr>
          </a:p>
        </p:txBody>
      </p:sp>
      <p:sp>
        <p:nvSpPr>
          <p:cNvPr id="112649" name="Text Box 133"/>
          <p:cNvSpPr txBox="1">
            <a:spLocks noChangeArrowheads="1"/>
          </p:cNvSpPr>
          <p:nvPr/>
        </p:nvSpPr>
        <p:spPr bwMode="auto">
          <a:xfrm>
            <a:off x="4800601" y="6171940"/>
            <a:ext cx="2318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Level of Difficulty</a:t>
            </a:r>
            <a:endParaRPr lang="en-GB" dirty="0">
              <a:solidFill>
                <a:srgbClr val="4D4D4D"/>
              </a:solidFill>
            </a:endParaRPr>
          </a:p>
        </p:txBody>
      </p:sp>
      <p:sp>
        <p:nvSpPr>
          <p:cNvPr id="112650" name="Text Box 134"/>
          <p:cNvSpPr txBox="1">
            <a:spLocks noChangeArrowheads="1"/>
          </p:cNvSpPr>
          <p:nvPr/>
        </p:nvSpPr>
        <p:spPr bwMode="auto">
          <a:xfrm rot="-5400000">
            <a:off x="1552576" y="3228714"/>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Benefits</a:t>
            </a:r>
            <a:r>
              <a:rPr lang="en-GB" b="1" dirty="0">
                <a:solidFill>
                  <a:srgbClr val="4D4D4D"/>
                </a:solidFill>
              </a:rPr>
              <a:t> </a:t>
            </a:r>
          </a:p>
        </p:txBody>
      </p:sp>
      <p:sp>
        <p:nvSpPr>
          <p:cNvPr id="12" name="Slide Number Placeholder 3">
            <a:extLst>
              <a:ext uri="{FF2B5EF4-FFF2-40B4-BE49-F238E27FC236}">
                <a16:creationId xmlns:a16="http://schemas.microsoft.com/office/drawing/2014/main" id="{726BA9D2-C01B-3C4E-8892-84270881DE2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73</a:t>
            </a:fld>
            <a:endParaRPr lang="en-US" dirty="0">
              <a:solidFill>
                <a:schemeClr val="tx1"/>
              </a:solidFill>
            </a:endParaRPr>
          </a:p>
        </p:txBody>
      </p:sp>
      <p:cxnSp>
        <p:nvCxnSpPr>
          <p:cNvPr id="4" name="Straight Arrow Connector 3">
            <a:extLst>
              <a:ext uri="{FF2B5EF4-FFF2-40B4-BE49-F238E27FC236}">
                <a16:creationId xmlns:a16="http://schemas.microsoft.com/office/drawing/2014/main" id="{9A4BF8F9-A537-4F5F-8938-C5B69A505499}"/>
              </a:ext>
            </a:extLst>
          </p:cNvPr>
          <p:cNvCxnSpPr/>
          <p:nvPr/>
        </p:nvCxnSpPr>
        <p:spPr>
          <a:xfrm flipV="1">
            <a:off x="2841523" y="1793517"/>
            <a:ext cx="0" cy="38815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CF1DD2-B466-4303-A624-11DBFF2D9313}"/>
              </a:ext>
            </a:extLst>
          </p:cNvPr>
          <p:cNvCxnSpPr>
            <a:cxnSpLocks/>
          </p:cNvCxnSpPr>
          <p:nvPr/>
        </p:nvCxnSpPr>
        <p:spPr>
          <a:xfrm flipV="1">
            <a:off x="3216276" y="5965104"/>
            <a:ext cx="586272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Folded Corner 7">
            <a:extLst>
              <a:ext uri="{FF2B5EF4-FFF2-40B4-BE49-F238E27FC236}">
                <a16:creationId xmlns:a16="http://schemas.microsoft.com/office/drawing/2014/main" id="{B7CA0117-C188-4614-BBDE-50AC4B0FE403}"/>
              </a:ext>
            </a:extLst>
          </p:cNvPr>
          <p:cNvSpPr/>
          <p:nvPr/>
        </p:nvSpPr>
        <p:spPr bwMode="auto">
          <a:xfrm rot="21396734">
            <a:off x="3337573" y="2929381"/>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Address Validation</a:t>
            </a:r>
            <a:endParaRPr lang="en-GB" sz="1000" b="1" dirty="0">
              <a:solidFill>
                <a:schemeClr val="tx1"/>
              </a:solidFill>
              <a:latin typeface="Comic Sans MS" panose="030F0702030302020204" pitchFamily="66" charset="0"/>
            </a:endParaRPr>
          </a:p>
        </p:txBody>
      </p:sp>
      <p:sp>
        <p:nvSpPr>
          <p:cNvPr id="7" name="Folded Corner 7">
            <a:extLst>
              <a:ext uri="{FF2B5EF4-FFF2-40B4-BE49-F238E27FC236}">
                <a16:creationId xmlns:a16="http://schemas.microsoft.com/office/drawing/2014/main" id="{C6540690-A821-4BAE-8C82-B8ECD6A649BA}"/>
              </a:ext>
            </a:extLst>
          </p:cNvPr>
          <p:cNvSpPr/>
          <p:nvPr/>
        </p:nvSpPr>
        <p:spPr bwMode="auto">
          <a:xfrm rot="639816">
            <a:off x="8258618" y="2497513"/>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Customer MDM</a:t>
            </a:r>
            <a:endParaRPr lang="en-GB" sz="1000" b="1" dirty="0">
              <a:solidFill>
                <a:schemeClr val="tx1"/>
              </a:solidFill>
              <a:latin typeface="Comic Sans MS" panose="030F0702030302020204" pitchFamily="66" charset="0"/>
            </a:endParaRPr>
          </a:p>
        </p:txBody>
      </p:sp>
      <p:sp>
        <p:nvSpPr>
          <p:cNvPr id="8" name="Folded Corner 7">
            <a:extLst>
              <a:ext uri="{FF2B5EF4-FFF2-40B4-BE49-F238E27FC236}">
                <a16:creationId xmlns:a16="http://schemas.microsoft.com/office/drawing/2014/main" id="{8C634690-4BCB-4BB4-8091-B3FC91CD2392}"/>
              </a:ext>
            </a:extLst>
          </p:cNvPr>
          <p:cNvSpPr/>
          <p:nvPr/>
        </p:nvSpPr>
        <p:spPr bwMode="auto">
          <a:xfrm rot="21396734">
            <a:off x="3337574" y="4864056"/>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Manual Cleanup</a:t>
            </a:r>
            <a:endParaRPr lang="en-GB" sz="1000" b="1" dirty="0">
              <a:solidFill>
                <a:schemeClr val="tx1"/>
              </a:solidFill>
              <a:latin typeface="Comic Sans MS" panose="030F0702030302020204" pitchFamily="66" charset="0"/>
            </a:endParaRPr>
          </a:p>
        </p:txBody>
      </p:sp>
      <p:sp>
        <p:nvSpPr>
          <p:cNvPr id="9" name="Folded Corner 7">
            <a:extLst>
              <a:ext uri="{FF2B5EF4-FFF2-40B4-BE49-F238E27FC236}">
                <a16:creationId xmlns:a16="http://schemas.microsoft.com/office/drawing/2014/main" id="{E07743E3-84C6-47E2-A97B-1365602E6920}"/>
              </a:ext>
            </a:extLst>
          </p:cNvPr>
          <p:cNvSpPr/>
          <p:nvPr/>
        </p:nvSpPr>
        <p:spPr bwMode="auto">
          <a:xfrm rot="319821">
            <a:off x="6339637" y="4832903"/>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Legacy Migration</a:t>
            </a:r>
            <a:endParaRPr lang="en-GB" sz="1000" b="1" dirty="0">
              <a:solidFill>
                <a:schemeClr val="tx1"/>
              </a:solidFill>
              <a:latin typeface="Comic Sans MS" panose="030F0702030302020204" pitchFamily="66" charset="0"/>
            </a:endParaRPr>
          </a:p>
        </p:txBody>
      </p:sp>
      <p:sp>
        <p:nvSpPr>
          <p:cNvPr id="10" name="Folded Corner 7">
            <a:extLst>
              <a:ext uri="{FF2B5EF4-FFF2-40B4-BE49-F238E27FC236}">
                <a16:creationId xmlns:a16="http://schemas.microsoft.com/office/drawing/2014/main" id="{A585DDEE-B9E8-4C98-AF8C-E21A3850B2B8}"/>
              </a:ext>
            </a:extLst>
          </p:cNvPr>
          <p:cNvSpPr/>
          <p:nvPr/>
        </p:nvSpPr>
        <p:spPr bwMode="auto">
          <a:xfrm rot="639816">
            <a:off x="5926756" y="2785204"/>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Business Process Change</a:t>
            </a:r>
            <a:endParaRPr lang="en-GB" sz="1000" b="1" dirty="0">
              <a:solidFill>
                <a:schemeClr val="tx1"/>
              </a:solidFill>
              <a:latin typeface="Comic Sans MS" panose="030F0702030302020204" pitchFamily="66" charset="0"/>
            </a:endParaRPr>
          </a:p>
        </p:txBody>
      </p:sp>
      <p:sp>
        <p:nvSpPr>
          <p:cNvPr id="31" name="Content Placeholder 3">
            <a:extLst>
              <a:ext uri="{FF2B5EF4-FFF2-40B4-BE49-F238E27FC236}">
                <a16:creationId xmlns:a16="http://schemas.microsoft.com/office/drawing/2014/main" id="{9F562572-5927-41DF-A3C7-7D7ED94C8A8A}"/>
              </a:ext>
            </a:extLst>
          </p:cNvPr>
          <p:cNvSpPr txBox="1">
            <a:spLocks/>
          </p:cNvSpPr>
          <p:nvPr/>
        </p:nvSpPr>
        <p:spPr>
          <a:xfrm>
            <a:off x="328247" y="960196"/>
            <a:ext cx="10655429"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Priorities based on Benefits vs. Level of Difficulty can often be easily determined via a workshop activity using a Priority Grid.</a:t>
            </a:r>
            <a:endParaRPr lang="en-GB" dirty="0"/>
          </a:p>
          <a:p>
            <a:pPr lvl="1" algn="ctr"/>
            <a:endParaRPr lang="en-GB" dirty="0"/>
          </a:p>
        </p:txBody>
      </p:sp>
    </p:spTree>
    <p:extLst>
      <p:ext uri="{BB962C8B-B14F-4D97-AF65-F5344CB8AC3E}">
        <p14:creationId xmlns:p14="http://schemas.microsoft.com/office/powerpoint/2010/main" val="55494025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Return to the Stakeholder Matrix</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74</a:t>
            </a:fld>
            <a:endParaRPr lang="en-US" dirty="0">
              <a:solidFill>
                <a:schemeClr val="tx1"/>
              </a:solidFill>
            </a:endParaRPr>
          </a:p>
        </p:txBody>
      </p:sp>
      <p:sp>
        <p:nvSpPr>
          <p:cNvPr id="5" name="Content Placeholder 4"/>
          <p:cNvSpPr>
            <a:spLocks noGrp="1"/>
          </p:cNvSpPr>
          <p:nvPr>
            <p:ph sz="quarter" idx="4294967295"/>
          </p:nvPr>
        </p:nvSpPr>
        <p:spPr>
          <a:xfrm>
            <a:off x="0" y="1166813"/>
            <a:ext cx="11106150" cy="701675"/>
          </a:xfrm>
        </p:spPr>
        <p:txBody>
          <a:bodyPr/>
          <a:lstStyle/>
          <a:p>
            <a:endParaRPr lang="en-US" sz="2000" dirty="0">
              <a:solidFill>
                <a:schemeClr val="tx1">
                  <a:lumMod val="65000"/>
                  <a:lumOff val="35000"/>
                </a:schemeClr>
              </a:solidFill>
            </a:endParaRPr>
          </a:p>
          <a:p>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812" y="3211287"/>
            <a:ext cx="9114375" cy="281940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065E4800-90BD-4126-B022-331F1F67983C}"/>
              </a:ext>
            </a:extLst>
          </p:cNvPr>
          <p:cNvSpPr txBox="1">
            <a:spLocks/>
          </p:cNvSpPr>
          <p:nvPr/>
        </p:nvSpPr>
        <p:spPr>
          <a:xfrm>
            <a:off x="697993" y="1166050"/>
            <a:ext cx="8560012" cy="1825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dirty="0"/>
              <a:t>When building the Roadmap, it’s important to </a:t>
            </a:r>
            <a:r>
              <a:rPr lang="en-US" b="1" dirty="0"/>
              <a:t>consider the </a:t>
            </a:r>
            <a:br>
              <a:rPr lang="en-US" b="1" dirty="0"/>
            </a:br>
            <a:r>
              <a:rPr lang="en-US" b="1" dirty="0"/>
              <a:t>Key Stakeholders who will see benefits</a:t>
            </a:r>
            <a:endParaRPr lang="en-US" dirty="0"/>
          </a:p>
          <a:p>
            <a:pPr lvl="1">
              <a:lnSpc>
                <a:spcPct val="100000"/>
              </a:lnSpc>
              <a:spcAft>
                <a:spcPts val="600"/>
              </a:spcAft>
            </a:pPr>
            <a:r>
              <a:rPr lang="en-US" dirty="0">
                <a:solidFill>
                  <a:schemeClr val="accent5">
                    <a:lumMod val="50000"/>
                  </a:schemeClr>
                </a:solidFill>
              </a:rPr>
              <a:t>Document the departments, roles, etc. that will be affected</a:t>
            </a:r>
          </a:p>
          <a:p>
            <a:pPr lvl="1">
              <a:lnSpc>
                <a:spcPct val="100000"/>
              </a:lnSpc>
              <a:spcAft>
                <a:spcPts val="600"/>
              </a:spcAft>
            </a:pPr>
            <a:r>
              <a:rPr lang="en-US" dirty="0">
                <a:solidFill>
                  <a:schemeClr val="accent5">
                    <a:lumMod val="50000"/>
                  </a:schemeClr>
                </a:solidFill>
              </a:rPr>
              <a:t>Consider the WIIFM factor (What’s in it for me)?  </a:t>
            </a:r>
          </a:p>
        </p:txBody>
      </p:sp>
      <p:pic>
        <p:nvPicPr>
          <p:cNvPr id="10" name="Graphic 9" descr="Users with solid fill">
            <a:extLst>
              <a:ext uri="{FF2B5EF4-FFF2-40B4-BE49-F238E27FC236}">
                <a16:creationId xmlns:a16="http://schemas.microsoft.com/office/drawing/2014/main" id="{F25CD48F-9C7A-4A0E-9878-6D0A5BBF0E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50215" y="843068"/>
            <a:ext cx="2148413" cy="2148413"/>
          </a:xfrm>
          <a:prstGeom prst="rect">
            <a:avLst/>
          </a:prstGeom>
        </p:spPr>
      </p:pic>
    </p:spTree>
    <p:extLst>
      <p:ext uri="{BB962C8B-B14F-4D97-AF65-F5344CB8AC3E}">
        <p14:creationId xmlns:p14="http://schemas.microsoft.com/office/powerpoint/2010/main" val="3587212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44450-AC5E-4241-9346-108C1DBFA598}"/>
              </a:ext>
            </a:extLst>
          </p:cNvPr>
          <p:cNvSpPr>
            <a:spLocks noGrp="1"/>
          </p:cNvSpPr>
          <p:nvPr>
            <p:ph type="title"/>
          </p:nvPr>
        </p:nvSpPr>
        <p:spPr/>
        <p:txBody>
          <a:bodyPr>
            <a:normAutofit/>
          </a:bodyPr>
          <a:lstStyle/>
          <a:p>
            <a:pPr algn="ctr"/>
            <a:r>
              <a:rPr lang="en-US" dirty="0"/>
              <a:t>Look for “Quick Win” Projects</a:t>
            </a:r>
          </a:p>
        </p:txBody>
      </p:sp>
      <p:sp>
        <p:nvSpPr>
          <p:cNvPr id="2" name="Slide Number Placeholder 1">
            <a:extLst>
              <a:ext uri="{FF2B5EF4-FFF2-40B4-BE49-F238E27FC236}">
                <a16:creationId xmlns:a16="http://schemas.microsoft.com/office/drawing/2014/main" id="{CFCA9A67-04E7-49D0-902F-E45E0A82CD77}"/>
              </a:ext>
            </a:extLst>
          </p:cNvPr>
          <p:cNvSpPr>
            <a:spLocks noGrp="1"/>
          </p:cNvSpPr>
          <p:nvPr>
            <p:ph type="sldNum" sz="quarter" idx="12"/>
          </p:nvPr>
        </p:nvSpPr>
        <p:spPr/>
        <p:txBody>
          <a:bodyPr/>
          <a:lstStyle/>
          <a:p>
            <a:fld id="{7C0A8638-8D10-419D-A540-6BF35F11F66E}" type="slidenum">
              <a:rPr lang="en-US" smtClean="0">
                <a:solidFill>
                  <a:schemeClr val="tx1"/>
                </a:solidFill>
              </a:rPr>
              <a:t>75</a:t>
            </a:fld>
            <a:endParaRPr lang="en-US" dirty="0">
              <a:solidFill>
                <a:schemeClr val="tx1"/>
              </a:solidFill>
            </a:endParaRPr>
          </a:p>
        </p:txBody>
      </p:sp>
      <p:sp>
        <p:nvSpPr>
          <p:cNvPr id="4" name="Content Placeholder 3">
            <a:extLst>
              <a:ext uri="{FF2B5EF4-FFF2-40B4-BE49-F238E27FC236}">
                <a16:creationId xmlns:a16="http://schemas.microsoft.com/office/drawing/2014/main" id="{838EABE4-C588-4ADA-9E0C-8CE4D86FFF20}"/>
              </a:ext>
            </a:extLst>
          </p:cNvPr>
          <p:cNvSpPr txBox="1">
            <a:spLocks/>
          </p:cNvSpPr>
          <p:nvPr/>
        </p:nvSpPr>
        <p:spPr>
          <a:xfrm>
            <a:off x="727071" y="1348175"/>
            <a:ext cx="10515600" cy="2463283"/>
          </a:xfrm>
          <a:prstGeom prst="rect">
            <a:avLst/>
          </a:prstGeom>
          <a:solidFill>
            <a:schemeClr val="bg1"/>
          </a:solidFill>
          <a:ln w="28575">
            <a:solidFill>
              <a:schemeClr val="bg1">
                <a:lumMod val="85000"/>
              </a:schemeClr>
            </a:solidFill>
          </a:ln>
          <a:effectLst>
            <a:outerShdw blurRad="50800" dist="38100" dir="2700000" algn="tl" rotWithShape="0">
              <a:prstClr val="black">
                <a:alpha val="40000"/>
              </a:prstClr>
            </a:outerShdw>
          </a:effectLst>
        </p:spPr>
        <p:txBody>
          <a:bodyPr lIns="182880" tIns="91440" rIns="18288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000" b="1" dirty="0"/>
              <a:t>Quick Win Project:  </a:t>
            </a:r>
            <a:r>
              <a:rPr lang="en-GB" sz="2000" dirty="0"/>
              <a:t>A “Quick Win” Project is a project that shows early value while at the same time building towards a long term goal.  A successful “quick win”:</a:t>
            </a:r>
          </a:p>
          <a:p>
            <a:pPr lvl="1">
              <a:lnSpc>
                <a:spcPct val="100000"/>
              </a:lnSpc>
              <a:spcAft>
                <a:spcPts val="600"/>
              </a:spcAft>
            </a:pPr>
            <a:r>
              <a:rPr lang="en-GB" sz="1800" dirty="0"/>
              <a:t>Aligns with business objectives and </a:t>
            </a:r>
            <a:r>
              <a:rPr lang="en-GB" sz="1800" b="1" dirty="0"/>
              <a:t>solves a high-value business problem </a:t>
            </a:r>
            <a:r>
              <a:rPr lang="en-GB" sz="1800" i="1" dirty="0"/>
              <a:t>or</a:t>
            </a:r>
            <a:r>
              <a:rPr lang="en-GB" sz="1800" dirty="0"/>
              <a:t> </a:t>
            </a:r>
          </a:p>
          <a:p>
            <a:pPr lvl="1">
              <a:lnSpc>
                <a:spcPct val="100000"/>
              </a:lnSpc>
              <a:spcAft>
                <a:spcPts val="600"/>
              </a:spcAft>
            </a:pPr>
            <a:r>
              <a:rPr lang="en-GB" sz="1800" dirty="0"/>
              <a:t>Creates a </a:t>
            </a:r>
            <a:r>
              <a:rPr lang="en-GB" sz="1800" b="1" dirty="0"/>
              <a:t>proof of concept for a high-value business opportunity</a:t>
            </a:r>
            <a:r>
              <a:rPr lang="en-GB" sz="1800" dirty="0"/>
              <a:t>  </a:t>
            </a:r>
          </a:p>
          <a:p>
            <a:pPr lvl="1">
              <a:lnSpc>
                <a:spcPct val="100000"/>
              </a:lnSpc>
              <a:spcAft>
                <a:spcPts val="600"/>
              </a:spcAft>
            </a:pPr>
            <a:r>
              <a:rPr lang="en-GB" sz="1800" dirty="0"/>
              <a:t>Sets a </a:t>
            </a:r>
            <a:r>
              <a:rPr lang="en-GB" sz="1800" b="1" dirty="0"/>
              <a:t>solid foundation for future efforts</a:t>
            </a:r>
          </a:p>
          <a:p>
            <a:pPr lvl="1">
              <a:lnSpc>
                <a:spcPct val="100000"/>
              </a:lnSpc>
              <a:spcAft>
                <a:spcPts val="600"/>
              </a:spcAft>
            </a:pPr>
            <a:r>
              <a:rPr lang="en-GB" sz="1800" dirty="0"/>
              <a:t>Acts as a </a:t>
            </a:r>
            <a:r>
              <a:rPr lang="en-GB" sz="1800" b="1" dirty="0"/>
              <a:t>“light bulb moment” for key stakeholders </a:t>
            </a:r>
            <a:r>
              <a:rPr lang="en-GB" sz="1800" dirty="0"/>
              <a:t>to understand the value of data-centric activities</a:t>
            </a:r>
            <a:endParaRPr lang="en-GB" dirty="0"/>
          </a:p>
        </p:txBody>
      </p:sp>
      <p:pic>
        <p:nvPicPr>
          <p:cNvPr id="6" name="Graphic 5" descr="Lights On with solid fill">
            <a:extLst>
              <a:ext uri="{FF2B5EF4-FFF2-40B4-BE49-F238E27FC236}">
                <a16:creationId xmlns:a16="http://schemas.microsoft.com/office/drawing/2014/main" id="{3027250B-6515-4D0F-9D19-F3A935C6EF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08395" y="1775101"/>
            <a:ext cx="1548882" cy="1548882"/>
          </a:xfrm>
          <a:prstGeom prst="rect">
            <a:avLst/>
          </a:prstGeom>
        </p:spPr>
      </p:pic>
      <p:sp>
        <p:nvSpPr>
          <p:cNvPr id="5" name="Slide Number Placeholder 3">
            <a:extLst>
              <a:ext uri="{FF2B5EF4-FFF2-40B4-BE49-F238E27FC236}">
                <a16:creationId xmlns:a16="http://schemas.microsoft.com/office/drawing/2014/main" id="{2C07F5A3-83A8-6ACC-5F34-14B94A1B7EFA}"/>
              </a:ext>
            </a:extLst>
          </p:cNvPr>
          <p:cNvSpPr txBox="1">
            <a:spLocks/>
          </p:cNvSpPr>
          <p:nvPr/>
        </p:nvSpPr>
        <p:spPr>
          <a:xfrm>
            <a:off x="11612217" y="649287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solidFill>
                  <a:schemeClr val="bg1"/>
                </a:solidFill>
              </a:rPr>
              <a:pPr algn="r"/>
              <a:t>75</a:t>
            </a:fld>
            <a:endParaRPr lang="en-US" sz="1200" dirty="0">
              <a:solidFill>
                <a:schemeClr val="bg1"/>
              </a:solidFill>
            </a:endParaRPr>
          </a:p>
        </p:txBody>
      </p:sp>
      <p:pic>
        <p:nvPicPr>
          <p:cNvPr id="10" name="Picture 9" descr="A group of men running on a track&#10;&#10;Description automatically generated">
            <a:extLst>
              <a:ext uri="{FF2B5EF4-FFF2-40B4-BE49-F238E27FC236}">
                <a16:creationId xmlns:a16="http://schemas.microsoft.com/office/drawing/2014/main" id="{348B7ADC-6D9F-FA3B-E92A-B1708E7AA3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071" y="3994143"/>
            <a:ext cx="3474052" cy="2192841"/>
          </a:xfrm>
          <a:prstGeom prst="rect">
            <a:avLst/>
          </a:prstGeom>
          <a:ln w="25400">
            <a:solidFill>
              <a:schemeClr val="tx1"/>
            </a:solidFill>
          </a:ln>
          <a:effectLst>
            <a:outerShdw blurRad="50800" dist="38100" dir="2700000" algn="tl" rotWithShape="0">
              <a:prstClr val="black">
                <a:alpha val="40000"/>
              </a:prstClr>
            </a:outerShdw>
          </a:effectLst>
        </p:spPr>
      </p:pic>
      <p:pic>
        <p:nvPicPr>
          <p:cNvPr id="12" name="Picture 11" descr="A cheetah running on sand&#10;&#10;Description automatically generated">
            <a:extLst>
              <a:ext uri="{FF2B5EF4-FFF2-40B4-BE49-F238E27FC236}">
                <a16:creationId xmlns:a16="http://schemas.microsoft.com/office/drawing/2014/main" id="{4F232D8D-6C68-13E3-EE8D-8D3F74A296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26419" y="3994143"/>
            <a:ext cx="2916252" cy="2192841"/>
          </a:xfrm>
          <a:prstGeom prst="rect">
            <a:avLst/>
          </a:prstGeom>
          <a:ln w="25400">
            <a:solidFill>
              <a:schemeClr val="tx1"/>
            </a:solidFill>
          </a:ln>
          <a:effectLst>
            <a:outerShdw blurRad="50800" dist="38100" dir="2700000" algn="tl" rotWithShape="0">
              <a:prstClr val="black">
                <a:alpha val="40000"/>
              </a:prstClr>
            </a:outerShdw>
          </a:effectLst>
        </p:spPr>
      </p:pic>
      <p:pic>
        <p:nvPicPr>
          <p:cNvPr id="9" name="Picture 8" descr="Cartoon character running on an orange background&#10;&#10;Description automatically generated">
            <a:extLst>
              <a:ext uri="{FF2B5EF4-FFF2-40B4-BE49-F238E27FC236}">
                <a16:creationId xmlns:a16="http://schemas.microsoft.com/office/drawing/2014/main" id="{F5F48E53-55A8-BC1A-D801-61E6BAC25B5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05877" y="3994142"/>
            <a:ext cx="3915788" cy="219284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66027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D2C602-3EA2-4D0B-B8A1-9B4D687008C1}"/>
              </a:ext>
            </a:extLst>
          </p:cNvPr>
          <p:cNvSpPr/>
          <p:nvPr/>
        </p:nvSpPr>
        <p:spPr>
          <a:xfrm>
            <a:off x="0" y="1950098"/>
            <a:ext cx="12192000" cy="404015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6287E-D574-45E9-9A23-671B2505B297}"/>
              </a:ext>
            </a:extLst>
          </p:cNvPr>
          <p:cNvSpPr>
            <a:spLocks noGrp="1"/>
          </p:cNvSpPr>
          <p:nvPr>
            <p:ph type="title"/>
          </p:nvPr>
        </p:nvSpPr>
        <p:spPr/>
        <p:txBody>
          <a:bodyPr/>
          <a:lstStyle/>
          <a:p>
            <a:r>
              <a:rPr lang="en-US" dirty="0"/>
              <a:t>A “Quick Win” is Not a “Quick Fix”</a:t>
            </a:r>
          </a:p>
        </p:txBody>
      </p:sp>
      <p:sp>
        <p:nvSpPr>
          <p:cNvPr id="3" name="Slide Number Placeholder 2">
            <a:extLst>
              <a:ext uri="{FF2B5EF4-FFF2-40B4-BE49-F238E27FC236}">
                <a16:creationId xmlns:a16="http://schemas.microsoft.com/office/drawing/2014/main" id="{17461C9D-D5F3-4C9D-BBA4-55B4DE7CCF92}"/>
              </a:ext>
            </a:extLst>
          </p:cNvPr>
          <p:cNvSpPr>
            <a:spLocks noGrp="1"/>
          </p:cNvSpPr>
          <p:nvPr>
            <p:ph type="sldNum" sz="quarter" idx="12"/>
          </p:nvPr>
        </p:nvSpPr>
        <p:spPr/>
        <p:txBody>
          <a:bodyPr/>
          <a:lstStyle/>
          <a:p>
            <a:fld id="{7C0A8638-8D10-419D-A540-6BF35F11F66E}" type="slidenum">
              <a:rPr lang="en-US" smtClean="0">
                <a:solidFill>
                  <a:schemeClr val="tx1"/>
                </a:solidFill>
              </a:rPr>
              <a:t>76</a:t>
            </a:fld>
            <a:endParaRPr lang="en-US" dirty="0">
              <a:solidFill>
                <a:schemeClr val="tx1"/>
              </a:solidFill>
            </a:endParaRPr>
          </a:p>
        </p:txBody>
      </p:sp>
      <p:pic>
        <p:nvPicPr>
          <p:cNvPr id="5" name="Picture 4">
            <a:extLst>
              <a:ext uri="{FF2B5EF4-FFF2-40B4-BE49-F238E27FC236}">
                <a16:creationId xmlns:a16="http://schemas.microsoft.com/office/drawing/2014/main" id="{57CF61E8-F030-4E34-9EE0-BA94BDB461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094" y="2287556"/>
            <a:ext cx="4475389" cy="325482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E4C0408-472D-48D2-A110-586E9CE7D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3354" y="2287556"/>
            <a:ext cx="4475389" cy="325482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9" name="Content Placeholder 3">
            <a:extLst>
              <a:ext uri="{FF2B5EF4-FFF2-40B4-BE49-F238E27FC236}">
                <a16:creationId xmlns:a16="http://schemas.microsoft.com/office/drawing/2014/main" id="{804384DD-5FBD-4BEB-B90F-6D9CA47EFB91}"/>
              </a:ext>
            </a:extLst>
          </p:cNvPr>
          <p:cNvSpPr txBox="1">
            <a:spLocks/>
          </p:cNvSpPr>
          <p:nvPr/>
        </p:nvSpPr>
        <p:spPr>
          <a:xfrm>
            <a:off x="821094" y="1197371"/>
            <a:ext cx="4335431"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A Quick Win is not a sloppy, “quick fix” that will not scale for future use</a:t>
            </a:r>
            <a:endParaRPr lang="en-GB" sz="2000" dirty="0"/>
          </a:p>
          <a:p>
            <a:pPr lvl="1" algn="ctr"/>
            <a:endParaRPr lang="en-GB" sz="1800" dirty="0"/>
          </a:p>
        </p:txBody>
      </p:sp>
      <p:sp>
        <p:nvSpPr>
          <p:cNvPr id="10" name="Content Placeholder 3">
            <a:extLst>
              <a:ext uri="{FF2B5EF4-FFF2-40B4-BE49-F238E27FC236}">
                <a16:creationId xmlns:a16="http://schemas.microsoft.com/office/drawing/2014/main" id="{9B1392CA-E1A7-4E37-8FCB-647903FEAB19}"/>
              </a:ext>
            </a:extLst>
          </p:cNvPr>
          <p:cNvSpPr txBox="1">
            <a:spLocks/>
          </p:cNvSpPr>
          <p:nvPr/>
        </p:nvSpPr>
        <p:spPr>
          <a:xfrm>
            <a:off x="6711820" y="1197370"/>
            <a:ext cx="4335431"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A Quick Win is well-planned first step to build a strong foundation for future efforts</a:t>
            </a:r>
            <a:endParaRPr lang="en-GB" sz="2000" dirty="0"/>
          </a:p>
          <a:p>
            <a:pPr lvl="1" algn="ctr"/>
            <a:endParaRPr lang="en-GB" sz="1800" dirty="0"/>
          </a:p>
        </p:txBody>
      </p:sp>
      <p:sp>
        <p:nvSpPr>
          <p:cNvPr id="11" name="Content Placeholder 3">
            <a:extLst>
              <a:ext uri="{FF2B5EF4-FFF2-40B4-BE49-F238E27FC236}">
                <a16:creationId xmlns:a16="http://schemas.microsoft.com/office/drawing/2014/main" id="{1A3E7845-FEFF-49D6-9B2C-3FFFCC9F7865}"/>
              </a:ext>
            </a:extLst>
          </p:cNvPr>
          <p:cNvSpPr txBox="1">
            <a:spLocks/>
          </p:cNvSpPr>
          <p:nvPr/>
        </p:nvSpPr>
        <p:spPr>
          <a:xfrm>
            <a:off x="821094" y="5542385"/>
            <a:ext cx="4545367" cy="44786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800" b="1" dirty="0">
              <a:solidFill>
                <a:srgbClr val="C00000"/>
              </a:solidFill>
            </a:endParaRPr>
          </a:p>
          <a:p>
            <a:pPr marL="0" indent="0" algn="ctr">
              <a:buNone/>
            </a:pPr>
            <a:r>
              <a:rPr lang="en-GB" sz="2800" b="1" dirty="0">
                <a:solidFill>
                  <a:srgbClr val="C00000"/>
                </a:solidFill>
              </a:rPr>
              <a:t>NO</a:t>
            </a:r>
            <a:endParaRPr lang="en-GB" sz="3200" b="1" dirty="0">
              <a:solidFill>
                <a:srgbClr val="C00000"/>
              </a:solidFill>
            </a:endParaRPr>
          </a:p>
          <a:p>
            <a:pPr lvl="1" algn="ctr"/>
            <a:endParaRPr lang="en-GB" sz="2800" b="1" dirty="0">
              <a:solidFill>
                <a:srgbClr val="C00000"/>
              </a:solidFill>
            </a:endParaRPr>
          </a:p>
        </p:txBody>
      </p:sp>
      <p:sp>
        <p:nvSpPr>
          <p:cNvPr id="12" name="Content Placeholder 3">
            <a:extLst>
              <a:ext uri="{FF2B5EF4-FFF2-40B4-BE49-F238E27FC236}">
                <a16:creationId xmlns:a16="http://schemas.microsoft.com/office/drawing/2014/main" id="{E8E8E757-51AD-4A94-AB35-5C087E97C31F}"/>
              </a:ext>
            </a:extLst>
          </p:cNvPr>
          <p:cNvSpPr txBox="1">
            <a:spLocks/>
          </p:cNvSpPr>
          <p:nvPr/>
        </p:nvSpPr>
        <p:spPr>
          <a:xfrm>
            <a:off x="6783355" y="5526833"/>
            <a:ext cx="4475388" cy="44786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800" b="1" dirty="0">
              <a:solidFill>
                <a:srgbClr val="C00000"/>
              </a:solidFill>
            </a:endParaRPr>
          </a:p>
          <a:p>
            <a:pPr marL="0" indent="0" algn="ctr">
              <a:buNone/>
            </a:pPr>
            <a:r>
              <a:rPr lang="en-GB" sz="2800" b="1" dirty="0">
                <a:solidFill>
                  <a:schemeClr val="accent6">
                    <a:lumMod val="75000"/>
                  </a:schemeClr>
                </a:solidFill>
              </a:rPr>
              <a:t>YES</a:t>
            </a:r>
            <a:endParaRPr lang="en-GB" sz="3200" b="1" dirty="0">
              <a:solidFill>
                <a:schemeClr val="accent6">
                  <a:lumMod val="75000"/>
                </a:schemeClr>
              </a:solidFill>
            </a:endParaRPr>
          </a:p>
          <a:p>
            <a:pPr lvl="1" algn="ctr"/>
            <a:endParaRPr lang="en-GB" sz="2800" b="1" dirty="0">
              <a:solidFill>
                <a:srgbClr val="C00000"/>
              </a:solidFill>
            </a:endParaRPr>
          </a:p>
        </p:txBody>
      </p:sp>
    </p:spTree>
    <p:extLst>
      <p:ext uri="{BB962C8B-B14F-4D97-AF65-F5344CB8AC3E}">
        <p14:creationId xmlns:p14="http://schemas.microsoft.com/office/powerpoint/2010/main" val="863489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adar chart&#10;&#10;Description automatically generated">
            <a:extLst>
              <a:ext uri="{FF2B5EF4-FFF2-40B4-BE49-F238E27FC236}">
                <a16:creationId xmlns:a16="http://schemas.microsoft.com/office/drawing/2014/main" id="{DE151D22-C02C-4424-9F03-A3B78FAEDF7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77071" y="142464"/>
            <a:ext cx="6781800" cy="6781800"/>
          </a:xfrm>
          <a:prstGeom prst="rect">
            <a:avLst/>
          </a:prstGeom>
        </p:spPr>
      </p:pic>
      <p:sp>
        <p:nvSpPr>
          <p:cNvPr id="2" name="Title 1">
            <a:extLst>
              <a:ext uri="{FF2B5EF4-FFF2-40B4-BE49-F238E27FC236}">
                <a16:creationId xmlns:a16="http://schemas.microsoft.com/office/drawing/2014/main" id="{4C261B6F-0A42-46F6-83D4-A8D13FDC4EB8}"/>
              </a:ext>
            </a:extLst>
          </p:cNvPr>
          <p:cNvSpPr>
            <a:spLocks noGrp="1"/>
          </p:cNvSpPr>
          <p:nvPr>
            <p:ph type="title"/>
          </p:nvPr>
        </p:nvSpPr>
        <p:spPr/>
        <p:txBody>
          <a:bodyPr/>
          <a:lstStyle/>
          <a:p>
            <a:r>
              <a:rPr lang="en-US" dirty="0"/>
              <a:t>Quick Wins Should Build Towards the Journey</a:t>
            </a:r>
          </a:p>
        </p:txBody>
      </p:sp>
      <p:sp>
        <p:nvSpPr>
          <p:cNvPr id="4" name="Slide Number Placeholder 3">
            <a:extLst>
              <a:ext uri="{FF2B5EF4-FFF2-40B4-BE49-F238E27FC236}">
                <a16:creationId xmlns:a16="http://schemas.microsoft.com/office/drawing/2014/main" id="{6579A2FA-D3D7-4503-9295-3E386FBA5486}"/>
              </a:ext>
            </a:extLst>
          </p:cNvPr>
          <p:cNvSpPr>
            <a:spLocks noGrp="1"/>
          </p:cNvSpPr>
          <p:nvPr>
            <p:ph type="sldNum" sz="quarter" idx="12"/>
          </p:nvPr>
        </p:nvSpPr>
        <p:spPr/>
        <p:txBody>
          <a:bodyPr/>
          <a:lstStyle/>
          <a:p>
            <a:fld id="{7C0A8638-8D10-419D-A540-6BF35F11F66E}" type="slidenum">
              <a:rPr lang="en-US" smtClean="0">
                <a:solidFill>
                  <a:schemeClr val="tx1"/>
                </a:solidFill>
              </a:rPr>
              <a:t>77</a:t>
            </a:fld>
            <a:endParaRPr lang="en-US" dirty="0">
              <a:solidFill>
                <a:schemeClr val="tx1"/>
              </a:solidFill>
            </a:endParaRPr>
          </a:p>
        </p:txBody>
      </p:sp>
      <p:sp>
        <p:nvSpPr>
          <p:cNvPr id="8" name="TextBox 7">
            <a:extLst>
              <a:ext uri="{FF2B5EF4-FFF2-40B4-BE49-F238E27FC236}">
                <a16:creationId xmlns:a16="http://schemas.microsoft.com/office/drawing/2014/main" id="{9900E9BB-17B2-496E-98C8-93B8B33777CF}"/>
              </a:ext>
            </a:extLst>
          </p:cNvPr>
          <p:cNvSpPr txBox="1"/>
          <p:nvPr/>
        </p:nvSpPr>
        <p:spPr>
          <a:xfrm>
            <a:off x="371881" y="2048116"/>
            <a:ext cx="6781800" cy="23698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As part of the Roadmap Planning</a:t>
            </a:r>
          </a:p>
          <a:p>
            <a:pPr marL="742950" lvl="1" indent="-285750">
              <a:spcAft>
                <a:spcPts val="1200"/>
              </a:spcAft>
              <a:buFont typeface="Arial" panose="020B0604020202020204" pitchFamily="34" charset="0"/>
              <a:buChar char="•"/>
            </a:pPr>
            <a:r>
              <a:rPr lang="en-US" sz="2000" dirty="0">
                <a:solidFill>
                  <a:schemeClr val="accent5">
                    <a:lumMod val="50000"/>
                  </a:schemeClr>
                </a:solidFill>
              </a:rPr>
              <a:t>Show how each Quick Win fits as a step towards the goal</a:t>
            </a:r>
          </a:p>
          <a:p>
            <a:pPr marL="742950" lvl="1" indent="-285750">
              <a:spcAft>
                <a:spcPts val="1200"/>
              </a:spcAft>
              <a:buFont typeface="Arial" panose="020B0604020202020204" pitchFamily="34" charset="0"/>
              <a:buChar char="•"/>
            </a:pPr>
            <a:r>
              <a:rPr lang="en-US" sz="2000" dirty="0">
                <a:solidFill>
                  <a:schemeClr val="accent5">
                    <a:lumMod val="50000"/>
                  </a:schemeClr>
                </a:solidFill>
              </a:rPr>
              <a:t>Plan the timing and coordination accordingly</a:t>
            </a:r>
          </a:p>
          <a:p>
            <a:pPr marL="285750" indent="-285750">
              <a:spcAft>
                <a:spcPts val="1200"/>
              </a:spcAft>
              <a:buFont typeface="Arial" panose="020B0604020202020204" pitchFamily="34" charset="0"/>
              <a:buChar char="•"/>
            </a:pPr>
            <a:r>
              <a:rPr lang="en-US" sz="2400" dirty="0"/>
              <a:t>Tie these steps into the larger Story and Vision</a:t>
            </a:r>
          </a:p>
          <a:p>
            <a:pPr marL="742950" lvl="1" indent="-285750">
              <a:spcAft>
                <a:spcPts val="1200"/>
              </a:spcAft>
              <a:buFont typeface="Arial" panose="020B0604020202020204" pitchFamily="34" charset="0"/>
              <a:buChar char="•"/>
            </a:pPr>
            <a:endParaRPr lang="en-US" sz="2000" dirty="0">
              <a:solidFill>
                <a:schemeClr val="accent5">
                  <a:lumMod val="50000"/>
                </a:schemeClr>
              </a:solidFill>
            </a:endParaRPr>
          </a:p>
        </p:txBody>
      </p:sp>
      <p:pic>
        <p:nvPicPr>
          <p:cNvPr id="6" name="Graphic 5" descr="Run with solid fill">
            <a:extLst>
              <a:ext uri="{FF2B5EF4-FFF2-40B4-BE49-F238E27FC236}">
                <a16:creationId xmlns:a16="http://schemas.microsoft.com/office/drawing/2014/main" id="{0A731EC1-AD2E-4E80-9CBD-145AC111A2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43912" y="5281126"/>
            <a:ext cx="608609" cy="608609"/>
          </a:xfrm>
          <a:prstGeom prst="rect">
            <a:avLst/>
          </a:prstGeom>
        </p:spPr>
      </p:pic>
      <p:pic>
        <p:nvPicPr>
          <p:cNvPr id="9" name="Graphic 8" descr="Run with solid fill">
            <a:extLst>
              <a:ext uri="{FF2B5EF4-FFF2-40B4-BE49-F238E27FC236}">
                <a16:creationId xmlns:a16="http://schemas.microsoft.com/office/drawing/2014/main" id="{E1779F12-E27D-4A4C-9FA1-AADE44E44A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2884" y="4500465"/>
            <a:ext cx="608609" cy="608609"/>
          </a:xfrm>
          <a:prstGeom prst="rect">
            <a:avLst/>
          </a:prstGeom>
        </p:spPr>
      </p:pic>
      <p:pic>
        <p:nvPicPr>
          <p:cNvPr id="10" name="Graphic 9" descr="Run with solid fill">
            <a:extLst>
              <a:ext uri="{FF2B5EF4-FFF2-40B4-BE49-F238E27FC236}">
                <a16:creationId xmlns:a16="http://schemas.microsoft.com/office/drawing/2014/main" id="{C2F3F1FA-12E0-4900-A881-7A8ADE76242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01856" y="3719804"/>
            <a:ext cx="608609" cy="608609"/>
          </a:xfrm>
          <a:prstGeom prst="rect">
            <a:avLst/>
          </a:prstGeom>
        </p:spPr>
      </p:pic>
      <p:pic>
        <p:nvPicPr>
          <p:cNvPr id="11" name="Graphic 10" descr="Run with solid fill">
            <a:extLst>
              <a:ext uri="{FF2B5EF4-FFF2-40B4-BE49-F238E27FC236}">
                <a16:creationId xmlns:a16="http://schemas.microsoft.com/office/drawing/2014/main" id="{080BDB7D-718F-4016-935E-4A2FD74E1C5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9375" y="3045706"/>
            <a:ext cx="608609" cy="608609"/>
          </a:xfrm>
          <a:prstGeom prst="rect">
            <a:avLst/>
          </a:prstGeom>
        </p:spPr>
      </p:pic>
      <p:pic>
        <p:nvPicPr>
          <p:cNvPr id="13" name="Picture 12">
            <a:extLst>
              <a:ext uri="{FF2B5EF4-FFF2-40B4-BE49-F238E27FC236}">
                <a16:creationId xmlns:a16="http://schemas.microsoft.com/office/drawing/2014/main" id="{BDFC7624-E31A-434B-ABC1-3EC86310B7A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7826" y1="44615" x2="47826" y2="44615"/>
                        <a14:foregroundMark x1="47826" y1="29231" x2="47826" y2="29231"/>
                        <a14:foregroundMark x1="28261" y1="13846" x2="28261" y2="13846"/>
                        <a14:foregroundMark x1="28261" y1="13846" x2="28261" y2="13846"/>
                        <a14:foregroundMark x1="56522" y1="18462" x2="56522" y2="18462"/>
                      </a14:backgroundRemoval>
                    </a14:imgEffect>
                  </a14:imgLayer>
                </a14:imgProps>
              </a:ext>
            </a:extLst>
          </a:blip>
          <a:stretch>
            <a:fillRect/>
          </a:stretch>
        </p:blipFill>
        <p:spPr>
          <a:xfrm>
            <a:off x="8462865" y="2185547"/>
            <a:ext cx="546594" cy="603728"/>
          </a:xfrm>
          <a:prstGeom prst="rect">
            <a:avLst/>
          </a:prstGeom>
        </p:spPr>
      </p:pic>
    </p:spTree>
    <p:extLst>
      <p:ext uri="{BB962C8B-B14F-4D97-AF65-F5344CB8AC3E}">
        <p14:creationId xmlns:p14="http://schemas.microsoft.com/office/powerpoint/2010/main" val="1853828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 y="-136516"/>
            <a:ext cx="7531609" cy="6857990"/>
          </a:xfrm>
          <a:prstGeom prst="rect">
            <a:avLst/>
          </a:prstGeom>
          <a:effectLst>
            <a:softEdge rad="127000"/>
          </a:effectLst>
        </p:spPr>
      </p:pic>
      <p:sp>
        <p:nvSpPr>
          <p:cNvPr id="5" name="Rectangle 2"/>
          <p:cNvSpPr txBox="1">
            <a:spLocks noChangeArrowheads="1"/>
          </p:cNvSpPr>
          <p:nvPr/>
        </p:nvSpPr>
        <p:spPr>
          <a:xfrm>
            <a:off x="8235537" y="908462"/>
            <a:ext cx="3301973" cy="1306106"/>
          </a:xfrm>
          <a:prstGeom prst="rect">
            <a:avLst/>
          </a:prstGeom>
          <a:scene3d>
            <a:camera prst="legacyObliqueTopRight"/>
            <a:lightRig rig="legacyFlat3" dir="b"/>
          </a:scene3d>
        </p:spPr>
        <p:txBody>
          <a:bodyPr vert="horz" lIns="91440" tIns="45720" rIns="91440" bIns="45720" rtlCol="0" anchor="ctr">
            <a:normAutofit fontScale="92500" lnSpcReduction="20000"/>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fontAlgn="auto">
              <a:spcAft>
                <a:spcPts val="600"/>
              </a:spcAft>
              <a:buClrTx/>
              <a:buSzTx/>
              <a:tabLst/>
              <a:defRPr/>
            </a:pPr>
            <a:r>
              <a:rPr kumimoji="0" lang="en-US" sz="4000" b="1" i="0" u="none" strike="noStrike" cap="none" spc="0" normalizeH="0" baseline="0" noProof="0" dirty="0">
                <a:ln>
                  <a:noFill/>
                </a:ln>
                <a:solidFill>
                  <a:schemeClr val="tx1"/>
                </a:solidFill>
                <a:effectLst/>
                <a:uLnTx/>
                <a:uFillTx/>
                <a:latin typeface="Abadi" panose="020B0604020104020204" pitchFamily="34" charset="0"/>
              </a:rPr>
              <a:t>HOTEL GROUP CASE STUDY ACTIVITY</a:t>
            </a:r>
          </a:p>
        </p:txBody>
      </p:sp>
      <p:sp>
        <p:nvSpPr>
          <p:cNvPr id="93187" name="Rectangle 3"/>
          <p:cNvSpPr>
            <a:spLocks noGrp="1" noChangeArrowheads="1"/>
          </p:cNvSpPr>
          <p:nvPr>
            <p:ph idx="1"/>
          </p:nvPr>
        </p:nvSpPr>
        <p:spPr>
          <a:xfrm>
            <a:off x="7633573" y="2367749"/>
            <a:ext cx="4505902" cy="4260481"/>
          </a:xfrm>
        </p:spPr>
        <p:txBody>
          <a:bodyPr vert="horz" lIns="91440" tIns="45720" rIns="91440" bIns="45720" rtlCol="0">
            <a:normAutofit/>
          </a:bodyPr>
          <a:lstStyle/>
          <a:p>
            <a:r>
              <a:rPr lang="en-US" sz="2000" dirty="0">
                <a:solidFill>
                  <a:schemeClr val="tx1"/>
                </a:solidFill>
                <a:latin typeface="+mn-lt"/>
                <a:cs typeface="+mn-cs"/>
              </a:rPr>
              <a:t>Use the Boston Grid to identify at least 5 potential top priority activities which should be included in a Data Strategy for the Hotel Group </a:t>
            </a:r>
          </a:p>
          <a:p>
            <a:r>
              <a:rPr lang="en-US" sz="2000" dirty="0">
                <a:solidFill>
                  <a:schemeClr val="tx1"/>
                </a:solidFill>
                <a:latin typeface="+mn-lt"/>
                <a:cs typeface="+mn-cs"/>
              </a:rPr>
              <a:t>Try to ensure that you identify at least 2 quick win projects</a:t>
            </a:r>
          </a:p>
          <a:p>
            <a:endParaRPr lang="en-US" dirty="0">
              <a:solidFill>
                <a:schemeClr val="tx1"/>
              </a:solidFill>
              <a:latin typeface="Abadi" panose="020B0604020104020204" pitchFamily="34" charset="0"/>
              <a:cs typeface="+mn-cs"/>
            </a:endParaRPr>
          </a:p>
        </p:txBody>
      </p:sp>
      <p:sp>
        <p:nvSpPr>
          <p:cNvPr id="6" name="Slide Number Placeholder 3">
            <a:extLst>
              <a:ext uri="{FF2B5EF4-FFF2-40B4-BE49-F238E27FC236}">
                <a16:creationId xmlns:a16="http://schemas.microsoft.com/office/drawing/2014/main" id="{B220B218-5CA0-6745-84C1-33B0F1BC2D82}"/>
              </a:ext>
            </a:extLst>
          </p:cNvPr>
          <p:cNvSpPr txBox="1">
            <a:spLocks/>
          </p:cNvSpPr>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C0A8638-8D10-419D-A540-6BF35F11F6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742734784"/>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28247" y="105184"/>
            <a:ext cx="10163908" cy="494582"/>
          </a:xfrm>
        </p:spPr>
        <p:txBody>
          <a:bodyPr anchor="b">
            <a:normAutofit fontScale="90000"/>
          </a:bodyPr>
          <a:lstStyle/>
          <a:p>
            <a:pPr eaLnBrk="1" hangingPunct="1"/>
            <a:r>
              <a:rPr lang="en-GB" dirty="0"/>
              <a:t>Activity:  Defining Priorities</a:t>
            </a:r>
          </a:p>
        </p:txBody>
      </p:sp>
      <p:sp>
        <p:nvSpPr>
          <p:cNvPr id="112643" name="Rectangle 127"/>
          <p:cNvSpPr>
            <a:spLocks noChangeArrowheads="1"/>
          </p:cNvSpPr>
          <p:nvPr/>
        </p:nvSpPr>
        <p:spPr bwMode="auto">
          <a:xfrm>
            <a:off x="2810395" y="1044108"/>
            <a:ext cx="3638992" cy="2576303"/>
          </a:xfrm>
          <a:prstGeom prst="rect">
            <a:avLst/>
          </a:prstGeom>
          <a:solidFill>
            <a:schemeClr val="accent6">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Low Difficulty</a:t>
            </a:r>
          </a:p>
          <a:p>
            <a:pPr algn="ctr"/>
            <a:endParaRPr lang="en-GB" sz="1600" b="1" dirty="0">
              <a:solidFill>
                <a:schemeClr val="accent5">
                  <a:lumMod val="50000"/>
                </a:schemeClr>
              </a:solidFill>
            </a:endParaRPr>
          </a:p>
          <a:p>
            <a:pPr algn="ctr"/>
            <a:endParaRPr lang="en-GB" sz="2000" b="1" dirty="0">
              <a:solidFill>
                <a:schemeClr val="accent5">
                  <a:lumMod val="50000"/>
                </a:schemeClr>
              </a:solidFill>
            </a:endParaRPr>
          </a:p>
        </p:txBody>
      </p:sp>
      <p:sp>
        <p:nvSpPr>
          <p:cNvPr id="112644" name="Rectangle 128"/>
          <p:cNvSpPr>
            <a:spLocks noChangeArrowheads="1"/>
          </p:cNvSpPr>
          <p:nvPr/>
        </p:nvSpPr>
        <p:spPr bwMode="auto">
          <a:xfrm>
            <a:off x="6452342" y="3617538"/>
            <a:ext cx="3638992" cy="2573429"/>
          </a:xfrm>
          <a:prstGeom prst="rect">
            <a:avLst/>
          </a:prstGeom>
          <a:solidFill>
            <a:schemeClr val="accent2">
              <a:lumMod val="20000"/>
              <a:lumOff val="80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High Difficulty</a:t>
            </a:r>
          </a:p>
          <a:p>
            <a:pPr algn="ctr"/>
            <a:endParaRPr lang="en-GB" b="1" dirty="0">
              <a:solidFill>
                <a:schemeClr val="accent5">
                  <a:lumMod val="50000"/>
                </a:schemeClr>
              </a:solidFill>
            </a:endParaRPr>
          </a:p>
          <a:p>
            <a:pPr algn="ctr"/>
            <a:endParaRPr lang="en-GB" sz="2000" b="1" dirty="0">
              <a:solidFill>
                <a:schemeClr val="accent5">
                  <a:lumMod val="50000"/>
                </a:schemeClr>
              </a:solidFill>
            </a:endParaRPr>
          </a:p>
        </p:txBody>
      </p:sp>
      <p:sp>
        <p:nvSpPr>
          <p:cNvPr id="112645" name="Rectangle 129"/>
          <p:cNvSpPr>
            <a:spLocks noChangeArrowheads="1"/>
          </p:cNvSpPr>
          <p:nvPr/>
        </p:nvSpPr>
        <p:spPr bwMode="auto">
          <a:xfrm>
            <a:off x="6452342" y="1044108"/>
            <a:ext cx="3638992" cy="2573430"/>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High Benefits – High Difficulty</a:t>
            </a:r>
          </a:p>
          <a:p>
            <a:pPr algn="ctr"/>
            <a:endParaRPr lang="en-GB" b="1" dirty="0">
              <a:solidFill>
                <a:schemeClr val="accent5">
                  <a:lumMod val="50000"/>
                </a:schemeClr>
              </a:solidFill>
            </a:endParaRPr>
          </a:p>
          <a:p>
            <a:pPr algn="ctr"/>
            <a:endParaRPr lang="en-GB" sz="2400" b="1" dirty="0">
              <a:solidFill>
                <a:schemeClr val="accent5">
                  <a:lumMod val="50000"/>
                </a:schemeClr>
              </a:solidFill>
            </a:endParaRPr>
          </a:p>
        </p:txBody>
      </p:sp>
      <p:sp>
        <p:nvSpPr>
          <p:cNvPr id="112646" name="Rectangle 130"/>
          <p:cNvSpPr>
            <a:spLocks noChangeArrowheads="1"/>
          </p:cNvSpPr>
          <p:nvPr/>
        </p:nvSpPr>
        <p:spPr bwMode="auto">
          <a:xfrm>
            <a:off x="2810395" y="3617538"/>
            <a:ext cx="3638992" cy="2573429"/>
          </a:xfrm>
          <a:prstGeom prst="rect">
            <a:avLst/>
          </a:prstGeom>
          <a:solidFill>
            <a:schemeClr val="bg1">
              <a:lumMod val="95000"/>
            </a:schemeClr>
          </a:solidFill>
          <a:ln w="9525">
            <a:solidFill>
              <a:schemeClr val="tx1"/>
            </a:solidFill>
            <a:miter lim="800000"/>
            <a:headEnd/>
            <a:tailEnd/>
          </a:ln>
        </p:spPr>
        <p:txBody>
          <a:bodyPr wrap="none" tIns="182880" anchor="t" anchorCtr="0"/>
          <a:lstStyle/>
          <a:p>
            <a:pPr algn="ctr"/>
            <a:r>
              <a:rPr lang="en-GB" sz="1600" b="1" dirty="0">
                <a:solidFill>
                  <a:schemeClr val="accent5">
                    <a:lumMod val="50000"/>
                  </a:schemeClr>
                </a:solidFill>
              </a:rPr>
              <a:t>Low Benefits – Low Difficulty</a:t>
            </a:r>
          </a:p>
          <a:p>
            <a:pPr algn="ctr"/>
            <a:endParaRPr lang="en-GB" sz="2400" b="1" dirty="0">
              <a:solidFill>
                <a:schemeClr val="accent5">
                  <a:lumMod val="50000"/>
                </a:schemeClr>
              </a:solidFill>
            </a:endParaRPr>
          </a:p>
          <a:p>
            <a:pPr algn="ctr"/>
            <a:endParaRPr lang="en-GB" sz="2400" b="1" dirty="0">
              <a:solidFill>
                <a:schemeClr val="accent5">
                  <a:lumMod val="50000"/>
                </a:schemeClr>
              </a:solidFill>
            </a:endParaRPr>
          </a:p>
        </p:txBody>
      </p:sp>
      <p:sp>
        <p:nvSpPr>
          <p:cNvPr id="112649" name="Text Box 133"/>
          <p:cNvSpPr txBox="1">
            <a:spLocks noChangeArrowheads="1"/>
          </p:cNvSpPr>
          <p:nvPr/>
        </p:nvSpPr>
        <p:spPr bwMode="auto">
          <a:xfrm>
            <a:off x="5290255" y="6453563"/>
            <a:ext cx="2318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Level of Difficulty</a:t>
            </a:r>
            <a:endParaRPr lang="en-GB" dirty="0">
              <a:solidFill>
                <a:srgbClr val="4D4D4D"/>
              </a:solidFill>
            </a:endParaRPr>
          </a:p>
        </p:txBody>
      </p:sp>
      <p:sp>
        <p:nvSpPr>
          <p:cNvPr id="112650" name="Text Box 134"/>
          <p:cNvSpPr txBox="1">
            <a:spLocks noChangeArrowheads="1"/>
          </p:cNvSpPr>
          <p:nvPr/>
        </p:nvSpPr>
        <p:spPr bwMode="auto">
          <a:xfrm rot="-5400000">
            <a:off x="1377550" y="2975589"/>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Benefits</a:t>
            </a:r>
            <a:endParaRPr lang="en-GB" b="1" dirty="0">
              <a:solidFill>
                <a:srgbClr val="4D4D4D"/>
              </a:solidFill>
            </a:endParaRPr>
          </a:p>
        </p:txBody>
      </p:sp>
      <p:sp>
        <p:nvSpPr>
          <p:cNvPr id="12" name="Slide Number Placeholder 3">
            <a:extLst>
              <a:ext uri="{FF2B5EF4-FFF2-40B4-BE49-F238E27FC236}">
                <a16:creationId xmlns:a16="http://schemas.microsoft.com/office/drawing/2014/main" id="{726BA9D2-C01B-3C4E-8892-84270881DE2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79</a:t>
            </a:fld>
            <a:endParaRPr lang="en-US" dirty="0">
              <a:solidFill>
                <a:schemeClr val="tx1"/>
              </a:solidFill>
            </a:endParaRPr>
          </a:p>
        </p:txBody>
      </p:sp>
      <p:cxnSp>
        <p:nvCxnSpPr>
          <p:cNvPr id="4" name="Straight Arrow Connector 3">
            <a:extLst>
              <a:ext uri="{FF2B5EF4-FFF2-40B4-BE49-F238E27FC236}">
                <a16:creationId xmlns:a16="http://schemas.microsoft.com/office/drawing/2014/main" id="{9A4BF8F9-A537-4F5F-8938-C5B69A505499}"/>
              </a:ext>
            </a:extLst>
          </p:cNvPr>
          <p:cNvCxnSpPr/>
          <p:nvPr/>
        </p:nvCxnSpPr>
        <p:spPr>
          <a:xfrm flipV="1">
            <a:off x="2579952" y="1580323"/>
            <a:ext cx="0" cy="38815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CF1DD2-B466-4303-A624-11DBFF2D9313}"/>
              </a:ext>
            </a:extLst>
          </p:cNvPr>
          <p:cNvCxnSpPr>
            <a:cxnSpLocks/>
          </p:cNvCxnSpPr>
          <p:nvPr/>
        </p:nvCxnSpPr>
        <p:spPr>
          <a:xfrm flipV="1">
            <a:off x="3697117" y="6398967"/>
            <a:ext cx="586272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3">
            <a:extLst>
              <a:ext uri="{FF2B5EF4-FFF2-40B4-BE49-F238E27FC236}">
                <a16:creationId xmlns:a16="http://schemas.microsoft.com/office/drawing/2014/main" id="{9F562572-5927-41DF-A3C7-7D7ED94C8A8A}"/>
              </a:ext>
            </a:extLst>
          </p:cNvPr>
          <p:cNvSpPr txBox="1">
            <a:spLocks/>
          </p:cNvSpPr>
          <p:nvPr/>
        </p:nvSpPr>
        <p:spPr>
          <a:xfrm>
            <a:off x="0" y="631157"/>
            <a:ext cx="11863443"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Pick 5 potential top priority activities for the Hotel Chain and place them in the appropriate area of the matrix</a:t>
            </a:r>
            <a:endParaRPr lang="en-GB" dirty="0"/>
          </a:p>
        </p:txBody>
      </p:sp>
      <p:sp>
        <p:nvSpPr>
          <p:cNvPr id="25" name="Folded Corner 7">
            <a:extLst>
              <a:ext uri="{FF2B5EF4-FFF2-40B4-BE49-F238E27FC236}">
                <a16:creationId xmlns:a16="http://schemas.microsoft.com/office/drawing/2014/main" id="{A0AD99D4-5354-4DC4-8368-9D9ECFB24B47}"/>
              </a:ext>
            </a:extLst>
          </p:cNvPr>
          <p:cNvSpPr/>
          <p:nvPr/>
        </p:nvSpPr>
        <p:spPr bwMode="auto">
          <a:xfrm rot="319821">
            <a:off x="537061" y="1009161"/>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GB" sz="1000" b="1" dirty="0">
                <a:solidFill>
                  <a:schemeClr val="tx1"/>
                </a:solidFill>
                <a:latin typeface="Comic Sans MS" panose="030F0702030302020204" pitchFamily="66" charset="0"/>
              </a:rPr>
              <a:t>Activity</a:t>
            </a:r>
          </a:p>
        </p:txBody>
      </p:sp>
      <p:sp>
        <p:nvSpPr>
          <p:cNvPr id="2" name="Folded Corner 7">
            <a:extLst>
              <a:ext uri="{FF2B5EF4-FFF2-40B4-BE49-F238E27FC236}">
                <a16:creationId xmlns:a16="http://schemas.microsoft.com/office/drawing/2014/main" id="{7731FCF4-2350-3097-DA26-F63A61923FF2}"/>
              </a:ext>
            </a:extLst>
          </p:cNvPr>
          <p:cNvSpPr/>
          <p:nvPr/>
        </p:nvSpPr>
        <p:spPr bwMode="auto">
          <a:xfrm rot="319821">
            <a:off x="407975" y="1995572"/>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
        <p:nvSpPr>
          <p:cNvPr id="3" name="Folded Corner 7">
            <a:extLst>
              <a:ext uri="{FF2B5EF4-FFF2-40B4-BE49-F238E27FC236}">
                <a16:creationId xmlns:a16="http://schemas.microsoft.com/office/drawing/2014/main" id="{9B69454C-6356-483A-21A2-6950F06466EC}"/>
              </a:ext>
            </a:extLst>
          </p:cNvPr>
          <p:cNvSpPr/>
          <p:nvPr/>
        </p:nvSpPr>
        <p:spPr bwMode="auto">
          <a:xfrm rot="319821">
            <a:off x="257983" y="4252205"/>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
        <p:nvSpPr>
          <p:cNvPr id="5" name="Folded Corner 7">
            <a:extLst>
              <a:ext uri="{FF2B5EF4-FFF2-40B4-BE49-F238E27FC236}">
                <a16:creationId xmlns:a16="http://schemas.microsoft.com/office/drawing/2014/main" id="{1FDA03D1-60F1-871C-FA6D-604A18217B40}"/>
              </a:ext>
            </a:extLst>
          </p:cNvPr>
          <p:cNvSpPr/>
          <p:nvPr/>
        </p:nvSpPr>
        <p:spPr bwMode="auto">
          <a:xfrm rot="319821">
            <a:off x="209281" y="5265103"/>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
        <p:nvSpPr>
          <p:cNvPr id="6" name="Folded Corner 7">
            <a:extLst>
              <a:ext uri="{FF2B5EF4-FFF2-40B4-BE49-F238E27FC236}">
                <a16:creationId xmlns:a16="http://schemas.microsoft.com/office/drawing/2014/main" id="{207263EA-E911-2CD6-3218-D11D3B81AEA1}"/>
              </a:ext>
            </a:extLst>
          </p:cNvPr>
          <p:cNvSpPr/>
          <p:nvPr/>
        </p:nvSpPr>
        <p:spPr bwMode="auto">
          <a:xfrm rot="319821">
            <a:off x="304538" y="3178131"/>
            <a:ext cx="972406" cy="873366"/>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endParaRPr lang="en-GB" sz="10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765655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0691EB-721D-4F6F-892F-29A08F4B3D7E}"/>
              </a:ext>
            </a:extLst>
          </p:cNvPr>
          <p:cNvSpPr/>
          <p:nvPr/>
        </p:nvSpPr>
        <p:spPr>
          <a:xfrm>
            <a:off x="0" y="1773281"/>
            <a:ext cx="12192000" cy="3560436"/>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7B4755-E8E5-4F96-AC27-BED56A08F70C}"/>
              </a:ext>
            </a:extLst>
          </p:cNvPr>
          <p:cNvSpPr>
            <a:spLocks noGrp="1"/>
          </p:cNvSpPr>
          <p:nvPr>
            <p:ph type="title"/>
          </p:nvPr>
        </p:nvSpPr>
        <p:spPr/>
        <p:txBody>
          <a:bodyPr/>
          <a:lstStyle/>
          <a:p>
            <a:r>
              <a:rPr lang="en-US" dirty="0"/>
              <a:t>Business Optimisation vs. Business Transformation</a:t>
            </a:r>
          </a:p>
        </p:txBody>
      </p:sp>
      <p:sp>
        <p:nvSpPr>
          <p:cNvPr id="4" name="Slide Number Placeholder 3">
            <a:extLst>
              <a:ext uri="{FF2B5EF4-FFF2-40B4-BE49-F238E27FC236}">
                <a16:creationId xmlns:a16="http://schemas.microsoft.com/office/drawing/2014/main" id="{7288FB23-DA06-406E-BC59-F8B7B821DCDD}"/>
              </a:ext>
            </a:extLst>
          </p:cNvPr>
          <p:cNvSpPr>
            <a:spLocks noGrp="1"/>
          </p:cNvSpPr>
          <p:nvPr>
            <p:ph type="sldNum" sz="quarter" idx="12"/>
          </p:nvPr>
        </p:nvSpPr>
        <p:spPr/>
        <p:txBody>
          <a:bodyPr/>
          <a:lstStyle/>
          <a:p>
            <a:fld id="{7C0A8638-8D10-419D-A540-6BF35F11F66E}" type="slidenum">
              <a:rPr lang="en-US" smtClean="0">
                <a:solidFill>
                  <a:schemeClr val="tx1"/>
                </a:solidFill>
              </a:rPr>
              <a:t>8</a:t>
            </a:fld>
            <a:endParaRPr lang="en-US" dirty="0">
              <a:solidFill>
                <a:schemeClr val="tx1"/>
              </a:solidFill>
            </a:endParaRPr>
          </a:p>
        </p:txBody>
      </p:sp>
      <p:sp>
        <p:nvSpPr>
          <p:cNvPr id="5" name="Content Placeholder 7">
            <a:extLst>
              <a:ext uri="{FF2B5EF4-FFF2-40B4-BE49-F238E27FC236}">
                <a16:creationId xmlns:a16="http://schemas.microsoft.com/office/drawing/2014/main" id="{033F4032-56D0-476E-95F7-B1E8AB05AED9}"/>
              </a:ext>
            </a:extLst>
          </p:cNvPr>
          <p:cNvSpPr txBox="1">
            <a:spLocks/>
          </p:cNvSpPr>
          <p:nvPr/>
        </p:nvSpPr>
        <p:spPr>
          <a:xfrm>
            <a:off x="445705" y="658906"/>
            <a:ext cx="10544052" cy="483229"/>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Digital Transformation is transforming business</a:t>
            </a:r>
          </a:p>
        </p:txBody>
      </p:sp>
      <p:sp>
        <p:nvSpPr>
          <p:cNvPr id="6" name="Content Placeholder 2">
            <a:extLst>
              <a:ext uri="{FF2B5EF4-FFF2-40B4-BE49-F238E27FC236}">
                <a16:creationId xmlns:a16="http://schemas.microsoft.com/office/drawing/2014/main" id="{B2C4D40C-FDE7-4734-BC26-D908D16B0AF8}"/>
              </a:ext>
            </a:extLst>
          </p:cNvPr>
          <p:cNvSpPr>
            <a:spLocks noGrp="1"/>
          </p:cNvSpPr>
          <p:nvPr>
            <p:ph idx="1"/>
          </p:nvPr>
        </p:nvSpPr>
        <p:spPr>
          <a:xfrm>
            <a:off x="835252" y="1483658"/>
            <a:ext cx="4842593" cy="4043769"/>
          </a:xfr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tIns="91440"/>
          <a:lstStyle/>
          <a:p>
            <a:pPr marL="0" indent="0" algn="ctr">
              <a:buNone/>
            </a:pPr>
            <a:r>
              <a:rPr lang="en-US" sz="2500" b="1" dirty="0"/>
              <a:t>Business Optimisation </a:t>
            </a:r>
            <a:br>
              <a:rPr lang="en-US" dirty="0"/>
            </a:br>
            <a:r>
              <a:rPr lang="en-US" dirty="0"/>
              <a:t>Becoming a Data-Driven Company</a:t>
            </a:r>
            <a:br>
              <a:rPr lang="en-US" dirty="0"/>
            </a:br>
            <a:endParaRPr lang="en-US" dirty="0"/>
          </a:p>
          <a:p>
            <a:pPr marL="461963" indent="-231775"/>
            <a:r>
              <a:rPr lang="en-US" dirty="0"/>
              <a:t>Improving Efficiency</a:t>
            </a:r>
          </a:p>
          <a:p>
            <a:pPr marL="919163" lvl="1" indent="-231775"/>
            <a:r>
              <a:rPr lang="en-US" dirty="0">
                <a:solidFill>
                  <a:schemeClr val="accent1">
                    <a:lumMod val="75000"/>
                  </a:schemeClr>
                </a:solidFill>
              </a:rPr>
              <a:t>Reduce Redundancy </a:t>
            </a:r>
          </a:p>
          <a:p>
            <a:pPr marL="919163" lvl="1" indent="-231775"/>
            <a:r>
              <a:rPr lang="en-US" dirty="0">
                <a:solidFill>
                  <a:schemeClr val="accent1">
                    <a:lumMod val="75000"/>
                  </a:schemeClr>
                </a:solidFill>
              </a:rPr>
              <a:t>Eliminate Manual Effort</a:t>
            </a:r>
          </a:p>
          <a:p>
            <a:pPr marL="461963" indent="-231775"/>
            <a:r>
              <a:rPr lang="en-US" dirty="0"/>
              <a:t>Growing Revenue</a:t>
            </a:r>
          </a:p>
          <a:p>
            <a:pPr marL="919163" lvl="1" indent="-231775"/>
            <a:r>
              <a:rPr lang="en-US" dirty="0">
                <a:solidFill>
                  <a:schemeClr val="accent1">
                    <a:lumMod val="75000"/>
                  </a:schemeClr>
                </a:solidFill>
              </a:rPr>
              <a:t>Improved Marketing Campaigns</a:t>
            </a:r>
          </a:p>
          <a:p>
            <a:pPr marL="919163" lvl="1" indent="-231775"/>
            <a:r>
              <a:rPr lang="en-US" dirty="0">
                <a:solidFill>
                  <a:schemeClr val="accent1">
                    <a:lumMod val="75000"/>
                  </a:schemeClr>
                </a:solidFill>
              </a:rPr>
              <a:t>Data-driven Product Development</a:t>
            </a:r>
          </a:p>
          <a:p>
            <a:pPr marL="461963" indent="-231775"/>
            <a:r>
              <a:rPr lang="en-US" dirty="0"/>
              <a:t>Etc.</a:t>
            </a:r>
          </a:p>
          <a:p>
            <a:pPr marL="0" indent="0" algn="ctr">
              <a:buNone/>
            </a:pPr>
            <a:endParaRPr lang="en-US" dirty="0"/>
          </a:p>
          <a:p>
            <a:pPr lvl="1"/>
            <a:endParaRPr lang="en-US" dirty="0"/>
          </a:p>
        </p:txBody>
      </p:sp>
      <p:sp>
        <p:nvSpPr>
          <p:cNvPr id="8" name="Content Placeholder 2">
            <a:extLst>
              <a:ext uri="{FF2B5EF4-FFF2-40B4-BE49-F238E27FC236}">
                <a16:creationId xmlns:a16="http://schemas.microsoft.com/office/drawing/2014/main" id="{92C5E292-6388-4C9F-B56A-6AC405F18C48}"/>
              </a:ext>
            </a:extLst>
          </p:cNvPr>
          <p:cNvSpPr txBox="1">
            <a:spLocks/>
          </p:cNvSpPr>
          <p:nvPr/>
        </p:nvSpPr>
        <p:spPr>
          <a:xfrm>
            <a:off x="6589461" y="1483657"/>
            <a:ext cx="4842593" cy="40437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vert="horz" lIns="91440" tIns="91440" rIns="9144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dirty="0"/>
              <a:t>Business Transformation</a:t>
            </a:r>
            <a:br>
              <a:rPr lang="en-US" dirty="0"/>
            </a:br>
            <a:r>
              <a:rPr lang="en-US" dirty="0"/>
              <a:t>Becoming a Data Company</a:t>
            </a:r>
            <a:br>
              <a:rPr lang="en-US" dirty="0"/>
            </a:br>
            <a:endParaRPr lang="en-US" dirty="0"/>
          </a:p>
          <a:p>
            <a:pPr marL="461963" indent="-231775"/>
            <a:r>
              <a:rPr lang="en-US" dirty="0"/>
              <a:t>New Business Models</a:t>
            </a:r>
          </a:p>
          <a:p>
            <a:pPr marL="919163" lvl="1" indent="-231775"/>
            <a:r>
              <a:rPr lang="en-US" dirty="0">
                <a:solidFill>
                  <a:schemeClr val="accent1">
                    <a:lumMod val="75000"/>
                  </a:schemeClr>
                </a:solidFill>
              </a:rPr>
              <a:t>Data is the product</a:t>
            </a:r>
          </a:p>
          <a:p>
            <a:pPr marL="919163" lvl="1" indent="-231775"/>
            <a:r>
              <a:rPr lang="en-US" dirty="0">
                <a:solidFill>
                  <a:schemeClr val="accent1">
                    <a:lumMod val="75000"/>
                  </a:schemeClr>
                </a:solidFill>
              </a:rPr>
              <a:t>Monetisation of information</a:t>
            </a:r>
          </a:p>
          <a:p>
            <a:pPr marL="461963" indent="-231775"/>
            <a:r>
              <a:rPr lang="en-US" dirty="0"/>
              <a:t>Digital Transformation</a:t>
            </a:r>
          </a:p>
          <a:p>
            <a:pPr marL="919163" lvl="1" indent="-231775"/>
            <a:r>
              <a:rPr lang="en-US" dirty="0">
                <a:solidFill>
                  <a:schemeClr val="accent1">
                    <a:lumMod val="75000"/>
                  </a:schemeClr>
                </a:solidFill>
              </a:rPr>
              <a:t>New Business Models</a:t>
            </a:r>
          </a:p>
          <a:p>
            <a:pPr marL="919163" lvl="1" indent="-231775"/>
            <a:r>
              <a:rPr lang="en-US" dirty="0">
                <a:solidFill>
                  <a:schemeClr val="accent1">
                    <a:lumMod val="75000"/>
                  </a:schemeClr>
                </a:solidFill>
              </a:rPr>
              <a:t>Data is the Business</a:t>
            </a:r>
          </a:p>
          <a:p>
            <a:pPr marL="461963" indent="-231775"/>
            <a:r>
              <a:rPr lang="en-US" dirty="0"/>
              <a:t>Etc.</a:t>
            </a:r>
          </a:p>
          <a:p>
            <a:pPr marL="0" indent="0" algn="ctr">
              <a:buFont typeface="Arial" panose="020B0604020202020204" pitchFamily="34" charset="0"/>
              <a:buNone/>
            </a:pPr>
            <a:endParaRPr lang="en-US" dirty="0"/>
          </a:p>
          <a:p>
            <a:pPr lvl="1"/>
            <a:endParaRPr lang="en-US" dirty="0"/>
          </a:p>
        </p:txBody>
      </p:sp>
      <p:pic>
        <p:nvPicPr>
          <p:cNvPr id="10" name="Graphic 9" descr="Bar graph with upward trend">
            <a:extLst>
              <a:ext uri="{FF2B5EF4-FFF2-40B4-BE49-F238E27FC236}">
                <a16:creationId xmlns:a16="http://schemas.microsoft.com/office/drawing/2014/main" id="{6A5DBEEB-173E-4078-8DC5-318EBE59093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93158" y="4990667"/>
            <a:ext cx="1365682" cy="1365682"/>
          </a:xfrm>
          <a:prstGeom prst="rect">
            <a:avLst/>
          </a:prstGeom>
        </p:spPr>
      </p:pic>
      <p:pic>
        <p:nvPicPr>
          <p:cNvPr id="14" name="Graphic 13" descr="Car">
            <a:extLst>
              <a:ext uri="{FF2B5EF4-FFF2-40B4-BE49-F238E27FC236}">
                <a16:creationId xmlns:a16="http://schemas.microsoft.com/office/drawing/2014/main" id="{C9848CD9-433A-485C-A707-8FAE3D61BE2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5706" y="5171743"/>
            <a:ext cx="1281696" cy="1281696"/>
          </a:xfrm>
          <a:prstGeom prst="rect">
            <a:avLst/>
          </a:prstGeom>
        </p:spPr>
      </p:pic>
      <p:pic>
        <p:nvPicPr>
          <p:cNvPr id="12" name="Graphic 11" descr="Cell Tower">
            <a:extLst>
              <a:ext uri="{FF2B5EF4-FFF2-40B4-BE49-F238E27FC236}">
                <a16:creationId xmlns:a16="http://schemas.microsoft.com/office/drawing/2014/main" id="{12492B3B-BD00-4AA5-8F00-2C98F69899F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14517" y="4997197"/>
            <a:ext cx="1171266" cy="1171266"/>
          </a:xfrm>
          <a:prstGeom prst="rect">
            <a:avLst/>
          </a:prstGeom>
        </p:spPr>
      </p:pic>
      <p:sp>
        <p:nvSpPr>
          <p:cNvPr id="15" name="TextBox 14">
            <a:extLst>
              <a:ext uri="{FF2B5EF4-FFF2-40B4-BE49-F238E27FC236}">
                <a16:creationId xmlns:a16="http://schemas.microsoft.com/office/drawing/2014/main" id="{240DCD51-795C-444C-8183-44FF0CB5AE27}"/>
              </a:ext>
            </a:extLst>
          </p:cNvPr>
          <p:cNvSpPr txBox="1"/>
          <p:nvPr/>
        </p:nvSpPr>
        <p:spPr>
          <a:xfrm>
            <a:off x="1066076" y="5623340"/>
            <a:ext cx="3089451" cy="646331"/>
          </a:xfrm>
          <a:prstGeom prst="rect">
            <a:avLst/>
          </a:prstGeom>
          <a:noFill/>
          <a:ln>
            <a:noFill/>
          </a:ln>
        </p:spPr>
        <p:txBody>
          <a:bodyPr wrap="square" rtlCol="0">
            <a:spAutoFit/>
          </a:bodyPr>
          <a:lstStyle/>
          <a:p>
            <a:pPr algn="ctr"/>
            <a:r>
              <a:rPr lang="en-US" dirty="0">
                <a:solidFill>
                  <a:schemeClr val="tx1">
                    <a:lumMod val="50000"/>
                    <a:lumOff val="50000"/>
                  </a:schemeClr>
                </a:solidFill>
              </a:rPr>
              <a:t>How do we do what we do </a:t>
            </a:r>
            <a:r>
              <a:rPr lang="en-US" i="1" dirty="0">
                <a:solidFill>
                  <a:schemeClr val="tx1">
                    <a:lumMod val="50000"/>
                    <a:lumOff val="50000"/>
                  </a:schemeClr>
                </a:solidFill>
              </a:rPr>
              <a:t>better</a:t>
            </a:r>
            <a:r>
              <a:rPr lang="en-US" dirty="0">
                <a:solidFill>
                  <a:schemeClr val="tx1">
                    <a:lumMod val="50000"/>
                    <a:lumOff val="50000"/>
                  </a:schemeClr>
                </a:solidFill>
              </a:rPr>
              <a:t>?</a:t>
            </a:r>
          </a:p>
        </p:txBody>
      </p:sp>
      <p:sp>
        <p:nvSpPr>
          <p:cNvPr id="16" name="TextBox 15">
            <a:extLst>
              <a:ext uri="{FF2B5EF4-FFF2-40B4-BE49-F238E27FC236}">
                <a16:creationId xmlns:a16="http://schemas.microsoft.com/office/drawing/2014/main" id="{C6449C01-E3D4-4748-A765-72BCD39146AB}"/>
              </a:ext>
            </a:extLst>
          </p:cNvPr>
          <p:cNvSpPr txBox="1"/>
          <p:nvPr/>
        </p:nvSpPr>
        <p:spPr>
          <a:xfrm>
            <a:off x="6734376" y="5599958"/>
            <a:ext cx="3089451" cy="646331"/>
          </a:xfrm>
          <a:prstGeom prst="rect">
            <a:avLst/>
          </a:prstGeom>
          <a:noFill/>
          <a:ln>
            <a:noFill/>
          </a:ln>
        </p:spPr>
        <p:txBody>
          <a:bodyPr wrap="square" rtlCol="0">
            <a:spAutoFit/>
          </a:bodyPr>
          <a:lstStyle/>
          <a:p>
            <a:pPr algn="ctr"/>
            <a:r>
              <a:rPr lang="en-US" dirty="0">
                <a:solidFill>
                  <a:schemeClr val="tx1">
                    <a:lumMod val="50000"/>
                    <a:lumOff val="50000"/>
                  </a:schemeClr>
                </a:solidFill>
              </a:rPr>
              <a:t>How do we do something</a:t>
            </a:r>
            <a:br>
              <a:rPr lang="en-US" dirty="0">
                <a:solidFill>
                  <a:schemeClr val="tx1">
                    <a:lumMod val="50000"/>
                    <a:lumOff val="50000"/>
                  </a:schemeClr>
                </a:solidFill>
              </a:rPr>
            </a:br>
            <a:r>
              <a:rPr lang="en-US" i="1" dirty="0">
                <a:solidFill>
                  <a:schemeClr val="tx1">
                    <a:lumMod val="50000"/>
                    <a:lumOff val="50000"/>
                  </a:schemeClr>
                </a:solidFill>
              </a:rPr>
              <a:t>different</a:t>
            </a:r>
            <a:r>
              <a:rPr lang="en-US" dirty="0">
                <a:solidFill>
                  <a:schemeClr val="tx1">
                    <a:lumMod val="50000"/>
                    <a:lumOff val="50000"/>
                  </a:schemeClr>
                </a:solidFill>
              </a:rPr>
              <a:t>?</a:t>
            </a:r>
          </a:p>
        </p:txBody>
      </p:sp>
    </p:spTree>
    <p:extLst>
      <p:ext uri="{BB962C8B-B14F-4D97-AF65-F5344CB8AC3E}">
        <p14:creationId xmlns:p14="http://schemas.microsoft.com/office/powerpoint/2010/main" val="13101010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F9B-309D-4100-B90E-45DC95A3F2E7}"/>
              </a:ext>
            </a:extLst>
          </p:cNvPr>
          <p:cNvSpPr>
            <a:spLocks noGrp="1"/>
          </p:cNvSpPr>
          <p:nvPr>
            <p:ph type="title"/>
          </p:nvPr>
        </p:nvSpPr>
        <p:spPr/>
        <p:txBody>
          <a:bodyPr/>
          <a:lstStyle/>
          <a:p>
            <a:r>
              <a:rPr lang="en-US" dirty="0"/>
              <a:t>A Roadmap is Not a Laundry List </a:t>
            </a:r>
          </a:p>
        </p:txBody>
      </p:sp>
      <p:sp>
        <p:nvSpPr>
          <p:cNvPr id="3" name="Content Placeholder 2">
            <a:extLst>
              <a:ext uri="{FF2B5EF4-FFF2-40B4-BE49-F238E27FC236}">
                <a16:creationId xmlns:a16="http://schemas.microsoft.com/office/drawing/2014/main" id="{C2E2376D-BFCC-441F-B599-588C810560A8}"/>
              </a:ext>
            </a:extLst>
          </p:cNvPr>
          <p:cNvSpPr>
            <a:spLocks noGrp="1"/>
          </p:cNvSpPr>
          <p:nvPr>
            <p:ph idx="1"/>
          </p:nvPr>
        </p:nvSpPr>
        <p:spPr>
          <a:xfrm>
            <a:off x="466167" y="1878328"/>
            <a:ext cx="7153834" cy="2535707"/>
          </a:xfrm>
        </p:spPr>
        <p:txBody>
          <a:bodyPr/>
          <a:lstStyle/>
          <a:p>
            <a:pPr>
              <a:lnSpc>
                <a:spcPct val="100000"/>
              </a:lnSpc>
              <a:spcAft>
                <a:spcPts val="1000"/>
              </a:spcAft>
            </a:pPr>
            <a:r>
              <a:rPr lang="en-US" sz="2400" dirty="0"/>
              <a:t>A common error is to create a roadmap that reads like a “Laundry List” of activities</a:t>
            </a:r>
          </a:p>
          <a:p>
            <a:pPr lvl="1">
              <a:lnSpc>
                <a:spcPct val="100000"/>
              </a:lnSpc>
              <a:spcAft>
                <a:spcPts val="1000"/>
              </a:spcAft>
            </a:pPr>
            <a:r>
              <a:rPr lang="en-US" sz="2000" dirty="0">
                <a:solidFill>
                  <a:schemeClr val="accent5">
                    <a:lumMod val="50000"/>
                  </a:schemeClr>
                </a:solidFill>
              </a:rPr>
              <a:t>Create “themes” for each stage that tie into the vision</a:t>
            </a:r>
          </a:p>
          <a:p>
            <a:pPr lvl="1">
              <a:lnSpc>
                <a:spcPct val="100000"/>
              </a:lnSpc>
              <a:spcAft>
                <a:spcPts val="1000"/>
              </a:spcAft>
            </a:pPr>
            <a:r>
              <a:rPr lang="en-US" sz="2000" dirty="0">
                <a:solidFill>
                  <a:schemeClr val="accent5">
                    <a:lumMod val="50000"/>
                  </a:schemeClr>
                </a:solidFill>
              </a:rPr>
              <a:t>Call-out “quick wins” and value for each activity </a:t>
            </a:r>
          </a:p>
          <a:p>
            <a:pPr lvl="1">
              <a:lnSpc>
                <a:spcPct val="100000"/>
              </a:lnSpc>
              <a:spcAft>
                <a:spcPts val="1000"/>
              </a:spcAft>
            </a:pPr>
            <a:r>
              <a:rPr lang="en-US" sz="2000" dirty="0">
                <a:solidFill>
                  <a:schemeClr val="accent5">
                    <a:lumMod val="50000"/>
                  </a:schemeClr>
                </a:solidFill>
              </a:rPr>
              <a:t>Consider the WIIFM – what do key stakeholders care about?</a:t>
            </a:r>
          </a:p>
        </p:txBody>
      </p:sp>
      <p:sp>
        <p:nvSpPr>
          <p:cNvPr id="4" name="Slide Number Placeholder 3">
            <a:extLst>
              <a:ext uri="{FF2B5EF4-FFF2-40B4-BE49-F238E27FC236}">
                <a16:creationId xmlns:a16="http://schemas.microsoft.com/office/drawing/2014/main" id="{26CDF8B0-2601-49D5-8B07-38A66CD4A84A}"/>
              </a:ext>
            </a:extLst>
          </p:cNvPr>
          <p:cNvSpPr>
            <a:spLocks noGrp="1"/>
          </p:cNvSpPr>
          <p:nvPr>
            <p:ph type="sldNum" sz="quarter" idx="12"/>
          </p:nvPr>
        </p:nvSpPr>
        <p:spPr/>
        <p:txBody>
          <a:bodyPr/>
          <a:lstStyle/>
          <a:p>
            <a:fld id="{7C0A8638-8D10-419D-A540-6BF35F11F66E}" type="slidenum">
              <a:rPr lang="en-US" smtClean="0">
                <a:solidFill>
                  <a:schemeClr val="tx1"/>
                </a:solidFill>
              </a:rPr>
              <a:t>80</a:t>
            </a:fld>
            <a:endParaRPr lang="en-US" dirty="0">
              <a:solidFill>
                <a:schemeClr val="tx1"/>
              </a:solidFill>
            </a:endParaRPr>
          </a:p>
        </p:txBody>
      </p:sp>
      <p:pic>
        <p:nvPicPr>
          <p:cNvPr id="7" name="Graphic 6" descr="Checklist with solid fill">
            <a:extLst>
              <a:ext uri="{FF2B5EF4-FFF2-40B4-BE49-F238E27FC236}">
                <a16:creationId xmlns:a16="http://schemas.microsoft.com/office/drawing/2014/main" id="{686609C6-E74B-4D04-9C60-EF2087E0C1A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15943" y="1469571"/>
            <a:ext cx="3537857" cy="3537857"/>
          </a:xfrm>
          <a:prstGeom prst="rect">
            <a:avLst/>
          </a:prstGeom>
        </p:spPr>
      </p:pic>
    </p:spTree>
    <p:extLst>
      <p:ext uri="{BB962C8B-B14F-4D97-AF65-F5344CB8AC3E}">
        <p14:creationId xmlns:p14="http://schemas.microsoft.com/office/powerpoint/2010/main" val="1974170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1721-B0A1-46F9-9C46-5FC130D81F75}"/>
              </a:ext>
            </a:extLst>
          </p:cNvPr>
          <p:cNvSpPr>
            <a:spLocks noGrp="1"/>
          </p:cNvSpPr>
          <p:nvPr>
            <p:ph type="title"/>
          </p:nvPr>
        </p:nvSpPr>
        <p:spPr/>
        <p:txBody>
          <a:bodyPr/>
          <a:lstStyle/>
          <a:p>
            <a:r>
              <a:rPr lang="en-US" dirty="0"/>
              <a:t>Define Themes and Evolution</a:t>
            </a:r>
          </a:p>
        </p:txBody>
      </p:sp>
      <p:sp>
        <p:nvSpPr>
          <p:cNvPr id="3" name="Slide Number Placeholder 2">
            <a:extLst>
              <a:ext uri="{FF2B5EF4-FFF2-40B4-BE49-F238E27FC236}">
                <a16:creationId xmlns:a16="http://schemas.microsoft.com/office/drawing/2014/main" id="{C37BBB67-0D06-4EB8-A34A-E0EAF626C415}"/>
              </a:ext>
            </a:extLst>
          </p:cNvPr>
          <p:cNvSpPr>
            <a:spLocks noGrp="1"/>
          </p:cNvSpPr>
          <p:nvPr>
            <p:ph type="sldNum" sz="quarter" idx="12"/>
          </p:nvPr>
        </p:nvSpPr>
        <p:spPr/>
        <p:txBody>
          <a:bodyPr/>
          <a:lstStyle/>
          <a:p>
            <a:fld id="{7C0A8638-8D10-419D-A540-6BF35F11F66E}" type="slidenum">
              <a:rPr lang="en-US" smtClean="0">
                <a:solidFill>
                  <a:schemeClr val="tx1"/>
                </a:solidFill>
              </a:rPr>
              <a:t>81</a:t>
            </a:fld>
            <a:endParaRPr lang="en-US" dirty="0">
              <a:solidFill>
                <a:schemeClr val="tx1"/>
              </a:solidFill>
            </a:endParaRPr>
          </a:p>
        </p:txBody>
      </p:sp>
      <p:sp>
        <p:nvSpPr>
          <p:cNvPr id="4" name="Rectangle 3">
            <a:extLst>
              <a:ext uri="{FF2B5EF4-FFF2-40B4-BE49-F238E27FC236}">
                <a16:creationId xmlns:a16="http://schemas.microsoft.com/office/drawing/2014/main" id="{C2320ED3-7FF8-4D8D-9E71-A8C96737112D}"/>
              </a:ext>
            </a:extLst>
          </p:cNvPr>
          <p:cNvSpPr/>
          <p:nvPr/>
        </p:nvSpPr>
        <p:spPr>
          <a:xfrm>
            <a:off x="1480458" y="3994590"/>
            <a:ext cx="2569028" cy="173583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p>
          <a:p>
            <a:pPr marL="457200" indent="-457200">
              <a:buFont typeface="Arial" panose="020B0604020202020204" pitchFamily="34" charset="0"/>
              <a:buChar char="•"/>
            </a:pPr>
            <a:endParaRPr lang="en-US" sz="2800" b="1" dirty="0"/>
          </a:p>
        </p:txBody>
      </p:sp>
      <p:sp>
        <p:nvSpPr>
          <p:cNvPr id="7" name="Arrow: Right 6">
            <a:extLst>
              <a:ext uri="{FF2B5EF4-FFF2-40B4-BE49-F238E27FC236}">
                <a16:creationId xmlns:a16="http://schemas.microsoft.com/office/drawing/2014/main" id="{C3A5A695-23B8-422B-9B26-E02B9C0D3557}"/>
              </a:ext>
            </a:extLst>
          </p:cNvPr>
          <p:cNvSpPr/>
          <p:nvPr/>
        </p:nvSpPr>
        <p:spPr>
          <a:xfrm>
            <a:off x="1447800" y="5583463"/>
            <a:ext cx="9731817" cy="77288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6B0D9C-31D3-4FFD-A94E-0482B92CCA72}"/>
              </a:ext>
            </a:extLst>
          </p:cNvPr>
          <p:cNvSpPr/>
          <p:nvPr/>
        </p:nvSpPr>
        <p:spPr>
          <a:xfrm>
            <a:off x="4631870" y="3415979"/>
            <a:ext cx="2569028" cy="231444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p>
        </p:txBody>
      </p:sp>
      <p:sp>
        <p:nvSpPr>
          <p:cNvPr id="9" name="Rectangle 8">
            <a:extLst>
              <a:ext uri="{FF2B5EF4-FFF2-40B4-BE49-F238E27FC236}">
                <a16:creationId xmlns:a16="http://schemas.microsoft.com/office/drawing/2014/main" id="{B0F6E145-358B-4180-B5DE-4BDDDCF860DC}"/>
              </a:ext>
            </a:extLst>
          </p:cNvPr>
          <p:cNvSpPr/>
          <p:nvPr/>
        </p:nvSpPr>
        <p:spPr>
          <a:xfrm>
            <a:off x="7783282" y="2633435"/>
            <a:ext cx="2569028" cy="309698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b="1" dirty="0"/>
          </a:p>
        </p:txBody>
      </p:sp>
      <p:sp>
        <p:nvSpPr>
          <p:cNvPr id="10" name="Content Placeholder 2">
            <a:extLst>
              <a:ext uri="{FF2B5EF4-FFF2-40B4-BE49-F238E27FC236}">
                <a16:creationId xmlns:a16="http://schemas.microsoft.com/office/drawing/2014/main" id="{69439713-55B5-46EB-9371-195755FEA2A4}"/>
              </a:ext>
            </a:extLst>
          </p:cNvPr>
          <p:cNvSpPr txBox="1">
            <a:spLocks/>
          </p:cNvSpPr>
          <p:nvPr/>
        </p:nvSpPr>
        <p:spPr>
          <a:xfrm>
            <a:off x="472568" y="1127580"/>
            <a:ext cx="11186031" cy="238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400" dirty="0"/>
              <a:t>Tell the “Story” of the Journey by defining an overarching theme for each year</a:t>
            </a:r>
          </a:p>
        </p:txBody>
      </p:sp>
      <p:sp>
        <p:nvSpPr>
          <p:cNvPr id="11" name="TextBox 10">
            <a:extLst>
              <a:ext uri="{FF2B5EF4-FFF2-40B4-BE49-F238E27FC236}">
                <a16:creationId xmlns:a16="http://schemas.microsoft.com/office/drawing/2014/main" id="{66D36C12-8FC9-407B-99F3-0D21597BF1A1}"/>
              </a:ext>
            </a:extLst>
          </p:cNvPr>
          <p:cNvSpPr txBox="1"/>
          <p:nvPr/>
        </p:nvSpPr>
        <p:spPr>
          <a:xfrm>
            <a:off x="1407458" y="3310165"/>
            <a:ext cx="2569028" cy="769441"/>
          </a:xfrm>
          <a:prstGeom prst="rect">
            <a:avLst/>
          </a:prstGeom>
          <a:noFill/>
        </p:spPr>
        <p:txBody>
          <a:bodyPr wrap="square" rtlCol="0">
            <a:spAutoFit/>
          </a:bodyPr>
          <a:lstStyle/>
          <a:p>
            <a:pPr algn="ctr"/>
            <a:r>
              <a:rPr lang="en-US" sz="2400" b="1" dirty="0">
                <a:solidFill>
                  <a:srgbClr val="7030A0"/>
                </a:solidFill>
              </a:rPr>
              <a:t>Year 1: </a:t>
            </a:r>
          </a:p>
          <a:p>
            <a:pPr algn="ctr"/>
            <a:r>
              <a:rPr lang="en-US" sz="2000" b="1" dirty="0">
                <a:solidFill>
                  <a:srgbClr val="7030A0"/>
                </a:solidFill>
              </a:rPr>
              <a:t>Foundation &amp; Trust</a:t>
            </a:r>
          </a:p>
        </p:txBody>
      </p:sp>
      <p:sp>
        <p:nvSpPr>
          <p:cNvPr id="12" name="TextBox 11">
            <a:extLst>
              <a:ext uri="{FF2B5EF4-FFF2-40B4-BE49-F238E27FC236}">
                <a16:creationId xmlns:a16="http://schemas.microsoft.com/office/drawing/2014/main" id="{E2ECFB53-C0BB-45F9-80C9-CC34EDAAE50B}"/>
              </a:ext>
            </a:extLst>
          </p:cNvPr>
          <p:cNvSpPr txBox="1"/>
          <p:nvPr/>
        </p:nvSpPr>
        <p:spPr>
          <a:xfrm>
            <a:off x="7856282" y="1572384"/>
            <a:ext cx="2569028" cy="1077218"/>
          </a:xfrm>
          <a:prstGeom prst="rect">
            <a:avLst/>
          </a:prstGeom>
          <a:noFill/>
        </p:spPr>
        <p:txBody>
          <a:bodyPr wrap="square" rtlCol="0">
            <a:spAutoFit/>
          </a:bodyPr>
          <a:lstStyle/>
          <a:p>
            <a:pPr algn="ctr"/>
            <a:r>
              <a:rPr lang="en-US" sz="2400" b="1" dirty="0">
                <a:solidFill>
                  <a:srgbClr val="7030A0"/>
                </a:solidFill>
              </a:rPr>
              <a:t>Year 3: </a:t>
            </a:r>
          </a:p>
          <a:p>
            <a:pPr algn="ctr"/>
            <a:r>
              <a:rPr lang="en-US" sz="2000" b="1" dirty="0">
                <a:solidFill>
                  <a:srgbClr val="7030A0"/>
                </a:solidFill>
              </a:rPr>
              <a:t>Innovation &amp; Market Leadership</a:t>
            </a:r>
          </a:p>
        </p:txBody>
      </p:sp>
      <p:sp>
        <p:nvSpPr>
          <p:cNvPr id="13" name="TextBox 12">
            <a:extLst>
              <a:ext uri="{FF2B5EF4-FFF2-40B4-BE49-F238E27FC236}">
                <a16:creationId xmlns:a16="http://schemas.microsoft.com/office/drawing/2014/main" id="{D87BAE1C-7E64-4141-A734-C0F7DC1C7A96}"/>
              </a:ext>
            </a:extLst>
          </p:cNvPr>
          <p:cNvSpPr txBox="1"/>
          <p:nvPr/>
        </p:nvSpPr>
        <p:spPr>
          <a:xfrm>
            <a:off x="4642994" y="2656367"/>
            <a:ext cx="2546780" cy="769441"/>
          </a:xfrm>
          <a:prstGeom prst="rect">
            <a:avLst/>
          </a:prstGeom>
          <a:noFill/>
        </p:spPr>
        <p:txBody>
          <a:bodyPr wrap="square" rtlCol="0">
            <a:spAutoFit/>
          </a:bodyPr>
          <a:lstStyle/>
          <a:p>
            <a:pPr algn="ctr"/>
            <a:r>
              <a:rPr lang="en-US" sz="2400" b="1" dirty="0">
                <a:solidFill>
                  <a:srgbClr val="7030A0"/>
                </a:solidFill>
              </a:rPr>
              <a:t>Year 2: </a:t>
            </a:r>
          </a:p>
          <a:p>
            <a:pPr algn="ctr"/>
            <a:r>
              <a:rPr lang="en-US" sz="2000" b="1" dirty="0">
                <a:solidFill>
                  <a:srgbClr val="7030A0"/>
                </a:solidFill>
              </a:rPr>
              <a:t>Growth &amp; Efficiency</a:t>
            </a:r>
          </a:p>
        </p:txBody>
      </p:sp>
      <p:cxnSp>
        <p:nvCxnSpPr>
          <p:cNvPr id="16" name="Straight Arrow Connector 15">
            <a:extLst>
              <a:ext uri="{FF2B5EF4-FFF2-40B4-BE49-F238E27FC236}">
                <a16:creationId xmlns:a16="http://schemas.microsoft.com/office/drawing/2014/main" id="{6226A4C6-5F2E-401B-B892-1293D34B8D21}"/>
              </a:ext>
            </a:extLst>
          </p:cNvPr>
          <p:cNvCxnSpPr>
            <a:cxnSpLocks/>
          </p:cNvCxnSpPr>
          <p:nvPr/>
        </p:nvCxnSpPr>
        <p:spPr>
          <a:xfrm flipV="1">
            <a:off x="3856504" y="3169243"/>
            <a:ext cx="895348" cy="6004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2FC102-1D89-49CB-B6BA-BD7DBD15F036}"/>
              </a:ext>
            </a:extLst>
          </p:cNvPr>
          <p:cNvCxnSpPr>
            <a:cxnSpLocks/>
            <a:endCxn id="12" idx="1"/>
          </p:cNvCxnSpPr>
          <p:nvPr/>
        </p:nvCxnSpPr>
        <p:spPr>
          <a:xfrm flipV="1">
            <a:off x="7083400" y="2110993"/>
            <a:ext cx="772882" cy="58653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81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1721-B0A1-46F9-9C46-5FC130D81F75}"/>
              </a:ext>
            </a:extLst>
          </p:cNvPr>
          <p:cNvSpPr>
            <a:spLocks noGrp="1"/>
          </p:cNvSpPr>
          <p:nvPr>
            <p:ph type="title"/>
          </p:nvPr>
        </p:nvSpPr>
        <p:spPr/>
        <p:txBody>
          <a:bodyPr/>
          <a:lstStyle/>
          <a:p>
            <a:r>
              <a:rPr lang="en-US" dirty="0"/>
              <a:t>Define Themes and Evolution</a:t>
            </a:r>
          </a:p>
        </p:txBody>
      </p:sp>
      <p:sp>
        <p:nvSpPr>
          <p:cNvPr id="3" name="Slide Number Placeholder 2">
            <a:extLst>
              <a:ext uri="{FF2B5EF4-FFF2-40B4-BE49-F238E27FC236}">
                <a16:creationId xmlns:a16="http://schemas.microsoft.com/office/drawing/2014/main" id="{C37BBB67-0D06-4EB8-A34A-E0EAF626C415}"/>
              </a:ext>
            </a:extLst>
          </p:cNvPr>
          <p:cNvSpPr>
            <a:spLocks noGrp="1"/>
          </p:cNvSpPr>
          <p:nvPr>
            <p:ph type="sldNum" sz="quarter" idx="12"/>
          </p:nvPr>
        </p:nvSpPr>
        <p:spPr/>
        <p:txBody>
          <a:bodyPr/>
          <a:lstStyle/>
          <a:p>
            <a:fld id="{7C0A8638-8D10-419D-A540-6BF35F11F66E}" type="slidenum">
              <a:rPr lang="en-US" smtClean="0">
                <a:solidFill>
                  <a:schemeClr val="tx1"/>
                </a:solidFill>
              </a:rPr>
              <a:t>82</a:t>
            </a:fld>
            <a:endParaRPr lang="en-US" dirty="0">
              <a:solidFill>
                <a:schemeClr val="tx1"/>
              </a:solidFill>
            </a:endParaRPr>
          </a:p>
        </p:txBody>
      </p:sp>
      <p:sp>
        <p:nvSpPr>
          <p:cNvPr id="4" name="Rectangle 3">
            <a:extLst>
              <a:ext uri="{FF2B5EF4-FFF2-40B4-BE49-F238E27FC236}">
                <a16:creationId xmlns:a16="http://schemas.microsoft.com/office/drawing/2014/main" id="{C2320ED3-7FF8-4D8D-9E71-A8C96737112D}"/>
              </a:ext>
            </a:extLst>
          </p:cNvPr>
          <p:cNvSpPr/>
          <p:nvPr/>
        </p:nvSpPr>
        <p:spPr>
          <a:xfrm>
            <a:off x="1480458" y="3994590"/>
            <a:ext cx="2569028" cy="173583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t>Create Data Governance Framework &amp; organisation</a:t>
            </a:r>
          </a:p>
          <a:p>
            <a:pPr marL="285750" indent="-285750">
              <a:buFont typeface="Arial" panose="020B0604020202020204" pitchFamily="34" charset="0"/>
              <a:buChar char="•"/>
            </a:pPr>
            <a:r>
              <a:rPr lang="en-US" sz="1400" b="1" dirty="0"/>
              <a:t>Produce business cases for Yr 1 workstreams</a:t>
            </a:r>
          </a:p>
          <a:p>
            <a:pPr marL="285750" indent="-285750">
              <a:buFont typeface="Arial" panose="020B0604020202020204" pitchFamily="34" charset="0"/>
              <a:buChar char="•"/>
            </a:pPr>
            <a:r>
              <a:rPr lang="en-US" sz="1400" b="1" dirty="0"/>
              <a:t>Baseline CDE data quality &amp; establish KPIs</a:t>
            </a:r>
          </a:p>
          <a:p>
            <a:pPr marL="285750" indent="-285750">
              <a:buFont typeface="Arial" panose="020B0604020202020204" pitchFamily="34" charset="0"/>
              <a:buChar char="•"/>
            </a:pPr>
            <a:r>
              <a:rPr lang="en-US" sz="1400" b="1" dirty="0"/>
              <a:t>Run data quality pilot projects etc. </a:t>
            </a:r>
          </a:p>
          <a:p>
            <a:pPr marL="285750" indent="-285750">
              <a:buFont typeface="Arial" panose="020B0604020202020204" pitchFamily="34" charset="0"/>
              <a:buChar char="•"/>
            </a:pPr>
            <a:r>
              <a:rPr lang="en-US" sz="1600" b="1" dirty="0"/>
              <a:t>etc. </a:t>
            </a:r>
          </a:p>
          <a:p>
            <a:pPr marL="285750" indent="-285750">
              <a:buFont typeface="Arial" panose="020B0604020202020204" pitchFamily="34" charset="0"/>
              <a:buChar char="•"/>
            </a:pPr>
            <a:endParaRPr lang="en-US" sz="1600" b="1" dirty="0"/>
          </a:p>
          <a:p>
            <a:pPr marL="457200" indent="-457200">
              <a:buFont typeface="Arial" panose="020B0604020202020204" pitchFamily="34" charset="0"/>
              <a:buChar char="•"/>
            </a:pPr>
            <a:endParaRPr lang="en-US" sz="2800" b="1" dirty="0"/>
          </a:p>
        </p:txBody>
      </p:sp>
      <p:sp>
        <p:nvSpPr>
          <p:cNvPr id="7" name="Arrow: Right 6">
            <a:extLst>
              <a:ext uri="{FF2B5EF4-FFF2-40B4-BE49-F238E27FC236}">
                <a16:creationId xmlns:a16="http://schemas.microsoft.com/office/drawing/2014/main" id="{C3A5A695-23B8-422B-9B26-E02B9C0D3557}"/>
              </a:ext>
            </a:extLst>
          </p:cNvPr>
          <p:cNvSpPr/>
          <p:nvPr/>
        </p:nvSpPr>
        <p:spPr>
          <a:xfrm>
            <a:off x="1447800" y="5583463"/>
            <a:ext cx="9731817" cy="77288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STRATEGY ROADMAP TIMELINE </a:t>
            </a:r>
          </a:p>
        </p:txBody>
      </p:sp>
      <p:sp>
        <p:nvSpPr>
          <p:cNvPr id="8" name="Rectangle 7">
            <a:extLst>
              <a:ext uri="{FF2B5EF4-FFF2-40B4-BE49-F238E27FC236}">
                <a16:creationId xmlns:a16="http://schemas.microsoft.com/office/drawing/2014/main" id="{386B0D9C-31D3-4FFD-A94E-0482B92CCA72}"/>
              </a:ext>
            </a:extLst>
          </p:cNvPr>
          <p:cNvSpPr/>
          <p:nvPr/>
        </p:nvSpPr>
        <p:spPr>
          <a:xfrm>
            <a:off x="4631870" y="3415979"/>
            <a:ext cx="2569028" cy="231444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t>Acquire Data Catalog &amp; populate with CDEs</a:t>
            </a:r>
          </a:p>
          <a:p>
            <a:pPr marL="285750" indent="-285750">
              <a:buFont typeface="Arial" panose="020B0604020202020204" pitchFamily="34" charset="0"/>
              <a:buChar char="•"/>
            </a:pPr>
            <a:r>
              <a:rPr lang="en-US" sz="1400" b="1" dirty="0"/>
              <a:t>Start MDM hub for product &amp; customer data </a:t>
            </a:r>
          </a:p>
          <a:p>
            <a:pPr marL="285750" indent="-285750">
              <a:buFont typeface="Arial" panose="020B0604020202020204" pitchFamily="34" charset="0"/>
              <a:buChar char="•"/>
            </a:pPr>
            <a:r>
              <a:rPr lang="en-US" sz="1400" b="1" dirty="0"/>
              <a:t>Create reporting semantic layer </a:t>
            </a:r>
          </a:p>
          <a:p>
            <a:pPr marL="285750" indent="-285750">
              <a:buFont typeface="Arial" panose="020B0604020202020204" pitchFamily="34" charset="0"/>
              <a:buChar char="•"/>
            </a:pPr>
            <a:r>
              <a:rPr lang="en-US" sz="1400" b="1" dirty="0"/>
              <a:t>Deliver priority data quality improvement projects </a:t>
            </a:r>
          </a:p>
          <a:p>
            <a:pPr marL="285750" indent="-285750">
              <a:buFont typeface="Arial" panose="020B0604020202020204" pitchFamily="34" charset="0"/>
              <a:buChar char="•"/>
            </a:pPr>
            <a:r>
              <a:rPr lang="en-US" sz="1400" b="1" dirty="0"/>
              <a:t>Run analytics and data science pilot projects  etc. </a:t>
            </a:r>
          </a:p>
          <a:p>
            <a:pPr marL="285750" indent="-285750">
              <a:buFont typeface="Arial" panose="020B0604020202020204" pitchFamily="34" charset="0"/>
              <a:buChar char="•"/>
            </a:pPr>
            <a:endParaRPr lang="en-US" sz="1400" b="1" dirty="0"/>
          </a:p>
        </p:txBody>
      </p:sp>
      <p:sp>
        <p:nvSpPr>
          <p:cNvPr id="9" name="Rectangle 8">
            <a:extLst>
              <a:ext uri="{FF2B5EF4-FFF2-40B4-BE49-F238E27FC236}">
                <a16:creationId xmlns:a16="http://schemas.microsoft.com/office/drawing/2014/main" id="{B0F6E145-358B-4180-B5DE-4BDDDCF860DC}"/>
              </a:ext>
            </a:extLst>
          </p:cNvPr>
          <p:cNvSpPr/>
          <p:nvPr/>
        </p:nvSpPr>
        <p:spPr>
          <a:xfrm>
            <a:off x="7783282" y="2633435"/>
            <a:ext cx="2569028" cy="309698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t>Fully integrate data catalog into operational environment</a:t>
            </a:r>
          </a:p>
          <a:p>
            <a:pPr marL="285750" indent="-285750">
              <a:buFont typeface="Arial" panose="020B0604020202020204" pitchFamily="34" charset="0"/>
              <a:buChar char="•"/>
            </a:pPr>
            <a:r>
              <a:rPr lang="en-US" sz="1400" b="1" dirty="0"/>
              <a:t>Complete customer &amp; product MDM hubs </a:t>
            </a:r>
          </a:p>
          <a:p>
            <a:pPr marL="285750" indent="-285750">
              <a:buFont typeface="Arial" panose="020B0604020202020204" pitchFamily="34" charset="0"/>
              <a:buChar char="•"/>
            </a:pPr>
            <a:r>
              <a:rPr lang="en-US" sz="1400" b="1" dirty="0"/>
              <a:t>Operationalise data analytics and data science capabilities </a:t>
            </a:r>
          </a:p>
          <a:p>
            <a:pPr marL="285750" indent="-285750">
              <a:buFont typeface="Arial" panose="020B0604020202020204" pitchFamily="34" charset="0"/>
              <a:buChar char="•"/>
            </a:pPr>
            <a:r>
              <a:rPr lang="en-US" sz="1400" b="1" dirty="0"/>
              <a:t>Expand data warehouse to accommodate new reporting requirements  </a:t>
            </a:r>
          </a:p>
          <a:p>
            <a:pPr marL="285750" indent="-285750">
              <a:buFont typeface="Arial" panose="020B0604020202020204" pitchFamily="34" charset="0"/>
              <a:buChar char="•"/>
            </a:pPr>
            <a:r>
              <a:rPr lang="en-US" sz="1400" b="1" dirty="0"/>
              <a:t>Create comprehensive self-serve reporting environment</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b="1" dirty="0"/>
          </a:p>
        </p:txBody>
      </p:sp>
      <p:sp>
        <p:nvSpPr>
          <p:cNvPr id="10" name="Content Placeholder 2">
            <a:extLst>
              <a:ext uri="{FF2B5EF4-FFF2-40B4-BE49-F238E27FC236}">
                <a16:creationId xmlns:a16="http://schemas.microsoft.com/office/drawing/2014/main" id="{69439713-55B5-46EB-9371-195755FEA2A4}"/>
              </a:ext>
            </a:extLst>
          </p:cNvPr>
          <p:cNvSpPr txBox="1">
            <a:spLocks/>
          </p:cNvSpPr>
          <p:nvPr/>
        </p:nvSpPr>
        <p:spPr>
          <a:xfrm>
            <a:off x="472568" y="1127580"/>
            <a:ext cx="11186031" cy="238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400" dirty="0"/>
              <a:t>Build the roadmap around the themes </a:t>
            </a:r>
          </a:p>
        </p:txBody>
      </p:sp>
      <p:sp>
        <p:nvSpPr>
          <p:cNvPr id="11" name="TextBox 10">
            <a:extLst>
              <a:ext uri="{FF2B5EF4-FFF2-40B4-BE49-F238E27FC236}">
                <a16:creationId xmlns:a16="http://schemas.microsoft.com/office/drawing/2014/main" id="{66D36C12-8FC9-407B-99F3-0D21597BF1A1}"/>
              </a:ext>
            </a:extLst>
          </p:cNvPr>
          <p:cNvSpPr txBox="1"/>
          <p:nvPr/>
        </p:nvSpPr>
        <p:spPr>
          <a:xfrm>
            <a:off x="1407458" y="3310165"/>
            <a:ext cx="2569028" cy="769441"/>
          </a:xfrm>
          <a:prstGeom prst="rect">
            <a:avLst/>
          </a:prstGeom>
          <a:noFill/>
        </p:spPr>
        <p:txBody>
          <a:bodyPr wrap="square" rtlCol="0">
            <a:spAutoFit/>
          </a:bodyPr>
          <a:lstStyle/>
          <a:p>
            <a:pPr algn="ctr"/>
            <a:r>
              <a:rPr lang="en-US" sz="2400" b="1" dirty="0">
                <a:solidFill>
                  <a:srgbClr val="7030A0"/>
                </a:solidFill>
              </a:rPr>
              <a:t>Year 1: </a:t>
            </a:r>
          </a:p>
          <a:p>
            <a:pPr algn="ctr"/>
            <a:r>
              <a:rPr lang="en-US" sz="2000" b="1" dirty="0">
                <a:solidFill>
                  <a:srgbClr val="7030A0"/>
                </a:solidFill>
              </a:rPr>
              <a:t>Foundation &amp; Trust</a:t>
            </a:r>
          </a:p>
        </p:txBody>
      </p:sp>
      <p:sp>
        <p:nvSpPr>
          <p:cNvPr id="12" name="TextBox 11">
            <a:extLst>
              <a:ext uri="{FF2B5EF4-FFF2-40B4-BE49-F238E27FC236}">
                <a16:creationId xmlns:a16="http://schemas.microsoft.com/office/drawing/2014/main" id="{E2ECFB53-C0BB-45F9-80C9-CC34EDAAE50B}"/>
              </a:ext>
            </a:extLst>
          </p:cNvPr>
          <p:cNvSpPr txBox="1"/>
          <p:nvPr/>
        </p:nvSpPr>
        <p:spPr>
          <a:xfrm>
            <a:off x="7856282" y="1572384"/>
            <a:ext cx="2569028" cy="1077218"/>
          </a:xfrm>
          <a:prstGeom prst="rect">
            <a:avLst/>
          </a:prstGeom>
          <a:noFill/>
        </p:spPr>
        <p:txBody>
          <a:bodyPr wrap="square" rtlCol="0">
            <a:spAutoFit/>
          </a:bodyPr>
          <a:lstStyle/>
          <a:p>
            <a:pPr algn="ctr"/>
            <a:r>
              <a:rPr lang="en-US" sz="2400" b="1" dirty="0">
                <a:solidFill>
                  <a:srgbClr val="7030A0"/>
                </a:solidFill>
              </a:rPr>
              <a:t>Year 3: </a:t>
            </a:r>
          </a:p>
          <a:p>
            <a:pPr algn="ctr"/>
            <a:r>
              <a:rPr lang="en-US" sz="2000" b="1" dirty="0">
                <a:solidFill>
                  <a:srgbClr val="7030A0"/>
                </a:solidFill>
              </a:rPr>
              <a:t>Innovation &amp; Market Leadership</a:t>
            </a:r>
          </a:p>
        </p:txBody>
      </p:sp>
      <p:sp>
        <p:nvSpPr>
          <p:cNvPr id="13" name="TextBox 12">
            <a:extLst>
              <a:ext uri="{FF2B5EF4-FFF2-40B4-BE49-F238E27FC236}">
                <a16:creationId xmlns:a16="http://schemas.microsoft.com/office/drawing/2014/main" id="{D87BAE1C-7E64-4141-A734-C0F7DC1C7A96}"/>
              </a:ext>
            </a:extLst>
          </p:cNvPr>
          <p:cNvSpPr txBox="1"/>
          <p:nvPr/>
        </p:nvSpPr>
        <p:spPr>
          <a:xfrm>
            <a:off x="4642994" y="2656367"/>
            <a:ext cx="2546780" cy="769441"/>
          </a:xfrm>
          <a:prstGeom prst="rect">
            <a:avLst/>
          </a:prstGeom>
          <a:noFill/>
        </p:spPr>
        <p:txBody>
          <a:bodyPr wrap="square" rtlCol="0">
            <a:spAutoFit/>
          </a:bodyPr>
          <a:lstStyle/>
          <a:p>
            <a:pPr algn="ctr"/>
            <a:r>
              <a:rPr lang="en-US" sz="2400" b="1" dirty="0">
                <a:solidFill>
                  <a:srgbClr val="7030A0"/>
                </a:solidFill>
              </a:rPr>
              <a:t>Year 2: </a:t>
            </a:r>
          </a:p>
          <a:p>
            <a:pPr algn="ctr"/>
            <a:r>
              <a:rPr lang="en-US" sz="2000" b="1" dirty="0">
                <a:solidFill>
                  <a:srgbClr val="7030A0"/>
                </a:solidFill>
              </a:rPr>
              <a:t>Growth &amp; Efficiency</a:t>
            </a:r>
          </a:p>
        </p:txBody>
      </p:sp>
      <p:cxnSp>
        <p:nvCxnSpPr>
          <p:cNvPr id="16" name="Straight Arrow Connector 15">
            <a:extLst>
              <a:ext uri="{FF2B5EF4-FFF2-40B4-BE49-F238E27FC236}">
                <a16:creationId xmlns:a16="http://schemas.microsoft.com/office/drawing/2014/main" id="{6226A4C6-5F2E-401B-B892-1293D34B8D21}"/>
              </a:ext>
            </a:extLst>
          </p:cNvPr>
          <p:cNvCxnSpPr>
            <a:cxnSpLocks/>
          </p:cNvCxnSpPr>
          <p:nvPr/>
        </p:nvCxnSpPr>
        <p:spPr>
          <a:xfrm flipV="1">
            <a:off x="3856504" y="3169243"/>
            <a:ext cx="895348" cy="6004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2FC102-1D89-49CB-B6BA-BD7DBD15F036}"/>
              </a:ext>
            </a:extLst>
          </p:cNvPr>
          <p:cNvCxnSpPr>
            <a:cxnSpLocks/>
            <a:endCxn id="12" idx="1"/>
          </p:cNvCxnSpPr>
          <p:nvPr/>
        </p:nvCxnSpPr>
        <p:spPr>
          <a:xfrm flipV="1">
            <a:off x="7083400" y="2110993"/>
            <a:ext cx="772882" cy="58653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99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51D88B-F660-4244-8A37-1C3C39A068D2}"/>
              </a:ext>
            </a:extLst>
          </p:cNvPr>
          <p:cNvSpPr/>
          <p:nvPr/>
        </p:nvSpPr>
        <p:spPr>
          <a:xfrm>
            <a:off x="0" y="1614162"/>
            <a:ext cx="12192000" cy="47104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DCCD6A-8D2F-41BD-AFC6-9BA70F2EDC34}"/>
              </a:ext>
            </a:extLst>
          </p:cNvPr>
          <p:cNvSpPr>
            <a:spLocks noGrp="1"/>
          </p:cNvSpPr>
          <p:nvPr>
            <p:ph type="title"/>
          </p:nvPr>
        </p:nvSpPr>
        <p:spPr/>
        <p:txBody>
          <a:bodyPr/>
          <a:lstStyle/>
          <a:p>
            <a:r>
              <a:rPr lang="en-US" dirty="0"/>
              <a:t>How to Visualise the Roadmap</a:t>
            </a:r>
          </a:p>
        </p:txBody>
      </p:sp>
      <p:sp>
        <p:nvSpPr>
          <p:cNvPr id="3" name="Slide Number Placeholder 2">
            <a:extLst>
              <a:ext uri="{FF2B5EF4-FFF2-40B4-BE49-F238E27FC236}">
                <a16:creationId xmlns:a16="http://schemas.microsoft.com/office/drawing/2014/main" id="{CC474AB6-83FC-4CC0-B1C5-9B97C06C4AEC}"/>
              </a:ext>
            </a:extLst>
          </p:cNvPr>
          <p:cNvSpPr>
            <a:spLocks noGrp="1"/>
          </p:cNvSpPr>
          <p:nvPr>
            <p:ph type="sldNum" sz="quarter" idx="12"/>
          </p:nvPr>
        </p:nvSpPr>
        <p:spPr>
          <a:xfrm>
            <a:off x="11353800" y="6438748"/>
            <a:ext cx="579783" cy="365125"/>
          </a:xfrm>
        </p:spPr>
        <p:txBody>
          <a:bodyPr/>
          <a:lstStyle/>
          <a:p>
            <a:fld id="{7C0A8638-8D10-419D-A540-6BF35F11F66E}" type="slidenum">
              <a:rPr lang="en-US" smtClean="0">
                <a:solidFill>
                  <a:schemeClr val="tx1"/>
                </a:solidFill>
              </a:rPr>
              <a:t>83</a:t>
            </a:fld>
            <a:endParaRPr lang="en-US" dirty="0">
              <a:solidFill>
                <a:schemeClr val="tx1"/>
              </a:solidFill>
            </a:endParaRPr>
          </a:p>
        </p:txBody>
      </p:sp>
      <p:sp>
        <p:nvSpPr>
          <p:cNvPr id="4" name="Content Placeholder 2">
            <a:extLst>
              <a:ext uri="{FF2B5EF4-FFF2-40B4-BE49-F238E27FC236}">
                <a16:creationId xmlns:a16="http://schemas.microsoft.com/office/drawing/2014/main" id="{52904B01-BD2F-46C3-AE28-207E5AD150E9}"/>
              </a:ext>
            </a:extLst>
          </p:cNvPr>
          <p:cNvSpPr txBox="1">
            <a:spLocks/>
          </p:cNvSpPr>
          <p:nvPr/>
        </p:nvSpPr>
        <p:spPr>
          <a:xfrm>
            <a:off x="387721" y="852922"/>
            <a:ext cx="11898086" cy="6470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600" dirty="0">
                <a:solidFill>
                  <a:schemeClr val="tx1">
                    <a:lumMod val="85000"/>
                    <a:lumOff val="15000"/>
                  </a:schemeClr>
                </a:solidFill>
              </a:rPr>
              <a:t>The way the roadmap is visualised is highly subjective based on the audience.</a:t>
            </a:r>
          </a:p>
          <a:p>
            <a:pPr>
              <a:spcBef>
                <a:spcPts val="600"/>
              </a:spcBef>
            </a:pPr>
            <a:r>
              <a:rPr lang="en-US" sz="1600" dirty="0">
                <a:solidFill>
                  <a:schemeClr val="tx1">
                    <a:lumMod val="85000"/>
                    <a:lumOff val="15000"/>
                  </a:schemeClr>
                </a:solidFill>
              </a:rPr>
              <a:t>Understand your stakeholders &amp; the level of detail and style they prefer.  You may have several versions  for different audiences.</a:t>
            </a:r>
          </a:p>
        </p:txBody>
      </p:sp>
      <p:pic>
        <p:nvPicPr>
          <p:cNvPr id="8" name="Picture 7">
            <a:extLst>
              <a:ext uri="{FF2B5EF4-FFF2-40B4-BE49-F238E27FC236}">
                <a16:creationId xmlns:a16="http://schemas.microsoft.com/office/drawing/2014/main" id="{A833C886-F8C8-452C-BB02-12260412BD3D}"/>
              </a:ext>
            </a:extLst>
          </p:cNvPr>
          <p:cNvPicPr>
            <a:picLocks noChangeAspect="1"/>
          </p:cNvPicPr>
          <p:nvPr/>
        </p:nvPicPr>
        <p:blipFill>
          <a:blip r:embed="rId2"/>
          <a:stretch>
            <a:fillRect/>
          </a:stretch>
        </p:blipFill>
        <p:spPr>
          <a:xfrm>
            <a:off x="551007" y="1738687"/>
            <a:ext cx="4683338" cy="2554548"/>
          </a:xfrm>
          <a:prstGeom prst="rect">
            <a:avLst/>
          </a:prstGeom>
          <a:ln>
            <a:solidFill>
              <a:schemeClr val="bg1">
                <a:lumMod val="65000"/>
              </a:schemeClr>
            </a:solidFill>
          </a:ln>
        </p:spPr>
      </p:pic>
      <p:pic>
        <p:nvPicPr>
          <p:cNvPr id="12" name="Picture 11">
            <a:extLst>
              <a:ext uri="{FF2B5EF4-FFF2-40B4-BE49-F238E27FC236}">
                <a16:creationId xmlns:a16="http://schemas.microsoft.com/office/drawing/2014/main" id="{8020D458-14CF-43C9-80DA-A8A691C90CAA}"/>
              </a:ext>
            </a:extLst>
          </p:cNvPr>
          <p:cNvPicPr>
            <a:picLocks noChangeAspect="1"/>
          </p:cNvPicPr>
          <p:nvPr/>
        </p:nvPicPr>
        <p:blipFill>
          <a:blip r:embed="rId3"/>
          <a:stretch>
            <a:fillRect/>
          </a:stretch>
        </p:blipFill>
        <p:spPr>
          <a:xfrm>
            <a:off x="6041571" y="1738687"/>
            <a:ext cx="5724525" cy="2524125"/>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86D0722A-5546-45F2-982B-8101213A1F09}"/>
              </a:ext>
            </a:extLst>
          </p:cNvPr>
          <p:cNvPicPr>
            <a:picLocks noChangeAspect="1"/>
          </p:cNvPicPr>
          <p:nvPr/>
        </p:nvPicPr>
        <p:blipFill>
          <a:blip r:embed="rId4"/>
          <a:stretch>
            <a:fillRect/>
          </a:stretch>
        </p:blipFill>
        <p:spPr>
          <a:xfrm>
            <a:off x="4922384" y="4104532"/>
            <a:ext cx="6843712" cy="2138172"/>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id="{9C8FB352-DC14-42E9-A614-B20CB24A0C29}"/>
              </a:ext>
            </a:extLst>
          </p:cNvPr>
          <p:cNvPicPr>
            <a:picLocks noChangeAspect="1"/>
          </p:cNvPicPr>
          <p:nvPr/>
        </p:nvPicPr>
        <p:blipFill>
          <a:blip r:embed="rId5"/>
          <a:stretch>
            <a:fillRect/>
          </a:stretch>
        </p:blipFill>
        <p:spPr>
          <a:xfrm>
            <a:off x="140035" y="3989614"/>
            <a:ext cx="4005943" cy="2157613"/>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140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2F4561-CC74-41F5-BEFD-F26CB86DDA3E}"/>
              </a:ext>
            </a:extLst>
          </p:cNvPr>
          <p:cNvSpPr/>
          <p:nvPr/>
        </p:nvSpPr>
        <p:spPr>
          <a:xfrm>
            <a:off x="4968240" y="-136526"/>
            <a:ext cx="7223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7D756-77AB-4A53-9B6C-5466199D0CC2}"/>
              </a:ext>
            </a:extLst>
          </p:cNvPr>
          <p:cNvSpPr>
            <a:spLocks noGrp="1"/>
          </p:cNvSpPr>
          <p:nvPr>
            <p:ph type="title"/>
          </p:nvPr>
        </p:nvSpPr>
        <p:spPr/>
        <p:txBody>
          <a:bodyPr/>
          <a:lstStyle/>
          <a:p>
            <a:r>
              <a:rPr lang="en-US" dirty="0"/>
              <a:t>Create Themes for the Roadmap</a:t>
            </a:r>
          </a:p>
        </p:txBody>
      </p:sp>
      <p:sp>
        <p:nvSpPr>
          <p:cNvPr id="4" name="Content Placeholder 3">
            <a:extLst>
              <a:ext uri="{FF2B5EF4-FFF2-40B4-BE49-F238E27FC236}">
                <a16:creationId xmlns:a16="http://schemas.microsoft.com/office/drawing/2014/main" id="{C841D7FB-B4B8-42DE-B00F-B9E14F1965AC}"/>
              </a:ext>
            </a:extLst>
          </p:cNvPr>
          <p:cNvSpPr>
            <a:spLocks noGrp="1"/>
          </p:cNvSpPr>
          <p:nvPr>
            <p:ph idx="1"/>
          </p:nvPr>
        </p:nvSpPr>
        <p:spPr>
          <a:xfrm>
            <a:off x="198547" y="1913122"/>
            <a:ext cx="4571147" cy="3377335"/>
          </a:xfrm>
        </p:spPr>
        <p:txBody>
          <a:bodyPr/>
          <a:lstStyle/>
          <a:p>
            <a:r>
              <a:rPr lang="en-US" dirty="0"/>
              <a:t>Tell the story of the evolution Year over Year</a:t>
            </a:r>
          </a:p>
          <a:p>
            <a:pPr lvl="1"/>
            <a:r>
              <a:rPr lang="en-US" dirty="0"/>
              <a:t>Showing a 3 year trajectory with a theme/aspiration for each year</a:t>
            </a:r>
          </a:p>
          <a:p>
            <a:pPr lvl="1"/>
            <a:r>
              <a:rPr lang="en-US" dirty="0"/>
              <a:t>High-level activities shown in a Gantt – like chart</a:t>
            </a:r>
          </a:p>
          <a:p>
            <a:pPr lvl="1"/>
            <a:r>
              <a:rPr lang="en-US" dirty="0"/>
              <a:t>“Quick wins” highlighted with narration”</a:t>
            </a:r>
          </a:p>
        </p:txBody>
      </p:sp>
      <p:sp>
        <p:nvSpPr>
          <p:cNvPr id="2" name="Slide Number Placeholder 1">
            <a:extLst>
              <a:ext uri="{FF2B5EF4-FFF2-40B4-BE49-F238E27FC236}">
                <a16:creationId xmlns:a16="http://schemas.microsoft.com/office/drawing/2014/main" id="{553E1323-2D6E-4406-980C-A6222396E9CE}"/>
              </a:ext>
            </a:extLst>
          </p:cNvPr>
          <p:cNvSpPr>
            <a:spLocks noGrp="1"/>
          </p:cNvSpPr>
          <p:nvPr>
            <p:ph type="sldNum" sz="quarter" idx="12"/>
          </p:nvPr>
        </p:nvSpPr>
        <p:spPr/>
        <p:txBody>
          <a:bodyPr/>
          <a:lstStyle/>
          <a:p>
            <a:fld id="{7C0A8638-8D10-419D-A540-6BF35F11F66E}" type="slidenum">
              <a:rPr lang="en-US" smtClean="0">
                <a:solidFill>
                  <a:schemeClr val="tx1"/>
                </a:solidFill>
              </a:rPr>
              <a:t>84</a:t>
            </a:fld>
            <a:endParaRPr lang="en-US" dirty="0">
              <a:solidFill>
                <a:schemeClr val="tx1"/>
              </a:solidFill>
            </a:endParaRPr>
          </a:p>
        </p:txBody>
      </p:sp>
      <p:pic>
        <p:nvPicPr>
          <p:cNvPr id="6" name="Picture 5">
            <a:extLst>
              <a:ext uri="{FF2B5EF4-FFF2-40B4-BE49-F238E27FC236}">
                <a16:creationId xmlns:a16="http://schemas.microsoft.com/office/drawing/2014/main" id="{1888723D-1807-4A3D-879C-76EE6FB15C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6786" y="1724302"/>
            <a:ext cx="6826668" cy="3262147"/>
          </a:xfrm>
          <a:prstGeom prst="rect">
            <a:avLst/>
          </a:prstGeom>
        </p:spPr>
      </p:pic>
    </p:spTree>
    <p:extLst>
      <p:ext uri="{BB962C8B-B14F-4D97-AF65-F5344CB8AC3E}">
        <p14:creationId xmlns:p14="http://schemas.microsoft.com/office/powerpoint/2010/main" val="2653764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48A65-B825-4A8D-9D3C-F67BFA9E6197}"/>
              </a:ext>
            </a:extLst>
          </p:cNvPr>
          <p:cNvSpPr>
            <a:spLocks noGrp="1"/>
          </p:cNvSpPr>
          <p:nvPr>
            <p:ph type="title"/>
          </p:nvPr>
        </p:nvSpPr>
        <p:spPr>
          <a:xfrm>
            <a:off x="446679" y="100086"/>
            <a:ext cx="5094150" cy="625080"/>
          </a:xfrm>
        </p:spPr>
        <p:txBody>
          <a:bodyPr/>
          <a:lstStyle/>
          <a:p>
            <a:r>
              <a:rPr lang="en-US" dirty="0"/>
              <a:t>Align with Other Roadmaps</a:t>
            </a:r>
          </a:p>
        </p:txBody>
      </p:sp>
      <p:sp>
        <p:nvSpPr>
          <p:cNvPr id="4" name="Content Placeholder 3">
            <a:extLst>
              <a:ext uri="{FF2B5EF4-FFF2-40B4-BE49-F238E27FC236}">
                <a16:creationId xmlns:a16="http://schemas.microsoft.com/office/drawing/2014/main" id="{BFB5F33B-BF6C-45DB-9B57-DC468F8D3303}"/>
              </a:ext>
            </a:extLst>
          </p:cNvPr>
          <p:cNvSpPr>
            <a:spLocks noGrp="1"/>
          </p:cNvSpPr>
          <p:nvPr>
            <p:ph idx="1"/>
          </p:nvPr>
        </p:nvSpPr>
        <p:spPr>
          <a:xfrm>
            <a:off x="672555" y="1993269"/>
            <a:ext cx="7857757" cy="3131771"/>
          </a:xfrm>
        </p:spPr>
        <p:txBody>
          <a:bodyPr/>
          <a:lstStyle/>
          <a:p>
            <a:pPr>
              <a:spcBef>
                <a:spcPts val="600"/>
              </a:spcBef>
              <a:spcAft>
                <a:spcPts val="600"/>
              </a:spcAft>
            </a:pPr>
            <a:r>
              <a:rPr lang="en-US" sz="2400" dirty="0"/>
              <a:t>When building the Data Strategy, it’s important to align with other key Roadmaps being developed.</a:t>
            </a:r>
          </a:p>
          <a:p>
            <a:pPr lvl="1">
              <a:spcBef>
                <a:spcPts val="600"/>
              </a:spcBef>
              <a:spcAft>
                <a:spcPts val="600"/>
              </a:spcAft>
            </a:pPr>
            <a:r>
              <a:rPr lang="en-US" sz="2000" dirty="0"/>
              <a:t>Can the Data Strategy provide benefits that support these Roadmaps?</a:t>
            </a:r>
          </a:p>
          <a:p>
            <a:pPr lvl="1">
              <a:spcBef>
                <a:spcPts val="600"/>
              </a:spcBef>
              <a:spcAft>
                <a:spcPts val="600"/>
              </a:spcAft>
            </a:pPr>
            <a:r>
              <a:rPr lang="en-US" sz="2000" dirty="0"/>
              <a:t>Will there be any conflicting resources?</a:t>
            </a:r>
          </a:p>
          <a:p>
            <a:pPr lvl="1">
              <a:spcBef>
                <a:spcPts val="600"/>
              </a:spcBef>
              <a:spcAft>
                <a:spcPts val="600"/>
              </a:spcAft>
            </a:pPr>
            <a:r>
              <a:rPr lang="en-US" sz="2000" dirty="0"/>
              <a:t>Are there marketing events or communications you can align with and leverage the momentum?</a:t>
            </a:r>
          </a:p>
        </p:txBody>
      </p:sp>
      <p:sp>
        <p:nvSpPr>
          <p:cNvPr id="2" name="Slide Number Placeholder 1">
            <a:extLst>
              <a:ext uri="{FF2B5EF4-FFF2-40B4-BE49-F238E27FC236}">
                <a16:creationId xmlns:a16="http://schemas.microsoft.com/office/drawing/2014/main" id="{B98F658F-44FC-44C7-ACC8-83F4C5F53ADC}"/>
              </a:ext>
            </a:extLst>
          </p:cNvPr>
          <p:cNvSpPr>
            <a:spLocks noGrp="1"/>
          </p:cNvSpPr>
          <p:nvPr>
            <p:ph type="sldNum" sz="quarter" idx="12"/>
          </p:nvPr>
        </p:nvSpPr>
        <p:spPr/>
        <p:txBody>
          <a:bodyPr/>
          <a:lstStyle/>
          <a:p>
            <a:fld id="{7C0A8638-8D10-419D-A540-6BF35F11F66E}" type="slidenum">
              <a:rPr lang="en-US" smtClean="0">
                <a:solidFill>
                  <a:schemeClr val="tx1"/>
                </a:solidFill>
              </a:rPr>
              <a:t>85</a:t>
            </a:fld>
            <a:endParaRPr lang="en-US" dirty="0">
              <a:solidFill>
                <a:schemeClr val="tx1"/>
              </a:solidFill>
            </a:endParaRPr>
          </a:p>
        </p:txBody>
      </p:sp>
      <p:sp>
        <p:nvSpPr>
          <p:cNvPr id="6" name="Arrow: Right 5">
            <a:extLst>
              <a:ext uri="{FF2B5EF4-FFF2-40B4-BE49-F238E27FC236}">
                <a16:creationId xmlns:a16="http://schemas.microsoft.com/office/drawing/2014/main" id="{D9BA69F9-B71E-425C-9C6B-0C0E5224242C}"/>
              </a:ext>
            </a:extLst>
          </p:cNvPr>
          <p:cNvSpPr/>
          <p:nvPr/>
        </p:nvSpPr>
        <p:spPr>
          <a:xfrm>
            <a:off x="8893629" y="1372533"/>
            <a:ext cx="2383971" cy="62508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Arrow: Right 6">
            <a:extLst>
              <a:ext uri="{FF2B5EF4-FFF2-40B4-BE49-F238E27FC236}">
                <a16:creationId xmlns:a16="http://schemas.microsoft.com/office/drawing/2014/main" id="{D8112DC6-67D5-4C86-BEED-1E3EB0B79DB9}"/>
              </a:ext>
            </a:extLst>
          </p:cNvPr>
          <p:cNvSpPr/>
          <p:nvPr/>
        </p:nvSpPr>
        <p:spPr>
          <a:xfrm>
            <a:off x="8893629" y="2217110"/>
            <a:ext cx="2383971" cy="62508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78F599CF-4915-49CF-B586-3184BD92B6C0}"/>
              </a:ext>
            </a:extLst>
          </p:cNvPr>
          <p:cNvSpPr/>
          <p:nvPr/>
        </p:nvSpPr>
        <p:spPr>
          <a:xfrm>
            <a:off x="8893629" y="3061687"/>
            <a:ext cx="2383971" cy="6250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BB8C579-89EB-4CD9-AE5D-75D72B506B4B}"/>
              </a:ext>
            </a:extLst>
          </p:cNvPr>
          <p:cNvSpPr/>
          <p:nvPr/>
        </p:nvSpPr>
        <p:spPr>
          <a:xfrm>
            <a:off x="8893629" y="3906264"/>
            <a:ext cx="2383971" cy="625080"/>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72746778-FFE5-405E-9E31-367A9896E1FA}"/>
              </a:ext>
            </a:extLst>
          </p:cNvPr>
          <p:cNvSpPr/>
          <p:nvPr/>
        </p:nvSpPr>
        <p:spPr>
          <a:xfrm>
            <a:off x="8893629" y="4750840"/>
            <a:ext cx="2536371" cy="8386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 Strategy</a:t>
            </a:r>
          </a:p>
        </p:txBody>
      </p:sp>
      <p:cxnSp>
        <p:nvCxnSpPr>
          <p:cNvPr id="12" name="Straight Connector 11">
            <a:extLst>
              <a:ext uri="{FF2B5EF4-FFF2-40B4-BE49-F238E27FC236}">
                <a16:creationId xmlns:a16="http://schemas.microsoft.com/office/drawing/2014/main" id="{6DF54950-2416-41D8-B3CD-03B14474B444}"/>
              </a:ext>
            </a:extLst>
          </p:cNvPr>
          <p:cNvCxnSpPr>
            <a:cxnSpLocks/>
          </p:cNvCxnSpPr>
          <p:nvPr/>
        </p:nvCxnSpPr>
        <p:spPr>
          <a:xfrm>
            <a:off x="9416143" y="1143000"/>
            <a:ext cx="0" cy="3799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7FEA2B-C1E7-499B-8F00-E608FDDA929D}"/>
              </a:ext>
            </a:extLst>
          </p:cNvPr>
          <p:cNvCxnSpPr>
            <a:cxnSpLocks/>
          </p:cNvCxnSpPr>
          <p:nvPr/>
        </p:nvCxnSpPr>
        <p:spPr>
          <a:xfrm>
            <a:off x="9998529" y="1143000"/>
            <a:ext cx="0" cy="3799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C64A96-CF5E-4734-AE86-753D36650135}"/>
              </a:ext>
            </a:extLst>
          </p:cNvPr>
          <p:cNvCxnSpPr>
            <a:cxnSpLocks/>
          </p:cNvCxnSpPr>
          <p:nvPr/>
        </p:nvCxnSpPr>
        <p:spPr>
          <a:xfrm>
            <a:off x="10580915" y="1143000"/>
            <a:ext cx="0" cy="3799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Graphic 17" descr="Marker with solid fill">
            <a:extLst>
              <a:ext uri="{FF2B5EF4-FFF2-40B4-BE49-F238E27FC236}">
                <a16:creationId xmlns:a16="http://schemas.microsoft.com/office/drawing/2014/main" id="{DC40F7A6-1EDB-4EBC-BFDF-F0841BA85D7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215729" y="4442925"/>
            <a:ext cx="615830" cy="615830"/>
          </a:xfrm>
          <a:prstGeom prst="rect">
            <a:avLst/>
          </a:prstGeom>
        </p:spPr>
      </p:pic>
      <p:pic>
        <p:nvPicPr>
          <p:cNvPr id="19" name="Graphic 18" descr="Marker with solid fill">
            <a:extLst>
              <a:ext uri="{FF2B5EF4-FFF2-40B4-BE49-F238E27FC236}">
                <a16:creationId xmlns:a16="http://schemas.microsoft.com/office/drawing/2014/main" id="{45BB9E5E-B702-4766-9FA7-805E95E7519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178984" y="3762280"/>
            <a:ext cx="615830" cy="615830"/>
          </a:xfrm>
          <a:prstGeom prst="rect">
            <a:avLst/>
          </a:prstGeom>
        </p:spPr>
      </p:pic>
      <p:pic>
        <p:nvPicPr>
          <p:cNvPr id="20" name="Graphic 19" descr="Marker with solid fill">
            <a:extLst>
              <a:ext uri="{FF2B5EF4-FFF2-40B4-BE49-F238E27FC236}">
                <a16:creationId xmlns:a16="http://schemas.microsoft.com/office/drawing/2014/main" id="{2C25C9AC-4A56-4D42-8EAE-9229094DE2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772253" y="4442926"/>
            <a:ext cx="615830" cy="615830"/>
          </a:xfrm>
          <a:prstGeom prst="rect">
            <a:avLst/>
          </a:prstGeom>
        </p:spPr>
      </p:pic>
      <p:pic>
        <p:nvPicPr>
          <p:cNvPr id="21" name="Graphic 20" descr="Marker with solid fill">
            <a:extLst>
              <a:ext uri="{FF2B5EF4-FFF2-40B4-BE49-F238E27FC236}">
                <a16:creationId xmlns:a16="http://schemas.microsoft.com/office/drawing/2014/main" id="{7982C6B3-2234-4828-8B8A-1E976639A9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761369" y="2059554"/>
            <a:ext cx="615830" cy="615830"/>
          </a:xfrm>
          <a:prstGeom prst="rect">
            <a:avLst/>
          </a:prstGeom>
        </p:spPr>
      </p:pic>
      <p:pic>
        <p:nvPicPr>
          <p:cNvPr id="22" name="Graphic 21" descr="Marker with solid fill">
            <a:extLst>
              <a:ext uri="{FF2B5EF4-FFF2-40B4-BE49-F238E27FC236}">
                <a16:creationId xmlns:a16="http://schemas.microsoft.com/office/drawing/2014/main" id="{1CDBEFB6-5ED8-4AA9-9CDA-BEBB1544EAF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10349198" y="4433426"/>
            <a:ext cx="615830" cy="615830"/>
          </a:xfrm>
          <a:prstGeom prst="rect">
            <a:avLst/>
          </a:prstGeom>
        </p:spPr>
      </p:pic>
      <p:pic>
        <p:nvPicPr>
          <p:cNvPr id="23" name="Graphic 22" descr="Marker with solid fill">
            <a:extLst>
              <a:ext uri="{FF2B5EF4-FFF2-40B4-BE49-F238E27FC236}">
                <a16:creationId xmlns:a16="http://schemas.microsoft.com/office/drawing/2014/main" id="{13054816-C753-43A3-999A-0CFC84840C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10332187" y="2908475"/>
            <a:ext cx="615830" cy="615830"/>
          </a:xfrm>
          <a:prstGeom prst="rect">
            <a:avLst/>
          </a:prstGeom>
        </p:spPr>
      </p:pic>
      <p:pic>
        <p:nvPicPr>
          <p:cNvPr id="24" name="Graphic 23" descr="Marker with solid fill">
            <a:extLst>
              <a:ext uri="{FF2B5EF4-FFF2-40B4-BE49-F238E27FC236}">
                <a16:creationId xmlns:a16="http://schemas.microsoft.com/office/drawing/2014/main" id="{70C2B574-460C-406D-8434-9457A0C6327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761368" y="1284047"/>
            <a:ext cx="615830" cy="615830"/>
          </a:xfrm>
          <a:prstGeom prst="rect">
            <a:avLst/>
          </a:prstGeom>
        </p:spPr>
      </p:pic>
    </p:spTree>
    <p:extLst>
      <p:ext uri="{BB962C8B-B14F-4D97-AF65-F5344CB8AC3E}">
        <p14:creationId xmlns:p14="http://schemas.microsoft.com/office/powerpoint/2010/main" val="40785247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old, tall&#10;&#10;Description automatically generated">
            <a:extLst>
              <a:ext uri="{FF2B5EF4-FFF2-40B4-BE49-F238E27FC236}">
                <a16:creationId xmlns:a16="http://schemas.microsoft.com/office/drawing/2014/main" id="{58B5CC12-7900-43D5-9AA5-992C15B6467A}"/>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136516"/>
            <a:ext cx="7860948" cy="6857990"/>
          </a:xfrm>
          <a:prstGeom prst="rect">
            <a:avLst/>
          </a:prstGeom>
          <a:effectLst>
            <a:softEdge rad="127000"/>
          </a:effectLst>
        </p:spPr>
      </p:pic>
      <p:sp>
        <p:nvSpPr>
          <p:cNvPr id="5" name="Rectangle 2"/>
          <p:cNvSpPr txBox="1">
            <a:spLocks noChangeArrowheads="1"/>
          </p:cNvSpPr>
          <p:nvPr/>
        </p:nvSpPr>
        <p:spPr>
          <a:xfrm>
            <a:off x="8111394" y="673156"/>
            <a:ext cx="3822189" cy="1899912"/>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marL="0" marR="0" lvl="0" indent="0" algn="ctr" fontAlgn="auto">
              <a:spcAft>
                <a:spcPts val="600"/>
              </a:spcAft>
              <a:buClrTx/>
              <a:buSzTx/>
              <a:tabLst/>
              <a:defRPr/>
            </a:pPr>
            <a:r>
              <a:rPr kumimoji="0" lang="en-US" sz="4000" b="1" i="0" u="none" strike="noStrike" cap="none" spc="0" normalizeH="0" baseline="0" noProof="0" dirty="0">
                <a:ln>
                  <a:noFill/>
                </a:ln>
                <a:solidFill>
                  <a:schemeClr val="tx1"/>
                </a:solidFill>
                <a:effectLst/>
                <a:uLnTx/>
                <a:uFillTx/>
                <a:latin typeface="+mj-lt"/>
              </a:rPr>
              <a:t>HOTEL GROUP CASE STUDY ACTIVITY</a:t>
            </a:r>
          </a:p>
        </p:txBody>
      </p:sp>
      <p:sp>
        <p:nvSpPr>
          <p:cNvPr id="93187" name="Rectangle 3"/>
          <p:cNvSpPr>
            <a:spLocks noGrp="1" noChangeArrowheads="1"/>
          </p:cNvSpPr>
          <p:nvPr>
            <p:ph idx="1"/>
          </p:nvPr>
        </p:nvSpPr>
        <p:spPr>
          <a:xfrm>
            <a:off x="7973739" y="2786424"/>
            <a:ext cx="4218261" cy="3742762"/>
          </a:xfrm>
        </p:spPr>
        <p:txBody>
          <a:bodyPr vert="horz" lIns="91440" tIns="45720" rIns="91440" bIns="45720" rtlCol="0">
            <a:normAutofit/>
          </a:bodyPr>
          <a:lstStyle/>
          <a:p>
            <a:r>
              <a:rPr lang="en-US" dirty="0">
                <a:solidFill>
                  <a:schemeClr val="tx1"/>
                </a:solidFill>
                <a:latin typeface="Abadi" panose="020B0604020104020204" pitchFamily="34" charset="0"/>
                <a:cs typeface="+mn-cs"/>
              </a:rPr>
              <a:t>From the Data Maturity assessment carried out earlier:</a:t>
            </a:r>
          </a:p>
          <a:p>
            <a:endParaRPr lang="en-US" dirty="0">
              <a:solidFill>
                <a:schemeClr val="tx1"/>
              </a:solidFill>
              <a:latin typeface="Abadi" panose="020B0604020104020204" pitchFamily="34" charset="0"/>
              <a:cs typeface="+mn-cs"/>
            </a:endParaRPr>
          </a:p>
          <a:p>
            <a:pPr lvl="1">
              <a:buClr>
                <a:schemeClr val="tx1"/>
              </a:buClr>
            </a:pPr>
            <a:r>
              <a:rPr lang="en-US" dirty="0">
                <a:solidFill>
                  <a:schemeClr val="tx1"/>
                </a:solidFill>
                <a:latin typeface="Abadi" panose="020B0604020104020204" pitchFamily="34" charset="0"/>
                <a:cs typeface="+mn-cs"/>
              </a:rPr>
              <a:t>Identify 3-5 potential Roadmap themes and give each a 1or 2 word title </a:t>
            </a:r>
          </a:p>
          <a:p>
            <a:pPr lvl="1">
              <a:buClr>
                <a:schemeClr val="tx1"/>
              </a:buClr>
            </a:pPr>
            <a:r>
              <a:rPr lang="en-US" dirty="0">
                <a:solidFill>
                  <a:schemeClr val="tx1"/>
                </a:solidFill>
                <a:latin typeface="Abadi" panose="020B0604020104020204" pitchFamily="34" charset="0"/>
                <a:cs typeface="+mn-cs"/>
              </a:rPr>
              <a:t>List 2-3 key objectives for each of the themes / objectives.  The objectives should relate to potential data strategy work packages or projects </a:t>
            </a:r>
          </a:p>
        </p:txBody>
      </p:sp>
      <p:sp>
        <p:nvSpPr>
          <p:cNvPr id="6" name="Slide Number Placeholder 3">
            <a:extLst>
              <a:ext uri="{FF2B5EF4-FFF2-40B4-BE49-F238E27FC236}">
                <a16:creationId xmlns:a16="http://schemas.microsoft.com/office/drawing/2014/main" id="{B220B218-5CA0-6745-84C1-33B0F1BC2D82}"/>
              </a:ext>
            </a:extLst>
          </p:cNvPr>
          <p:cNvSpPr txBox="1">
            <a:spLocks/>
          </p:cNvSpPr>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C0A8638-8D10-419D-A540-6BF35F11F6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70276-409A-4253-86A0-CED2A5EF8E9E}"/>
              </a:ext>
            </a:extLst>
          </p:cNvPr>
          <p:cNvSpPr txBox="1"/>
          <p:nvPr/>
        </p:nvSpPr>
        <p:spPr>
          <a:xfrm>
            <a:off x="7362601"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Seelbach_Hote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333856435"/>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8291-6B56-E122-E5B5-86DF425379ED}"/>
              </a:ext>
            </a:extLst>
          </p:cNvPr>
          <p:cNvSpPr>
            <a:spLocks noGrp="1"/>
          </p:cNvSpPr>
          <p:nvPr>
            <p:ph type="title"/>
          </p:nvPr>
        </p:nvSpPr>
        <p:spPr/>
        <p:txBody>
          <a:bodyPr/>
          <a:lstStyle/>
          <a:p>
            <a:r>
              <a:rPr lang="en-US" dirty="0"/>
              <a:t>Activity: Roadmap Themes and Goals   </a:t>
            </a:r>
          </a:p>
        </p:txBody>
      </p:sp>
      <p:sp>
        <p:nvSpPr>
          <p:cNvPr id="4" name="Slide Number Placeholder 3">
            <a:extLst>
              <a:ext uri="{FF2B5EF4-FFF2-40B4-BE49-F238E27FC236}">
                <a16:creationId xmlns:a16="http://schemas.microsoft.com/office/drawing/2014/main" id="{E22B516E-11B8-EABF-C55A-55F5D638B108}"/>
              </a:ext>
            </a:extLst>
          </p:cNvPr>
          <p:cNvSpPr>
            <a:spLocks noGrp="1"/>
          </p:cNvSpPr>
          <p:nvPr>
            <p:ph type="sldNum" sz="quarter" idx="12"/>
          </p:nvPr>
        </p:nvSpPr>
        <p:spPr/>
        <p:txBody>
          <a:bodyPr/>
          <a:lstStyle/>
          <a:p>
            <a:fld id="{7C0A8638-8D10-419D-A540-6BF35F11F66E}" type="slidenum">
              <a:rPr lang="en-US" smtClean="0">
                <a:solidFill>
                  <a:schemeClr val="tx1"/>
                </a:solidFill>
              </a:rPr>
              <a:t>87</a:t>
            </a:fld>
            <a:endParaRPr lang="en-US" dirty="0">
              <a:solidFill>
                <a:schemeClr val="tx1"/>
              </a:solidFill>
            </a:endParaRPr>
          </a:p>
        </p:txBody>
      </p:sp>
      <p:graphicFrame>
        <p:nvGraphicFramePr>
          <p:cNvPr id="5" name="Table 5">
            <a:extLst>
              <a:ext uri="{FF2B5EF4-FFF2-40B4-BE49-F238E27FC236}">
                <a16:creationId xmlns:a16="http://schemas.microsoft.com/office/drawing/2014/main" id="{472B55B4-9E0A-5344-BF24-76BE21522E96}"/>
              </a:ext>
            </a:extLst>
          </p:cNvPr>
          <p:cNvGraphicFramePr>
            <a:graphicFrameLocks noGrp="1"/>
          </p:cNvGraphicFramePr>
          <p:nvPr>
            <p:extLst>
              <p:ext uri="{D42A27DB-BD31-4B8C-83A1-F6EECF244321}">
                <p14:modId xmlns:p14="http://schemas.microsoft.com/office/powerpoint/2010/main" val="36580077"/>
              </p:ext>
            </p:extLst>
          </p:nvPr>
        </p:nvGraphicFramePr>
        <p:xfrm>
          <a:off x="1355107" y="1004674"/>
          <a:ext cx="9249560" cy="5273040"/>
        </p:xfrm>
        <a:graphic>
          <a:graphicData uri="http://schemas.openxmlformats.org/drawingml/2006/table">
            <a:tbl>
              <a:tblPr firstRow="1" bandRow="1">
                <a:tableStyleId>{5C22544A-7EE6-4342-B048-85BDC9FD1C3A}</a:tableStyleId>
              </a:tblPr>
              <a:tblGrid>
                <a:gridCol w="1849912">
                  <a:extLst>
                    <a:ext uri="{9D8B030D-6E8A-4147-A177-3AD203B41FA5}">
                      <a16:colId xmlns:a16="http://schemas.microsoft.com/office/drawing/2014/main" val="725967241"/>
                    </a:ext>
                  </a:extLst>
                </a:gridCol>
                <a:gridCol w="1849912">
                  <a:extLst>
                    <a:ext uri="{9D8B030D-6E8A-4147-A177-3AD203B41FA5}">
                      <a16:colId xmlns:a16="http://schemas.microsoft.com/office/drawing/2014/main" val="1226189628"/>
                    </a:ext>
                  </a:extLst>
                </a:gridCol>
                <a:gridCol w="1849912">
                  <a:extLst>
                    <a:ext uri="{9D8B030D-6E8A-4147-A177-3AD203B41FA5}">
                      <a16:colId xmlns:a16="http://schemas.microsoft.com/office/drawing/2014/main" val="1846515893"/>
                    </a:ext>
                  </a:extLst>
                </a:gridCol>
                <a:gridCol w="1849912">
                  <a:extLst>
                    <a:ext uri="{9D8B030D-6E8A-4147-A177-3AD203B41FA5}">
                      <a16:colId xmlns:a16="http://schemas.microsoft.com/office/drawing/2014/main" val="220818237"/>
                    </a:ext>
                  </a:extLst>
                </a:gridCol>
                <a:gridCol w="1849912">
                  <a:extLst>
                    <a:ext uri="{9D8B030D-6E8A-4147-A177-3AD203B41FA5}">
                      <a16:colId xmlns:a16="http://schemas.microsoft.com/office/drawing/2014/main" val="4290896698"/>
                    </a:ext>
                  </a:extLst>
                </a:gridCol>
              </a:tblGrid>
              <a:tr h="370840">
                <a:tc>
                  <a:txBody>
                    <a:bodyPr/>
                    <a:lstStyle/>
                    <a:p>
                      <a:pPr algn="ctr"/>
                      <a:r>
                        <a:rPr lang="en-US" sz="2000" dirty="0">
                          <a:solidFill>
                            <a:srgbClr val="7030A0"/>
                          </a:solidFill>
                        </a:rPr>
                        <a:t>Theme 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7030A0"/>
                          </a:solidFill>
                        </a:rPr>
                        <a:t>Theme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3813004"/>
                  </a:ext>
                </a:extLst>
              </a:tr>
              <a:tr h="370840">
                <a:tc>
                  <a:txBody>
                    <a:bodyP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09442"/>
                  </a:ext>
                </a:extLst>
              </a:tr>
              <a:tr h="370840">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2060"/>
                          </a:solidFill>
                        </a:rPr>
                        <a:t>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292974"/>
                  </a:ext>
                </a:extLst>
              </a:tr>
              <a:tr h="370840">
                <a:tc>
                  <a:txBody>
                    <a:bodyPr/>
                    <a:lstStyle/>
                    <a:p>
                      <a:pPr algn="l"/>
                      <a:r>
                        <a:rPr lang="en-US" dirty="0">
                          <a:solidFill>
                            <a:schemeClr val="tx1"/>
                          </a:solidFill>
                        </a:rPr>
                        <a:t>1. </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645471"/>
                  </a:ext>
                </a:extLst>
              </a:tr>
              <a:tr h="370840">
                <a:tc>
                  <a:txBody>
                    <a:bodyPr/>
                    <a:lstStyle/>
                    <a:p>
                      <a:pPr algn="l"/>
                      <a:r>
                        <a:rPr lang="en-US" dirty="0">
                          <a:solidFill>
                            <a:schemeClr val="tx1"/>
                          </a:solidFill>
                        </a:rPr>
                        <a:t>2.</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474398"/>
                  </a:ext>
                </a:extLst>
              </a:tr>
              <a:tr h="370840">
                <a:tc>
                  <a:txBody>
                    <a:bodyPr/>
                    <a:lstStyle/>
                    <a:p>
                      <a:pPr algn="l"/>
                      <a:r>
                        <a:rPr lang="en-US" dirty="0">
                          <a:solidFill>
                            <a:schemeClr val="tx1"/>
                          </a:solidFill>
                        </a:rPr>
                        <a:t>3.</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990003"/>
                  </a:ext>
                </a:extLst>
              </a:tr>
            </a:tbl>
          </a:graphicData>
        </a:graphic>
      </p:graphicFrame>
    </p:spTree>
    <p:extLst>
      <p:ext uri="{BB962C8B-B14F-4D97-AF65-F5344CB8AC3E}">
        <p14:creationId xmlns:p14="http://schemas.microsoft.com/office/powerpoint/2010/main" val="12089434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88</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Delivering the Roadmap </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6185732" cy="646331"/>
          </a:xfrm>
          <a:prstGeom prst="rect">
            <a:avLst/>
          </a:prstGeom>
          <a:noFill/>
        </p:spPr>
        <p:txBody>
          <a:bodyPr wrap="none" rtlCol="0">
            <a:spAutoFit/>
          </a:bodyPr>
          <a:lstStyle/>
          <a:p>
            <a:r>
              <a:rPr lang="en-US" sz="3600" b="1" dirty="0">
                <a:solidFill>
                  <a:schemeClr val="bg1"/>
                </a:solidFill>
              </a:rPr>
              <a:t>The Need for Data Governance </a:t>
            </a:r>
            <a:endParaRPr lang="en-GB" sz="3600" b="1" dirty="0"/>
          </a:p>
        </p:txBody>
      </p:sp>
    </p:spTree>
    <p:extLst>
      <p:ext uri="{BB962C8B-B14F-4D97-AF65-F5344CB8AC3E}">
        <p14:creationId xmlns:p14="http://schemas.microsoft.com/office/powerpoint/2010/main" val="25756668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Governance – A Simple Definition </a:t>
            </a:r>
          </a:p>
        </p:txBody>
      </p:sp>
      <p:sp>
        <p:nvSpPr>
          <p:cNvPr id="3" name="Content Placeholder 2"/>
          <p:cNvSpPr>
            <a:spLocks noGrp="1"/>
          </p:cNvSpPr>
          <p:nvPr>
            <p:ph idx="1"/>
          </p:nvPr>
        </p:nvSpPr>
        <p:spPr>
          <a:xfrm>
            <a:off x="468481" y="2278514"/>
            <a:ext cx="4477358" cy="2645911"/>
          </a:xfrm>
          <a:solidFill>
            <a:srgbClr val="002060"/>
          </a:solidFill>
          <a:effectLst>
            <a:outerShdw blurRad="50800" dist="38100" dir="2700000" algn="tl" rotWithShape="0">
              <a:prstClr val="black">
                <a:alpha val="40000"/>
              </a:prstClr>
            </a:outerShdw>
          </a:effectLst>
        </p:spPr>
        <p:txBody>
          <a:bodyPr tIns="274320">
            <a:normAutofit/>
          </a:bodyPr>
          <a:lstStyle/>
          <a:p>
            <a:pPr marL="0" indent="0" algn="ctr">
              <a:buNone/>
            </a:pPr>
            <a:r>
              <a:rPr lang="en-GB" sz="3200" dirty="0">
                <a:solidFill>
                  <a:schemeClr val="bg1"/>
                </a:solidFill>
              </a:rPr>
              <a:t>Data Governance is a </a:t>
            </a:r>
            <a:r>
              <a:rPr lang="en-GB" sz="3200" dirty="0">
                <a:solidFill>
                  <a:srgbClr val="FFFF00"/>
                </a:solidFill>
              </a:rPr>
              <a:t>business led continuous process</a:t>
            </a:r>
            <a:r>
              <a:rPr lang="en-GB" sz="3200" dirty="0">
                <a:solidFill>
                  <a:schemeClr val="bg1"/>
                </a:solidFill>
              </a:rPr>
              <a:t> to </a:t>
            </a:r>
            <a:r>
              <a:rPr lang="en-GB" sz="3200" dirty="0">
                <a:solidFill>
                  <a:srgbClr val="FFFF00"/>
                </a:solidFill>
              </a:rPr>
              <a:t>improve</a:t>
            </a:r>
            <a:r>
              <a:rPr lang="en-GB" sz="3200" dirty="0">
                <a:solidFill>
                  <a:schemeClr val="bg1"/>
                </a:solidFill>
              </a:rPr>
              <a:t> </a:t>
            </a:r>
            <a:r>
              <a:rPr lang="en-GB" sz="3200" dirty="0">
                <a:solidFill>
                  <a:srgbClr val="FFFF00"/>
                </a:solidFill>
              </a:rPr>
              <a:t>data </a:t>
            </a:r>
            <a:r>
              <a:rPr lang="en-GB" sz="3200" dirty="0">
                <a:solidFill>
                  <a:schemeClr val="bg1"/>
                </a:solidFill>
              </a:rPr>
              <a:t>for the </a:t>
            </a:r>
            <a:r>
              <a:rPr lang="en-GB" sz="3200" dirty="0">
                <a:solidFill>
                  <a:srgbClr val="FFFF00"/>
                </a:solidFill>
              </a:rPr>
              <a:t>benefit</a:t>
            </a:r>
            <a:r>
              <a:rPr lang="en-GB" sz="3200" dirty="0">
                <a:solidFill>
                  <a:schemeClr val="bg1"/>
                </a:solidFill>
              </a:rPr>
              <a:t> of all data stakeholders </a:t>
            </a:r>
          </a:p>
        </p:txBody>
      </p:sp>
      <p:sp>
        <p:nvSpPr>
          <p:cNvPr id="6" name="TextBox 5"/>
          <p:cNvSpPr txBox="1"/>
          <p:nvPr/>
        </p:nvSpPr>
        <p:spPr>
          <a:xfrm>
            <a:off x="5248275" y="1259175"/>
            <a:ext cx="6809133" cy="4955203"/>
          </a:xfrm>
          <a:prstGeom prst="rect">
            <a:avLst/>
          </a:prstGeom>
          <a:noFill/>
        </p:spPr>
        <p:txBody>
          <a:bodyPr wrap="square" rtlCol="0">
            <a:spAutoFit/>
          </a:bodyPr>
          <a:lstStyle/>
          <a:p>
            <a:pPr>
              <a:spcAft>
                <a:spcPts val="400"/>
              </a:spcAft>
            </a:pPr>
            <a:endParaRPr lang="en-GB" dirty="0"/>
          </a:p>
          <a:p>
            <a:pPr>
              <a:spcAft>
                <a:spcPts val="400"/>
              </a:spcAft>
            </a:pPr>
            <a:endParaRPr lang="en-GB" dirty="0"/>
          </a:p>
          <a:p>
            <a:pPr>
              <a:spcAft>
                <a:spcPts val="400"/>
              </a:spcAft>
            </a:pPr>
            <a:r>
              <a:rPr lang="en-GB" sz="2000" b="1" dirty="0">
                <a:solidFill>
                  <a:srgbClr val="000099"/>
                </a:solidFill>
              </a:rPr>
              <a:t>Business Led Continuous Process</a:t>
            </a:r>
          </a:p>
          <a:p>
            <a:pPr marL="285750" indent="-285750">
              <a:spcAft>
                <a:spcPts val="400"/>
              </a:spcAft>
              <a:buFont typeface="Arial" charset="0"/>
              <a:buChar char="•"/>
            </a:pPr>
            <a:r>
              <a:rPr lang="en-GB" dirty="0"/>
              <a:t>Data is a business asset so must be owned by the business </a:t>
            </a:r>
          </a:p>
          <a:p>
            <a:pPr marL="285750" indent="-285750">
              <a:spcAft>
                <a:spcPts val="400"/>
              </a:spcAft>
              <a:buFont typeface="Arial" charset="0"/>
              <a:buChar char="•"/>
            </a:pPr>
            <a:r>
              <a:rPr lang="en-GB" dirty="0"/>
              <a:t>Data Governance must be an ongoing activity -  it’s not a project</a:t>
            </a:r>
          </a:p>
          <a:p>
            <a:pPr>
              <a:spcAft>
                <a:spcPts val="400"/>
              </a:spcAft>
            </a:pPr>
            <a:r>
              <a:rPr lang="en-GB" dirty="0"/>
              <a:t> </a:t>
            </a:r>
          </a:p>
          <a:p>
            <a:pPr>
              <a:spcAft>
                <a:spcPts val="400"/>
              </a:spcAft>
            </a:pPr>
            <a:r>
              <a:rPr lang="en-GB" sz="2000" b="1" dirty="0">
                <a:solidFill>
                  <a:srgbClr val="000099"/>
                </a:solidFill>
              </a:rPr>
              <a:t>Improve Data</a:t>
            </a:r>
          </a:p>
          <a:p>
            <a:pPr marL="285750" indent="-285750">
              <a:spcAft>
                <a:spcPts val="400"/>
              </a:spcAft>
              <a:buFont typeface="Arial" charset="0"/>
              <a:buChar char="•"/>
            </a:pPr>
            <a:r>
              <a:rPr lang="en-GB" dirty="0"/>
              <a:t>Data Governance must demonstrate business improvement through better data</a:t>
            </a:r>
          </a:p>
          <a:p>
            <a:pPr marL="285750" indent="-285750">
              <a:spcAft>
                <a:spcPts val="400"/>
              </a:spcAft>
              <a:buFont typeface="Arial" charset="0"/>
              <a:buChar char="•"/>
            </a:pPr>
            <a:r>
              <a:rPr lang="en-GB" dirty="0"/>
              <a:t>Monitoring data without an improvement agenda is pointless  </a:t>
            </a:r>
          </a:p>
          <a:p>
            <a:pPr marL="285750" indent="-285750">
              <a:spcAft>
                <a:spcPts val="400"/>
              </a:spcAft>
              <a:buFont typeface="Arial" charset="0"/>
              <a:buChar char="•"/>
            </a:pPr>
            <a:endParaRPr lang="en-GB" dirty="0"/>
          </a:p>
          <a:p>
            <a:pPr>
              <a:spcAft>
                <a:spcPts val="400"/>
              </a:spcAft>
            </a:pPr>
            <a:r>
              <a:rPr lang="en-GB" sz="2000" b="1" dirty="0">
                <a:solidFill>
                  <a:srgbClr val="000099"/>
                </a:solidFill>
              </a:rPr>
              <a:t>Benefit</a:t>
            </a:r>
          </a:p>
          <a:p>
            <a:pPr marL="285750" indent="-285750">
              <a:spcAft>
                <a:spcPts val="400"/>
              </a:spcAft>
              <a:buFont typeface="Arial" charset="0"/>
              <a:buChar char="•"/>
            </a:pPr>
            <a:r>
              <a:rPr lang="en-GB" dirty="0"/>
              <a:t>The benefits of Data Governance must be real and measurable </a:t>
            </a:r>
          </a:p>
          <a:p>
            <a:pPr marL="285750" indent="-285750">
              <a:spcAft>
                <a:spcPts val="400"/>
              </a:spcAft>
              <a:buFont typeface="Arial" charset="0"/>
              <a:buChar char="•"/>
            </a:pPr>
            <a:r>
              <a:rPr lang="en-GB" dirty="0"/>
              <a:t>All stakeholders (Business, IT, Customers, Suppliers, Regulators etc.) should recognise the benefits it brings to them  </a:t>
            </a:r>
          </a:p>
        </p:txBody>
      </p:sp>
      <p:sp>
        <p:nvSpPr>
          <p:cNvPr id="7" name="Rectangle 6">
            <a:extLst>
              <a:ext uri="{FF2B5EF4-FFF2-40B4-BE49-F238E27FC236}">
                <a16:creationId xmlns:a16="http://schemas.microsoft.com/office/drawing/2014/main" id="{7C7DA846-2918-4E44-87DD-7AB0A73ED550}"/>
              </a:ext>
            </a:extLst>
          </p:cNvPr>
          <p:cNvSpPr/>
          <p:nvPr/>
        </p:nvSpPr>
        <p:spPr>
          <a:xfrm>
            <a:off x="0" y="40562"/>
            <a:ext cx="393291" cy="24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97959870-4B98-644C-9AA0-645C97672157}"/>
              </a:ext>
            </a:extLst>
          </p:cNvPr>
          <p:cNvSpPr txBox="1">
            <a:spLocks/>
          </p:cNvSpPr>
          <p:nvPr/>
        </p:nvSpPr>
        <p:spPr>
          <a:xfrm>
            <a:off x="11389791" y="6445413"/>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89</a:t>
            </a:fld>
            <a:endParaRPr lang="en-US" sz="1200" dirty="0"/>
          </a:p>
        </p:txBody>
      </p:sp>
    </p:spTree>
    <p:extLst>
      <p:ext uri="{BB962C8B-B14F-4D97-AF65-F5344CB8AC3E}">
        <p14:creationId xmlns:p14="http://schemas.microsoft.com/office/powerpoint/2010/main" val="19192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86884" y="2144713"/>
            <a:ext cx="7011848" cy="3419475"/>
          </a:xfrm>
        </p:spPr>
        <p:txBody>
          <a:bodyPr/>
          <a:lstStyle/>
          <a:p>
            <a:pPr marL="0" indent="0">
              <a:buNone/>
            </a:pPr>
            <a:r>
              <a:rPr lang="en-GB" altLang="en-US" sz="4300" dirty="0"/>
              <a:t>What problems or opportunities are changing or driving an increased focus on data in your organisation / industry? </a:t>
            </a:r>
            <a:endParaRPr lang="en-GB" altLang="en-US" sz="2700" dirty="0"/>
          </a:p>
        </p:txBody>
      </p:sp>
      <p:sp>
        <p:nvSpPr>
          <p:cNvPr id="5" name="Rectangle 2"/>
          <p:cNvSpPr txBox="1">
            <a:spLocks noChangeArrowheads="1"/>
          </p:cNvSpPr>
          <p:nvPr/>
        </p:nvSpPr>
        <p:spPr>
          <a:xfrm>
            <a:off x="846669" y="932040"/>
            <a:ext cx="5171017" cy="609600"/>
          </a:xfrm>
          <a:prstGeom prst="rect">
            <a:avLst/>
          </a:prstGeom>
          <a:solidFill>
            <a:srgbClr val="000099"/>
          </a:solidFill>
          <a:scene3d>
            <a:camera prst="legacyObliqueTopRight"/>
            <a:lightRig rig="legacyFlat3" dir="b"/>
          </a:scene3d>
          <a:sp3d extrusionH="430200" prstMaterial="legacyMatte">
            <a:bevelT w="13500" h="13500" prst="angle"/>
            <a:bevelB w="13500" h="13500" prst="angle"/>
            <a:extrusionClr>
              <a:schemeClr val="accent1">
                <a:lumMod val="50000"/>
              </a:schemeClr>
            </a:extrusionClr>
          </a:sp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r>
              <a:rPr lang="en-GB" dirty="0">
                <a:solidFill>
                  <a:schemeClr val="accent2"/>
                </a:solidFill>
              </a:rPr>
              <a:t>DISCUSSION</a:t>
            </a:r>
            <a:endParaRPr lang="en-GB" dirty="0"/>
          </a:p>
        </p:txBody>
      </p:sp>
      <p:pic>
        <p:nvPicPr>
          <p:cNvPr id="2" name="Picture 1">
            <a:extLst>
              <a:ext uri="{FF2B5EF4-FFF2-40B4-BE49-F238E27FC236}">
                <a16:creationId xmlns:a16="http://schemas.microsoft.com/office/drawing/2014/main" id="{B7F2BDD8-F30D-A64A-91A3-3E5DBA66E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5695" y="1359830"/>
            <a:ext cx="2853246" cy="2855623"/>
          </a:xfrm>
          <a:prstGeom prst="rect">
            <a:avLst/>
          </a:prstGeom>
          <a:effectLst>
            <a:reflection blurRad="6350" stA="52000" endA="300" endPos="35000" dir="5400000" sy="-100000" algn="bl" rotWithShape="0"/>
          </a:effectLst>
        </p:spPr>
      </p:pic>
      <p:sp>
        <p:nvSpPr>
          <p:cNvPr id="7" name="Slide Number Placeholder 3">
            <a:extLst>
              <a:ext uri="{FF2B5EF4-FFF2-40B4-BE49-F238E27FC236}">
                <a16:creationId xmlns:a16="http://schemas.microsoft.com/office/drawing/2014/main" id="{B091D7C8-C9C0-5841-9775-F2F35F3FBF3A}"/>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9</a:t>
            </a:fld>
            <a:endParaRPr lang="en-US" sz="1200" dirty="0"/>
          </a:p>
        </p:txBody>
      </p:sp>
    </p:spTree>
    <p:extLst>
      <p:ext uri="{BB962C8B-B14F-4D97-AF65-F5344CB8AC3E}">
        <p14:creationId xmlns:p14="http://schemas.microsoft.com/office/powerpoint/2010/main" val="4161506626"/>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3" name="Picture 2" descr="A bridge over a body of water&#10;&#10;Description automatically generated with medium confidence">
            <a:extLst>
              <a:ext uri="{FF2B5EF4-FFF2-40B4-BE49-F238E27FC236}">
                <a16:creationId xmlns:a16="http://schemas.microsoft.com/office/drawing/2014/main" id="{496B681B-8141-183F-2390-AA8C74F0AE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290" y="1130249"/>
            <a:ext cx="7560026" cy="5114135"/>
          </a:xfrm>
          <a:prstGeom prst="rect">
            <a:avLst/>
          </a:prstGeom>
          <a:effectLst>
            <a:outerShdw blurRad="50800" dist="38100" dir="2700000" algn="tl" rotWithShape="0">
              <a:prstClr val="black">
                <a:alpha val="40000"/>
              </a:prstClr>
            </a:outerShdw>
          </a:effectLst>
        </p:spPr>
      </p:pic>
      <p:sp>
        <p:nvSpPr>
          <p:cNvPr id="259" name="Google Shape;259;p29"/>
          <p:cNvSpPr txBox="1">
            <a:spLocks noGrp="1"/>
          </p:cNvSpPr>
          <p:nvPr>
            <p:ph type="title"/>
          </p:nvPr>
        </p:nvSpPr>
        <p:spPr>
          <a:xfrm>
            <a:off x="387721" y="148530"/>
            <a:ext cx="10515600" cy="6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9"/>
              </a:buClr>
              <a:buSzPts val="2800"/>
              <a:buFont typeface="Calibri"/>
              <a:buNone/>
            </a:pPr>
            <a:r>
              <a:rPr lang="en-US" dirty="0"/>
              <a:t>Data Governance:  The Bridge Between Business &amp; IT </a:t>
            </a:r>
            <a:endParaRPr dirty="0"/>
          </a:p>
        </p:txBody>
      </p:sp>
      <p:sp>
        <p:nvSpPr>
          <p:cNvPr id="261" name="Google Shape;261;p29"/>
          <p:cNvSpPr txBox="1"/>
          <p:nvPr/>
        </p:nvSpPr>
        <p:spPr>
          <a:xfrm>
            <a:off x="11353800" y="6356349"/>
            <a:ext cx="579783"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90</a:t>
            </a:fld>
            <a:endParaRPr sz="1200" dirty="0">
              <a:solidFill>
                <a:schemeClr val="dk1"/>
              </a:solidFill>
              <a:latin typeface="Calibri"/>
              <a:ea typeface="Calibri"/>
              <a:cs typeface="Calibri"/>
              <a:sym typeface="Calibri"/>
            </a:endParaRPr>
          </a:p>
        </p:txBody>
      </p:sp>
      <p:cxnSp>
        <p:nvCxnSpPr>
          <p:cNvPr id="262" name="Google Shape;262;p29"/>
          <p:cNvCxnSpPr>
            <a:cxnSpLocks/>
            <a:stCxn id="263" idx="3"/>
          </p:cNvCxnSpPr>
          <p:nvPr/>
        </p:nvCxnSpPr>
        <p:spPr>
          <a:xfrm flipV="1">
            <a:off x="3775954" y="2870078"/>
            <a:ext cx="1278498" cy="728816"/>
          </a:xfrm>
          <a:prstGeom prst="straightConnector1">
            <a:avLst/>
          </a:prstGeom>
          <a:noFill/>
          <a:ln w="38100" cap="flat" cmpd="sng">
            <a:solidFill>
              <a:srgbClr val="FFFF00"/>
            </a:solidFill>
            <a:prstDash val="solid"/>
            <a:round/>
            <a:headEnd type="none" w="sm" len="sm"/>
            <a:tailEnd type="none" w="sm" len="sm"/>
          </a:ln>
        </p:spPr>
      </p:cxnSp>
      <p:cxnSp>
        <p:nvCxnSpPr>
          <p:cNvPr id="264" name="Google Shape;264;p29"/>
          <p:cNvCxnSpPr>
            <a:cxnSpLocks/>
            <a:endCxn id="265" idx="1"/>
          </p:cNvCxnSpPr>
          <p:nvPr/>
        </p:nvCxnSpPr>
        <p:spPr>
          <a:xfrm>
            <a:off x="6716000" y="2870078"/>
            <a:ext cx="1615744" cy="673160"/>
          </a:xfrm>
          <a:prstGeom prst="straightConnector1">
            <a:avLst/>
          </a:prstGeom>
          <a:noFill/>
          <a:ln w="38100" cap="flat" cmpd="sng">
            <a:solidFill>
              <a:srgbClr val="FFFF00"/>
            </a:solidFill>
            <a:prstDash val="solid"/>
            <a:round/>
            <a:headEnd type="none" w="sm" len="sm"/>
            <a:tailEnd type="none" w="sm" len="sm"/>
          </a:ln>
        </p:spPr>
      </p:cxnSp>
      <p:sp>
        <p:nvSpPr>
          <p:cNvPr id="265" name="Google Shape;265;p29"/>
          <p:cNvSpPr txBox="1"/>
          <p:nvPr/>
        </p:nvSpPr>
        <p:spPr>
          <a:xfrm>
            <a:off x="8331744" y="3250870"/>
            <a:ext cx="1307922" cy="584735"/>
          </a:xfrm>
          <a:prstGeom prst="rect">
            <a:avLst/>
          </a:prstGeom>
          <a:solidFill>
            <a:srgbClr val="3A67B8"/>
          </a:solidFill>
          <a:ln w="381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BUSINESS</a:t>
            </a:r>
            <a:endParaRPr sz="1200" dirty="0"/>
          </a:p>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FUNCTIONS</a:t>
            </a:r>
            <a:endParaRPr sz="2000" b="1" dirty="0">
              <a:solidFill>
                <a:schemeClr val="lt1"/>
              </a:solidFill>
              <a:latin typeface="Calibri"/>
              <a:ea typeface="Calibri"/>
              <a:cs typeface="Calibri"/>
              <a:sym typeface="Calibri"/>
            </a:endParaRPr>
          </a:p>
        </p:txBody>
      </p:sp>
      <p:sp>
        <p:nvSpPr>
          <p:cNvPr id="263" name="Google Shape;263;p29"/>
          <p:cNvSpPr txBox="1"/>
          <p:nvPr/>
        </p:nvSpPr>
        <p:spPr>
          <a:xfrm>
            <a:off x="2367684" y="3306526"/>
            <a:ext cx="1408270" cy="584735"/>
          </a:xfrm>
          <a:prstGeom prst="rect">
            <a:avLst/>
          </a:prstGeom>
          <a:solidFill>
            <a:schemeClr val="accent2"/>
          </a:solidFill>
          <a:ln w="381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TECHNICAL </a:t>
            </a:r>
            <a:endParaRPr sz="1200" dirty="0"/>
          </a:p>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DATA TEAMS</a:t>
            </a:r>
            <a:endParaRPr sz="1200" dirty="0"/>
          </a:p>
        </p:txBody>
      </p:sp>
      <p:sp>
        <p:nvSpPr>
          <p:cNvPr id="266" name="Google Shape;266;p29"/>
          <p:cNvSpPr txBox="1"/>
          <p:nvPr/>
        </p:nvSpPr>
        <p:spPr>
          <a:xfrm>
            <a:off x="5088758" y="2660195"/>
            <a:ext cx="1592936" cy="646331"/>
          </a:xfrm>
          <a:prstGeom prst="rect">
            <a:avLst/>
          </a:prstGeom>
          <a:solidFill>
            <a:srgbClr val="385623"/>
          </a:solidFill>
          <a:ln w="381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DATA </a:t>
            </a:r>
            <a:endParaRPr dirty="0"/>
          </a:p>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GOVERNANCE </a:t>
            </a:r>
            <a:endParaRPr sz="2000" b="1" dirty="0">
              <a:solidFill>
                <a:schemeClr val="lt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7F45-A88F-C549-81F3-CD5CFEE9620E}"/>
              </a:ext>
            </a:extLst>
          </p:cNvPr>
          <p:cNvSpPr>
            <a:spLocks noGrp="1"/>
          </p:cNvSpPr>
          <p:nvPr>
            <p:ph type="title"/>
          </p:nvPr>
        </p:nvSpPr>
        <p:spPr/>
        <p:txBody>
          <a:bodyPr/>
          <a:lstStyle/>
          <a:p>
            <a:r>
              <a:rPr lang="en-GB" dirty="0"/>
              <a:t>Data Strategy and Data Governance – mutual allies  </a:t>
            </a:r>
          </a:p>
        </p:txBody>
      </p:sp>
      <p:sp>
        <p:nvSpPr>
          <p:cNvPr id="4" name="Slide Number Placeholder 3">
            <a:extLst>
              <a:ext uri="{FF2B5EF4-FFF2-40B4-BE49-F238E27FC236}">
                <a16:creationId xmlns:a16="http://schemas.microsoft.com/office/drawing/2014/main" id="{ABBA7F89-B6FD-6E45-A47B-8A0397536ECA}"/>
              </a:ext>
            </a:extLst>
          </p:cNvPr>
          <p:cNvSpPr>
            <a:spLocks noGrp="1"/>
          </p:cNvSpPr>
          <p:nvPr>
            <p:ph type="sldNum" sz="quarter" idx="12"/>
          </p:nvPr>
        </p:nvSpPr>
        <p:spPr/>
        <p:txBody>
          <a:bodyPr/>
          <a:lstStyle/>
          <a:p>
            <a:fld id="{7C0A8638-8D10-419D-A540-6BF35F11F66E}" type="slidenum">
              <a:rPr lang="en-US" smtClean="0">
                <a:solidFill>
                  <a:schemeClr val="tx1"/>
                </a:solidFill>
              </a:rPr>
              <a:t>91</a:t>
            </a:fld>
            <a:endParaRPr lang="en-US" dirty="0">
              <a:solidFill>
                <a:schemeClr val="tx1"/>
              </a:solidFill>
            </a:endParaRPr>
          </a:p>
        </p:txBody>
      </p:sp>
      <p:graphicFrame>
        <p:nvGraphicFramePr>
          <p:cNvPr id="5" name="Diagram 4">
            <a:extLst>
              <a:ext uri="{FF2B5EF4-FFF2-40B4-BE49-F238E27FC236}">
                <a16:creationId xmlns:a16="http://schemas.microsoft.com/office/drawing/2014/main" id="{AEAC82DF-C3FB-8040-80BA-A0D538D4124F}"/>
              </a:ext>
            </a:extLst>
          </p:cNvPr>
          <p:cNvGraphicFramePr/>
          <p:nvPr>
            <p:extLst>
              <p:ext uri="{D42A27DB-BD31-4B8C-83A1-F6EECF244321}">
                <p14:modId xmlns:p14="http://schemas.microsoft.com/office/powerpoint/2010/main" val="3137152288"/>
              </p:ext>
            </p:extLst>
          </p:nvPr>
        </p:nvGraphicFramePr>
        <p:xfrm>
          <a:off x="2708893" y="725166"/>
          <a:ext cx="6927438" cy="4618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F384BDB-7699-FE46-921C-27960358587B}"/>
              </a:ext>
            </a:extLst>
          </p:cNvPr>
          <p:cNvSpPr txBox="1"/>
          <p:nvPr/>
        </p:nvSpPr>
        <p:spPr>
          <a:xfrm>
            <a:off x="1513953" y="5014431"/>
            <a:ext cx="9317318" cy="954107"/>
          </a:xfrm>
          <a:prstGeom prst="rect">
            <a:avLst/>
          </a:prstGeom>
          <a:noFill/>
        </p:spPr>
        <p:txBody>
          <a:bodyPr wrap="square" rtlCol="0">
            <a:spAutoFit/>
          </a:bodyPr>
          <a:lstStyle/>
          <a:p>
            <a:pPr algn="ctr"/>
            <a:r>
              <a:rPr lang="en-GB" sz="2800" b="1" dirty="0"/>
              <a:t>Most successful Data Strategies depend on Data Governance as the primary mechanism to deliver it  </a:t>
            </a:r>
          </a:p>
        </p:txBody>
      </p:sp>
    </p:spTree>
    <p:extLst>
      <p:ext uri="{BB962C8B-B14F-4D97-AF65-F5344CB8AC3E}">
        <p14:creationId xmlns:p14="http://schemas.microsoft.com/office/powerpoint/2010/main" val="23175202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433471" y="1749088"/>
            <a:ext cx="4025202" cy="3919944"/>
            <a:chOff x="459034" y="835200"/>
            <a:chExt cx="3960000" cy="3960000"/>
          </a:xfrm>
          <a:effectLst>
            <a:outerShdw blurRad="50800" dist="38100" dir="2700000" algn="tl" rotWithShape="0">
              <a:prstClr val="black">
                <a:alpha val="40000"/>
              </a:prstClr>
            </a:outerShdw>
          </a:effectLst>
        </p:grpSpPr>
        <p:sp>
          <p:nvSpPr>
            <p:cNvPr id="25" name="Oval 24"/>
            <p:cNvSpPr>
              <a:spLocks noChangeAspect="1"/>
            </p:cNvSpPr>
            <p:nvPr/>
          </p:nvSpPr>
          <p:spPr>
            <a:xfrm>
              <a:off x="459034" y="835200"/>
              <a:ext cx="3960000" cy="3960000"/>
            </a:xfrm>
            <a:prstGeom prst="ellipse">
              <a:avLst/>
            </a:prstGeom>
            <a:gradFill flip="none" rotWithShape="1">
              <a:gsLst>
                <a:gs pos="0">
                  <a:schemeClr val="tx1">
                    <a:lumMod val="85000"/>
                    <a:lumOff val="15000"/>
                  </a:schemeClr>
                </a:gs>
                <a:gs pos="37000">
                  <a:schemeClr val="accent1">
                    <a:lumMod val="60000"/>
                    <a:lumOff val="40000"/>
                  </a:schemeClr>
                </a:gs>
                <a:gs pos="100000">
                  <a:schemeClr val="accent1">
                    <a:lumMod val="40000"/>
                    <a:lumOff val="60000"/>
                  </a:schemeClr>
                </a:gs>
              </a:gsLst>
              <a:path path="circle">
                <a:fillToRect l="50000" t="50000" r="50000" b="50000"/>
              </a:path>
              <a:tileRect/>
            </a:gra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cxnSp>
          <p:nvCxnSpPr>
            <p:cNvPr id="27" name="Straight Connector 26"/>
            <p:cNvCxnSpPr/>
            <p:nvPr/>
          </p:nvCxnSpPr>
          <p:spPr>
            <a:xfrm rot="108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72337" y="1100243"/>
              <a:ext cx="1123515" cy="233191"/>
            </a:xfrm>
            <a:prstGeom prst="rect">
              <a:avLst/>
            </a:prstGeom>
            <a:noFill/>
          </p:spPr>
          <p:txBody>
            <a:bodyPr wrap="square" rtlCol="0">
              <a:spAutoFit/>
            </a:bodyPr>
            <a:lstStyle/>
            <a:p>
              <a:pPr algn="ctr"/>
              <a:r>
                <a:rPr lang="en-GB" sz="900" dirty="0"/>
                <a:t>Data Architecture</a:t>
              </a:r>
            </a:p>
          </p:txBody>
        </p:sp>
        <p:sp>
          <p:nvSpPr>
            <p:cNvPr id="29" name="TextBox 28"/>
            <p:cNvSpPr txBox="1"/>
            <p:nvPr/>
          </p:nvSpPr>
          <p:spPr>
            <a:xfrm>
              <a:off x="2800413" y="1501413"/>
              <a:ext cx="1123515" cy="373106"/>
            </a:xfrm>
            <a:prstGeom prst="rect">
              <a:avLst/>
            </a:prstGeom>
            <a:noFill/>
          </p:spPr>
          <p:txBody>
            <a:bodyPr wrap="square" rtlCol="0">
              <a:spAutoFit/>
            </a:bodyPr>
            <a:lstStyle/>
            <a:p>
              <a:pPr algn="ctr"/>
              <a:r>
                <a:rPr lang="en-GB" sz="900" dirty="0"/>
                <a:t>Data Modelling &amp; Design</a:t>
              </a:r>
            </a:p>
          </p:txBody>
        </p:sp>
        <p:sp>
          <p:nvSpPr>
            <p:cNvPr id="30" name="TextBox 29"/>
            <p:cNvSpPr txBox="1"/>
            <p:nvPr/>
          </p:nvSpPr>
          <p:spPr>
            <a:xfrm>
              <a:off x="3295518" y="2211710"/>
              <a:ext cx="1123515" cy="373106"/>
            </a:xfrm>
            <a:prstGeom prst="rect">
              <a:avLst/>
            </a:prstGeom>
            <a:noFill/>
          </p:spPr>
          <p:txBody>
            <a:bodyPr wrap="square" rtlCol="0">
              <a:spAutoFit/>
            </a:bodyPr>
            <a:lstStyle/>
            <a:p>
              <a:pPr algn="ctr"/>
              <a:r>
                <a:rPr lang="en-GB" sz="900" dirty="0"/>
                <a:t>Data Storage &amp; Operations</a:t>
              </a:r>
            </a:p>
          </p:txBody>
        </p:sp>
        <p:sp>
          <p:nvSpPr>
            <p:cNvPr id="31" name="TextBox 30"/>
            <p:cNvSpPr txBox="1"/>
            <p:nvPr/>
          </p:nvSpPr>
          <p:spPr>
            <a:xfrm>
              <a:off x="3168648" y="3075806"/>
              <a:ext cx="1123515" cy="233191"/>
            </a:xfrm>
            <a:prstGeom prst="rect">
              <a:avLst/>
            </a:prstGeom>
            <a:noFill/>
          </p:spPr>
          <p:txBody>
            <a:bodyPr wrap="square" rtlCol="0">
              <a:spAutoFit/>
            </a:bodyPr>
            <a:lstStyle/>
            <a:p>
              <a:pPr algn="ctr"/>
              <a:r>
                <a:rPr lang="en-GB" sz="900" dirty="0"/>
                <a:t>Data Security</a:t>
              </a:r>
            </a:p>
          </p:txBody>
        </p:sp>
        <p:sp>
          <p:nvSpPr>
            <p:cNvPr id="32" name="TextBox 31"/>
            <p:cNvSpPr txBox="1"/>
            <p:nvPr/>
          </p:nvSpPr>
          <p:spPr>
            <a:xfrm>
              <a:off x="2775139" y="3738138"/>
              <a:ext cx="1082136" cy="513020"/>
            </a:xfrm>
            <a:prstGeom prst="rect">
              <a:avLst/>
            </a:prstGeom>
            <a:noFill/>
          </p:spPr>
          <p:txBody>
            <a:bodyPr wrap="square" rtlCol="0">
              <a:spAutoFit/>
            </a:bodyPr>
            <a:lstStyle/>
            <a:p>
              <a:pPr algn="ctr"/>
              <a:r>
                <a:rPr lang="en-GB" sz="900" dirty="0"/>
                <a:t>Data</a:t>
              </a:r>
              <a:br>
                <a:rPr lang="en-GB" sz="900" dirty="0"/>
              </a:br>
              <a:r>
                <a:rPr lang="en-GB" sz="900" dirty="0"/>
                <a:t>Integration &amp; Interoperability</a:t>
              </a:r>
            </a:p>
          </p:txBody>
        </p:sp>
        <p:sp>
          <p:nvSpPr>
            <p:cNvPr id="33" name="TextBox 32"/>
            <p:cNvSpPr txBox="1"/>
            <p:nvPr/>
          </p:nvSpPr>
          <p:spPr>
            <a:xfrm>
              <a:off x="1877276" y="4114607"/>
              <a:ext cx="1123515" cy="373106"/>
            </a:xfrm>
            <a:prstGeom prst="rect">
              <a:avLst/>
            </a:prstGeom>
            <a:noFill/>
          </p:spPr>
          <p:txBody>
            <a:bodyPr wrap="square" rtlCol="0">
              <a:spAutoFit/>
            </a:bodyPr>
            <a:lstStyle/>
            <a:p>
              <a:pPr algn="ctr"/>
              <a:r>
                <a:rPr lang="en-GB" sz="900" dirty="0"/>
                <a:t>Documents &amp; </a:t>
              </a:r>
            </a:p>
            <a:p>
              <a:pPr algn="ctr"/>
              <a:r>
                <a:rPr lang="en-GB" sz="900" dirty="0"/>
                <a:t>Content</a:t>
              </a:r>
            </a:p>
          </p:txBody>
        </p:sp>
        <p:sp>
          <p:nvSpPr>
            <p:cNvPr id="34" name="TextBox 33"/>
            <p:cNvSpPr txBox="1"/>
            <p:nvPr/>
          </p:nvSpPr>
          <p:spPr>
            <a:xfrm>
              <a:off x="1093312" y="3760115"/>
              <a:ext cx="1123515" cy="373106"/>
            </a:xfrm>
            <a:prstGeom prst="rect">
              <a:avLst/>
            </a:prstGeom>
            <a:noFill/>
          </p:spPr>
          <p:txBody>
            <a:bodyPr wrap="square" rtlCol="0">
              <a:spAutoFit/>
            </a:bodyPr>
            <a:lstStyle/>
            <a:p>
              <a:pPr algn="ctr"/>
              <a:r>
                <a:rPr lang="en-GB" sz="900" dirty="0"/>
                <a:t>Reference &amp; Master Data</a:t>
              </a:r>
            </a:p>
          </p:txBody>
        </p:sp>
        <p:sp>
          <p:nvSpPr>
            <p:cNvPr id="35" name="TextBox 34"/>
            <p:cNvSpPr txBox="1"/>
            <p:nvPr/>
          </p:nvSpPr>
          <p:spPr>
            <a:xfrm>
              <a:off x="479453" y="2953856"/>
              <a:ext cx="1284235" cy="373106"/>
            </a:xfrm>
            <a:prstGeom prst="rect">
              <a:avLst/>
            </a:prstGeom>
            <a:noFill/>
          </p:spPr>
          <p:txBody>
            <a:bodyPr wrap="square" rtlCol="0">
              <a:spAutoFit/>
            </a:bodyPr>
            <a:lstStyle/>
            <a:p>
              <a:pPr algn="ctr"/>
              <a:r>
                <a:rPr lang="en-GB" sz="900" dirty="0"/>
                <a:t>Data Warehousing &amp; Business Intelligence</a:t>
              </a:r>
            </a:p>
          </p:txBody>
        </p:sp>
        <p:sp>
          <p:nvSpPr>
            <p:cNvPr id="36" name="TextBox 35"/>
            <p:cNvSpPr txBox="1"/>
            <p:nvPr/>
          </p:nvSpPr>
          <p:spPr>
            <a:xfrm>
              <a:off x="1121570" y="1534813"/>
              <a:ext cx="936102" cy="248737"/>
            </a:xfrm>
            <a:prstGeom prst="rect">
              <a:avLst/>
            </a:prstGeom>
            <a:noFill/>
          </p:spPr>
          <p:txBody>
            <a:bodyPr wrap="square" rtlCol="0">
              <a:spAutoFit/>
            </a:bodyPr>
            <a:lstStyle/>
            <a:p>
              <a:pPr algn="ctr"/>
              <a:r>
                <a:rPr lang="en-GB" sz="1000" dirty="0"/>
                <a:t>Data Quality</a:t>
              </a:r>
            </a:p>
          </p:txBody>
        </p:sp>
        <p:cxnSp>
          <p:nvCxnSpPr>
            <p:cNvPr id="37" name="Straight Connector 36"/>
            <p:cNvCxnSpPr/>
            <p:nvPr/>
          </p:nvCxnSpPr>
          <p:spPr>
            <a:xfrm rot="324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 idx="6"/>
              <a:endCxn id="25" idx="2"/>
            </p:cNvCxnSpPr>
            <p:nvPr/>
          </p:nvCxnSpPr>
          <p:spPr>
            <a:xfrm flipH="1">
              <a:off x="459034" y="2815200"/>
              <a:ext cx="3960000" cy="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756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972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1755034" y="2131200"/>
              <a:ext cx="1368000" cy="1368000"/>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ysClr val="windowText" lastClr="000000"/>
                  </a:solidFill>
                </a:rPr>
                <a:t>Data Governance</a:t>
              </a:r>
            </a:p>
          </p:txBody>
        </p:sp>
        <p:sp>
          <p:nvSpPr>
            <p:cNvPr id="42" name="TextBox 41"/>
            <p:cNvSpPr txBox="1"/>
            <p:nvPr/>
          </p:nvSpPr>
          <p:spPr>
            <a:xfrm>
              <a:off x="572640" y="2221113"/>
              <a:ext cx="829652" cy="233191"/>
            </a:xfrm>
            <a:prstGeom prst="rect">
              <a:avLst/>
            </a:prstGeom>
            <a:noFill/>
          </p:spPr>
          <p:txBody>
            <a:bodyPr wrap="square" rtlCol="0">
              <a:spAutoFit/>
            </a:bodyPr>
            <a:lstStyle/>
            <a:p>
              <a:pPr algn="ctr"/>
              <a:r>
                <a:rPr lang="en-GB" sz="900" dirty="0"/>
                <a:t>Metadata</a:t>
              </a:r>
            </a:p>
          </p:txBody>
        </p:sp>
      </p:grpSp>
      <p:sp>
        <p:nvSpPr>
          <p:cNvPr id="21" name="Text Placeholder 1"/>
          <p:cNvSpPr txBox="1">
            <a:spLocks/>
          </p:cNvSpPr>
          <p:nvPr/>
        </p:nvSpPr>
        <p:spPr>
          <a:xfrm>
            <a:off x="1559530" y="5811060"/>
            <a:ext cx="3546347" cy="363869"/>
          </a:xfrm>
          <a:prstGeom prst="rect">
            <a:avLst/>
          </a:prstGeom>
        </p:spPr>
        <p:txBody>
          <a:bodyPr/>
          <a:lst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a:lstStyle>
          <a:p>
            <a:pPr marL="0" indent="0" algn="ctr">
              <a:buNone/>
            </a:pPr>
            <a:r>
              <a:rPr lang="en-GB" sz="1800" b="1" kern="0" dirty="0">
                <a:solidFill>
                  <a:srgbClr val="002060"/>
                </a:solidFill>
              </a:rPr>
              <a:t>DAMA DMBOK </a:t>
            </a:r>
            <a:r>
              <a:rPr lang="mr-IN" sz="1800" b="1" kern="0" dirty="0">
                <a:solidFill>
                  <a:srgbClr val="002060"/>
                </a:solidFill>
              </a:rPr>
              <a:t>–</a:t>
            </a:r>
            <a:r>
              <a:rPr lang="en-GB" sz="1800" b="1" kern="0" dirty="0">
                <a:solidFill>
                  <a:srgbClr val="002060"/>
                </a:solidFill>
              </a:rPr>
              <a:t> Version 2 2017 </a:t>
            </a:r>
            <a:endParaRPr lang="en-GB" sz="1800" b="1" kern="0" dirty="0"/>
          </a:p>
        </p:txBody>
      </p:sp>
      <p:sp>
        <p:nvSpPr>
          <p:cNvPr id="3" name="TextBox 2"/>
          <p:cNvSpPr txBox="1"/>
          <p:nvPr/>
        </p:nvSpPr>
        <p:spPr>
          <a:xfrm>
            <a:off x="2691035" y="1379219"/>
            <a:ext cx="1583703" cy="287130"/>
          </a:xfrm>
          <a:prstGeom prst="rect">
            <a:avLst/>
          </a:prstGeom>
          <a:noFill/>
        </p:spPr>
        <p:txBody>
          <a:bodyPr wrap="none" rtlCol="0">
            <a:spAutoFit/>
          </a:bodyPr>
          <a:lstStyle/>
          <a:p>
            <a:r>
              <a:rPr lang="en-GB" sz="1266" b="1" dirty="0"/>
              <a:t>11 DATA DISCIPLINES</a:t>
            </a:r>
          </a:p>
        </p:txBody>
      </p:sp>
      <p:sp>
        <p:nvSpPr>
          <p:cNvPr id="23" name="Title 1">
            <a:extLst>
              <a:ext uri="{FF2B5EF4-FFF2-40B4-BE49-F238E27FC236}">
                <a16:creationId xmlns:a16="http://schemas.microsoft.com/office/drawing/2014/main" id="{AE541C12-11F0-EA44-8671-18FE37027A1C}"/>
              </a:ext>
            </a:extLst>
          </p:cNvPr>
          <p:cNvSpPr txBox="1">
            <a:spLocks/>
          </p:cNvSpPr>
          <p:nvPr/>
        </p:nvSpPr>
        <p:spPr>
          <a:xfrm>
            <a:off x="200872" y="181326"/>
            <a:ext cx="10515600" cy="625080"/>
          </a:xfrm>
          <a:prstGeom prst="rect">
            <a:avLst/>
          </a:prstGeom>
        </p:spPr>
        <p:txBody>
          <a:bodyPr/>
          <a:lstStyle>
            <a:lvl1pPr algn="l" defTabSz="914400" rtl="0" eaLnBrk="1" latinLnBrk="0" hangingPunct="1">
              <a:lnSpc>
                <a:spcPct val="90000"/>
              </a:lnSpc>
              <a:spcBef>
                <a:spcPct val="0"/>
              </a:spcBef>
              <a:buNone/>
              <a:defRPr sz="2800" b="1" kern="1200">
                <a:solidFill>
                  <a:srgbClr val="000099"/>
                </a:solidFill>
                <a:latin typeface="+mn-lt"/>
                <a:ea typeface="+mj-ea"/>
                <a:cs typeface="+mj-cs"/>
              </a:defRPr>
            </a:lvl1pPr>
          </a:lstStyle>
          <a:p>
            <a:r>
              <a:rPr lang="en-US" sz="3200" dirty="0"/>
              <a:t>Data Governance – Relationships with Other Data Disciplines </a:t>
            </a:r>
          </a:p>
        </p:txBody>
      </p:sp>
      <p:graphicFrame>
        <p:nvGraphicFramePr>
          <p:cNvPr id="2" name="Table 3">
            <a:extLst>
              <a:ext uri="{FF2B5EF4-FFF2-40B4-BE49-F238E27FC236}">
                <a16:creationId xmlns:a16="http://schemas.microsoft.com/office/drawing/2014/main" id="{B5937876-F831-484C-BAD2-58AE1DB9AB58}"/>
              </a:ext>
            </a:extLst>
          </p:cNvPr>
          <p:cNvGraphicFramePr>
            <a:graphicFrameLocks noGrp="1"/>
          </p:cNvGraphicFramePr>
          <p:nvPr/>
        </p:nvGraphicFramePr>
        <p:xfrm>
          <a:off x="5928409" y="889623"/>
          <a:ext cx="5752315" cy="5659111"/>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2084881">
                  <a:extLst>
                    <a:ext uri="{9D8B030D-6E8A-4147-A177-3AD203B41FA5}">
                      <a16:colId xmlns:a16="http://schemas.microsoft.com/office/drawing/2014/main" val="3962046612"/>
                    </a:ext>
                  </a:extLst>
                </a:gridCol>
                <a:gridCol w="3667434">
                  <a:extLst>
                    <a:ext uri="{9D8B030D-6E8A-4147-A177-3AD203B41FA5}">
                      <a16:colId xmlns:a16="http://schemas.microsoft.com/office/drawing/2014/main" val="4012224488"/>
                    </a:ext>
                  </a:extLst>
                </a:gridCol>
              </a:tblGrid>
              <a:tr h="416551">
                <a:tc>
                  <a:txBody>
                    <a:bodyPr/>
                    <a:lstStyle/>
                    <a:p>
                      <a:pPr algn="ctr"/>
                      <a:r>
                        <a:rPr lang="en-GB" sz="1400" dirty="0"/>
                        <a:t>DISCIPLINE </a:t>
                      </a:r>
                    </a:p>
                  </a:txBody>
                  <a:tcPr/>
                </a:tc>
                <a:tc>
                  <a:txBody>
                    <a:bodyPr/>
                    <a:lstStyle/>
                    <a:p>
                      <a:pPr algn="ctr"/>
                      <a:r>
                        <a:rPr lang="en-GB" sz="1400" dirty="0"/>
                        <a:t>EXAMPLE RELATIONSHIPS</a:t>
                      </a:r>
                    </a:p>
                  </a:txBody>
                  <a:tcPr/>
                </a:tc>
                <a:extLst>
                  <a:ext uri="{0D108BD9-81ED-4DB2-BD59-A6C34878D82A}">
                    <a16:rowId xmlns:a16="http://schemas.microsoft.com/office/drawing/2014/main" val="2462677769"/>
                  </a:ext>
                </a:extLst>
              </a:tr>
              <a:tr h="370840">
                <a:tc>
                  <a:txBody>
                    <a:bodyPr/>
                    <a:lstStyle/>
                    <a:p>
                      <a:pPr algn="ctr"/>
                      <a:r>
                        <a:rPr lang="en-GB" sz="1400" b="1" dirty="0"/>
                        <a:t>Data Quality</a:t>
                      </a:r>
                    </a:p>
                  </a:txBody>
                  <a:tcPr anchor="ctr">
                    <a:solidFill>
                      <a:schemeClr val="bg1">
                        <a:lumMod val="85000"/>
                      </a:schemeClr>
                    </a:solidFill>
                  </a:tcPr>
                </a:tc>
                <a:tc>
                  <a:txBody>
                    <a:bodyPr/>
                    <a:lstStyle/>
                    <a:p>
                      <a:pPr algn="l"/>
                      <a:r>
                        <a:rPr lang="en-GB" sz="1200" dirty="0"/>
                        <a:t>Data Quality requires Data Governance to drive &amp; sustain improvement so it becomes BaU</a:t>
                      </a:r>
                    </a:p>
                  </a:txBody>
                  <a:tcPr/>
                </a:tc>
                <a:extLst>
                  <a:ext uri="{0D108BD9-81ED-4DB2-BD59-A6C34878D82A}">
                    <a16:rowId xmlns:a16="http://schemas.microsoft.com/office/drawing/2014/main" val="259268706"/>
                  </a:ext>
                </a:extLst>
              </a:tr>
              <a:tr h="370840">
                <a:tc>
                  <a:txBody>
                    <a:bodyPr/>
                    <a:lstStyle/>
                    <a:p>
                      <a:pPr algn="ctr"/>
                      <a:r>
                        <a:rPr lang="en-GB" sz="1400" b="1" dirty="0"/>
                        <a:t>Data Architecture </a:t>
                      </a:r>
                    </a:p>
                  </a:txBody>
                  <a:tcPr anchor="ctr">
                    <a:solidFill>
                      <a:schemeClr val="bg1">
                        <a:lumMod val="85000"/>
                      </a:schemeClr>
                    </a:solidFill>
                  </a:tcPr>
                </a:tc>
                <a:tc>
                  <a:txBody>
                    <a:bodyPr/>
                    <a:lstStyle/>
                    <a:p>
                      <a:pPr algn="l"/>
                      <a:r>
                        <a:rPr lang="en-GB" sz="1200" dirty="0"/>
                        <a:t>Designs the structural framework for the management of data across platforms &amp; systems</a:t>
                      </a:r>
                    </a:p>
                  </a:txBody>
                  <a:tcPr/>
                </a:tc>
                <a:extLst>
                  <a:ext uri="{0D108BD9-81ED-4DB2-BD59-A6C34878D82A}">
                    <a16:rowId xmlns:a16="http://schemas.microsoft.com/office/drawing/2014/main" val="1923084167"/>
                  </a:ext>
                </a:extLst>
              </a:tr>
              <a:tr h="370840">
                <a:tc>
                  <a:txBody>
                    <a:bodyPr/>
                    <a:lstStyle/>
                    <a:p>
                      <a:pPr algn="ctr"/>
                      <a:r>
                        <a:rPr lang="en-GB" sz="1400" b="1" dirty="0"/>
                        <a:t>Data Modelling &amp; Design </a:t>
                      </a:r>
                    </a:p>
                  </a:txBody>
                  <a:tcPr anchor="ctr">
                    <a:solidFill>
                      <a:schemeClr val="bg1">
                        <a:lumMod val="85000"/>
                      </a:schemeClr>
                    </a:solidFill>
                  </a:tcPr>
                </a:tc>
                <a:tc>
                  <a:txBody>
                    <a:bodyPr/>
                    <a:lstStyle/>
                    <a:p>
                      <a:pPr algn="l"/>
                      <a:r>
                        <a:rPr lang="en-GB" sz="1200" dirty="0"/>
                        <a:t>Identifies business definitions, entities &amp; attributes to focus Data Governance activities </a:t>
                      </a:r>
                    </a:p>
                  </a:txBody>
                  <a:tcPr/>
                </a:tc>
                <a:extLst>
                  <a:ext uri="{0D108BD9-81ED-4DB2-BD59-A6C34878D82A}">
                    <a16:rowId xmlns:a16="http://schemas.microsoft.com/office/drawing/2014/main" val="1538162449"/>
                  </a:ext>
                </a:extLst>
              </a:tr>
              <a:tr h="370840">
                <a:tc>
                  <a:txBody>
                    <a:bodyPr/>
                    <a:lstStyle/>
                    <a:p>
                      <a:pPr algn="ctr"/>
                      <a:r>
                        <a:rPr lang="en-GB" sz="1400" b="1" dirty="0"/>
                        <a:t>Data Storage &amp; Operations </a:t>
                      </a:r>
                    </a:p>
                  </a:txBody>
                  <a:tcPr anchor="ctr">
                    <a:solidFill>
                      <a:schemeClr val="bg1">
                        <a:lumMod val="85000"/>
                      </a:schemeClr>
                    </a:solidFill>
                  </a:tcPr>
                </a:tc>
                <a:tc>
                  <a:txBody>
                    <a:bodyPr/>
                    <a:lstStyle/>
                    <a:p>
                      <a:pPr algn="l"/>
                      <a:r>
                        <a:rPr lang="en-GB" sz="1200" dirty="0"/>
                        <a:t>Lack of business accountability for data can impact Data Storage &amp; Operations efficiency &amp; reliability</a:t>
                      </a:r>
                    </a:p>
                  </a:txBody>
                  <a:tcPr/>
                </a:tc>
                <a:extLst>
                  <a:ext uri="{0D108BD9-81ED-4DB2-BD59-A6C34878D82A}">
                    <a16:rowId xmlns:a16="http://schemas.microsoft.com/office/drawing/2014/main" val="3645917324"/>
                  </a:ext>
                </a:extLst>
              </a:tr>
              <a:tr h="370840">
                <a:tc>
                  <a:txBody>
                    <a:bodyPr/>
                    <a:lstStyle/>
                    <a:p>
                      <a:pPr algn="ctr"/>
                      <a:r>
                        <a:rPr lang="en-GB" sz="1400" b="1" dirty="0"/>
                        <a:t>Data Security</a:t>
                      </a:r>
                    </a:p>
                  </a:txBody>
                  <a:tcPr anchor="ctr">
                    <a:solidFill>
                      <a:schemeClr val="bg1">
                        <a:lumMod val="85000"/>
                      </a:schemeClr>
                    </a:solidFill>
                  </a:tcPr>
                </a:tc>
                <a:tc>
                  <a:txBody>
                    <a:bodyPr/>
                    <a:lstStyle/>
                    <a:p>
                      <a:pPr algn="l"/>
                      <a:r>
                        <a:rPr lang="en-GB" sz="1200" dirty="0"/>
                        <a:t>Lack of business accountability makes data less secure &amp; more open to fraud</a:t>
                      </a:r>
                    </a:p>
                  </a:txBody>
                  <a:tcPr/>
                </a:tc>
                <a:extLst>
                  <a:ext uri="{0D108BD9-81ED-4DB2-BD59-A6C34878D82A}">
                    <a16:rowId xmlns:a16="http://schemas.microsoft.com/office/drawing/2014/main" val="3743951432"/>
                  </a:ext>
                </a:extLst>
              </a:tr>
              <a:tr h="370840">
                <a:tc>
                  <a:txBody>
                    <a:bodyPr/>
                    <a:lstStyle/>
                    <a:p>
                      <a:pPr algn="ctr"/>
                      <a:r>
                        <a:rPr lang="en-GB" sz="1400" b="1" dirty="0"/>
                        <a:t>Data Integration &amp; Interoperability</a:t>
                      </a:r>
                    </a:p>
                  </a:txBody>
                  <a:tcPr anchor="ctr">
                    <a:solidFill>
                      <a:schemeClr val="bg1">
                        <a:lumMod val="85000"/>
                      </a:schemeClr>
                    </a:solidFill>
                  </a:tcPr>
                </a:tc>
                <a:tc>
                  <a:txBody>
                    <a:bodyPr/>
                    <a:lstStyle/>
                    <a:p>
                      <a:pPr algn="l"/>
                      <a:r>
                        <a:rPr lang="en-GB" sz="1200" dirty="0"/>
                        <a:t>Depends on defined &amp; consistent data formats &amp; content </a:t>
                      </a:r>
                    </a:p>
                  </a:txBody>
                  <a:tcPr/>
                </a:tc>
                <a:extLst>
                  <a:ext uri="{0D108BD9-81ED-4DB2-BD59-A6C34878D82A}">
                    <a16:rowId xmlns:a16="http://schemas.microsoft.com/office/drawing/2014/main" val="3220274458"/>
                  </a:ext>
                </a:extLst>
              </a:tr>
              <a:tr h="370840">
                <a:tc>
                  <a:txBody>
                    <a:bodyPr/>
                    <a:lstStyle/>
                    <a:p>
                      <a:pPr algn="ctr"/>
                      <a:r>
                        <a:rPr lang="en-GB" sz="1400" b="1" dirty="0"/>
                        <a:t>Documents &amp; Content </a:t>
                      </a:r>
                    </a:p>
                  </a:txBody>
                  <a:tcPr anchor="ctr">
                    <a:solidFill>
                      <a:schemeClr val="bg1">
                        <a:lumMod val="85000"/>
                      </a:schemeClr>
                    </a:solidFill>
                  </a:tcPr>
                </a:tc>
                <a:tc>
                  <a:txBody>
                    <a:bodyPr/>
                    <a:lstStyle/>
                    <a:p>
                      <a:pPr algn="l"/>
                      <a:r>
                        <a:rPr lang="en-GB" sz="1200" dirty="0"/>
                        <a:t>Good Data Governance practices support Documents &amp; Content, e.g. content ownership, version control, tagging, taxonomies</a:t>
                      </a:r>
                    </a:p>
                  </a:txBody>
                  <a:tcPr/>
                </a:tc>
                <a:extLst>
                  <a:ext uri="{0D108BD9-81ED-4DB2-BD59-A6C34878D82A}">
                    <a16:rowId xmlns:a16="http://schemas.microsoft.com/office/drawing/2014/main" val="3048985199"/>
                  </a:ext>
                </a:extLst>
              </a:tr>
              <a:tr h="370840">
                <a:tc>
                  <a:txBody>
                    <a:bodyPr/>
                    <a:lstStyle/>
                    <a:p>
                      <a:pPr algn="ctr"/>
                      <a:r>
                        <a:rPr lang="en-GB" sz="1400" b="1" dirty="0"/>
                        <a:t>Reference &amp; Master Data </a:t>
                      </a:r>
                    </a:p>
                  </a:txBody>
                  <a:tcPr anchor="ctr">
                    <a:solidFill>
                      <a:schemeClr val="bg1">
                        <a:lumMod val="85000"/>
                      </a:schemeClr>
                    </a:solidFill>
                  </a:tcPr>
                </a:tc>
                <a:tc>
                  <a:txBody>
                    <a:bodyPr/>
                    <a:lstStyle/>
                    <a:p>
                      <a:pPr algn="l"/>
                      <a:r>
                        <a:rPr lang="en-GB" sz="1200" dirty="0"/>
                        <a:t>Manages widely shared, business critical data, ensuring single truth data.  Governance of the data is critical for success.</a:t>
                      </a:r>
                    </a:p>
                  </a:txBody>
                  <a:tcPr/>
                </a:tc>
                <a:extLst>
                  <a:ext uri="{0D108BD9-81ED-4DB2-BD59-A6C34878D82A}">
                    <a16:rowId xmlns:a16="http://schemas.microsoft.com/office/drawing/2014/main" val="2657336796"/>
                  </a:ext>
                </a:extLst>
              </a:tr>
              <a:tr h="370840">
                <a:tc>
                  <a:txBody>
                    <a:bodyPr/>
                    <a:lstStyle/>
                    <a:p>
                      <a:pPr algn="ctr"/>
                      <a:r>
                        <a:rPr lang="en-GB" sz="1400" b="1" dirty="0"/>
                        <a:t>Data Warehousing &amp; Business Intelligence </a:t>
                      </a:r>
                    </a:p>
                  </a:txBody>
                  <a:tcPr anchor="ctr">
                    <a:solidFill>
                      <a:schemeClr val="bg1">
                        <a:lumMod val="85000"/>
                      </a:schemeClr>
                    </a:solidFill>
                  </a:tcPr>
                </a:tc>
                <a:tc>
                  <a:txBody>
                    <a:bodyPr/>
                    <a:lstStyle/>
                    <a:p>
                      <a:pPr algn="l"/>
                      <a:r>
                        <a:rPr lang="en-GB" sz="1200" dirty="0"/>
                        <a:t>Data Governance is the foundation of effective DW&amp;BI (e.g. business definitions for KPIs etc.).  Also garbage in, garbage out is as true as ever. </a:t>
                      </a:r>
                    </a:p>
                  </a:txBody>
                  <a:tcPr/>
                </a:tc>
                <a:extLst>
                  <a:ext uri="{0D108BD9-81ED-4DB2-BD59-A6C34878D82A}">
                    <a16:rowId xmlns:a16="http://schemas.microsoft.com/office/drawing/2014/main" val="2264720002"/>
                  </a:ext>
                </a:extLst>
              </a:tr>
              <a:tr h="370840">
                <a:tc>
                  <a:txBody>
                    <a:bodyPr/>
                    <a:lstStyle/>
                    <a:p>
                      <a:pPr algn="ctr"/>
                      <a:r>
                        <a:rPr lang="en-GB" sz="1400" b="1" dirty="0"/>
                        <a:t>Metadata</a:t>
                      </a:r>
                    </a:p>
                  </a:txBody>
                  <a:tcPr anchor="ctr">
                    <a:solidFill>
                      <a:schemeClr val="bg1">
                        <a:lumMod val="85000"/>
                      </a:schemeClr>
                    </a:solidFill>
                  </a:tcPr>
                </a:tc>
                <a:tc>
                  <a:txBody>
                    <a:bodyPr/>
                    <a:lstStyle/>
                    <a:p>
                      <a:pPr algn="l"/>
                      <a:r>
                        <a:rPr lang="en-GB" sz="1200" dirty="0"/>
                        <a:t>Metadata provides context &amp; meaning to data and so supports effective Data Governance </a:t>
                      </a:r>
                    </a:p>
                  </a:txBody>
                  <a:tcPr/>
                </a:tc>
                <a:extLst>
                  <a:ext uri="{0D108BD9-81ED-4DB2-BD59-A6C34878D82A}">
                    <a16:rowId xmlns:a16="http://schemas.microsoft.com/office/drawing/2014/main" val="1546943931"/>
                  </a:ext>
                </a:extLst>
              </a:tr>
            </a:tbl>
          </a:graphicData>
        </a:graphic>
      </p:graphicFrame>
      <p:sp>
        <p:nvSpPr>
          <p:cNvPr id="24" name="Slide Number Placeholder 3">
            <a:extLst>
              <a:ext uri="{FF2B5EF4-FFF2-40B4-BE49-F238E27FC236}">
                <a16:creationId xmlns:a16="http://schemas.microsoft.com/office/drawing/2014/main" id="{710965D1-9DFB-CB4D-A645-CCB5A4204E96}"/>
              </a:ext>
            </a:extLst>
          </p:cNvPr>
          <p:cNvSpPr>
            <a:spLocks noGrp="1"/>
          </p:cNvSpPr>
          <p:nvPr>
            <p:ph type="sldNum" sz="quarter" idx="12"/>
          </p:nvPr>
        </p:nvSpPr>
        <p:spPr>
          <a:xfrm>
            <a:off x="11440885" y="6436891"/>
            <a:ext cx="579783" cy="365125"/>
          </a:xfrm>
        </p:spPr>
        <p:txBody>
          <a:bodyPr/>
          <a:lstStyle/>
          <a:p>
            <a:pPr algn="r"/>
            <a:fld id="{7C0A8638-8D10-419D-A540-6BF35F11F66E}" type="slidenum">
              <a:rPr lang="en-US" sz="1200" smtClean="0">
                <a:solidFill>
                  <a:schemeClr val="tx1"/>
                </a:solidFill>
              </a:rPr>
              <a:pPr algn="r"/>
              <a:t>92</a:t>
            </a:fld>
            <a:endParaRPr lang="en-US" sz="1200" dirty="0">
              <a:solidFill>
                <a:schemeClr val="tx1"/>
              </a:solidFill>
            </a:endParaRPr>
          </a:p>
        </p:txBody>
      </p:sp>
      <p:pic>
        <p:nvPicPr>
          <p:cNvPr id="26" name="Picture 25">
            <a:extLst>
              <a:ext uri="{FF2B5EF4-FFF2-40B4-BE49-F238E27FC236}">
                <a16:creationId xmlns:a16="http://schemas.microsoft.com/office/drawing/2014/main" id="{B1D29813-C81B-F047-B3D0-483AD3B8F7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80" y="4788331"/>
            <a:ext cx="1071462" cy="1386598"/>
          </a:xfrm>
          <a:prstGeom prst="rect">
            <a:avLst/>
          </a:prstGeom>
          <a:effectLst>
            <a:outerShdw blurRad="50800" dist="38100" dir="2700000" sx="102000" sy="102000" algn="tl" rotWithShape="0">
              <a:schemeClr val="tx1">
                <a:alpha val="40000"/>
              </a:schemeClr>
            </a:outerShdw>
          </a:effectLst>
        </p:spPr>
      </p:pic>
    </p:spTree>
    <p:extLst>
      <p:ext uri="{BB962C8B-B14F-4D97-AF65-F5344CB8AC3E}">
        <p14:creationId xmlns:p14="http://schemas.microsoft.com/office/powerpoint/2010/main" val="3869975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85AF932A-1A42-45B6-B071-55F6DA20107E}"/>
              </a:ext>
            </a:extLst>
          </p:cNvPr>
          <p:cNvSpPr/>
          <p:nvPr/>
        </p:nvSpPr>
        <p:spPr>
          <a:xfrm>
            <a:off x="174171" y="4781028"/>
            <a:ext cx="11740750" cy="668699"/>
          </a:xfrm>
          <a:prstGeom prst="roundRect">
            <a:avLst/>
          </a:prstGeom>
          <a:solidFill>
            <a:srgbClr val="FCEFE8"/>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Architect*</a:t>
            </a:r>
          </a:p>
        </p:txBody>
      </p:sp>
      <p:sp>
        <p:nvSpPr>
          <p:cNvPr id="2" name="Title 1">
            <a:extLst>
              <a:ext uri="{FF2B5EF4-FFF2-40B4-BE49-F238E27FC236}">
                <a16:creationId xmlns:a16="http://schemas.microsoft.com/office/drawing/2014/main" id="{F3845755-66B7-4C55-869E-DE6B450FA3F3}"/>
              </a:ext>
            </a:extLst>
          </p:cNvPr>
          <p:cNvSpPr>
            <a:spLocks noGrp="1"/>
          </p:cNvSpPr>
          <p:nvPr>
            <p:ph type="title"/>
          </p:nvPr>
        </p:nvSpPr>
        <p:spPr/>
        <p:txBody>
          <a:bodyPr/>
          <a:lstStyle/>
          <a:p>
            <a:r>
              <a:rPr lang="en-US" dirty="0"/>
              <a:t>Data Governance Roles</a:t>
            </a:r>
          </a:p>
        </p:txBody>
      </p:sp>
      <p:sp>
        <p:nvSpPr>
          <p:cNvPr id="3" name="Slide Number Placeholder 2">
            <a:extLst>
              <a:ext uri="{FF2B5EF4-FFF2-40B4-BE49-F238E27FC236}">
                <a16:creationId xmlns:a16="http://schemas.microsoft.com/office/drawing/2014/main" id="{BBECAFBB-1081-41C7-90C8-A5EE6930BFB0}"/>
              </a:ext>
            </a:extLst>
          </p:cNvPr>
          <p:cNvSpPr>
            <a:spLocks noGrp="1"/>
          </p:cNvSpPr>
          <p:nvPr>
            <p:ph type="sldNum" sz="quarter" idx="12"/>
          </p:nvPr>
        </p:nvSpPr>
        <p:spPr/>
        <p:txBody>
          <a:bodyPr/>
          <a:lstStyle/>
          <a:p>
            <a:fld id="{7C0A8638-8D10-419D-A540-6BF35F11F66E}" type="slidenum">
              <a:rPr lang="en-US" smtClean="0">
                <a:solidFill>
                  <a:schemeClr val="tx1"/>
                </a:solidFill>
              </a:rPr>
              <a:t>93</a:t>
            </a:fld>
            <a:endParaRPr lang="en-US" dirty="0">
              <a:solidFill>
                <a:schemeClr val="tx1"/>
              </a:solidFill>
            </a:endParaRPr>
          </a:p>
        </p:txBody>
      </p:sp>
      <p:sp>
        <p:nvSpPr>
          <p:cNvPr id="4" name="Rectangle: Rounded Corners 3">
            <a:extLst>
              <a:ext uri="{FF2B5EF4-FFF2-40B4-BE49-F238E27FC236}">
                <a16:creationId xmlns:a16="http://schemas.microsoft.com/office/drawing/2014/main" id="{71B4741B-6DC8-41C3-8A66-A459DDF6E45B}"/>
              </a:ext>
            </a:extLst>
          </p:cNvPr>
          <p:cNvSpPr/>
          <p:nvPr/>
        </p:nvSpPr>
        <p:spPr>
          <a:xfrm>
            <a:off x="251927" y="914400"/>
            <a:ext cx="2659224" cy="3015344"/>
          </a:xfrm>
          <a:prstGeom prst="roundRect">
            <a:avLst/>
          </a:prstGeom>
          <a:solidFill>
            <a:srgbClr val="F7F3FB"/>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Executive Sponsor</a:t>
            </a:r>
          </a:p>
        </p:txBody>
      </p:sp>
      <p:sp>
        <p:nvSpPr>
          <p:cNvPr id="5" name="Rectangle: Rounded Corners 4">
            <a:extLst>
              <a:ext uri="{FF2B5EF4-FFF2-40B4-BE49-F238E27FC236}">
                <a16:creationId xmlns:a16="http://schemas.microsoft.com/office/drawing/2014/main" id="{A5B7D4AC-6DCE-40CE-801C-E91810A3DA8E}"/>
              </a:ext>
            </a:extLst>
          </p:cNvPr>
          <p:cNvSpPr/>
          <p:nvPr/>
        </p:nvSpPr>
        <p:spPr>
          <a:xfrm>
            <a:off x="3253184" y="914400"/>
            <a:ext cx="2659224" cy="3015344"/>
          </a:xfrm>
          <a:prstGeom prst="roundRect">
            <a:avLst/>
          </a:prstGeom>
          <a:solidFill>
            <a:srgbClr val="F2F7F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Business Data Owner</a:t>
            </a:r>
          </a:p>
        </p:txBody>
      </p:sp>
      <p:sp>
        <p:nvSpPr>
          <p:cNvPr id="6" name="Rectangle: Rounded Corners 5">
            <a:extLst>
              <a:ext uri="{FF2B5EF4-FFF2-40B4-BE49-F238E27FC236}">
                <a16:creationId xmlns:a16="http://schemas.microsoft.com/office/drawing/2014/main" id="{0ABFE807-80B6-4982-83D5-077AB58F49D3}"/>
              </a:ext>
            </a:extLst>
          </p:cNvPr>
          <p:cNvSpPr/>
          <p:nvPr/>
        </p:nvSpPr>
        <p:spPr>
          <a:xfrm>
            <a:off x="6254441" y="914400"/>
            <a:ext cx="2659224" cy="3015344"/>
          </a:xfrm>
          <a:prstGeom prst="roundRect">
            <a:avLst/>
          </a:prstGeom>
          <a:solidFill>
            <a:srgbClr val="F1F8E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Business Data Steward</a:t>
            </a:r>
          </a:p>
        </p:txBody>
      </p:sp>
      <p:sp>
        <p:nvSpPr>
          <p:cNvPr id="7" name="Rectangle: Rounded Corners 6">
            <a:extLst>
              <a:ext uri="{FF2B5EF4-FFF2-40B4-BE49-F238E27FC236}">
                <a16:creationId xmlns:a16="http://schemas.microsoft.com/office/drawing/2014/main" id="{597BF0CE-3A33-4202-948D-42DC0B2C7564}"/>
              </a:ext>
            </a:extLst>
          </p:cNvPr>
          <p:cNvSpPr/>
          <p:nvPr/>
        </p:nvSpPr>
        <p:spPr>
          <a:xfrm>
            <a:off x="9255697" y="914400"/>
            <a:ext cx="2659224" cy="3015344"/>
          </a:xfrm>
          <a:prstGeom prst="roundRect">
            <a:avLst/>
          </a:prstGeom>
          <a:solidFill>
            <a:srgbClr val="FEF8F4"/>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1">
                    <a:lumMod val="85000"/>
                    <a:lumOff val="15000"/>
                  </a:schemeClr>
                </a:solidFill>
              </a:rPr>
              <a:t>Technical Data Steward</a:t>
            </a:r>
          </a:p>
        </p:txBody>
      </p:sp>
      <p:sp>
        <p:nvSpPr>
          <p:cNvPr id="8" name="Rectangle 7">
            <a:extLst>
              <a:ext uri="{FF2B5EF4-FFF2-40B4-BE49-F238E27FC236}">
                <a16:creationId xmlns:a16="http://schemas.microsoft.com/office/drawing/2014/main" id="{5E7FC845-D01D-4EDF-BFCF-167909BAC5D5}"/>
              </a:ext>
            </a:extLst>
          </p:cNvPr>
          <p:cNvSpPr/>
          <p:nvPr/>
        </p:nvSpPr>
        <p:spPr>
          <a:xfrm>
            <a:off x="387721"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Male profile">
            <a:extLst>
              <a:ext uri="{FF2B5EF4-FFF2-40B4-BE49-F238E27FC236}">
                <a16:creationId xmlns:a16="http://schemas.microsoft.com/office/drawing/2014/main" id="{A5860237-52AC-4C0B-B30A-7570D036440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139" y="1362266"/>
            <a:ext cx="914400" cy="914400"/>
          </a:xfrm>
          <a:prstGeom prst="rect">
            <a:avLst/>
          </a:prstGeom>
        </p:spPr>
      </p:pic>
      <p:sp>
        <p:nvSpPr>
          <p:cNvPr id="12" name="Rectangle 11">
            <a:extLst>
              <a:ext uri="{FF2B5EF4-FFF2-40B4-BE49-F238E27FC236}">
                <a16:creationId xmlns:a16="http://schemas.microsoft.com/office/drawing/2014/main" id="{4826C5C9-9994-4783-ABFC-3DF01245D7A0}"/>
              </a:ext>
            </a:extLst>
          </p:cNvPr>
          <p:cNvSpPr/>
          <p:nvPr/>
        </p:nvSpPr>
        <p:spPr>
          <a:xfrm>
            <a:off x="9399794"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DDE9C-5F90-4C55-9D64-D0B968F18194}"/>
              </a:ext>
            </a:extLst>
          </p:cNvPr>
          <p:cNvSpPr/>
          <p:nvPr/>
        </p:nvSpPr>
        <p:spPr>
          <a:xfrm>
            <a:off x="6387652"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7821F1-5659-41E1-8124-99EF4D045049}"/>
              </a:ext>
            </a:extLst>
          </p:cNvPr>
          <p:cNvSpPr/>
          <p:nvPr/>
        </p:nvSpPr>
        <p:spPr>
          <a:xfrm>
            <a:off x="3386395"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Female Profile">
            <a:extLst>
              <a:ext uri="{FF2B5EF4-FFF2-40B4-BE49-F238E27FC236}">
                <a16:creationId xmlns:a16="http://schemas.microsoft.com/office/drawing/2014/main" id="{3A41F3C4-D094-43C9-90DE-C04C732633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25595" y="1362266"/>
            <a:ext cx="914400" cy="914400"/>
          </a:xfrm>
          <a:prstGeom prst="rect">
            <a:avLst/>
          </a:prstGeom>
        </p:spPr>
      </p:pic>
      <p:pic>
        <p:nvPicPr>
          <p:cNvPr id="18" name="Graphic 17" descr="School girl">
            <a:extLst>
              <a:ext uri="{FF2B5EF4-FFF2-40B4-BE49-F238E27FC236}">
                <a16:creationId xmlns:a16="http://schemas.microsoft.com/office/drawing/2014/main" id="{6DCC8340-F25A-4DAB-B93A-A115948C9CA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80198" y="1315612"/>
            <a:ext cx="961054" cy="961054"/>
          </a:xfrm>
          <a:prstGeom prst="rect">
            <a:avLst/>
          </a:prstGeom>
        </p:spPr>
      </p:pic>
      <p:pic>
        <p:nvPicPr>
          <p:cNvPr id="20" name="Graphic 19" descr="School boy">
            <a:extLst>
              <a:ext uri="{FF2B5EF4-FFF2-40B4-BE49-F238E27FC236}">
                <a16:creationId xmlns:a16="http://schemas.microsoft.com/office/drawing/2014/main" id="{5614BDB1-6642-4B44-943F-50953235B0A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93896" y="1293842"/>
            <a:ext cx="982824" cy="982824"/>
          </a:xfrm>
          <a:prstGeom prst="rect">
            <a:avLst/>
          </a:prstGeom>
        </p:spPr>
      </p:pic>
      <p:grpSp>
        <p:nvGrpSpPr>
          <p:cNvPr id="23" name="Group 22">
            <a:extLst>
              <a:ext uri="{FF2B5EF4-FFF2-40B4-BE49-F238E27FC236}">
                <a16:creationId xmlns:a16="http://schemas.microsoft.com/office/drawing/2014/main" id="{2B9365F8-1A73-42C5-A1E2-9A1B4CBBDF79}"/>
              </a:ext>
            </a:extLst>
          </p:cNvPr>
          <p:cNvGrpSpPr/>
          <p:nvPr/>
        </p:nvGrpSpPr>
        <p:grpSpPr>
          <a:xfrm>
            <a:off x="174171" y="3943090"/>
            <a:ext cx="11740750" cy="788436"/>
            <a:chOff x="174171" y="4062836"/>
            <a:chExt cx="11740750" cy="788436"/>
          </a:xfrm>
        </p:grpSpPr>
        <p:sp>
          <p:nvSpPr>
            <p:cNvPr id="17" name="Rectangle: Rounded Corners 16">
              <a:extLst>
                <a:ext uri="{FF2B5EF4-FFF2-40B4-BE49-F238E27FC236}">
                  <a16:creationId xmlns:a16="http://schemas.microsoft.com/office/drawing/2014/main" id="{9E4D2B70-1732-437C-A09F-1FD791E64681}"/>
                </a:ext>
              </a:extLst>
            </p:cNvPr>
            <p:cNvSpPr/>
            <p:nvPr/>
          </p:nvSpPr>
          <p:spPr>
            <a:xfrm>
              <a:off x="174171" y="4141235"/>
              <a:ext cx="11740750" cy="668699"/>
            </a:xfrm>
            <a:prstGeom prst="roundRect">
              <a:avLst/>
            </a:prstGeom>
            <a:solidFill>
              <a:srgbClr val="FFFDF7"/>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Strategy and / or Governance Lead*</a:t>
              </a:r>
            </a:p>
          </p:txBody>
        </p:sp>
        <p:pic>
          <p:nvPicPr>
            <p:cNvPr id="19" name="Graphic 18" descr="Office worker">
              <a:extLst>
                <a:ext uri="{FF2B5EF4-FFF2-40B4-BE49-F238E27FC236}">
                  <a16:creationId xmlns:a16="http://schemas.microsoft.com/office/drawing/2014/main" id="{06249EF2-17C5-4778-BA2F-BC57A0E23E0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83909" y="4062836"/>
              <a:ext cx="788436" cy="788436"/>
            </a:xfrm>
            <a:prstGeom prst="rect">
              <a:avLst/>
            </a:prstGeom>
          </p:spPr>
        </p:pic>
      </p:grpSp>
      <p:sp>
        <p:nvSpPr>
          <p:cNvPr id="21" name="Rectangle 20">
            <a:extLst>
              <a:ext uri="{FF2B5EF4-FFF2-40B4-BE49-F238E27FC236}">
                <a16:creationId xmlns:a16="http://schemas.microsoft.com/office/drawing/2014/main" id="{AF03DFF3-5F24-4007-91C3-A1A4729D298C}"/>
              </a:ext>
            </a:extLst>
          </p:cNvPr>
          <p:cNvSpPr/>
          <p:nvPr/>
        </p:nvSpPr>
        <p:spPr>
          <a:xfrm>
            <a:off x="410291" y="2223696"/>
            <a:ext cx="2225546" cy="1061829"/>
          </a:xfrm>
          <a:prstGeom prst="rect">
            <a:avLst/>
          </a:prstGeom>
        </p:spPr>
        <p:txBody>
          <a:bodyPr wrap="non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Promotes Data Driven Culture</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Cha</a:t>
            </a:r>
            <a:r>
              <a:rPr lang="en-US" sz="1200" dirty="0">
                <a:solidFill>
                  <a:srgbClr val="000000"/>
                </a:solidFill>
                <a:cs typeface="Calibri" panose="020F0502020204030204" pitchFamily="34" charset="0"/>
              </a:rPr>
              <a:t>mpions Best Practices </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Advocate </a:t>
            </a:r>
            <a:r>
              <a:rPr lang="en-US" sz="1200" dirty="0">
                <a:solidFill>
                  <a:srgbClr val="000000"/>
                </a:solidFill>
                <a:cs typeface="Calibri" panose="020F0502020204030204" pitchFamily="34" charset="0"/>
              </a:rPr>
              <a:t>with ELT and Board</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Escalation Point </a:t>
            </a:r>
            <a:r>
              <a:rPr lang="en-US" sz="1200" dirty="0">
                <a:solidFill>
                  <a:srgbClr val="000000"/>
                </a:solidFill>
                <a:cs typeface="Calibri" panose="020F0502020204030204" pitchFamily="34" charset="0"/>
              </a:rPr>
              <a:t>for Key Issues</a:t>
            </a:r>
            <a:endParaRPr lang="en-US" sz="1200" dirty="0">
              <a:effectLst/>
              <a:cs typeface="Times New Roman" panose="02020603050405020304" pitchFamily="18" charset="0"/>
            </a:endParaRPr>
          </a:p>
        </p:txBody>
      </p:sp>
      <p:sp>
        <p:nvSpPr>
          <p:cNvPr id="22" name="Rectangle 21">
            <a:extLst>
              <a:ext uri="{FF2B5EF4-FFF2-40B4-BE49-F238E27FC236}">
                <a16:creationId xmlns:a16="http://schemas.microsoft.com/office/drawing/2014/main" id="{1A423C4F-DF2E-4337-A356-7B6C0B248B8E}"/>
              </a:ext>
            </a:extLst>
          </p:cNvPr>
          <p:cNvSpPr/>
          <p:nvPr/>
        </p:nvSpPr>
        <p:spPr>
          <a:xfrm>
            <a:off x="3386395" y="2223696"/>
            <a:ext cx="2429490" cy="1431161"/>
          </a:xfrm>
          <a:prstGeom prst="rect">
            <a:avLst/>
          </a:prstGeom>
        </p:spPr>
        <p:txBody>
          <a:bodyPr wrap="squar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Represents the data needs for a particular functional area</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Defines key KPIs &amp; data elements</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Defines key business rules</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Sets Data Quality Metrics &amp; Thresholds</a:t>
            </a:r>
            <a:endParaRPr lang="en-US" sz="1200" dirty="0">
              <a:effectLst/>
              <a:cs typeface="Times New Roman" panose="02020603050405020304" pitchFamily="18" charset="0"/>
            </a:endParaRPr>
          </a:p>
        </p:txBody>
      </p:sp>
      <p:grpSp>
        <p:nvGrpSpPr>
          <p:cNvPr id="36" name="Group 35">
            <a:extLst>
              <a:ext uri="{FF2B5EF4-FFF2-40B4-BE49-F238E27FC236}">
                <a16:creationId xmlns:a16="http://schemas.microsoft.com/office/drawing/2014/main" id="{AFA016EF-8397-46F9-AB99-BC0BEA78F38D}"/>
              </a:ext>
            </a:extLst>
          </p:cNvPr>
          <p:cNvGrpSpPr/>
          <p:nvPr/>
        </p:nvGrpSpPr>
        <p:grpSpPr>
          <a:xfrm>
            <a:off x="174171" y="5462168"/>
            <a:ext cx="11740750" cy="788436"/>
            <a:chOff x="174171" y="4062836"/>
            <a:chExt cx="11740750" cy="788436"/>
          </a:xfrm>
          <a:solidFill>
            <a:srgbClr val="F0F0F0"/>
          </a:solidFill>
        </p:grpSpPr>
        <p:sp>
          <p:nvSpPr>
            <p:cNvPr id="37" name="Rectangle: Rounded Corners 36">
              <a:extLst>
                <a:ext uri="{FF2B5EF4-FFF2-40B4-BE49-F238E27FC236}">
                  <a16:creationId xmlns:a16="http://schemas.microsoft.com/office/drawing/2014/main" id="{720375ED-1CD5-48AC-A436-649D7978D2F3}"/>
                </a:ext>
              </a:extLst>
            </p:cNvPr>
            <p:cNvSpPr/>
            <p:nvPr/>
          </p:nvSpPr>
          <p:spPr>
            <a:xfrm>
              <a:off x="174171" y="4141235"/>
              <a:ext cx="11740750" cy="668699"/>
            </a:xfrm>
            <a:prstGeom prst="roundRect">
              <a:avLst/>
            </a:prstGeom>
            <a:grp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Security Lead*</a:t>
              </a:r>
            </a:p>
          </p:txBody>
        </p:sp>
        <p:pic>
          <p:nvPicPr>
            <p:cNvPr id="38" name="Graphic 37" descr="Office worker">
              <a:extLst>
                <a:ext uri="{FF2B5EF4-FFF2-40B4-BE49-F238E27FC236}">
                  <a16:creationId xmlns:a16="http://schemas.microsoft.com/office/drawing/2014/main" id="{EDDBA195-52BA-4ECA-9DD5-2194BA7B030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3909" y="4062836"/>
              <a:ext cx="788436" cy="788436"/>
            </a:xfrm>
            <a:prstGeom prst="rect">
              <a:avLst/>
            </a:prstGeom>
          </p:spPr>
        </p:pic>
      </p:grpSp>
      <p:pic>
        <p:nvPicPr>
          <p:cNvPr id="35" name="Graphic 34" descr="Office worker">
            <a:extLst>
              <a:ext uri="{FF2B5EF4-FFF2-40B4-BE49-F238E27FC236}">
                <a16:creationId xmlns:a16="http://schemas.microsoft.com/office/drawing/2014/main" id="{37AC27DE-41D5-4630-9544-9A0039D3CAE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83909" y="4702629"/>
            <a:ext cx="788436" cy="788436"/>
          </a:xfrm>
          <a:prstGeom prst="rect">
            <a:avLst/>
          </a:prstGeom>
        </p:spPr>
      </p:pic>
      <p:sp>
        <p:nvSpPr>
          <p:cNvPr id="40" name="Rectangle 39">
            <a:extLst>
              <a:ext uri="{FF2B5EF4-FFF2-40B4-BE49-F238E27FC236}">
                <a16:creationId xmlns:a16="http://schemas.microsoft.com/office/drawing/2014/main" id="{13BDA1F6-DD1C-406D-954A-978B22402F46}"/>
              </a:ext>
            </a:extLst>
          </p:cNvPr>
          <p:cNvSpPr/>
          <p:nvPr/>
        </p:nvSpPr>
        <p:spPr>
          <a:xfrm>
            <a:off x="1738529" y="4248572"/>
            <a:ext cx="10054065" cy="461665"/>
          </a:xfrm>
          <a:prstGeom prst="rect">
            <a:avLst/>
          </a:prstGeom>
        </p:spPr>
        <p:txBody>
          <a:bodyPr wrap="square">
            <a:spAutoFit/>
          </a:bodyPr>
          <a:lstStyle/>
          <a:p>
            <a:pPr marL="174625" marR="0" lvl="0" indent="-174625">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Acts as a cross-functional lead for the data governance effort, working with both business and IT roles</a:t>
            </a:r>
          </a:p>
          <a:p>
            <a:pPr marL="174625" marR="0" lvl="0" indent="-174625">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Chair of the Data Governance Steering Committee</a:t>
            </a:r>
            <a:endParaRPr lang="en-US" sz="1200" dirty="0">
              <a:effectLst/>
              <a:cs typeface="Times New Roman" panose="02020603050405020304" pitchFamily="18" charset="0"/>
            </a:endParaRPr>
          </a:p>
        </p:txBody>
      </p:sp>
      <p:sp>
        <p:nvSpPr>
          <p:cNvPr id="41" name="TextBox 40">
            <a:extLst>
              <a:ext uri="{FF2B5EF4-FFF2-40B4-BE49-F238E27FC236}">
                <a16:creationId xmlns:a16="http://schemas.microsoft.com/office/drawing/2014/main" id="{BBCB1EDE-9BC4-4BF7-96F3-B8CEC1FC90B5}"/>
              </a:ext>
            </a:extLst>
          </p:cNvPr>
          <p:cNvSpPr txBox="1"/>
          <p:nvPr/>
        </p:nvSpPr>
        <p:spPr>
          <a:xfrm>
            <a:off x="4601140" y="6356349"/>
            <a:ext cx="3918857" cy="307777"/>
          </a:xfrm>
          <a:prstGeom prst="rect">
            <a:avLst/>
          </a:prstGeom>
          <a:noFill/>
        </p:spPr>
        <p:txBody>
          <a:bodyPr wrap="square" rtlCol="0">
            <a:spAutoFit/>
          </a:bodyPr>
          <a:lstStyle/>
          <a:p>
            <a:r>
              <a:rPr lang="en-US" sz="1400" dirty="0"/>
              <a:t>* Typically a full-time role</a:t>
            </a:r>
          </a:p>
        </p:txBody>
      </p:sp>
      <p:sp>
        <p:nvSpPr>
          <p:cNvPr id="28" name="Rectangle 27">
            <a:extLst>
              <a:ext uri="{FF2B5EF4-FFF2-40B4-BE49-F238E27FC236}">
                <a16:creationId xmlns:a16="http://schemas.microsoft.com/office/drawing/2014/main" id="{39ED2044-A1F5-4977-B357-91265748EADB}"/>
              </a:ext>
            </a:extLst>
          </p:cNvPr>
          <p:cNvSpPr/>
          <p:nvPr/>
        </p:nvSpPr>
        <p:spPr>
          <a:xfrm>
            <a:off x="6417569" y="2223696"/>
            <a:ext cx="2429490" cy="1538883"/>
          </a:xfrm>
          <a:prstGeom prst="rect">
            <a:avLst/>
          </a:prstGeom>
        </p:spPr>
        <p:txBody>
          <a:bodyPr wrap="squar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Responsible for the day-to-day management and quality of data</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Subject Matter Expert (SME) for a given business domain</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cs typeface="Calibri" panose="020F0502020204030204" pitchFamily="34" charset="0"/>
              </a:rPr>
              <a:t>Aligns with the Data Owner to support business rules and to align with key KPIs</a:t>
            </a:r>
            <a:endParaRPr lang="en-US" sz="1200" dirty="0">
              <a:effectLst/>
              <a:cs typeface="Times New Roman" panose="02020603050405020304" pitchFamily="18" charset="0"/>
            </a:endParaRPr>
          </a:p>
        </p:txBody>
      </p:sp>
      <p:sp>
        <p:nvSpPr>
          <p:cNvPr id="29" name="Rectangle 28">
            <a:extLst>
              <a:ext uri="{FF2B5EF4-FFF2-40B4-BE49-F238E27FC236}">
                <a16:creationId xmlns:a16="http://schemas.microsoft.com/office/drawing/2014/main" id="{6DE08978-66BC-4CBE-9F5C-D57AED522FE6}"/>
              </a:ext>
            </a:extLst>
          </p:cNvPr>
          <p:cNvSpPr/>
          <p:nvPr/>
        </p:nvSpPr>
        <p:spPr>
          <a:xfrm>
            <a:off x="1805437" y="4984566"/>
            <a:ext cx="10054065" cy="461665"/>
          </a:xfrm>
          <a:prstGeom prst="rect">
            <a:avLst/>
          </a:prstGeom>
        </p:spPr>
        <p:txBody>
          <a:bodyPr wrap="square">
            <a:spAutoFit/>
          </a:bodyPr>
          <a:lstStyle/>
          <a:p>
            <a:pPr marL="174625" marR="0" lvl="0" indent="-174625">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Oversees the holistic data architecture for the organisation, including data models, data standards, data integration, etc.</a:t>
            </a:r>
          </a:p>
          <a:p>
            <a:pPr marL="174625" marR="0" lvl="0" indent="-174625">
              <a:spcAft>
                <a:spcPts val="0"/>
              </a:spcAft>
              <a:buFont typeface="Arial" panose="020B0604020202020204" pitchFamily="34" charset="0"/>
              <a:buChar char="•"/>
              <a:tabLst>
                <a:tab pos="457200" algn="l"/>
              </a:tabLst>
            </a:pPr>
            <a:r>
              <a:rPr lang="en-US" sz="1200" dirty="0">
                <a:solidFill>
                  <a:srgbClr val="000000"/>
                </a:solidFill>
                <a:cs typeface="Calibri" panose="020F0502020204030204" pitchFamily="34" charset="0"/>
              </a:rPr>
              <a:t>Works with both business and technical stakeholders to ensure that systems implementations align with key business rules &amp; needs</a:t>
            </a:r>
            <a:endParaRPr lang="en-US" sz="1200" dirty="0">
              <a:effectLst/>
              <a:cs typeface="Times New Roman" panose="02020603050405020304" pitchFamily="18" charset="0"/>
            </a:endParaRPr>
          </a:p>
        </p:txBody>
      </p:sp>
      <p:sp>
        <p:nvSpPr>
          <p:cNvPr id="30" name="Rectangle 29">
            <a:extLst>
              <a:ext uri="{FF2B5EF4-FFF2-40B4-BE49-F238E27FC236}">
                <a16:creationId xmlns:a16="http://schemas.microsoft.com/office/drawing/2014/main" id="{7D0D30DE-688A-4B2C-8F70-A14224CFE6CA}"/>
              </a:ext>
            </a:extLst>
          </p:cNvPr>
          <p:cNvSpPr/>
          <p:nvPr/>
        </p:nvSpPr>
        <p:spPr>
          <a:xfrm>
            <a:off x="1805437" y="5737053"/>
            <a:ext cx="10054065" cy="461665"/>
          </a:xfrm>
          <a:prstGeom prst="rect">
            <a:avLst/>
          </a:prstGeom>
        </p:spPr>
        <p:txBody>
          <a:bodyPr wrap="square">
            <a:spAutoFit/>
          </a:bodyPr>
          <a:lstStyle/>
          <a:p>
            <a:pPr marL="174625" marR="0" lvl="0" indent="-174625">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Ensures that the organisation adheres to the adequate security standards to support industry regulations and best practices</a:t>
            </a:r>
          </a:p>
          <a:p>
            <a:pPr marL="174625" marR="0" lvl="0" indent="-174625">
              <a:spcAft>
                <a:spcPts val="0"/>
              </a:spcAft>
              <a:buFont typeface="Arial" panose="020B0604020202020204" pitchFamily="34" charset="0"/>
              <a:buChar char="•"/>
              <a:tabLst>
                <a:tab pos="457200" algn="l"/>
              </a:tabLst>
            </a:pPr>
            <a:r>
              <a:rPr lang="en-US" sz="1200" dirty="0">
                <a:solidFill>
                  <a:srgbClr val="000000"/>
                </a:solidFill>
                <a:effectLst/>
                <a:cs typeface="Calibri" panose="020F0502020204030204" pitchFamily="34" charset="0"/>
              </a:rPr>
              <a:t>W</a:t>
            </a:r>
            <a:r>
              <a:rPr lang="en-US" sz="1200" dirty="0">
                <a:solidFill>
                  <a:srgbClr val="000000"/>
                </a:solidFill>
                <a:cs typeface="Calibri" panose="020F0502020204030204" pitchFamily="34" charset="0"/>
              </a:rPr>
              <a:t>orks with the Data Governance Lead and Data Architecture to ensure that data implementations support business needs in a secure way.</a:t>
            </a:r>
            <a:endParaRPr lang="en-US" sz="1200" dirty="0">
              <a:effectLst/>
              <a:cs typeface="Times New Roman" panose="02020603050405020304" pitchFamily="18" charset="0"/>
            </a:endParaRPr>
          </a:p>
        </p:txBody>
      </p:sp>
      <p:sp>
        <p:nvSpPr>
          <p:cNvPr id="31" name="Rectangle 30">
            <a:extLst>
              <a:ext uri="{FF2B5EF4-FFF2-40B4-BE49-F238E27FC236}">
                <a16:creationId xmlns:a16="http://schemas.microsoft.com/office/drawing/2014/main" id="{8A5B9484-5ABA-43CA-9D0E-38264645EEC9}"/>
              </a:ext>
            </a:extLst>
          </p:cNvPr>
          <p:cNvSpPr/>
          <p:nvPr/>
        </p:nvSpPr>
        <p:spPr>
          <a:xfrm>
            <a:off x="9381449" y="2232380"/>
            <a:ext cx="2429490" cy="1538883"/>
          </a:xfrm>
          <a:prstGeom prst="rect">
            <a:avLst/>
          </a:prstGeom>
        </p:spPr>
        <p:txBody>
          <a:bodyPr wrap="square">
            <a:spAutoFit/>
          </a:bodyPr>
          <a:lstStyle/>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Digital/IT expert for a given business unit</a:t>
            </a:r>
          </a:p>
          <a:p>
            <a:pPr marL="174625" marR="0" lvl="0" indent="-174625">
              <a:spcBef>
                <a:spcPts val="600"/>
              </a:spcBef>
              <a:spcAft>
                <a:spcPts val="0"/>
              </a:spcAft>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Subject matter expert for a given system and its usage </a:t>
            </a:r>
          </a:p>
          <a:p>
            <a:pPr marL="174625" marR="0" lvl="0" indent="-174625">
              <a:spcBef>
                <a:spcPts val="600"/>
              </a:spcBef>
              <a:spcAft>
                <a:spcPts val="0"/>
              </a:spcAft>
              <a:buFont typeface="Arial" panose="020B0604020202020204" pitchFamily="34" charset="0"/>
              <a:buChar char="•"/>
              <a:tabLst>
                <a:tab pos="457200" algn="l"/>
              </a:tabLst>
            </a:pPr>
            <a:r>
              <a:rPr lang="en-US" sz="1200" dirty="0">
                <a:effectLst/>
                <a:cs typeface="Times New Roman" panose="02020603050405020304" pitchFamily="18" charset="0"/>
              </a:rPr>
              <a:t>Aligns with </a:t>
            </a:r>
            <a:r>
              <a:rPr lang="en-US" sz="1200" dirty="0">
                <a:cs typeface="Times New Roman" panose="02020603050405020304" pitchFamily="18" charset="0"/>
              </a:rPr>
              <a:t>Business Data Stewards to ensure technical needs are met</a:t>
            </a:r>
            <a:endParaRPr lang="en-US" sz="1200" dirty="0">
              <a:effectLst/>
              <a:cs typeface="Times New Roman" panose="02020603050405020304" pitchFamily="18" charset="0"/>
            </a:endParaRPr>
          </a:p>
        </p:txBody>
      </p:sp>
    </p:spTree>
    <p:extLst>
      <p:ext uri="{BB962C8B-B14F-4D97-AF65-F5344CB8AC3E}">
        <p14:creationId xmlns:p14="http://schemas.microsoft.com/office/powerpoint/2010/main" val="10971334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Rectangle 3">
            <a:extLst>
              <a:ext uri="{FF2B5EF4-FFF2-40B4-BE49-F238E27FC236}">
                <a16:creationId xmlns:a16="http://schemas.microsoft.com/office/drawing/2014/main" id="{17A78F1A-670C-4266-AF17-49D96BA9EF74}"/>
              </a:ext>
            </a:extLst>
          </p:cNvPr>
          <p:cNvSpPr>
            <a:spLocks noGrp="1" noChangeArrowheads="1"/>
          </p:cNvSpPr>
          <p:nvPr>
            <p:ph idx="1"/>
          </p:nvPr>
        </p:nvSpPr>
        <p:spPr>
          <a:xfrm>
            <a:off x="4224338" y="3968320"/>
            <a:ext cx="7485062" cy="2337886"/>
          </a:xfrm>
        </p:spPr>
        <p:txBody>
          <a:bodyPr vert="horz" lIns="91440" tIns="45720" rIns="91440" bIns="45720" rtlCol="0" anchor="ctr">
            <a:normAutofit/>
          </a:bodyPr>
          <a:lstStyle/>
          <a:p>
            <a:pPr marL="0" indent="0">
              <a:buNone/>
            </a:pPr>
            <a:r>
              <a:rPr lang="en-GB" sz="3200" dirty="0"/>
              <a:t>How might you determine who Data Owners and Data Stewards should be? </a:t>
            </a:r>
          </a:p>
        </p:txBody>
      </p:sp>
      <p:sp>
        <p:nvSpPr>
          <p:cNvPr id="4" name="Slide Number Placeholder 3">
            <a:extLst>
              <a:ext uri="{FF2B5EF4-FFF2-40B4-BE49-F238E27FC236}">
                <a16:creationId xmlns:a16="http://schemas.microsoft.com/office/drawing/2014/main" id="{7EA273B8-3D6D-4629-8799-CF06E8528A22}"/>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C0A8638-8D10-419D-A540-6BF35F11F66E}" type="slidenum">
              <a:rPr lang="en-US" smtClean="0"/>
              <a:pPr>
                <a:spcAft>
                  <a:spcPts val="600"/>
                </a:spcAft>
              </a:pPr>
              <a:t>94</a:t>
            </a:fld>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852397"/>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CBA1E1-4745-904A-9FC3-BD2027C2EE4F}"/>
              </a:ext>
            </a:extLst>
          </p:cNvPr>
          <p:cNvSpPr>
            <a:spLocks noGrp="1"/>
          </p:cNvSpPr>
          <p:nvPr>
            <p:ph type="title"/>
          </p:nvPr>
        </p:nvSpPr>
        <p:spPr>
          <a:xfrm>
            <a:off x="446088" y="112713"/>
            <a:ext cx="11009312" cy="788987"/>
          </a:xfrm>
        </p:spPr>
        <p:txBody>
          <a:bodyPr>
            <a:noAutofit/>
          </a:bodyPr>
          <a:lstStyle/>
          <a:p>
            <a:r>
              <a:rPr lang="en-GB" dirty="0"/>
              <a:t>How to Find Potential Data Owners &amp; Data Stewards </a:t>
            </a:r>
          </a:p>
        </p:txBody>
      </p:sp>
      <p:sp>
        <p:nvSpPr>
          <p:cNvPr id="14" name="Slide Number Placeholder 3">
            <a:extLst>
              <a:ext uri="{FF2B5EF4-FFF2-40B4-BE49-F238E27FC236}">
                <a16:creationId xmlns:a16="http://schemas.microsoft.com/office/drawing/2014/main" id="{29AEC8D2-8F8C-1945-AE11-0D837E586627}"/>
              </a:ext>
            </a:extLst>
          </p:cNvPr>
          <p:cNvSpPr>
            <a:spLocks noGrp="1"/>
          </p:cNvSpPr>
          <p:nvPr>
            <p:ph type="sldNum" sz="quarter" idx="12"/>
          </p:nvPr>
        </p:nvSpPr>
        <p:spPr/>
        <p:txBody>
          <a:bodyPr/>
          <a:lstStyle/>
          <a:p>
            <a:fld id="{7C0A8638-8D10-419D-A540-6BF35F11F66E}" type="slidenum">
              <a:rPr lang="en-US" smtClean="0">
                <a:solidFill>
                  <a:schemeClr val="tx1"/>
                </a:solidFill>
              </a:rPr>
              <a:pPr/>
              <a:t>95</a:t>
            </a:fld>
            <a:endParaRPr lang="en-US" dirty="0">
              <a:solidFill>
                <a:schemeClr val="tx1"/>
              </a:solidFill>
            </a:endParaRPr>
          </a:p>
        </p:txBody>
      </p:sp>
      <p:pic>
        <p:nvPicPr>
          <p:cNvPr id="6" name="Picture 5">
            <a:extLst>
              <a:ext uri="{FF2B5EF4-FFF2-40B4-BE49-F238E27FC236}">
                <a16:creationId xmlns:a16="http://schemas.microsoft.com/office/drawing/2014/main" id="{838139AA-A8B2-4C40-B499-172E188ADA45}"/>
              </a:ext>
            </a:extLst>
          </p:cNvPr>
          <p:cNvPicPr>
            <a:picLocks noChangeAspect="1"/>
          </p:cNvPicPr>
          <p:nvPr/>
        </p:nvPicPr>
        <p:blipFill>
          <a:blip r:embed="rId3"/>
          <a:stretch>
            <a:fillRect/>
          </a:stretch>
        </p:blipFill>
        <p:spPr>
          <a:xfrm>
            <a:off x="7898185" y="4099536"/>
            <a:ext cx="2627806" cy="174547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FCF712F-D41F-8741-835B-0D9504F15DF4}"/>
              </a:ext>
            </a:extLst>
          </p:cNvPr>
          <p:cNvPicPr>
            <a:picLocks noChangeAspect="1"/>
          </p:cNvPicPr>
          <p:nvPr/>
        </p:nvPicPr>
        <p:blipFill>
          <a:blip r:embed="rId4"/>
          <a:stretch>
            <a:fillRect/>
          </a:stretch>
        </p:blipFill>
        <p:spPr>
          <a:xfrm>
            <a:off x="1166392" y="4227090"/>
            <a:ext cx="3047070" cy="13684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929B9B4-FF7E-8240-9F33-93D19F6C96AB}"/>
              </a:ext>
            </a:extLst>
          </p:cNvPr>
          <p:cNvSpPr txBox="1"/>
          <p:nvPr/>
        </p:nvSpPr>
        <p:spPr>
          <a:xfrm>
            <a:off x="7245268" y="3221882"/>
            <a:ext cx="3933641" cy="369332"/>
          </a:xfrm>
          <a:prstGeom prst="rect">
            <a:avLst/>
          </a:prstGeom>
          <a:noFill/>
        </p:spPr>
        <p:txBody>
          <a:bodyPr wrap="none" rtlCol="0">
            <a:spAutoFit/>
          </a:bodyPr>
          <a:lstStyle/>
          <a:p>
            <a:r>
              <a:rPr lang="en-GB" b="1" dirty="0"/>
              <a:t>People Who Feel the Pain of Poor Data </a:t>
            </a:r>
          </a:p>
        </p:txBody>
      </p:sp>
      <p:sp>
        <p:nvSpPr>
          <p:cNvPr id="12" name="TextBox 11">
            <a:extLst>
              <a:ext uri="{FF2B5EF4-FFF2-40B4-BE49-F238E27FC236}">
                <a16:creationId xmlns:a16="http://schemas.microsoft.com/office/drawing/2014/main" id="{B37A0809-3245-8846-A247-957664EB0DE9}"/>
              </a:ext>
            </a:extLst>
          </p:cNvPr>
          <p:cNvSpPr txBox="1"/>
          <p:nvPr/>
        </p:nvSpPr>
        <p:spPr>
          <a:xfrm>
            <a:off x="1198108" y="5679487"/>
            <a:ext cx="2983637" cy="646331"/>
          </a:xfrm>
          <a:prstGeom prst="rect">
            <a:avLst/>
          </a:prstGeom>
          <a:noFill/>
        </p:spPr>
        <p:txBody>
          <a:bodyPr wrap="none" rtlCol="0">
            <a:spAutoFit/>
          </a:bodyPr>
          <a:lstStyle/>
          <a:p>
            <a:pPr algn="ctr"/>
            <a:r>
              <a:rPr lang="en-GB" b="1" dirty="0"/>
              <a:t>Data Domain Experts / Geeks</a:t>
            </a:r>
          </a:p>
          <a:p>
            <a:pPr algn="ctr"/>
            <a:r>
              <a:rPr lang="en-GB" b="1" dirty="0"/>
              <a:t>(The ‘Go To’ person)</a:t>
            </a:r>
          </a:p>
        </p:txBody>
      </p:sp>
      <p:sp>
        <p:nvSpPr>
          <p:cNvPr id="13" name="TextBox 12">
            <a:extLst>
              <a:ext uri="{FF2B5EF4-FFF2-40B4-BE49-F238E27FC236}">
                <a16:creationId xmlns:a16="http://schemas.microsoft.com/office/drawing/2014/main" id="{69B95EC2-1044-9E44-9562-B0878A8BC33A}"/>
              </a:ext>
            </a:extLst>
          </p:cNvPr>
          <p:cNvSpPr txBox="1"/>
          <p:nvPr/>
        </p:nvSpPr>
        <p:spPr>
          <a:xfrm>
            <a:off x="954485" y="3215618"/>
            <a:ext cx="3693895" cy="646331"/>
          </a:xfrm>
          <a:prstGeom prst="rect">
            <a:avLst/>
          </a:prstGeom>
          <a:noFill/>
        </p:spPr>
        <p:txBody>
          <a:bodyPr wrap="square" rtlCol="0">
            <a:spAutoFit/>
          </a:bodyPr>
          <a:lstStyle/>
          <a:p>
            <a:pPr algn="ctr"/>
            <a:r>
              <a:rPr lang="en-GB" b="1" dirty="0"/>
              <a:t>De Facto (Maybe Unrecognised) Owners &amp; Stewards</a:t>
            </a:r>
          </a:p>
        </p:txBody>
      </p:sp>
      <p:pic>
        <p:nvPicPr>
          <p:cNvPr id="15" name="Picture 14">
            <a:extLst>
              <a:ext uri="{FF2B5EF4-FFF2-40B4-BE49-F238E27FC236}">
                <a16:creationId xmlns:a16="http://schemas.microsoft.com/office/drawing/2014/main" id="{DB6D0E4A-0AA3-9548-BD10-01E8ABD2C2CE}"/>
              </a:ext>
            </a:extLst>
          </p:cNvPr>
          <p:cNvPicPr>
            <a:picLocks noChangeAspect="1"/>
          </p:cNvPicPr>
          <p:nvPr/>
        </p:nvPicPr>
        <p:blipFill>
          <a:blip r:embed="rId5"/>
          <a:stretch>
            <a:fillRect/>
          </a:stretch>
        </p:blipFill>
        <p:spPr>
          <a:xfrm>
            <a:off x="7831757" y="1262465"/>
            <a:ext cx="2760664" cy="1833726"/>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377D932-AC0B-9F41-8450-40D861399E6C}"/>
              </a:ext>
            </a:extLst>
          </p:cNvPr>
          <p:cNvSpPr txBox="1"/>
          <p:nvPr/>
        </p:nvSpPr>
        <p:spPr>
          <a:xfrm>
            <a:off x="7295126" y="5948257"/>
            <a:ext cx="3693896" cy="369332"/>
          </a:xfrm>
          <a:prstGeom prst="rect">
            <a:avLst/>
          </a:prstGeom>
          <a:noFill/>
        </p:spPr>
        <p:txBody>
          <a:bodyPr wrap="none" rtlCol="0">
            <a:spAutoFit/>
          </a:bodyPr>
          <a:lstStyle/>
          <a:p>
            <a:r>
              <a:rPr lang="en-GB" b="1" dirty="0"/>
              <a:t>Enthusiasts Seeking a New Challenge</a:t>
            </a:r>
          </a:p>
        </p:txBody>
      </p:sp>
      <p:pic>
        <p:nvPicPr>
          <p:cNvPr id="3" name="Picture 2">
            <a:extLst>
              <a:ext uri="{FF2B5EF4-FFF2-40B4-BE49-F238E27FC236}">
                <a16:creationId xmlns:a16="http://schemas.microsoft.com/office/drawing/2014/main" id="{0EFA18B1-AE41-F9B2-5ADF-F522B00E99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7530" y="1262465"/>
            <a:ext cx="2627806" cy="1833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96036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21" y="108303"/>
            <a:ext cx="10515600" cy="625715"/>
          </a:xfrm>
        </p:spPr>
        <p:txBody>
          <a:bodyPr>
            <a:normAutofit/>
          </a:bodyPr>
          <a:lstStyle/>
          <a:p>
            <a:r>
              <a:rPr lang="en-US" dirty="0"/>
              <a:t>Example Strategy / Governance Organisation </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96</a:t>
            </a:fld>
            <a:endParaRPr lang="en-US" dirty="0">
              <a:solidFill>
                <a:schemeClr val="tx1"/>
              </a:solidFill>
            </a:endParaRPr>
          </a:p>
        </p:txBody>
      </p:sp>
      <p:cxnSp>
        <p:nvCxnSpPr>
          <p:cNvPr id="7" name="Straight Connector 6"/>
          <p:cNvCxnSpPr/>
          <p:nvPr/>
        </p:nvCxnSpPr>
        <p:spPr>
          <a:xfrm>
            <a:off x="373229" y="3327623"/>
            <a:ext cx="91440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03745" y="877296"/>
            <a:ext cx="1524000" cy="215444"/>
          </a:xfrm>
          <a:prstGeom prst="rect">
            <a:avLst/>
          </a:prstGeom>
          <a:noFill/>
        </p:spPr>
        <p:txBody>
          <a:bodyPr wrap="square" lIns="0" tIns="0" rIns="0" bIns="0" rtlCol="0">
            <a:spAutoFit/>
          </a:bodyPr>
          <a:lstStyle/>
          <a:p>
            <a:r>
              <a:rPr lang="en-US" sz="1400" b="1" dirty="0">
                <a:solidFill>
                  <a:srgbClr val="002060"/>
                </a:solidFill>
              </a:rPr>
              <a:t>Executive Level</a:t>
            </a:r>
          </a:p>
        </p:txBody>
      </p:sp>
      <p:sp>
        <p:nvSpPr>
          <p:cNvPr id="13" name="TextBox 12"/>
          <p:cNvSpPr txBox="1"/>
          <p:nvPr/>
        </p:nvSpPr>
        <p:spPr>
          <a:xfrm>
            <a:off x="8398945" y="1060716"/>
            <a:ext cx="3345036" cy="46166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00" dirty="0"/>
              <a:t>Executive support </a:t>
            </a:r>
          </a:p>
          <a:p>
            <a:pPr marL="171450" indent="-171450">
              <a:buFont typeface="Arial" panose="020B0604020202020204" pitchFamily="34" charset="0"/>
              <a:buChar char="•"/>
            </a:pPr>
            <a:r>
              <a:rPr lang="en-US" sz="1000" dirty="0"/>
              <a:t>Data advocacy </a:t>
            </a:r>
          </a:p>
          <a:p>
            <a:pPr marL="171450" indent="-171450">
              <a:buFont typeface="Arial" panose="020B0604020202020204" pitchFamily="34" charset="0"/>
              <a:buChar char="•"/>
            </a:pPr>
            <a:r>
              <a:rPr lang="en-US" sz="1000" b="1" dirty="0"/>
              <a:t>Vital to have ELT level sponsor and champion </a:t>
            </a:r>
          </a:p>
        </p:txBody>
      </p:sp>
      <p:sp>
        <p:nvSpPr>
          <p:cNvPr id="14" name="TextBox 13"/>
          <p:cNvSpPr txBox="1"/>
          <p:nvPr/>
        </p:nvSpPr>
        <p:spPr>
          <a:xfrm>
            <a:off x="8693621" y="1843521"/>
            <a:ext cx="1828800" cy="215444"/>
          </a:xfrm>
          <a:prstGeom prst="rect">
            <a:avLst/>
          </a:prstGeom>
          <a:noFill/>
        </p:spPr>
        <p:txBody>
          <a:bodyPr wrap="square" lIns="0" tIns="0" rIns="0" bIns="0" rtlCol="0">
            <a:spAutoFit/>
          </a:bodyPr>
          <a:lstStyle/>
          <a:p>
            <a:r>
              <a:rPr lang="en-US" sz="1400" b="1" dirty="0">
                <a:solidFill>
                  <a:srgbClr val="002060"/>
                </a:solidFill>
              </a:rPr>
              <a:t>Strategic Level</a:t>
            </a:r>
          </a:p>
        </p:txBody>
      </p:sp>
      <p:sp>
        <p:nvSpPr>
          <p:cNvPr id="15" name="TextBox 14"/>
          <p:cNvSpPr txBox="1"/>
          <p:nvPr/>
        </p:nvSpPr>
        <p:spPr>
          <a:xfrm>
            <a:off x="8358581" y="2034829"/>
            <a:ext cx="3575002" cy="123110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00" dirty="0"/>
              <a:t>Owns and enacts the Data Strategy </a:t>
            </a:r>
          </a:p>
          <a:p>
            <a:pPr marL="171450" indent="-171450">
              <a:buFont typeface="Arial" panose="020B0604020202020204" pitchFamily="34" charset="0"/>
              <a:buChar char="•"/>
            </a:pPr>
            <a:r>
              <a:rPr lang="en-US" sz="1000" dirty="0"/>
              <a:t>Sets strategic direction for Strategy &amp; Data Governance</a:t>
            </a:r>
          </a:p>
          <a:p>
            <a:pPr marL="171450" indent="-171450">
              <a:buFont typeface="Arial" panose="020B0604020202020204" pitchFamily="34" charset="0"/>
              <a:buChar char="•"/>
            </a:pPr>
            <a:r>
              <a:rPr lang="en-US" sz="1000" b="1" dirty="0"/>
              <a:t>Owns the Roadmap </a:t>
            </a:r>
          </a:p>
          <a:p>
            <a:pPr marL="171450" indent="-171450">
              <a:buFont typeface="Arial" panose="020B0604020202020204" pitchFamily="34" charset="0"/>
              <a:buChar char="•"/>
            </a:pPr>
            <a:r>
              <a:rPr lang="en-US" sz="1000" dirty="0"/>
              <a:t>Identification of working groups as needed </a:t>
            </a:r>
          </a:p>
          <a:p>
            <a:pPr marL="171450" indent="-171450">
              <a:buFont typeface="Arial" panose="020B0604020202020204" pitchFamily="34" charset="0"/>
              <a:buChar char="•"/>
            </a:pPr>
            <a:r>
              <a:rPr lang="en-US" sz="1000" dirty="0"/>
              <a:t>Funding within budgeted amounts for data quality &amp; governance</a:t>
            </a:r>
          </a:p>
          <a:p>
            <a:pPr marL="171450" indent="-171450">
              <a:buFont typeface="Arial" panose="020B0604020202020204" pitchFamily="34" charset="0"/>
              <a:buChar char="•"/>
            </a:pPr>
            <a:r>
              <a:rPr lang="en-US" sz="1000" dirty="0"/>
              <a:t>Identification of data stewards for key data areas</a:t>
            </a:r>
          </a:p>
          <a:p>
            <a:pPr marL="171450" indent="-171450">
              <a:buFont typeface="Arial" panose="020B0604020202020204" pitchFamily="34" charset="0"/>
              <a:buChar char="•"/>
            </a:pPr>
            <a:r>
              <a:rPr lang="en-US" sz="1000" dirty="0"/>
              <a:t>Arbiter in the case of conflicting needs, definitions, or priorities around cross-functional use of data.</a:t>
            </a:r>
          </a:p>
        </p:txBody>
      </p:sp>
      <p:sp>
        <p:nvSpPr>
          <p:cNvPr id="16" name="TextBox 15"/>
          <p:cNvSpPr txBox="1"/>
          <p:nvPr/>
        </p:nvSpPr>
        <p:spPr>
          <a:xfrm>
            <a:off x="8703745" y="3360826"/>
            <a:ext cx="1500452" cy="215444"/>
          </a:xfrm>
          <a:prstGeom prst="rect">
            <a:avLst/>
          </a:prstGeom>
          <a:noFill/>
        </p:spPr>
        <p:txBody>
          <a:bodyPr wrap="square" lIns="0" tIns="0" rIns="0" bIns="0" rtlCol="0">
            <a:spAutoFit/>
          </a:bodyPr>
          <a:lstStyle/>
          <a:p>
            <a:r>
              <a:rPr lang="en-US" sz="1400" b="1" dirty="0">
                <a:solidFill>
                  <a:srgbClr val="002060"/>
                </a:solidFill>
              </a:rPr>
              <a:t>Tactical Level</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59" y="4700223"/>
            <a:ext cx="510747" cy="558416"/>
          </a:xfrm>
          <a:prstGeom prst="rect">
            <a:avLst/>
          </a:prstGeom>
        </p:spPr>
      </p:pic>
      <p:sp>
        <p:nvSpPr>
          <p:cNvPr id="20" name="TextBox 19"/>
          <p:cNvSpPr txBox="1"/>
          <p:nvPr/>
        </p:nvSpPr>
        <p:spPr>
          <a:xfrm>
            <a:off x="0" y="5245948"/>
            <a:ext cx="2143162" cy="646331"/>
          </a:xfrm>
          <a:prstGeom prst="rect">
            <a:avLst/>
          </a:prstGeom>
          <a:noFill/>
        </p:spPr>
        <p:txBody>
          <a:bodyPr wrap="square" rtlCol="0">
            <a:spAutoFit/>
          </a:bodyPr>
          <a:lstStyle/>
          <a:p>
            <a:pPr algn="ctr"/>
            <a:r>
              <a:rPr lang="en-US" sz="1200" b="1" dirty="0"/>
              <a:t>Data Owners &amp; Data Stewards by Data Domain (e.g. Property, Customer, Finance etc.)</a:t>
            </a:r>
          </a:p>
        </p:txBody>
      </p:sp>
      <p:pic>
        <p:nvPicPr>
          <p:cNvPr id="21" name="Picture 20"/>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53406" y="4510538"/>
            <a:ext cx="510747" cy="558416"/>
          </a:xfrm>
          <a:prstGeom prst="rect">
            <a:avLst/>
          </a:prstGeom>
        </p:spPr>
      </p:pic>
      <p:pic>
        <p:nvPicPr>
          <p:cNvPr id="22" name="Picture 21"/>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43530" y="4739142"/>
            <a:ext cx="510747" cy="558416"/>
          </a:xfrm>
          <a:prstGeom prst="rect">
            <a:avLst/>
          </a:prstGeom>
        </p:spPr>
      </p:pic>
      <p:sp>
        <p:nvSpPr>
          <p:cNvPr id="39" name="Rectangle 38"/>
          <p:cNvSpPr/>
          <p:nvPr/>
        </p:nvSpPr>
        <p:spPr>
          <a:xfrm>
            <a:off x="454745" y="1227082"/>
            <a:ext cx="894950" cy="319489"/>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Executive Sponsor</a:t>
            </a:r>
          </a:p>
        </p:txBody>
      </p:sp>
      <p:sp>
        <p:nvSpPr>
          <p:cNvPr id="40" name="Rectangle 39"/>
          <p:cNvSpPr/>
          <p:nvPr/>
        </p:nvSpPr>
        <p:spPr>
          <a:xfrm>
            <a:off x="1408847"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1</a:t>
            </a:r>
          </a:p>
        </p:txBody>
      </p:sp>
      <p:sp>
        <p:nvSpPr>
          <p:cNvPr id="41" name="Rectangle 40"/>
          <p:cNvSpPr/>
          <p:nvPr/>
        </p:nvSpPr>
        <p:spPr>
          <a:xfrm>
            <a:off x="4272315"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3 </a:t>
            </a:r>
          </a:p>
        </p:txBody>
      </p:sp>
      <p:sp>
        <p:nvSpPr>
          <p:cNvPr id="42" name="Rectangle 41"/>
          <p:cNvSpPr/>
          <p:nvPr/>
        </p:nvSpPr>
        <p:spPr>
          <a:xfrm>
            <a:off x="7134620"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6</a:t>
            </a:r>
          </a:p>
        </p:txBody>
      </p:sp>
      <p:sp>
        <p:nvSpPr>
          <p:cNvPr id="44" name="Rectangle 43"/>
          <p:cNvSpPr/>
          <p:nvPr/>
        </p:nvSpPr>
        <p:spPr>
          <a:xfrm>
            <a:off x="5226417"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4</a:t>
            </a:r>
          </a:p>
        </p:txBody>
      </p:sp>
      <p:sp>
        <p:nvSpPr>
          <p:cNvPr id="45" name="Rectangle 44"/>
          <p:cNvSpPr/>
          <p:nvPr/>
        </p:nvSpPr>
        <p:spPr>
          <a:xfrm>
            <a:off x="6180519"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5</a:t>
            </a:r>
          </a:p>
        </p:txBody>
      </p:sp>
      <p:sp>
        <p:nvSpPr>
          <p:cNvPr id="46" name="Rectangle 45"/>
          <p:cNvSpPr/>
          <p:nvPr/>
        </p:nvSpPr>
        <p:spPr>
          <a:xfrm>
            <a:off x="3318213" y="1227082"/>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Dept. Head 2</a:t>
            </a:r>
          </a:p>
        </p:txBody>
      </p:sp>
      <p:grpSp>
        <p:nvGrpSpPr>
          <p:cNvPr id="54" name="Group 53"/>
          <p:cNvGrpSpPr/>
          <p:nvPr/>
        </p:nvGrpSpPr>
        <p:grpSpPr>
          <a:xfrm>
            <a:off x="2847805" y="3468512"/>
            <a:ext cx="4624884" cy="765756"/>
            <a:chOff x="1083345" y="3981056"/>
            <a:chExt cx="3106161" cy="765756"/>
          </a:xfrm>
        </p:grpSpPr>
        <p:sp>
          <p:nvSpPr>
            <p:cNvPr id="48" name="Rounded Rectangle 47"/>
            <p:cNvSpPr/>
            <p:nvPr/>
          </p:nvSpPr>
          <p:spPr>
            <a:xfrm>
              <a:off x="1083345" y="3981056"/>
              <a:ext cx="3106161" cy="7657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9144" rtlCol="0" anchor="t"/>
            <a:lstStyle/>
            <a:p>
              <a:pPr algn="ctr"/>
              <a:r>
                <a:rPr lang="en-US" sz="1400" b="1" dirty="0">
                  <a:solidFill>
                    <a:schemeClr val="tx1"/>
                  </a:solidFill>
                </a:rPr>
                <a:t>Data Strategy / Governance Working Groups </a:t>
              </a:r>
            </a:p>
          </p:txBody>
        </p:sp>
        <p:sp>
          <p:nvSpPr>
            <p:cNvPr id="49" name="Rectangle 48"/>
            <p:cNvSpPr/>
            <p:nvPr/>
          </p:nvSpPr>
          <p:spPr>
            <a:xfrm>
              <a:off x="1164153" y="4292812"/>
              <a:ext cx="833076" cy="319489"/>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Steward</a:t>
              </a:r>
            </a:p>
          </p:txBody>
        </p:sp>
      </p:grpSp>
      <p:sp>
        <p:nvSpPr>
          <p:cNvPr id="62" name="TextBox 61"/>
          <p:cNvSpPr txBox="1"/>
          <p:nvPr/>
        </p:nvSpPr>
        <p:spPr>
          <a:xfrm>
            <a:off x="8398945" y="3699540"/>
            <a:ext cx="3793055" cy="61555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00" b="1" dirty="0"/>
              <a:t>Create Data Improvement Plans for Data Domains </a:t>
            </a:r>
          </a:p>
          <a:p>
            <a:pPr marL="171450" indent="-171450">
              <a:buFont typeface="Arial" panose="020B0604020202020204" pitchFamily="34" charset="0"/>
              <a:buChar char="•"/>
            </a:pPr>
            <a:r>
              <a:rPr lang="en-US" sz="1000" dirty="0"/>
              <a:t>Propose and progress data improvement initiatives   </a:t>
            </a:r>
          </a:p>
          <a:p>
            <a:pPr marL="171450" indent="-171450">
              <a:buFont typeface="Arial" panose="020B0604020202020204" pitchFamily="34" charset="0"/>
              <a:buChar char="•"/>
            </a:pPr>
            <a:r>
              <a:rPr lang="en-US" sz="1000" dirty="0"/>
              <a:t>Report progress to Data Governance Steering Group</a:t>
            </a:r>
          </a:p>
          <a:p>
            <a:pPr marL="171450" indent="-171450">
              <a:buFont typeface="Arial" panose="020B0604020202020204" pitchFamily="34" charset="0"/>
              <a:buChar char="•"/>
            </a:pPr>
            <a:r>
              <a:rPr lang="en-US" sz="1000" dirty="0"/>
              <a:t>Escalate cross-domain issues and barriers to DG Steering Group  </a:t>
            </a:r>
          </a:p>
        </p:txBody>
      </p:sp>
      <p:cxnSp>
        <p:nvCxnSpPr>
          <p:cNvPr id="67" name="Elbow Connector 66"/>
          <p:cNvCxnSpPr>
            <a:cxnSpLocks/>
            <a:stCxn id="39" idx="2"/>
            <a:endCxn id="6" idx="1"/>
          </p:cNvCxnSpPr>
          <p:nvPr/>
        </p:nvCxnSpPr>
        <p:spPr>
          <a:xfrm rot="16200000" flipH="1">
            <a:off x="660584" y="1788207"/>
            <a:ext cx="1038864" cy="555592"/>
          </a:xfrm>
          <a:prstGeom prst="bentConnector2">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09938" y="2180675"/>
            <a:ext cx="815212" cy="369332"/>
          </a:xfrm>
          <a:prstGeom prst="rect">
            <a:avLst/>
          </a:prstGeom>
          <a:noFill/>
        </p:spPr>
        <p:txBody>
          <a:bodyPr wrap="square" lIns="0" rIns="0" rtlCol="0">
            <a:noAutofit/>
          </a:bodyPr>
          <a:lstStyle/>
          <a:p>
            <a:pPr>
              <a:lnSpc>
                <a:spcPct val="80000"/>
              </a:lnSpc>
            </a:pPr>
            <a:r>
              <a:rPr lang="en-US" sz="900" b="1" dirty="0">
                <a:solidFill>
                  <a:schemeClr val="bg2">
                    <a:lumMod val="50000"/>
                  </a:schemeClr>
                </a:solidFill>
              </a:rPr>
              <a:t>Updates &amp; Escalation</a:t>
            </a:r>
          </a:p>
        </p:txBody>
      </p:sp>
      <p:cxnSp>
        <p:nvCxnSpPr>
          <p:cNvPr id="66" name="Elbow Connector 65"/>
          <p:cNvCxnSpPr/>
          <p:nvPr/>
        </p:nvCxnSpPr>
        <p:spPr>
          <a:xfrm rot="5400000">
            <a:off x="20652" y="3132339"/>
            <a:ext cx="1762712" cy="1149537"/>
          </a:xfrm>
          <a:prstGeom prst="bentConnector3">
            <a:avLst>
              <a:gd name="adj1" fmla="val -326"/>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76517" y="3501569"/>
            <a:ext cx="897422" cy="369332"/>
          </a:xfrm>
          <a:prstGeom prst="rect">
            <a:avLst/>
          </a:prstGeom>
          <a:noFill/>
        </p:spPr>
        <p:txBody>
          <a:bodyPr wrap="square" rtlCol="0">
            <a:spAutoFit/>
          </a:bodyPr>
          <a:lstStyle/>
          <a:p>
            <a:r>
              <a:rPr lang="en-US" sz="900" b="1" dirty="0">
                <a:solidFill>
                  <a:schemeClr val="bg2">
                    <a:lumMod val="50000"/>
                  </a:schemeClr>
                </a:solidFill>
              </a:rPr>
              <a:t>Creation &amp; Direction </a:t>
            </a:r>
          </a:p>
        </p:txBody>
      </p:sp>
      <p:grpSp>
        <p:nvGrpSpPr>
          <p:cNvPr id="35" name="Group 34"/>
          <p:cNvGrpSpPr/>
          <p:nvPr/>
        </p:nvGrpSpPr>
        <p:grpSpPr>
          <a:xfrm>
            <a:off x="8962218" y="5229673"/>
            <a:ext cx="1241979" cy="1045036"/>
            <a:chOff x="8703745" y="5789665"/>
            <a:chExt cx="1241979" cy="1045036"/>
          </a:xfrm>
        </p:grpSpPr>
        <p:sp>
          <p:nvSpPr>
            <p:cNvPr id="74" name="Rectangle 73"/>
            <p:cNvSpPr/>
            <p:nvPr/>
          </p:nvSpPr>
          <p:spPr>
            <a:xfrm>
              <a:off x="8703745" y="6546236"/>
              <a:ext cx="207258" cy="70805"/>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sz="1100" dirty="0"/>
            </a:p>
          </p:txBody>
        </p:sp>
        <p:sp>
          <p:nvSpPr>
            <p:cNvPr id="75" name="Rectangle 74"/>
            <p:cNvSpPr/>
            <p:nvPr/>
          </p:nvSpPr>
          <p:spPr>
            <a:xfrm>
              <a:off x="8703745" y="6686071"/>
              <a:ext cx="207258" cy="70805"/>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sz="1100" dirty="0"/>
            </a:p>
          </p:txBody>
        </p:sp>
        <p:sp>
          <p:nvSpPr>
            <p:cNvPr id="4" name="TextBox 3"/>
            <p:cNvSpPr txBox="1"/>
            <p:nvPr/>
          </p:nvSpPr>
          <p:spPr>
            <a:xfrm>
              <a:off x="8870415" y="6455205"/>
              <a:ext cx="1075309" cy="230832"/>
            </a:xfrm>
            <a:prstGeom prst="rect">
              <a:avLst/>
            </a:prstGeom>
            <a:noFill/>
          </p:spPr>
          <p:txBody>
            <a:bodyPr wrap="square" rtlCol="0">
              <a:spAutoFit/>
            </a:bodyPr>
            <a:lstStyle/>
            <a:p>
              <a:r>
                <a:rPr lang="en-US" sz="900" dirty="0"/>
                <a:t>Technical Role </a:t>
              </a:r>
            </a:p>
          </p:txBody>
        </p:sp>
        <p:sp>
          <p:nvSpPr>
            <p:cNvPr id="77" name="TextBox 76"/>
            <p:cNvSpPr txBox="1"/>
            <p:nvPr/>
          </p:nvSpPr>
          <p:spPr>
            <a:xfrm>
              <a:off x="8870415" y="6603869"/>
              <a:ext cx="1063873" cy="230832"/>
            </a:xfrm>
            <a:prstGeom prst="rect">
              <a:avLst/>
            </a:prstGeom>
            <a:noFill/>
          </p:spPr>
          <p:txBody>
            <a:bodyPr wrap="square" rtlCol="0">
              <a:spAutoFit/>
            </a:bodyPr>
            <a:lstStyle/>
            <a:p>
              <a:r>
                <a:rPr lang="en-US" sz="900" dirty="0"/>
                <a:t>Business Role</a:t>
              </a:r>
            </a:p>
          </p:txBody>
        </p:sp>
        <p:sp>
          <p:nvSpPr>
            <p:cNvPr id="79" name="TextBox 78"/>
            <p:cNvSpPr txBox="1"/>
            <p:nvPr/>
          </p:nvSpPr>
          <p:spPr>
            <a:xfrm>
              <a:off x="8808179" y="5789665"/>
              <a:ext cx="628381" cy="369332"/>
            </a:xfrm>
            <a:prstGeom prst="rect">
              <a:avLst/>
            </a:prstGeom>
            <a:noFill/>
          </p:spPr>
          <p:txBody>
            <a:bodyPr wrap="square" rtlCol="0">
              <a:spAutoFit/>
            </a:bodyPr>
            <a:lstStyle/>
            <a:p>
              <a:r>
                <a:rPr lang="en-US" b="1" u="sng" dirty="0"/>
                <a:t>Key</a:t>
              </a:r>
            </a:p>
          </p:txBody>
        </p:sp>
      </p:grpSp>
      <p:sp>
        <p:nvSpPr>
          <p:cNvPr id="80" name="TextBox 79"/>
          <p:cNvSpPr txBox="1"/>
          <p:nvPr/>
        </p:nvSpPr>
        <p:spPr>
          <a:xfrm>
            <a:off x="323026" y="3855146"/>
            <a:ext cx="999612" cy="369332"/>
          </a:xfrm>
          <a:prstGeom prst="rect">
            <a:avLst/>
          </a:prstGeom>
          <a:noFill/>
        </p:spPr>
        <p:txBody>
          <a:bodyPr wrap="square" rtlCol="0">
            <a:spAutoFit/>
          </a:bodyPr>
          <a:lstStyle/>
          <a:p>
            <a:r>
              <a:rPr lang="en-US" sz="900" b="1" dirty="0">
                <a:solidFill>
                  <a:schemeClr val="bg2">
                    <a:lumMod val="50000"/>
                  </a:schemeClr>
                </a:solidFill>
              </a:rPr>
              <a:t>Updates &amp; Escalation</a:t>
            </a:r>
          </a:p>
        </p:txBody>
      </p:sp>
      <p:sp>
        <p:nvSpPr>
          <p:cNvPr id="94" name="Rounded Rectangle 93"/>
          <p:cNvSpPr/>
          <p:nvPr/>
        </p:nvSpPr>
        <p:spPr>
          <a:xfrm>
            <a:off x="387721" y="983728"/>
            <a:ext cx="7687642" cy="646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9144" rtlCol="0" anchor="t"/>
          <a:lstStyle/>
          <a:p>
            <a:pPr algn="ctr"/>
            <a:r>
              <a:rPr lang="en-US" sz="1400" b="1" dirty="0">
                <a:solidFill>
                  <a:schemeClr val="tx1"/>
                </a:solidFill>
              </a:rPr>
              <a:t>Executive Leadership Team</a:t>
            </a:r>
          </a:p>
        </p:txBody>
      </p:sp>
      <p:cxnSp>
        <p:nvCxnSpPr>
          <p:cNvPr id="110" name="Straight Connector 109"/>
          <p:cNvCxnSpPr/>
          <p:nvPr/>
        </p:nvCxnSpPr>
        <p:spPr>
          <a:xfrm>
            <a:off x="373229" y="1794297"/>
            <a:ext cx="91440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rot="10800000">
            <a:off x="2047339" y="3186735"/>
            <a:ext cx="790155" cy="677856"/>
          </a:xfrm>
          <a:prstGeom prst="bentConnector3">
            <a:avLst>
              <a:gd name="adj1" fmla="val 100546"/>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1457812" y="1997280"/>
            <a:ext cx="5788504" cy="1176310"/>
            <a:chOff x="1177802" y="2632408"/>
            <a:chExt cx="5788504" cy="1176310"/>
          </a:xfrm>
        </p:grpSpPr>
        <p:sp>
          <p:nvSpPr>
            <p:cNvPr id="6" name="Rounded Rectangle 5"/>
            <p:cNvSpPr/>
            <p:nvPr/>
          </p:nvSpPr>
          <p:spPr>
            <a:xfrm>
              <a:off x="1177802" y="2632408"/>
              <a:ext cx="5788504" cy="1176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9144" rtlCol="0" anchor="t"/>
            <a:lstStyle/>
            <a:p>
              <a:pPr algn="ctr"/>
              <a:r>
                <a:rPr lang="en-US" sz="1400" b="1" dirty="0">
                  <a:solidFill>
                    <a:schemeClr val="tx1"/>
                  </a:solidFill>
                </a:rPr>
                <a:t>Data Strategy &amp; Governance Steering Group</a:t>
              </a:r>
            </a:p>
          </p:txBody>
        </p:sp>
        <p:sp>
          <p:nvSpPr>
            <p:cNvPr id="27" name="Rectangle 26"/>
            <p:cNvSpPr/>
            <p:nvPr/>
          </p:nvSpPr>
          <p:spPr>
            <a:xfrm>
              <a:off x="5677478" y="3324381"/>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Other SMEs (e.g. DPO, HR, Legal)</a:t>
              </a:r>
            </a:p>
          </p:txBody>
        </p:sp>
        <p:sp>
          <p:nvSpPr>
            <p:cNvPr id="29" name="Rectangle 28"/>
            <p:cNvSpPr/>
            <p:nvPr/>
          </p:nvSpPr>
          <p:spPr>
            <a:xfrm>
              <a:off x="3516822" y="2941748"/>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1 </a:t>
              </a:r>
            </a:p>
          </p:txBody>
        </p:sp>
        <p:sp>
          <p:nvSpPr>
            <p:cNvPr id="30" name="Rectangle 29"/>
            <p:cNvSpPr/>
            <p:nvPr/>
          </p:nvSpPr>
          <p:spPr>
            <a:xfrm>
              <a:off x="1381384" y="2941748"/>
              <a:ext cx="1015388" cy="319489"/>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Strategy Lead</a:t>
              </a:r>
            </a:p>
          </p:txBody>
        </p:sp>
        <p:sp>
          <p:nvSpPr>
            <p:cNvPr id="141" name="Rectangle 140"/>
            <p:cNvSpPr/>
            <p:nvPr/>
          </p:nvSpPr>
          <p:spPr>
            <a:xfrm>
              <a:off x="2457537" y="2941748"/>
              <a:ext cx="1015388" cy="319489"/>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IT </a:t>
              </a:r>
            </a:p>
            <a:p>
              <a:pPr algn="ctr"/>
              <a:r>
                <a:rPr lang="en-US" sz="1100" dirty="0"/>
                <a:t>Representative</a:t>
              </a:r>
            </a:p>
          </p:txBody>
        </p:sp>
      </p:grpSp>
      <p:sp>
        <p:nvSpPr>
          <p:cNvPr id="144" name="Rectangle 143"/>
          <p:cNvSpPr/>
          <p:nvPr/>
        </p:nvSpPr>
        <p:spPr>
          <a:xfrm>
            <a:off x="2362949" y="1227082"/>
            <a:ext cx="896112" cy="320040"/>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CIO</a:t>
            </a:r>
          </a:p>
        </p:txBody>
      </p:sp>
      <p:sp>
        <p:nvSpPr>
          <p:cNvPr id="61" name="Rectangle 60">
            <a:extLst>
              <a:ext uri="{FF2B5EF4-FFF2-40B4-BE49-F238E27FC236}">
                <a16:creationId xmlns:a16="http://schemas.microsoft.com/office/drawing/2014/main" id="{251AD7B8-257E-7E4E-B4D5-AD6A2EC74AD1}"/>
              </a:ext>
            </a:extLst>
          </p:cNvPr>
          <p:cNvSpPr/>
          <p:nvPr/>
        </p:nvSpPr>
        <p:spPr>
          <a:xfrm>
            <a:off x="4307324" y="3781030"/>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Business Data Stakeholders</a:t>
            </a:r>
          </a:p>
        </p:txBody>
      </p:sp>
      <p:sp>
        <p:nvSpPr>
          <p:cNvPr id="63" name="Rectangle 62">
            <a:extLst>
              <a:ext uri="{FF2B5EF4-FFF2-40B4-BE49-F238E27FC236}">
                <a16:creationId xmlns:a16="http://schemas.microsoft.com/office/drawing/2014/main" id="{83A5B6AE-F55C-0E49-B2F6-082E9C81B91F}"/>
              </a:ext>
            </a:extLst>
          </p:cNvPr>
          <p:cNvSpPr/>
          <p:nvPr/>
        </p:nvSpPr>
        <p:spPr>
          <a:xfrm>
            <a:off x="5409770" y="3784542"/>
            <a:ext cx="1015388" cy="319489"/>
          </a:xfrm>
          <a:prstGeom prst="rect">
            <a:avLst/>
          </a:prstGeom>
          <a:solidFill>
            <a:schemeClr val="accent6">
              <a:lumMod val="50000"/>
            </a:schemeClr>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Technical Data Stakeholders </a:t>
            </a:r>
          </a:p>
        </p:txBody>
      </p:sp>
      <p:sp>
        <p:nvSpPr>
          <p:cNvPr id="64" name="Rectangle 63">
            <a:extLst>
              <a:ext uri="{FF2B5EF4-FFF2-40B4-BE49-F238E27FC236}">
                <a16:creationId xmlns:a16="http://schemas.microsoft.com/office/drawing/2014/main" id="{32A7ACA5-0FF6-BD4F-B2CA-A496CFA811D2}"/>
              </a:ext>
            </a:extLst>
          </p:cNvPr>
          <p:cNvSpPr/>
          <p:nvPr/>
        </p:nvSpPr>
        <p:spPr>
          <a:xfrm>
            <a:off x="6501448" y="3780267"/>
            <a:ext cx="894950"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Other SMEs e.g. DPO, HR</a:t>
            </a:r>
          </a:p>
        </p:txBody>
      </p:sp>
      <p:sp>
        <p:nvSpPr>
          <p:cNvPr id="65" name="Rectangle 64">
            <a:extLst>
              <a:ext uri="{FF2B5EF4-FFF2-40B4-BE49-F238E27FC236}">
                <a16:creationId xmlns:a16="http://schemas.microsoft.com/office/drawing/2014/main" id="{CCF9D89C-956A-5246-9A4A-D557FDC17245}"/>
              </a:ext>
            </a:extLst>
          </p:cNvPr>
          <p:cNvSpPr/>
          <p:nvPr/>
        </p:nvSpPr>
        <p:spPr>
          <a:xfrm>
            <a:off x="4893662" y="2307291"/>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2</a:t>
            </a:r>
          </a:p>
        </p:txBody>
      </p:sp>
      <p:sp>
        <p:nvSpPr>
          <p:cNvPr id="68" name="Rectangle 67">
            <a:extLst>
              <a:ext uri="{FF2B5EF4-FFF2-40B4-BE49-F238E27FC236}">
                <a16:creationId xmlns:a16="http://schemas.microsoft.com/office/drawing/2014/main" id="{E855E495-7322-F241-9D69-9937408BE5ED}"/>
              </a:ext>
            </a:extLst>
          </p:cNvPr>
          <p:cNvSpPr/>
          <p:nvPr/>
        </p:nvSpPr>
        <p:spPr>
          <a:xfrm>
            <a:off x="5969815" y="2296170"/>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3 </a:t>
            </a:r>
          </a:p>
        </p:txBody>
      </p:sp>
      <p:sp>
        <p:nvSpPr>
          <p:cNvPr id="72" name="Rectangle 71">
            <a:extLst>
              <a:ext uri="{FF2B5EF4-FFF2-40B4-BE49-F238E27FC236}">
                <a16:creationId xmlns:a16="http://schemas.microsoft.com/office/drawing/2014/main" id="{6955513B-DC9F-C248-A278-F8CDB3C8A013}"/>
              </a:ext>
            </a:extLst>
          </p:cNvPr>
          <p:cNvSpPr/>
          <p:nvPr/>
        </p:nvSpPr>
        <p:spPr>
          <a:xfrm>
            <a:off x="2737547" y="2689281"/>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5 </a:t>
            </a:r>
          </a:p>
        </p:txBody>
      </p:sp>
      <p:sp>
        <p:nvSpPr>
          <p:cNvPr id="81" name="Rectangle 80">
            <a:extLst>
              <a:ext uri="{FF2B5EF4-FFF2-40B4-BE49-F238E27FC236}">
                <a16:creationId xmlns:a16="http://schemas.microsoft.com/office/drawing/2014/main" id="{E07AC7E5-C66A-694B-97B0-6C64BCD87E49}"/>
              </a:ext>
            </a:extLst>
          </p:cNvPr>
          <p:cNvSpPr/>
          <p:nvPr/>
        </p:nvSpPr>
        <p:spPr>
          <a:xfrm>
            <a:off x="1652542" y="2684995"/>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4 </a:t>
            </a:r>
          </a:p>
        </p:txBody>
      </p:sp>
      <p:sp>
        <p:nvSpPr>
          <p:cNvPr id="82" name="Rectangle 81">
            <a:extLst>
              <a:ext uri="{FF2B5EF4-FFF2-40B4-BE49-F238E27FC236}">
                <a16:creationId xmlns:a16="http://schemas.microsoft.com/office/drawing/2014/main" id="{937C6381-692C-5245-8668-FA9946ABE284}"/>
              </a:ext>
            </a:extLst>
          </p:cNvPr>
          <p:cNvSpPr/>
          <p:nvPr/>
        </p:nvSpPr>
        <p:spPr>
          <a:xfrm>
            <a:off x="3804003" y="2684995"/>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Data Owner 6 </a:t>
            </a:r>
          </a:p>
        </p:txBody>
      </p:sp>
      <p:sp>
        <p:nvSpPr>
          <p:cNvPr id="83" name="Rectangle 82">
            <a:extLst>
              <a:ext uri="{FF2B5EF4-FFF2-40B4-BE49-F238E27FC236}">
                <a16:creationId xmlns:a16="http://schemas.microsoft.com/office/drawing/2014/main" id="{D258BB85-F5EE-7849-96F2-62D981384908}"/>
              </a:ext>
            </a:extLst>
          </p:cNvPr>
          <p:cNvSpPr/>
          <p:nvPr/>
        </p:nvSpPr>
        <p:spPr>
          <a:xfrm>
            <a:off x="4893662" y="2688848"/>
            <a:ext cx="1015388" cy="319489"/>
          </a:xfrm>
          <a:prstGeom prst="rect">
            <a:avLst/>
          </a:prstGeom>
          <a:solidFill>
            <a:srgbClr val="0070C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100" dirty="0"/>
              <a:t>Invited Data Stewards </a:t>
            </a:r>
          </a:p>
        </p:txBody>
      </p:sp>
      <p:sp>
        <p:nvSpPr>
          <p:cNvPr id="84" name="Rectangle 83">
            <a:extLst>
              <a:ext uri="{FF2B5EF4-FFF2-40B4-BE49-F238E27FC236}">
                <a16:creationId xmlns:a16="http://schemas.microsoft.com/office/drawing/2014/main" id="{AE79FA20-F7F6-BB48-BFE0-DBBC2CD84DF1}"/>
              </a:ext>
            </a:extLst>
          </p:cNvPr>
          <p:cNvSpPr/>
          <p:nvPr/>
        </p:nvSpPr>
        <p:spPr>
          <a:xfrm>
            <a:off x="8962218" y="5840917"/>
            <a:ext cx="207258" cy="83142"/>
          </a:xfrm>
          <a:prstGeom prst="rect">
            <a:avLst/>
          </a:prstGeom>
          <a:solidFill>
            <a:schemeClr val="tx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sz="1100" dirty="0"/>
          </a:p>
        </p:txBody>
      </p:sp>
      <p:sp>
        <p:nvSpPr>
          <p:cNvPr id="85" name="TextBox 84">
            <a:extLst>
              <a:ext uri="{FF2B5EF4-FFF2-40B4-BE49-F238E27FC236}">
                <a16:creationId xmlns:a16="http://schemas.microsoft.com/office/drawing/2014/main" id="{E942B26D-7E50-5A44-A986-0B6219E46985}"/>
              </a:ext>
            </a:extLst>
          </p:cNvPr>
          <p:cNvSpPr txBox="1"/>
          <p:nvPr/>
        </p:nvSpPr>
        <p:spPr>
          <a:xfrm>
            <a:off x="9128888" y="5758749"/>
            <a:ext cx="958267" cy="230832"/>
          </a:xfrm>
          <a:prstGeom prst="rect">
            <a:avLst/>
          </a:prstGeom>
          <a:noFill/>
        </p:spPr>
        <p:txBody>
          <a:bodyPr wrap="square" rtlCol="0">
            <a:spAutoFit/>
          </a:bodyPr>
          <a:lstStyle/>
          <a:p>
            <a:r>
              <a:rPr lang="en-US" sz="900" dirty="0"/>
              <a:t>Lead Role </a:t>
            </a:r>
          </a:p>
        </p:txBody>
      </p:sp>
      <p:sp>
        <p:nvSpPr>
          <p:cNvPr id="9" name="Multidocument 8">
            <a:extLst>
              <a:ext uri="{FF2B5EF4-FFF2-40B4-BE49-F238E27FC236}">
                <a16:creationId xmlns:a16="http://schemas.microsoft.com/office/drawing/2014/main" id="{CE522CC6-656D-B74C-94A6-90C4A59A0994}"/>
              </a:ext>
            </a:extLst>
          </p:cNvPr>
          <p:cNvSpPr/>
          <p:nvPr/>
        </p:nvSpPr>
        <p:spPr>
          <a:xfrm>
            <a:off x="4538279" y="5227259"/>
            <a:ext cx="1742982" cy="117892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Data Plans &amp; Activities </a:t>
            </a:r>
          </a:p>
        </p:txBody>
      </p:sp>
      <p:cxnSp>
        <p:nvCxnSpPr>
          <p:cNvPr id="86" name="Elbow Connector 85">
            <a:extLst>
              <a:ext uri="{FF2B5EF4-FFF2-40B4-BE49-F238E27FC236}">
                <a16:creationId xmlns:a16="http://schemas.microsoft.com/office/drawing/2014/main" id="{3F5E9532-9049-1E4B-A4B2-1D5D96535686}"/>
              </a:ext>
            </a:extLst>
          </p:cNvPr>
          <p:cNvCxnSpPr>
            <a:cxnSpLocks/>
            <a:endCxn id="22" idx="3"/>
          </p:cNvCxnSpPr>
          <p:nvPr/>
        </p:nvCxnSpPr>
        <p:spPr>
          <a:xfrm rot="10800000" flipV="1">
            <a:off x="1654278" y="4072402"/>
            <a:ext cx="1188375" cy="945948"/>
          </a:xfrm>
          <a:prstGeom prst="bentConnector3">
            <a:avLst>
              <a:gd name="adj1" fmla="val 50000"/>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0310E8D-61C6-8947-A9F5-49EBCC41F52C}"/>
              </a:ext>
            </a:extLst>
          </p:cNvPr>
          <p:cNvSpPr txBox="1"/>
          <p:nvPr/>
        </p:nvSpPr>
        <p:spPr>
          <a:xfrm>
            <a:off x="1577581" y="4372214"/>
            <a:ext cx="897422" cy="230832"/>
          </a:xfrm>
          <a:prstGeom prst="rect">
            <a:avLst/>
          </a:prstGeom>
          <a:noFill/>
        </p:spPr>
        <p:txBody>
          <a:bodyPr wrap="square" rtlCol="0">
            <a:spAutoFit/>
          </a:bodyPr>
          <a:lstStyle/>
          <a:p>
            <a:r>
              <a:rPr lang="en-US" sz="900" b="1" dirty="0">
                <a:solidFill>
                  <a:schemeClr val="bg2">
                    <a:lumMod val="50000"/>
                  </a:schemeClr>
                </a:solidFill>
              </a:rPr>
              <a:t>Leadership </a:t>
            </a:r>
          </a:p>
        </p:txBody>
      </p:sp>
      <p:cxnSp>
        <p:nvCxnSpPr>
          <p:cNvPr id="56" name="Straight Arrow Connector 55">
            <a:extLst>
              <a:ext uri="{FF2B5EF4-FFF2-40B4-BE49-F238E27FC236}">
                <a16:creationId xmlns:a16="http://schemas.microsoft.com/office/drawing/2014/main" id="{4743DF52-C418-E344-993C-6D427873F33F}"/>
              </a:ext>
            </a:extLst>
          </p:cNvPr>
          <p:cNvCxnSpPr>
            <a:cxnSpLocks/>
          </p:cNvCxnSpPr>
          <p:nvPr/>
        </p:nvCxnSpPr>
        <p:spPr>
          <a:xfrm>
            <a:off x="5321521" y="4248540"/>
            <a:ext cx="1191" cy="978719"/>
          </a:xfrm>
          <a:prstGeom prst="straightConnector1">
            <a:avLst/>
          </a:prstGeom>
          <a:ln>
            <a:solidFill>
              <a:schemeClr val="bg1">
                <a:lumMod val="50000"/>
              </a:schemeClr>
            </a:solidFill>
            <a:prstDash val="dash"/>
            <a:headEnd type="triangle"/>
            <a:tailEnd type="triangle"/>
          </a:ln>
        </p:spPr>
        <p:style>
          <a:lnRef idx="1">
            <a:schemeClr val="accent3"/>
          </a:lnRef>
          <a:fillRef idx="0">
            <a:schemeClr val="accent3"/>
          </a:fillRef>
          <a:effectRef idx="0">
            <a:schemeClr val="accent3"/>
          </a:effectRef>
          <a:fontRef idx="minor">
            <a:schemeClr val="tx1"/>
          </a:fontRef>
        </p:style>
      </p:cxnSp>
      <p:sp>
        <p:nvSpPr>
          <p:cNvPr id="92" name="TextBox 91">
            <a:extLst>
              <a:ext uri="{FF2B5EF4-FFF2-40B4-BE49-F238E27FC236}">
                <a16:creationId xmlns:a16="http://schemas.microsoft.com/office/drawing/2014/main" id="{072C72FA-74CC-444E-A477-E2289D62A155}"/>
              </a:ext>
            </a:extLst>
          </p:cNvPr>
          <p:cNvSpPr txBox="1"/>
          <p:nvPr/>
        </p:nvSpPr>
        <p:spPr>
          <a:xfrm>
            <a:off x="4548461" y="4603046"/>
            <a:ext cx="897422" cy="369332"/>
          </a:xfrm>
          <a:prstGeom prst="rect">
            <a:avLst/>
          </a:prstGeom>
          <a:noFill/>
        </p:spPr>
        <p:txBody>
          <a:bodyPr wrap="square" rtlCol="0">
            <a:spAutoFit/>
          </a:bodyPr>
          <a:lstStyle/>
          <a:p>
            <a:r>
              <a:rPr lang="en-US" sz="900" b="1" dirty="0">
                <a:solidFill>
                  <a:schemeClr val="bg2">
                    <a:lumMod val="50000"/>
                  </a:schemeClr>
                </a:solidFill>
              </a:rPr>
              <a:t>Management &amp; Progression</a:t>
            </a:r>
          </a:p>
        </p:txBody>
      </p:sp>
    </p:spTree>
    <p:extLst>
      <p:ext uri="{BB962C8B-B14F-4D97-AF65-F5344CB8AC3E}">
        <p14:creationId xmlns:p14="http://schemas.microsoft.com/office/powerpoint/2010/main" val="3550141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679" y="0"/>
            <a:ext cx="10515600" cy="787814"/>
          </a:xfrm>
        </p:spPr>
        <p:txBody>
          <a:bodyPr>
            <a:normAutofit/>
          </a:bodyPr>
          <a:lstStyle/>
          <a:p>
            <a:r>
              <a:rPr lang="en-US" dirty="0"/>
              <a:t>Business &amp; IT Roles in Data Strategy </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216544410"/>
              </p:ext>
            </p:extLst>
          </p:nvPr>
        </p:nvGraphicFramePr>
        <p:xfrm>
          <a:off x="446679" y="595680"/>
          <a:ext cx="11416770" cy="6184172"/>
        </p:xfrm>
        <a:graphic>
          <a:graphicData uri="http://schemas.openxmlformats.org/drawingml/2006/table">
            <a:tbl>
              <a:tblPr firstRow="1" bandRow="1">
                <a:tableStyleId>{5C22544A-7EE6-4342-B048-85BDC9FD1C3A}</a:tableStyleId>
              </a:tblPr>
              <a:tblGrid>
                <a:gridCol w="3564681">
                  <a:extLst>
                    <a:ext uri="{9D8B030D-6E8A-4147-A177-3AD203B41FA5}">
                      <a16:colId xmlns:a16="http://schemas.microsoft.com/office/drawing/2014/main" val="20000"/>
                    </a:ext>
                  </a:extLst>
                </a:gridCol>
                <a:gridCol w="3766240">
                  <a:extLst>
                    <a:ext uri="{9D8B030D-6E8A-4147-A177-3AD203B41FA5}">
                      <a16:colId xmlns:a16="http://schemas.microsoft.com/office/drawing/2014/main" val="20001"/>
                    </a:ext>
                  </a:extLst>
                </a:gridCol>
                <a:gridCol w="4085849">
                  <a:extLst>
                    <a:ext uri="{9D8B030D-6E8A-4147-A177-3AD203B41FA5}">
                      <a16:colId xmlns:a16="http://schemas.microsoft.com/office/drawing/2014/main" val="20002"/>
                    </a:ext>
                  </a:extLst>
                </a:gridCol>
              </a:tblGrid>
              <a:tr h="353981">
                <a:tc>
                  <a:txBody>
                    <a:bodyPr/>
                    <a:lstStyle/>
                    <a:p>
                      <a:pPr algn="ctr"/>
                      <a:r>
                        <a:rPr lang="en-GB" sz="1800" dirty="0">
                          <a:solidFill>
                            <a:schemeClr val="tx1"/>
                          </a:solidFill>
                        </a:rPr>
                        <a:t>BUSINESS ROLES </a:t>
                      </a:r>
                    </a:p>
                  </a:txBody>
                  <a:tcPr/>
                </a:tc>
                <a:tc>
                  <a:txBody>
                    <a:bodyPr/>
                    <a:lstStyle/>
                    <a:p>
                      <a:pPr algn="ctr"/>
                      <a:r>
                        <a:rPr lang="en-US" sz="1800" dirty="0">
                          <a:solidFill>
                            <a:schemeClr val="tx1"/>
                          </a:solidFill>
                        </a:rPr>
                        <a:t>IT</a:t>
                      </a:r>
                      <a:r>
                        <a:rPr lang="en-US" sz="1800" baseline="0" dirty="0">
                          <a:solidFill>
                            <a:schemeClr val="tx1"/>
                          </a:solidFill>
                        </a:rPr>
                        <a:t> ROLES</a:t>
                      </a:r>
                      <a:endParaRPr lang="en-GB" sz="1800" dirty="0">
                        <a:solidFill>
                          <a:schemeClr val="tx1"/>
                        </a:solidFill>
                      </a:endParaRPr>
                    </a:p>
                  </a:txBody>
                  <a:tcPr/>
                </a:tc>
                <a:tc>
                  <a:txBody>
                    <a:bodyPr/>
                    <a:lstStyle/>
                    <a:p>
                      <a:pPr algn="ctr"/>
                      <a:r>
                        <a:rPr lang="en-US" sz="1800" dirty="0">
                          <a:solidFill>
                            <a:schemeClr val="tx1"/>
                          </a:solidFill>
                        </a:rPr>
                        <a:t>JOINT ROLES </a:t>
                      </a:r>
                      <a:endParaRPr lang="en-GB" sz="1800" dirty="0">
                        <a:solidFill>
                          <a:schemeClr val="tx1"/>
                        </a:solidFill>
                      </a:endParaRPr>
                    </a:p>
                  </a:txBody>
                  <a:tcPr/>
                </a:tc>
                <a:extLst>
                  <a:ext uri="{0D108BD9-81ED-4DB2-BD59-A6C34878D82A}">
                    <a16:rowId xmlns:a16="http://schemas.microsoft.com/office/drawing/2014/main" val="10000"/>
                  </a:ext>
                </a:extLst>
              </a:tr>
              <a:tr h="116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bg2">
                              <a:lumMod val="25000"/>
                            </a:schemeClr>
                          </a:solidFill>
                          <a:effectLst/>
                          <a:latin typeface="+mn-lt"/>
                          <a:ea typeface="+mn-ea"/>
                          <a:cs typeface="+mn-cs"/>
                        </a:rPr>
                        <a:t>Establish</a:t>
                      </a:r>
                      <a:r>
                        <a:rPr lang="en-GB" sz="1800" b="1" i="0" kern="1200" baseline="0" dirty="0">
                          <a:solidFill>
                            <a:schemeClr val="bg2">
                              <a:lumMod val="25000"/>
                            </a:schemeClr>
                          </a:solidFill>
                          <a:effectLst/>
                          <a:latin typeface="+mn-lt"/>
                          <a:ea typeface="+mn-ea"/>
                          <a:cs typeface="+mn-cs"/>
                        </a:rPr>
                        <a:t> a clear and communicable Business Strategy </a:t>
                      </a:r>
                      <a:endParaRPr lang="en-GB" sz="1800" b="1" dirty="0">
                        <a:solidFill>
                          <a:schemeClr val="bg2">
                            <a:lumMod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lumMod val="25000"/>
                            </a:schemeClr>
                          </a:solidFill>
                        </a:rPr>
                        <a:t>Understand</a:t>
                      </a:r>
                      <a:r>
                        <a:rPr lang="en-GB" sz="1800" b="1" baseline="0" dirty="0">
                          <a:solidFill>
                            <a:schemeClr val="bg2">
                              <a:lumMod val="25000"/>
                            </a:schemeClr>
                          </a:solidFill>
                        </a:rPr>
                        <a:t> the Business Strategy &amp; its potential technology implications and requirements </a:t>
                      </a:r>
                      <a:endParaRPr lang="en-GB" sz="1800" b="1" dirty="0">
                        <a:solidFill>
                          <a:schemeClr val="bg2">
                            <a:lumMod val="25000"/>
                          </a:schemeClr>
                        </a:solidFill>
                      </a:endParaRPr>
                    </a:p>
                  </a:txBody>
                  <a:tcPr anchor="ctr"/>
                </a:tc>
                <a:tc>
                  <a:txBody>
                    <a:bodyPr/>
                    <a:lstStyle/>
                    <a:p>
                      <a:pPr marL="0" indent="0" algn="l">
                        <a:buFontTx/>
                        <a:buNone/>
                      </a:pPr>
                      <a:r>
                        <a:rPr lang="en-US" sz="1800" b="1" dirty="0">
                          <a:solidFill>
                            <a:schemeClr val="bg2">
                              <a:lumMod val="25000"/>
                            </a:schemeClr>
                          </a:solidFill>
                        </a:rPr>
                        <a:t>Formulate &amp; execute the Data Strategy </a:t>
                      </a:r>
                    </a:p>
                  </a:txBody>
                  <a:tcPr anchor="ctr"/>
                </a:tc>
                <a:extLst>
                  <a:ext uri="{0D108BD9-81ED-4DB2-BD59-A6C34878D82A}">
                    <a16:rowId xmlns:a16="http://schemas.microsoft.com/office/drawing/2014/main" val="10001"/>
                  </a:ext>
                </a:extLst>
              </a:tr>
              <a:tr h="884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lumMod val="25000"/>
                            </a:schemeClr>
                          </a:solidFill>
                        </a:rPr>
                        <a:t>Prioritise</a:t>
                      </a:r>
                      <a:r>
                        <a:rPr lang="en-US" sz="1800" b="1" baseline="0" dirty="0">
                          <a:solidFill>
                            <a:schemeClr val="bg2">
                              <a:lumMod val="25000"/>
                            </a:schemeClr>
                          </a:solidFill>
                        </a:rPr>
                        <a:t> key data areas and problems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lumMod val="25000"/>
                            </a:schemeClr>
                          </a:solidFill>
                        </a:rPr>
                        <a:t>Evaluate, s</a:t>
                      </a:r>
                      <a:r>
                        <a:rPr lang="en-GB" sz="1800" b="1" baseline="0" dirty="0">
                          <a:solidFill>
                            <a:schemeClr val="bg2">
                              <a:lumMod val="25000"/>
                            </a:schemeClr>
                          </a:solidFill>
                        </a:rPr>
                        <a:t>elect &amp; procure appropriate data technologies to support the Data Strategy</a:t>
                      </a:r>
                      <a:endParaRPr lang="en-GB" sz="1800" b="1" dirty="0">
                        <a:solidFill>
                          <a:schemeClr val="bg2">
                            <a:lumMod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lumMod val="25000"/>
                            </a:schemeClr>
                          </a:solidFill>
                        </a:rPr>
                        <a:t>Ensure both business &amp; IT senior management play an active role to ensure its</a:t>
                      </a:r>
                      <a:r>
                        <a:rPr lang="en-US" sz="1800" b="1" baseline="0" dirty="0">
                          <a:solidFill>
                            <a:schemeClr val="bg2">
                              <a:lumMod val="25000"/>
                            </a:schemeClr>
                          </a:solidFill>
                        </a:rPr>
                        <a:t> </a:t>
                      </a:r>
                      <a:r>
                        <a:rPr lang="en-US" sz="1800" b="1" dirty="0">
                          <a:solidFill>
                            <a:schemeClr val="bg2">
                              <a:lumMod val="25000"/>
                            </a:schemeClr>
                          </a:solidFill>
                        </a:rPr>
                        <a:t>success</a:t>
                      </a:r>
                    </a:p>
                  </a:txBody>
                  <a:tcPr anchor="ctr"/>
                </a:tc>
                <a:extLst>
                  <a:ext uri="{0D108BD9-81ED-4DB2-BD59-A6C34878D82A}">
                    <a16:rowId xmlns:a16="http://schemas.microsoft.com/office/drawing/2014/main" val="10002"/>
                  </a:ext>
                </a:extLst>
              </a:tr>
              <a:tr h="884952">
                <a:tc>
                  <a:txBody>
                    <a:bodyPr/>
                    <a:lstStyle/>
                    <a:p>
                      <a:pPr algn="l"/>
                      <a:r>
                        <a:rPr lang="en-US" sz="1800" b="1" dirty="0">
                          <a:solidFill>
                            <a:schemeClr val="bg2">
                              <a:lumMod val="25000"/>
                            </a:schemeClr>
                          </a:solidFill>
                        </a:rPr>
                        <a:t>Owns the</a:t>
                      </a:r>
                      <a:r>
                        <a:rPr lang="en-US" sz="1800" b="1" baseline="0" dirty="0">
                          <a:solidFill>
                            <a:schemeClr val="bg2">
                              <a:lumMod val="25000"/>
                            </a:schemeClr>
                          </a:solidFill>
                        </a:rPr>
                        <a:t> Strategy through the establishment of Data Governance principles &amp; practices  </a:t>
                      </a:r>
                      <a:endParaRPr lang="en-GB" sz="1800" b="1" dirty="0">
                        <a:solidFill>
                          <a:schemeClr val="bg2">
                            <a:lumMod val="25000"/>
                          </a:schemeClr>
                        </a:solidFill>
                      </a:endParaRPr>
                    </a:p>
                  </a:txBody>
                  <a:tcPr anchor="ctr"/>
                </a:tc>
                <a:tc>
                  <a:txBody>
                    <a:bodyPr/>
                    <a:lstStyle/>
                    <a:p>
                      <a:pPr algn="l">
                        <a:buFontTx/>
                        <a:buNone/>
                      </a:pPr>
                      <a:r>
                        <a:rPr lang="en-GB" sz="1800" b="1" dirty="0">
                          <a:solidFill>
                            <a:schemeClr val="bg2">
                              <a:lumMod val="25000"/>
                            </a:schemeClr>
                          </a:solidFill>
                        </a:rPr>
                        <a:t>Understand</a:t>
                      </a:r>
                      <a:r>
                        <a:rPr lang="en-GB" sz="1800" b="1" baseline="0" dirty="0">
                          <a:solidFill>
                            <a:schemeClr val="bg2">
                              <a:lumMod val="25000"/>
                            </a:schemeClr>
                          </a:solidFill>
                        </a:rPr>
                        <a:t> and introduce </a:t>
                      </a:r>
                      <a:r>
                        <a:rPr lang="en-GB" sz="1800" b="1" dirty="0">
                          <a:solidFill>
                            <a:schemeClr val="bg2">
                              <a:lumMod val="25000"/>
                            </a:schemeClr>
                          </a:solidFill>
                        </a:rPr>
                        <a:t>Data Management industry</a:t>
                      </a:r>
                      <a:r>
                        <a:rPr lang="en-GB" sz="1800" b="1" baseline="0" dirty="0">
                          <a:solidFill>
                            <a:schemeClr val="bg2">
                              <a:lumMod val="25000"/>
                            </a:schemeClr>
                          </a:solidFill>
                        </a:rPr>
                        <a:t> best practices and methodologies </a:t>
                      </a:r>
                      <a:endParaRPr lang="en-GB" sz="1800" b="1" dirty="0">
                        <a:solidFill>
                          <a:schemeClr val="bg2">
                            <a:lumMod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lumMod val="25000"/>
                            </a:schemeClr>
                          </a:solidFill>
                        </a:rPr>
                        <a:t>Exercise</a:t>
                      </a:r>
                      <a:r>
                        <a:rPr lang="en-US" sz="1800" b="1" baseline="0" dirty="0">
                          <a:solidFill>
                            <a:schemeClr val="bg2">
                              <a:lumMod val="25000"/>
                            </a:schemeClr>
                          </a:solidFill>
                        </a:rPr>
                        <a:t> rapid and effective c</a:t>
                      </a:r>
                      <a:r>
                        <a:rPr lang="en-US" sz="1800" b="1" dirty="0">
                          <a:solidFill>
                            <a:schemeClr val="bg2">
                              <a:lumMod val="25000"/>
                            </a:schemeClr>
                          </a:solidFill>
                        </a:rPr>
                        <a:t>hange control</a:t>
                      </a:r>
                    </a:p>
                  </a:txBody>
                  <a:tcPr anchor="ctr"/>
                </a:tc>
                <a:extLst>
                  <a:ext uri="{0D108BD9-81ED-4DB2-BD59-A6C34878D82A}">
                    <a16:rowId xmlns:a16="http://schemas.microsoft.com/office/drawing/2014/main" val="10003"/>
                  </a:ext>
                </a:extLst>
              </a:tr>
              <a:tr h="1415923">
                <a:tc>
                  <a:txBody>
                    <a:bodyPr/>
                    <a:lstStyle/>
                    <a:p>
                      <a:pPr algn="l"/>
                      <a:r>
                        <a:rPr lang="en-GB" sz="1800" b="1" baseline="0" dirty="0">
                          <a:solidFill>
                            <a:schemeClr val="bg2">
                              <a:lumMod val="25000"/>
                            </a:schemeClr>
                          </a:solidFill>
                        </a:rPr>
                        <a:t>Estimate, measure &amp; realise potential and actual benefits delivered by the Data Strategy </a:t>
                      </a:r>
                      <a:endParaRPr lang="en-GB" sz="1800" b="1" dirty="0">
                        <a:solidFill>
                          <a:schemeClr val="bg2">
                            <a:lumMod val="25000"/>
                          </a:schemeClr>
                        </a:solidFill>
                      </a:endParaRPr>
                    </a:p>
                  </a:txBody>
                  <a:tcPr anchor="ctr"/>
                </a:tc>
                <a:tc>
                  <a:txBody>
                    <a:bodyPr/>
                    <a:lstStyle/>
                    <a:p>
                      <a:pPr marL="0" indent="0" algn="l">
                        <a:buFontTx/>
                        <a:buNone/>
                      </a:pPr>
                      <a:r>
                        <a:rPr lang="en-GB" sz="1800" b="1" dirty="0">
                          <a:solidFill>
                            <a:schemeClr val="bg2">
                              <a:lumMod val="25000"/>
                            </a:schemeClr>
                          </a:solidFill>
                        </a:rPr>
                        <a:t>Be</a:t>
                      </a:r>
                      <a:r>
                        <a:rPr lang="en-GB" sz="1800" b="1" baseline="0" dirty="0">
                          <a:solidFill>
                            <a:schemeClr val="bg2">
                              <a:lumMod val="25000"/>
                            </a:schemeClr>
                          </a:solidFill>
                        </a:rPr>
                        <a:t> aware of technology innovations and propose how these can be introduced to enhance the Data Strategy, e.g. Big Data, Cloud, Internet of Things, AI etc.  </a:t>
                      </a:r>
                      <a:endParaRPr lang="en-GB" sz="1800" b="1" dirty="0">
                        <a:solidFill>
                          <a:schemeClr val="bg2">
                            <a:lumMod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lumMod val="25000"/>
                            </a:schemeClr>
                          </a:solidFill>
                        </a:rPr>
                        <a:t>Monitor Data Strategy deliverables and instigate corrective action</a:t>
                      </a:r>
                      <a:r>
                        <a:rPr lang="en-GB" sz="1800" b="1" baseline="0" dirty="0">
                          <a:solidFill>
                            <a:schemeClr val="bg2">
                              <a:lumMod val="25000"/>
                            </a:schemeClr>
                          </a:solidFill>
                        </a:rPr>
                        <a:t> as</a:t>
                      </a:r>
                      <a:r>
                        <a:rPr lang="en-GB" sz="1800" b="1" dirty="0">
                          <a:solidFill>
                            <a:schemeClr val="bg2">
                              <a:lumMod val="25000"/>
                            </a:schemeClr>
                          </a:solidFill>
                        </a:rPr>
                        <a:t> required  </a:t>
                      </a:r>
                    </a:p>
                  </a:txBody>
                  <a:tcPr anchor="ctr"/>
                </a:tc>
                <a:extLst>
                  <a:ext uri="{0D108BD9-81ED-4DB2-BD59-A6C34878D82A}">
                    <a16:rowId xmlns:a16="http://schemas.microsoft.com/office/drawing/2014/main" val="10004"/>
                  </a:ext>
                </a:extLst>
              </a:tr>
              <a:tr h="1365715">
                <a:tc>
                  <a:txBody>
                    <a:bodyPr/>
                    <a:lstStyle/>
                    <a:p>
                      <a:pPr algn="l"/>
                      <a:r>
                        <a:rPr lang="en-US" sz="1800" b="1" dirty="0">
                          <a:solidFill>
                            <a:schemeClr val="bg2">
                              <a:lumMod val="25000"/>
                            </a:schemeClr>
                          </a:solidFill>
                        </a:rPr>
                        <a:t>Enact the business</a:t>
                      </a:r>
                      <a:r>
                        <a:rPr lang="en-US" sz="1800" b="1" baseline="0" dirty="0">
                          <a:solidFill>
                            <a:schemeClr val="bg2">
                              <a:lumMod val="25000"/>
                            </a:schemeClr>
                          </a:solidFill>
                        </a:rPr>
                        <a:t> process and </a:t>
                      </a:r>
                      <a:r>
                        <a:rPr lang="en-GB" sz="1800" b="1" baseline="0" noProof="0" dirty="0">
                          <a:solidFill>
                            <a:schemeClr val="bg2">
                              <a:lumMod val="25000"/>
                            </a:schemeClr>
                          </a:solidFill>
                        </a:rPr>
                        <a:t>behavioural</a:t>
                      </a:r>
                      <a:r>
                        <a:rPr lang="en-US" sz="1800" b="1" baseline="0" dirty="0">
                          <a:solidFill>
                            <a:schemeClr val="bg2">
                              <a:lumMod val="25000"/>
                            </a:schemeClr>
                          </a:solidFill>
                        </a:rPr>
                        <a:t> changes required to implement the Data Strategy </a:t>
                      </a:r>
                      <a:endParaRPr lang="en-GB" sz="1800" b="1" dirty="0">
                        <a:solidFill>
                          <a:schemeClr val="bg2">
                            <a:lumMod val="25000"/>
                          </a:schemeClr>
                        </a:solidFill>
                      </a:endParaRPr>
                    </a:p>
                  </a:txBody>
                  <a:tcPr anchor="ctr"/>
                </a:tc>
                <a:tc>
                  <a:txBody>
                    <a:bodyPr/>
                    <a:lstStyle/>
                    <a:p>
                      <a:pPr marL="0" indent="0" algn="l">
                        <a:buFontTx/>
                        <a:buNone/>
                      </a:pPr>
                      <a:r>
                        <a:rPr lang="en-US" sz="1800" b="1" baseline="0" dirty="0">
                          <a:solidFill>
                            <a:schemeClr val="bg2">
                              <a:lumMod val="25000"/>
                            </a:schemeClr>
                          </a:solidFill>
                        </a:rPr>
                        <a:t>Proactively propose how future technologies might improve and enrich the Business Strategy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bg2">
                              <a:lumMod val="25000"/>
                            </a:schemeClr>
                          </a:solidFill>
                        </a:rPr>
                        <a:t>Ensure constant cross-business &amp; IT collaboration to ensure continued alignment of Business &amp; Data Strategies </a:t>
                      </a:r>
                    </a:p>
                  </a:txBody>
                  <a:tcPr anchor="ct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1F334A14-E355-4E46-F1B9-6F8385EFE97F}"/>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97</a:t>
            </a:fld>
            <a:endParaRPr lang="en-US" dirty="0">
              <a:solidFill>
                <a:schemeClr val="tx1"/>
              </a:solidFill>
            </a:endParaRPr>
          </a:p>
        </p:txBody>
      </p:sp>
    </p:spTree>
    <p:extLst>
      <p:ext uri="{BB962C8B-B14F-4D97-AF65-F5344CB8AC3E}">
        <p14:creationId xmlns:p14="http://schemas.microsoft.com/office/powerpoint/2010/main" val="1680489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8AB9-8D32-4B91-A846-B4FB0730604E}"/>
              </a:ext>
            </a:extLst>
          </p:cNvPr>
          <p:cNvSpPr>
            <a:spLocks noGrp="1"/>
          </p:cNvSpPr>
          <p:nvPr>
            <p:ph type="title"/>
          </p:nvPr>
        </p:nvSpPr>
        <p:spPr>
          <a:xfrm>
            <a:off x="381784" y="288280"/>
            <a:ext cx="10515600" cy="625715"/>
          </a:xfrm>
        </p:spPr>
        <p:txBody>
          <a:bodyPr>
            <a:normAutofit fontScale="90000"/>
          </a:bodyPr>
          <a:lstStyle/>
          <a:p>
            <a:r>
              <a:rPr lang="en-GB" sz="3200" b="1" dirty="0">
                <a:latin typeface="+mn-lt"/>
              </a:rPr>
              <a:t>Data Strategy Development – Potential Deliverables &amp; Useful Tools </a:t>
            </a:r>
            <a:endParaRPr lang="en-US" sz="3200" b="1" dirty="0">
              <a:latin typeface="+mn-lt"/>
            </a:endParaRPr>
          </a:p>
        </p:txBody>
      </p:sp>
      <p:sp>
        <p:nvSpPr>
          <p:cNvPr id="4" name="Slide Number Placeholder 3">
            <a:extLst>
              <a:ext uri="{FF2B5EF4-FFF2-40B4-BE49-F238E27FC236}">
                <a16:creationId xmlns:a16="http://schemas.microsoft.com/office/drawing/2014/main" id="{1A0775C0-853D-4152-ACBF-28001760B2D0}"/>
              </a:ext>
            </a:extLst>
          </p:cNvPr>
          <p:cNvSpPr>
            <a:spLocks noGrp="1"/>
          </p:cNvSpPr>
          <p:nvPr>
            <p:ph type="sldNum" sz="quarter" idx="12"/>
          </p:nvPr>
        </p:nvSpPr>
        <p:spPr>
          <a:xfrm>
            <a:off x="11353800" y="6356349"/>
            <a:ext cx="579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8638-8D10-419D-A540-6BF35F11F66E}" type="slidenum">
              <a:rPr lang="en-US" smtClean="0"/>
              <a:pPr/>
              <a:t>98</a:t>
            </a:fld>
            <a:endParaRPr lang="en-US" dirty="0"/>
          </a:p>
        </p:txBody>
      </p:sp>
      <p:graphicFrame>
        <p:nvGraphicFramePr>
          <p:cNvPr id="18" name="Table 18">
            <a:extLst>
              <a:ext uri="{FF2B5EF4-FFF2-40B4-BE49-F238E27FC236}">
                <a16:creationId xmlns:a16="http://schemas.microsoft.com/office/drawing/2014/main" id="{74931389-FCE9-E5A2-6491-47DF7E02897C}"/>
              </a:ext>
            </a:extLst>
          </p:cNvPr>
          <p:cNvGraphicFramePr>
            <a:graphicFrameLocks noGrp="1"/>
          </p:cNvGraphicFramePr>
          <p:nvPr>
            <p:extLst>
              <p:ext uri="{D42A27DB-BD31-4B8C-83A1-F6EECF244321}">
                <p14:modId xmlns:p14="http://schemas.microsoft.com/office/powerpoint/2010/main" val="1620568547"/>
              </p:ext>
            </p:extLst>
          </p:nvPr>
        </p:nvGraphicFramePr>
        <p:xfrm>
          <a:off x="991590" y="815103"/>
          <a:ext cx="5104410" cy="5557520"/>
        </p:xfrm>
        <a:graphic>
          <a:graphicData uri="http://schemas.openxmlformats.org/drawingml/2006/table">
            <a:tbl>
              <a:tblPr firstRow="1" bandRow="1">
                <a:tableStyleId>{5C22544A-7EE6-4342-B048-85BDC9FD1C3A}</a:tableStyleId>
              </a:tblPr>
              <a:tblGrid>
                <a:gridCol w="5104410">
                  <a:extLst>
                    <a:ext uri="{9D8B030D-6E8A-4147-A177-3AD203B41FA5}">
                      <a16:colId xmlns:a16="http://schemas.microsoft.com/office/drawing/2014/main" val="148656446"/>
                    </a:ext>
                  </a:extLst>
                </a:gridCol>
              </a:tblGrid>
              <a:tr h="164231">
                <a:tc>
                  <a:txBody>
                    <a:bodyPr/>
                    <a:lstStyle/>
                    <a:p>
                      <a:pPr algn="ctr"/>
                      <a:r>
                        <a:rPr lang="en-GB" dirty="0">
                          <a:solidFill>
                            <a:schemeClr val="tx1"/>
                          </a:solidFill>
                        </a:rPr>
                        <a:t>POTENTIAL 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68300505"/>
                  </a:ext>
                </a:extLst>
              </a:tr>
              <a:tr h="370840">
                <a:tc>
                  <a:txBody>
                    <a:bodyPr/>
                    <a:lstStyle/>
                    <a:p>
                      <a:r>
                        <a:rPr lang="en-GB" sz="1800" dirty="0">
                          <a:latin typeface="Abadi" panose="020B0604020104020204" pitchFamily="34" charset="0"/>
                        </a:rPr>
                        <a:t>Data Strategy Slide Deck + 2 /10 min. pitches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22940"/>
                  </a:ext>
                </a:extLst>
              </a:tr>
              <a:tr h="370840">
                <a:tc>
                  <a:txBody>
                    <a:bodyPr/>
                    <a:lstStyle/>
                    <a:p>
                      <a:r>
                        <a:rPr lang="en-GB" sz="1800" dirty="0">
                          <a:latin typeface="Abadi" panose="020B0604020104020204" pitchFamily="34" charset="0"/>
                        </a:rPr>
                        <a:t>Motivation Model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718846"/>
                  </a:ext>
                </a:extLst>
              </a:tr>
              <a:tr h="370840">
                <a:tc>
                  <a:txBody>
                    <a:bodyPr/>
                    <a:lstStyle/>
                    <a:p>
                      <a:r>
                        <a:rPr lang="en-GB" sz="1800" dirty="0">
                          <a:latin typeface="Abadi" panose="020B0604020104020204" pitchFamily="34" charset="0"/>
                        </a:rPr>
                        <a:t>Stakeholder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8268118"/>
                  </a:ext>
                </a:extLst>
              </a:tr>
              <a:tr h="370840">
                <a:tc>
                  <a:txBody>
                    <a:bodyPr/>
                    <a:lstStyle/>
                    <a:p>
                      <a:r>
                        <a:rPr lang="en-GB" sz="1800" dirty="0">
                          <a:latin typeface="Abadi" panose="020B0604020104020204" pitchFamily="34" charset="0"/>
                        </a:rPr>
                        <a:t>Data Issues &amp; Opportunities Log /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487556"/>
                  </a:ext>
                </a:extLst>
              </a:tr>
              <a:tr h="370840">
                <a:tc>
                  <a:txBody>
                    <a:bodyPr/>
                    <a:lstStyle/>
                    <a:p>
                      <a:r>
                        <a:rPr lang="en-GB" sz="1800" dirty="0">
                          <a:latin typeface="Abadi" panose="020B0604020104020204" pitchFamily="34" charset="0"/>
                        </a:rPr>
                        <a:t>Business / Conceptual Data Model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08995"/>
                  </a:ext>
                </a:extLst>
              </a:tr>
              <a:tr h="370840">
                <a:tc>
                  <a:txBody>
                    <a:bodyPr/>
                    <a:lstStyle/>
                    <a:p>
                      <a:r>
                        <a:rPr lang="en-GB" sz="1800" dirty="0">
                          <a:latin typeface="Abadi" panose="020B0604020104020204" pitchFamily="34" charset="0"/>
                        </a:rPr>
                        <a:t>Outline Business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067321"/>
                  </a:ext>
                </a:extLst>
              </a:tr>
              <a:tr h="370840">
                <a:tc>
                  <a:txBody>
                    <a:bodyPr/>
                    <a:lstStyle/>
                    <a:p>
                      <a:r>
                        <a:rPr lang="en-GB" sz="1800" dirty="0">
                          <a:latin typeface="Abadi" panose="020B0604020104020204" pitchFamily="34" charset="0"/>
                        </a:rPr>
                        <a:t>Maturity Assessment Report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827575"/>
                  </a:ext>
                </a:extLst>
              </a:tr>
              <a:tr h="370840">
                <a:tc>
                  <a:txBody>
                    <a:bodyPr/>
                    <a:lstStyle/>
                    <a:p>
                      <a:r>
                        <a:rPr lang="en-GB" sz="1800" dirty="0">
                          <a:latin typeface="Abadi" panose="020B0604020104020204" pitchFamily="34" charset="0"/>
                        </a:rPr>
                        <a:t>Roadmap (1-3 Year Horizon)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448318"/>
                  </a:ext>
                </a:extLst>
              </a:tr>
              <a:tr h="370840">
                <a:tc>
                  <a:txBody>
                    <a:bodyPr/>
                    <a:lstStyle/>
                    <a:p>
                      <a:r>
                        <a:rPr lang="en-GB" sz="1800" dirty="0">
                          <a:latin typeface="Abadi" panose="020B0604020104020204" pitchFamily="34" charset="0"/>
                        </a:rPr>
                        <a:t>Data Strategy Steering Group Charter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297183"/>
                  </a:ext>
                </a:extLst>
              </a:tr>
              <a:tr h="370840">
                <a:tc>
                  <a:txBody>
                    <a:bodyPr/>
                    <a:lstStyle/>
                    <a:p>
                      <a:r>
                        <a:rPr lang="en-GB" sz="1800" dirty="0">
                          <a:latin typeface="Abadi" panose="020B0604020104020204" pitchFamily="34" charset="0"/>
                        </a:rPr>
                        <a:t>Data Strategy Working Group Charter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756047"/>
                  </a:ext>
                </a:extLst>
              </a:tr>
              <a:tr h="370840">
                <a:tc>
                  <a:txBody>
                    <a:bodyPr/>
                    <a:lstStyle/>
                    <a:p>
                      <a:r>
                        <a:rPr lang="en-GB" sz="1800" dirty="0">
                          <a:latin typeface="Abadi" panose="020B0604020104020204" pitchFamily="34" charset="0"/>
                        </a:rPr>
                        <a:t>Application Landscape Diagram (Current)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395732"/>
                  </a:ext>
                </a:extLst>
              </a:tr>
              <a:tr h="370840">
                <a:tc>
                  <a:txBody>
                    <a:bodyPr/>
                    <a:lstStyle/>
                    <a:p>
                      <a:r>
                        <a:rPr lang="en-GB" sz="1800" dirty="0">
                          <a:latin typeface="Abadi" panose="020B0604020104020204" pitchFamily="34" charset="0"/>
                        </a:rPr>
                        <a:t>Application Landscape Diagram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934055"/>
                  </a:ext>
                </a:extLst>
              </a:tr>
              <a:tr h="370840">
                <a:tc>
                  <a:txBody>
                    <a:bodyPr/>
                    <a:lstStyle/>
                    <a:p>
                      <a:r>
                        <a:rPr lang="en-GB" sz="1800" dirty="0">
                          <a:latin typeface="Abadi" panose="020B0604020104020204" pitchFamily="34" charset="0"/>
                        </a:rPr>
                        <a:t>Business Glossary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876371"/>
                  </a:ext>
                </a:extLst>
              </a:tr>
              <a:tr h="370840">
                <a:tc>
                  <a:txBody>
                    <a:bodyPr/>
                    <a:lstStyle/>
                    <a:p>
                      <a:r>
                        <a:rPr lang="en-GB" sz="1800" dirty="0">
                          <a:latin typeface="Abadi" panose="020B0604020104020204" pitchFamily="34" charset="0"/>
                        </a:rPr>
                        <a:t>Communications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491731"/>
                  </a:ext>
                </a:extLst>
              </a:tr>
            </a:tbl>
          </a:graphicData>
        </a:graphic>
      </p:graphicFrame>
      <p:graphicFrame>
        <p:nvGraphicFramePr>
          <p:cNvPr id="19" name="Table 18">
            <a:extLst>
              <a:ext uri="{FF2B5EF4-FFF2-40B4-BE49-F238E27FC236}">
                <a16:creationId xmlns:a16="http://schemas.microsoft.com/office/drawing/2014/main" id="{3F3FC65E-FC9E-8DAA-360E-86A80C9A0FFB}"/>
              </a:ext>
            </a:extLst>
          </p:cNvPr>
          <p:cNvGraphicFramePr>
            <a:graphicFrameLocks noGrp="1"/>
          </p:cNvGraphicFramePr>
          <p:nvPr>
            <p:extLst>
              <p:ext uri="{D42A27DB-BD31-4B8C-83A1-F6EECF244321}">
                <p14:modId xmlns:p14="http://schemas.microsoft.com/office/powerpoint/2010/main" val="3416284390"/>
              </p:ext>
            </p:extLst>
          </p:nvPr>
        </p:nvGraphicFramePr>
        <p:xfrm>
          <a:off x="6926207" y="815103"/>
          <a:ext cx="4030554" cy="2021840"/>
        </p:xfrm>
        <a:graphic>
          <a:graphicData uri="http://schemas.openxmlformats.org/drawingml/2006/table">
            <a:tbl>
              <a:tblPr firstRow="1" bandRow="1">
                <a:tableStyleId>{5C22544A-7EE6-4342-B048-85BDC9FD1C3A}</a:tableStyleId>
              </a:tblPr>
              <a:tblGrid>
                <a:gridCol w="4030554">
                  <a:extLst>
                    <a:ext uri="{9D8B030D-6E8A-4147-A177-3AD203B41FA5}">
                      <a16:colId xmlns:a16="http://schemas.microsoft.com/office/drawing/2014/main" val="148656446"/>
                    </a:ext>
                  </a:extLst>
                </a:gridCol>
              </a:tblGrid>
              <a:tr h="370840">
                <a:tc>
                  <a:txBody>
                    <a:bodyPr/>
                    <a:lstStyle/>
                    <a:p>
                      <a:pPr algn="ctr"/>
                      <a:r>
                        <a:rPr lang="en-GB" dirty="0">
                          <a:solidFill>
                            <a:schemeClr val="tx1"/>
                          </a:solidFill>
                        </a:rPr>
                        <a:t>USEFUL TOOLS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68300505"/>
                  </a:ext>
                </a:extLst>
              </a:tr>
              <a:tr h="370840">
                <a:tc>
                  <a:txBody>
                    <a:bodyPr/>
                    <a:lstStyle/>
                    <a:p>
                      <a:r>
                        <a:rPr lang="en-GB" dirty="0">
                          <a:latin typeface="Abadi" panose="020B0604020104020204" pitchFamily="34" charset="0"/>
                        </a:rPr>
                        <a:t>PowerPoint / Visio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90996"/>
                  </a:ext>
                </a:extLst>
              </a:tr>
              <a:tr h="370840">
                <a:tc>
                  <a:txBody>
                    <a:bodyPr/>
                    <a:lstStyle/>
                    <a:p>
                      <a:r>
                        <a:rPr lang="en-GB" dirty="0">
                          <a:latin typeface="Abadi" panose="020B0604020104020204" pitchFamily="34" charset="0"/>
                        </a:rPr>
                        <a:t>Data Modelling Toolset (e.g. ERwin, ERStudio)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718846"/>
                  </a:ext>
                </a:extLst>
              </a:tr>
              <a:tr h="370840">
                <a:tc>
                  <a:txBody>
                    <a:bodyPr/>
                    <a:lstStyle/>
                    <a:p>
                      <a:r>
                        <a:rPr lang="en-GB" dirty="0">
                          <a:latin typeface="Abadi" panose="020B0604020104020204" pitchFamily="34" charset="0"/>
                        </a:rPr>
                        <a:t>Data profiling tool to baseline data quality in current source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487556"/>
                  </a:ext>
                </a:extLst>
              </a:tr>
            </a:tbl>
          </a:graphicData>
        </a:graphic>
      </p:graphicFrame>
    </p:spTree>
    <p:extLst>
      <p:ext uri="{BB962C8B-B14F-4D97-AF65-F5344CB8AC3E}">
        <p14:creationId xmlns:p14="http://schemas.microsoft.com/office/powerpoint/2010/main" val="3236317333"/>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99</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6954093" y="1789942"/>
            <a:ext cx="4316506" cy="903049"/>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r>
              <a:rPr lang="en-US" dirty="0">
                <a:solidFill>
                  <a:srgbClr val="FFFF00"/>
                </a:solidFill>
              </a:rPr>
              <a:t>Selling the Data Strategy </a:t>
            </a:r>
          </a:p>
        </p:txBody>
      </p:sp>
      <p:pic>
        <p:nvPicPr>
          <p:cNvPr id="6" name="Picture 5">
            <a:extLst>
              <a:ext uri="{FF2B5EF4-FFF2-40B4-BE49-F238E27FC236}">
                <a16:creationId xmlns:a16="http://schemas.microsoft.com/office/drawing/2014/main" id="{4129E000-E2FD-804B-AB83-76EC488C5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19" y="978998"/>
            <a:ext cx="4646428" cy="1931172"/>
          </a:xfrm>
          <a:prstGeom prst="rect">
            <a:avLst/>
          </a:prstGeom>
          <a:effectLst>
            <a:reflection blurRad="6350" stA="52000" endA="300" endPos="35000" dir="5400000" sy="-100000" algn="bl" rotWithShape="0"/>
          </a:effectLst>
        </p:spPr>
      </p:pic>
      <p:sp>
        <p:nvSpPr>
          <p:cNvPr id="3" name="TextBox 2">
            <a:extLst>
              <a:ext uri="{FF2B5EF4-FFF2-40B4-BE49-F238E27FC236}">
                <a16:creationId xmlns:a16="http://schemas.microsoft.com/office/drawing/2014/main" id="{25DA070C-E463-BB12-00F5-7DBF87F95956}"/>
              </a:ext>
            </a:extLst>
          </p:cNvPr>
          <p:cNvSpPr txBox="1"/>
          <p:nvPr/>
        </p:nvSpPr>
        <p:spPr>
          <a:xfrm>
            <a:off x="1330819" y="3028923"/>
            <a:ext cx="9412641" cy="646331"/>
          </a:xfrm>
          <a:prstGeom prst="rect">
            <a:avLst/>
          </a:prstGeom>
          <a:noFill/>
        </p:spPr>
        <p:txBody>
          <a:bodyPr wrap="none" rtlCol="0">
            <a:spAutoFit/>
          </a:bodyPr>
          <a:lstStyle/>
          <a:p>
            <a:r>
              <a:rPr lang="en-US" sz="3600" b="1" dirty="0">
                <a:solidFill>
                  <a:schemeClr val="bg1"/>
                </a:solidFill>
              </a:rPr>
              <a:t>The Critical Importance of Change Management </a:t>
            </a:r>
            <a:endParaRPr lang="en-GB" sz="3600" b="1" dirty="0"/>
          </a:p>
        </p:txBody>
      </p:sp>
    </p:spTree>
    <p:extLst>
      <p:ext uri="{BB962C8B-B14F-4D97-AF65-F5344CB8AC3E}">
        <p14:creationId xmlns:p14="http://schemas.microsoft.com/office/powerpoint/2010/main" val="354570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11311</Words>
  <Application>Microsoft Macintosh PowerPoint</Application>
  <PresentationFormat>Widescreen</PresentationFormat>
  <Paragraphs>1916</Paragraphs>
  <Slides>115</Slides>
  <Notes>79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115</vt:i4>
      </vt:variant>
    </vt:vector>
  </HeadingPairs>
  <TitlesOfParts>
    <vt:vector size="128" baseType="lpstr">
      <vt:lpstr>Abadi</vt:lpstr>
      <vt:lpstr>Aharoni</vt:lpstr>
      <vt:lpstr>Arial</vt:lpstr>
      <vt:lpstr>Bradley Hand ITC</vt:lpstr>
      <vt:lpstr>Calibri</vt:lpstr>
      <vt:lpstr>Calibri Light</vt:lpstr>
      <vt:lpstr>Comic Sans MS</vt:lpstr>
      <vt:lpstr>Gadugi</vt:lpstr>
      <vt:lpstr>Neue Helvetica W01</vt:lpstr>
      <vt:lpstr>Open Sans</vt:lpstr>
      <vt:lpstr>sohne</vt:lpstr>
      <vt:lpstr>Symbol</vt:lpstr>
      <vt:lpstr>Office Theme</vt:lpstr>
      <vt:lpstr> “A Data Strategy For Becoming Data Driven”   Workshop  Van der Valk Hotel, Utrecht Thursday 12 October 2023  Nigel Turner Principal Consultant EMEA Global Data Strategy   </vt:lpstr>
      <vt:lpstr>WORKSHOP  AGENDA </vt:lpstr>
      <vt:lpstr>Aim for an Interactive Session </vt:lpstr>
      <vt:lpstr>What we’ll be doing…</vt:lpstr>
      <vt:lpstr>PowerPoint Presentation</vt:lpstr>
      <vt:lpstr>Data is Driving the Future of the Global Economy</vt:lpstr>
      <vt:lpstr>Gartner’s View – the data driven, digital business </vt:lpstr>
      <vt:lpstr>Business Optimisation vs. Business Transformation</vt:lpstr>
      <vt:lpstr>PowerPoint Presentation</vt:lpstr>
      <vt:lpstr>Why the need for a Data Strategy? </vt:lpstr>
      <vt:lpstr>Further good reasons for a Data Strategy  – data volumes</vt:lpstr>
      <vt:lpstr>Further good reasons for a Data Strategy  –  complexity and divergence  </vt:lpstr>
      <vt:lpstr>Top 10</vt:lpstr>
      <vt:lpstr>Overview of the Data Strategy Approach :  Key Questions</vt:lpstr>
      <vt:lpstr>Where to begin?  Developing a Data Strategy</vt:lpstr>
      <vt:lpstr>Basic definitions </vt:lpstr>
      <vt:lpstr>The traditional relationship between Business &amp; Data Strategy</vt:lpstr>
      <vt:lpstr>The digital, data driven enterprise – equal partners </vt:lpstr>
      <vt:lpstr>The role of the data professional in the data driven business</vt:lpstr>
      <vt:lpstr>What a data strategy is NOT </vt:lpstr>
      <vt:lpstr>What a data strategy IS</vt:lpstr>
      <vt:lpstr>PowerPoint Presentation</vt:lpstr>
      <vt:lpstr>Where to begin?  Developing a Data Strategy</vt:lpstr>
      <vt:lpstr>PowerPoint Presentation</vt:lpstr>
      <vt:lpstr>Capturing business goals and drivers - research   </vt:lpstr>
      <vt:lpstr>Capturing &amp; analysing data problems &amp; opportunities </vt:lpstr>
      <vt:lpstr>Stakeholder Analysis</vt:lpstr>
      <vt:lpstr>Example Stakeholder Matrix</vt:lpstr>
      <vt:lpstr>Data Issues &amp; Opportunities Log: Suggested Template from Interviews</vt:lpstr>
      <vt:lpstr>Example: What is your One Wish related to data?      Top Themes: All Stakeholders</vt:lpstr>
      <vt:lpstr>Issue Matrix</vt:lpstr>
      <vt:lpstr>Legal Rider </vt:lpstr>
      <vt:lpstr>PowerPoint Presentation</vt:lpstr>
      <vt:lpstr>Activity – Stakeholders </vt:lpstr>
      <vt:lpstr>PowerPoint Presentation</vt:lpstr>
      <vt:lpstr>PowerPoint Presentation</vt:lpstr>
      <vt:lpstr>Discussion: “Offence” vs. “Defence”</vt:lpstr>
      <vt:lpstr>Discussion:  “Offence” vs. “Defence”</vt:lpstr>
      <vt:lpstr>Motivation Model: What is it?</vt:lpstr>
      <vt:lpstr>Motivation Model: How to Develop It</vt:lpstr>
      <vt:lpstr>Real (Anonymised) Motivation Model</vt:lpstr>
      <vt:lpstr>PowerPoint Presentation</vt:lpstr>
      <vt:lpstr>Activity – Business Motivation &amp; Drivers </vt:lpstr>
      <vt:lpstr>Data Management is an Evolution</vt:lpstr>
      <vt:lpstr>Performing a Current &amp; Future State Assessment  </vt:lpstr>
      <vt:lpstr>Performing a Current &amp; Future State Assessment:  Capabilities  </vt:lpstr>
      <vt:lpstr>Data Management Maturity Assessment</vt:lpstr>
      <vt:lpstr>Visualising Current vs. Target Maturity</vt:lpstr>
      <vt:lpstr>STEP 2 into STEP 3: Maturity Assessment –  Key Recommendations</vt:lpstr>
      <vt:lpstr>Critical Data Element (CDE) Identification – One Way </vt:lpstr>
      <vt:lpstr>CDE Identification – Another Way</vt:lpstr>
      <vt:lpstr>Actual Business / Conceptual Data Model </vt:lpstr>
      <vt:lpstr>Baseline Key Data Sources </vt:lpstr>
      <vt:lpstr>Key Data Identification: Create a Business Glossary</vt:lpstr>
      <vt:lpstr>Data Source Inventory</vt:lpstr>
      <vt:lpstr>Example Current State Data Architecture</vt:lpstr>
      <vt:lpstr>Current Data Architecture – problems </vt:lpstr>
      <vt:lpstr>PowerPoint Presentation</vt:lpstr>
      <vt:lpstr>PowerPoint Presentation</vt:lpstr>
      <vt:lpstr>Example Future State Architecture</vt:lpstr>
      <vt:lpstr>Future State Architecture: Benefits</vt:lpstr>
      <vt:lpstr>PowerPoint Presentation</vt:lpstr>
      <vt:lpstr>Activity – Assessing Maturity </vt:lpstr>
      <vt:lpstr>Performing a Current &amp; Future State Assessment:  Capabilities  </vt:lpstr>
      <vt:lpstr>Building the Business Case</vt:lpstr>
      <vt:lpstr>Find Advocates Across the Organisation</vt:lpstr>
      <vt:lpstr>Making the Business Case</vt:lpstr>
      <vt:lpstr>Activity: Making the Business Case</vt:lpstr>
      <vt:lpstr>Include the Risk of Doing Nothing</vt:lpstr>
      <vt:lpstr>An outline for a documented Data Strategy </vt:lpstr>
      <vt:lpstr>PowerPoint Presentation</vt:lpstr>
      <vt:lpstr>Setting Priorities &amp; Activities </vt:lpstr>
      <vt:lpstr>Setting Priorities: Priority Grid </vt:lpstr>
      <vt:lpstr>Who:  Return to the Stakeholder Matrix</vt:lpstr>
      <vt:lpstr>Look for “Quick Win” Projects</vt:lpstr>
      <vt:lpstr>A “Quick Win” is Not a “Quick Fix”</vt:lpstr>
      <vt:lpstr>Quick Wins Should Build Towards the Journey</vt:lpstr>
      <vt:lpstr>PowerPoint Presentation</vt:lpstr>
      <vt:lpstr>Activity:  Defining Priorities</vt:lpstr>
      <vt:lpstr>A Roadmap is Not a Laundry List </vt:lpstr>
      <vt:lpstr>Define Themes and Evolution</vt:lpstr>
      <vt:lpstr>Define Themes and Evolution</vt:lpstr>
      <vt:lpstr>How to Visualise the Roadmap</vt:lpstr>
      <vt:lpstr>Create Themes for the Roadmap</vt:lpstr>
      <vt:lpstr>Align with Other Roadmaps</vt:lpstr>
      <vt:lpstr>PowerPoint Presentation</vt:lpstr>
      <vt:lpstr>Activity: Roadmap Themes and Goals   </vt:lpstr>
      <vt:lpstr>PowerPoint Presentation</vt:lpstr>
      <vt:lpstr>Data Governance – A Simple Definition </vt:lpstr>
      <vt:lpstr>Data Governance:  The Bridge Between Business &amp; IT </vt:lpstr>
      <vt:lpstr>Data Strategy and Data Governance – mutual allies  </vt:lpstr>
      <vt:lpstr>PowerPoint Presentation</vt:lpstr>
      <vt:lpstr>Data Governance Roles</vt:lpstr>
      <vt:lpstr>PowerPoint Presentation</vt:lpstr>
      <vt:lpstr>How to Find Potential Data Owners &amp; Data Stewards </vt:lpstr>
      <vt:lpstr>Example Strategy / Governance Organisation </vt:lpstr>
      <vt:lpstr>Business &amp; IT Roles in Data Strategy </vt:lpstr>
      <vt:lpstr>Data Strategy Development – Potential Deliverables &amp; Useful Tools </vt:lpstr>
      <vt:lpstr>PowerPoint Presentation</vt:lpstr>
      <vt:lpstr>PowerPoint Presentation</vt:lpstr>
      <vt:lpstr>Tell the Story – Explain Vision and the Journey to Get There</vt:lpstr>
      <vt:lpstr>Organisational Change Happens at Three Levels</vt:lpstr>
      <vt:lpstr>Methods for Managing the Change Impact of Data Strategy &amp; Data Governance </vt:lpstr>
      <vt:lpstr>Stakeholder Assessment Example</vt:lpstr>
      <vt:lpstr>The importance of culture change &amp; communication </vt:lpstr>
      <vt:lpstr>Garnering Excitement - Engage Marketing &amp; Branding</vt:lpstr>
      <vt:lpstr>  Selling &amp; Communicating Your Data Strategy  </vt:lpstr>
      <vt:lpstr>Discussion – Thinking of the Hotel Chain… </vt:lpstr>
      <vt:lpstr>Discussion – Thinking of Your Organisation…</vt:lpstr>
      <vt:lpstr>PowerPoint Presentation</vt:lpstr>
      <vt:lpstr>Summary: key steps to creating a Data Strategy </vt:lpstr>
      <vt:lpstr>Summary:  A Laser Focus on the Core Priorities </vt:lpstr>
      <vt:lpstr>Case Study: Starfish Family Services</vt:lpstr>
      <vt:lpstr>PowerPoint Presentation</vt:lpstr>
      <vt:lpstr>Final Words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Turner</dc:creator>
  <cp:lastModifiedBy>Nigel Turner</cp:lastModifiedBy>
  <cp:revision>57</cp:revision>
  <cp:lastPrinted>2023-03-27T09:46:02Z</cp:lastPrinted>
  <dcterms:created xsi:type="dcterms:W3CDTF">2020-10-26T14:44:41Z</dcterms:created>
  <dcterms:modified xsi:type="dcterms:W3CDTF">2023-10-01T19:53:45Z</dcterms:modified>
</cp:coreProperties>
</file>