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145705081" r:id="rId2"/>
    <p:sldId id="2145705280" r:id="rId3"/>
    <p:sldId id="2145705282" r:id="rId4"/>
    <p:sldId id="2145705403" r:id="rId5"/>
    <p:sldId id="2145705404" r:id="rId6"/>
    <p:sldId id="2145705421" r:id="rId7"/>
    <p:sldId id="2145705305" r:id="rId8"/>
    <p:sldId id="2145705429" r:id="rId9"/>
    <p:sldId id="2145705278" r:id="rId10"/>
    <p:sldId id="2145705430" r:id="rId11"/>
    <p:sldId id="2145705297" r:id="rId12"/>
    <p:sldId id="2145705397" r:id="rId13"/>
    <p:sldId id="21457053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432FF"/>
    <a:srgbClr val="3F6228"/>
    <a:srgbClr val="162746"/>
    <a:srgbClr val="F5F5F5"/>
    <a:srgbClr val="8FC36F"/>
    <a:srgbClr val="9AC97D"/>
    <a:srgbClr val="A3CE88"/>
    <a:srgbClr val="B8D9A3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6240" autoAdjust="0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9" d="100"/>
          <a:sy n="169" d="100"/>
        </p:scale>
        <p:origin x="66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D96031-2CDE-284A-8072-9C0F3F6783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F3C52-3D30-0B43-9619-F3CF890892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C57D-EB72-AA4F-BFA2-8660C4E4668B}" type="datetimeFigureOut">
              <a:rPr lang="en-GB" smtClean="0"/>
              <a:t>01/10/2023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15085-1449-6A41-986B-7A7E35CD8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1A5D7-8439-BB4D-97CB-BE3989CAE5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22EB9-2150-C747-B6C7-B2184C8984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93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F1342-D44D-47DB-8E93-9201881A219C}" type="datetimeFigureOut">
              <a:rPr lang="en-US" smtClean="0"/>
              <a:t>10/1/23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E5E5A-3712-468B-9019-0672FAC20D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4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E5E5A-3712-468B-9019-0672FAC20D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56ECB-4678-4858-95F4-049758D9F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4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from Microsoft stock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E5E5A-3712-468B-9019-0672FAC20D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56ECB-4678-4858-95F4-049758D9F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0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56ECB-4678-4858-95F4-049758D9F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8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from Microsoft stock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E5E5A-3712-468B-9019-0672FAC20D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56ECB-4678-4858-95F4-049758D9F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70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D3C2597-8C03-4CBD-9764-EF50730DF683}" type="slidenum">
              <a:rPr lang="en-GB" sz="1200"/>
              <a:pPr algn="r" eaLnBrk="1" hangingPunct="1"/>
              <a:t>11</a:t>
            </a:fld>
            <a:endParaRPr lang="en-GB" sz="1200" dirty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75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56ECB-4678-4858-95F4-049758D9F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80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9672" y="3227983"/>
            <a:ext cx="6786390" cy="793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9590" y="4225628"/>
            <a:ext cx="7546554" cy="4133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420CC-3506-4A93-95F0-D4906886A615}"/>
              </a:ext>
            </a:extLst>
          </p:cNvPr>
          <p:cNvCxnSpPr>
            <a:cxnSpLocks/>
          </p:cNvCxnSpPr>
          <p:nvPr userDrawn="1"/>
        </p:nvCxnSpPr>
        <p:spPr>
          <a:xfrm>
            <a:off x="0" y="3193948"/>
            <a:ext cx="12192000" cy="0"/>
          </a:xfrm>
          <a:prstGeom prst="line">
            <a:avLst/>
          </a:prstGeom>
          <a:ln w="1079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4B884C-A065-4688-9F5D-314D0460A804}"/>
              </a:ext>
            </a:extLst>
          </p:cNvPr>
          <p:cNvSpPr txBox="1"/>
          <p:nvPr userDrawn="1"/>
        </p:nvSpPr>
        <p:spPr>
          <a:xfrm>
            <a:off x="175742" y="6491330"/>
            <a:ext cx="429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Copyright Global Data Strategy, Ltd.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BDC63B-6A08-4028-AD9D-A27E54F0D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1409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D57430-3F3A-4248-9D8E-4F0492BC7F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323" y="5282723"/>
            <a:ext cx="2408431" cy="126759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3FE6CF0-A0EB-7C7C-19E3-8411F3F139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40" y="4930164"/>
            <a:ext cx="1457960" cy="1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3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0A555EC2-EF7A-44CD-BC9E-C082FF234741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272A1082-0064-4D39-8561-F96D1A0DC357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3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1" y="82270"/>
            <a:ext cx="10515600" cy="6257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4BE17CCC-D2C1-4B9F-8BB4-37189E637A15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2E84DE52-460A-4B17-A51B-9697203E0BD2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679" y="113338"/>
            <a:ext cx="10515600" cy="7878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31" y="1350493"/>
            <a:ext cx="10515600" cy="48486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46679" y="705135"/>
            <a:ext cx="10544052" cy="653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kern="0" cap="none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Gotham Bold" pitchFamily="50" charset="0"/>
                <a:cs typeface="Gotham Bold" pitchFamily="50" charset="0"/>
              </a:defRPr>
            </a:lvl1pPr>
            <a:lvl2pPr>
              <a:buNone/>
              <a:defRPr>
                <a:solidFill>
                  <a:srgbClr val="7DC33E"/>
                </a:solidFill>
              </a:defRPr>
            </a:lvl2pPr>
            <a:lvl3pPr>
              <a:buNone/>
              <a:defRPr>
                <a:solidFill>
                  <a:srgbClr val="7DC33E"/>
                </a:solidFill>
              </a:defRPr>
            </a:lvl3pPr>
            <a:lvl4pPr>
              <a:buNone/>
              <a:defRPr>
                <a:solidFill>
                  <a:srgbClr val="7DC33E"/>
                </a:solidFill>
              </a:defRPr>
            </a:lvl4pPr>
            <a:lvl5pPr>
              <a:buNone/>
              <a:defRPr>
                <a:solidFill>
                  <a:srgbClr val="7DC3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1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50303"/>
            <a:ext cx="10972800" cy="667337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1899672"/>
            <a:ext cx="10972800" cy="864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1614398"/>
            <a:ext cx="10972800" cy="302400"/>
          </a:xfrm>
        </p:spPr>
        <p:txBody>
          <a:bodyPr>
            <a:no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+mj-lt"/>
              </a:defRPr>
            </a:lvl1pPr>
            <a:lvl2pPr marL="179374" indent="0">
              <a:buNone/>
              <a:defRPr sz="1200" b="1" i="0" cap="all" baseline="0">
                <a:solidFill>
                  <a:schemeClr val="accent2"/>
                </a:solidFill>
                <a:latin typeface="+mj-lt"/>
              </a:defRPr>
            </a:lvl2pPr>
            <a:lvl3pPr marL="360333" indent="0">
              <a:buNone/>
              <a:defRPr sz="1200" b="1" i="0" cap="all" baseline="0">
                <a:solidFill>
                  <a:schemeClr val="accent2"/>
                </a:solidFill>
                <a:latin typeface="+mj-lt"/>
              </a:defRPr>
            </a:lvl3pPr>
            <a:lvl4pPr marL="539707" indent="0">
              <a:buNone/>
              <a:defRPr sz="1200" b="1" i="0" cap="all" baseline="0">
                <a:solidFill>
                  <a:schemeClr val="accent2"/>
                </a:solidFill>
                <a:latin typeface="+mj-lt"/>
              </a:defRPr>
            </a:lvl4pPr>
            <a:lvl5pPr marL="720668" indent="0">
              <a:buNone/>
              <a:defRPr sz="1200" b="1" i="0" cap="all" baseline="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1075"/>
            <a:ext cx="10959008" cy="346025"/>
          </a:xfrm>
        </p:spPr>
        <p:txBody>
          <a:bodyPr>
            <a:noAutofit/>
          </a:bodyPr>
          <a:lstStyle>
            <a:lvl1pPr marL="0" indent="0">
              <a:buNone/>
              <a:defRPr sz="1400" b="0" i="1" cap="none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164" indent="0">
              <a:buNone/>
              <a:defRPr/>
            </a:lvl2pPr>
            <a:lvl3pPr marL="914327" indent="0">
              <a:buNone/>
              <a:defRPr/>
            </a:lvl3pPr>
            <a:lvl4pPr marL="1371491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 dirty="0"/>
              <a:t>Click to edit engaging subtext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5588001" y="6643610"/>
            <a:ext cx="279900" cy="144016"/>
          </a:xfrm>
        </p:spPr>
        <p:txBody>
          <a:bodyPr/>
          <a:lstStyle/>
          <a:p>
            <a:fld id="{2DBC90CA-FDD1-4B0C-B0B9-0B2869DBA0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0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1" y="1286658"/>
            <a:ext cx="11176000" cy="50292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rgbClr val="002060"/>
              </a:buClr>
              <a:defRPr sz="200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100"/>
              </a:spcBef>
              <a:buClr>
                <a:schemeClr val="accent3">
                  <a:lumMod val="60000"/>
                  <a:lumOff val="40000"/>
                </a:schemeClr>
              </a:buClr>
              <a:defRPr sz="1800"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2060"/>
              </a:buClr>
              <a:defRPr sz="1600"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accent3">
                  <a:lumMod val="60000"/>
                  <a:lumOff val="40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002060"/>
              </a:buCl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709004"/>
            <a:ext cx="1320800" cy="148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6438" algn="r"/>
              </a:tabLst>
              <a:defRPr sz="800">
                <a:solidFill>
                  <a:schemeClr val="bg1"/>
                </a:solidFill>
              </a:defRPr>
            </a:lvl1pPr>
          </a:lstStyle>
          <a:p>
            <a:pPr algn="r">
              <a:tabLst>
                <a:tab pos="4621213" algn="r"/>
              </a:tabLst>
            </a:pPr>
            <a:fld id="{2A5E2CB4-FEB1-4957-9B45-D5E374A93F81}" type="slidenum">
              <a:rPr lang="en-CA" smtClean="0">
                <a:solidFill>
                  <a:prstClr val="white"/>
                </a:solidFill>
              </a:rPr>
              <a:pPr algn="r">
                <a:tabLst>
                  <a:tab pos="4621213" algn="r"/>
                </a:tabLst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24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679" y="100086"/>
            <a:ext cx="10515600" cy="625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31" y="1350493"/>
            <a:ext cx="10515600" cy="4848601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2000"/>
            </a:lvl1pPr>
            <a:lvl2pPr>
              <a:lnSpc>
                <a:spcPct val="100000"/>
              </a:lnSpc>
              <a:spcBef>
                <a:spcPts val="800"/>
              </a:spcBef>
              <a:defRPr sz="1800"/>
            </a:lvl2pPr>
            <a:lvl3pPr>
              <a:lnSpc>
                <a:spcPct val="100000"/>
              </a:lnSpc>
              <a:spcBef>
                <a:spcPts val="800"/>
              </a:spcBef>
              <a:defRPr/>
            </a:lvl3pPr>
            <a:lvl4pPr>
              <a:lnSpc>
                <a:spcPct val="100000"/>
              </a:lnSpc>
              <a:spcBef>
                <a:spcPts val="800"/>
              </a:spcBef>
              <a:defRPr/>
            </a:lvl4pPr>
            <a:lvl5pPr>
              <a:lnSpc>
                <a:spcPct val="100000"/>
              </a:lnSpc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1" y="148530"/>
            <a:ext cx="10515600" cy="6257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DCBB7267-475A-4040-AAD6-6D85922ABBD6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0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657A60E2-F999-4A5F-B676-B2B0DBFF457E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4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1" y="148530"/>
            <a:ext cx="10515600" cy="6257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EF9D7942-ABC8-4461-8AEA-7010774C9D7D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7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35D499BE-056B-4EF0-8E10-8BACB2532BB9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1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47406" y="6356349"/>
            <a:ext cx="1204294" cy="365125"/>
          </a:xfrm>
          <a:prstGeom prst="rect">
            <a:avLst/>
          </a:prstGeom>
        </p:spPr>
        <p:txBody>
          <a:bodyPr/>
          <a:lstStyle/>
          <a:p>
            <a:fld id="{35D499BE-056B-4EF0-8E10-8BACB2532BB9}" type="datetime1">
              <a:rPr lang="en-US" smtClean="0"/>
              <a:t>10/1/23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77E57-CB4C-4328-BA38-22DC2640F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7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F7A417-AD01-4568-90ED-ABBAEBB94E5E}"/>
              </a:ext>
            </a:extLst>
          </p:cNvPr>
          <p:cNvSpPr/>
          <p:nvPr userDrawn="1"/>
        </p:nvSpPr>
        <p:spPr>
          <a:xfrm>
            <a:off x="0" y="-1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0B69EA-1BE1-4C1A-AD41-2264F60F1BF3}"/>
              </a:ext>
            </a:extLst>
          </p:cNvPr>
          <p:cNvSpPr/>
          <p:nvPr userDrawn="1"/>
        </p:nvSpPr>
        <p:spPr>
          <a:xfrm>
            <a:off x="0" y="2603241"/>
            <a:ext cx="9696448" cy="18474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8C0F7-989E-4A56-88C4-DF25CCAE5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62936" y="2128933"/>
            <a:ext cx="6858000" cy="2600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ED6DCD-2E80-4418-9773-7F3FEF9B3CA2}"/>
              </a:ext>
            </a:extLst>
          </p:cNvPr>
          <p:cNvSpPr txBox="1"/>
          <p:nvPr userDrawn="1"/>
        </p:nvSpPr>
        <p:spPr>
          <a:xfrm>
            <a:off x="1" y="3384679"/>
            <a:ext cx="959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009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F7A417-AD01-4568-90ED-ABBAEBB94E5E}"/>
              </a:ext>
            </a:extLst>
          </p:cNvPr>
          <p:cNvSpPr/>
          <p:nvPr userDrawn="1"/>
        </p:nvSpPr>
        <p:spPr>
          <a:xfrm>
            <a:off x="0" y="-1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0B69EA-1BE1-4C1A-AD41-2264F60F1BF3}"/>
              </a:ext>
            </a:extLst>
          </p:cNvPr>
          <p:cNvSpPr/>
          <p:nvPr userDrawn="1"/>
        </p:nvSpPr>
        <p:spPr>
          <a:xfrm>
            <a:off x="0" y="2603241"/>
            <a:ext cx="9696448" cy="18474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8C0F7-989E-4A56-88C4-DF25CCAE5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62936" y="2128933"/>
            <a:ext cx="6858000" cy="26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721" y="122026"/>
            <a:ext cx="10515600" cy="62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6" y="15635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07" y="6290827"/>
            <a:ext cx="416293" cy="43064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2857" y="6353005"/>
            <a:ext cx="330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Data Strategy, Ltd.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6349"/>
            <a:ext cx="57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0A8638-8D10-419D-A540-6BF35F11F6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E859D62-042A-31DA-B8DF-3C520341BDD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707" y="220366"/>
            <a:ext cx="1521489" cy="2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77" r:id="rId8"/>
    <p:sldLayoutId id="2147483678" r:id="rId9"/>
    <p:sldLayoutId id="2147483656" r:id="rId10"/>
    <p:sldLayoutId id="2147483657" r:id="rId11"/>
    <p:sldLayoutId id="2147483658" r:id="rId12"/>
    <p:sldLayoutId id="2147483659" r:id="rId13"/>
    <p:sldLayoutId id="2147483679" r:id="rId14"/>
    <p:sldLayoutId id="2147483680" r:id="rId15"/>
    <p:sldLayoutId id="214748368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Seelbach_Hote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Seelbach_Hote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Seelbach_Hote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Seelbach_Hote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Seelbach_Hote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451940"/>
            <a:ext cx="12192000" cy="1145613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A Data Strategy For Becoming Data Driven” </a:t>
            </a:r>
            <a:br>
              <a:rPr lang="en-US" i="1" dirty="0"/>
            </a:br>
            <a:r>
              <a:rPr lang="en-US" dirty="0"/>
              <a:t>Workshop Workbook </a:t>
            </a:r>
            <a:br>
              <a:rPr lang="en-US" i="1" dirty="0"/>
            </a:br>
            <a:br>
              <a:rPr lang="en-US" sz="27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i="1" dirty="0">
                <a:solidFill>
                  <a:schemeClr val="accent5">
                    <a:lumMod val="75000"/>
                  </a:schemeClr>
                </a:solidFill>
              </a:rPr>
              <a:t>Utrecht</a:t>
            </a:r>
            <a:br>
              <a:rPr lang="en-US" sz="27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i="1" dirty="0">
                <a:solidFill>
                  <a:schemeClr val="accent5">
                    <a:lumMod val="75000"/>
                  </a:schemeClr>
                </a:solidFill>
              </a:rPr>
              <a:t>Thursday 12 October 2023</a:t>
            </a:r>
            <a:br>
              <a:rPr lang="en-US" sz="2700" i="1" dirty="0"/>
            </a:br>
            <a:br>
              <a:rPr lang="en-US" sz="2700" i="1" dirty="0"/>
            </a:br>
            <a:r>
              <a:rPr lang="en-US" sz="2700" i="1" dirty="0"/>
              <a:t>Nigel Turner</a:t>
            </a:r>
            <a:br>
              <a:rPr lang="en-US" sz="1800" i="1" dirty="0"/>
            </a:br>
            <a:r>
              <a:rPr lang="en-US" sz="1800" i="1" dirty="0"/>
              <a:t>Principal Consultant EMEA</a:t>
            </a:r>
            <a:br>
              <a:rPr lang="en-US" sz="1800" i="1" dirty="0"/>
            </a:br>
            <a:r>
              <a:rPr lang="en-US" sz="1800" i="1" dirty="0"/>
              <a:t>Global Data Strategy  </a:t>
            </a:r>
            <a:br>
              <a:rPr lang="en-US" sz="2700" i="1" dirty="0"/>
            </a:br>
            <a:endParaRPr lang="en-US" sz="3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E1DD43C-9CCC-D744-8F01-63C4B59B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32" y="402335"/>
            <a:ext cx="16167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D697D4C-7C9E-B445-8B12-52B4EA39E3B8}"/>
              </a:ext>
            </a:extLst>
          </p:cNvPr>
          <p:cNvSpPr txBox="1">
            <a:spLocks/>
          </p:cNvSpPr>
          <p:nvPr/>
        </p:nvSpPr>
        <p:spPr>
          <a:xfrm>
            <a:off x="11523133" y="6373282"/>
            <a:ext cx="579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A8638-8D10-419D-A540-6BF35F11F6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A7BCBF3-C344-53B3-FFF8-C3F2AA607367}"/>
              </a:ext>
            </a:extLst>
          </p:cNvPr>
          <p:cNvSpPr txBox="1">
            <a:spLocks/>
          </p:cNvSpPr>
          <p:nvPr/>
        </p:nvSpPr>
        <p:spPr>
          <a:xfrm>
            <a:off x="11353800" y="6356349"/>
            <a:ext cx="579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0A8638-8D10-419D-A540-6BF35F11F66E}" type="slidenum">
              <a:rPr lang="en-US" sz="1200" smtClean="0"/>
              <a:pPr algn="r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85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old, tall&#10;&#10;Description automatically generated">
            <a:extLst>
              <a:ext uri="{FF2B5EF4-FFF2-40B4-BE49-F238E27FC236}">
                <a16:creationId xmlns:a16="http://schemas.microsoft.com/office/drawing/2014/main" id="{58B5CC12-7900-43D5-9AA5-992C15B64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-136516"/>
            <a:ext cx="7531609" cy="68579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35537" y="908462"/>
            <a:ext cx="3301973" cy="1306106"/>
          </a:xfrm>
          <a:prstGeom prst="rect">
            <a:avLst/>
          </a:prstGeom>
          <a:scene3d>
            <a:camera prst="legacyObliqueTopRight"/>
            <a:lightRig rig="legacyFlat3" dir="b"/>
          </a:scene3d>
        </p:spPr>
        <p:txBody>
          <a:bodyPr vert="horz" lIns="91440" tIns="45720" rIns="91440" bIns="45720" rtlCol="0" anchor="ctr">
            <a:normAutofit fontScale="92500" lnSpcReduction="20000"/>
            <a:flatTx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009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</a:rPr>
              <a:t>HOTEL GROUP CASE STUDY ACTIVITY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7633573" y="2367749"/>
            <a:ext cx="4505902" cy="4260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Use the Boston Grid to identify at least 5 potential top priority activities which should be included in a Data Strategy for the Hotel Group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Try to ensure that you identify at least 2 quick win projects </a:t>
            </a:r>
          </a:p>
          <a:p>
            <a:endParaRPr lang="en-US" dirty="0">
              <a:solidFill>
                <a:schemeClr val="tx1"/>
              </a:solidFill>
              <a:latin typeface="Abadi" panose="020B0604020104020204" pitchFamily="34" charset="0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20B218-5CA0-6745-84C1-33B0F1BC2D82}"/>
              </a:ext>
            </a:extLst>
          </p:cNvPr>
          <p:cNvSpPr txBox="1">
            <a:spLocks/>
          </p:cNvSpPr>
          <p:nvPr/>
        </p:nvSpPr>
        <p:spPr>
          <a:xfrm>
            <a:off x="11353800" y="6356349"/>
            <a:ext cx="57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C0A8638-8D10-419D-A540-6BF35F11F6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70276-409A-4253-86A0-CED2A5EF8E9E}"/>
              </a:ext>
            </a:extLst>
          </p:cNvPr>
          <p:cNvSpPr txBox="1"/>
          <p:nvPr/>
        </p:nvSpPr>
        <p:spPr>
          <a:xfrm>
            <a:off x="7362601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 tooltip="http://en.wikipedia.org/wiki/Seelbach_Hot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27347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247" y="105184"/>
            <a:ext cx="10163908" cy="494582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GB" dirty="0"/>
              <a:t>Activity:  Defining Priorities</a:t>
            </a:r>
          </a:p>
        </p:txBody>
      </p:sp>
      <p:sp>
        <p:nvSpPr>
          <p:cNvPr id="112643" name="Rectangle 127"/>
          <p:cNvSpPr>
            <a:spLocks noChangeArrowheads="1"/>
          </p:cNvSpPr>
          <p:nvPr/>
        </p:nvSpPr>
        <p:spPr bwMode="auto">
          <a:xfrm>
            <a:off x="2810395" y="1044108"/>
            <a:ext cx="3638992" cy="2576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t" anchorCtr="0"/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High Benefits – Low Difficulty</a:t>
            </a:r>
          </a:p>
          <a:p>
            <a:pPr algn="ctr"/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644" name="Rectangle 128"/>
          <p:cNvSpPr>
            <a:spLocks noChangeArrowheads="1"/>
          </p:cNvSpPr>
          <p:nvPr/>
        </p:nvSpPr>
        <p:spPr bwMode="auto">
          <a:xfrm>
            <a:off x="6452342" y="3617538"/>
            <a:ext cx="3638992" cy="2573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t" anchorCtr="0"/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Low Benefits – High Difficulty</a:t>
            </a:r>
          </a:p>
          <a:p>
            <a:pPr algn="ctr"/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645" name="Rectangle 129"/>
          <p:cNvSpPr>
            <a:spLocks noChangeArrowheads="1"/>
          </p:cNvSpPr>
          <p:nvPr/>
        </p:nvSpPr>
        <p:spPr bwMode="auto">
          <a:xfrm>
            <a:off x="6452342" y="1044108"/>
            <a:ext cx="3638992" cy="25734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t" anchorCtr="0"/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High Benefits – High Difficulty</a:t>
            </a:r>
          </a:p>
          <a:p>
            <a:pPr algn="ctr"/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646" name="Rectangle 130"/>
          <p:cNvSpPr>
            <a:spLocks noChangeArrowheads="1"/>
          </p:cNvSpPr>
          <p:nvPr/>
        </p:nvSpPr>
        <p:spPr bwMode="auto">
          <a:xfrm>
            <a:off x="2810395" y="3617538"/>
            <a:ext cx="3638992" cy="25734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t" anchorCtr="0"/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Low Benefits – Low Difficulty</a:t>
            </a:r>
          </a:p>
          <a:p>
            <a:pPr algn="ctr"/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649" name="Text Box 133"/>
          <p:cNvSpPr txBox="1">
            <a:spLocks noChangeArrowheads="1"/>
          </p:cNvSpPr>
          <p:nvPr/>
        </p:nvSpPr>
        <p:spPr bwMode="auto">
          <a:xfrm>
            <a:off x="5290255" y="6453563"/>
            <a:ext cx="2318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4D4D4D"/>
                </a:solidFill>
              </a:rPr>
              <a:t>Level of Difficulty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12650" name="Text Box 134"/>
          <p:cNvSpPr txBox="1">
            <a:spLocks noChangeArrowheads="1"/>
          </p:cNvSpPr>
          <p:nvPr/>
        </p:nvSpPr>
        <p:spPr bwMode="auto">
          <a:xfrm rot="-5400000">
            <a:off x="1377550" y="2975589"/>
            <a:ext cx="184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4D4D4D"/>
                </a:solidFill>
              </a:rPr>
              <a:t>Benefits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26BA9D2-C01B-3C4E-8892-84270881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579783" cy="365125"/>
          </a:xfrm>
        </p:spPr>
        <p:txBody>
          <a:bodyPr/>
          <a:lstStyle/>
          <a:p>
            <a:fld id="{7C0A8638-8D10-419D-A540-6BF35F11F66E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4BF8F9-A537-4F5F-8938-C5B69A505499}"/>
              </a:ext>
            </a:extLst>
          </p:cNvPr>
          <p:cNvCxnSpPr/>
          <p:nvPr/>
        </p:nvCxnSpPr>
        <p:spPr>
          <a:xfrm flipV="1">
            <a:off x="2579952" y="1580323"/>
            <a:ext cx="0" cy="38815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CF1DD2-B466-4303-A624-11DBFF2D9313}"/>
              </a:ext>
            </a:extLst>
          </p:cNvPr>
          <p:cNvCxnSpPr>
            <a:cxnSpLocks/>
          </p:cNvCxnSpPr>
          <p:nvPr/>
        </p:nvCxnSpPr>
        <p:spPr>
          <a:xfrm flipV="1">
            <a:off x="3697117" y="6398967"/>
            <a:ext cx="586272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9F562572-5927-41DF-A3C7-7D7ED94C8A8A}"/>
              </a:ext>
            </a:extLst>
          </p:cNvPr>
          <p:cNvSpPr txBox="1">
            <a:spLocks/>
          </p:cNvSpPr>
          <p:nvPr/>
        </p:nvSpPr>
        <p:spPr>
          <a:xfrm>
            <a:off x="0" y="631157"/>
            <a:ext cx="11353797" cy="538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/>
              <a:t>Pick 5 top priority activities  for the Hotel Chain an place them in the appropriate area of the matrix</a:t>
            </a:r>
            <a:endParaRPr lang="en-GB" dirty="0"/>
          </a:p>
        </p:txBody>
      </p:sp>
      <p:sp>
        <p:nvSpPr>
          <p:cNvPr id="25" name="Folded Corner 7">
            <a:extLst>
              <a:ext uri="{FF2B5EF4-FFF2-40B4-BE49-F238E27FC236}">
                <a16:creationId xmlns:a16="http://schemas.microsoft.com/office/drawing/2014/main" id="{A0AD99D4-5354-4DC4-8368-9D9ECFB24B47}"/>
              </a:ext>
            </a:extLst>
          </p:cNvPr>
          <p:cNvSpPr/>
          <p:nvPr/>
        </p:nvSpPr>
        <p:spPr bwMode="auto">
          <a:xfrm rot="319821">
            <a:off x="537061" y="1009161"/>
            <a:ext cx="972406" cy="87336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1716" tIns="41716" rIns="41716" bIns="52979" numCol="1" rtlCol="0" anchor="ctr" anchorCtr="0" compatLnSpc="1">
            <a:prstTxWarp prst="textNoShape">
              <a:avLst/>
            </a:prstTxWarp>
          </a:bodyPr>
          <a:lstStyle/>
          <a:p>
            <a:pPr algn="ctr" defTabSz="1059591"/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Activity</a:t>
            </a:r>
          </a:p>
        </p:txBody>
      </p:sp>
      <p:sp>
        <p:nvSpPr>
          <p:cNvPr id="2" name="Folded Corner 7">
            <a:extLst>
              <a:ext uri="{FF2B5EF4-FFF2-40B4-BE49-F238E27FC236}">
                <a16:creationId xmlns:a16="http://schemas.microsoft.com/office/drawing/2014/main" id="{7731FCF4-2350-3097-DA26-F63A61923FF2}"/>
              </a:ext>
            </a:extLst>
          </p:cNvPr>
          <p:cNvSpPr/>
          <p:nvPr/>
        </p:nvSpPr>
        <p:spPr bwMode="auto">
          <a:xfrm rot="319821">
            <a:off x="407975" y="1995572"/>
            <a:ext cx="972406" cy="87336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1716" tIns="41716" rIns="41716" bIns="52979" numCol="1" rtlCol="0" anchor="ctr" anchorCtr="0" compatLnSpc="1">
            <a:prstTxWarp prst="textNoShape">
              <a:avLst/>
            </a:prstTxWarp>
          </a:bodyPr>
          <a:lstStyle/>
          <a:p>
            <a:pPr algn="ctr" defTabSz="1059591"/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lded Corner 7">
            <a:extLst>
              <a:ext uri="{FF2B5EF4-FFF2-40B4-BE49-F238E27FC236}">
                <a16:creationId xmlns:a16="http://schemas.microsoft.com/office/drawing/2014/main" id="{9B69454C-6356-483A-21A2-6950F06466EC}"/>
              </a:ext>
            </a:extLst>
          </p:cNvPr>
          <p:cNvSpPr/>
          <p:nvPr/>
        </p:nvSpPr>
        <p:spPr bwMode="auto">
          <a:xfrm rot="319821">
            <a:off x="257983" y="4252205"/>
            <a:ext cx="972406" cy="87336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1716" tIns="41716" rIns="41716" bIns="52979" numCol="1" rtlCol="0" anchor="ctr" anchorCtr="0" compatLnSpc="1">
            <a:prstTxWarp prst="textNoShape">
              <a:avLst/>
            </a:prstTxWarp>
          </a:bodyPr>
          <a:lstStyle/>
          <a:p>
            <a:pPr algn="ctr" defTabSz="1059591"/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lded Corner 7">
            <a:extLst>
              <a:ext uri="{FF2B5EF4-FFF2-40B4-BE49-F238E27FC236}">
                <a16:creationId xmlns:a16="http://schemas.microsoft.com/office/drawing/2014/main" id="{1FDA03D1-60F1-871C-FA6D-604A18217B40}"/>
              </a:ext>
            </a:extLst>
          </p:cNvPr>
          <p:cNvSpPr/>
          <p:nvPr/>
        </p:nvSpPr>
        <p:spPr bwMode="auto">
          <a:xfrm rot="319821">
            <a:off x="209281" y="5265103"/>
            <a:ext cx="972406" cy="87336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1716" tIns="41716" rIns="41716" bIns="52979" numCol="1" rtlCol="0" anchor="ctr" anchorCtr="0" compatLnSpc="1">
            <a:prstTxWarp prst="textNoShape">
              <a:avLst/>
            </a:prstTxWarp>
          </a:bodyPr>
          <a:lstStyle/>
          <a:p>
            <a:pPr algn="ctr" defTabSz="1059591"/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lded Corner 7">
            <a:extLst>
              <a:ext uri="{FF2B5EF4-FFF2-40B4-BE49-F238E27FC236}">
                <a16:creationId xmlns:a16="http://schemas.microsoft.com/office/drawing/2014/main" id="{207263EA-E911-2CD6-3218-D11D3B81AEA1}"/>
              </a:ext>
            </a:extLst>
          </p:cNvPr>
          <p:cNvSpPr/>
          <p:nvPr/>
        </p:nvSpPr>
        <p:spPr bwMode="auto">
          <a:xfrm rot="319821">
            <a:off x="304538" y="3178131"/>
            <a:ext cx="972406" cy="87336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1716" tIns="41716" rIns="41716" bIns="52979" numCol="1" rtlCol="0" anchor="ctr" anchorCtr="0" compatLnSpc="1">
            <a:prstTxWarp prst="textNoShape">
              <a:avLst/>
            </a:prstTxWarp>
          </a:bodyPr>
          <a:lstStyle/>
          <a:p>
            <a:pPr algn="ctr" defTabSz="1059591"/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655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old, tall&#10;&#10;Description automatically generated">
            <a:extLst>
              <a:ext uri="{FF2B5EF4-FFF2-40B4-BE49-F238E27FC236}">
                <a16:creationId xmlns:a16="http://schemas.microsoft.com/office/drawing/2014/main" id="{58B5CC12-7900-43D5-9AA5-992C15B64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36516"/>
            <a:ext cx="7860948" cy="68579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11394" y="673156"/>
            <a:ext cx="3822189" cy="1899912"/>
          </a:xfrm>
          <a:prstGeom prst="rect">
            <a:avLst/>
          </a:prstGeom>
          <a:scene3d>
            <a:camera prst="legacyObliqueTopRight"/>
            <a:lightRig rig="legacyFlat3" dir="b"/>
          </a:scene3d>
        </p:spPr>
        <p:txBody>
          <a:bodyPr vert="horz" lIns="91440" tIns="45720" rIns="91440" bIns="45720" rtlCol="0" anchor="ctr">
            <a:normAutofit/>
            <a:flatTx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009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HOTEL GROUP CASE STUDY ACTIVITY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7973739" y="2786424"/>
            <a:ext cx="4218261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From the Data Maturity assessment carried out earlier:</a:t>
            </a:r>
          </a:p>
          <a:p>
            <a:endParaRPr lang="en-US" dirty="0">
              <a:solidFill>
                <a:schemeClr val="tx1"/>
              </a:solidFill>
              <a:latin typeface="Abadi" panose="020B0604020104020204" pitchFamily="34" charset="0"/>
              <a:cs typeface="+mn-cs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Identify 3-5 potential Roadmap themes and give each a short title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List 2-3 key objectives for each of the themes / goals.  The objectives should relate to potential Data Strategy projects.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20B218-5CA0-6745-84C1-33B0F1BC2D82}"/>
              </a:ext>
            </a:extLst>
          </p:cNvPr>
          <p:cNvSpPr txBox="1">
            <a:spLocks/>
          </p:cNvSpPr>
          <p:nvPr/>
        </p:nvSpPr>
        <p:spPr>
          <a:xfrm>
            <a:off x="11353800" y="6356349"/>
            <a:ext cx="57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C0A8638-8D10-419D-A540-6BF35F11F6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70276-409A-4253-86A0-CED2A5EF8E9E}"/>
              </a:ext>
            </a:extLst>
          </p:cNvPr>
          <p:cNvSpPr txBox="1"/>
          <p:nvPr/>
        </p:nvSpPr>
        <p:spPr>
          <a:xfrm>
            <a:off x="7362601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 tooltip="http://en.wikipedia.org/wiki/Seelbach_Hot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38564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8291-6B56-E122-E5B5-86DF4253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Roadmap Themes and Objectives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B516E-11B8-EABF-C55A-55F5D638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2B55B4-9E0A-5344-BF24-76BE2152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06398"/>
              </p:ext>
            </p:extLst>
          </p:nvPr>
        </p:nvGraphicFramePr>
        <p:xfrm>
          <a:off x="1355107" y="1004674"/>
          <a:ext cx="924956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912">
                  <a:extLst>
                    <a:ext uri="{9D8B030D-6E8A-4147-A177-3AD203B41FA5}">
                      <a16:colId xmlns:a16="http://schemas.microsoft.com/office/drawing/2014/main" val="725967241"/>
                    </a:ext>
                  </a:extLst>
                </a:gridCol>
                <a:gridCol w="1849912">
                  <a:extLst>
                    <a:ext uri="{9D8B030D-6E8A-4147-A177-3AD203B41FA5}">
                      <a16:colId xmlns:a16="http://schemas.microsoft.com/office/drawing/2014/main" val="1226189628"/>
                    </a:ext>
                  </a:extLst>
                </a:gridCol>
                <a:gridCol w="1849912">
                  <a:extLst>
                    <a:ext uri="{9D8B030D-6E8A-4147-A177-3AD203B41FA5}">
                      <a16:colId xmlns:a16="http://schemas.microsoft.com/office/drawing/2014/main" val="1846515893"/>
                    </a:ext>
                  </a:extLst>
                </a:gridCol>
                <a:gridCol w="1849912">
                  <a:extLst>
                    <a:ext uri="{9D8B030D-6E8A-4147-A177-3AD203B41FA5}">
                      <a16:colId xmlns:a16="http://schemas.microsoft.com/office/drawing/2014/main" val="220818237"/>
                    </a:ext>
                  </a:extLst>
                </a:gridCol>
                <a:gridCol w="1849912">
                  <a:extLst>
                    <a:ext uri="{9D8B030D-6E8A-4147-A177-3AD203B41FA5}">
                      <a16:colId xmlns:a16="http://schemas.microsoft.com/office/drawing/2014/main" val="429089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Theme 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Theme 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Theme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Theme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Theme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81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Objectives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Objectives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Objectives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Objectives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Objectives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29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 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64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47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99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9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old, tall&#10;&#10;Description automatically generated">
            <a:extLst>
              <a:ext uri="{FF2B5EF4-FFF2-40B4-BE49-F238E27FC236}">
                <a16:creationId xmlns:a16="http://schemas.microsoft.com/office/drawing/2014/main" id="{58B5CC12-7900-43D5-9AA5-992C15B64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10"/>
            <a:ext cx="7115176" cy="685799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15176" y="154369"/>
            <a:ext cx="4972050" cy="1379156"/>
          </a:xfrm>
          <a:prstGeom prst="rect">
            <a:avLst/>
          </a:prstGeom>
          <a:scene3d>
            <a:camera prst="legacyObliqueTopRight"/>
            <a:lightRig rig="legacyFlat3" dir="b"/>
          </a:scene3d>
        </p:spPr>
        <p:txBody>
          <a:bodyPr vert="horz" lIns="91440" tIns="45720" rIns="91440" bIns="45720" rtlCol="0" anchor="ctr">
            <a:normAutofit fontScale="92500" lnSpcReduction="20000"/>
            <a:flatTx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009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Case Study: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Global Destinations &amp; Spas (GDS) Hotel Chain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C88126-755F-4FC7-A089-2FF46CC3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76" y="1508459"/>
            <a:ext cx="4972050" cy="3742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Global Destinations &amp; Spas (GDS) Hotel Group is a hotel, casino, spa and nightclub chain.</a:t>
            </a:r>
          </a:p>
          <a:p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hotel has grown rapidly through aggressive acquisition and now has 30,500 employees.</a:t>
            </a:r>
          </a:p>
          <a:p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Although the GDS Group has remained profitable, increasing competition from other chains &amp; new accommodation services (e.g. Airbnb), and the rapid rise of online gambling, have been gradually eroding its profit margins over the last five years.</a:t>
            </a:r>
          </a:p>
          <a:p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low level of confidence in the accuracy of financial reports and the CFO is nervous about the financial and regulatory implications of this. </a:t>
            </a:r>
          </a:p>
          <a:p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CEO was appointed six months ago.  Her brief is to increase the profitability of the Group and assure its future. </a:t>
            </a:r>
          </a:p>
          <a:p>
            <a:pPr marL="0" indent="0">
              <a:buNone/>
            </a:pPr>
            <a:r>
              <a:rPr lang="en-GB" sz="1500" b="1" dirty="0">
                <a:cs typeface="Times New Roman" panose="02020603050405020304" pitchFamily="18" charset="0"/>
              </a:rPr>
              <a:t>ACTIVITY: Read the case study and then consider who would be the key stakeholders </a:t>
            </a:r>
            <a:endParaRPr kumimoji="0" lang="en-US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70276-409A-4253-86A0-CED2A5EF8E9E}"/>
              </a:ext>
            </a:extLst>
          </p:cNvPr>
          <p:cNvSpPr txBox="1"/>
          <p:nvPr/>
        </p:nvSpPr>
        <p:spPr>
          <a:xfrm>
            <a:off x="7375234" y="6248197"/>
            <a:ext cx="441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en.wikipedia.org/wiki/Seelbach_Hot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Aft>
                <a:spcPts val="600"/>
              </a:spcAf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Disclaimer:  This case study is based upon a purely fictional hotel 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business.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resemblances to real hotel chains are unintentional and purely coincidental 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79300D1-1981-00AD-0B97-FA1390C3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57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A8638-8D10-419D-A540-6BF35F11F66E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245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3CE43F-4D62-448F-BA95-E4BA587C38FE}"/>
              </a:ext>
            </a:extLst>
          </p:cNvPr>
          <p:cNvSpPr/>
          <p:nvPr/>
        </p:nvSpPr>
        <p:spPr>
          <a:xfrm>
            <a:off x="0" y="2035277"/>
            <a:ext cx="12192000" cy="3438765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oup of people">
            <a:extLst>
              <a:ext uri="{FF2B5EF4-FFF2-40B4-BE49-F238E27FC236}">
                <a16:creationId xmlns:a16="http://schemas.microsoft.com/office/drawing/2014/main" id="{AA162760-B84A-445D-8AF7-049E501FFF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42" y="1456380"/>
            <a:ext cx="5867156" cy="48192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3FD47-15C7-4E83-A9F0-9ABEF29A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79" y="-8584"/>
            <a:ext cx="10515600" cy="787814"/>
          </a:xfrm>
        </p:spPr>
        <p:txBody>
          <a:bodyPr/>
          <a:lstStyle/>
          <a:p>
            <a:r>
              <a:rPr lang="en-US" dirty="0"/>
              <a:t>Activity – Stakeholders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303D9-5AB4-421D-8874-385CAAF4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F71BD-8C6E-476E-909A-E1B830D03E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679" y="668566"/>
            <a:ext cx="10544052" cy="653164"/>
          </a:xfrm>
        </p:spPr>
        <p:txBody>
          <a:bodyPr/>
          <a:lstStyle/>
          <a:p>
            <a:r>
              <a:rPr lang="en-US" dirty="0"/>
              <a:t>Who are the Key Stakeholders for the Hotel Chain?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BF7979-EAEA-459E-8EB0-B8FBF8C680CD}"/>
              </a:ext>
            </a:extLst>
          </p:cNvPr>
          <p:cNvSpPr txBox="1">
            <a:spLocks/>
          </p:cNvSpPr>
          <p:nvPr/>
        </p:nvSpPr>
        <p:spPr>
          <a:xfrm>
            <a:off x="6664960" y="1507748"/>
            <a:ext cx="4846320" cy="47679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Stakeholders by Role/Title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0D7F4-53AB-4F51-A36B-30F4276179D4}"/>
              </a:ext>
            </a:extLst>
          </p:cNvPr>
          <p:cNvSpPr txBox="1"/>
          <p:nvPr/>
        </p:nvSpPr>
        <p:spPr>
          <a:xfrm>
            <a:off x="446679" y="1433040"/>
            <a:ext cx="5730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Who are the key stakeholders you need to engage with?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Include at least: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1 or more high-level managers or executives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1 or more operational staff members from “the field”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Any potential external stakeholders?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C55F85B-21B0-77DD-85D5-21D737C0DFA4}"/>
              </a:ext>
            </a:extLst>
          </p:cNvPr>
          <p:cNvGraphicFramePr>
            <a:graphicFrameLocks noGrp="1"/>
          </p:cNvGraphicFramePr>
          <p:nvPr/>
        </p:nvGraphicFramePr>
        <p:xfrm>
          <a:off x="6766135" y="1991821"/>
          <a:ext cx="4587665" cy="405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233">
                  <a:extLst>
                    <a:ext uri="{9D8B030D-6E8A-4147-A177-3AD203B41FA5}">
                      <a16:colId xmlns:a16="http://schemas.microsoft.com/office/drawing/2014/main" val="216623596"/>
                    </a:ext>
                  </a:extLst>
                </a:gridCol>
                <a:gridCol w="4048432">
                  <a:extLst>
                    <a:ext uri="{9D8B030D-6E8A-4147-A177-3AD203B41FA5}">
                      <a16:colId xmlns:a16="http://schemas.microsoft.com/office/drawing/2014/main" val="1657403352"/>
                    </a:ext>
                  </a:extLst>
                </a:gridCol>
              </a:tblGrid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1.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16349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2.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610148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3.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34047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4.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26830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5.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21494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6.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385397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7.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025851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8.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560279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9.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206555"/>
                  </a:ext>
                </a:extLst>
              </a:tr>
              <a:tr h="4058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10.</a:t>
                      </a: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B="0" anchor="b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415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5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old, tall&#10;&#10;Description automatically generated">
            <a:extLst>
              <a:ext uri="{FF2B5EF4-FFF2-40B4-BE49-F238E27FC236}">
                <a16:creationId xmlns:a16="http://schemas.microsoft.com/office/drawing/2014/main" id="{58B5CC12-7900-43D5-9AA5-992C15B64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5421" y="-136516"/>
            <a:ext cx="8015327" cy="68579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37471" y="410847"/>
            <a:ext cx="3822189" cy="1899912"/>
          </a:xfrm>
          <a:prstGeom prst="rect">
            <a:avLst/>
          </a:prstGeom>
          <a:scene3d>
            <a:camera prst="legacyObliqueTopRight"/>
            <a:lightRig rig="legacyFlat3" dir="b"/>
          </a:scene3d>
        </p:spPr>
        <p:txBody>
          <a:bodyPr vert="horz" lIns="91440" tIns="45720" rIns="91440" bIns="45720" rtlCol="0" anchor="ctr">
            <a:normAutofit fontScale="85000" lnSpcReduction="10000"/>
            <a:flatTx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009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Business Motivation for Global Destinations &amp; Spas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C88126-755F-4FC7-A089-2FF46CC3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906" y="1986122"/>
            <a:ext cx="4077319" cy="3742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Revisit the Hotel Case Study: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What is the Group’s stated Mission &amp; Vision?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What are the top </a:t>
            </a:r>
            <a:r>
              <a:rPr lang="en-GB" dirty="0">
                <a:solidFill>
                  <a:schemeClr val="tx1"/>
                </a:solidFill>
              </a:rPr>
              <a:t>Internal &amp; External Drivers? (Try to find at least 5 of each)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See next slides for templates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(see also workbook) </a:t>
            </a:r>
          </a:p>
          <a:p>
            <a:pPr marL="0"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70276-409A-4253-86A0-CED2A5EF8E9E}"/>
              </a:ext>
            </a:extLst>
          </p:cNvPr>
          <p:cNvSpPr txBox="1"/>
          <p:nvPr/>
        </p:nvSpPr>
        <p:spPr>
          <a:xfrm>
            <a:off x="7362601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en.wikipedia.org/wiki/Seelbach_Hot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4B743A2-E7F5-E27C-AC0E-A8931534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57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A8638-8D10-419D-A540-6BF35F11F66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393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FD47-15C7-4E83-A9F0-9ABEF29A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– Business Motivation &amp;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9A46E-5656-4B1D-AD5E-CCAB722C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1" y="1632243"/>
            <a:ext cx="4927186" cy="48486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EXTERNAL DRIVERS</a:t>
            </a:r>
            <a:br>
              <a:rPr lang="en-US" b="1" dirty="0"/>
            </a:b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303D9-5AB4-421D-8874-385CAAF4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F71BD-8C6E-476E-909A-E1B830D03E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4430" y="846894"/>
            <a:ext cx="5295637" cy="707422"/>
          </a:xfrm>
          <a:ln w="254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z="2000" dirty="0"/>
              <a:t>HOTEL GROUP MISSION: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3A3E91-C02A-D949-0E7E-B7807326C1D0}"/>
              </a:ext>
            </a:extLst>
          </p:cNvPr>
          <p:cNvSpPr txBox="1">
            <a:spLocks/>
          </p:cNvSpPr>
          <p:nvPr/>
        </p:nvSpPr>
        <p:spPr>
          <a:xfrm>
            <a:off x="6215636" y="1632242"/>
            <a:ext cx="4927186" cy="4848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INTERNAL DRIVERS</a:t>
            </a:r>
            <a:br>
              <a:rPr lang="en-US" b="1" dirty="0"/>
            </a:b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________________________________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281C43C-BC40-E87B-AAFE-EEF1CF88ABBC}"/>
              </a:ext>
            </a:extLst>
          </p:cNvPr>
          <p:cNvSpPr txBox="1">
            <a:spLocks/>
          </p:cNvSpPr>
          <p:nvPr/>
        </p:nvSpPr>
        <p:spPr>
          <a:xfrm>
            <a:off x="6014611" y="846894"/>
            <a:ext cx="5339189" cy="707422"/>
          </a:xfrm>
          <a:prstGeom prst="rect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0" cap="none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Gotham Bold" pitchFamily="50" charset="0"/>
                <a:cs typeface="Gotham Bold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7DC33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7DC33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7DC33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7DC3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HOTEL GROUP VISION: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3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old, tall&#10;&#10;Description automatically generated">
            <a:extLst>
              <a:ext uri="{FF2B5EF4-FFF2-40B4-BE49-F238E27FC236}">
                <a16:creationId xmlns:a16="http://schemas.microsoft.com/office/drawing/2014/main" id="{58B5CC12-7900-43D5-9AA5-992C15B64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-136516"/>
            <a:ext cx="7531609" cy="68579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35537" y="908462"/>
            <a:ext cx="3301973" cy="1306106"/>
          </a:xfrm>
          <a:prstGeom prst="rect">
            <a:avLst/>
          </a:prstGeom>
          <a:scene3d>
            <a:camera prst="legacyObliqueTopRight"/>
            <a:lightRig rig="legacyFlat3" dir="b"/>
          </a:scene3d>
        </p:spPr>
        <p:txBody>
          <a:bodyPr vert="horz" lIns="91440" tIns="45720" rIns="91440" bIns="45720" rtlCol="0" anchor="ctr">
            <a:normAutofit fontScale="92500" lnSpcReduction="20000"/>
            <a:flatTx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009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</a:rPr>
              <a:t>HOTEL GROUP CASE STUDY ACTIVITY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7633573" y="2367749"/>
            <a:ext cx="4505902" cy="426048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Perform a high-level enterprise Data Management maturity assessment of the Hotel Group </a:t>
            </a:r>
          </a:p>
          <a:p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Use the Data Management Capability topics to help your assessment  </a:t>
            </a:r>
          </a:p>
          <a:p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Highlight a score for each capability between 1 &amp; 5 where: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1 is lowest capability (Current or Desired)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5 is highest capability (Current or Desired) </a:t>
            </a:r>
          </a:p>
          <a:p>
            <a:pPr lvl="1"/>
            <a:endParaRPr lang="en-US" dirty="0">
              <a:solidFill>
                <a:schemeClr val="tx1"/>
              </a:solidFill>
              <a:latin typeface="Abadi" panose="020B0604020104020204" pitchFamily="34" charset="0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Provide a brief reason for your scores</a:t>
            </a:r>
          </a:p>
          <a:p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Use the Assessing Maturity template and the Data Management Capability topics in the workbook to complete the activity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20B218-5CA0-6745-84C1-33B0F1BC2D82}"/>
              </a:ext>
            </a:extLst>
          </p:cNvPr>
          <p:cNvSpPr txBox="1">
            <a:spLocks/>
          </p:cNvSpPr>
          <p:nvPr/>
        </p:nvSpPr>
        <p:spPr>
          <a:xfrm>
            <a:off x="11353800" y="6356349"/>
            <a:ext cx="57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C0A8638-8D10-419D-A540-6BF35F11F6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70276-409A-4253-86A0-CED2A5EF8E9E}"/>
              </a:ext>
            </a:extLst>
          </p:cNvPr>
          <p:cNvSpPr txBox="1"/>
          <p:nvPr/>
        </p:nvSpPr>
        <p:spPr>
          <a:xfrm>
            <a:off x="7362601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 tooltip="http://en.wikipedia.org/wiki/Seelbach_Hot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100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4A8C-DB7F-25FC-A3C8-3D5B6A82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Assessing Maturity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95ABC-0B6A-4568-B160-3344945B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B6BF0A-A877-05EA-6976-8300A0335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44334"/>
              </p:ext>
            </p:extLst>
          </p:nvPr>
        </p:nvGraphicFramePr>
        <p:xfrm>
          <a:off x="387721" y="714480"/>
          <a:ext cx="973044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612">
                  <a:extLst>
                    <a:ext uri="{9D8B030D-6E8A-4147-A177-3AD203B41FA5}">
                      <a16:colId xmlns:a16="http://schemas.microsoft.com/office/drawing/2014/main" val="1271479165"/>
                    </a:ext>
                  </a:extLst>
                </a:gridCol>
                <a:gridCol w="1089729">
                  <a:extLst>
                    <a:ext uri="{9D8B030D-6E8A-4147-A177-3AD203B41FA5}">
                      <a16:colId xmlns:a16="http://schemas.microsoft.com/office/drawing/2014/main" val="2655724331"/>
                    </a:ext>
                  </a:extLst>
                </a:gridCol>
                <a:gridCol w="1525980">
                  <a:extLst>
                    <a:ext uri="{9D8B030D-6E8A-4147-A177-3AD203B41FA5}">
                      <a16:colId xmlns:a16="http://schemas.microsoft.com/office/drawing/2014/main" val="709911972"/>
                    </a:ext>
                  </a:extLst>
                </a:gridCol>
                <a:gridCol w="4026124">
                  <a:extLst>
                    <a:ext uri="{9D8B030D-6E8A-4147-A177-3AD203B41FA5}">
                      <a16:colId xmlns:a16="http://schemas.microsoft.com/office/drawing/2014/main" val="2733104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Data Maturity Capability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Current State Score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Desired Future State Score (within 3 years)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Reason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95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Strategy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03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Governance &amp; Collaboration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9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Master Data Management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59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Warehousing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39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Business Intelligence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67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Analytics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90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Quality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7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Architecture &amp; Modelling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80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Asset Planning &amp; Inventory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38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Compliance &amp; Security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7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Data Integration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04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Metadata Management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4165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E5ADFA-16C4-C2E4-EAC7-1819D7055378}"/>
              </a:ext>
            </a:extLst>
          </p:cNvPr>
          <p:cNvSpPr txBox="1"/>
          <p:nvPr/>
        </p:nvSpPr>
        <p:spPr>
          <a:xfrm>
            <a:off x="10347447" y="2477966"/>
            <a:ext cx="1586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Rating Scale for Current State Score &amp; Desired Future State Score:  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1  = Lowest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5  = Highest    </a:t>
            </a:r>
          </a:p>
        </p:txBody>
      </p:sp>
    </p:spTree>
    <p:extLst>
      <p:ext uri="{BB962C8B-B14F-4D97-AF65-F5344CB8AC3E}">
        <p14:creationId xmlns:p14="http://schemas.microsoft.com/office/powerpoint/2010/main" val="364397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DACE-2B3B-9DC3-6E26-0CDB36C4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63" y="368106"/>
            <a:ext cx="10515600" cy="625080"/>
          </a:xfrm>
        </p:spPr>
        <p:txBody>
          <a:bodyPr/>
          <a:lstStyle/>
          <a:p>
            <a:r>
              <a:rPr lang="en-GB" dirty="0"/>
              <a:t>Performing a Current &amp; Future State Assessment:  Capabilities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2F2DD-2E93-02EC-7D05-26E14A20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23D8A93-8648-8026-20FB-ED17E5C36000}"/>
              </a:ext>
            </a:extLst>
          </p:cNvPr>
          <p:cNvGraphicFramePr>
            <a:graphicFrameLocks noGrp="1"/>
          </p:cNvGraphicFramePr>
          <p:nvPr/>
        </p:nvGraphicFramePr>
        <p:xfrm>
          <a:off x="440705" y="937847"/>
          <a:ext cx="10818092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149">
                  <a:extLst>
                    <a:ext uri="{9D8B030D-6E8A-4147-A177-3AD203B41FA5}">
                      <a16:colId xmlns:a16="http://schemas.microsoft.com/office/drawing/2014/main" val="4141867328"/>
                    </a:ext>
                  </a:extLst>
                </a:gridCol>
                <a:gridCol w="7434943">
                  <a:extLst>
                    <a:ext uri="{9D8B030D-6E8A-4147-A177-3AD203B41FA5}">
                      <a16:colId xmlns:a16="http://schemas.microsoft.com/office/drawing/2014/main" val="3033137303"/>
                    </a:ext>
                  </a:extLst>
                </a:gridCol>
              </a:tblGrid>
              <a:tr h="47931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MANAGEMENT CAPABILITY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EXAMPLE TOPICS ANALYSED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5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Strategy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Alignment of data to business strategy; budgets &amp; resources; communication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7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Governance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Accountability; stewardship; data issue management; critical data identification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35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Master Data Management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Master &amp; reference data storage &amp; processing; matching rules; hierarchies; CDEs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75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Warehousing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DW capability; performance &amp; scalability; documentation; design methodologies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4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Business Intelligence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Provision of user reports; tooling; self-service; semantic layer; visualisation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11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Analytics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Operational v predictive; use of data science, AI/ML; social media; geographic data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80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Measurement &amp; KPIs; root cause analysis; tooling; enrichment; data entry validation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2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Architecture &amp; Modelling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Models; data standards; process / data mapping; system architecture; 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40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Asset Planning &amp; Inventory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Location &amp; documentation of data assets; data lifecycle management; data retention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500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Compliance &amp; 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Legal &amp; regulatory compliance processes; privacy tagging; access &amp; security controls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Data Integration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Batch v real time capability; APIs ; common business logic; platforms &amp; tools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</a:rPr>
                        <a:t>Metadata Management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Business data glossary, dictionaries &amp; catalogs; data lineage; maintenance processes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329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5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FD47-15C7-4E83-A9F0-9ABEF29A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79" y="-8584"/>
            <a:ext cx="10515600" cy="787814"/>
          </a:xfrm>
        </p:spPr>
        <p:txBody>
          <a:bodyPr/>
          <a:lstStyle/>
          <a:p>
            <a:r>
              <a:rPr lang="en-US" dirty="0"/>
              <a:t>Activity: Making the Business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303D9-5AB4-421D-8874-385CAAF4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8638-8D10-419D-A540-6BF35F11F66E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F71BD-8C6E-476E-909A-E1B830D03E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679" y="599742"/>
            <a:ext cx="10544052" cy="653164"/>
          </a:xfrm>
        </p:spPr>
        <p:txBody>
          <a:bodyPr/>
          <a:lstStyle/>
          <a:p>
            <a:r>
              <a:rPr lang="en-US" dirty="0"/>
              <a:t>What are some key areas that can drive ROI for the hotel?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8CB3D-9B46-5CDE-777F-95C1584C6BD3}"/>
              </a:ext>
            </a:extLst>
          </p:cNvPr>
          <p:cNvSpPr/>
          <p:nvPr/>
        </p:nvSpPr>
        <p:spPr>
          <a:xfrm>
            <a:off x="0" y="1828505"/>
            <a:ext cx="12192000" cy="3819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4D9A7-661A-9E21-9097-CF196D207D2B}"/>
              </a:ext>
            </a:extLst>
          </p:cNvPr>
          <p:cNvSpPr/>
          <p:nvPr/>
        </p:nvSpPr>
        <p:spPr>
          <a:xfrm>
            <a:off x="152423" y="1720111"/>
            <a:ext cx="2767782" cy="43365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Downward trend">
            <a:extLst>
              <a:ext uri="{FF2B5EF4-FFF2-40B4-BE49-F238E27FC236}">
                <a16:creationId xmlns:a16="http://schemas.microsoft.com/office/drawing/2014/main" id="{7A01076F-5855-0F7B-0E95-A00FDA721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880" y="1676127"/>
            <a:ext cx="1597045" cy="159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D5E8A0-8AD2-3DC9-64E3-E54ADCEF3279}"/>
              </a:ext>
            </a:extLst>
          </p:cNvPr>
          <p:cNvSpPr txBox="1"/>
          <p:nvPr/>
        </p:nvSpPr>
        <p:spPr>
          <a:xfrm>
            <a:off x="151197" y="3145189"/>
            <a:ext cx="2807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Decreasing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9B5275-4BEF-9B1E-DF6B-6F116F48022C}"/>
              </a:ext>
            </a:extLst>
          </p:cNvPr>
          <p:cNvSpPr/>
          <p:nvPr/>
        </p:nvSpPr>
        <p:spPr>
          <a:xfrm>
            <a:off x="3179918" y="1720112"/>
            <a:ext cx="2767782" cy="43365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099A3-7735-A0CA-08D9-D842EE8ABB26}"/>
              </a:ext>
            </a:extLst>
          </p:cNvPr>
          <p:cNvSpPr/>
          <p:nvPr/>
        </p:nvSpPr>
        <p:spPr>
          <a:xfrm>
            <a:off x="6207413" y="1720111"/>
            <a:ext cx="2767782" cy="43365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CE0CE9-1577-CC67-1AD7-90FB34A9C7A8}"/>
              </a:ext>
            </a:extLst>
          </p:cNvPr>
          <p:cNvSpPr/>
          <p:nvPr/>
        </p:nvSpPr>
        <p:spPr>
          <a:xfrm>
            <a:off x="9234908" y="1720112"/>
            <a:ext cx="2767782" cy="43365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Upward trend">
            <a:extLst>
              <a:ext uri="{FF2B5EF4-FFF2-40B4-BE49-F238E27FC236}">
                <a16:creationId xmlns:a16="http://schemas.microsoft.com/office/drawing/2014/main" id="{885F8318-7B8D-CEF9-E662-532FCBF5C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7648" y="1676127"/>
            <a:ext cx="1600977" cy="159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81BBF9-DBAB-2304-00C8-6931FB38C13E}"/>
              </a:ext>
            </a:extLst>
          </p:cNvPr>
          <p:cNvSpPr txBox="1"/>
          <p:nvPr/>
        </p:nvSpPr>
        <p:spPr>
          <a:xfrm>
            <a:off x="3199502" y="3145189"/>
            <a:ext cx="2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Increasing Revenue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FF9477-1427-D0C3-5F1D-C15697339CA6}"/>
              </a:ext>
            </a:extLst>
          </p:cNvPr>
          <p:cNvSpPr txBox="1"/>
          <p:nvPr/>
        </p:nvSpPr>
        <p:spPr>
          <a:xfrm>
            <a:off x="6221784" y="3145189"/>
            <a:ext cx="2767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Reducing Risk </a:t>
            </a:r>
          </a:p>
        </p:txBody>
      </p:sp>
      <p:pic>
        <p:nvPicPr>
          <p:cNvPr id="24" name="Graphic 23" descr="High Voltage">
            <a:extLst>
              <a:ext uri="{FF2B5EF4-FFF2-40B4-BE49-F238E27FC236}">
                <a16:creationId xmlns:a16="http://schemas.microsoft.com/office/drawing/2014/main" id="{CF537317-3C77-2856-EE15-4C2760F90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4485" y="1779373"/>
            <a:ext cx="1329877" cy="1329877"/>
          </a:xfrm>
          <a:prstGeom prst="rect">
            <a:avLst/>
          </a:prstGeom>
        </p:spPr>
      </p:pic>
      <p:pic>
        <p:nvPicPr>
          <p:cNvPr id="25" name="Graphic 24" descr="Bullseye with solid fill">
            <a:extLst>
              <a:ext uri="{FF2B5EF4-FFF2-40B4-BE49-F238E27FC236}">
                <a16:creationId xmlns:a16="http://schemas.microsoft.com/office/drawing/2014/main" id="{97724D28-11DF-1AFA-9EDF-8B4BF2F16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51420" y="1846954"/>
            <a:ext cx="1334757" cy="13347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450D12-BC1F-EA73-6798-C788F8D98046}"/>
              </a:ext>
            </a:extLst>
          </p:cNvPr>
          <p:cNvSpPr txBox="1"/>
          <p:nvPr/>
        </p:nvSpPr>
        <p:spPr>
          <a:xfrm>
            <a:off x="9249280" y="3145189"/>
            <a:ext cx="275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Protecting Reputation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892BD4-09F1-B766-0E3B-CF0F32771B75}"/>
              </a:ext>
            </a:extLst>
          </p:cNvPr>
          <p:cNvSpPr txBox="1">
            <a:spLocks/>
          </p:cNvSpPr>
          <p:nvPr/>
        </p:nvSpPr>
        <p:spPr>
          <a:xfrm>
            <a:off x="3305892" y="3628611"/>
            <a:ext cx="2515834" cy="22412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endParaRPr lang="en-US" sz="12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A446340-43D2-E110-1837-9DD7D6D49754}"/>
              </a:ext>
            </a:extLst>
          </p:cNvPr>
          <p:cNvSpPr txBox="1">
            <a:spLocks/>
          </p:cNvSpPr>
          <p:nvPr/>
        </p:nvSpPr>
        <p:spPr>
          <a:xfrm>
            <a:off x="6351639" y="3608439"/>
            <a:ext cx="2479330" cy="22815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endParaRPr lang="en-US" sz="12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8CA86B4-4118-1292-40F5-FF914D2B96DD}"/>
              </a:ext>
            </a:extLst>
          </p:cNvPr>
          <p:cNvSpPr txBox="1">
            <a:spLocks/>
          </p:cNvSpPr>
          <p:nvPr/>
        </p:nvSpPr>
        <p:spPr>
          <a:xfrm>
            <a:off x="9370007" y="3608439"/>
            <a:ext cx="2497582" cy="22614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6361-312A-137E-1864-B4E74CFADD01}"/>
              </a:ext>
            </a:extLst>
          </p:cNvPr>
          <p:cNvSpPr txBox="1"/>
          <p:nvPr/>
        </p:nvSpPr>
        <p:spPr>
          <a:xfrm>
            <a:off x="449163" y="1204707"/>
            <a:ext cx="11590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List some of the ROI drivers for the hotel chain in each of the areas below: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5684BF-2F1C-2ABF-9768-67329B0C5BB2}"/>
              </a:ext>
            </a:extLst>
          </p:cNvPr>
          <p:cNvSpPr txBox="1">
            <a:spLocks/>
          </p:cNvSpPr>
          <p:nvPr/>
        </p:nvSpPr>
        <p:spPr>
          <a:xfrm>
            <a:off x="266695" y="3628611"/>
            <a:ext cx="2515834" cy="22412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endParaRPr lang="en-US" sz="1200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16D2078-76CB-17A9-A45B-9BA30CA2FB20}"/>
              </a:ext>
            </a:extLst>
          </p:cNvPr>
          <p:cNvGraphicFramePr>
            <a:graphicFrameLocks noGrp="1"/>
          </p:cNvGraphicFramePr>
          <p:nvPr/>
        </p:nvGraphicFramePr>
        <p:xfrm>
          <a:off x="253912" y="3540631"/>
          <a:ext cx="2398455" cy="21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80">
                  <a:extLst>
                    <a:ext uri="{9D8B030D-6E8A-4147-A177-3AD203B41FA5}">
                      <a16:colId xmlns:a16="http://schemas.microsoft.com/office/drawing/2014/main" val="216623596"/>
                    </a:ext>
                  </a:extLst>
                </a:gridCol>
                <a:gridCol w="2064775">
                  <a:extLst>
                    <a:ext uri="{9D8B030D-6E8A-4147-A177-3AD203B41FA5}">
                      <a16:colId xmlns:a16="http://schemas.microsoft.com/office/drawing/2014/main" val="1657403352"/>
                    </a:ext>
                  </a:extLst>
                </a:gridCol>
              </a:tblGrid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1.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16349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2.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610148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3.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34047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4.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26830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5.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21494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445F6F1-DA5A-87EA-1E35-8050953946CB}"/>
              </a:ext>
            </a:extLst>
          </p:cNvPr>
          <p:cNvGraphicFramePr>
            <a:graphicFrameLocks noGrp="1"/>
          </p:cNvGraphicFramePr>
          <p:nvPr/>
        </p:nvGraphicFramePr>
        <p:xfrm>
          <a:off x="3305892" y="3540631"/>
          <a:ext cx="2398455" cy="21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80">
                  <a:extLst>
                    <a:ext uri="{9D8B030D-6E8A-4147-A177-3AD203B41FA5}">
                      <a16:colId xmlns:a16="http://schemas.microsoft.com/office/drawing/2014/main" val="216623596"/>
                    </a:ext>
                  </a:extLst>
                </a:gridCol>
                <a:gridCol w="2064775">
                  <a:extLst>
                    <a:ext uri="{9D8B030D-6E8A-4147-A177-3AD203B41FA5}">
                      <a16:colId xmlns:a16="http://schemas.microsoft.com/office/drawing/2014/main" val="1657403352"/>
                    </a:ext>
                  </a:extLst>
                </a:gridCol>
              </a:tblGrid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1.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16349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2.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610148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3.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34047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4.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26830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5.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21494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7754885-7364-1E9C-278A-6038B6E3E614}"/>
              </a:ext>
            </a:extLst>
          </p:cNvPr>
          <p:cNvGraphicFramePr>
            <a:graphicFrameLocks noGrp="1"/>
          </p:cNvGraphicFramePr>
          <p:nvPr/>
        </p:nvGraphicFramePr>
        <p:xfrm>
          <a:off x="6351639" y="3540631"/>
          <a:ext cx="2398455" cy="21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80">
                  <a:extLst>
                    <a:ext uri="{9D8B030D-6E8A-4147-A177-3AD203B41FA5}">
                      <a16:colId xmlns:a16="http://schemas.microsoft.com/office/drawing/2014/main" val="216623596"/>
                    </a:ext>
                  </a:extLst>
                </a:gridCol>
                <a:gridCol w="2064775">
                  <a:extLst>
                    <a:ext uri="{9D8B030D-6E8A-4147-A177-3AD203B41FA5}">
                      <a16:colId xmlns:a16="http://schemas.microsoft.com/office/drawing/2014/main" val="1657403352"/>
                    </a:ext>
                  </a:extLst>
                </a:gridCol>
              </a:tblGrid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1.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16349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2.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610148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3.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34047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4.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26830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5.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21494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027BD133-DB41-1C82-9870-4EE42C3F8AC7}"/>
              </a:ext>
            </a:extLst>
          </p:cNvPr>
          <p:cNvGraphicFramePr>
            <a:graphicFrameLocks noGrp="1"/>
          </p:cNvGraphicFramePr>
          <p:nvPr/>
        </p:nvGraphicFramePr>
        <p:xfrm>
          <a:off x="9370007" y="3540631"/>
          <a:ext cx="2398455" cy="21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80">
                  <a:extLst>
                    <a:ext uri="{9D8B030D-6E8A-4147-A177-3AD203B41FA5}">
                      <a16:colId xmlns:a16="http://schemas.microsoft.com/office/drawing/2014/main" val="216623596"/>
                    </a:ext>
                  </a:extLst>
                </a:gridCol>
                <a:gridCol w="2064775">
                  <a:extLst>
                    <a:ext uri="{9D8B030D-6E8A-4147-A177-3AD203B41FA5}">
                      <a16:colId xmlns:a16="http://schemas.microsoft.com/office/drawing/2014/main" val="1657403352"/>
                    </a:ext>
                  </a:extLst>
                </a:gridCol>
              </a:tblGrid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1.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16349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2.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610148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3.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34047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4.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26830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99"/>
                          </a:solidFill>
                        </a:rPr>
                        <a:t>5.</a:t>
                      </a:r>
                    </a:p>
                  </a:txBody>
                  <a:tcPr marR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R="0" marB="0" anchor="b">
                    <a:lnL>
                      <a:noFill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2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6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1098</Words>
  <Application>Microsoft Macintosh PowerPoint</Application>
  <PresentationFormat>Widescreen</PresentationFormat>
  <Paragraphs>222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Comic Sans MS</vt:lpstr>
      <vt:lpstr>Office Theme</vt:lpstr>
      <vt:lpstr> “A Data Strategy For Becoming Data Driven”  Workshop Workbook   Utrecht Thursday 12 October 2023  Nigel Turner Principal Consultant EMEA Global Data Strategy   </vt:lpstr>
      <vt:lpstr>PowerPoint Presentation</vt:lpstr>
      <vt:lpstr>Activity – Stakeholders </vt:lpstr>
      <vt:lpstr>PowerPoint Presentation</vt:lpstr>
      <vt:lpstr>Activity – Business Motivation &amp; Drivers </vt:lpstr>
      <vt:lpstr>PowerPoint Presentation</vt:lpstr>
      <vt:lpstr>Activity – Assessing Maturity </vt:lpstr>
      <vt:lpstr>Performing a Current &amp; Future State Assessment:  Capabilities  </vt:lpstr>
      <vt:lpstr>Activity: Making the Business Case</vt:lpstr>
      <vt:lpstr>PowerPoint Presentation</vt:lpstr>
      <vt:lpstr>Activity:  Defining Priorities</vt:lpstr>
      <vt:lpstr>PowerPoint Presentation</vt:lpstr>
      <vt:lpstr>Activity: Roadmap Themes and Objectives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Turner</dc:creator>
  <cp:lastModifiedBy>Nigel Turner</cp:lastModifiedBy>
  <cp:revision>48</cp:revision>
  <cp:lastPrinted>2023-03-27T09:46:02Z</cp:lastPrinted>
  <dcterms:created xsi:type="dcterms:W3CDTF">2020-10-26T14:44:41Z</dcterms:created>
  <dcterms:modified xsi:type="dcterms:W3CDTF">2023-10-01T11:00:15Z</dcterms:modified>
</cp:coreProperties>
</file>