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02"/>
  </p:notesMasterIdLst>
  <p:handoutMasterIdLst>
    <p:handoutMasterId r:id="rId103"/>
  </p:handoutMasterIdLst>
  <p:sldIdLst>
    <p:sldId id="261" r:id="rId2"/>
    <p:sldId id="2145705623" r:id="rId3"/>
    <p:sldId id="2186" r:id="rId4"/>
    <p:sldId id="2145705666" r:id="rId5"/>
    <p:sldId id="2145705626" r:id="rId6"/>
    <p:sldId id="2145705627" r:id="rId7"/>
    <p:sldId id="2145705632" r:id="rId8"/>
    <p:sldId id="6040" r:id="rId9"/>
    <p:sldId id="2145705175" r:id="rId10"/>
    <p:sldId id="9779" r:id="rId11"/>
    <p:sldId id="9778" r:id="rId12"/>
    <p:sldId id="2145705634" r:id="rId13"/>
    <p:sldId id="9769" r:id="rId14"/>
    <p:sldId id="9670" r:id="rId15"/>
    <p:sldId id="9686" r:id="rId16"/>
    <p:sldId id="9681" r:id="rId17"/>
    <p:sldId id="2145705637" r:id="rId18"/>
    <p:sldId id="9682" r:id="rId19"/>
    <p:sldId id="9678" r:id="rId20"/>
    <p:sldId id="9676" r:id="rId21"/>
    <p:sldId id="287" r:id="rId22"/>
    <p:sldId id="9729" r:id="rId23"/>
    <p:sldId id="2145705640" r:id="rId24"/>
    <p:sldId id="6583" r:id="rId25"/>
    <p:sldId id="6584" r:id="rId26"/>
    <p:sldId id="2145705647" r:id="rId27"/>
    <p:sldId id="2145705641" r:id="rId28"/>
    <p:sldId id="9684" r:id="rId29"/>
    <p:sldId id="2710" r:id="rId30"/>
    <p:sldId id="2909" r:id="rId31"/>
    <p:sldId id="6313" r:id="rId32"/>
    <p:sldId id="9768" r:id="rId33"/>
    <p:sldId id="9439" r:id="rId34"/>
    <p:sldId id="6314" r:id="rId35"/>
    <p:sldId id="9735" r:id="rId36"/>
    <p:sldId id="9736" r:id="rId37"/>
    <p:sldId id="9737" r:id="rId38"/>
    <p:sldId id="2145705667" r:id="rId39"/>
    <p:sldId id="6325" r:id="rId40"/>
    <p:sldId id="2145705649" r:id="rId41"/>
    <p:sldId id="9666" r:id="rId42"/>
    <p:sldId id="9667" r:id="rId43"/>
    <p:sldId id="2145705650" r:id="rId44"/>
    <p:sldId id="9739" r:id="rId45"/>
    <p:sldId id="2145705654" r:id="rId46"/>
    <p:sldId id="2145705653" r:id="rId47"/>
    <p:sldId id="2145705651" r:id="rId48"/>
    <p:sldId id="9740" r:id="rId49"/>
    <p:sldId id="9742" r:id="rId50"/>
    <p:sldId id="9710" r:id="rId51"/>
    <p:sldId id="6317" r:id="rId52"/>
    <p:sldId id="2145705655" r:id="rId53"/>
    <p:sldId id="9763" r:id="rId54"/>
    <p:sldId id="9764" r:id="rId55"/>
    <p:sldId id="6833" r:id="rId56"/>
    <p:sldId id="9765" r:id="rId57"/>
    <p:sldId id="9711" r:id="rId58"/>
    <p:sldId id="6319" r:id="rId59"/>
    <p:sldId id="9747" r:id="rId60"/>
    <p:sldId id="889" r:id="rId61"/>
    <p:sldId id="9744" r:id="rId62"/>
    <p:sldId id="2145705657" r:id="rId63"/>
    <p:sldId id="2145705658" r:id="rId64"/>
    <p:sldId id="777" r:id="rId65"/>
    <p:sldId id="9752" r:id="rId66"/>
    <p:sldId id="2145705660" r:id="rId67"/>
    <p:sldId id="9712" r:id="rId68"/>
    <p:sldId id="6318" r:id="rId69"/>
    <p:sldId id="6832" r:id="rId70"/>
    <p:sldId id="9733" r:id="rId71"/>
    <p:sldId id="9734" r:id="rId72"/>
    <p:sldId id="6545" r:id="rId73"/>
    <p:sldId id="9772" r:id="rId74"/>
    <p:sldId id="9745" r:id="rId75"/>
    <p:sldId id="7165" r:id="rId76"/>
    <p:sldId id="7156" r:id="rId77"/>
    <p:sldId id="2145705661" r:id="rId78"/>
    <p:sldId id="9774" r:id="rId79"/>
    <p:sldId id="7159" r:id="rId80"/>
    <p:sldId id="7166" r:id="rId81"/>
    <p:sldId id="7158" r:id="rId82"/>
    <p:sldId id="2145705665" r:id="rId83"/>
    <p:sldId id="2228" r:id="rId84"/>
    <p:sldId id="2145705662" r:id="rId85"/>
    <p:sldId id="9730" r:id="rId86"/>
    <p:sldId id="6315" r:id="rId87"/>
    <p:sldId id="7167" r:id="rId88"/>
    <p:sldId id="2145705572" r:id="rId89"/>
    <p:sldId id="6535" r:id="rId90"/>
    <p:sldId id="9731" r:id="rId91"/>
    <p:sldId id="9709" r:id="rId92"/>
    <p:sldId id="2145705580" r:id="rId93"/>
    <p:sldId id="2145705579" r:id="rId94"/>
    <p:sldId id="2145705447" r:id="rId95"/>
    <p:sldId id="9776" r:id="rId96"/>
    <p:sldId id="2145705668" r:id="rId97"/>
    <p:sldId id="2145705664" r:id="rId98"/>
    <p:sldId id="2971" r:id="rId99"/>
    <p:sldId id="346" r:id="rId100"/>
    <p:sldId id="205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ndi Martin" initials="RM" lastIdx="16" clrIdx="0">
    <p:extLst>
      <p:ext uri="{19B8F6BF-5375-455C-9EA6-DF929625EA0E}">
        <p15:presenceInfo xmlns:p15="http://schemas.microsoft.com/office/powerpoint/2012/main" userId="S::randi.martin@globaldatastrategy.com::787c44cb-890c-4e0e-bbec-08e36726a3bb" providerId="AD"/>
      </p:ext>
    </p:extLst>
  </p:cmAuthor>
  <p:cmAuthor id="2" name="Nigel Turner" initials="NT" lastIdx="6" clrIdx="1">
    <p:extLst>
      <p:ext uri="{19B8F6BF-5375-455C-9EA6-DF929625EA0E}">
        <p15:presenceInfo xmlns:p15="http://schemas.microsoft.com/office/powerpoint/2012/main" userId="S::nigel.turner@globaldatastrategy.com::72dd031c-1a81-4db1-be51-cb63e118e6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DE39B"/>
    <a:srgbClr val="C5EA72"/>
    <a:srgbClr val="8FAADC"/>
    <a:srgbClr val="D883FF"/>
    <a:srgbClr val="C9E7A7"/>
    <a:srgbClr val="FF8839"/>
    <a:srgbClr val="54B8A8"/>
    <a:srgbClr val="33CCCC"/>
    <a:srgbClr val="FBBE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09" autoAdjust="0"/>
    <p:restoredTop sz="96246" autoAdjust="0"/>
  </p:normalViewPr>
  <p:slideViewPr>
    <p:cSldViewPr snapToGrid="0">
      <p:cViewPr varScale="1">
        <p:scale>
          <a:sx n="215" d="100"/>
          <a:sy n="215" d="100"/>
        </p:scale>
        <p:origin x="464" y="200"/>
      </p:cViewPr>
      <p:guideLst/>
    </p:cSldViewPr>
  </p:slideViewPr>
  <p:outlineViewPr>
    <p:cViewPr>
      <p:scale>
        <a:sx n="33" d="100"/>
        <a:sy n="33" d="100"/>
      </p:scale>
      <p:origin x="0" y="-132730"/>
    </p:cViewPr>
  </p:outlineViewPr>
  <p:notesTextViewPr>
    <p:cViewPr>
      <p:scale>
        <a:sx n="3" d="2"/>
        <a:sy n="3" d="2"/>
      </p:scale>
      <p:origin x="0" y="0"/>
    </p:cViewPr>
  </p:notesTextViewPr>
  <p:sorterViewPr>
    <p:cViewPr>
      <p:scale>
        <a:sx n="1" d="1"/>
        <a:sy n="1" d="1"/>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onnaBurbank\Documents\GDS\Partners\Software\Metric%20Insights\2021%20-%2012%20-%20Webinar%20+%20Whitepaper\MI_For_Analysis_2021_DLB.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onnaBurbank\Documents\GDS\Partners\Software\Metric%20Insights\2021%20-%2012%20-%20Webinar%20+%20Whitepaper\MI_For_Analysis_2021_DLB.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'Question 7'!$A$1:$A$7</c:f>
              <c:strCache>
                <c:ptCount val="7"/>
                <c:pt idx="0">
                  <c:v>Data Strategy</c:v>
                </c:pt>
                <c:pt idx="1">
                  <c:v>Data Quality</c:v>
                </c:pt>
                <c:pt idx="2">
                  <c:v>Data Architecture</c:v>
                </c:pt>
                <c:pt idx="3">
                  <c:v>Data Governance</c:v>
                </c:pt>
                <c:pt idx="4">
                  <c:v>Data Security</c:v>
                </c:pt>
                <c:pt idx="5">
                  <c:v>Business Intelligence &amp; Reporting</c:v>
                </c:pt>
                <c:pt idx="6">
                  <c:v>Data Warehouse</c:v>
                </c:pt>
              </c:strCache>
            </c:strRef>
          </c:cat>
          <c:val>
            <c:numRef>
              <c:f>'Question 7'!$B$1:$B$7</c:f>
              <c:numCache>
                <c:formatCode>0%</c:formatCode>
                <c:ptCount val="7"/>
                <c:pt idx="0">
                  <c:v>0.45</c:v>
                </c:pt>
                <c:pt idx="1">
                  <c:v>0.45500000000000002</c:v>
                </c:pt>
                <c:pt idx="2">
                  <c:v>0.47</c:v>
                </c:pt>
                <c:pt idx="3">
                  <c:v>0.53500000000000003</c:v>
                </c:pt>
                <c:pt idx="4">
                  <c:v>0.6</c:v>
                </c:pt>
                <c:pt idx="5">
                  <c:v>0.61</c:v>
                </c:pt>
                <c:pt idx="6">
                  <c:v>0.62</c:v>
                </c:pt>
              </c:numCache>
            </c:numRef>
          </c:val>
          <c:extLst>
            <c:ext xmlns:c16="http://schemas.microsoft.com/office/drawing/2014/chart" uri="{C3380CC4-5D6E-409C-BE32-E72D297353CC}">
              <c16:uniqueId val="{00000000-F9C3-47F4-ACEF-CEB87C6EC78C}"/>
            </c:ext>
          </c:extLst>
        </c:ser>
        <c:dLbls>
          <c:showLegendKey val="0"/>
          <c:showVal val="0"/>
          <c:showCatName val="0"/>
          <c:showSerName val="0"/>
          <c:showPercent val="0"/>
          <c:showBubbleSize val="0"/>
        </c:dLbls>
        <c:gapWidth val="219"/>
        <c:axId val="233939312"/>
        <c:axId val="233935984"/>
      </c:barChart>
      <c:catAx>
        <c:axId val="233939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3935984"/>
        <c:crosses val="autoZero"/>
        <c:auto val="1"/>
        <c:lblAlgn val="ctr"/>
        <c:lblOffset val="100"/>
        <c:noMultiLvlLbl val="0"/>
      </c:catAx>
      <c:valAx>
        <c:axId val="2339359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3939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'Question 8'!$A$1:$A$7</c:f>
              <c:strCache>
                <c:ptCount val="7"/>
                <c:pt idx="0">
                  <c:v>Data Architecture</c:v>
                </c:pt>
                <c:pt idx="1">
                  <c:v>Metadata Management</c:v>
                </c:pt>
                <c:pt idx="2">
                  <c:v>Master Data Management</c:v>
                </c:pt>
                <c:pt idx="3">
                  <c:v>Data Quality</c:v>
                </c:pt>
                <c:pt idx="4">
                  <c:v>Self-Service Reporting &amp; Analytics</c:v>
                </c:pt>
                <c:pt idx="5">
                  <c:v>Data Strategy</c:v>
                </c:pt>
                <c:pt idx="6">
                  <c:v>Data Governance</c:v>
                </c:pt>
              </c:strCache>
            </c:strRef>
          </c:cat>
          <c:val>
            <c:numRef>
              <c:f>'Question 8'!$B$1:$B$7</c:f>
              <c:numCache>
                <c:formatCode>0%</c:formatCode>
                <c:ptCount val="7"/>
                <c:pt idx="0">
                  <c:v>0.2792</c:v>
                </c:pt>
                <c:pt idx="1">
                  <c:v>0.2792</c:v>
                </c:pt>
                <c:pt idx="2">
                  <c:v>0.2843</c:v>
                </c:pt>
                <c:pt idx="3">
                  <c:v>0.31469999999999998</c:v>
                </c:pt>
                <c:pt idx="4">
                  <c:v>0.32490000000000002</c:v>
                </c:pt>
                <c:pt idx="5">
                  <c:v>0.3604</c:v>
                </c:pt>
                <c:pt idx="6">
                  <c:v>0.40610000000000002</c:v>
                </c:pt>
              </c:numCache>
            </c:numRef>
          </c:val>
          <c:extLst>
            <c:ext xmlns:c16="http://schemas.microsoft.com/office/drawing/2014/chart" uri="{C3380CC4-5D6E-409C-BE32-E72D297353CC}">
              <c16:uniqueId val="{00000000-DC9A-403E-A2E1-4B21D31F3894}"/>
            </c:ext>
          </c:extLst>
        </c:ser>
        <c:dLbls>
          <c:showLegendKey val="0"/>
          <c:showVal val="0"/>
          <c:showCatName val="0"/>
          <c:showSerName val="0"/>
          <c:showPercent val="0"/>
          <c:showBubbleSize val="0"/>
        </c:dLbls>
        <c:gapWidth val="219"/>
        <c:axId val="501415136"/>
        <c:axId val="501414304"/>
      </c:barChart>
      <c:catAx>
        <c:axId val="501415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1414304"/>
        <c:crosses val="autoZero"/>
        <c:auto val="1"/>
        <c:lblAlgn val="ctr"/>
        <c:lblOffset val="100"/>
        <c:noMultiLvlLbl val="0"/>
      </c:catAx>
      <c:valAx>
        <c:axId val="5014143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1415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33E84D-08D1-E649-82C9-3C1C57FD99FA}"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GB"/>
        </a:p>
      </dgm:t>
    </dgm:pt>
    <dgm:pt modelId="{F7CF293E-503B-2A4C-B0E1-239CD1A077D2}">
      <dgm:prSet phldrT="[Text]" custT="1"/>
      <dgm:spPr/>
      <dgm:t>
        <a:bodyPr lIns="0" rIns="0"/>
        <a:lstStyle/>
        <a:p>
          <a:r>
            <a:rPr lang="en-GB" sz="4000" dirty="0">
              <a:solidFill>
                <a:schemeClr val="accent1">
                  <a:lumMod val="20000"/>
                  <a:lumOff val="80000"/>
                </a:schemeClr>
              </a:solidFill>
            </a:rPr>
            <a:t>A</a:t>
          </a:r>
          <a:r>
            <a:rPr lang="en-GB" sz="2000" dirty="0">
              <a:solidFill>
                <a:schemeClr val="bg1"/>
              </a:solidFill>
            </a:rPr>
            <a:t>ssess</a:t>
          </a:r>
        </a:p>
      </dgm:t>
    </dgm:pt>
    <dgm:pt modelId="{7C2E30DD-E609-DA4B-9FD1-F805C1834256}" type="parTrans" cxnId="{22A70579-4CC9-CB42-ACEE-D8FBDE76B54A}">
      <dgm:prSet/>
      <dgm:spPr/>
      <dgm:t>
        <a:bodyPr/>
        <a:lstStyle/>
        <a:p>
          <a:endParaRPr lang="en-GB"/>
        </a:p>
      </dgm:t>
    </dgm:pt>
    <dgm:pt modelId="{A09C187A-8375-0C4A-8D13-7708CE785B9A}" type="sibTrans" cxnId="{22A70579-4CC9-CB42-ACEE-D8FBDE76B54A}">
      <dgm:prSet/>
      <dgm:spPr/>
      <dgm:t>
        <a:bodyPr/>
        <a:lstStyle/>
        <a:p>
          <a:endParaRPr lang="en-GB" dirty="0"/>
        </a:p>
      </dgm:t>
    </dgm:pt>
    <dgm:pt modelId="{052AC110-25A3-4D4C-B393-D26DEF66632F}">
      <dgm:prSet phldrT="[Text]" custT="1"/>
      <dgm:spPr/>
      <dgm:t>
        <a:bodyPr lIns="0" rIns="0"/>
        <a:lstStyle/>
        <a:p>
          <a:r>
            <a:rPr lang="en-GB" sz="4000" dirty="0">
              <a:solidFill>
                <a:schemeClr val="accent1">
                  <a:lumMod val="20000"/>
                  <a:lumOff val="80000"/>
                </a:schemeClr>
              </a:solidFill>
            </a:rPr>
            <a:t>B</a:t>
          </a:r>
          <a:r>
            <a:rPr lang="en-GB" sz="2000" dirty="0"/>
            <a:t>aseline</a:t>
          </a:r>
        </a:p>
      </dgm:t>
    </dgm:pt>
    <dgm:pt modelId="{CACF4B2C-478A-1340-8FAB-0F5997B7B27C}" type="parTrans" cxnId="{AABE2EA9-8FC5-DC4D-8475-F2C44DB5AB7D}">
      <dgm:prSet/>
      <dgm:spPr/>
      <dgm:t>
        <a:bodyPr/>
        <a:lstStyle/>
        <a:p>
          <a:endParaRPr lang="en-GB"/>
        </a:p>
      </dgm:t>
    </dgm:pt>
    <dgm:pt modelId="{75FC6A9C-905F-2C40-BD45-DB6FA40DAF50}" type="sibTrans" cxnId="{AABE2EA9-8FC5-DC4D-8475-F2C44DB5AB7D}">
      <dgm:prSet/>
      <dgm:spPr/>
      <dgm:t>
        <a:bodyPr/>
        <a:lstStyle/>
        <a:p>
          <a:endParaRPr lang="en-GB" dirty="0"/>
        </a:p>
      </dgm:t>
    </dgm:pt>
    <dgm:pt modelId="{C7BEAA60-8391-5847-94F7-C9B325193BDE}">
      <dgm:prSet phldrT="[Text]" custT="1"/>
      <dgm:spPr/>
      <dgm:t>
        <a:bodyPr lIns="0" rIns="0"/>
        <a:lstStyle/>
        <a:p>
          <a:r>
            <a:rPr lang="en-GB" sz="4000" dirty="0">
              <a:solidFill>
                <a:schemeClr val="accent1">
                  <a:lumMod val="20000"/>
                  <a:lumOff val="80000"/>
                </a:schemeClr>
              </a:solidFill>
            </a:rPr>
            <a:t>C</a:t>
          </a:r>
          <a:r>
            <a:rPr lang="en-GB" sz="2000" dirty="0"/>
            <a:t>onverge</a:t>
          </a:r>
        </a:p>
      </dgm:t>
    </dgm:pt>
    <dgm:pt modelId="{4CECAFED-736E-CB41-9766-122E9E5DB2A2}" type="parTrans" cxnId="{BD18E2E1-1252-C346-9C27-E79FAD3BF6D4}">
      <dgm:prSet/>
      <dgm:spPr/>
      <dgm:t>
        <a:bodyPr/>
        <a:lstStyle/>
        <a:p>
          <a:endParaRPr lang="en-GB"/>
        </a:p>
      </dgm:t>
    </dgm:pt>
    <dgm:pt modelId="{50519837-84C6-EF4C-A6C6-9D3E7924534A}" type="sibTrans" cxnId="{BD18E2E1-1252-C346-9C27-E79FAD3BF6D4}">
      <dgm:prSet/>
      <dgm:spPr/>
      <dgm:t>
        <a:bodyPr/>
        <a:lstStyle/>
        <a:p>
          <a:endParaRPr lang="en-GB" dirty="0"/>
        </a:p>
      </dgm:t>
    </dgm:pt>
    <dgm:pt modelId="{A260A875-C80F-2F4F-B5C3-D7664CEA5FC2}">
      <dgm:prSet phldrT="[Text]" custT="1"/>
      <dgm:spPr/>
      <dgm:t>
        <a:bodyPr lIns="0" rIns="0"/>
        <a:lstStyle/>
        <a:p>
          <a:r>
            <a:rPr lang="en-GB" sz="4000" dirty="0">
              <a:solidFill>
                <a:schemeClr val="accent1">
                  <a:lumMod val="20000"/>
                  <a:lumOff val="80000"/>
                </a:schemeClr>
              </a:solidFill>
            </a:rPr>
            <a:t>D</a:t>
          </a:r>
          <a:r>
            <a:rPr lang="en-GB" sz="2000" dirty="0"/>
            <a:t>evelop</a:t>
          </a:r>
        </a:p>
      </dgm:t>
    </dgm:pt>
    <dgm:pt modelId="{6BB05C7E-C21B-8846-909B-1AF8EF5222A0}" type="parTrans" cxnId="{BEE7E2AA-14E1-9840-8AD2-E53C53C9391B}">
      <dgm:prSet/>
      <dgm:spPr/>
      <dgm:t>
        <a:bodyPr/>
        <a:lstStyle/>
        <a:p>
          <a:endParaRPr lang="en-GB"/>
        </a:p>
      </dgm:t>
    </dgm:pt>
    <dgm:pt modelId="{051ACB7E-BC3E-C548-BA3C-B1562DC225A9}" type="sibTrans" cxnId="{BEE7E2AA-14E1-9840-8AD2-E53C53C9391B}">
      <dgm:prSet/>
      <dgm:spPr/>
      <dgm:t>
        <a:bodyPr/>
        <a:lstStyle/>
        <a:p>
          <a:endParaRPr lang="en-GB" dirty="0"/>
        </a:p>
      </dgm:t>
    </dgm:pt>
    <dgm:pt modelId="{ABAFF913-44E8-FE4E-A992-FF2B1FFE9422}">
      <dgm:prSet phldrT="[Text]" custT="1"/>
      <dgm:spPr/>
      <dgm:t>
        <a:bodyPr lIns="0" rIns="0"/>
        <a:lstStyle/>
        <a:p>
          <a:r>
            <a:rPr lang="en-GB" sz="4000" dirty="0">
              <a:solidFill>
                <a:schemeClr val="accent1">
                  <a:lumMod val="20000"/>
                  <a:lumOff val="80000"/>
                </a:schemeClr>
              </a:solidFill>
            </a:rPr>
            <a:t>E</a:t>
          </a:r>
          <a:r>
            <a:rPr lang="en-GB" sz="2000" dirty="0"/>
            <a:t>valuate </a:t>
          </a:r>
        </a:p>
      </dgm:t>
    </dgm:pt>
    <dgm:pt modelId="{8798497F-F5A7-4547-B3F6-17A819319EFF}" type="parTrans" cxnId="{83EA29F5-67AE-A04D-B612-EDA2B7484A3F}">
      <dgm:prSet/>
      <dgm:spPr/>
      <dgm:t>
        <a:bodyPr/>
        <a:lstStyle/>
        <a:p>
          <a:endParaRPr lang="en-GB"/>
        </a:p>
      </dgm:t>
    </dgm:pt>
    <dgm:pt modelId="{C8BE2365-CD64-9045-9E72-203BE9F37184}" type="sibTrans" cxnId="{83EA29F5-67AE-A04D-B612-EDA2B7484A3F}">
      <dgm:prSet/>
      <dgm:spPr/>
      <dgm:t>
        <a:bodyPr/>
        <a:lstStyle/>
        <a:p>
          <a:endParaRPr lang="en-GB" dirty="0"/>
        </a:p>
      </dgm:t>
    </dgm:pt>
    <dgm:pt modelId="{4D7FEDEC-ACE8-F949-B9AD-270E0684CEA5}" type="pres">
      <dgm:prSet presAssocID="{F633E84D-08D1-E649-82C9-3C1C57FD99FA}" presName="cycle" presStyleCnt="0">
        <dgm:presLayoutVars>
          <dgm:dir/>
          <dgm:resizeHandles val="exact"/>
        </dgm:presLayoutVars>
      </dgm:prSet>
      <dgm:spPr/>
    </dgm:pt>
    <dgm:pt modelId="{0BE2DC05-3881-F24A-9144-886CEA79D478}" type="pres">
      <dgm:prSet presAssocID="{F7CF293E-503B-2A4C-B0E1-239CD1A077D2}" presName="node" presStyleLbl="node1" presStyleIdx="0" presStyleCnt="5" custRadScaleRad="99729" custRadScaleInc="1881">
        <dgm:presLayoutVars>
          <dgm:bulletEnabled val="1"/>
        </dgm:presLayoutVars>
      </dgm:prSet>
      <dgm:spPr/>
    </dgm:pt>
    <dgm:pt modelId="{505B4D6F-46D5-B441-8FAE-581E0476B5F8}" type="pres">
      <dgm:prSet presAssocID="{A09C187A-8375-0C4A-8D13-7708CE785B9A}" presName="sibTrans" presStyleLbl="sibTrans2D1" presStyleIdx="0" presStyleCnt="5"/>
      <dgm:spPr/>
    </dgm:pt>
    <dgm:pt modelId="{AE3D1289-9387-464F-BD46-70DA6176EFD7}" type="pres">
      <dgm:prSet presAssocID="{A09C187A-8375-0C4A-8D13-7708CE785B9A}" presName="connectorText" presStyleLbl="sibTrans2D1" presStyleIdx="0" presStyleCnt="5"/>
      <dgm:spPr/>
    </dgm:pt>
    <dgm:pt modelId="{D299E47E-0B9D-3342-A067-38DCCB37F4D0}" type="pres">
      <dgm:prSet presAssocID="{052AC110-25A3-4D4C-B393-D26DEF66632F}" presName="node" presStyleLbl="node1" presStyleIdx="1" presStyleCnt="5">
        <dgm:presLayoutVars>
          <dgm:bulletEnabled val="1"/>
        </dgm:presLayoutVars>
      </dgm:prSet>
      <dgm:spPr/>
    </dgm:pt>
    <dgm:pt modelId="{EE5BAC7C-9966-4A4A-AB11-FE8FF82ADB2E}" type="pres">
      <dgm:prSet presAssocID="{75FC6A9C-905F-2C40-BD45-DB6FA40DAF50}" presName="sibTrans" presStyleLbl="sibTrans2D1" presStyleIdx="1" presStyleCnt="5"/>
      <dgm:spPr/>
    </dgm:pt>
    <dgm:pt modelId="{CC7A69F8-25A7-054C-91AD-934BCFFF2515}" type="pres">
      <dgm:prSet presAssocID="{75FC6A9C-905F-2C40-BD45-DB6FA40DAF50}" presName="connectorText" presStyleLbl="sibTrans2D1" presStyleIdx="1" presStyleCnt="5"/>
      <dgm:spPr/>
    </dgm:pt>
    <dgm:pt modelId="{EE35C43E-63FE-664B-87B4-C8519BD36404}" type="pres">
      <dgm:prSet presAssocID="{C7BEAA60-8391-5847-94F7-C9B325193BDE}" presName="node" presStyleLbl="node1" presStyleIdx="2" presStyleCnt="5">
        <dgm:presLayoutVars>
          <dgm:bulletEnabled val="1"/>
        </dgm:presLayoutVars>
      </dgm:prSet>
      <dgm:spPr/>
    </dgm:pt>
    <dgm:pt modelId="{9C26CC11-7720-0845-A5F5-18D9595804EF}" type="pres">
      <dgm:prSet presAssocID="{50519837-84C6-EF4C-A6C6-9D3E7924534A}" presName="sibTrans" presStyleLbl="sibTrans2D1" presStyleIdx="2" presStyleCnt="5"/>
      <dgm:spPr/>
    </dgm:pt>
    <dgm:pt modelId="{FD3D4060-1454-9848-B3A9-469FE2BFB532}" type="pres">
      <dgm:prSet presAssocID="{50519837-84C6-EF4C-A6C6-9D3E7924534A}" presName="connectorText" presStyleLbl="sibTrans2D1" presStyleIdx="2" presStyleCnt="5"/>
      <dgm:spPr/>
    </dgm:pt>
    <dgm:pt modelId="{86BC1816-E431-F34C-AFF6-0BE8A037AE3E}" type="pres">
      <dgm:prSet presAssocID="{A260A875-C80F-2F4F-B5C3-D7664CEA5FC2}" presName="node" presStyleLbl="node1" presStyleIdx="3" presStyleCnt="5">
        <dgm:presLayoutVars>
          <dgm:bulletEnabled val="1"/>
        </dgm:presLayoutVars>
      </dgm:prSet>
      <dgm:spPr/>
    </dgm:pt>
    <dgm:pt modelId="{E087E623-6E2C-7B48-9CCE-F043EA632F64}" type="pres">
      <dgm:prSet presAssocID="{051ACB7E-BC3E-C548-BA3C-B1562DC225A9}" presName="sibTrans" presStyleLbl="sibTrans2D1" presStyleIdx="3" presStyleCnt="5"/>
      <dgm:spPr/>
    </dgm:pt>
    <dgm:pt modelId="{D1364DAB-F9F9-624F-83ED-198C61FB8040}" type="pres">
      <dgm:prSet presAssocID="{051ACB7E-BC3E-C548-BA3C-B1562DC225A9}" presName="connectorText" presStyleLbl="sibTrans2D1" presStyleIdx="3" presStyleCnt="5"/>
      <dgm:spPr/>
    </dgm:pt>
    <dgm:pt modelId="{6619C6B9-6792-D140-97B9-D69B99329234}" type="pres">
      <dgm:prSet presAssocID="{ABAFF913-44E8-FE4E-A992-FF2B1FFE9422}" presName="node" presStyleLbl="node1" presStyleIdx="4" presStyleCnt="5">
        <dgm:presLayoutVars>
          <dgm:bulletEnabled val="1"/>
        </dgm:presLayoutVars>
      </dgm:prSet>
      <dgm:spPr/>
    </dgm:pt>
    <dgm:pt modelId="{02570312-9754-E94C-971E-8134721A2EE6}" type="pres">
      <dgm:prSet presAssocID="{C8BE2365-CD64-9045-9E72-203BE9F37184}" presName="sibTrans" presStyleLbl="sibTrans2D1" presStyleIdx="4" presStyleCnt="5"/>
      <dgm:spPr/>
    </dgm:pt>
    <dgm:pt modelId="{A615712E-835C-C34E-820A-26E7BDBFCE94}" type="pres">
      <dgm:prSet presAssocID="{C8BE2365-CD64-9045-9E72-203BE9F37184}" presName="connectorText" presStyleLbl="sibTrans2D1" presStyleIdx="4" presStyleCnt="5"/>
      <dgm:spPr/>
    </dgm:pt>
  </dgm:ptLst>
  <dgm:cxnLst>
    <dgm:cxn modelId="{12DC3C00-BC92-FC4F-A9C3-11848CB4EFE3}" type="presOf" srcId="{75FC6A9C-905F-2C40-BD45-DB6FA40DAF50}" destId="{CC7A69F8-25A7-054C-91AD-934BCFFF2515}" srcOrd="1" destOrd="0" presId="urn:microsoft.com/office/officeart/2005/8/layout/cycle2"/>
    <dgm:cxn modelId="{89D8101D-33CA-4E45-AE29-589DB426CD13}" type="presOf" srcId="{052AC110-25A3-4D4C-B393-D26DEF66632F}" destId="{D299E47E-0B9D-3342-A067-38DCCB37F4D0}" srcOrd="0" destOrd="0" presId="urn:microsoft.com/office/officeart/2005/8/layout/cycle2"/>
    <dgm:cxn modelId="{29B0BC40-FE23-9948-A0EC-0F06B7DF31C9}" type="presOf" srcId="{ABAFF913-44E8-FE4E-A992-FF2B1FFE9422}" destId="{6619C6B9-6792-D140-97B9-D69B99329234}" srcOrd="0" destOrd="0" presId="urn:microsoft.com/office/officeart/2005/8/layout/cycle2"/>
    <dgm:cxn modelId="{9F016A42-5BD4-AF47-9D23-DEEE548C2141}" type="presOf" srcId="{75FC6A9C-905F-2C40-BD45-DB6FA40DAF50}" destId="{EE5BAC7C-9966-4A4A-AB11-FE8FF82ADB2E}" srcOrd="0" destOrd="0" presId="urn:microsoft.com/office/officeart/2005/8/layout/cycle2"/>
    <dgm:cxn modelId="{2571265A-95C5-0B4C-A5D3-AC3FDBA25F02}" type="presOf" srcId="{A09C187A-8375-0C4A-8D13-7708CE785B9A}" destId="{AE3D1289-9387-464F-BD46-70DA6176EFD7}" srcOrd="1" destOrd="0" presId="urn:microsoft.com/office/officeart/2005/8/layout/cycle2"/>
    <dgm:cxn modelId="{859EAB70-3DF8-EB4E-BB84-AF455A31C74F}" type="presOf" srcId="{F633E84D-08D1-E649-82C9-3C1C57FD99FA}" destId="{4D7FEDEC-ACE8-F949-B9AD-270E0684CEA5}" srcOrd="0" destOrd="0" presId="urn:microsoft.com/office/officeart/2005/8/layout/cycle2"/>
    <dgm:cxn modelId="{22A70579-4CC9-CB42-ACEE-D8FBDE76B54A}" srcId="{F633E84D-08D1-E649-82C9-3C1C57FD99FA}" destId="{F7CF293E-503B-2A4C-B0E1-239CD1A077D2}" srcOrd="0" destOrd="0" parTransId="{7C2E30DD-E609-DA4B-9FD1-F805C1834256}" sibTransId="{A09C187A-8375-0C4A-8D13-7708CE785B9A}"/>
    <dgm:cxn modelId="{F567C288-D814-F44C-BAEE-88CF22664D05}" type="presOf" srcId="{C8BE2365-CD64-9045-9E72-203BE9F37184}" destId="{02570312-9754-E94C-971E-8134721A2EE6}" srcOrd="0" destOrd="0" presId="urn:microsoft.com/office/officeart/2005/8/layout/cycle2"/>
    <dgm:cxn modelId="{D807628A-EDE6-274B-837C-7F5D3FBCE319}" type="presOf" srcId="{051ACB7E-BC3E-C548-BA3C-B1562DC225A9}" destId="{D1364DAB-F9F9-624F-83ED-198C61FB8040}" srcOrd="1" destOrd="0" presId="urn:microsoft.com/office/officeart/2005/8/layout/cycle2"/>
    <dgm:cxn modelId="{AABE2EA9-8FC5-DC4D-8475-F2C44DB5AB7D}" srcId="{F633E84D-08D1-E649-82C9-3C1C57FD99FA}" destId="{052AC110-25A3-4D4C-B393-D26DEF66632F}" srcOrd="1" destOrd="0" parTransId="{CACF4B2C-478A-1340-8FAB-0F5997B7B27C}" sibTransId="{75FC6A9C-905F-2C40-BD45-DB6FA40DAF50}"/>
    <dgm:cxn modelId="{1646D9AA-F82F-AF4C-9C69-CBEC758CB5F3}" type="presOf" srcId="{C8BE2365-CD64-9045-9E72-203BE9F37184}" destId="{A615712E-835C-C34E-820A-26E7BDBFCE94}" srcOrd="1" destOrd="0" presId="urn:microsoft.com/office/officeart/2005/8/layout/cycle2"/>
    <dgm:cxn modelId="{BEE7E2AA-14E1-9840-8AD2-E53C53C9391B}" srcId="{F633E84D-08D1-E649-82C9-3C1C57FD99FA}" destId="{A260A875-C80F-2F4F-B5C3-D7664CEA5FC2}" srcOrd="3" destOrd="0" parTransId="{6BB05C7E-C21B-8846-909B-1AF8EF5222A0}" sibTransId="{051ACB7E-BC3E-C548-BA3C-B1562DC225A9}"/>
    <dgm:cxn modelId="{290BE9B7-89B2-CA43-98E9-AA86C7716153}" type="presOf" srcId="{C7BEAA60-8391-5847-94F7-C9B325193BDE}" destId="{EE35C43E-63FE-664B-87B4-C8519BD36404}" srcOrd="0" destOrd="0" presId="urn:microsoft.com/office/officeart/2005/8/layout/cycle2"/>
    <dgm:cxn modelId="{FAC67ABC-5596-B542-99E8-735FEA7B9323}" type="presOf" srcId="{F7CF293E-503B-2A4C-B0E1-239CD1A077D2}" destId="{0BE2DC05-3881-F24A-9144-886CEA79D478}" srcOrd="0" destOrd="0" presId="urn:microsoft.com/office/officeart/2005/8/layout/cycle2"/>
    <dgm:cxn modelId="{9FCFEADD-916C-E244-BBCF-DC48E061604D}" type="presOf" srcId="{A260A875-C80F-2F4F-B5C3-D7664CEA5FC2}" destId="{86BC1816-E431-F34C-AFF6-0BE8A037AE3E}" srcOrd="0" destOrd="0" presId="urn:microsoft.com/office/officeart/2005/8/layout/cycle2"/>
    <dgm:cxn modelId="{BD18E2E1-1252-C346-9C27-E79FAD3BF6D4}" srcId="{F633E84D-08D1-E649-82C9-3C1C57FD99FA}" destId="{C7BEAA60-8391-5847-94F7-C9B325193BDE}" srcOrd="2" destOrd="0" parTransId="{4CECAFED-736E-CB41-9766-122E9E5DB2A2}" sibTransId="{50519837-84C6-EF4C-A6C6-9D3E7924534A}"/>
    <dgm:cxn modelId="{F6CA6CEF-5681-F748-8FF6-7651879780F8}" type="presOf" srcId="{50519837-84C6-EF4C-A6C6-9D3E7924534A}" destId="{FD3D4060-1454-9848-B3A9-469FE2BFB532}" srcOrd="1" destOrd="0" presId="urn:microsoft.com/office/officeart/2005/8/layout/cycle2"/>
    <dgm:cxn modelId="{D89A4AF1-537D-7B48-9BE5-A00CCD42BCDC}" type="presOf" srcId="{A09C187A-8375-0C4A-8D13-7708CE785B9A}" destId="{505B4D6F-46D5-B441-8FAE-581E0476B5F8}" srcOrd="0" destOrd="0" presId="urn:microsoft.com/office/officeart/2005/8/layout/cycle2"/>
    <dgm:cxn modelId="{83EA29F5-67AE-A04D-B612-EDA2B7484A3F}" srcId="{F633E84D-08D1-E649-82C9-3C1C57FD99FA}" destId="{ABAFF913-44E8-FE4E-A992-FF2B1FFE9422}" srcOrd="4" destOrd="0" parTransId="{8798497F-F5A7-4547-B3F6-17A819319EFF}" sibTransId="{C8BE2365-CD64-9045-9E72-203BE9F37184}"/>
    <dgm:cxn modelId="{70DA7DFA-3D01-C146-AA6C-64DFCC9186F8}" type="presOf" srcId="{50519837-84C6-EF4C-A6C6-9D3E7924534A}" destId="{9C26CC11-7720-0845-A5F5-18D9595804EF}" srcOrd="0" destOrd="0" presId="urn:microsoft.com/office/officeart/2005/8/layout/cycle2"/>
    <dgm:cxn modelId="{AFC0CAFF-A50B-C940-8117-A24B69FC67D0}" type="presOf" srcId="{051ACB7E-BC3E-C548-BA3C-B1562DC225A9}" destId="{E087E623-6E2C-7B48-9CCE-F043EA632F64}" srcOrd="0" destOrd="0" presId="urn:microsoft.com/office/officeart/2005/8/layout/cycle2"/>
    <dgm:cxn modelId="{2F8B0525-A46A-5441-A1E6-B073F416820C}" type="presParOf" srcId="{4D7FEDEC-ACE8-F949-B9AD-270E0684CEA5}" destId="{0BE2DC05-3881-F24A-9144-886CEA79D478}" srcOrd="0" destOrd="0" presId="urn:microsoft.com/office/officeart/2005/8/layout/cycle2"/>
    <dgm:cxn modelId="{6DB6B937-7394-1346-BB34-29F922C10340}" type="presParOf" srcId="{4D7FEDEC-ACE8-F949-B9AD-270E0684CEA5}" destId="{505B4D6F-46D5-B441-8FAE-581E0476B5F8}" srcOrd="1" destOrd="0" presId="urn:microsoft.com/office/officeart/2005/8/layout/cycle2"/>
    <dgm:cxn modelId="{88EC44F7-10D6-C946-8FE4-ADC1114F9120}" type="presParOf" srcId="{505B4D6F-46D5-B441-8FAE-581E0476B5F8}" destId="{AE3D1289-9387-464F-BD46-70DA6176EFD7}" srcOrd="0" destOrd="0" presId="urn:microsoft.com/office/officeart/2005/8/layout/cycle2"/>
    <dgm:cxn modelId="{48C92495-3274-714C-9207-A10CA560345B}" type="presParOf" srcId="{4D7FEDEC-ACE8-F949-B9AD-270E0684CEA5}" destId="{D299E47E-0B9D-3342-A067-38DCCB37F4D0}" srcOrd="2" destOrd="0" presId="urn:microsoft.com/office/officeart/2005/8/layout/cycle2"/>
    <dgm:cxn modelId="{67839313-4394-4E49-8325-084B5002FF5E}" type="presParOf" srcId="{4D7FEDEC-ACE8-F949-B9AD-270E0684CEA5}" destId="{EE5BAC7C-9966-4A4A-AB11-FE8FF82ADB2E}" srcOrd="3" destOrd="0" presId="urn:microsoft.com/office/officeart/2005/8/layout/cycle2"/>
    <dgm:cxn modelId="{08C0712E-49C7-5A43-B2EF-D1AFC0451147}" type="presParOf" srcId="{EE5BAC7C-9966-4A4A-AB11-FE8FF82ADB2E}" destId="{CC7A69F8-25A7-054C-91AD-934BCFFF2515}" srcOrd="0" destOrd="0" presId="urn:microsoft.com/office/officeart/2005/8/layout/cycle2"/>
    <dgm:cxn modelId="{07C0C2B6-8836-FC45-9FD2-2A5CD9753C5D}" type="presParOf" srcId="{4D7FEDEC-ACE8-F949-B9AD-270E0684CEA5}" destId="{EE35C43E-63FE-664B-87B4-C8519BD36404}" srcOrd="4" destOrd="0" presId="urn:microsoft.com/office/officeart/2005/8/layout/cycle2"/>
    <dgm:cxn modelId="{BF3BED2D-3DC5-CF4D-A184-DF53855B6819}" type="presParOf" srcId="{4D7FEDEC-ACE8-F949-B9AD-270E0684CEA5}" destId="{9C26CC11-7720-0845-A5F5-18D9595804EF}" srcOrd="5" destOrd="0" presId="urn:microsoft.com/office/officeart/2005/8/layout/cycle2"/>
    <dgm:cxn modelId="{239BED41-1070-BE45-9007-C1E09DA5139E}" type="presParOf" srcId="{9C26CC11-7720-0845-A5F5-18D9595804EF}" destId="{FD3D4060-1454-9848-B3A9-469FE2BFB532}" srcOrd="0" destOrd="0" presId="urn:microsoft.com/office/officeart/2005/8/layout/cycle2"/>
    <dgm:cxn modelId="{6C3C8AF8-541E-7A4E-8244-2849911E9CE6}" type="presParOf" srcId="{4D7FEDEC-ACE8-F949-B9AD-270E0684CEA5}" destId="{86BC1816-E431-F34C-AFF6-0BE8A037AE3E}" srcOrd="6" destOrd="0" presId="urn:microsoft.com/office/officeart/2005/8/layout/cycle2"/>
    <dgm:cxn modelId="{000AA659-4287-A647-8532-2F9988785299}" type="presParOf" srcId="{4D7FEDEC-ACE8-F949-B9AD-270E0684CEA5}" destId="{E087E623-6E2C-7B48-9CCE-F043EA632F64}" srcOrd="7" destOrd="0" presId="urn:microsoft.com/office/officeart/2005/8/layout/cycle2"/>
    <dgm:cxn modelId="{EC71BD62-FEC4-384F-B815-70B7A921EAA8}" type="presParOf" srcId="{E087E623-6E2C-7B48-9CCE-F043EA632F64}" destId="{D1364DAB-F9F9-624F-83ED-198C61FB8040}" srcOrd="0" destOrd="0" presId="urn:microsoft.com/office/officeart/2005/8/layout/cycle2"/>
    <dgm:cxn modelId="{615786A8-0B75-894F-98A8-3E3844D590EA}" type="presParOf" srcId="{4D7FEDEC-ACE8-F949-B9AD-270E0684CEA5}" destId="{6619C6B9-6792-D140-97B9-D69B99329234}" srcOrd="8" destOrd="0" presId="urn:microsoft.com/office/officeart/2005/8/layout/cycle2"/>
    <dgm:cxn modelId="{05F71733-FEB4-3549-8907-3394C476FB73}" type="presParOf" srcId="{4D7FEDEC-ACE8-F949-B9AD-270E0684CEA5}" destId="{02570312-9754-E94C-971E-8134721A2EE6}" srcOrd="9" destOrd="0" presId="urn:microsoft.com/office/officeart/2005/8/layout/cycle2"/>
    <dgm:cxn modelId="{0CA8E07A-3543-3D42-8520-3C700DB36E81}" type="presParOf" srcId="{02570312-9754-E94C-971E-8134721A2EE6}" destId="{A615712E-835C-C34E-820A-26E7BDBFCE9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72BC13-C3E8-4553-AFD3-8F6A3C498D3C}" type="doc">
      <dgm:prSet loTypeId="urn:microsoft.com/office/officeart/2005/8/layout/pyramid1" loCatId="pyramid" qsTypeId="urn:microsoft.com/office/officeart/2005/8/quickstyle/simple1" qsCatId="simple" csTypeId="urn:microsoft.com/office/officeart/2005/8/colors/accent1_2" csCatId="accent1" phldr="1"/>
      <dgm:spPr/>
    </dgm:pt>
    <dgm:pt modelId="{CF741C95-3AF5-49E9-BB5E-32BD4CD41137}">
      <dgm:prSet phldrT="[Text]" custT="1"/>
      <dgm:spPr>
        <a:solidFill>
          <a:srgbClr val="003591"/>
        </a:solidFill>
      </dgm:spPr>
      <dgm:t>
        <a:bodyPr/>
        <a:lstStyle/>
        <a:p>
          <a:endParaRPr lang="en-US" sz="2400" dirty="0"/>
        </a:p>
      </dgm:t>
    </dgm:pt>
    <dgm:pt modelId="{DDB188B2-D0C9-4F47-9265-BBC5CF88A0C6}" type="parTrans" cxnId="{16546291-1500-49C1-9FA4-51DAFE7371F5}">
      <dgm:prSet/>
      <dgm:spPr/>
      <dgm:t>
        <a:bodyPr/>
        <a:lstStyle/>
        <a:p>
          <a:endParaRPr lang="en-US" sz="1000"/>
        </a:p>
      </dgm:t>
    </dgm:pt>
    <dgm:pt modelId="{7CCAA7CA-4FE4-4F5D-B182-7AE5B6D803EE}" type="sibTrans" cxnId="{16546291-1500-49C1-9FA4-51DAFE7371F5}">
      <dgm:prSet/>
      <dgm:spPr/>
      <dgm:t>
        <a:bodyPr/>
        <a:lstStyle/>
        <a:p>
          <a:endParaRPr lang="en-US" sz="1000"/>
        </a:p>
      </dgm:t>
    </dgm:pt>
    <dgm:pt modelId="{58B3CA14-C21B-48FC-9869-AB0A85A70390}">
      <dgm:prSet phldrT="[Text]" custT="1"/>
      <dgm:spPr>
        <a:solidFill>
          <a:schemeClr val="accent1">
            <a:lumMod val="75000"/>
          </a:schemeClr>
        </a:solidFill>
      </dgm:spPr>
      <dgm:t>
        <a:bodyPr/>
        <a:lstStyle/>
        <a:p>
          <a:endParaRPr lang="en-US" sz="3600" dirty="0"/>
        </a:p>
      </dgm:t>
    </dgm:pt>
    <dgm:pt modelId="{92B71FA4-0915-4958-9F7B-6E2D99FC973F}" type="parTrans" cxnId="{0B9BFA22-85D4-434A-AEE2-72C2D2CF2502}">
      <dgm:prSet/>
      <dgm:spPr/>
      <dgm:t>
        <a:bodyPr/>
        <a:lstStyle/>
        <a:p>
          <a:endParaRPr lang="en-US" sz="1000"/>
        </a:p>
      </dgm:t>
    </dgm:pt>
    <dgm:pt modelId="{BC96022E-C4C9-48D9-86F5-DE9690467E38}" type="sibTrans" cxnId="{0B9BFA22-85D4-434A-AEE2-72C2D2CF2502}">
      <dgm:prSet/>
      <dgm:spPr/>
      <dgm:t>
        <a:bodyPr/>
        <a:lstStyle/>
        <a:p>
          <a:endParaRPr lang="en-US" sz="1000"/>
        </a:p>
      </dgm:t>
    </dgm:pt>
    <dgm:pt modelId="{46125948-7B6F-43F3-933E-73DEAF26829C}">
      <dgm:prSet phldrT="[Text]" custT="1"/>
      <dgm:spPr>
        <a:solidFill>
          <a:srgbClr val="006464"/>
        </a:solidFill>
      </dgm:spPr>
      <dgm:t>
        <a:bodyPr/>
        <a:lstStyle/>
        <a:p>
          <a:endParaRPr lang="en-US" sz="3600" dirty="0"/>
        </a:p>
      </dgm:t>
    </dgm:pt>
    <dgm:pt modelId="{D8CCD28C-01B3-4C4C-99EE-342FE1DA5FCF}" type="parTrans" cxnId="{1850B9D1-4801-4029-B39B-DA7731CF180F}">
      <dgm:prSet/>
      <dgm:spPr/>
      <dgm:t>
        <a:bodyPr/>
        <a:lstStyle/>
        <a:p>
          <a:endParaRPr lang="en-US" sz="1000"/>
        </a:p>
      </dgm:t>
    </dgm:pt>
    <dgm:pt modelId="{41F59F8E-5456-4D99-9535-B5689035DD1F}" type="sibTrans" cxnId="{1850B9D1-4801-4029-B39B-DA7731CF180F}">
      <dgm:prSet/>
      <dgm:spPr/>
      <dgm:t>
        <a:bodyPr/>
        <a:lstStyle/>
        <a:p>
          <a:endParaRPr lang="en-US" sz="1000"/>
        </a:p>
      </dgm:t>
    </dgm:pt>
    <dgm:pt modelId="{AEA545C9-EA22-43B3-B2B1-F4329588F00B}" type="pres">
      <dgm:prSet presAssocID="{7B72BC13-C3E8-4553-AFD3-8F6A3C498D3C}" presName="Name0" presStyleCnt="0">
        <dgm:presLayoutVars>
          <dgm:dir/>
          <dgm:animLvl val="lvl"/>
          <dgm:resizeHandles val="exact"/>
        </dgm:presLayoutVars>
      </dgm:prSet>
      <dgm:spPr/>
    </dgm:pt>
    <dgm:pt modelId="{C61B83B0-C993-4737-BC09-D9D4258AC61E}" type="pres">
      <dgm:prSet presAssocID="{CF741C95-3AF5-49E9-BB5E-32BD4CD41137}" presName="Name8" presStyleCnt="0"/>
      <dgm:spPr/>
    </dgm:pt>
    <dgm:pt modelId="{32153451-2EAD-4D36-B506-C0972EE56B08}" type="pres">
      <dgm:prSet presAssocID="{CF741C95-3AF5-49E9-BB5E-32BD4CD41137}" presName="level" presStyleLbl="node1" presStyleIdx="0" presStyleCnt="3">
        <dgm:presLayoutVars>
          <dgm:chMax val="1"/>
          <dgm:bulletEnabled val="1"/>
        </dgm:presLayoutVars>
      </dgm:prSet>
      <dgm:spPr/>
    </dgm:pt>
    <dgm:pt modelId="{FF5C1D9C-5A37-4A72-98A8-7451401CB2B7}" type="pres">
      <dgm:prSet presAssocID="{CF741C95-3AF5-49E9-BB5E-32BD4CD41137}" presName="levelTx" presStyleLbl="revTx" presStyleIdx="0" presStyleCnt="0">
        <dgm:presLayoutVars>
          <dgm:chMax val="1"/>
          <dgm:bulletEnabled val="1"/>
        </dgm:presLayoutVars>
      </dgm:prSet>
      <dgm:spPr/>
    </dgm:pt>
    <dgm:pt modelId="{2D736624-19F8-45C5-95E1-823D01E4644E}" type="pres">
      <dgm:prSet presAssocID="{58B3CA14-C21B-48FC-9869-AB0A85A70390}" presName="Name8" presStyleCnt="0"/>
      <dgm:spPr/>
    </dgm:pt>
    <dgm:pt modelId="{6DE8FFCD-C3D3-43DC-9D89-984405071CCC}" type="pres">
      <dgm:prSet presAssocID="{58B3CA14-C21B-48FC-9869-AB0A85A70390}" presName="level" presStyleLbl="node1" presStyleIdx="1" presStyleCnt="3">
        <dgm:presLayoutVars>
          <dgm:chMax val="1"/>
          <dgm:bulletEnabled val="1"/>
        </dgm:presLayoutVars>
      </dgm:prSet>
      <dgm:spPr/>
    </dgm:pt>
    <dgm:pt modelId="{1CB17DC5-F3C8-4F20-ADB7-E4C9383C8C7C}" type="pres">
      <dgm:prSet presAssocID="{58B3CA14-C21B-48FC-9869-AB0A85A70390}" presName="levelTx" presStyleLbl="revTx" presStyleIdx="0" presStyleCnt="0">
        <dgm:presLayoutVars>
          <dgm:chMax val="1"/>
          <dgm:bulletEnabled val="1"/>
        </dgm:presLayoutVars>
      </dgm:prSet>
      <dgm:spPr/>
    </dgm:pt>
    <dgm:pt modelId="{9F369713-5E2C-42F9-99C8-0D817662DF11}" type="pres">
      <dgm:prSet presAssocID="{46125948-7B6F-43F3-933E-73DEAF26829C}" presName="Name8" presStyleCnt="0"/>
      <dgm:spPr/>
    </dgm:pt>
    <dgm:pt modelId="{164F6A19-8B1C-4300-8125-817900264753}" type="pres">
      <dgm:prSet presAssocID="{46125948-7B6F-43F3-933E-73DEAF26829C}" presName="level" presStyleLbl="node1" presStyleIdx="2" presStyleCnt="3">
        <dgm:presLayoutVars>
          <dgm:chMax val="1"/>
          <dgm:bulletEnabled val="1"/>
        </dgm:presLayoutVars>
      </dgm:prSet>
      <dgm:spPr/>
    </dgm:pt>
    <dgm:pt modelId="{A7FB7F23-CC64-49A9-9033-3F24682E7B32}" type="pres">
      <dgm:prSet presAssocID="{46125948-7B6F-43F3-933E-73DEAF26829C}" presName="levelTx" presStyleLbl="revTx" presStyleIdx="0" presStyleCnt="0">
        <dgm:presLayoutVars>
          <dgm:chMax val="1"/>
          <dgm:bulletEnabled val="1"/>
        </dgm:presLayoutVars>
      </dgm:prSet>
      <dgm:spPr/>
    </dgm:pt>
  </dgm:ptLst>
  <dgm:cxnLst>
    <dgm:cxn modelId="{0B9BFA22-85D4-434A-AEE2-72C2D2CF2502}" srcId="{7B72BC13-C3E8-4553-AFD3-8F6A3C498D3C}" destId="{58B3CA14-C21B-48FC-9869-AB0A85A70390}" srcOrd="1" destOrd="0" parTransId="{92B71FA4-0915-4958-9F7B-6E2D99FC973F}" sibTransId="{BC96022E-C4C9-48D9-86F5-DE9690467E38}"/>
    <dgm:cxn modelId="{6D70825A-D859-444B-9CC6-ADEBADFAC4B5}" type="presOf" srcId="{58B3CA14-C21B-48FC-9869-AB0A85A70390}" destId="{6DE8FFCD-C3D3-43DC-9D89-984405071CCC}" srcOrd="0" destOrd="0" presId="urn:microsoft.com/office/officeart/2005/8/layout/pyramid1"/>
    <dgm:cxn modelId="{16546291-1500-49C1-9FA4-51DAFE7371F5}" srcId="{7B72BC13-C3E8-4553-AFD3-8F6A3C498D3C}" destId="{CF741C95-3AF5-49E9-BB5E-32BD4CD41137}" srcOrd="0" destOrd="0" parTransId="{DDB188B2-D0C9-4F47-9265-BBC5CF88A0C6}" sibTransId="{7CCAA7CA-4FE4-4F5D-B182-7AE5B6D803EE}"/>
    <dgm:cxn modelId="{C472309B-0ACE-AA4C-9E70-98C10A9157AC}" type="presOf" srcId="{7B72BC13-C3E8-4553-AFD3-8F6A3C498D3C}" destId="{AEA545C9-EA22-43B3-B2B1-F4329588F00B}" srcOrd="0" destOrd="0" presId="urn:microsoft.com/office/officeart/2005/8/layout/pyramid1"/>
    <dgm:cxn modelId="{00C3ADB6-51A2-B346-A535-AACB3C3FF86A}" type="presOf" srcId="{46125948-7B6F-43F3-933E-73DEAF26829C}" destId="{164F6A19-8B1C-4300-8125-817900264753}" srcOrd="0" destOrd="0" presId="urn:microsoft.com/office/officeart/2005/8/layout/pyramid1"/>
    <dgm:cxn modelId="{1850B9D1-4801-4029-B39B-DA7731CF180F}" srcId="{7B72BC13-C3E8-4553-AFD3-8F6A3C498D3C}" destId="{46125948-7B6F-43F3-933E-73DEAF26829C}" srcOrd="2" destOrd="0" parTransId="{D8CCD28C-01B3-4C4C-99EE-342FE1DA5FCF}" sibTransId="{41F59F8E-5456-4D99-9535-B5689035DD1F}"/>
    <dgm:cxn modelId="{BCD4CBD7-413D-9246-B301-36A1ACAA859D}" type="presOf" srcId="{46125948-7B6F-43F3-933E-73DEAF26829C}" destId="{A7FB7F23-CC64-49A9-9033-3F24682E7B32}" srcOrd="1" destOrd="0" presId="urn:microsoft.com/office/officeart/2005/8/layout/pyramid1"/>
    <dgm:cxn modelId="{B15D26DB-041F-154E-B116-C37C3DDB08FF}" type="presOf" srcId="{58B3CA14-C21B-48FC-9869-AB0A85A70390}" destId="{1CB17DC5-F3C8-4F20-ADB7-E4C9383C8C7C}" srcOrd="1" destOrd="0" presId="urn:microsoft.com/office/officeart/2005/8/layout/pyramid1"/>
    <dgm:cxn modelId="{05726CEA-0946-D548-BB91-121254D93EC4}" type="presOf" srcId="{CF741C95-3AF5-49E9-BB5E-32BD4CD41137}" destId="{32153451-2EAD-4D36-B506-C0972EE56B08}" srcOrd="0" destOrd="0" presId="urn:microsoft.com/office/officeart/2005/8/layout/pyramid1"/>
    <dgm:cxn modelId="{660840FB-9CF3-E642-B505-699D5E5EF0D3}" type="presOf" srcId="{CF741C95-3AF5-49E9-BB5E-32BD4CD41137}" destId="{FF5C1D9C-5A37-4A72-98A8-7451401CB2B7}" srcOrd="1" destOrd="0" presId="urn:microsoft.com/office/officeart/2005/8/layout/pyramid1"/>
    <dgm:cxn modelId="{CAF82BE3-957F-FA48-AF7D-FFD43A9B4B26}" type="presParOf" srcId="{AEA545C9-EA22-43B3-B2B1-F4329588F00B}" destId="{C61B83B0-C993-4737-BC09-D9D4258AC61E}" srcOrd="0" destOrd="0" presId="urn:microsoft.com/office/officeart/2005/8/layout/pyramid1"/>
    <dgm:cxn modelId="{DAE015D1-76FB-414E-B8BB-51EFBDDE33C1}" type="presParOf" srcId="{C61B83B0-C993-4737-BC09-D9D4258AC61E}" destId="{32153451-2EAD-4D36-B506-C0972EE56B08}" srcOrd="0" destOrd="0" presId="urn:microsoft.com/office/officeart/2005/8/layout/pyramid1"/>
    <dgm:cxn modelId="{961BC1D7-FB54-7B41-9246-68A32B7CCF09}" type="presParOf" srcId="{C61B83B0-C993-4737-BC09-D9D4258AC61E}" destId="{FF5C1D9C-5A37-4A72-98A8-7451401CB2B7}" srcOrd="1" destOrd="0" presId="urn:microsoft.com/office/officeart/2005/8/layout/pyramid1"/>
    <dgm:cxn modelId="{6229FB7C-AA6C-7D41-849C-2590017A0780}" type="presParOf" srcId="{AEA545C9-EA22-43B3-B2B1-F4329588F00B}" destId="{2D736624-19F8-45C5-95E1-823D01E4644E}" srcOrd="1" destOrd="0" presId="urn:microsoft.com/office/officeart/2005/8/layout/pyramid1"/>
    <dgm:cxn modelId="{38E84DCC-9EE3-C042-AE13-092237BCF67C}" type="presParOf" srcId="{2D736624-19F8-45C5-95E1-823D01E4644E}" destId="{6DE8FFCD-C3D3-43DC-9D89-984405071CCC}" srcOrd="0" destOrd="0" presId="urn:microsoft.com/office/officeart/2005/8/layout/pyramid1"/>
    <dgm:cxn modelId="{5194ECA0-E8BC-C948-9D73-E9C95EF2A505}" type="presParOf" srcId="{2D736624-19F8-45C5-95E1-823D01E4644E}" destId="{1CB17DC5-F3C8-4F20-ADB7-E4C9383C8C7C}" srcOrd="1" destOrd="0" presId="urn:microsoft.com/office/officeart/2005/8/layout/pyramid1"/>
    <dgm:cxn modelId="{7253D7FC-2E4E-354E-99D6-3124C3326B15}" type="presParOf" srcId="{AEA545C9-EA22-43B3-B2B1-F4329588F00B}" destId="{9F369713-5E2C-42F9-99C8-0D817662DF11}" srcOrd="2" destOrd="0" presId="urn:microsoft.com/office/officeart/2005/8/layout/pyramid1"/>
    <dgm:cxn modelId="{6E6BD955-B0D6-2748-A35E-926890F9A6BF}" type="presParOf" srcId="{9F369713-5E2C-42F9-99C8-0D817662DF11}" destId="{164F6A19-8B1C-4300-8125-817900264753}" srcOrd="0" destOrd="0" presId="urn:microsoft.com/office/officeart/2005/8/layout/pyramid1"/>
    <dgm:cxn modelId="{E3D2EFDC-977B-F549-80CA-509984461470}" type="presParOf" srcId="{9F369713-5E2C-42F9-99C8-0D817662DF11}" destId="{A7FB7F23-CC64-49A9-9033-3F24682E7B3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CD5536-2F14-574D-9A57-C9398E38F6D0}" type="doc">
      <dgm:prSet loTypeId="urn:microsoft.com/office/officeart/2005/8/layout/cycle6" loCatId="" qsTypeId="urn:microsoft.com/office/officeart/2005/8/quickstyle/simple1" qsCatId="simple" csTypeId="urn:microsoft.com/office/officeart/2005/8/colors/colorful5" csCatId="colorful" phldr="1"/>
      <dgm:spPr/>
      <dgm:t>
        <a:bodyPr/>
        <a:lstStyle/>
        <a:p>
          <a:endParaRPr lang="en-GB"/>
        </a:p>
      </dgm:t>
    </dgm:pt>
    <dgm:pt modelId="{722FFCC2-F808-B84C-A3A3-2A8DF98E9117}">
      <dgm:prSet phldrT="[Text]" custT="1"/>
      <dgm:spPr>
        <a:solidFill>
          <a:schemeClr val="accent1">
            <a:lumMod val="75000"/>
          </a:schemeClr>
        </a:solidFill>
        <a:effectLst>
          <a:outerShdw blurRad="50800" dist="38100" dir="2700000" algn="tl" rotWithShape="0">
            <a:prstClr val="black">
              <a:alpha val="40000"/>
            </a:prstClr>
          </a:outerShdw>
        </a:effectLst>
      </dgm:spPr>
      <dgm:t>
        <a:bodyPr lIns="0" rIns="0"/>
        <a:lstStyle/>
        <a:p>
          <a:r>
            <a:rPr lang="en-GB" sz="1600" b="1" dirty="0"/>
            <a:t>Completeness</a:t>
          </a:r>
        </a:p>
      </dgm:t>
    </dgm:pt>
    <dgm:pt modelId="{348E4365-0ACB-D249-8BAD-4A36F23B85D8}" type="parTrans" cxnId="{8CADE770-C47A-384F-BD44-50966B0E71C7}">
      <dgm:prSet/>
      <dgm:spPr/>
      <dgm:t>
        <a:bodyPr/>
        <a:lstStyle/>
        <a:p>
          <a:endParaRPr lang="en-GB"/>
        </a:p>
      </dgm:t>
    </dgm:pt>
    <dgm:pt modelId="{5B4A49CD-BF0F-9248-B230-E55907F13EFC}" type="sibTrans" cxnId="{8CADE770-C47A-384F-BD44-50966B0E71C7}">
      <dgm:prSet/>
      <dgm:spPr/>
      <dgm:t>
        <a:bodyPr/>
        <a:lstStyle/>
        <a:p>
          <a:endParaRPr lang="en-GB"/>
        </a:p>
      </dgm:t>
    </dgm:pt>
    <dgm:pt modelId="{590D331A-2B4C-0D42-A001-8DE2A9FD1B18}">
      <dgm:prSet phldrT="[Text]" custT="1"/>
      <dgm:spPr>
        <a:solidFill>
          <a:schemeClr val="accent1">
            <a:lumMod val="75000"/>
          </a:schemeClr>
        </a:solidFill>
        <a:effectLst>
          <a:outerShdw blurRad="50800" dist="38100" dir="2700000" algn="tl" rotWithShape="0">
            <a:prstClr val="black">
              <a:alpha val="40000"/>
            </a:prstClr>
          </a:outerShdw>
        </a:effectLst>
      </dgm:spPr>
      <dgm:t>
        <a:bodyPr lIns="0" rIns="0"/>
        <a:lstStyle/>
        <a:p>
          <a:r>
            <a:rPr lang="en-GB" sz="1600" b="1" dirty="0"/>
            <a:t>Accuracy</a:t>
          </a:r>
        </a:p>
      </dgm:t>
    </dgm:pt>
    <dgm:pt modelId="{C9658A35-1373-3C4B-A425-5DBB7949CC2A}" type="parTrans" cxnId="{6E8338FE-C05B-3448-BB9A-7C001898DA74}">
      <dgm:prSet/>
      <dgm:spPr/>
      <dgm:t>
        <a:bodyPr/>
        <a:lstStyle/>
        <a:p>
          <a:endParaRPr lang="en-GB"/>
        </a:p>
      </dgm:t>
    </dgm:pt>
    <dgm:pt modelId="{5075CFFC-C03C-9F48-8D01-91B4BD6B2047}" type="sibTrans" cxnId="{6E8338FE-C05B-3448-BB9A-7C001898DA74}">
      <dgm:prSet/>
      <dgm:spPr/>
      <dgm:t>
        <a:bodyPr/>
        <a:lstStyle/>
        <a:p>
          <a:endParaRPr lang="en-GB"/>
        </a:p>
      </dgm:t>
    </dgm:pt>
    <dgm:pt modelId="{F46D0ED4-F0D4-7242-9B5C-2B0A10E2E17E}">
      <dgm:prSet phldrT="[Text]" custT="1"/>
      <dgm:spPr>
        <a:solidFill>
          <a:schemeClr val="accent1">
            <a:lumMod val="75000"/>
          </a:schemeClr>
        </a:solidFill>
        <a:effectLst>
          <a:outerShdw blurRad="50800" dist="38100" dir="2700000" algn="tl" rotWithShape="0">
            <a:prstClr val="black">
              <a:alpha val="40000"/>
            </a:prstClr>
          </a:outerShdw>
        </a:effectLst>
      </dgm:spPr>
      <dgm:t>
        <a:bodyPr lIns="0" rIns="0"/>
        <a:lstStyle/>
        <a:p>
          <a:r>
            <a:rPr lang="en-GB" sz="1600" b="1" dirty="0"/>
            <a:t>Uniqueness</a:t>
          </a:r>
        </a:p>
      </dgm:t>
    </dgm:pt>
    <dgm:pt modelId="{902DABA5-7677-2446-8A89-2795BFAC5DC9}" type="parTrans" cxnId="{C9EA37CA-E1B6-F448-930D-52CA26B3C7F8}">
      <dgm:prSet/>
      <dgm:spPr/>
      <dgm:t>
        <a:bodyPr/>
        <a:lstStyle/>
        <a:p>
          <a:endParaRPr lang="en-GB"/>
        </a:p>
      </dgm:t>
    </dgm:pt>
    <dgm:pt modelId="{529C192B-3012-9C4A-AA56-51FA9164F7B4}" type="sibTrans" cxnId="{C9EA37CA-E1B6-F448-930D-52CA26B3C7F8}">
      <dgm:prSet/>
      <dgm:spPr/>
      <dgm:t>
        <a:bodyPr/>
        <a:lstStyle/>
        <a:p>
          <a:endParaRPr lang="en-GB"/>
        </a:p>
      </dgm:t>
    </dgm:pt>
    <dgm:pt modelId="{93750F0B-1235-2945-8E4D-854EABAFA1A6}">
      <dgm:prSet phldrT="[Text]" custT="1"/>
      <dgm:spPr>
        <a:solidFill>
          <a:schemeClr val="accent1">
            <a:lumMod val="75000"/>
          </a:schemeClr>
        </a:solidFill>
        <a:effectLst>
          <a:outerShdw blurRad="50800" dist="38100" dir="2700000" algn="tl" rotWithShape="0">
            <a:prstClr val="black">
              <a:alpha val="40000"/>
            </a:prstClr>
          </a:outerShdw>
        </a:effectLst>
      </dgm:spPr>
      <dgm:t>
        <a:bodyPr lIns="0" rIns="0"/>
        <a:lstStyle/>
        <a:p>
          <a:r>
            <a:rPr lang="en-GB" sz="1600" b="1" dirty="0"/>
            <a:t>Validity</a:t>
          </a:r>
        </a:p>
      </dgm:t>
    </dgm:pt>
    <dgm:pt modelId="{14F3F889-B121-E24F-9848-0A182C6DC2CC}" type="parTrans" cxnId="{B72368DE-5870-EC4B-BCBB-FBA7F6FBACD2}">
      <dgm:prSet/>
      <dgm:spPr/>
      <dgm:t>
        <a:bodyPr/>
        <a:lstStyle/>
        <a:p>
          <a:endParaRPr lang="en-GB"/>
        </a:p>
      </dgm:t>
    </dgm:pt>
    <dgm:pt modelId="{0A5A765D-DD8B-7549-B335-299EA11826C5}" type="sibTrans" cxnId="{B72368DE-5870-EC4B-BCBB-FBA7F6FBACD2}">
      <dgm:prSet/>
      <dgm:spPr/>
      <dgm:t>
        <a:bodyPr/>
        <a:lstStyle/>
        <a:p>
          <a:endParaRPr lang="en-GB"/>
        </a:p>
      </dgm:t>
    </dgm:pt>
    <dgm:pt modelId="{345F398A-38B0-DE46-A8E8-1BD8D8EE0951}">
      <dgm:prSet phldrT="[Text]" custT="1"/>
      <dgm:spPr>
        <a:solidFill>
          <a:schemeClr val="accent1">
            <a:lumMod val="75000"/>
          </a:schemeClr>
        </a:solidFill>
        <a:effectLst>
          <a:outerShdw blurRad="50800" dist="38100" dir="2700000" algn="tl" rotWithShape="0">
            <a:prstClr val="black">
              <a:alpha val="40000"/>
            </a:prstClr>
          </a:outerShdw>
        </a:effectLst>
      </dgm:spPr>
      <dgm:t>
        <a:bodyPr lIns="0" rIns="0"/>
        <a:lstStyle/>
        <a:p>
          <a:r>
            <a:rPr lang="en-GB" sz="1600" b="1" dirty="0"/>
            <a:t>Consistency</a:t>
          </a:r>
        </a:p>
      </dgm:t>
    </dgm:pt>
    <dgm:pt modelId="{BB75A343-F1B6-9446-9FE1-1B4365F8FE5C}" type="parTrans" cxnId="{2C9CC66C-8AE0-F148-82EF-E166EBDE0FCE}">
      <dgm:prSet/>
      <dgm:spPr/>
      <dgm:t>
        <a:bodyPr/>
        <a:lstStyle/>
        <a:p>
          <a:endParaRPr lang="en-GB"/>
        </a:p>
      </dgm:t>
    </dgm:pt>
    <dgm:pt modelId="{20CDA9AB-4E68-9543-95D3-8C6FF1AD58A4}" type="sibTrans" cxnId="{2C9CC66C-8AE0-F148-82EF-E166EBDE0FCE}">
      <dgm:prSet/>
      <dgm:spPr/>
      <dgm:t>
        <a:bodyPr/>
        <a:lstStyle/>
        <a:p>
          <a:endParaRPr lang="en-GB"/>
        </a:p>
      </dgm:t>
    </dgm:pt>
    <dgm:pt modelId="{BCF6544F-2584-814B-96D5-0BDB1150937E}">
      <dgm:prSet phldrT="[Text]" custT="1"/>
      <dgm:spPr>
        <a:solidFill>
          <a:schemeClr val="accent6">
            <a:lumMod val="60000"/>
            <a:lumOff val="40000"/>
          </a:schemeClr>
        </a:solidFill>
        <a:effectLst>
          <a:outerShdw blurRad="50800" dist="38100" dir="2700000" algn="tl" rotWithShape="0">
            <a:prstClr val="black">
              <a:alpha val="40000"/>
            </a:prstClr>
          </a:outerShdw>
        </a:effectLst>
      </dgm:spPr>
      <dgm:t>
        <a:bodyPr lIns="0" rIns="0"/>
        <a:lstStyle/>
        <a:p>
          <a:r>
            <a:rPr lang="en-GB" sz="1600" b="1" dirty="0">
              <a:solidFill>
                <a:schemeClr val="tx1"/>
              </a:solidFill>
            </a:rPr>
            <a:t>Accessibility</a:t>
          </a:r>
        </a:p>
      </dgm:t>
    </dgm:pt>
    <dgm:pt modelId="{492AAD22-C534-8144-834B-37BD734C3799}" type="parTrans" cxnId="{414ED15C-3A01-AC49-A3F9-28CACE26474D}">
      <dgm:prSet/>
      <dgm:spPr/>
      <dgm:t>
        <a:bodyPr/>
        <a:lstStyle/>
        <a:p>
          <a:endParaRPr lang="en-GB"/>
        </a:p>
      </dgm:t>
    </dgm:pt>
    <dgm:pt modelId="{A94963BB-75AA-084F-9A0A-C6A587965BCC}" type="sibTrans" cxnId="{414ED15C-3A01-AC49-A3F9-28CACE26474D}">
      <dgm:prSet/>
      <dgm:spPr/>
      <dgm:t>
        <a:bodyPr/>
        <a:lstStyle/>
        <a:p>
          <a:endParaRPr lang="en-GB"/>
        </a:p>
      </dgm:t>
    </dgm:pt>
    <dgm:pt modelId="{4984A303-8FEE-D245-85AE-F220E3E85DFA}">
      <dgm:prSet phldrT="[Text]" custT="1"/>
      <dgm:spPr>
        <a:solidFill>
          <a:schemeClr val="accent6">
            <a:lumMod val="60000"/>
            <a:lumOff val="40000"/>
          </a:schemeClr>
        </a:solidFill>
        <a:effectLst>
          <a:outerShdw blurRad="50800" dist="38100" dir="2700000" algn="tl" rotWithShape="0">
            <a:prstClr val="black">
              <a:alpha val="40000"/>
            </a:prstClr>
          </a:outerShdw>
        </a:effectLst>
      </dgm:spPr>
      <dgm:t>
        <a:bodyPr lIns="0" rIns="0"/>
        <a:lstStyle/>
        <a:p>
          <a:r>
            <a:rPr lang="en-GB" sz="1600" b="1" dirty="0">
              <a:solidFill>
                <a:schemeClr val="tx1"/>
              </a:solidFill>
            </a:rPr>
            <a:t>Timeliness</a:t>
          </a:r>
        </a:p>
      </dgm:t>
    </dgm:pt>
    <dgm:pt modelId="{D10C77DC-C3D3-4A47-B67B-FE3D29FE9A8C}" type="sibTrans" cxnId="{94CB1F6D-7A8F-AA42-A54E-2B55C7E46946}">
      <dgm:prSet/>
      <dgm:spPr/>
      <dgm:t>
        <a:bodyPr/>
        <a:lstStyle/>
        <a:p>
          <a:endParaRPr lang="en-GB"/>
        </a:p>
      </dgm:t>
    </dgm:pt>
    <dgm:pt modelId="{1CEBECF9-3CA1-3844-BF92-068D6FCC2753}" type="parTrans" cxnId="{94CB1F6D-7A8F-AA42-A54E-2B55C7E46946}">
      <dgm:prSet/>
      <dgm:spPr/>
      <dgm:t>
        <a:bodyPr/>
        <a:lstStyle/>
        <a:p>
          <a:endParaRPr lang="en-GB"/>
        </a:p>
      </dgm:t>
    </dgm:pt>
    <dgm:pt modelId="{186979E7-C211-7B49-9F6B-26EAC14B7025}" type="pres">
      <dgm:prSet presAssocID="{A7CD5536-2F14-574D-9A57-C9398E38F6D0}" presName="cycle" presStyleCnt="0">
        <dgm:presLayoutVars>
          <dgm:dir/>
          <dgm:resizeHandles val="exact"/>
        </dgm:presLayoutVars>
      </dgm:prSet>
      <dgm:spPr/>
    </dgm:pt>
    <dgm:pt modelId="{C49953CF-9825-9F47-BC80-B5202AA87B72}" type="pres">
      <dgm:prSet presAssocID="{722FFCC2-F808-B84C-A3A3-2A8DF98E9117}" presName="node" presStyleLbl="node1" presStyleIdx="0" presStyleCnt="7" custRadScaleRad="102542" custRadScaleInc="-4024">
        <dgm:presLayoutVars>
          <dgm:bulletEnabled val="1"/>
        </dgm:presLayoutVars>
      </dgm:prSet>
      <dgm:spPr/>
    </dgm:pt>
    <dgm:pt modelId="{247B0FA8-3ECE-BF42-90E8-9CA1F8A6E3FB}" type="pres">
      <dgm:prSet presAssocID="{722FFCC2-F808-B84C-A3A3-2A8DF98E9117}" presName="spNode" presStyleCnt="0"/>
      <dgm:spPr/>
    </dgm:pt>
    <dgm:pt modelId="{D429BB35-5CDC-DF40-BFE7-EF3F80E7E7CC}" type="pres">
      <dgm:prSet presAssocID="{5B4A49CD-BF0F-9248-B230-E55907F13EFC}" presName="sibTrans" presStyleLbl="sibTrans1D1" presStyleIdx="0" presStyleCnt="7"/>
      <dgm:spPr/>
    </dgm:pt>
    <dgm:pt modelId="{A292C2F0-77D5-884C-A049-7D4D1A688F65}" type="pres">
      <dgm:prSet presAssocID="{590D331A-2B4C-0D42-A001-8DE2A9FD1B18}" presName="node" presStyleLbl="node1" presStyleIdx="1" presStyleCnt="7" custRadScaleRad="100653" custRadScaleInc="-9137">
        <dgm:presLayoutVars>
          <dgm:bulletEnabled val="1"/>
        </dgm:presLayoutVars>
      </dgm:prSet>
      <dgm:spPr/>
    </dgm:pt>
    <dgm:pt modelId="{66E67D97-229B-C94B-98B4-505FC6B4A074}" type="pres">
      <dgm:prSet presAssocID="{590D331A-2B4C-0D42-A001-8DE2A9FD1B18}" presName="spNode" presStyleCnt="0"/>
      <dgm:spPr/>
    </dgm:pt>
    <dgm:pt modelId="{EFE01211-8B9E-CC42-9F80-5D7997A69F8C}" type="pres">
      <dgm:prSet presAssocID="{5075CFFC-C03C-9F48-8D01-91B4BD6B2047}" presName="sibTrans" presStyleLbl="sibTrans1D1" presStyleIdx="1" presStyleCnt="7"/>
      <dgm:spPr/>
    </dgm:pt>
    <dgm:pt modelId="{8F6A4359-19AB-AA40-813D-24A36B468596}" type="pres">
      <dgm:prSet presAssocID="{F46D0ED4-F0D4-7242-9B5C-2B0A10E2E17E}" presName="node" presStyleLbl="node1" presStyleIdx="2" presStyleCnt="7" custRadScaleRad="98257" custRadScaleInc="-7471">
        <dgm:presLayoutVars>
          <dgm:bulletEnabled val="1"/>
        </dgm:presLayoutVars>
      </dgm:prSet>
      <dgm:spPr/>
    </dgm:pt>
    <dgm:pt modelId="{22CD7CEA-1C83-CB46-9038-2434FC7065EE}" type="pres">
      <dgm:prSet presAssocID="{F46D0ED4-F0D4-7242-9B5C-2B0A10E2E17E}" presName="spNode" presStyleCnt="0"/>
      <dgm:spPr/>
    </dgm:pt>
    <dgm:pt modelId="{A7342D5A-3785-D14F-BCEE-D5DBAF78E22A}" type="pres">
      <dgm:prSet presAssocID="{529C192B-3012-9C4A-AA56-51FA9164F7B4}" presName="sibTrans" presStyleLbl="sibTrans1D1" presStyleIdx="2" presStyleCnt="7"/>
      <dgm:spPr/>
    </dgm:pt>
    <dgm:pt modelId="{BABC0371-41FE-C142-8740-50C4C2FD6BB5}" type="pres">
      <dgm:prSet presAssocID="{93750F0B-1235-2945-8E4D-854EABAFA1A6}" presName="node" presStyleLbl="node1" presStyleIdx="3" presStyleCnt="7" custRadScaleRad="97181" custRadScaleInc="44">
        <dgm:presLayoutVars>
          <dgm:bulletEnabled val="1"/>
        </dgm:presLayoutVars>
      </dgm:prSet>
      <dgm:spPr/>
    </dgm:pt>
    <dgm:pt modelId="{FE9B37D2-45EB-B649-936B-2F8D5F489676}" type="pres">
      <dgm:prSet presAssocID="{93750F0B-1235-2945-8E4D-854EABAFA1A6}" presName="spNode" presStyleCnt="0"/>
      <dgm:spPr/>
    </dgm:pt>
    <dgm:pt modelId="{E3229B1F-C477-1E4E-B890-1B091D439765}" type="pres">
      <dgm:prSet presAssocID="{0A5A765D-DD8B-7549-B335-299EA11826C5}" presName="sibTrans" presStyleLbl="sibTrans1D1" presStyleIdx="3" presStyleCnt="7"/>
      <dgm:spPr/>
    </dgm:pt>
    <dgm:pt modelId="{7AADC6B5-2C6C-8242-B88F-3C6B47E6C734}" type="pres">
      <dgm:prSet presAssocID="{345F398A-38B0-DE46-A8E8-1BD8D8EE0951}" presName="node" presStyleLbl="node1" presStyleIdx="4" presStyleCnt="7" custRadScaleRad="97723" custRadScaleInc="3761">
        <dgm:presLayoutVars>
          <dgm:bulletEnabled val="1"/>
        </dgm:presLayoutVars>
      </dgm:prSet>
      <dgm:spPr/>
    </dgm:pt>
    <dgm:pt modelId="{87D20C10-B1B8-7D45-BCD3-0759F3CD10FD}" type="pres">
      <dgm:prSet presAssocID="{345F398A-38B0-DE46-A8E8-1BD8D8EE0951}" presName="spNode" presStyleCnt="0"/>
      <dgm:spPr/>
    </dgm:pt>
    <dgm:pt modelId="{A49D6F86-87FC-D140-8071-33E807988A8E}" type="pres">
      <dgm:prSet presAssocID="{20CDA9AB-4E68-9543-95D3-8C6FF1AD58A4}" presName="sibTrans" presStyleLbl="sibTrans1D1" presStyleIdx="4" presStyleCnt="7"/>
      <dgm:spPr/>
    </dgm:pt>
    <dgm:pt modelId="{AA876184-C0BD-B044-BEF0-0C34CD87E85E}" type="pres">
      <dgm:prSet presAssocID="{BCF6544F-2584-814B-96D5-0BDB1150937E}" presName="node" presStyleLbl="node1" presStyleIdx="5" presStyleCnt="7">
        <dgm:presLayoutVars>
          <dgm:bulletEnabled val="1"/>
        </dgm:presLayoutVars>
      </dgm:prSet>
      <dgm:spPr/>
    </dgm:pt>
    <dgm:pt modelId="{57BAC408-E839-C64D-B067-305C876A8F7D}" type="pres">
      <dgm:prSet presAssocID="{BCF6544F-2584-814B-96D5-0BDB1150937E}" presName="spNode" presStyleCnt="0"/>
      <dgm:spPr/>
    </dgm:pt>
    <dgm:pt modelId="{182BBF05-5C68-4340-867E-CA5997F71C8D}" type="pres">
      <dgm:prSet presAssocID="{A94963BB-75AA-084F-9A0A-C6A587965BCC}" presName="sibTrans" presStyleLbl="sibTrans1D1" presStyleIdx="5" presStyleCnt="7"/>
      <dgm:spPr/>
    </dgm:pt>
    <dgm:pt modelId="{2EF6E5AA-FF2E-3F4D-8A03-6A69A503DFEE}" type="pres">
      <dgm:prSet presAssocID="{4984A303-8FEE-D245-85AE-F220E3E85DFA}" presName="node" presStyleLbl="node1" presStyleIdx="6" presStyleCnt="7">
        <dgm:presLayoutVars>
          <dgm:bulletEnabled val="1"/>
        </dgm:presLayoutVars>
      </dgm:prSet>
      <dgm:spPr/>
    </dgm:pt>
    <dgm:pt modelId="{91015CE3-6CDC-2A46-ADEF-E09987198A8A}" type="pres">
      <dgm:prSet presAssocID="{4984A303-8FEE-D245-85AE-F220E3E85DFA}" presName="spNode" presStyleCnt="0"/>
      <dgm:spPr/>
    </dgm:pt>
    <dgm:pt modelId="{79AECC01-A070-2E4C-AA9F-C1C25BA46B51}" type="pres">
      <dgm:prSet presAssocID="{D10C77DC-C3D3-4A47-B67B-FE3D29FE9A8C}" presName="sibTrans" presStyleLbl="sibTrans1D1" presStyleIdx="6" presStyleCnt="7"/>
      <dgm:spPr/>
    </dgm:pt>
  </dgm:ptLst>
  <dgm:cxnLst>
    <dgm:cxn modelId="{08253E10-349D-4247-85C7-9393F2296D8C}" type="presOf" srcId="{5075CFFC-C03C-9F48-8D01-91B4BD6B2047}" destId="{EFE01211-8B9E-CC42-9F80-5D7997A69F8C}" srcOrd="0" destOrd="0" presId="urn:microsoft.com/office/officeart/2005/8/layout/cycle6"/>
    <dgm:cxn modelId="{7A1D2C19-0E56-D74D-AFB1-0F48A3948C55}" type="presOf" srcId="{BCF6544F-2584-814B-96D5-0BDB1150937E}" destId="{AA876184-C0BD-B044-BEF0-0C34CD87E85E}" srcOrd="0" destOrd="0" presId="urn:microsoft.com/office/officeart/2005/8/layout/cycle6"/>
    <dgm:cxn modelId="{C899AF26-405C-EA48-90CD-4C2359981DBD}" type="presOf" srcId="{F46D0ED4-F0D4-7242-9B5C-2B0A10E2E17E}" destId="{8F6A4359-19AB-AA40-813D-24A36B468596}" srcOrd="0" destOrd="0" presId="urn:microsoft.com/office/officeart/2005/8/layout/cycle6"/>
    <dgm:cxn modelId="{25B11530-64C9-D743-8CF4-31496CB2142A}" type="presOf" srcId="{A94963BB-75AA-084F-9A0A-C6A587965BCC}" destId="{182BBF05-5C68-4340-867E-CA5997F71C8D}" srcOrd="0" destOrd="0" presId="urn:microsoft.com/office/officeart/2005/8/layout/cycle6"/>
    <dgm:cxn modelId="{51CE0E36-4836-864A-8A6B-D1EFB35BD187}" type="presOf" srcId="{D10C77DC-C3D3-4A47-B67B-FE3D29FE9A8C}" destId="{79AECC01-A070-2E4C-AA9F-C1C25BA46B51}" srcOrd="0" destOrd="0" presId="urn:microsoft.com/office/officeart/2005/8/layout/cycle6"/>
    <dgm:cxn modelId="{F7A1345A-1281-3145-AC8F-25779E8BB144}" type="presOf" srcId="{529C192B-3012-9C4A-AA56-51FA9164F7B4}" destId="{A7342D5A-3785-D14F-BCEE-D5DBAF78E22A}" srcOrd="0" destOrd="0" presId="urn:microsoft.com/office/officeart/2005/8/layout/cycle6"/>
    <dgm:cxn modelId="{414ED15C-3A01-AC49-A3F9-28CACE26474D}" srcId="{A7CD5536-2F14-574D-9A57-C9398E38F6D0}" destId="{BCF6544F-2584-814B-96D5-0BDB1150937E}" srcOrd="5" destOrd="0" parTransId="{492AAD22-C534-8144-834B-37BD734C3799}" sibTransId="{A94963BB-75AA-084F-9A0A-C6A587965BCC}"/>
    <dgm:cxn modelId="{F4DC9D6C-2C1B-B64D-8567-7BC403D30BC5}" type="presOf" srcId="{0A5A765D-DD8B-7549-B335-299EA11826C5}" destId="{E3229B1F-C477-1E4E-B890-1B091D439765}" srcOrd="0" destOrd="0" presId="urn:microsoft.com/office/officeart/2005/8/layout/cycle6"/>
    <dgm:cxn modelId="{2C9CC66C-8AE0-F148-82EF-E166EBDE0FCE}" srcId="{A7CD5536-2F14-574D-9A57-C9398E38F6D0}" destId="{345F398A-38B0-DE46-A8E8-1BD8D8EE0951}" srcOrd="4" destOrd="0" parTransId="{BB75A343-F1B6-9446-9FE1-1B4365F8FE5C}" sibTransId="{20CDA9AB-4E68-9543-95D3-8C6FF1AD58A4}"/>
    <dgm:cxn modelId="{94CB1F6D-7A8F-AA42-A54E-2B55C7E46946}" srcId="{A7CD5536-2F14-574D-9A57-C9398E38F6D0}" destId="{4984A303-8FEE-D245-85AE-F220E3E85DFA}" srcOrd="6" destOrd="0" parTransId="{1CEBECF9-3CA1-3844-BF92-068D6FCC2753}" sibTransId="{D10C77DC-C3D3-4A47-B67B-FE3D29FE9A8C}"/>
    <dgm:cxn modelId="{97FD986D-84EC-DC42-94AF-5EB51184D3A7}" type="presOf" srcId="{4984A303-8FEE-D245-85AE-F220E3E85DFA}" destId="{2EF6E5AA-FF2E-3F4D-8A03-6A69A503DFEE}" srcOrd="0" destOrd="0" presId="urn:microsoft.com/office/officeart/2005/8/layout/cycle6"/>
    <dgm:cxn modelId="{8CADE770-C47A-384F-BD44-50966B0E71C7}" srcId="{A7CD5536-2F14-574D-9A57-C9398E38F6D0}" destId="{722FFCC2-F808-B84C-A3A3-2A8DF98E9117}" srcOrd="0" destOrd="0" parTransId="{348E4365-0ACB-D249-8BAD-4A36F23B85D8}" sibTransId="{5B4A49CD-BF0F-9248-B230-E55907F13EFC}"/>
    <dgm:cxn modelId="{FB714572-BD04-9E4F-BBF8-C04D809184A3}" type="presOf" srcId="{20CDA9AB-4E68-9543-95D3-8C6FF1AD58A4}" destId="{A49D6F86-87FC-D140-8071-33E807988A8E}" srcOrd="0" destOrd="0" presId="urn:microsoft.com/office/officeart/2005/8/layout/cycle6"/>
    <dgm:cxn modelId="{FB9E20A3-9205-894D-A3A1-F6EABF6BBCE8}" type="presOf" srcId="{5B4A49CD-BF0F-9248-B230-E55907F13EFC}" destId="{D429BB35-5CDC-DF40-BFE7-EF3F80E7E7CC}" srcOrd="0" destOrd="0" presId="urn:microsoft.com/office/officeart/2005/8/layout/cycle6"/>
    <dgm:cxn modelId="{758F9ABE-3EB0-764C-B00F-68B37527512E}" type="presOf" srcId="{A7CD5536-2F14-574D-9A57-C9398E38F6D0}" destId="{186979E7-C211-7B49-9F6B-26EAC14B7025}" srcOrd="0" destOrd="0" presId="urn:microsoft.com/office/officeart/2005/8/layout/cycle6"/>
    <dgm:cxn modelId="{C9EA37CA-E1B6-F448-930D-52CA26B3C7F8}" srcId="{A7CD5536-2F14-574D-9A57-C9398E38F6D0}" destId="{F46D0ED4-F0D4-7242-9B5C-2B0A10E2E17E}" srcOrd="2" destOrd="0" parTransId="{902DABA5-7677-2446-8A89-2795BFAC5DC9}" sibTransId="{529C192B-3012-9C4A-AA56-51FA9164F7B4}"/>
    <dgm:cxn modelId="{E47EE1CA-EE1C-8547-BB4A-ADE2D9ED2020}" type="presOf" srcId="{345F398A-38B0-DE46-A8E8-1BD8D8EE0951}" destId="{7AADC6B5-2C6C-8242-B88F-3C6B47E6C734}" srcOrd="0" destOrd="0" presId="urn:microsoft.com/office/officeart/2005/8/layout/cycle6"/>
    <dgm:cxn modelId="{0E531AD8-6F81-6446-9B4C-53A78F8560F7}" type="presOf" srcId="{722FFCC2-F808-B84C-A3A3-2A8DF98E9117}" destId="{C49953CF-9825-9F47-BC80-B5202AA87B72}" srcOrd="0" destOrd="0" presId="urn:microsoft.com/office/officeart/2005/8/layout/cycle6"/>
    <dgm:cxn modelId="{B72368DE-5870-EC4B-BCBB-FBA7F6FBACD2}" srcId="{A7CD5536-2F14-574D-9A57-C9398E38F6D0}" destId="{93750F0B-1235-2945-8E4D-854EABAFA1A6}" srcOrd="3" destOrd="0" parTransId="{14F3F889-B121-E24F-9848-0A182C6DC2CC}" sibTransId="{0A5A765D-DD8B-7549-B335-299EA11826C5}"/>
    <dgm:cxn modelId="{4BA2E1E5-E120-2A45-8E54-828272DD42FB}" type="presOf" srcId="{93750F0B-1235-2945-8E4D-854EABAFA1A6}" destId="{BABC0371-41FE-C142-8740-50C4C2FD6BB5}" srcOrd="0" destOrd="0" presId="urn:microsoft.com/office/officeart/2005/8/layout/cycle6"/>
    <dgm:cxn modelId="{6347F1E9-EB30-7342-9EA7-7B056A46BC7A}" type="presOf" srcId="{590D331A-2B4C-0D42-A001-8DE2A9FD1B18}" destId="{A292C2F0-77D5-884C-A049-7D4D1A688F65}" srcOrd="0" destOrd="0" presId="urn:microsoft.com/office/officeart/2005/8/layout/cycle6"/>
    <dgm:cxn modelId="{6E8338FE-C05B-3448-BB9A-7C001898DA74}" srcId="{A7CD5536-2F14-574D-9A57-C9398E38F6D0}" destId="{590D331A-2B4C-0D42-A001-8DE2A9FD1B18}" srcOrd="1" destOrd="0" parTransId="{C9658A35-1373-3C4B-A425-5DBB7949CC2A}" sibTransId="{5075CFFC-C03C-9F48-8D01-91B4BD6B2047}"/>
    <dgm:cxn modelId="{C2B14224-6C77-3D42-87EC-FA466C273E0D}" type="presParOf" srcId="{186979E7-C211-7B49-9F6B-26EAC14B7025}" destId="{C49953CF-9825-9F47-BC80-B5202AA87B72}" srcOrd="0" destOrd="0" presId="urn:microsoft.com/office/officeart/2005/8/layout/cycle6"/>
    <dgm:cxn modelId="{5281B2F1-171B-8946-903C-76193BF8E19B}" type="presParOf" srcId="{186979E7-C211-7B49-9F6B-26EAC14B7025}" destId="{247B0FA8-3ECE-BF42-90E8-9CA1F8A6E3FB}" srcOrd="1" destOrd="0" presId="urn:microsoft.com/office/officeart/2005/8/layout/cycle6"/>
    <dgm:cxn modelId="{3A9AD897-9182-554E-948F-32FEC23C3B52}" type="presParOf" srcId="{186979E7-C211-7B49-9F6B-26EAC14B7025}" destId="{D429BB35-5CDC-DF40-BFE7-EF3F80E7E7CC}" srcOrd="2" destOrd="0" presId="urn:microsoft.com/office/officeart/2005/8/layout/cycle6"/>
    <dgm:cxn modelId="{97F0618C-A459-0444-B4CF-24ED4329D4AF}" type="presParOf" srcId="{186979E7-C211-7B49-9F6B-26EAC14B7025}" destId="{A292C2F0-77D5-884C-A049-7D4D1A688F65}" srcOrd="3" destOrd="0" presId="urn:microsoft.com/office/officeart/2005/8/layout/cycle6"/>
    <dgm:cxn modelId="{28ECF133-8C6D-B140-B981-2820FF43F2AE}" type="presParOf" srcId="{186979E7-C211-7B49-9F6B-26EAC14B7025}" destId="{66E67D97-229B-C94B-98B4-505FC6B4A074}" srcOrd="4" destOrd="0" presId="urn:microsoft.com/office/officeart/2005/8/layout/cycle6"/>
    <dgm:cxn modelId="{89B337CE-DA94-C74F-B80F-37CC01FDF630}" type="presParOf" srcId="{186979E7-C211-7B49-9F6B-26EAC14B7025}" destId="{EFE01211-8B9E-CC42-9F80-5D7997A69F8C}" srcOrd="5" destOrd="0" presId="urn:microsoft.com/office/officeart/2005/8/layout/cycle6"/>
    <dgm:cxn modelId="{6100B1EC-2F80-6F4E-B7DA-962630FBB4C6}" type="presParOf" srcId="{186979E7-C211-7B49-9F6B-26EAC14B7025}" destId="{8F6A4359-19AB-AA40-813D-24A36B468596}" srcOrd="6" destOrd="0" presId="urn:microsoft.com/office/officeart/2005/8/layout/cycle6"/>
    <dgm:cxn modelId="{BE11BD7D-6A11-E041-9039-F8554A8221C1}" type="presParOf" srcId="{186979E7-C211-7B49-9F6B-26EAC14B7025}" destId="{22CD7CEA-1C83-CB46-9038-2434FC7065EE}" srcOrd="7" destOrd="0" presId="urn:microsoft.com/office/officeart/2005/8/layout/cycle6"/>
    <dgm:cxn modelId="{C018514C-4BE3-ED4E-99F2-1D4CFC7F93DF}" type="presParOf" srcId="{186979E7-C211-7B49-9F6B-26EAC14B7025}" destId="{A7342D5A-3785-D14F-BCEE-D5DBAF78E22A}" srcOrd="8" destOrd="0" presId="urn:microsoft.com/office/officeart/2005/8/layout/cycle6"/>
    <dgm:cxn modelId="{C802D765-D1C0-3D4E-A3E0-A06C1D62B915}" type="presParOf" srcId="{186979E7-C211-7B49-9F6B-26EAC14B7025}" destId="{BABC0371-41FE-C142-8740-50C4C2FD6BB5}" srcOrd="9" destOrd="0" presId="urn:microsoft.com/office/officeart/2005/8/layout/cycle6"/>
    <dgm:cxn modelId="{7449DEB1-8F38-DC4E-84D8-E5BAFC742890}" type="presParOf" srcId="{186979E7-C211-7B49-9F6B-26EAC14B7025}" destId="{FE9B37D2-45EB-B649-936B-2F8D5F489676}" srcOrd="10" destOrd="0" presId="urn:microsoft.com/office/officeart/2005/8/layout/cycle6"/>
    <dgm:cxn modelId="{49BA0BA3-EEC3-5A4E-A32B-EBE5277B30A2}" type="presParOf" srcId="{186979E7-C211-7B49-9F6B-26EAC14B7025}" destId="{E3229B1F-C477-1E4E-B890-1B091D439765}" srcOrd="11" destOrd="0" presId="urn:microsoft.com/office/officeart/2005/8/layout/cycle6"/>
    <dgm:cxn modelId="{7D3F8BAB-4868-5340-9B7E-1B2032E415E8}" type="presParOf" srcId="{186979E7-C211-7B49-9F6B-26EAC14B7025}" destId="{7AADC6B5-2C6C-8242-B88F-3C6B47E6C734}" srcOrd="12" destOrd="0" presId="urn:microsoft.com/office/officeart/2005/8/layout/cycle6"/>
    <dgm:cxn modelId="{085981A6-E71D-1846-8343-7B0A04202E60}" type="presParOf" srcId="{186979E7-C211-7B49-9F6B-26EAC14B7025}" destId="{87D20C10-B1B8-7D45-BCD3-0759F3CD10FD}" srcOrd="13" destOrd="0" presId="urn:microsoft.com/office/officeart/2005/8/layout/cycle6"/>
    <dgm:cxn modelId="{53652EF8-AD08-0545-82D5-1A51B362BEE3}" type="presParOf" srcId="{186979E7-C211-7B49-9F6B-26EAC14B7025}" destId="{A49D6F86-87FC-D140-8071-33E807988A8E}" srcOrd="14" destOrd="0" presId="urn:microsoft.com/office/officeart/2005/8/layout/cycle6"/>
    <dgm:cxn modelId="{C29F70BB-7686-9945-8663-9244EC8185F9}" type="presParOf" srcId="{186979E7-C211-7B49-9F6B-26EAC14B7025}" destId="{AA876184-C0BD-B044-BEF0-0C34CD87E85E}" srcOrd="15" destOrd="0" presId="urn:microsoft.com/office/officeart/2005/8/layout/cycle6"/>
    <dgm:cxn modelId="{ABFDB0AD-0303-5247-9713-9C25930925DE}" type="presParOf" srcId="{186979E7-C211-7B49-9F6B-26EAC14B7025}" destId="{57BAC408-E839-C64D-B067-305C876A8F7D}" srcOrd="16" destOrd="0" presId="urn:microsoft.com/office/officeart/2005/8/layout/cycle6"/>
    <dgm:cxn modelId="{A6EA01C1-D873-4942-9892-8AED43FA474F}" type="presParOf" srcId="{186979E7-C211-7B49-9F6B-26EAC14B7025}" destId="{182BBF05-5C68-4340-867E-CA5997F71C8D}" srcOrd="17" destOrd="0" presId="urn:microsoft.com/office/officeart/2005/8/layout/cycle6"/>
    <dgm:cxn modelId="{167CCB54-9E87-C54E-83B0-1FAEFA385CA1}" type="presParOf" srcId="{186979E7-C211-7B49-9F6B-26EAC14B7025}" destId="{2EF6E5AA-FF2E-3F4D-8A03-6A69A503DFEE}" srcOrd="18" destOrd="0" presId="urn:microsoft.com/office/officeart/2005/8/layout/cycle6"/>
    <dgm:cxn modelId="{F0AC8677-87D8-164B-9AA7-248C652A6F20}" type="presParOf" srcId="{186979E7-C211-7B49-9F6B-26EAC14B7025}" destId="{91015CE3-6CDC-2A46-ADEF-E09987198A8A}" srcOrd="19" destOrd="0" presId="urn:microsoft.com/office/officeart/2005/8/layout/cycle6"/>
    <dgm:cxn modelId="{68D99303-C3F9-134A-A4D8-358F70DE4A62}" type="presParOf" srcId="{186979E7-C211-7B49-9F6B-26EAC14B7025}" destId="{79AECC01-A070-2E4C-AA9F-C1C25BA46B51}" srcOrd="20" destOrd="0" presId="urn:microsoft.com/office/officeart/2005/8/layout/cycle6"/>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2DC05-3881-F24A-9144-886CEA79D478}">
      <dsp:nvSpPr>
        <dsp:cNvPr id="0" name=""/>
        <dsp:cNvSpPr/>
      </dsp:nvSpPr>
      <dsp:spPr>
        <a:xfrm>
          <a:off x="3271081" y="6346"/>
          <a:ext cx="1635124" cy="1635124"/>
        </a:xfrm>
        <a:prstGeom prst="ellipse">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0800" rIns="0" bIns="50800" numCol="1" spcCol="1270" anchor="ctr" anchorCtr="0">
          <a:noAutofit/>
        </a:bodyPr>
        <a:lstStyle/>
        <a:p>
          <a:pPr marL="0" lvl="0" indent="0" algn="ctr" defTabSz="1778000">
            <a:lnSpc>
              <a:spcPct val="90000"/>
            </a:lnSpc>
            <a:spcBef>
              <a:spcPct val="0"/>
            </a:spcBef>
            <a:spcAft>
              <a:spcPct val="35000"/>
            </a:spcAft>
            <a:buNone/>
          </a:pPr>
          <a:r>
            <a:rPr lang="en-GB" sz="4000" kern="1200" dirty="0">
              <a:solidFill>
                <a:schemeClr val="accent1">
                  <a:lumMod val="20000"/>
                  <a:lumOff val="80000"/>
                </a:schemeClr>
              </a:solidFill>
            </a:rPr>
            <a:t>A</a:t>
          </a:r>
          <a:r>
            <a:rPr lang="en-GB" sz="2000" kern="1200" dirty="0">
              <a:solidFill>
                <a:schemeClr val="bg1"/>
              </a:solidFill>
            </a:rPr>
            <a:t>ssess</a:t>
          </a:r>
        </a:p>
      </dsp:txBody>
      <dsp:txXfrm>
        <a:off x="3510539" y="245804"/>
        <a:ext cx="1156208" cy="1156208"/>
      </dsp:txXfrm>
    </dsp:sp>
    <dsp:sp modelId="{505B4D6F-46D5-B441-8FAE-581E0476B5F8}">
      <dsp:nvSpPr>
        <dsp:cNvPr id="0" name=""/>
        <dsp:cNvSpPr/>
      </dsp:nvSpPr>
      <dsp:spPr>
        <a:xfrm rot="2173814">
          <a:off x="4849051" y="1260375"/>
          <a:ext cx="423756"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dirty="0"/>
        </a:p>
      </dsp:txBody>
      <dsp:txXfrm>
        <a:off x="4861341" y="1333178"/>
        <a:ext cx="296629" cy="331112"/>
      </dsp:txXfrm>
    </dsp:sp>
    <dsp:sp modelId="{D299E47E-0B9D-3342-A067-38DCCB37F4D0}">
      <dsp:nvSpPr>
        <dsp:cNvPr id="0" name=""/>
        <dsp:cNvSpPr/>
      </dsp:nvSpPr>
      <dsp:spPr>
        <a:xfrm>
          <a:off x="5235001" y="1445310"/>
          <a:ext cx="1635124" cy="1635124"/>
        </a:xfrm>
        <a:prstGeom prst="ellipse">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0800" rIns="0" bIns="50800" numCol="1" spcCol="1270" anchor="ctr" anchorCtr="0">
          <a:noAutofit/>
        </a:bodyPr>
        <a:lstStyle/>
        <a:p>
          <a:pPr marL="0" lvl="0" indent="0" algn="ctr" defTabSz="1778000">
            <a:lnSpc>
              <a:spcPct val="90000"/>
            </a:lnSpc>
            <a:spcBef>
              <a:spcPct val="0"/>
            </a:spcBef>
            <a:spcAft>
              <a:spcPct val="35000"/>
            </a:spcAft>
            <a:buNone/>
          </a:pPr>
          <a:r>
            <a:rPr lang="en-GB" sz="4000" kern="1200" dirty="0">
              <a:solidFill>
                <a:schemeClr val="accent1">
                  <a:lumMod val="20000"/>
                  <a:lumOff val="80000"/>
                </a:schemeClr>
              </a:solidFill>
            </a:rPr>
            <a:t>B</a:t>
          </a:r>
          <a:r>
            <a:rPr lang="en-GB" sz="2000" kern="1200" dirty="0"/>
            <a:t>aseline</a:t>
          </a:r>
        </a:p>
      </dsp:txBody>
      <dsp:txXfrm>
        <a:off x="5474459" y="1684768"/>
        <a:ext cx="1156208" cy="1156208"/>
      </dsp:txXfrm>
    </dsp:sp>
    <dsp:sp modelId="{EE5BAC7C-9966-4A4A-AB11-FE8FF82ADB2E}">
      <dsp:nvSpPr>
        <dsp:cNvPr id="0" name=""/>
        <dsp:cNvSpPr/>
      </dsp:nvSpPr>
      <dsp:spPr>
        <a:xfrm rot="6480000">
          <a:off x="5458534" y="3144055"/>
          <a:ext cx="436123"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dirty="0"/>
        </a:p>
      </dsp:txBody>
      <dsp:txXfrm rot="10800000">
        <a:off x="5544168" y="3192209"/>
        <a:ext cx="305286" cy="331112"/>
      </dsp:txXfrm>
    </dsp:sp>
    <dsp:sp modelId="{EE35C43E-63FE-664B-87B4-C8519BD36404}">
      <dsp:nvSpPr>
        <dsp:cNvPr id="0" name=""/>
        <dsp:cNvSpPr/>
      </dsp:nvSpPr>
      <dsp:spPr>
        <a:xfrm>
          <a:off x="4475437" y="3783007"/>
          <a:ext cx="1635124" cy="1635124"/>
        </a:xfrm>
        <a:prstGeom prst="ellipse">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0800" rIns="0" bIns="50800" numCol="1" spcCol="1270" anchor="ctr" anchorCtr="0">
          <a:noAutofit/>
        </a:bodyPr>
        <a:lstStyle/>
        <a:p>
          <a:pPr marL="0" lvl="0" indent="0" algn="ctr" defTabSz="1778000">
            <a:lnSpc>
              <a:spcPct val="90000"/>
            </a:lnSpc>
            <a:spcBef>
              <a:spcPct val="0"/>
            </a:spcBef>
            <a:spcAft>
              <a:spcPct val="35000"/>
            </a:spcAft>
            <a:buNone/>
          </a:pPr>
          <a:r>
            <a:rPr lang="en-GB" sz="4000" kern="1200" dirty="0">
              <a:solidFill>
                <a:schemeClr val="accent1">
                  <a:lumMod val="20000"/>
                  <a:lumOff val="80000"/>
                </a:schemeClr>
              </a:solidFill>
            </a:rPr>
            <a:t>C</a:t>
          </a:r>
          <a:r>
            <a:rPr lang="en-GB" sz="2000" kern="1200" dirty="0"/>
            <a:t>onverge</a:t>
          </a:r>
        </a:p>
      </dsp:txBody>
      <dsp:txXfrm>
        <a:off x="4714895" y="4022465"/>
        <a:ext cx="1156208" cy="1156208"/>
      </dsp:txXfrm>
    </dsp:sp>
    <dsp:sp modelId="{9C26CC11-7720-0845-A5F5-18D9595804EF}">
      <dsp:nvSpPr>
        <dsp:cNvPr id="0" name=""/>
        <dsp:cNvSpPr/>
      </dsp:nvSpPr>
      <dsp:spPr>
        <a:xfrm rot="10800000">
          <a:off x="3858281" y="4324642"/>
          <a:ext cx="436123"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dirty="0"/>
        </a:p>
      </dsp:txBody>
      <dsp:txXfrm rot="10800000">
        <a:off x="3989118" y="4435013"/>
        <a:ext cx="305286" cy="331112"/>
      </dsp:txXfrm>
    </dsp:sp>
    <dsp:sp modelId="{86BC1816-E431-F34C-AFF6-0BE8A037AE3E}">
      <dsp:nvSpPr>
        <dsp:cNvPr id="0" name=""/>
        <dsp:cNvSpPr/>
      </dsp:nvSpPr>
      <dsp:spPr>
        <a:xfrm>
          <a:off x="2017437" y="3783007"/>
          <a:ext cx="1635124" cy="1635124"/>
        </a:xfrm>
        <a:prstGeom prst="ellipse">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0800" rIns="0" bIns="50800" numCol="1" spcCol="1270" anchor="ctr" anchorCtr="0">
          <a:noAutofit/>
        </a:bodyPr>
        <a:lstStyle/>
        <a:p>
          <a:pPr marL="0" lvl="0" indent="0" algn="ctr" defTabSz="1778000">
            <a:lnSpc>
              <a:spcPct val="90000"/>
            </a:lnSpc>
            <a:spcBef>
              <a:spcPct val="0"/>
            </a:spcBef>
            <a:spcAft>
              <a:spcPct val="35000"/>
            </a:spcAft>
            <a:buNone/>
          </a:pPr>
          <a:r>
            <a:rPr lang="en-GB" sz="4000" kern="1200" dirty="0">
              <a:solidFill>
                <a:schemeClr val="accent1">
                  <a:lumMod val="20000"/>
                  <a:lumOff val="80000"/>
                </a:schemeClr>
              </a:solidFill>
            </a:rPr>
            <a:t>D</a:t>
          </a:r>
          <a:r>
            <a:rPr lang="en-GB" sz="2000" kern="1200" dirty="0"/>
            <a:t>evelop</a:t>
          </a:r>
        </a:p>
      </dsp:txBody>
      <dsp:txXfrm>
        <a:off x="2256895" y="4022465"/>
        <a:ext cx="1156208" cy="1156208"/>
      </dsp:txXfrm>
    </dsp:sp>
    <dsp:sp modelId="{E087E623-6E2C-7B48-9CCE-F043EA632F64}">
      <dsp:nvSpPr>
        <dsp:cNvPr id="0" name=""/>
        <dsp:cNvSpPr/>
      </dsp:nvSpPr>
      <dsp:spPr>
        <a:xfrm rot="15120000">
          <a:off x="2240970" y="3167533"/>
          <a:ext cx="436123"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dirty="0"/>
        </a:p>
      </dsp:txBody>
      <dsp:txXfrm rot="10800000">
        <a:off x="2326604" y="3340121"/>
        <a:ext cx="305286" cy="331112"/>
      </dsp:txXfrm>
    </dsp:sp>
    <dsp:sp modelId="{6619C6B9-6792-D140-97B9-D69B99329234}">
      <dsp:nvSpPr>
        <dsp:cNvPr id="0" name=""/>
        <dsp:cNvSpPr/>
      </dsp:nvSpPr>
      <dsp:spPr>
        <a:xfrm>
          <a:off x="1257873" y="1445310"/>
          <a:ext cx="1635124" cy="1635124"/>
        </a:xfrm>
        <a:prstGeom prst="ellipse">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0800" rIns="0" bIns="50800" numCol="1" spcCol="1270" anchor="ctr" anchorCtr="0">
          <a:noAutofit/>
        </a:bodyPr>
        <a:lstStyle/>
        <a:p>
          <a:pPr marL="0" lvl="0" indent="0" algn="ctr" defTabSz="1778000">
            <a:lnSpc>
              <a:spcPct val="90000"/>
            </a:lnSpc>
            <a:spcBef>
              <a:spcPct val="0"/>
            </a:spcBef>
            <a:spcAft>
              <a:spcPct val="35000"/>
            </a:spcAft>
            <a:buNone/>
          </a:pPr>
          <a:r>
            <a:rPr lang="en-GB" sz="4000" kern="1200" dirty="0">
              <a:solidFill>
                <a:schemeClr val="accent1">
                  <a:lumMod val="20000"/>
                  <a:lumOff val="80000"/>
                </a:schemeClr>
              </a:solidFill>
            </a:rPr>
            <a:t>E</a:t>
          </a:r>
          <a:r>
            <a:rPr lang="en-GB" sz="2000" kern="1200" dirty="0"/>
            <a:t>valuate </a:t>
          </a:r>
        </a:p>
      </dsp:txBody>
      <dsp:txXfrm>
        <a:off x="1497331" y="1684768"/>
        <a:ext cx="1156208" cy="1156208"/>
      </dsp:txXfrm>
    </dsp:sp>
    <dsp:sp modelId="{02570312-9754-E94C-971E-8134721A2EE6}">
      <dsp:nvSpPr>
        <dsp:cNvPr id="0" name=""/>
        <dsp:cNvSpPr/>
      </dsp:nvSpPr>
      <dsp:spPr>
        <a:xfrm rot="19466656">
          <a:off x="2849336" y="1274786"/>
          <a:ext cx="444919"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dirty="0"/>
        </a:p>
      </dsp:txBody>
      <dsp:txXfrm>
        <a:off x="2861779" y="1423965"/>
        <a:ext cx="311443" cy="331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53451-2EAD-4D36-B506-C0972EE56B08}">
      <dsp:nvSpPr>
        <dsp:cNvPr id="0" name=""/>
        <dsp:cNvSpPr/>
      </dsp:nvSpPr>
      <dsp:spPr>
        <a:xfrm>
          <a:off x="2285962" y="0"/>
          <a:ext cx="2285962" cy="1463040"/>
        </a:xfrm>
        <a:prstGeom prst="trapezoid">
          <a:avLst>
            <a:gd name="adj" fmla="val 78124"/>
          </a:avLst>
        </a:prstGeom>
        <a:solidFill>
          <a:srgbClr val="003591"/>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2285962" y="0"/>
        <a:ext cx="2285962" cy="1463040"/>
      </dsp:txXfrm>
    </dsp:sp>
    <dsp:sp modelId="{6DE8FFCD-C3D3-43DC-9D89-984405071CCC}">
      <dsp:nvSpPr>
        <dsp:cNvPr id="0" name=""/>
        <dsp:cNvSpPr/>
      </dsp:nvSpPr>
      <dsp:spPr>
        <a:xfrm>
          <a:off x="1142981" y="1463040"/>
          <a:ext cx="4571925" cy="1463040"/>
        </a:xfrm>
        <a:prstGeom prst="trapezoid">
          <a:avLst>
            <a:gd name="adj" fmla="val 78124"/>
          </a:avLst>
        </a:prstGeom>
        <a:solidFill>
          <a:schemeClr val="accent1">
            <a:lumMod val="7500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1943068" y="1463040"/>
        <a:ext cx="2971751" cy="1463040"/>
      </dsp:txXfrm>
    </dsp:sp>
    <dsp:sp modelId="{164F6A19-8B1C-4300-8125-817900264753}">
      <dsp:nvSpPr>
        <dsp:cNvPr id="0" name=""/>
        <dsp:cNvSpPr/>
      </dsp:nvSpPr>
      <dsp:spPr>
        <a:xfrm>
          <a:off x="0" y="2926080"/>
          <a:ext cx="6857888" cy="1463040"/>
        </a:xfrm>
        <a:prstGeom prst="trapezoid">
          <a:avLst>
            <a:gd name="adj" fmla="val 78124"/>
          </a:avLst>
        </a:prstGeom>
        <a:solidFill>
          <a:srgbClr val="006464"/>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1200130" y="2926080"/>
        <a:ext cx="4457627" cy="1463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953CF-9825-9F47-BC80-B5202AA87B72}">
      <dsp:nvSpPr>
        <dsp:cNvPr id="0" name=""/>
        <dsp:cNvSpPr/>
      </dsp:nvSpPr>
      <dsp:spPr>
        <a:xfrm>
          <a:off x="4381656" y="0"/>
          <a:ext cx="1297087" cy="843106"/>
        </a:xfrm>
        <a:prstGeom prst="roundRect">
          <a:avLst/>
        </a:prstGeom>
        <a:solidFill>
          <a:schemeClr val="accent1">
            <a:lumMod val="75000"/>
          </a:schemeClr>
        </a:solidFill>
        <a:ln w="1714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60960" rIns="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Completeness</a:t>
          </a:r>
        </a:p>
      </dsp:txBody>
      <dsp:txXfrm>
        <a:off x="4422813" y="41157"/>
        <a:ext cx="1214773" cy="760792"/>
      </dsp:txXfrm>
    </dsp:sp>
    <dsp:sp modelId="{D429BB35-5CDC-DF40-BFE7-EF3F80E7E7CC}">
      <dsp:nvSpPr>
        <dsp:cNvPr id="0" name=""/>
        <dsp:cNvSpPr/>
      </dsp:nvSpPr>
      <dsp:spPr>
        <a:xfrm>
          <a:off x="2692634" y="430712"/>
          <a:ext cx="4807738" cy="4807738"/>
        </a:xfrm>
        <a:custGeom>
          <a:avLst/>
          <a:gdLst/>
          <a:ahLst/>
          <a:cxnLst/>
          <a:rect l="0" t="0" r="0" b="0"/>
          <a:pathLst>
            <a:path>
              <a:moveTo>
                <a:pt x="2994290" y="73635"/>
              </a:moveTo>
              <a:arcTo wR="2403869" hR="2403869" stAng="17053083" swAng="1188636"/>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292C2F0-77D5-884C-A049-7D4D1A688F65}">
      <dsp:nvSpPr>
        <dsp:cNvPr id="0" name=""/>
        <dsp:cNvSpPr/>
      </dsp:nvSpPr>
      <dsp:spPr>
        <a:xfrm>
          <a:off x="6261083" y="847089"/>
          <a:ext cx="1297087" cy="843106"/>
        </a:xfrm>
        <a:prstGeom prst="roundRect">
          <a:avLst/>
        </a:prstGeom>
        <a:solidFill>
          <a:schemeClr val="accent1">
            <a:lumMod val="75000"/>
          </a:schemeClr>
        </a:solidFill>
        <a:ln w="1714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60960" rIns="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Accuracy</a:t>
          </a:r>
        </a:p>
      </dsp:txBody>
      <dsp:txXfrm>
        <a:off x="6302240" y="888246"/>
        <a:ext cx="1214773" cy="760792"/>
      </dsp:txXfrm>
    </dsp:sp>
    <dsp:sp modelId="{EFE01211-8B9E-CC42-9F80-5D7997A69F8C}">
      <dsp:nvSpPr>
        <dsp:cNvPr id="0" name=""/>
        <dsp:cNvSpPr/>
      </dsp:nvSpPr>
      <dsp:spPr>
        <a:xfrm>
          <a:off x="2618926" y="315882"/>
          <a:ext cx="4807738" cy="4807738"/>
        </a:xfrm>
        <a:custGeom>
          <a:avLst/>
          <a:gdLst/>
          <a:ahLst/>
          <a:cxnLst/>
          <a:rect l="0" t="0" r="0" b="0"/>
          <a:pathLst>
            <a:path>
              <a:moveTo>
                <a:pt x="4581266" y="1385277"/>
              </a:moveTo>
              <a:arcTo wR="2403869" hR="2403869" stAng="20095782" swAng="1717367"/>
            </a:path>
          </a:pathLst>
        </a:custGeom>
        <a:noFill/>
        <a:ln w="9525" cap="flat" cmpd="sng" algn="ctr">
          <a:solidFill>
            <a:schemeClr val="accent5">
              <a:hueOff val="-1225557"/>
              <a:satOff val="-1705"/>
              <a:lumOff val="-654"/>
              <a:alphaOff val="0"/>
            </a:schemeClr>
          </a:solidFill>
          <a:prstDash val="solid"/>
        </a:ln>
        <a:effectLst/>
      </dsp:spPr>
      <dsp:style>
        <a:lnRef idx="1">
          <a:scrgbClr r="0" g="0" b="0"/>
        </a:lnRef>
        <a:fillRef idx="0">
          <a:scrgbClr r="0" g="0" b="0"/>
        </a:fillRef>
        <a:effectRef idx="0">
          <a:scrgbClr r="0" g="0" b="0"/>
        </a:effectRef>
        <a:fontRef idx="minor"/>
      </dsp:style>
    </dsp:sp>
    <dsp:sp modelId="{8F6A4359-19AB-AA40-813D-24A36B468596}">
      <dsp:nvSpPr>
        <dsp:cNvPr id="0" name=""/>
        <dsp:cNvSpPr/>
      </dsp:nvSpPr>
      <dsp:spPr>
        <a:xfrm>
          <a:off x="6725255" y="2880795"/>
          <a:ext cx="1297087" cy="843106"/>
        </a:xfrm>
        <a:prstGeom prst="roundRect">
          <a:avLst/>
        </a:prstGeom>
        <a:solidFill>
          <a:schemeClr val="accent1">
            <a:lumMod val="75000"/>
          </a:schemeClr>
        </a:solidFill>
        <a:ln w="1714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60960" rIns="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Uniqueness</a:t>
          </a:r>
        </a:p>
      </dsp:txBody>
      <dsp:txXfrm>
        <a:off x="6766412" y="2921952"/>
        <a:ext cx="1214773" cy="760792"/>
      </dsp:txXfrm>
    </dsp:sp>
    <dsp:sp modelId="{A7342D5A-3785-D14F-BCEE-D5DBAF78E22A}">
      <dsp:nvSpPr>
        <dsp:cNvPr id="0" name=""/>
        <dsp:cNvSpPr/>
      </dsp:nvSpPr>
      <dsp:spPr>
        <a:xfrm>
          <a:off x="2646393" y="340462"/>
          <a:ext cx="4807738" cy="4807738"/>
        </a:xfrm>
        <a:custGeom>
          <a:avLst/>
          <a:gdLst/>
          <a:ahLst/>
          <a:cxnLst/>
          <a:rect l="0" t="0" r="0" b="0"/>
          <a:pathLst>
            <a:path>
              <a:moveTo>
                <a:pt x="4595127" y="3392289"/>
              </a:moveTo>
              <a:arcTo wR="2403869" hR="2403869" stAng="1456735" swAng="1368932"/>
            </a:path>
          </a:pathLst>
        </a:custGeom>
        <a:noFill/>
        <a:ln w="9525" cap="flat" cmpd="sng" algn="ctr">
          <a:solidFill>
            <a:schemeClr val="accent5">
              <a:hueOff val="-2451115"/>
              <a:satOff val="-3409"/>
              <a:lumOff val="-1307"/>
              <a:alphaOff val="0"/>
            </a:schemeClr>
          </a:solidFill>
          <a:prstDash val="solid"/>
        </a:ln>
        <a:effectLst/>
      </dsp:spPr>
      <dsp:style>
        <a:lnRef idx="1">
          <a:scrgbClr r="0" g="0" b="0"/>
        </a:lnRef>
        <a:fillRef idx="0">
          <a:scrgbClr r="0" g="0" b="0"/>
        </a:fillRef>
        <a:effectRef idx="0">
          <a:scrgbClr r="0" g="0" b="0"/>
        </a:effectRef>
        <a:fontRef idx="minor"/>
      </dsp:style>
    </dsp:sp>
    <dsp:sp modelId="{BABC0371-41FE-C142-8740-50C4C2FD6BB5}">
      <dsp:nvSpPr>
        <dsp:cNvPr id="0" name=""/>
        <dsp:cNvSpPr/>
      </dsp:nvSpPr>
      <dsp:spPr>
        <a:xfrm>
          <a:off x="5424653" y="4511699"/>
          <a:ext cx="1297087" cy="843106"/>
        </a:xfrm>
        <a:prstGeom prst="roundRect">
          <a:avLst/>
        </a:prstGeom>
        <a:solidFill>
          <a:schemeClr val="accent1">
            <a:lumMod val="75000"/>
          </a:schemeClr>
        </a:solidFill>
        <a:ln w="1714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60960" rIns="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Validity</a:t>
          </a:r>
        </a:p>
      </dsp:txBody>
      <dsp:txXfrm>
        <a:off x="5465810" y="4552856"/>
        <a:ext cx="1214773" cy="760792"/>
      </dsp:txXfrm>
    </dsp:sp>
    <dsp:sp modelId="{E3229B1F-C477-1E4E-B890-1B091D439765}">
      <dsp:nvSpPr>
        <dsp:cNvPr id="0" name=""/>
        <dsp:cNvSpPr/>
      </dsp:nvSpPr>
      <dsp:spPr>
        <a:xfrm>
          <a:off x="2615127" y="362547"/>
          <a:ext cx="4807738" cy="4807738"/>
        </a:xfrm>
        <a:custGeom>
          <a:avLst/>
          <a:gdLst/>
          <a:ahLst/>
          <a:cxnLst/>
          <a:rect l="0" t="0" r="0" b="0"/>
          <a:pathLst>
            <a:path>
              <a:moveTo>
                <a:pt x="2802040" y="4774533"/>
              </a:moveTo>
              <a:arcTo wR="2403869" hR="2403869" stAng="4827943" swAng="1068688"/>
            </a:path>
          </a:pathLst>
        </a:custGeom>
        <a:noFill/>
        <a:ln w="9525" cap="flat" cmpd="sng" algn="ctr">
          <a:solidFill>
            <a:schemeClr val="accent5">
              <a:hueOff val="-3676672"/>
              <a:satOff val="-5114"/>
              <a:lumOff val="-1961"/>
              <a:alphaOff val="0"/>
            </a:schemeClr>
          </a:solidFill>
          <a:prstDash val="solid"/>
        </a:ln>
        <a:effectLst/>
      </dsp:spPr>
      <dsp:style>
        <a:lnRef idx="1">
          <a:scrgbClr r="0" g="0" b="0"/>
        </a:lnRef>
        <a:fillRef idx="0">
          <a:scrgbClr r="0" g="0" b="0"/>
        </a:fillRef>
        <a:effectRef idx="0">
          <a:scrgbClr r="0" g="0" b="0"/>
        </a:effectRef>
        <a:fontRef idx="minor"/>
      </dsp:style>
    </dsp:sp>
    <dsp:sp modelId="{7AADC6B5-2C6C-8242-B88F-3C6B47E6C734}">
      <dsp:nvSpPr>
        <dsp:cNvPr id="0" name=""/>
        <dsp:cNvSpPr/>
      </dsp:nvSpPr>
      <dsp:spPr>
        <a:xfrm>
          <a:off x="3368330" y="4511701"/>
          <a:ext cx="1297087" cy="843106"/>
        </a:xfrm>
        <a:prstGeom prst="roundRect">
          <a:avLst/>
        </a:prstGeom>
        <a:solidFill>
          <a:schemeClr val="accent1">
            <a:lumMod val="75000"/>
          </a:schemeClr>
        </a:solidFill>
        <a:ln w="1714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60960" rIns="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Consistency</a:t>
          </a:r>
        </a:p>
      </dsp:txBody>
      <dsp:txXfrm>
        <a:off x="3409487" y="4552858"/>
        <a:ext cx="1214773" cy="760792"/>
      </dsp:txXfrm>
    </dsp:sp>
    <dsp:sp modelId="{A49D6F86-87FC-D140-8071-33E807988A8E}">
      <dsp:nvSpPr>
        <dsp:cNvPr id="0" name=""/>
        <dsp:cNvSpPr/>
      </dsp:nvSpPr>
      <dsp:spPr>
        <a:xfrm>
          <a:off x="2594463" y="293530"/>
          <a:ext cx="4807738" cy="4807738"/>
        </a:xfrm>
        <a:custGeom>
          <a:avLst/>
          <a:gdLst/>
          <a:ahLst/>
          <a:cxnLst/>
          <a:rect l="0" t="0" r="0" b="0"/>
          <a:pathLst>
            <a:path>
              <a:moveTo>
                <a:pt x="819933" y="4212110"/>
              </a:moveTo>
              <a:arcTo wR="2403869" hR="2403869" stAng="7873011" swAng="1300074"/>
            </a:path>
          </a:pathLst>
        </a:custGeom>
        <a:noFill/>
        <a:ln w="9525" cap="flat" cmpd="sng" algn="ctr">
          <a:solidFill>
            <a:schemeClr val="accent5">
              <a:hueOff val="-4902230"/>
              <a:satOff val="-6819"/>
              <a:lumOff val="-2615"/>
              <a:alphaOff val="0"/>
            </a:schemeClr>
          </a:solidFill>
          <a:prstDash val="solid"/>
        </a:ln>
        <a:effectLst/>
      </dsp:spPr>
      <dsp:style>
        <a:lnRef idx="1">
          <a:scrgbClr r="0" g="0" b="0"/>
        </a:lnRef>
        <a:fillRef idx="0">
          <a:scrgbClr r="0" g="0" b="0"/>
        </a:fillRef>
        <a:effectRef idx="0">
          <a:scrgbClr r="0" g="0" b="0"/>
        </a:effectRef>
        <a:fontRef idx="minor"/>
      </dsp:style>
    </dsp:sp>
    <dsp:sp modelId="{AA876184-C0BD-B044-BEF0-0C34CD87E85E}">
      <dsp:nvSpPr>
        <dsp:cNvPr id="0" name=""/>
        <dsp:cNvSpPr/>
      </dsp:nvSpPr>
      <dsp:spPr>
        <a:xfrm>
          <a:off x="2067733" y="2941720"/>
          <a:ext cx="1297087" cy="843106"/>
        </a:xfrm>
        <a:prstGeom prst="roundRect">
          <a:avLst/>
        </a:prstGeom>
        <a:solidFill>
          <a:schemeClr val="accent6">
            <a:lumMod val="60000"/>
            <a:lumOff val="40000"/>
          </a:schemeClr>
        </a:solidFill>
        <a:ln w="1714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60960" rIns="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Accessibility</a:t>
          </a:r>
        </a:p>
      </dsp:txBody>
      <dsp:txXfrm>
        <a:off x="2108890" y="2982877"/>
        <a:ext cx="1214773" cy="760792"/>
      </dsp:txXfrm>
    </dsp:sp>
    <dsp:sp modelId="{182BBF05-5C68-4340-867E-CA5997F71C8D}">
      <dsp:nvSpPr>
        <dsp:cNvPr id="0" name=""/>
        <dsp:cNvSpPr/>
      </dsp:nvSpPr>
      <dsp:spPr>
        <a:xfrm>
          <a:off x="2656007" y="424493"/>
          <a:ext cx="4807738" cy="4807738"/>
        </a:xfrm>
        <a:custGeom>
          <a:avLst/>
          <a:gdLst/>
          <a:ahLst/>
          <a:cxnLst/>
          <a:rect l="0" t="0" r="0" b="0"/>
          <a:pathLst>
            <a:path>
              <a:moveTo>
                <a:pt x="2131" y="2505069"/>
              </a:moveTo>
              <a:arcTo wR="2403869" hR="2403869" stAng="10655233" swAng="1724771"/>
            </a:path>
          </a:pathLst>
        </a:custGeom>
        <a:noFill/>
        <a:ln w="9525" cap="flat" cmpd="sng" algn="ctr">
          <a:solidFill>
            <a:schemeClr val="accent5">
              <a:hueOff val="-6127787"/>
              <a:satOff val="-8523"/>
              <a:lumOff val="-3268"/>
              <a:alphaOff val="0"/>
            </a:schemeClr>
          </a:solidFill>
          <a:prstDash val="solid"/>
        </a:ln>
        <a:effectLst/>
      </dsp:spPr>
      <dsp:style>
        <a:lnRef idx="1">
          <a:scrgbClr r="0" g="0" b="0"/>
        </a:lnRef>
        <a:fillRef idx="0">
          <a:scrgbClr r="0" g="0" b="0"/>
        </a:fillRef>
        <a:effectRef idx="0">
          <a:scrgbClr r="0" g="0" b="0"/>
        </a:effectRef>
        <a:fontRef idx="minor"/>
      </dsp:style>
    </dsp:sp>
    <dsp:sp modelId="{2EF6E5AA-FF2E-3F4D-8A03-6A69A503DFEE}">
      <dsp:nvSpPr>
        <dsp:cNvPr id="0" name=""/>
        <dsp:cNvSpPr/>
      </dsp:nvSpPr>
      <dsp:spPr>
        <a:xfrm>
          <a:off x="2531912" y="908021"/>
          <a:ext cx="1297087" cy="843106"/>
        </a:xfrm>
        <a:prstGeom prst="roundRect">
          <a:avLst/>
        </a:prstGeom>
        <a:solidFill>
          <a:schemeClr val="accent6">
            <a:lumMod val="60000"/>
            <a:lumOff val="40000"/>
          </a:schemeClr>
        </a:solidFill>
        <a:ln w="1714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60960" rIns="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Timeliness</a:t>
          </a:r>
        </a:p>
      </dsp:txBody>
      <dsp:txXfrm>
        <a:off x="2573069" y="949178"/>
        <a:ext cx="1214773" cy="760792"/>
      </dsp:txXfrm>
    </dsp:sp>
    <dsp:sp modelId="{79AECC01-A070-2E4C-AA9F-C1C25BA46B51}">
      <dsp:nvSpPr>
        <dsp:cNvPr id="0" name=""/>
        <dsp:cNvSpPr/>
      </dsp:nvSpPr>
      <dsp:spPr>
        <a:xfrm>
          <a:off x="2663081" y="419146"/>
          <a:ext cx="4807738" cy="4807738"/>
        </a:xfrm>
        <a:custGeom>
          <a:avLst/>
          <a:gdLst/>
          <a:ahLst/>
          <a:cxnLst/>
          <a:rect l="0" t="0" r="0" b="0"/>
          <a:pathLst>
            <a:path>
              <a:moveTo>
                <a:pt x="957675" y="483683"/>
              </a:moveTo>
              <a:arcTo wR="2403869" hR="2403869" stAng="13980879" swAng="1212994"/>
            </a:path>
          </a:pathLst>
        </a:custGeom>
        <a:noFill/>
        <a:ln w="9525" cap="flat" cmpd="sng" algn="ctr">
          <a:solidFill>
            <a:schemeClr val="accent5">
              <a:hueOff val="-7353344"/>
              <a:satOff val="-10228"/>
              <a:lumOff val="-3922"/>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E23DAC-11CC-49F7-8D3C-CBEB6453C8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52D387AC-358C-4F65-9E6B-1D51896401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AE1251-258A-45F5-A113-3C61FC1735E2}" type="datetimeFigureOut">
              <a:rPr lang="en-GB" smtClean="0"/>
              <a:t>26/11/2023</a:t>
            </a:fld>
            <a:endParaRPr lang="en-GB" dirty="0"/>
          </a:p>
        </p:txBody>
      </p:sp>
      <p:sp>
        <p:nvSpPr>
          <p:cNvPr id="4" name="Footer Placeholder 3">
            <a:extLst>
              <a:ext uri="{FF2B5EF4-FFF2-40B4-BE49-F238E27FC236}">
                <a16:creationId xmlns:a16="http://schemas.microsoft.com/office/drawing/2014/main" id="{1B610F00-77D6-4E99-9712-FCB723E880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80B98E11-486A-423E-9081-7A040D6689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EBA422-3C83-438E-8675-A2426545B4C6}" type="slidenum">
              <a:rPr lang="en-GB" smtClean="0"/>
              <a:t>‹#›</a:t>
            </a:fld>
            <a:endParaRPr lang="en-GB" dirty="0"/>
          </a:p>
        </p:txBody>
      </p:sp>
    </p:spTree>
    <p:extLst>
      <p:ext uri="{BB962C8B-B14F-4D97-AF65-F5344CB8AC3E}">
        <p14:creationId xmlns:p14="http://schemas.microsoft.com/office/powerpoint/2010/main" val="3224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F1342-D44D-47DB-8E93-9201881A219C}" type="datetimeFigureOut">
              <a:rPr lang="en-US" smtClean="0"/>
              <a:t>11/26/23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BE5E5A-3712-468B-9019-0672FAC20D4D}" type="slidenum">
              <a:rPr lang="en-US" smtClean="0"/>
              <a:t>‹#›</a:t>
            </a:fld>
            <a:endParaRPr lang="en-US" dirty="0"/>
          </a:p>
        </p:txBody>
      </p:sp>
    </p:spTree>
    <p:extLst>
      <p:ext uri="{BB962C8B-B14F-4D97-AF65-F5344CB8AC3E}">
        <p14:creationId xmlns:p14="http://schemas.microsoft.com/office/powerpoint/2010/main" val="4148342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E5E5A-3712-468B-9019-0672FAC20D4D}" type="slidenum">
              <a:rPr lang="en-US" smtClean="0"/>
              <a:t>1</a:t>
            </a:fld>
            <a:endParaRPr lang="en-US" dirty="0"/>
          </a:p>
        </p:txBody>
      </p:sp>
    </p:spTree>
    <p:extLst>
      <p:ext uri="{BB962C8B-B14F-4D97-AF65-F5344CB8AC3E}">
        <p14:creationId xmlns:p14="http://schemas.microsoft.com/office/powerpoint/2010/main" val="823136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15</a:t>
            </a:fld>
            <a:endParaRPr lang="en-US" dirty="0"/>
          </a:p>
        </p:txBody>
      </p:sp>
    </p:spTree>
    <p:extLst>
      <p:ext uri="{BB962C8B-B14F-4D97-AF65-F5344CB8AC3E}">
        <p14:creationId xmlns:p14="http://schemas.microsoft.com/office/powerpoint/2010/main" val="1706527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BE5E5A-3712-468B-9019-0672FAC20D4D}" type="slidenum">
              <a:rPr lang="en-US" smtClean="0"/>
              <a:t>16</a:t>
            </a:fld>
            <a:endParaRPr lang="en-US" dirty="0"/>
          </a:p>
        </p:txBody>
      </p:sp>
    </p:spTree>
    <p:extLst>
      <p:ext uri="{BB962C8B-B14F-4D97-AF65-F5344CB8AC3E}">
        <p14:creationId xmlns:p14="http://schemas.microsoft.com/office/powerpoint/2010/main" val="124999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FFD31-283D-B740-A47C-B4068B766543}" type="slidenum">
              <a:rPr lang="en-US" smtClean="0"/>
              <a:t>18</a:t>
            </a:fld>
            <a:endParaRPr lang="en-US" dirty="0"/>
          </a:p>
        </p:txBody>
      </p:sp>
    </p:spTree>
    <p:extLst>
      <p:ext uri="{BB962C8B-B14F-4D97-AF65-F5344CB8AC3E}">
        <p14:creationId xmlns:p14="http://schemas.microsoft.com/office/powerpoint/2010/main" val="3365374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BE5E5A-3712-468B-9019-0672FAC20D4D}" type="slidenum">
              <a:rPr lang="en-US" smtClean="0"/>
              <a:t>19</a:t>
            </a:fld>
            <a:endParaRPr lang="en-US" dirty="0"/>
          </a:p>
        </p:txBody>
      </p:sp>
    </p:spTree>
    <p:extLst>
      <p:ext uri="{BB962C8B-B14F-4D97-AF65-F5344CB8AC3E}">
        <p14:creationId xmlns:p14="http://schemas.microsoft.com/office/powerpoint/2010/main" val="1834151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20</a:t>
            </a:fld>
            <a:endParaRPr lang="en-US" dirty="0"/>
          </a:p>
        </p:txBody>
      </p:sp>
    </p:spTree>
    <p:extLst>
      <p:ext uri="{BB962C8B-B14F-4D97-AF65-F5344CB8AC3E}">
        <p14:creationId xmlns:p14="http://schemas.microsoft.com/office/powerpoint/2010/main" val="3739065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Tree>
    <p:extLst>
      <p:ext uri="{BB962C8B-B14F-4D97-AF65-F5344CB8AC3E}">
        <p14:creationId xmlns:p14="http://schemas.microsoft.com/office/powerpoint/2010/main" val="302612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22</a:t>
            </a:fld>
            <a:endParaRPr lang="en-US" dirty="0"/>
          </a:p>
        </p:txBody>
      </p:sp>
    </p:spTree>
    <p:extLst>
      <p:ext uri="{BB962C8B-B14F-4D97-AF65-F5344CB8AC3E}">
        <p14:creationId xmlns:p14="http://schemas.microsoft.com/office/powerpoint/2010/main" val="172510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24</a:t>
            </a:fld>
            <a:endParaRPr lang="en-US" dirty="0"/>
          </a:p>
        </p:txBody>
      </p:sp>
    </p:spTree>
    <p:extLst>
      <p:ext uri="{BB962C8B-B14F-4D97-AF65-F5344CB8AC3E}">
        <p14:creationId xmlns:p14="http://schemas.microsoft.com/office/powerpoint/2010/main" val="1767887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25</a:t>
            </a:fld>
            <a:endParaRPr lang="en-US" dirty="0"/>
          </a:p>
        </p:txBody>
      </p:sp>
    </p:spTree>
    <p:extLst>
      <p:ext uri="{BB962C8B-B14F-4D97-AF65-F5344CB8AC3E}">
        <p14:creationId xmlns:p14="http://schemas.microsoft.com/office/powerpoint/2010/main" val="1717088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27</a:t>
            </a:fld>
            <a:endParaRPr lang="en-US" dirty="0"/>
          </a:p>
        </p:txBody>
      </p:sp>
    </p:spTree>
    <p:extLst>
      <p:ext uri="{BB962C8B-B14F-4D97-AF65-F5344CB8AC3E}">
        <p14:creationId xmlns:p14="http://schemas.microsoft.com/office/powerpoint/2010/main" val="975927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3</a:t>
            </a:fld>
            <a:endParaRPr lang="en-US" dirty="0"/>
          </a:p>
        </p:txBody>
      </p:sp>
    </p:spTree>
    <p:extLst>
      <p:ext uri="{BB962C8B-B14F-4D97-AF65-F5344CB8AC3E}">
        <p14:creationId xmlns:p14="http://schemas.microsoft.com/office/powerpoint/2010/main" val="467273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28</a:t>
            </a:fld>
            <a:endParaRPr lang="en-US" dirty="0"/>
          </a:p>
        </p:txBody>
      </p:sp>
    </p:spTree>
    <p:extLst>
      <p:ext uri="{BB962C8B-B14F-4D97-AF65-F5344CB8AC3E}">
        <p14:creationId xmlns:p14="http://schemas.microsoft.com/office/powerpoint/2010/main" val="3968109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E5E5A-3712-468B-9019-0672FAC20D4D}" type="slidenum">
              <a:rPr lang="en-US" smtClean="0"/>
              <a:t>29</a:t>
            </a:fld>
            <a:endParaRPr lang="en-US" dirty="0"/>
          </a:p>
        </p:txBody>
      </p:sp>
    </p:spTree>
    <p:extLst>
      <p:ext uri="{BB962C8B-B14F-4D97-AF65-F5344CB8AC3E}">
        <p14:creationId xmlns:p14="http://schemas.microsoft.com/office/powerpoint/2010/main" val="1037954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4" name="Slide Number Placeholder 3"/>
          <p:cNvSpPr>
            <a:spLocks noGrp="1"/>
          </p:cNvSpPr>
          <p:nvPr>
            <p:ph type="sldNum" sz="quarter" idx="10"/>
          </p:nvPr>
        </p:nvSpPr>
        <p:spPr/>
        <p:txBody>
          <a:bodyPr/>
          <a:lstStyle/>
          <a:p>
            <a:fld id="{C4BE5E5A-3712-468B-9019-0672FAC20D4D}" type="slidenum">
              <a:rPr lang="en-US" smtClean="0"/>
              <a:t>30</a:t>
            </a:fld>
            <a:endParaRPr lang="en-US" dirty="0"/>
          </a:p>
        </p:txBody>
      </p:sp>
      <p:sp>
        <p:nvSpPr>
          <p:cNvPr id="6" name="Notes Placeholder 5">
            <a:extLst>
              <a:ext uri="{FF2B5EF4-FFF2-40B4-BE49-F238E27FC236}">
                <a16:creationId xmlns:a16="http://schemas.microsoft.com/office/drawing/2014/main" id="{35D5418C-7D53-134D-AF32-EE9FC9ED68CB}"/>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636674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31</a:t>
            </a:fld>
            <a:endParaRPr lang="en-US" dirty="0"/>
          </a:p>
        </p:txBody>
      </p:sp>
    </p:spTree>
    <p:extLst>
      <p:ext uri="{BB962C8B-B14F-4D97-AF65-F5344CB8AC3E}">
        <p14:creationId xmlns:p14="http://schemas.microsoft.com/office/powerpoint/2010/main" val="3897988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32</a:t>
            </a:fld>
            <a:endParaRPr lang="en-US" dirty="0"/>
          </a:p>
        </p:txBody>
      </p:sp>
    </p:spTree>
    <p:extLst>
      <p:ext uri="{BB962C8B-B14F-4D97-AF65-F5344CB8AC3E}">
        <p14:creationId xmlns:p14="http://schemas.microsoft.com/office/powerpoint/2010/main" val="1235814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33</a:t>
            </a:fld>
            <a:endParaRPr lang="en-US" dirty="0"/>
          </a:p>
        </p:txBody>
      </p:sp>
    </p:spTree>
    <p:extLst>
      <p:ext uri="{BB962C8B-B14F-4D97-AF65-F5344CB8AC3E}">
        <p14:creationId xmlns:p14="http://schemas.microsoft.com/office/powerpoint/2010/main" val="2590748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34</a:t>
            </a:fld>
            <a:endParaRPr lang="en-US" dirty="0"/>
          </a:p>
        </p:txBody>
      </p:sp>
    </p:spTree>
    <p:extLst>
      <p:ext uri="{BB962C8B-B14F-4D97-AF65-F5344CB8AC3E}">
        <p14:creationId xmlns:p14="http://schemas.microsoft.com/office/powerpoint/2010/main" val="2301073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35</a:t>
            </a:fld>
            <a:endParaRPr lang="en-US" dirty="0"/>
          </a:p>
        </p:txBody>
      </p:sp>
    </p:spTree>
    <p:extLst>
      <p:ext uri="{BB962C8B-B14F-4D97-AF65-F5344CB8AC3E}">
        <p14:creationId xmlns:p14="http://schemas.microsoft.com/office/powerpoint/2010/main" val="3823521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36</a:t>
            </a:fld>
            <a:endParaRPr lang="en-US" dirty="0"/>
          </a:p>
        </p:txBody>
      </p:sp>
    </p:spTree>
    <p:extLst>
      <p:ext uri="{BB962C8B-B14F-4D97-AF65-F5344CB8AC3E}">
        <p14:creationId xmlns:p14="http://schemas.microsoft.com/office/powerpoint/2010/main" val="28455091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78D5EF-6496-EC4B-B2B6-FE2EA2FAD5A6}" type="slidenum">
              <a:rPr lang="en-US" smtClean="0"/>
              <a:pPr>
                <a:defRPr/>
              </a:pPr>
              <a:t>37</a:t>
            </a:fld>
            <a:endParaRPr lang="en-US" dirty="0"/>
          </a:p>
        </p:txBody>
      </p:sp>
    </p:spTree>
    <p:extLst>
      <p:ext uri="{BB962C8B-B14F-4D97-AF65-F5344CB8AC3E}">
        <p14:creationId xmlns:p14="http://schemas.microsoft.com/office/powerpoint/2010/main" val="1418766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4</a:t>
            </a:fld>
            <a:endParaRPr lang="en-US" dirty="0"/>
          </a:p>
        </p:txBody>
      </p:sp>
    </p:spTree>
    <p:extLst>
      <p:ext uri="{BB962C8B-B14F-4D97-AF65-F5344CB8AC3E}">
        <p14:creationId xmlns:p14="http://schemas.microsoft.com/office/powerpoint/2010/main" val="3283413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38</a:t>
            </a:fld>
            <a:endParaRPr lang="en-US" dirty="0"/>
          </a:p>
        </p:txBody>
      </p:sp>
    </p:spTree>
    <p:extLst>
      <p:ext uri="{BB962C8B-B14F-4D97-AF65-F5344CB8AC3E}">
        <p14:creationId xmlns:p14="http://schemas.microsoft.com/office/powerpoint/2010/main" val="3067480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39</a:t>
            </a:fld>
            <a:endParaRPr lang="en-US" dirty="0"/>
          </a:p>
        </p:txBody>
      </p:sp>
    </p:spTree>
    <p:extLst>
      <p:ext uri="{BB962C8B-B14F-4D97-AF65-F5344CB8AC3E}">
        <p14:creationId xmlns:p14="http://schemas.microsoft.com/office/powerpoint/2010/main" val="2680032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41</a:t>
            </a:fld>
            <a:endParaRPr lang="en-US" dirty="0"/>
          </a:p>
        </p:txBody>
      </p:sp>
    </p:spTree>
    <p:extLst>
      <p:ext uri="{BB962C8B-B14F-4D97-AF65-F5344CB8AC3E}">
        <p14:creationId xmlns:p14="http://schemas.microsoft.com/office/powerpoint/2010/main" val="4119788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742950" lvl="1" indent="-285750">
              <a:spcBef>
                <a:spcPts val="600"/>
              </a:spcBef>
              <a:buFont typeface="Wingdings" pitchFamily="2" charset="2"/>
              <a:buChar char="Ø"/>
            </a:pPr>
            <a:r>
              <a:rPr lang="en-GB" sz="1600" dirty="0"/>
              <a:t>No single view of customer</a:t>
            </a:r>
          </a:p>
          <a:p>
            <a:pPr marL="742950" lvl="1" indent="-285750">
              <a:spcBef>
                <a:spcPts val="600"/>
              </a:spcBef>
              <a:buFont typeface="Wingdings" pitchFamily="2" charset="2"/>
              <a:buChar char="Ø"/>
            </a:pPr>
            <a:r>
              <a:rPr lang="en-GB" sz="1600" dirty="0"/>
              <a:t>Uncontrolled customer data duplication</a:t>
            </a:r>
          </a:p>
          <a:p>
            <a:pPr marL="742950" lvl="1" indent="-285750">
              <a:spcBef>
                <a:spcPts val="600"/>
              </a:spcBef>
              <a:buFont typeface="Wingdings" pitchFamily="2" charset="2"/>
              <a:buChar char="Ø"/>
            </a:pPr>
            <a:r>
              <a:rPr lang="en-GB" sz="1600" dirty="0"/>
              <a:t>Cultural problems around valuing and using data (e.g. valet parking)</a:t>
            </a:r>
          </a:p>
          <a:p>
            <a:pPr marL="742950" lvl="1" indent="-285750">
              <a:spcBef>
                <a:spcPts val="600"/>
              </a:spcBef>
              <a:buFont typeface="Wingdings" pitchFamily="2" charset="2"/>
              <a:buChar char="Ø"/>
            </a:pPr>
            <a:r>
              <a:rPr lang="en-GB" sz="1600" dirty="0"/>
              <a:t>Lack of business accountability for data</a:t>
            </a:r>
          </a:p>
          <a:p>
            <a:pPr marL="742950" lvl="1" indent="-285750">
              <a:spcBef>
                <a:spcPts val="600"/>
              </a:spcBef>
              <a:buFont typeface="Wingdings" pitchFamily="2" charset="2"/>
              <a:buChar char="Ø"/>
            </a:pPr>
            <a:r>
              <a:rPr lang="en-GB" sz="1600" dirty="0"/>
              <a:t>Problems with both procurement and financial reporting; data probably an underlying cause</a:t>
            </a:r>
          </a:p>
          <a:p>
            <a:pPr marL="742950" lvl="1" indent="-285750">
              <a:spcBef>
                <a:spcPts val="600"/>
              </a:spcBef>
              <a:buFont typeface="Wingdings" pitchFamily="2" charset="2"/>
              <a:buChar char="Ø"/>
            </a:pPr>
            <a:r>
              <a:rPr lang="en-GB" sz="1600" dirty="0"/>
              <a:t>Potential need for new IT investment </a:t>
            </a:r>
          </a:p>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42</a:t>
            </a:fld>
            <a:endParaRPr lang="en-US" dirty="0"/>
          </a:p>
        </p:txBody>
      </p:sp>
    </p:spTree>
    <p:extLst>
      <p:ext uri="{BB962C8B-B14F-4D97-AF65-F5344CB8AC3E}">
        <p14:creationId xmlns:p14="http://schemas.microsoft.com/office/powerpoint/2010/main" val="12199650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43</a:t>
            </a:fld>
            <a:endParaRPr lang="en-US" dirty="0"/>
          </a:p>
        </p:txBody>
      </p:sp>
    </p:spTree>
    <p:extLst>
      <p:ext uri="{BB962C8B-B14F-4D97-AF65-F5344CB8AC3E}">
        <p14:creationId xmlns:p14="http://schemas.microsoft.com/office/powerpoint/2010/main" val="5114884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4" name="Slide Number Placeholder 3"/>
          <p:cNvSpPr>
            <a:spLocks noGrp="1"/>
          </p:cNvSpPr>
          <p:nvPr>
            <p:ph type="sldNum" sz="quarter" idx="5"/>
          </p:nvPr>
        </p:nvSpPr>
        <p:spPr/>
        <p:txBody>
          <a:bodyPr/>
          <a:lstStyle/>
          <a:p>
            <a:fld id="{C4BE5E5A-3712-468B-9019-0672FAC20D4D}" type="slidenum">
              <a:rPr lang="en-US" smtClean="0"/>
              <a:t>44</a:t>
            </a:fld>
            <a:endParaRPr lang="en-US" dirty="0"/>
          </a:p>
        </p:txBody>
      </p:sp>
    </p:spTree>
    <p:extLst>
      <p:ext uri="{BB962C8B-B14F-4D97-AF65-F5344CB8AC3E}">
        <p14:creationId xmlns:p14="http://schemas.microsoft.com/office/powerpoint/2010/main" val="1640903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48</a:t>
            </a:fld>
            <a:endParaRPr lang="en-US" dirty="0"/>
          </a:p>
        </p:txBody>
      </p:sp>
    </p:spTree>
    <p:extLst>
      <p:ext uri="{BB962C8B-B14F-4D97-AF65-F5344CB8AC3E}">
        <p14:creationId xmlns:p14="http://schemas.microsoft.com/office/powerpoint/2010/main" val="22613762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49</a:t>
            </a:fld>
            <a:endParaRPr lang="en-US" dirty="0"/>
          </a:p>
        </p:txBody>
      </p:sp>
    </p:spTree>
    <p:extLst>
      <p:ext uri="{BB962C8B-B14F-4D97-AF65-F5344CB8AC3E}">
        <p14:creationId xmlns:p14="http://schemas.microsoft.com/office/powerpoint/2010/main" val="25578809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50</a:t>
            </a:fld>
            <a:endParaRPr lang="en-US" dirty="0"/>
          </a:p>
        </p:txBody>
      </p:sp>
    </p:spTree>
    <p:extLst>
      <p:ext uri="{BB962C8B-B14F-4D97-AF65-F5344CB8AC3E}">
        <p14:creationId xmlns:p14="http://schemas.microsoft.com/office/powerpoint/2010/main" val="24782029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51</a:t>
            </a:fld>
            <a:endParaRPr lang="en-US" dirty="0"/>
          </a:p>
        </p:txBody>
      </p:sp>
    </p:spTree>
    <p:extLst>
      <p:ext uri="{BB962C8B-B14F-4D97-AF65-F5344CB8AC3E}">
        <p14:creationId xmlns:p14="http://schemas.microsoft.com/office/powerpoint/2010/main" val="1289691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
        <p:nvSpPr>
          <p:cNvPr id="1310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C45E769-0A60-4C8F-B2D6-6876AE5F6FF1}" type="slidenum">
              <a:rPr lang="en-US" smtClean="0"/>
              <a:pPr eaLnBrk="1" hangingPunct="1"/>
              <a:t>6</a:t>
            </a:fld>
            <a:endParaRPr lang="en-US" dirty="0"/>
          </a:p>
        </p:txBody>
      </p:sp>
    </p:spTree>
    <p:extLst>
      <p:ext uri="{BB962C8B-B14F-4D97-AF65-F5344CB8AC3E}">
        <p14:creationId xmlns:p14="http://schemas.microsoft.com/office/powerpoint/2010/main" val="1580446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CDD576-8C0C-43AF-9739-ED0D7C8935FA}" type="slidenum">
              <a:rPr lang="en-GB" smtClean="0"/>
              <a:t>53</a:t>
            </a:fld>
            <a:endParaRPr lang="en-GB" dirty="0"/>
          </a:p>
        </p:txBody>
      </p:sp>
    </p:spTree>
    <p:extLst>
      <p:ext uri="{BB962C8B-B14F-4D97-AF65-F5344CB8AC3E}">
        <p14:creationId xmlns:p14="http://schemas.microsoft.com/office/powerpoint/2010/main" val="756440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CDD576-8C0C-43AF-9739-ED0D7C8935FA}" type="slidenum">
              <a:rPr lang="en-GB" smtClean="0"/>
              <a:t>54</a:t>
            </a:fld>
            <a:endParaRPr lang="en-GB" dirty="0"/>
          </a:p>
        </p:txBody>
      </p:sp>
    </p:spTree>
    <p:extLst>
      <p:ext uri="{BB962C8B-B14F-4D97-AF65-F5344CB8AC3E}">
        <p14:creationId xmlns:p14="http://schemas.microsoft.com/office/powerpoint/2010/main" val="20401087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55</a:t>
            </a:fld>
            <a:endParaRPr lang="en-US" dirty="0"/>
          </a:p>
        </p:txBody>
      </p:sp>
    </p:spTree>
    <p:extLst>
      <p:ext uri="{BB962C8B-B14F-4D97-AF65-F5344CB8AC3E}">
        <p14:creationId xmlns:p14="http://schemas.microsoft.com/office/powerpoint/2010/main" val="25946455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56</a:t>
            </a:fld>
            <a:endParaRPr lang="en-US" dirty="0"/>
          </a:p>
        </p:txBody>
      </p:sp>
    </p:spTree>
    <p:extLst>
      <p:ext uri="{BB962C8B-B14F-4D97-AF65-F5344CB8AC3E}">
        <p14:creationId xmlns:p14="http://schemas.microsoft.com/office/powerpoint/2010/main" val="24862703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57</a:t>
            </a:fld>
            <a:endParaRPr lang="en-US" dirty="0"/>
          </a:p>
        </p:txBody>
      </p:sp>
    </p:spTree>
    <p:extLst>
      <p:ext uri="{BB962C8B-B14F-4D97-AF65-F5344CB8AC3E}">
        <p14:creationId xmlns:p14="http://schemas.microsoft.com/office/powerpoint/2010/main" val="19929365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58</a:t>
            </a:fld>
            <a:endParaRPr lang="en-US" dirty="0"/>
          </a:p>
        </p:txBody>
      </p:sp>
    </p:spTree>
    <p:extLst>
      <p:ext uri="{BB962C8B-B14F-4D97-AF65-F5344CB8AC3E}">
        <p14:creationId xmlns:p14="http://schemas.microsoft.com/office/powerpoint/2010/main" val="11680855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59</a:t>
            </a:fld>
            <a:endParaRPr lang="en-US" dirty="0"/>
          </a:p>
        </p:txBody>
      </p:sp>
    </p:spTree>
    <p:extLst>
      <p:ext uri="{BB962C8B-B14F-4D97-AF65-F5344CB8AC3E}">
        <p14:creationId xmlns:p14="http://schemas.microsoft.com/office/powerpoint/2010/main" val="20244877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E5E5A-3712-468B-9019-0672FAC20D4D}" type="slidenum">
              <a:rPr lang="en-US" smtClean="0"/>
              <a:t>60</a:t>
            </a:fld>
            <a:endParaRPr lang="en-US" dirty="0"/>
          </a:p>
        </p:txBody>
      </p:sp>
    </p:spTree>
    <p:extLst>
      <p:ext uri="{BB962C8B-B14F-4D97-AF65-F5344CB8AC3E}">
        <p14:creationId xmlns:p14="http://schemas.microsoft.com/office/powerpoint/2010/main" val="23122020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BE5E5A-3712-468B-9019-0672FAC20D4D}" type="slidenum">
              <a:rPr lang="en-US" smtClean="0"/>
              <a:t>61</a:t>
            </a:fld>
            <a:endParaRPr lang="en-US" dirty="0"/>
          </a:p>
        </p:txBody>
      </p:sp>
    </p:spTree>
    <p:extLst>
      <p:ext uri="{BB962C8B-B14F-4D97-AF65-F5344CB8AC3E}">
        <p14:creationId xmlns:p14="http://schemas.microsoft.com/office/powerpoint/2010/main" val="38180148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E5E5A-3712-468B-9019-0672FAC20D4D}" type="slidenum">
              <a:rPr lang="en-US" smtClean="0"/>
              <a:t>62</a:t>
            </a:fld>
            <a:endParaRPr lang="en-US" dirty="0"/>
          </a:p>
        </p:txBody>
      </p:sp>
    </p:spTree>
    <p:extLst>
      <p:ext uri="{BB962C8B-B14F-4D97-AF65-F5344CB8AC3E}">
        <p14:creationId xmlns:p14="http://schemas.microsoft.com/office/powerpoint/2010/main" val="1211537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8</a:t>
            </a:fld>
            <a:endParaRPr lang="en-US" dirty="0"/>
          </a:p>
        </p:txBody>
      </p:sp>
    </p:spTree>
    <p:extLst>
      <p:ext uri="{BB962C8B-B14F-4D97-AF65-F5344CB8AC3E}">
        <p14:creationId xmlns:p14="http://schemas.microsoft.com/office/powerpoint/2010/main" val="27511531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9D3C2597-8C03-4CBD-9764-EF50730DF683}" type="slidenum">
              <a:rPr lang="en-GB" sz="1200"/>
              <a:pPr algn="r" eaLnBrk="1" hangingPunct="1"/>
              <a:t>64</a:t>
            </a:fld>
            <a:endParaRPr lang="en-GB" sz="1200" dirty="0"/>
          </a:p>
        </p:txBody>
      </p:sp>
      <p:sp>
        <p:nvSpPr>
          <p:cNvPr id="220163" name="Rectangle 2"/>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endParaRPr lang="en-GB" dirty="0"/>
          </a:p>
        </p:txBody>
      </p:sp>
    </p:spTree>
    <p:extLst>
      <p:ext uri="{BB962C8B-B14F-4D97-AF65-F5344CB8AC3E}">
        <p14:creationId xmlns:p14="http://schemas.microsoft.com/office/powerpoint/2010/main" val="24767395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65</a:t>
            </a:fld>
            <a:endParaRPr lang="en-US" dirty="0"/>
          </a:p>
        </p:txBody>
      </p:sp>
    </p:spTree>
    <p:extLst>
      <p:ext uri="{BB962C8B-B14F-4D97-AF65-F5344CB8AC3E}">
        <p14:creationId xmlns:p14="http://schemas.microsoft.com/office/powerpoint/2010/main" val="11966208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67</a:t>
            </a:fld>
            <a:endParaRPr lang="en-US" dirty="0"/>
          </a:p>
        </p:txBody>
      </p:sp>
    </p:spTree>
    <p:extLst>
      <p:ext uri="{BB962C8B-B14F-4D97-AF65-F5344CB8AC3E}">
        <p14:creationId xmlns:p14="http://schemas.microsoft.com/office/powerpoint/2010/main" val="29676814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68</a:t>
            </a:fld>
            <a:endParaRPr lang="en-US" dirty="0"/>
          </a:p>
        </p:txBody>
      </p:sp>
    </p:spTree>
    <p:extLst>
      <p:ext uri="{BB962C8B-B14F-4D97-AF65-F5344CB8AC3E}">
        <p14:creationId xmlns:p14="http://schemas.microsoft.com/office/powerpoint/2010/main" val="34167390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69</a:t>
            </a:fld>
            <a:endParaRPr lang="en-US" dirty="0"/>
          </a:p>
        </p:txBody>
      </p:sp>
    </p:spTree>
    <p:extLst>
      <p:ext uri="{BB962C8B-B14F-4D97-AF65-F5344CB8AC3E}">
        <p14:creationId xmlns:p14="http://schemas.microsoft.com/office/powerpoint/2010/main" val="30603239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70</a:t>
            </a:fld>
            <a:endParaRPr lang="en-US" dirty="0"/>
          </a:p>
        </p:txBody>
      </p:sp>
    </p:spTree>
    <p:extLst>
      <p:ext uri="{BB962C8B-B14F-4D97-AF65-F5344CB8AC3E}">
        <p14:creationId xmlns:p14="http://schemas.microsoft.com/office/powerpoint/2010/main" val="31417187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71</a:t>
            </a:fld>
            <a:endParaRPr lang="en-US" dirty="0"/>
          </a:p>
        </p:txBody>
      </p:sp>
    </p:spTree>
    <p:extLst>
      <p:ext uri="{BB962C8B-B14F-4D97-AF65-F5344CB8AC3E}">
        <p14:creationId xmlns:p14="http://schemas.microsoft.com/office/powerpoint/2010/main" val="9181567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72</a:t>
            </a:fld>
            <a:endParaRPr lang="en-US" dirty="0"/>
          </a:p>
        </p:txBody>
      </p:sp>
    </p:spTree>
    <p:extLst>
      <p:ext uri="{BB962C8B-B14F-4D97-AF65-F5344CB8AC3E}">
        <p14:creationId xmlns:p14="http://schemas.microsoft.com/office/powerpoint/2010/main" val="30551377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73</a:t>
            </a:fld>
            <a:endParaRPr lang="en-US" dirty="0"/>
          </a:p>
        </p:txBody>
      </p:sp>
    </p:spTree>
    <p:extLst>
      <p:ext uri="{BB962C8B-B14F-4D97-AF65-F5344CB8AC3E}">
        <p14:creationId xmlns:p14="http://schemas.microsoft.com/office/powerpoint/2010/main" val="5547164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74</a:t>
            </a:fld>
            <a:endParaRPr lang="en-US" dirty="0"/>
          </a:p>
        </p:txBody>
      </p:sp>
    </p:spTree>
    <p:extLst>
      <p:ext uri="{BB962C8B-B14F-4D97-AF65-F5344CB8AC3E}">
        <p14:creationId xmlns:p14="http://schemas.microsoft.com/office/powerpoint/2010/main" val="1621956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10</a:t>
            </a:fld>
            <a:endParaRPr lang="en-US" dirty="0"/>
          </a:p>
        </p:txBody>
      </p:sp>
    </p:spTree>
    <p:extLst>
      <p:ext uri="{BB962C8B-B14F-4D97-AF65-F5344CB8AC3E}">
        <p14:creationId xmlns:p14="http://schemas.microsoft.com/office/powerpoint/2010/main" val="17082946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75</a:t>
            </a:fld>
            <a:endParaRPr lang="en-US" dirty="0"/>
          </a:p>
        </p:txBody>
      </p:sp>
    </p:spTree>
    <p:extLst>
      <p:ext uri="{BB962C8B-B14F-4D97-AF65-F5344CB8AC3E}">
        <p14:creationId xmlns:p14="http://schemas.microsoft.com/office/powerpoint/2010/main" val="38501881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76</a:t>
            </a:fld>
            <a:endParaRPr lang="en-US" dirty="0"/>
          </a:p>
        </p:txBody>
      </p:sp>
    </p:spTree>
    <p:extLst>
      <p:ext uri="{BB962C8B-B14F-4D97-AF65-F5344CB8AC3E}">
        <p14:creationId xmlns:p14="http://schemas.microsoft.com/office/powerpoint/2010/main" val="19974805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1CDD576-8C0C-43AF-9739-ED0D7C8935FA}" type="slidenum">
              <a:rPr lang="en-GB" smtClean="0"/>
              <a:t>78</a:t>
            </a:fld>
            <a:endParaRPr lang="en-GB" dirty="0"/>
          </a:p>
        </p:txBody>
      </p:sp>
    </p:spTree>
    <p:extLst>
      <p:ext uri="{BB962C8B-B14F-4D97-AF65-F5344CB8AC3E}">
        <p14:creationId xmlns:p14="http://schemas.microsoft.com/office/powerpoint/2010/main" val="29734044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79</a:t>
            </a:fld>
            <a:endParaRPr lang="en-US" dirty="0"/>
          </a:p>
        </p:txBody>
      </p:sp>
    </p:spTree>
    <p:extLst>
      <p:ext uri="{BB962C8B-B14F-4D97-AF65-F5344CB8AC3E}">
        <p14:creationId xmlns:p14="http://schemas.microsoft.com/office/powerpoint/2010/main" val="17168738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80</a:t>
            </a:fld>
            <a:endParaRPr lang="en-US" dirty="0"/>
          </a:p>
        </p:txBody>
      </p:sp>
    </p:spTree>
    <p:extLst>
      <p:ext uri="{BB962C8B-B14F-4D97-AF65-F5344CB8AC3E}">
        <p14:creationId xmlns:p14="http://schemas.microsoft.com/office/powerpoint/2010/main" val="7590493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81</a:t>
            </a:fld>
            <a:endParaRPr lang="en-US" dirty="0"/>
          </a:p>
        </p:txBody>
      </p:sp>
    </p:spTree>
    <p:extLst>
      <p:ext uri="{BB962C8B-B14F-4D97-AF65-F5344CB8AC3E}">
        <p14:creationId xmlns:p14="http://schemas.microsoft.com/office/powerpoint/2010/main" val="26624221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82</a:t>
            </a:fld>
            <a:endParaRPr lang="en-US" dirty="0"/>
          </a:p>
        </p:txBody>
      </p:sp>
    </p:spTree>
    <p:extLst>
      <p:ext uri="{BB962C8B-B14F-4D97-AF65-F5344CB8AC3E}">
        <p14:creationId xmlns:p14="http://schemas.microsoft.com/office/powerpoint/2010/main" val="3446251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83</a:t>
            </a:fld>
            <a:endParaRPr lang="en-US" dirty="0"/>
          </a:p>
        </p:txBody>
      </p:sp>
    </p:spTree>
    <p:extLst>
      <p:ext uri="{BB962C8B-B14F-4D97-AF65-F5344CB8AC3E}">
        <p14:creationId xmlns:p14="http://schemas.microsoft.com/office/powerpoint/2010/main" val="13846960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85</a:t>
            </a:fld>
            <a:endParaRPr lang="en-US" dirty="0"/>
          </a:p>
        </p:txBody>
      </p:sp>
    </p:spTree>
    <p:extLst>
      <p:ext uri="{BB962C8B-B14F-4D97-AF65-F5344CB8AC3E}">
        <p14:creationId xmlns:p14="http://schemas.microsoft.com/office/powerpoint/2010/main" val="1239246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1"/>
            <a:r>
              <a:rPr lang="en-GB" dirty="0"/>
              <a:t>Appoint Data Owners and Data Stewards </a:t>
            </a:r>
          </a:p>
          <a:p>
            <a:pPr lvl="1"/>
            <a:r>
              <a:rPr lang="en-GB" dirty="0"/>
              <a:t>Maintain Data Improvement Plans as living artefacts</a:t>
            </a:r>
          </a:p>
          <a:p>
            <a:pPr lvl="1"/>
            <a:r>
              <a:rPr lang="en-GB" dirty="0"/>
              <a:t>Look for continual data improvement </a:t>
            </a:r>
          </a:p>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86</a:t>
            </a:fld>
            <a:endParaRPr lang="en-US" dirty="0"/>
          </a:p>
        </p:txBody>
      </p:sp>
    </p:spTree>
    <p:extLst>
      <p:ext uri="{BB962C8B-B14F-4D97-AF65-F5344CB8AC3E}">
        <p14:creationId xmlns:p14="http://schemas.microsoft.com/office/powerpoint/2010/main" val="1630998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11</a:t>
            </a:fld>
            <a:endParaRPr lang="en-US" dirty="0"/>
          </a:p>
        </p:txBody>
      </p:sp>
    </p:spTree>
    <p:extLst>
      <p:ext uri="{BB962C8B-B14F-4D97-AF65-F5344CB8AC3E}">
        <p14:creationId xmlns:p14="http://schemas.microsoft.com/office/powerpoint/2010/main" val="31269798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87</a:t>
            </a:fld>
            <a:endParaRPr lang="en-US" dirty="0"/>
          </a:p>
        </p:txBody>
      </p:sp>
    </p:spTree>
    <p:extLst>
      <p:ext uri="{BB962C8B-B14F-4D97-AF65-F5344CB8AC3E}">
        <p14:creationId xmlns:p14="http://schemas.microsoft.com/office/powerpoint/2010/main" val="39154202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88</a:t>
            </a:fld>
            <a:endParaRPr lang="en-US" dirty="0"/>
          </a:p>
        </p:txBody>
      </p:sp>
    </p:spTree>
    <p:extLst>
      <p:ext uri="{BB962C8B-B14F-4D97-AF65-F5344CB8AC3E}">
        <p14:creationId xmlns:p14="http://schemas.microsoft.com/office/powerpoint/2010/main" val="18395443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89</a:t>
            </a:fld>
            <a:endParaRPr lang="en-US" dirty="0"/>
          </a:p>
        </p:txBody>
      </p:sp>
    </p:spTree>
    <p:extLst>
      <p:ext uri="{BB962C8B-B14F-4D97-AF65-F5344CB8AC3E}">
        <p14:creationId xmlns:p14="http://schemas.microsoft.com/office/powerpoint/2010/main" val="37874328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90</a:t>
            </a:fld>
            <a:endParaRPr lang="en-US" dirty="0"/>
          </a:p>
        </p:txBody>
      </p:sp>
    </p:spTree>
    <p:extLst>
      <p:ext uri="{BB962C8B-B14F-4D97-AF65-F5344CB8AC3E}">
        <p14:creationId xmlns:p14="http://schemas.microsoft.com/office/powerpoint/2010/main" val="38561357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91</a:t>
            </a:fld>
            <a:endParaRPr lang="en-US" dirty="0"/>
          </a:p>
        </p:txBody>
      </p:sp>
    </p:spTree>
    <p:extLst>
      <p:ext uri="{BB962C8B-B14F-4D97-AF65-F5344CB8AC3E}">
        <p14:creationId xmlns:p14="http://schemas.microsoft.com/office/powerpoint/2010/main" val="18964784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92</a:t>
            </a:fld>
            <a:endParaRPr lang="en-US" dirty="0"/>
          </a:p>
        </p:txBody>
      </p:sp>
    </p:spTree>
    <p:extLst>
      <p:ext uri="{BB962C8B-B14F-4D97-AF65-F5344CB8AC3E}">
        <p14:creationId xmlns:p14="http://schemas.microsoft.com/office/powerpoint/2010/main" val="24513595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BE767BC6-2CDB-374F-82F8-348F992AA8D6}"/>
              </a:ext>
            </a:extLst>
          </p:cNvPr>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fld id="{5C79E35F-51E3-874F-B513-3ED4CE446959}" type="slidenum">
              <a:rPr lang="en-US" altLang="en-US" sz="1200"/>
              <a:pPr/>
              <a:t>93</a:t>
            </a:fld>
            <a:endParaRPr lang="en-US" altLang="en-US" sz="1200" dirty="0"/>
          </a:p>
        </p:txBody>
      </p:sp>
      <p:sp>
        <p:nvSpPr>
          <p:cNvPr id="14338" name="Rectangle 2">
            <a:extLst>
              <a:ext uri="{FF2B5EF4-FFF2-40B4-BE49-F238E27FC236}">
                <a16:creationId xmlns:a16="http://schemas.microsoft.com/office/drawing/2014/main" id="{D58AA68B-49FD-A442-9D52-45D935A1F29F}"/>
              </a:ext>
            </a:extLst>
          </p:cNvPr>
          <p:cNvSpPr>
            <a:spLocks noGrp="1" noRot="1" noChangeAspect="1" noChangeArrowheads="1" noTextEdit="1"/>
          </p:cNvSpPr>
          <p:nvPr>
            <p:ph type="sldImg"/>
          </p:nvPr>
        </p:nvSpPr>
        <p:spPr>
          <a:xfrm>
            <a:off x="685800" y="1143000"/>
            <a:ext cx="5486400" cy="3086100"/>
          </a:xfrm>
          <a:ln/>
        </p:spPr>
      </p:sp>
      <p:sp>
        <p:nvSpPr>
          <p:cNvPr id="14339" name="Rectangle 3">
            <a:extLst>
              <a:ext uri="{FF2B5EF4-FFF2-40B4-BE49-F238E27FC236}">
                <a16:creationId xmlns:a16="http://schemas.microsoft.com/office/drawing/2014/main" id="{63317855-E31D-884C-9C30-7189364FF7FB}"/>
              </a:ext>
            </a:extLst>
          </p:cNvPr>
          <p:cNvSpPr>
            <a:spLocks noGrp="1" noChangeArrowheads="1"/>
          </p:cNvSpPr>
          <p:nvPr>
            <p:ph type="body" idx="1"/>
          </p:nvPr>
        </p:nvSpPr>
        <p:spPr>
          <a:noFill/>
        </p:spPr>
        <p:txBody>
          <a:bodyPr/>
          <a:lstStyle/>
          <a:p>
            <a:pPr eaLnBrk="1" hangingPunct="1"/>
            <a:endParaRPr lang="en-GB" altLang="en-US" dirty="0"/>
          </a:p>
        </p:txBody>
      </p:sp>
    </p:spTree>
    <p:extLst>
      <p:ext uri="{BB962C8B-B14F-4D97-AF65-F5344CB8AC3E}">
        <p14:creationId xmlns:p14="http://schemas.microsoft.com/office/powerpoint/2010/main" val="379485029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4BE5E5A-3712-468B-9019-0672FAC20D4D}" type="slidenum">
              <a:rPr lang="en-US" smtClean="0"/>
              <a:t>94</a:t>
            </a:fld>
            <a:endParaRPr lang="en-US" dirty="0"/>
          </a:p>
        </p:txBody>
      </p:sp>
      <p:sp>
        <p:nvSpPr>
          <p:cNvPr id="6" name="Notes Placeholder 5">
            <a:extLst>
              <a:ext uri="{FF2B5EF4-FFF2-40B4-BE49-F238E27FC236}">
                <a16:creationId xmlns:a16="http://schemas.microsoft.com/office/drawing/2014/main" id="{C4279DAE-70A3-7542-B95E-4FB651DDD53B}"/>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9044401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95</a:t>
            </a:fld>
            <a:endParaRPr lang="en-US" dirty="0"/>
          </a:p>
        </p:txBody>
      </p:sp>
    </p:spTree>
    <p:extLst>
      <p:ext uri="{BB962C8B-B14F-4D97-AF65-F5344CB8AC3E}">
        <p14:creationId xmlns:p14="http://schemas.microsoft.com/office/powerpoint/2010/main" val="92454502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98</a:t>
            </a:fld>
            <a:endParaRPr lang="en-US" dirty="0"/>
          </a:p>
        </p:txBody>
      </p:sp>
    </p:spTree>
    <p:extLst>
      <p:ext uri="{BB962C8B-B14F-4D97-AF65-F5344CB8AC3E}">
        <p14:creationId xmlns:p14="http://schemas.microsoft.com/office/powerpoint/2010/main" val="3970697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1300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624E0C0-4CF0-43A2-ACD7-60E58CF6E64A}" type="slidenum">
              <a:rPr lang="en-US" altLang="en-US" smtClean="0"/>
              <a:pPr eaLnBrk="1" hangingPunct="1"/>
              <a:t>13</a:t>
            </a:fld>
            <a:endParaRPr lang="en-US" altLang="en-US" dirty="0"/>
          </a:p>
        </p:txBody>
      </p:sp>
    </p:spTree>
    <p:extLst>
      <p:ext uri="{BB962C8B-B14F-4D97-AF65-F5344CB8AC3E}">
        <p14:creationId xmlns:p14="http://schemas.microsoft.com/office/powerpoint/2010/main" val="2999430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E5E5A-3712-468B-9019-0672FAC20D4D}" type="slidenum">
              <a:rPr lang="en-US" smtClean="0"/>
              <a:t>99</a:t>
            </a:fld>
            <a:endParaRPr lang="en-US" dirty="0"/>
          </a:p>
        </p:txBody>
      </p:sp>
    </p:spTree>
    <p:extLst>
      <p:ext uri="{BB962C8B-B14F-4D97-AF65-F5344CB8AC3E}">
        <p14:creationId xmlns:p14="http://schemas.microsoft.com/office/powerpoint/2010/main" val="300176875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B917E2-2FC5-4204-BD00-D79F566FCD20}" type="slidenum">
              <a:rPr lang="en-GB" smtClean="0"/>
              <a:t>100</a:t>
            </a:fld>
            <a:endParaRPr lang="en-GB" dirty="0"/>
          </a:p>
        </p:txBody>
      </p:sp>
    </p:spTree>
    <p:extLst>
      <p:ext uri="{BB962C8B-B14F-4D97-AF65-F5344CB8AC3E}">
        <p14:creationId xmlns:p14="http://schemas.microsoft.com/office/powerpoint/2010/main" val="323926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BE5E5A-3712-468B-9019-0672FAC20D4D}" type="slidenum">
              <a:rPr lang="en-US" smtClean="0"/>
              <a:t>14</a:t>
            </a:fld>
            <a:endParaRPr lang="en-US" dirty="0"/>
          </a:p>
        </p:txBody>
      </p:sp>
    </p:spTree>
    <p:extLst>
      <p:ext uri="{BB962C8B-B14F-4D97-AF65-F5344CB8AC3E}">
        <p14:creationId xmlns:p14="http://schemas.microsoft.com/office/powerpoint/2010/main" val="22975860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39673" y="3227985"/>
            <a:ext cx="6786391" cy="793657"/>
          </a:xfrm>
          <a:prstGeom prst="rect">
            <a:avLst/>
          </a:prstGeom>
        </p:spPr>
        <p:txBody>
          <a:bodyPr anchor="b">
            <a:normAutofit/>
          </a:bodyPr>
          <a:lstStyle>
            <a:lvl1pPr algn="ctr">
              <a:defRPr sz="3600" b="1">
                <a:solidFill>
                  <a:schemeClr val="bg2">
                    <a:lumMod val="25000"/>
                  </a:schemeClr>
                </a:solidFill>
                <a:latin typeface="+mn-lt"/>
              </a:defRPr>
            </a:lvl1pPr>
          </a:lstStyle>
          <a:p>
            <a:r>
              <a:rPr lang="en-US" dirty="0"/>
              <a:t>Click to Edit Master Title Style</a:t>
            </a:r>
          </a:p>
        </p:txBody>
      </p:sp>
      <p:sp>
        <p:nvSpPr>
          <p:cNvPr id="3" name="Subtitle 2"/>
          <p:cNvSpPr>
            <a:spLocks noGrp="1"/>
          </p:cNvSpPr>
          <p:nvPr>
            <p:ph type="subTitle" idx="1" hasCustomPrompt="1"/>
          </p:nvPr>
        </p:nvSpPr>
        <p:spPr>
          <a:xfrm>
            <a:off x="2159589" y="4225630"/>
            <a:ext cx="7546555" cy="413371"/>
          </a:xfrm>
        </p:spPr>
        <p:txBody>
          <a:bodyPr/>
          <a:lstStyle>
            <a:lvl1pPr marL="0" indent="0" algn="ctr">
              <a:buNone/>
              <a:defRPr sz="24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7" name="Straight Connector 6">
            <a:extLst>
              <a:ext uri="{FF2B5EF4-FFF2-40B4-BE49-F238E27FC236}">
                <a16:creationId xmlns:a16="http://schemas.microsoft.com/office/drawing/2014/main" id="{331420CC-3506-4A93-95F0-D4906886A615}"/>
              </a:ext>
            </a:extLst>
          </p:cNvPr>
          <p:cNvCxnSpPr>
            <a:cxnSpLocks/>
          </p:cNvCxnSpPr>
          <p:nvPr userDrawn="1"/>
        </p:nvCxnSpPr>
        <p:spPr>
          <a:xfrm>
            <a:off x="0" y="3193948"/>
            <a:ext cx="12192000" cy="0"/>
          </a:xfrm>
          <a:prstGeom prst="line">
            <a:avLst/>
          </a:prstGeom>
          <a:ln w="1079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B4B884C-A065-4688-9F5D-314D0460A804}"/>
              </a:ext>
            </a:extLst>
          </p:cNvPr>
          <p:cNvSpPr txBox="1"/>
          <p:nvPr userDrawn="1"/>
        </p:nvSpPr>
        <p:spPr>
          <a:xfrm>
            <a:off x="175743" y="6491332"/>
            <a:ext cx="4293704" cy="276999"/>
          </a:xfrm>
          <a:prstGeom prst="rect">
            <a:avLst/>
          </a:prstGeom>
          <a:noFill/>
        </p:spPr>
        <p:txBody>
          <a:bodyPr wrap="square" rtlCol="0">
            <a:spAutoFit/>
          </a:bodyPr>
          <a:lstStyle/>
          <a:p>
            <a:r>
              <a:rPr lang="en-US" sz="1200" dirty="0">
                <a:solidFill>
                  <a:schemeClr val="bg2">
                    <a:lumMod val="50000"/>
                  </a:schemeClr>
                </a:solidFill>
              </a:rPr>
              <a:t>Copyright Global Data Strategy, Ltd. 2023</a:t>
            </a:r>
          </a:p>
        </p:txBody>
      </p:sp>
      <p:pic>
        <p:nvPicPr>
          <p:cNvPr id="15" name="Picture 14">
            <a:extLst>
              <a:ext uri="{FF2B5EF4-FFF2-40B4-BE49-F238E27FC236}">
                <a16:creationId xmlns:a16="http://schemas.microsoft.com/office/drawing/2014/main" id="{EBBDC63B-6A08-4028-AD9D-A27E54F0DF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3140940"/>
          </a:xfrm>
          <a:prstGeom prst="rect">
            <a:avLst/>
          </a:prstGeom>
        </p:spPr>
      </p:pic>
      <p:pic>
        <p:nvPicPr>
          <p:cNvPr id="16" name="Picture 15">
            <a:extLst>
              <a:ext uri="{FF2B5EF4-FFF2-40B4-BE49-F238E27FC236}">
                <a16:creationId xmlns:a16="http://schemas.microsoft.com/office/drawing/2014/main" id="{52D57430-3F3A-4248-9D8E-4F0492BC7F4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81325" y="5282725"/>
            <a:ext cx="2408431" cy="1267595"/>
          </a:xfrm>
          <a:prstGeom prst="rect">
            <a:avLst/>
          </a:prstGeom>
        </p:spPr>
      </p:pic>
    </p:spTree>
    <p:extLst>
      <p:ext uri="{BB962C8B-B14F-4D97-AF65-F5344CB8AC3E}">
        <p14:creationId xmlns:p14="http://schemas.microsoft.com/office/powerpoint/2010/main" val="3898360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7721" y="82272"/>
            <a:ext cx="10515600" cy="62571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147406" y="6356351"/>
            <a:ext cx="1204295" cy="365125"/>
          </a:xfrm>
          <a:prstGeom prst="rect">
            <a:avLst/>
          </a:prstGeom>
        </p:spPr>
        <p:txBody>
          <a:bodyPr/>
          <a:lstStyle/>
          <a:p>
            <a:fld id="{4BE17CCC-D2C1-4B9F-8BB4-37189E637A15}" type="datetime1">
              <a:rPr lang="en-US" smtClean="0"/>
              <a:t>11/26/23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0A8638-8D10-419D-A540-6BF35F11F66E}" type="slidenum">
              <a:rPr lang="en-US" smtClean="0"/>
              <a:t>‹#›</a:t>
            </a:fld>
            <a:endParaRPr lang="en-US" dirty="0"/>
          </a:p>
        </p:txBody>
      </p:sp>
    </p:spTree>
    <p:extLst>
      <p:ext uri="{BB962C8B-B14F-4D97-AF65-F5344CB8AC3E}">
        <p14:creationId xmlns:p14="http://schemas.microsoft.com/office/powerpoint/2010/main" val="910091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147406" y="6356351"/>
            <a:ext cx="1204295" cy="365125"/>
          </a:xfrm>
          <a:prstGeom prst="rect">
            <a:avLst/>
          </a:prstGeom>
        </p:spPr>
        <p:txBody>
          <a:bodyPr/>
          <a:lstStyle/>
          <a:p>
            <a:fld id="{2E84DE52-460A-4B17-A51B-9697203E0BD2}" type="datetime1">
              <a:rPr lang="en-US" smtClean="0"/>
              <a:t>11/26/23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0A8638-8D10-419D-A540-6BF35F11F66E}" type="slidenum">
              <a:rPr lang="en-US" smtClean="0"/>
              <a:t>‹#›</a:t>
            </a:fld>
            <a:endParaRPr lang="en-US" dirty="0"/>
          </a:p>
        </p:txBody>
      </p:sp>
    </p:spTree>
    <p:extLst>
      <p:ext uri="{BB962C8B-B14F-4D97-AF65-F5344CB8AC3E}">
        <p14:creationId xmlns:p14="http://schemas.microsoft.com/office/powerpoint/2010/main" val="331558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6679" y="113338"/>
            <a:ext cx="10515600" cy="787814"/>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75131" y="1350495"/>
            <a:ext cx="10515600" cy="4848601"/>
          </a:xfrm>
        </p:spPr>
        <p:txBody>
          <a:bodyPr/>
          <a:lstStyle>
            <a:lvl1pPr>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147406" y="6356351"/>
            <a:ext cx="1204295" cy="365125"/>
          </a:xfrm>
          <a:prstGeom prst="rect">
            <a:avLst/>
          </a:prstGeom>
        </p:spPr>
        <p:txBody>
          <a:bodyPr/>
          <a:lstStyle/>
          <a:p>
            <a:fld id="{F4D22C8F-8AE0-44E0-B45F-F8A5AC14BFA0}" type="datetime1">
              <a:rPr lang="en-US" smtClean="0"/>
              <a:t>11/26/23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0A8638-8D10-419D-A540-6BF35F11F66E}" type="slidenum">
              <a:rPr lang="en-US" smtClean="0"/>
              <a:t>‹#›</a:t>
            </a:fld>
            <a:endParaRPr lang="en-US" dirty="0"/>
          </a:p>
        </p:txBody>
      </p:sp>
      <p:sp>
        <p:nvSpPr>
          <p:cNvPr id="8" name="Content Placeholder 7"/>
          <p:cNvSpPr>
            <a:spLocks noGrp="1"/>
          </p:cNvSpPr>
          <p:nvPr>
            <p:ph sz="quarter" idx="15" hasCustomPrompt="1"/>
          </p:nvPr>
        </p:nvSpPr>
        <p:spPr>
          <a:xfrm>
            <a:off x="446679" y="705135"/>
            <a:ext cx="10544052" cy="653164"/>
          </a:xfrm>
          <a:prstGeom prst="rect">
            <a:avLst/>
          </a:prstGeom>
        </p:spPr>
        <p:txBody>
          <a:bodyPr>
            <a:noAutofit/>
          </a:bodyPr>
          <a:lstStyle>
            <a:lvl1pPr marL="0" indent="0">
              <a:lnSpc>
                <a:spcPct val="100000"/>
              </a:lnSpc>
              <a:spcBef>
                <a:spcPts val="0"/>
              </a:spcBef>
              <a:buNone/>
              <a:defRPr sz="2400" b="1" i="0" kern="0" cap="none" spc="0" baseline="0">
                <a:solidFill>
                  <a:schemeClr val="bg1">
                    <a:lumMod val="50000"/>
                  </a:schemeClr>
                </a:solidFill>
                <a:latin typeface="+mn-lt"/>
                <a:ea typeface="Gotham Bold" pitchFamily="50" charset="0"/>
                <a:cs typeface="Gotham Bold" pitchFamily="50" charset="0"/>
              </a:defRPr>
            </a:lvl1pPr>
            <a:lvl2pPr>
              <a:buNone/>
              <a:defRPr>
                <a:solidFill>
                  <a:srgbClr val="7DC33E"/>
                </a:solidFill>
              </a:defRPr>
            </a:lvl2pPr>
            <a:lvl3pPr>
              <a:buNone/>
              <a:defRPr>
                <a:solidFill>
                  <a:srgbClr val="7DC33E"/>
                </a:solidFill>
              </a:defRPr>
            </a:lvl3pPr>
            <a:lvl4pPr>
              <a:buNone/>
              <a:defRPr>
                <a:solidFill>
                  <a:srgbClr val="7DC33E"/>
                </a:solidFill>
              </a:defRPr>
            </a:lvl4pPr>
            <a:lvl5pPr>
              <a:buNone/>
              <a:defRPr>
                <a:solidFill>
                  <a:srgbClr val="7DC33E"/>
                </a:solidFill>
              </a:defRPr>
            </a:lvl5pPr>
          </a:lstStyle>
          <a:p>
            <a:pPr lvl="0"/>
            <a:r>
              <a:rPr lang="en-US" dirty="0"/>
              <a:t>Click to Edit Master Text Styles</a:t>
            </a:r>
          </a:p>
        </p:txBody>
      </p:sp>
    </p:spTree>
    <p:extLst>
      <p:ext uri="{BB962C8B-B14F-4D97-AF65-F5344CB8AC3E}">
        <p14:creationId xmlns:p14="http://schemas.microsoft.com/office/powerpoint/2010/main" val="1085851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0">
                <a:latin typeface="Calibri" pitchFamily="34" charset="0"/>
                <a:cs typeface="Calibri"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387721" y="1286658"/>
            <a:ext cx="11176000" cy="5029200"/>
          </a:xfrm>
        </p:spPr>
        <p:txBody>
          <a:bodyPr>
            <a:noAutofit/>
          </a:bodyPr>
          <a:lstStyle>
            <a:lvl1pPr>
              <a:spcBef>
                <a:spcPts val="1200"/>
              </a:spcBef>
              <a:buClr>
                <a:srgbClr val="002060"/>
              </a:buClr>
              <a:defRPr sz="2000">
                <a:latin typeface="Calibri" pitchFamily="34" charset="0"/>
                <a:cs typeface="Calibri" pitchFamily="34" charset="0"/>
              </a:defRPr>
            </a:lvl1pPr>
            <a:lvl2pPr>
              <a:spcBef>
                <a:spcPts val="100"/>
              </a:spcBef>
              <a:buClr>
                <a:schemeClr val="accent3">
                  <a:lumMod val="60000"/>
                  <a:lumOff val="40000"/>
                </a:schemeClr>
              </a:buClr>
              <a:defRPr sz="1800">
                <a:latin typeface="Calibri" pitchFamily="34" charset="0"/>
                <a:cs typeface="Calibri" pitchFamily="34" charset="0"/>
              </a:defRPr>
            </a:lvl2pPr>
            <a:lvl3pPr>
              <a:buClr>
                <a:srgbClr val="002060"/>
              </a:buClr>
              <a:defRPr sz="1600">
                <a:latin typeface="Calibri" pitchFamily="34" charset="0"/>
                <a:cs typeface="Calibri" pitchFamily="34" charset="0"/>
              </a:defRPr>
            </a:lvl3pPr>
            <a:lvl4pPr>
              <a:buClr>
                <a:schemeClr val="accent3">
                  <a:lumMod val="60000"/>
                  <a:lumOff val="40000"/>
                </a:schemeClr>
              </a:buClr>
              <a:defRPr sz="1400">
                <a:latin typeface="Calibri" pitchFamily="34" charset="0"/>
                <a:cs typeface="Calibri" pitchFamily="34" charset="0"/>
              </a:defRPr>
            </a:lvl4pPr>
            <a:lvl5pPr>
              <a:buClr>
                <a:srgbClr val="002060"/>
              </a:buClr>
              <a:defRPr sz="1400">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Slide Number Placeholder 5"/>
          <p:cNvSpPr>
            <a:spLocks noGrp="1"/>
          </p:cNvSpPr>
          <p:nvPr>
            <p:ph type="sldNum" sz="quarter" idx="4"/>
          </p:nvPr>
        </p:nvSpPr>
        <p:spPr>
          <a:xfrm>
            <a:off x="10668000" y="6709004"/>
            <a:ext cx="1320800" cy="148996"/>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tab pos="3246438" algn="r"/>
              </a:tabLst>
              <a:defRPr sz="800">
                <a:solidFill>
                  <a:schemeClr val="bg1"/>
                </a:solidFill>
              </a:defRPr>
            </a:lvl1pPr>
          </a:lstStyle>
          <a:p>
            <a:pPr algn="r">
              <a:tabLst>
                <a:tab pos="4621213" algn="r"/>
              </a:tabLst>
            </a:pPr>
            <a:fld id="{2A5E2CB4-FEB1-4957-9B45-D5E374A93F81}" type="slidenum">
              <a:rPr lang="en-CA" smtClean="0">
                <a:solidFill>
                  <a:prstClr val="white"/>
                </a:solidFill>
              </a:rPr>
              <a:pPr algn="r">
                <a:tabLst>
                  <a:tab pos="4621213" algn="r"/>
                </a:tabLst>
              </a:pPr>
              <a:t>‹#›</a:t>
            </a:fld>
            <a:endParaRPr lang="en-CA" dirty="0">
              <a:solidFill>
                <a:prstClr val="white"/>
              </a:solidFill>
            </a:endParaRPr>
          </a:p>
        </p:txBody>
      </p:sp>
    </p:spTree>
    <p:extLst>
      <p:ext uri="{BB962C8B-B14F-4D97-AF65-F5344CB8AC3E}">
        <p14:creationId xmlns:p14="http://schemas.microsoft.com/office/powerpoint/2010/main" val="424440144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(Century Gothic 24, dark blue </a:t>
            </a:r>
            <a:r>
              <a:rPr lang="mr-IN" dirty="0"/>
              <a:t>–</a:t>
            </a:r>
            <a:r>
              <a:rPr lang="en-US" dirty="0"/>
              <a:t> bold)</a:t>
            </a:r>
          </a:p>
        </p:txBody>
      </p:sp>
      <p:sp>
        <p:nvSpPr>
          <p:cNvPr id="6" name="Text Placeholder 5"/>
          <p:cNvSpPr>
            <a:spLocks noGrp="1"/>
          </p:cNvSpPr>
          <p:nvPr>
            <p:ph type="body" sz="quarter" idx="12" hasCustomPrompt="1"/>
          </p:nvPr>
        </p:nvSpPr>
        <p:spPr>
          <a:xfrm>
            <a:off x="381601" y="1436400"/>
            <a:ext cx="11402412" cy="4582800"/>
          </a:xfrm>
        </p:spPr>
        <p:txBody>
          <a:bodyPr/>
          <a:lstStyle>
            <a:lvl2pPr>
              <a:defRPr>
                <a:solidFill>
                  <a:schemeClr val="tx1"/>
                </a:solidFill>
                <a:latin typeface="+mn-lt"/>
              </a:defRPr>
            </a:lvl2pPr>
            <a:lvl3pPr>
              <a:defRPr>
                <a:solidFill>
                  <a:schemeClr val="tx1"/>
                </a:solidFill>
                <a:latin typeface="+mn-lt"/>
              </a:defRPr>
            </a:lvl3pPr>
            <a:lvl4pPr>
              <a:defRPr baseline="0">
                <a:solidFill>
                  <a:schemeClr val="tx1"/>
                </a:solidFill>
              </a:defRPr>
            </a:lvl4pPr>
          </a:lstStyle>
          <a:p>
            <a:pPr lvl="0"/>
            <a:r>
              <a:rPr lang="en-US" dirty="0"/>
              <a:t>Main Text (Century Gothic 14, black)</a:t>
            </a:r>
          </a:p>
          <a:p>
            <a:pPr lvl="1"/>
            <a:r>
              <a:rPr lang="en-US" dirty="0"/>
              <a:t>Level 1 Bullet (Century Gothic 14, black </a:t>
            </a:r>
            <a:r>
              <a:rPr lang="mr-IN" dirty="0"/>
              <a:t>–</a:t>
            </a:r>
            <a:r>
              <a:rPr lang="en-US" dirty="0"/>
              <a:t> mid blue bullet)</a:t>
            </a:r>
          </a:p>
          <a:p>
            <a:pPr lvl="2"/>
            <a:r>
              <a:rPr lang="en-US" dirty="0"/>
              <a:t>Level 2 Bullet (Century Gothic 14, black </a:t>
            </a:r>
            <a:r>
              <a:rPr lang="mr-IN" dirty="0"/>
              <a:t>–</a:t>
            </a:r>
            <a:r>
              <a:rPr lang="en-US" dirty="0"/>
              <a:t> mid blue double arrow)</a:t>
            </a:r>
          </a:p>
          <a:p>
            <a:pPr lvl="3"/>
            <a:r>
              <a:rPr lang="en-US" dirty="0"/>
              <a:t>Level 3 Bullet (Century Gothic 12, black </a:t>
            </a:r>
            <a:r>
              <a:rPr lang="mr-IN" dirty="0"/>
              <a:t>–</a:t>
            </a:r>
            <a:r>
              <a:rPr lang="en-US" dirty="0"/>
              <a:t> mid blue circle bullet)</a:t>
            </a:r>
          </a:p>
        </p:txBody>
      </p:sp>
    </p:spTree>
    <p:extLst>
      <p:ext uri="{BB962C8B-B14F-4D97-AF65-F5344CB8AC3E}">
        <p14:creationId xmlns:p14="http://schemas.microsoft.com/office/powerpoint/2010/main" val="981198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131" y="1350495"/>
            <a:ext cx="10515600" cy="4848601"/>
          </a:xfrm>
        </p:spPr>
        <p:txBody>
          <a:bodyPr/>
          <a:lstStyle>
            <a:lvl1pPr>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endParaRPr lang="en-US" dirty="0"/>
          </a:p>
        </p:txBody>
      </p:sp>
      <p:sp>
        <p:nvSpPr>
          <p:cNvPr id="8" name="Content Placeholder 7"/>
          <p:cNvSpPr>
            <a:spLocks noGrp="1"/>
          </p:cNvSpPr>
          <p:nvPr>
            <p:ph sz="quarter" idx="15" hasCustomPrompt="1"/>
          </p:nvPr>
        </p:nvSpPr>
        <p:spPr>
          <a:xfrm>
            <a:off x="446679" y="705135"/>
            <a:ext cx="10544052" cy="653164"/>
          </a:xfrm>
          <a:prstGeom prst="rect">
            <a:avLst/>
          </a:prstGeom>
        </p:spPr>
        <p:txBody>
          <a:bodyPr>
            <a:noAutofit/>
          </a:bodyPr>
          <a:lstStyle>
            <a:lvl1pPr marL="0" indent="0">
              <a:lnSpc>
                <a:spcPct val="100000"/>
              </a:lnSpc>
              <a:spcBef>
                <a:spcPts val="0"/>
              </a:spcBef>
              <a:buNone/>
              <a:defRPr sz="2400" b="1" i="0" kern="0" cap="none" spc="0" baseline="0">
                <a:solidFill>
                  <a:schemeClr val="bg1">
                    <a:lumMod val="50000"/>
                  </a:schemeClr>
                </a:solidFill>
                <a:latin typeface="+mn-lt"/>
                <a:ea typeface="Gotham Bold" pitchFamily="50" charset="0"/>
                <a:cs typeface="Gotham Bold" pitchFamily="50" charset="0"/>
              </a:defRPr>
            </a:lvl1pPr>
            <a:lvl2pPr>
              <a:buNone/>
              <a:defRPr>
                <a:solidFill>
                  <a:srgbClr val="7DC33E"/>
                </a:solidFill>
              </a:defRPr>
            </a:lvl2pPr>
            <a:lvl3pPr>
              <a:buNone/>
              <a:defRPr>
                <a:solidFill>
                  <a:srgbClr val="7DC33E"/>
                </a:solidFill>
              </a:defRPr>
            </a:lvl3pPr>
            <a:lvl4pPr>
              <a:buNone/>
              <a:defRPr>
                <a:solidFill>
                  <a:srgbClr val="7DC33E"/>
                </a:solidFill>
              </a:defRPr>
            </a:lvl4pPr>
            <a:lvl5pPr>
              <a:buNone/>
              <a:defRPr>
                <a:solidFill>
                  <a:srgbClr val="7DC33E"/>
                </a:solidFill>
              </a:defRPr>
            </a:lvl5pPr>
          </a:lstStyle>
          <a:p>
            <a:pPr lvl="0"/>
            <a:r>
              <a:rPr lang="en-US" dirty="0"/>
              <a:t>Click to Edit Master Text Styles</a:t>
            </a:r>
          </a:p>
        </p:txBody>
      </p:sp>
    </p:spTree>
    <p:extLst>
      <p:ext uri="{BB962C8B-B14F-4D97-AF65-F5344CB8AC3E}">
        <p14:creationId xmlns:p14="http://schemas.microsoft.com/office/powerpoint/2010/main" val="1958808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4784" y="481013"/>
            <a:ext cx="10972800" cy="6096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609600" y="1308103"/>
            <a:ext cx="10972800" cy="4906963"/>
          </a:xfrm>
          <a:prstGeom prst="rect">
            <a:avLst/>
          </a:prstGeom>
        </p:spPr>
        <p:txBody>
          <a:bodyPr/>
          <a:lstStyle/>
          <a:p>
            <a:pPr lvl="0"/>
            <a:endParaRPr lang="en-US" noProof="0" dirty="0"/>
          </a:p>
        </p:txBody>
      </p:sp>
    </p:spTree>
    <p:extLst>
      <p:ext uri="{BB962C8B-B14F-4D97-AF65-F5344CB8AC3E}">
        <p14:creationId xmlns:p14="http://schemas.microsoft.com/office/powerpoint/2010/main" val="268341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602D00-B839-48E8-8DC4-05D5A7F45E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4" y="0"/>
            <a:ext cx="4648203" cy="6858000"/>
          </a:xfrm>
          <a:prstGeom prst="rect">
            <a:avLst/>
          </a:prstGeom>
        </p:spPr>
      </p:pic>
      <p:sp>
        <p:nvSpPr>
          <p:cNvPr id="15" name="Title 1">
            <a:extLst>
              <a:ext uri="{FF2B5EF4-FFF2-40B4-BE49-F238E27FC236}">
                <a16:creationId xmlns:a16="http://schemas.microsoft.com/office/drawing/2014/main" id="{DFD38262-A572-41D5-B548-5755D192087E}"/>
              </a:ext>
            </a:extLst>
          </p:cNvPr>
          <p:cNvSpPr>
            <a:spLocks noGrp="1"/>
          </p:cNvSpPr>
          <p:nvPr>
            <p:ph type="ctrTitle" hasCustomPrompt="1"/>
          </p:nvPr>
        </p:nvSpPr>
        <p:spPr>
          <a:xfrm>
            <a:off x="2124077" y="1495426"/>
            <a:ext cx="2419351" cy="2592890"/>
          </a:xfrm>
          <a:prstGeom prst="rect">
            <a:avLst/>
          </a:prstGeom>
        </p:spPr>
        <p:txBody>
          <a:bodyPr anchor="ctr">
            <a:normAutofit/>
          </a:bodyPr>
          <a:lstStyle>
            <a:lvl1pPr algn="ctr">
              <a:defRPr sz="2700" b="1" cap="all" baseline="0">
                <a:solidFill>
                  <a:schemeClr val="bg1"/>
                </a:solidFill>
                <a:latin typeface="+mn-lt"/>
              </a:defRPr>
            </a:lvl1pPr>
          </a:lstStyle>
          <a:p>
            <a:r>
              <a:rPr lang="en-US" dirty="0"/>
              <a:t>Click to Edit Sub- Title Style</a:t>
            </a:r>
          </a:p>
        </p:txBody>
      </p:sp>
    </p:spTree>
    <p:extLst>
      <p:ext uri="{BB962C8B-B14F-4D97-AF65-F5344CB8AC3E}">
        <p14:creationId xmlns:p14="http://schemas.microsoft.com/office/powerpoint/2010/main" val="1689157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6679" y="113339"/>
            <a:ext cx="10515600" cy="787815"/>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75131" y="1350498"/>
            <a:ext cx="10515600" cy="4848601"/>
          </a:xfrm>
        </p:spPr>
        <p:txBody>
          <a:bodyPr/>
          <a:lstStyle>
            <a:lvl1pPr>
              <a:defRPr sz="1500"/>
            </a:lvl1pPr>
            <a:lvl2pPr>
              <a:defRPr sz="135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hasCustomPrompt="1"/>
          </p:nvPr>
        </p:nvSpPr>
        <p:spPr>
          <a:xfrm>
            <a:off x="446682" y="705135"/>
            <a:ext cx="10544052" cy="653164"/>
          </a:xfrm>
          <a:prstGeom prst="rect">
            <a:avLst/>
          </a:prstGeom>
        </p:spPr>
        <p:txBody>
          <a:bodyPr>
            <a:noAutofit/>
          </a:bodyPr>
          <a:lstStyle>
            <a:lvl1pPr marL="0" indent="0">
              <a:lnSpc>
                <a:spcPct val="100000"/>
              </a:lnSpc>
              <a:spcBef>
                <a:spcPts val="0"/>
              </a:spcBef>
              <a:buNone/>
              <a:defRPr sz="1800" b="1" i="0" kern="0" cap="none" spc="0" baseline="0">
                <a:solidFill>
                  <a:schemeClr val="bg1">
                    <a:lumMod val="50000"/>
                  </a:schemeClr>
                </a:solidFill>
                <a:latin typeface="+mn-lt"/>
                <a:ea typeface="Gotham Bold" pitchFamily="50" charset="0"/>
                <a:cs typeface="Gotham Bold" pitchFamily="50" charset="0"/>
              </a:defRPr>
            </a:lvl1pPr>
            <a:lvl2pPr>
              <a:buNone/>
              <a:defRPr>
                <a:solidFill>
                  <a:srgbClr val="7DC33E"/>
                </a:solidFill>
              </a:defRPr>
            </a:lvl2pPr>
            <a:lvl3pPr>
              <a:buNone/>
              <a:defRPr>
                <a:solidFill>
                  <a:srgbClr val="7DC33E"/>
                </a:solidFill>
              </a:defRPr>
            </a:lvl3pPr>
            <a:lvl4pPr>
              <a:buNone/>
              <a:defRPr>
                <a:solidFill>
                  <a:srgbClr val="7DC33E"/>
                </a:solidFill>
              </a:defRPr>
            </a:lvl4pPr>
            <a:lvl5pPr>
              <a:buNone/>
              <a:defRPr>
                <a:solidFill>
                  <a:srgbClr val="7DC33E"/>
                </a:solidFill>
              </a:defRPr>
            </a:lvl5pPr>
          </a:lstStyle>
          <a:p>
            <a:pPr lvl="0"/>
            <a:r>
              <a:rPr lang="en-US" dirty="0"/>
              <a:t>Click to Edit Master Text Styles</a:t>
            </a:r>
          </a:p>
        </p:txBody>
      </p:sp>
      <p:sp>
        <p:nvSpPr>
          <p:cNvPr id="7" name="Date Placeholder 3">
            <a:extLst>
              <a:ext uri="{FF2B5EF4-FFF2-40B4-BE49-F238E27FC236}">
                <a16:creationId xmlns:a16="http://schemas.microsoft.com/office/drawing/2014/main" id="{0D7150EF-F777-49B3-963E-C97310C949AB}"/>
              </a:ext>
            </a:extLst>
          </p:cNvPr>
          <p:cNvSpPr>
            <a:spLocks noGrp="1"/>
          </p:cNvSpPr>
          <p:nvPr>
            <p:ph type="dt" sz="half" idx="10"/>
          </p:nvPr>
        </p:nvSpPr>
        <p:spPr>
          <a:xfrm>
            <a:off x="8147410" y="6356353"/>
            <a:ext cx="1204295" cy="365125"/>
          </a:xfrm>
          <a:prstGeom prst="rect">
            <a:avLst/>
          </a:prstGeom>
        </p:spPr>
        <p:txBody>
          <a:bodyPr anchor="ctr"/>
          <a:lstStyle>
            <a:lvl1pPr>
              <a:defRPr sz="750"/>
            </a:lvl1pPr>
          </a:lstStyle>
          <a:p>
            <a:fld id="{2E84DE52-460A-4B17-A51B-9697203E0BD2}" type="datetime1">
              <a:rPr lang="en-US" smtClean="0"/>
              <a:pPr/>
              <a:t>11/26/23</a:t>
            </a:fld>
            <a:endParaRPr lang="en-US" dirty="0"/>
          </a:p>
        </p:txBody>
      </p:sp>
      <p:sp>
        <p:nvSpPr>
          <p:cNvPr id="9" name="Footer Placeholder 4">
            <a:extLst>
              <a:ext uri="{FF2B5EF4-FFF2-40B4-BE49-F238E27FC236}">
                <a16:creationId xmlns:a16="http://schemas.microsoft.com/office/drawing/2014/main" id="{9C8C32CB-A779-4104-A4E8-B652B9C1679A}"/>
              </a:ext>
            </a:extLst>
          </p:cNvPr>
          <p:cNvSpPr>
            <a:spLocks noGrp="1"/>
          </p:cNvSpPr>
          <p:nvPr>
            <p:ph type="ftr" sz="quarter" idx="11"/>
          </p:nvPr>
        </p:nvSpPr>
        <p:spPr>
          <a:xfrm>
            <a:off x="4038600" y="6356355"/>
            <a:ext cx="4114800" cy="365125"/>
          </a:xfrm>
        </p:spPr>
        <p:txBody>
          <a:bodyPr/>
          <a:lstStyle/>
          <a:p>
            <a:endParaRPr lang="en-US" dirty="0"/>
          </a:p>
        </p:txBody>
      </p:sp>
      <p:sp>
        <p:nvSpPr>
          <p:cNvPr id="10" name="Slide Number Placeholder 5">
            <a:extLst>
              <a:ext uri="{FF2B5EF4-FFF2-40B4-BE49-F238E27FC236}">
                <a16:creationId xmlns:a16="http://schemas.microsoft.com/office/drawing/2014/main" id="{C91AD0ED-F9DE-453C-9585-46363186065D}"/>
              </a:ext>
            </a:extLst>
          </p:cNvPr>
          <p:cNvSpPr>
            <a:spLocks noGrp="1"/>
          </p:cNvSpPr>
          <p:nvPr>
            <p:ph type="sldNum" sz="quarter" idx="12"/>
          </p:nvPr>
        </p:nvSpPr>
        <p:spPr>
          <a:xfrm>
            <a:off x="11353806" y="6356353"/>
            <a:ext cx="579783" cy="365125"/>
          </a:xfrm>
        </p:spPr>
        <p:txBody>
          <a:bodyPr/>
          <a:lstStyle/>
          <a:p>
            <a:fld id="{7C0A8638-8D10-419D-A540-6BF35F11F66E}" type="slidenum">
              <a:rPr lang="en-US" smtClean="0"/>
              <a:t>‹#›</a:t>
            </a:fld>
            <a:endParaRPr lang="en-US" dirty="0"/>
          </a:p>
        </p:txBody>
      </p:sp>
    </p:spTree>
    <p:extLst>
      <p:ext uri="{BB962C8B-B14F-4D97-AF65-F5344CB8AC3E}">
        <p14:creationId xmlns:p14="http://schemas.microsoft.com/office/powerpoint/2010/main" val="986573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6679" y="113339"/>
            <a:ext cx="10515600" cy="787815"/>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75131" y="1350498"/>
            <a:ext cx="10515600" cy="4848601"/>
          </a:xfrm>
        </p:spPr>
        <p:txBody>
          <a:bodyPr/>
          <a:lstStyle>
            <a:lvl1pPr>
              <a:defRPr sz="1500"/>
            </a:lvl1pPr>
            <a:lvl2pPr>
              <a:defRPr sz="135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hasCustomPrompt="1"/>
          </p:nvPr>
        </p:nvSpPr>
        <p:spPr>
          <a:xfrm>
            <a:off x="446682" y="705135"/>
            <a:ext cx="10544052" cy="653164"/>
          </a:xfrm>
          <a:prstGeom prst="rect">
            <a:avLst/>
          </a:prstGeom>
        </p:spPr>
        <p:txBody>
          <a:bodyPr>
            <a:noAutofit/>
          </a:bodyPr>
          <a:lstStyle>
            <a:lvl1pPr marL="0" indent="0">
              <a:lnSpc>
                <a:spcPct val="100000"/>
              </a:lnSpc>
              <a:spcBef>
                <a:spcPts val="0"/>
              </a:spcBef>
              <a:buNone/>
              <a:defRPr sz="1800" b="1" i="0" kern="0" cap="none" spc="0" baseline="0">
                <a:solidFill>
                  <a:schemeClr val="bg1">
                    <a:lumMod val="50000"/>
                  </a:schemeClr>
                </a:solidFill>
                <a:latin typeface="+mn-lt"/>
                <a:ea typeface="Gotham Bold" pitchFamily="50" charset="0"/>
                <a:cs typeface="Gotham Bold" pitchFamily="50" charset="0"/>
              </a:defRPr>
            </a:lvl1pPr>
            <a:lvl2pPr>
              <a:buNone/>
              <a:defRPr>
                <a:solidFill>
                  <a:srgbClr val="7DC33E"/>
                </a:solidFill>
              </a:defRPr>
            </a:lvl2pPr>
            <a:lvl3pPr>
              <a:buNone/>
              <a:defRPr>
                <a:solidFill>
                  <a:srgbClr val="7DC33E"/>
                </a:solidFill>
              </a:defRPr>
            </a:lvl3pPr>
            <a:lvl4pPr>
              <a:buNone/>
              <a:defRPr>
                <a:solidFill>
                  <a:srgbClr val="7DC33E"/>
                </a:solidFill>
              </a:defRPr>
            </a:lvl4pPr>
            <a:lvl5pPr>
              <a:buNone/>
              <a:defRPr>
                <a:solidFill>
                  <a:srgbClr val="7DC33E"/>
                </a:solidFill>
              </a:defRPr>
            </a:lvl5pPr>
          </a:lstStyle>
          <a:p>
            <a:pPr lvl="0"/>
            <a:r>
              <a:rPr lang="en-US" dirty="0"/>
              <a:t>Click to Edit Master Text Styles</a:t>
            </a:r>
          </a:p>
        </p:txBody>
      </p:sp>
      <p:sp>
        <p:nvSpPr>
          <p:cNvPr id="7" name="Date Placeholder 3">
            <a:extLst>
              <a:ext uri="{FF2B5EF4-FFF2-40B4-BE49-F238E27FC236}">
                <a16:creationId xmlns:a16="http://schemas.microsoft.com/office/drawing/2014/main" id="{0D7150EF-F777-49B3-963E-C97310C949AB}"/>
              </a:ext>
            </a:extLst>
          </p:cNvPr>
          <p:cNvSpPr>
            <a:spLocks noGrp="1"/>
          </p:cNvSpPr>
          <p:nvPr>
            <p:ph type="dt" sz="half" idx="10"/>
          </p:nvPr>
        </p:nvSpPr>
        <p:spPr>
          <a:xfrm>
            <a:off x="8147410" y="6356353"/>
            <a:ext cx="1204295" cy="365125"/>
          </a:xfrm>
          <a:prstGeom prst="rect">
            <a:avLst/>
          </a:prstGeom>
        </p:spPr>
        <p:txBody>
          <a:bodyPr anchor="ctr"/>
          <a:lstStyle>
            <a:lvl1pPr>
              <a:defRPr sz="750"/>
            </a:lvl1pPr>
          </a:lstStyle>
          <a:p>
            <a:fld id="{2E84DE52-460A-4B17-A51B-9697203E0BD2}" type="datetime1">
              <a:rPr lang="en-US" smtClean="0"/>
              <a:pPr/>
              <a:t>11/26/23</a:t>
            </a:fld>
            <a:endParaRPr lang="en-US" dirty="0"/>
          </a:p>
        </p:txBody>
      </p:sp>
      <p:sp>
        <p:nvSpPr>
          <p:cNvPr id="9" name="Footer Placeholder 4">
            <a:extLst>
              <a:ext uri="{FF2B5EF4-FFF2-40B4-BE49-F238E27FC236}">
                <a16:creationId xmlns:a16="http://schemas.microsoft.com/office/drawing/2014/main" id="{9C8C32CB-A779-4104-A4E8-B652B9C1679A}"/>
              </a:ext>
            </a:extLst>
          </p:cNvPr>
          <p:cNvSpPr>
            <a:spLocks noGrp="1"/>
          </p:cNvSpPr>
          <p:nvPr>
            <p:ph type="ftr" sz="quarter" idx="11"/>
          </p:nvPr>
        </p:nvSpPr>
        <p:spPr>
          <a:xfrm>
            <a:off x="4038600" y="6356355"/>
            <a:ext cx="4114800" cy="365125"/>
          </a:xfrm>
        </p:spPr>
        <p:txBody>
          <a:bodyPr/>
          <a:lstStyle/>
          <a:p>
            <a:endParaRPr lang="en-US" dirty="0"/>
          </a:p>
        </p:txBody>
      </p:sp>
      <p:sp>
        <p:nvSpPr>
          <p:cNvPr id="10" name="Slide Number Placeholder 5">
            <a:extLst>
              <a:ext uri="{FF2B5EF4-FFF2-40B4-BE49-F238E27FC236}">
                <a16:creationId xmlns:a16="http://schemas.microsoft.com/office/drawing/2014/main" id="{C91AD0ED-F9DE-453C-9585-46363186065D}"/>
              </a:ext>
            </a:extLst>
          </p:cNvPr>
          <p:cNvSpPr>
            <a:spLocks noGrp="1"/>
          </p:cNvSpPr>
          <p:nvPr>
            <p:ph type="sldNum" sz="quarter" idx="12"/>
          </p:nvPr>
        </p:nvSpPr>
        <p:spPr>
          <a:xfrm>
            <a:off x="11353806" y="6356353"/>
            <a:ext cx="579783" cy="365125"/>
          </a:xfrm>
        </p:spPr>
        <p:txBody>
          <a:bodyPr/>
          <a:lstStyle/>
          <a:p>
            <a:fld id="{7C0A8638-8D10-419D-A540-6BF35F11F66E}" type="slidenum">
              <a:rPr lang="en-US" smtClean="0"/>
              <a:t>‹#›</a:t>
            </a:fld>
            <a:endParaRPr lang="en-US" dirty="0"/>
          </a:p>
        </p:txBody>
      </p:sp>
    </p:spTree>
    <p:extLst>
      <p:ext uri="{BB962C8B-B14F-4D97-AF65-F5344CB8AC3E}">
        <p14:creationId xmlns:p14="http://schemas.microsoft.com/office/powerpoint/2010/main" val="2583272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6679" y="100087"/>
            <a:ext cx="10515600" cy="625080"/>
          </a:xfrm>
          <a:prstGeom prst="rect">
            <a:avLst/>
          </a:prstGeom>
        </p:spPr>
        <p:txBody>
          <a:bodyPr>
            <a:noAutofit/>
          </a:bodyPr>
          <a:lstStyle>
            <a:lvl1pPr>
              <a:defRPr/>
            </a:lvl1pPr>
          </a:lstStyle>
          <a:p>
            <a:r>
              <a:rPr lang="en-US" dirty="0"/>
              <a:t>Click to edit Master Title Style</a:t>
            </a:r>
          </a:p>
        </p:txBody>
      </p:sp>
      <p:sp>
        <p:nvSpPr>
          <p:cNvPr id="3" name="Content Placeholder 2"/>
          <p:cNvSpPr>
            <a:spLocks noGrp="1"/>
          </p:cNvSpPr>
          <p:nvPr>
            <p:ph idx="1"/>
          </p:nvPr>
        </p:nvSpPr>
        <p:spPr>
          <a:xfrm>
            <a:off x="475131" y="1350497"/>
            <a:ext cx="10515600" cy="4848601"/>
          </a:xfrm>
        </p:spPr>
        <p:txBody>
          <a:bodyPr/>
          <a:lstStyle>
            <a:lvl1pPr>
              <a:lnSpc>
                <a:spcPct val="100000"/>
              </a:lnSpc>
              <a:spcBef>
                <a:spcPts val="800"/>
              </a:spcBef>
              <a:defRPr sz="2000"/>
            </a:lvl1pPr>
            <a:lvl2pPr>
              <a:lnSpc>
                <a:spcPct val="100000"/>
              </a:lnSpc>
              <a:spcBef>
                <a:spcPts val="800"/>
              </a:spcBef>
              <a:defRPr sz="1800"/>
            </a:lvl2pPr>
            <a:lvl3pPr>
              <a:lnSpc>
                <a:spcPct val="100000"/>
              </a:lnSpc>
              <a:spcBef>
                <a:spcPts val="800"/>
              </a:spcBef>
              <a:defRPr/>
            </a:lvl3pPr>
            <a:lvl4pPr>
              <a:lnSpc>
                <a:spcPct val="100000"/>
              </a:lnSpc>
              <a:spcBef>
                <a:spcPts val="800"/>
              </a:spcBef>
              <a:defRPr/>
            </a:lvl4pPr>
            <a:lvl5pPr>
              <a:lnSpc>
                <a:spcPct val="100000"/>
              </a:lnSpc>
              <a:spcBef>
                <a:spcPts val="8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7C0A8638-8D10-419D-A540-6BF35F11F66E}" type="slidenum">
              <a:rPr lang="en-US" smtClean="0"/>
              <a:t>‹#›</a:t>
            </a:fld>
            <a:endParaRPr lang="en-US" dirty="0"/>
          </a:p>
        </p:txBody>
      </p:sp>
    </p:spTree>
    <p:extLst>
      <p:ext uri="{BB962C8B-B14F-4D97-AF65-F5344CB8AC3E}">
        <p14:creationId xmlns:p14="http://schemas.microsoft.com/office/powerpoint/2010/main" val="149240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6679" y="113339"/>
            <a:ext cx="10515600" cy="787815"/>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75131" y="1350498"/>
            <a:ext cx="10515600" cy="4848601"/>
          </a:xfrm>
        </p:spPr>
        <p:txBody>
          <a:bodyPr/>
          <a:lstStyle>
            <a:lvl1pPr>
              <a:defRPr sz="1500"/>
            </a:lvl1pPr>
            <a:lvl2pPr>
              <a:defRPr sz="135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hasCustomPrompt="1"/>
          </p:nvPr>
        </p:nvSpPr>
        <p:spPr>
          <a:xfrm>
            <a:off x="446682" y="705135"/>
            <a:ext cx="10544052" cy="653164"/>
          </a:xfrm>
          <a:prstGeom prst="rect">
            <a:avLst/>
          </a:prstGeom>
        </p:spPr>
        <p:txBody>
          <a:bodyPr>
            <a:noAutofit/>
          </a:bodyPr>
          <a:lstStyle>
            <a:lvl1pPr marL="0" indent="0">
              <a:lnSpc>
                <a:spcPct val="100000"/>
              </a:lnSpc>
              <a:spcBef>
                <a:spcPts val="0"/>
              </a:spcBef>
              <a:buNone/>
              <a:defRPr sz="1800" b="1" i="0" kern="0" cap="none" spc="0" baseline="0">
                <a:solidFill>
                  <a:schemeClr val="bg1">
                    <a:lumMod val="50000"/>
                  </a:schemeClr>
                </a:solidFill>
                <a:latin typeface="+mn-lt"/>
                <a:ea typeface="Gotham Bold" pitchFamily="50" charset="0"/>
                <a:cs typeface="Gotham Bold" pitchFamily="50" charset="0"/>
              </a:defRPr>
            </a:lvl1pPr>
            <a:lvl2pPr>
              <a:buNone/>
              <a:defRPr>
                <a:solidFill>
                  <a:srgbClr val="7DC33E"/>
                </a:solidFill>
              </a:defRPr>
            </a:lvl2pPr>
            <a:lvl3pPr>
              <a:buNone/>
              <a:defRPr>
                <a:solidFill>
                  <a:srgbClr val="7DC33E"/>
                </a:solidFill>
              </a:defRPr>
            </a:lvl3pPr>
            <a:lvl4pPr>
              <a:buNone/>
              <a:defRPr>
                <a:solidFill>
                  <a:srgbClr val="7DC33E"/>
                </a:solidFill>
              </a:defRPr>
            </a:lvl4pPr>
            <a:lvl5pPr>
              <a:buNone/>
              <a:defRPr>
                <a:solidFill>
                  <a:srgbClr val="7DC33E"/>
                </a:solidFill>
              </a:defRPr>
            </a:lvl5pPr>
          </a:lstStyle>
          <a:p>
            <a:pPr lvl="0"/>
            <a:r>
              <a:rPr lang="en-US" dirty="0"/>
              <a:t>Click to Edit Master Text Styles</a:t>
            </a:r>
          </a:p>
        </p:txBody>
      </p:sp>
      <p:sp>
        <p:nvSpPr>
          <p:cNvPr id="9" name="Date Placeholder 3">
            <a:extLst>
              <a:ext uri="{FF2B5EF4-FFF2-40B4-BE49-F238E27FC236}">
                <a16:creationId xmlns:a16="http://schemas.microsoft.com/office/drawing/2014/main" id="{C9198950-C887-49C8-BAC9-B19C7D730466}"/>
              </a:ext>
            </a:extLst>
          </p:cNvPr>
          <p:cNvSpPr>
            <a:spLocks noGrp="1"/>
          </p:cNvSpPr>
          <p:nvPr>
            <p:ph type="dt" sz="half" idx="10"/>
          </p:nvPr>
        </p:nvSpPr>
        <p:spPr>
          <a:xfrm>
            <a:off x="8147410" y="6356353"/>
            <a:ext cx="1204295" cy="365125"/>
          </a:xfrm>
          <a:prstGeom prst="rect">
            <a:avLst/>
          </a:prstGeom>
        </p:spPr>
        <p:txBody>
          <a:bodyPr anchor="ctr"/>
          <a:lstStyle>
            <a:lvl1pPr>
              <a:defRPr sz="750"/>
            </a:lvl1pPr>
          </a:lstStyle>
          <a:p>
            <a:fld id="{2E84DE52-460A-4B17-A51B-9697203E0BD2}" type="datetime1">
              <a:rPr lang="en-US" smtClean="0"/>
              <a:pPr/>
              <a:t>11/26/23</a:t>
            </a:fld>
            <a:endParaRPr lang="en-US" dirty="0"/>
          </a:p>
        </p:txBody>
      </p:sp>
      <p:sp>
        <p:nvSpPr>
          <p:cNvPr id="10" name="Footer Placeholder 4">
            <a:extLst>
              <a:ext uri="{FF2B5EF4-FFF2-40B4-BE49-F238E27FC236}">
                <a16:creationId xmlns:a16="http://schemas.microsoft.com/office/drawing/2014/main" id="{AD2FCA60-F3D2-4F5F-B13E-71BEE464281C}"/>
              </a:ext>
            </a:extLst>
          </p:cNvPr>
          <p:cNvSpPr>
            <a:spLocks noGrp="1"/>
          </p:cNvSpPr>
          <p:nvPr>
            <p:ph type="ftr" sz="quarter" idx="11"/>
          </p:nvPr>
        </p:nvSpPr>
        <p:spPr>
          <a:xfrm>
            <a:off x="4038600" y="6356355"/>
            <a:ext cx="4114800" cy="365125"/>
          </a:xfrm>
        </p:spPr>
        <p:txBody>
          <a:bodyPr/>
          <a:lstStyle/>
          <a:p>
            <a:endParaRPr lang="en-US" dirty="0"/>
          </a:p>
        </p:txBody>
      </p:sp>
      <p:sp>
        <p:nvSpPr>
          <p:cNvPr id="11" name="Slide Number Placeholder 5">
            <a:extLst>
              <a:ext uri="{FF2B5EF4-FFF2-40B4-BE49-F238E27FC236}">
                <a16:creationId xmlns:a16="http://schemas.microsoft.com/office/drawing/2014/main" id="{6AEB21E4-7A15-47E2-9475-3F618339F710}"/>
              </a:ext>
            </a:extLst>
          </p:cNvPr>
          <p:cNvSpPr>
            <a:spLocks noGrp="1"/>
          </p:cNvSpPr>
          <p:nvPr>
            <p:ph type="sldNum" sz="quarter" idx="12"/>
          </p:nvPr>
        </p:nvSpPr>
        <p:spPr>
          <a:xfrm>
            <a:off x="11353806" y="6356353"/>
            <a:ext cx="579783" cy="365125"/>
          </a:xfrm>
        </p:spPr>
        <p:txBody>
          <a:bodyPr/>
          <a:lstStyle/>
          <a:p>
            <a:fld id="{7C0A8638-8D10-419D-A540-6BF35F11F66E}" type="slidenum">
              <a:rPr lang="en-US" smtClean="0"/>
              <a:t>‹#›</a:t>
            </a:fld>
            <a:endParaRPr lang="en-US" dirty="0"/>
          </a:p>
        </p:txBody>
      </p:sp>
    </p:spTree>
    <p:extLst>
      <p:ext uri="{BB962C8B-B14F-4D97-AF65-F5344CB8AC3E}">
        <p14:creationId xmlns:p14="http://schemas.microsoft.com/office/powerpoint/2010/main" val="174540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7721" y="148532"/>
            <a:ext cx="10515600" cy="62571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147406" y="6356351"/>
            <a:ext cx="1204295" cy="365125"/>
          </a:xfrm>
          <a:prstGeom prst="rect">
            <a:avLst/>
          </a:prstGeom>
        </p:spPr>
        <p:txBody>
          <a:bodyPr/>
          <a:lstStyle/>
          <a:p>
            <a:fld id="{DCBB7267-475A-4040-AAD6-6D85922ABBD6}" type="datetime1">
              <a:rPr lang="en-US" smtClean="0"/>
              <a:t>11/26/23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0A8638-8D10-419D-A540-6BF35F11F66E}" type="slidenum">
              <a:rPr lang="en-US" smtClean="0"/>
              <a:t>‹#›</a:t>
            </a:fld>
            <a:endParaRPr lang="en-US" dirty="0"/>
          </a:p>
        </p:txBody>
      </p:sp>
    </p:spTree>
    <p:extLst>
      <p:ext uri="{BB962C8B-B14F-4D97-AF65-F5344CB8AC3E}">
        <p14:creationId xmlns:p14="http://schemas.microsoft.com/office/powerpoint/2010/main" val="1297160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147406" y="6356351"/>
            <a:ext cx="1204295" cy="365125"/>
          </a:xfrm>
          <a:prstGeom prst="rect">
            <a:avLst/>
          </a:prstGeom>
        </p:spPr>
        <p:txBody>
          <a:bodyPr/>
          <a:lstStyle/>
          <a:p>
            <a:fld id="{657A60E2-F999-4A5F-B676-B2B0DBFF457E}" type="datetime1">
              <a:rPr lang="en-US" smtClean="0"/>
              <a:t>11/26/23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C0A8638-8D10-419D-A540-6BF35F11F66E}" type="slidenum">
              <a:rPr lang="en-US" smtClean="0"/>
              <a:t>‹#›</a:t>
            </a:fld>
            <a:endParaRPr lang="en-US" dirty="0"/>
          </a:p>
        </p:txBody>
      </p:sp>
    </p:spTree>
    <p:extLst>
      <p:ext uri="{BB962C8B-B14F-4D97-AF65-F5344CB8AC3E}">
        <p14:creationId xmlns:p14="http://schemas.microsoft.com/office/powerpoint/2010/main" val="3736293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7721" y="148532"/>
            <a:ext cx="10515600" cy="62571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147406" y="6356351"/>
            <a:ext cx="1204295" cy="365125"/>
          </a:xfrm>
          <a:prstGeom prst="rect">
            <a:avLst/>
          </a:prstGeom>
        </p:spPr>
        <p:txBody>
          <a:bodyPr/>
          <a:lstStyle/>
          <a:p>
            <a:fld id="{EF9D7942-ABC8-4461-8AEA-7010774C9D7D}" type="datetime1">
              <a:rPr lang="en-US" smtClean="0"/>
              <a:t>11/26/23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C0A8638-8D10-419D-A540-6BF35F11F66E}" type="slidenum">
              <a:rPr lang="en-US" smtClean="0"/>
              <a:t>‹#›</a:t>
            </a:fld>
            <a:endParaRPr lang="en-US" dirty="0"/>
          </a:p>
        </p:txBody>
      </p:sp>
    </p:spTree>
    <p:extLst>
      <p:ext uri="{BB962C8B-B14F-4D97-AF65-F5344CB8AC3E}">
        <p14:creationId xmlns:p14="http://schemas.microsoft.com/office/powerpoint/2010/main" val="1440603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147406" y="6356351"/>
            <a:ext cx="1204295" cy="365125"/>
          </a:xfrm>
          <a:prstGeom prst="rect">
            <a:avLst/>
          </a:prstGeom>
        </p:spPr>
        <p:txBody>
          <a:bodyPr/>
          <a:lstStyle/>
          <a:p>
            <a:fld id="{35D499BE-056B-4EF0-8E10-8BACB2532BB9}" type="datetime1">
              <a:rPr lang="en-US" smtClean="0"/>
              <a:t>11/26/23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C0A8638-8D10-419D-A540-6BF35F11F66E}" type="slidenum">
              <a:rPr lang="en-US" smtClean="0"/>
              <a:t>‹#›</a:t>
            </a:fld>
            <a:endParaRPr lang="en-US" dirty="0"/>
          </a:p>
        </p:txBody>
      </p:sp>
    </p:spTree>
    <p:extLst>
      <p:ext uri="{BB962C8B-B14F-4D97-AF65-F5344CB8AC3E}">
        <p14:creationId xmlns:p14="http://schemas.microsoft.com/office/powerpoint/2010/main" val="2468829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147406" y="6356351"/>
            <a:ext cx="1204295" cy="365125"/>
          </a:xfrm>
          <a:prstGeom prst="rect">
            <a:avLst/>
          </a:prstGeom>
        </p:spPr>
        <p:txBody>
          <a:bodyPr/>
          <a:lstStyle/>
          <a:p>
            <a:fld id="{35D499BE-056B-4EF0-8E10-8BACB2532BB9}" type="datetime1">
              <a:rPr lang="en-US" smtClean="0"/>
              <a:t>11/26/23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C0A8638-8D10-419D-A540-6BF35F11F66E}" type="slidenum">
              <a:rPr lang="en-US" smtClean="0"/>
              <a:t>‹#›</a:t>
            </a:fld>
            <a:endParaRPr lang="en-US" dirty="0"/>
          </a:p>
        </p:txBody>
      </p:sp>
      <p:pic>
        <p:nvPicPr>
          <p:cNvPr id="6" name="Picture 5">
            <a:extLst>
              <a:ext uri="{FF2B5EF4-FFF2-40B4-BE49-F238E27FC236}">
                <a16:creationId xmlns:a16="http://schemas.microsoft.com/office/drawing/2014/main" id="{8F977E57-CB4C-4328-BA38-22DC2640F67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5400000">
            <a:off x="2667001" y="-2667001"/>
            <a:ext cx="6858001" cy="12192001"/>
          </a:xfrm>
          <a:prstGeom prst="rect">
            <a:avLst/>
          </a:prstGeom>
        </p:spPr>
      </p:pic>
    </p:spTree>
    <p:extLst>
      <p:ext uri="{BB962C8B-B14F-4D97-AF65-F5344CB8AC3E}">
        <p14:creationId xmlns:p14="http://schemas.microsoft.com/office/powerpoint/2010/main" val="3386637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147406" y="6356351"/>
            <a:ext cx="1204295" cy="365125"/>
          </a:xfrm>
          <a:prstGeom prst="rect">
            <a:avLst/>
          </a:prstGeom>
        </p:spPr>
        <p:txBody>
          <a:bodyPr/>
          <a:lstStyle/>
          <a:p>
            <a:fld id="{0A555EC2-EF7A-44CD-BC9E-C082FF234741}" type="datetime1">
              <a:rPr lang="en-US" smtClean="0"/>
              <a:t>11/26/23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0A8638-8D10-419D-A540-6BF35F11F66E}" type="slidenum">
              <a:rPr lang="en-US" smtClean="0"/>
              <a:t>‹#›</a:t>
            </a:fld>
            <a:endParaRPr lang="en-US" dirty="0"/>
          </a:p>
        </p:txBody>
      </p:sp>
    </p:spTree>
    <p:extLst>
      <p:ext uri="{BB962C8B-B14F-4D97-AF65-F5344CB8AC3E}">
        <p14:creationId xmlns:p14="http://schemas.microsoft.com/office/powerpoint/2010/main" val="1179914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147406" y="6356351"/>
            <a:ext cx="1204295" cy="365125"/>
          </a:xfrm>
          <a:prstGeom prst="rect">
            <a:avLst/>
          </a:prstGeom>
        </p:spPr>
        <p:txBody>
          <a:bodyPr/>
          <a:lstStyle/>
          <a:p>
            <a:fld id="{272A1082-0064-4D39-8561-F96D1A0DC357}" type="datetime1">
              <a:rPr lang="en-US" smtClean="0"/>
              <a:t>11/26/23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0A8638-8D10-419D-A540-6BF35F11F66E}" type="slidenum">
              <a:rPr lang="en-US" smtClean="0"/>
              <a:t>‹#›</a:t>
            </a:fld>
            <a:endParaRPr lang="en-US" dirty="0"/>
          </a:p>
        </p:txBody>
      </p:sp>
    </p:spTree>
    <p:extLst>
      <p:ext uri="{BB962C8B-B14F-4D97-AF65-F5344CB8AC3E}">
        <p14:creationId xmlns:p14="http://schemas.microsoft.com/office/powerpoint/2010/main" val="2923420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721" y="122028"/>
            <a:ext cx="10515600" cy="62571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07896" y="1563558"/>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0"/>
            <a:r>
              <a:rPr lang="en-US" dirty="0"/>
              <a:t>Fourth level</a:t>
            </a:r>
          </a:p>
          <a:p>
            <a:pPr lvl="1"/>
            <a:r>
              <a:rPr lang="en-US" dirty="0"/>
              <a:t>Fifth level</a:t>
            </a: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rgbClr val="000099"/>
                </a:solidFill>
              </a:defRPr>
            </a:lvl1pPr>
          </a:lstStyle>
          <a:p>
            <a:endParaRPr lang="en-US" dirty="0"/>
          </a:p>
        </p:txBody>
      </p:sp>
      <p:pic>
        <p:nvPicPr>
          <p:cNvPr id="8" name="Picture 7"/>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193308" y="6290827"/>
            <a:ext cx="416293" cy="430648"/>
          </a:xfrm>
          <a:prstGeom prst="rect">
            <a:avLst/>
          </a:prstGeom>
        </p:spPr>
      </p:pic>
      <p:sp>
        <p:nvSpPr>
          <p:cNvPr id="9" name="TextBox 8"/>
          <p:cNvSpPr txBox="1"/>
          <p:nvPr userDrawn="1"/>
        </p:nvSpPr>
        <p:spPr>
          <a:xfrm>
            <a:off x="572857" y="6353006"/>
            <a:ext cx="3306416" cy="338554"/>
          </a:xfrm>
          <a:prstGeom prst="rect">
            <a:avLst/>
          </a:prstGeom>
          <a:noFill/>
        </p:spPr>
        <p:txBody>
          <a:bodyPr wrap="square" rtlCol="0">
            <a:spAutoFit/>
          </a:bodyPr>
          <a:lstStyle/>
          <a:p>
            <a:r>
              <a:rPr lang="en-US" sz="1600" b="0" dirty="0">
                <a:solidFill>
                  <a:schemeClr val="tx1">
                    <a:lumMod val="65000"/>
                    <a:lumOff val="35000"/>
                  </a:schemeClr>
                </a:solidFill>
              </a:rPr>
              <a:t>Global Data Strategy, Ltd. 2023</a:t>
            </a:r>
          </a:p>
        </p:txBody>
      </p:sp>
      <p:sp>
        <p:nvSpPr>
          <p:cNvPr id="6" name="Slide Number Placeholder 5"/>
          <p:cNvSpPr>
            <a:spLocks noGrp="1"/>
          </p:cNvSpPr>
          <p:nvPr>
            <p:ph type="sldNum" sz="quarter" idx="4"/>
          </p:nvPr>
        </p:nvSpPr>
        <p:spPr>
          <a:xfrm>
            <a:off x="11353802" y="6356351"/>
            <a:ext cx="579783" cy="365125"/>
          </a:xfrm>
          <a:prstGeom prst="rect">
            <a:avLst/>
          </a:prstGeom>
        </p:spPr>
        <p:txBody>
          <a:bodyPr vert="horz" lIns="91440" tIns="45720" rIns="91440" bIns="45720" rtlCol="0" anchor="ctr"/>
          <a:lstStyle>
            <a:lvl1pPr algn="r">
              <a:defRPr sz="1200">
                <a:solidFill>
                  <a:schemeClr val="accent1">
                    <a:lumMod val="50000"/>
                  </a:schemeClr>
                </a:solidFill>
              </a:defRPr>
            </a:lvl1pPr>
          </a:lstStyle>
          <a:p>
            <a:fld id="{7C0A8638-8D10-419D-A540-6BF35F11F66E}" type="slidenum">
              <a:rPr lang="en-US" smtClean="0"/>
              <a:pPr/>
              <a:t>‹#›</a:t>
            </a:fld>
            <a:endParaRPr lang="en-US" dirty="0"/>
          </a:p>
        </p:txBody>
      </p:sp>
      <p:pic>
        <p:nvPicPr>
          <p:cNvPr id="11" name="Picture 2" descr="Adept Events">
            <a:extLst>
              <a:ext uri="{FF2B5EF4-FFF2-40B4-BE49-F238E27FC236}">
                <a16:creationId xmlns:a16="http://schemas.microsoft.com/office/drawing/2014/main" id="{96E6064B-D0DE-DCF2-0E3F-C6CE40D59121}"/>
              </a:ext>
            </a:extLst>
          </p:cNvPr>
          <p:cNvPicPr>
            <a:picLocks noChangeAspect="1" noChangeArrowheads="1"/>
          </p:cNvPicPr>
          <p:nvPr userDrawn="1"/>
        </p:nvPicPr>
        <p:blipFill>
          <a:blip r:embed="rId23" cstate="screen">
            <a:extLst>
              <a:ext uri="{28A0092B-C50C-407E-A947-70E740481C1C}">
                <a14:useLocalDpi xmlns:a14="http://schemas.microsoft.com/office/drawing/2010/main"/>
              </a:ext>
            </a:extLst>
          </a:blip>
          <a:srcRect/>
          <a:stretch>
            <a:fillRect/>
          </a:stretch>
        </p:blipFill>
        <p:spPr bwMode="auto">
          <a:xfrm>
            <a:off x="10774150" y="136526"/>
            <a:ext cx="1279367" cy="218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33725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50" r:id="rId12"/>
    <p:sldLayoutId id="2147483677" r:id="rId13"/>
    <p:sldLayoutId id="2147483679" r:id="rId14"/>
    <p:sldLayoutId id="2147483680" r:id="rId15"/>
    <p:sldLayoutId id="2147483681" r:id="rId16"/>
    <p:sldLayoutId id="2147483683" r:id="rId17"/>
    <p:sldLayoutId id="2147483685" r:id="rId18"/>
    <p:sldLayoutId id="2147483686" r:id="rId19"/>
    <p:sldLayoutId id="2147483689" r:id="rId20"/>
  </p:sldLayoutIdLst>
  <p:hf hdr="0" ftr="0" dt="0"/>
  <p:txStyles>
    <p:titleStyle>
      <a:lvl1pPr algn="l" defTabSz="914400" rtl="0" eaLnBrk="1" latinLnBrk="0" hangingPunct="1">
        <a:lnSpc>
          <a:spcPct val="90000"/>
        </a:lnSpc>
        <a:spcBef>
          <a:spcPct val="0"/>
        </a:spcBef>
        <a:buNone/>
        <a:defRPr sz="3200" b="1" kern="1200">
          <a:solidFill>
            <a:srgbClr val="00009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notesSlide" Target="../notesSlides/notesSlide81.xml"/><Relationship Id="rId1" Type="http://schemas.openxmlformats.org/officeDocument/2006/relationships/slideLayout" Target="../slideLayouts/slideLayout5.xml"/><Relationship Id="rId4" Type="http://schemas.openxmlformats.org/officeDocument/2006/relationships/image" Target="../media/image166.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methodoflevels.nl/artikelen/which-question-to-ask/" TargetMode="External"/><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hyperlink" Target="https://creativecommons.org/licenses/by-nc-nd/3.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methodoflevels.nl/artikelen/which-question-to-ask/" TargetMode="External"/><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hyperlink" Target="https://creativecommons.org/licenses/by-nc-nd/3.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methodoflevels.nl/artikelen/which-question-to-ask/" TargetMode="External"/><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hyperlink" Target="https://creativecommons.org/licenses/by-nc-nd/3.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hyperlink" Target="https://methodoflevels.nl/artikelen/which-question-to-ask/" TargetMode="External"/><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hyperlink" Target="https://creativecommons.org/licenses/by-nc-nd/3.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9.tif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9.tif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methodoflevels.nl/artikelen/which-question-to-ask/" TargetMode="External"/><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hyperlink" Target="https://creativecommons.org/licenses/by-nc-nd/3.0/" TargetMode="External"/></Relationships>
</file>

<file path=ppt/slides/_rels/slide41.xml.rels><?xml version="1.0" encoding="UTF-8" standalone="yes"?>
<Relationships xmlns="http://schemas.openxmlformats.org/package/2006/relationships"><Relationship Id="rId13" Type="http://schemas.openxmlformats.org/officeDocument/2006/relationships/image" Target="../media/image64.jpeg"/><Relationship Id="rId18" Type="http://schemas.openxmlformats.org/officeDocument/2006/relationships/image" Target="../media/image69.jpeg"/><Relationship Id="rId26" Type="http://schemas.openxmlformats.org/officeDocument/2006/relationships/image" Target="../media/image77.svg"/><Relationship Id="rId3" Type="http://schemas.openxmlformats.org/officeDocument/2006/relationships/image" Target="../media/image54.jpeg"/><Relationship Id="rId21" Type="http://schemas.openxmlformats.org/officeDocument/2006/relationships/image" Target="../media/image72.png"/><Relationship Id="rId34" Type="http://schemas.openxmlformats.org/officeDocument/2006/relationships/image" Target="../media/image85.jpeg"/><Relationship Id="rId7" Type="http://schemas.openxmlformats.org/officeDocument/2006/relationships/image" Target="../media/image58.jpeg"/><Relationship Id="rId12" Type="http://schemas.openxmlformats.org/officeDocument/2006/relationships/image" Target="../media/image63.jpeg"/><Relationship Id="rId17" Type="http://schemas.openxmlformats.org/officeDocument/2006/relationships/image" Target="../media/image68.jpeg"/><Relationship Id="rId25" Type="http://schemas.openxmlformats.org/officeDocument/2006/relationships/image" Target="../media/image76.png"/><Relationship Id="rId33" Type="http://schemas.openxmlformats.org/officeDocument/2006/relationships/image" Target="../media/image84.jpeg"/><Relationship Id="rId2" Type="http://schemas.openxmlformats.org/officeDocument/2006/relationships/notesSlide" Target="../notesSlides/notesSlide32.xml"/><Relationship Id="rId16" Type="http://schemas.openxmlformats.org/officeDocument/2006/relationships/image" Target="../media/image67.png"/><Relationship Id="rId20" Type="http://schemas.openxmlformats.org/officeDocument/2006/relationships/image" Target="../media/image71.jpeg"/><Relationship Id="rId29" Type="http://schemas.openxmlformats.org/officeDocument/2006/relationships/image" Target="../media/image80.png"/><Relationship Id="rId1" Type="http://schemas.openxmlformats.org/officeDocument/2006/relationships/slideLayout" Target="../slideLayouts/slideLayout6.xml"/><Relationship Id="rId6" Type="http://schemas.openxmlformats.org/officeDocument/2006/relationships/image" Target="../media/image57.jpeg"/><Relationship Id="rId11" Type="http://schemas.openxmlformats.org/officeDocument/2006/relationships/image" Target="../media/image62.jpeg"/><Relationship Id="rId24" Type="http://schemas.openxmlformats.org/officeDocument/2006/relationships/image" Target="../media/image75.png"/><Relationship Id="rId32" Type="http://schemas.openxmlformats.org/officeDocument/2006/relationships/image" Target="../media/image83.jpeg"/><Relationship Id="rId5" Type="http://schemas.openxmlformats.org/officeDocument/2006/relationships/image" Target="../media/image56.jpeg"/><Relationship Id="rId15" Type="http://schemas.openxmlformats.org/officeDocument/2006/relationships/image" Target="../media/image66.jpeg"/><Relationship Id="rId23" Type="http://schemas.openxmlformats.org/officeDocument/2006/relationships/image" Target="../media/image74.svg"/><Relationship Id="rId28" Type="http://schemas.openxmlformats.org/officeDocument/2006/relationships/image" Target="../media/image79.svg"/><Relationship Id="rId10" Type="http://schemas.openxmlformats.org/officeDocument/2006/relationships/image" Target="../media/image61.jpeg"/><Relationship Id="rId19" Type="http://schemas.openxmlformats.org/officeDocument/2006/relationships/image" Target="../media/image70.jpeg"/><Relationship Id="rId31" Type="http://schemas.openxmlformats.org/officeDocument/2006/relationships/image" Target="../media/image82.jpeg"/><Relationship Id="rId4" Type="http://schemas.openxmlformats.org/officeDocument/2006/relationships/image" Target="../media/image55.jpeg"/><Relationship Id="rId9" Type="http://schemas.openxmlformats.org/officeDocument/2006/relationships/image" Target="../media/image60.jpeg"/><Relationship Id="rId14" Type="http://schemas.openxmlformats.org/officeDocument/2006/relationships/image" Target="../media/image65.jpeg"/><Relationship Id="rId22" Type="http://schemas.openxmlformats.org/officeDocument/2006/relationships/image" Target="../media/image73.png"/><Relationship Id="rId27" Type="http://schemas.openxmlformats.org/officeDocument/2006/relationships/image" Target="../media/image78.png"/><Relationship Id="rId30" Type="http://schemas.openxmlformats.org/officeDocument/2006/relationships/image" Target="../media/image81.svg"/><Relationship Id="rId35" Type="http://schemas.openxmlformats.org/officeDocument/2006/relationships/image" Target="../media/image86.jpeg"/><Relationship Id="rId8" Type="http://schemas.openxmlformats.org/officeDocument/2006/relationships/image" Target="../media/image59.jpeg"/></Relationships>
</file>

<file path=ppt/slides/_rels/slide42.xml.rels><?xml version="1.0" encoding="UTF-8" standalone="yes"?>
<Relationships xmlns="http://schemas.openxmlformats.org/package/2006/relationships"><Relationship Id="rId13" Type="http://schemas.openxmlformats.org/officeDocument/2006/relationships/image" Target="../media/image64.jpeg"/><Relationship Id="rId18" Type="http://schemas.openxmlformats.org/officeDocument/2006/relationships/image" Target="../media/image69.jpeg"/><Relationship Id="rId26" Type="http://schemas.openxmlformats.org/officeDocument/2006/relationships/image" Target="../media/image77.svg"/><Relationship Id="rId3" Type="http://schemas.openxmlformats.org/officeDocument/2006/relationships/image" Target="../media/image54.jpeg"/><Relationship Id="rId21" Type="http://schemas.openxmlformats.org/officeDocument/2006/relationships/image" Target="../media/image72.png"/><Relationship Id="rId34" Type="http://schemas.openxmlformats.org/officeDocument/2006/relationships/image" Target="../media/image85.jpeg"/><Relationship Id="rId7" Type="http://schemas.openxmlformats.org/officeDocument/2006/relationships/image" Target="../media/image58.jpeg"/><Relationship Id="rId12" Type="http://schemas.openxmlformats.org/officeDocument/2006/relationships/image" Target="../media/image63.jpeg"/><Relationship Id="rId17" Type="http://schemas.openxmlformats.org/officeDocument/2006/relationships/image" Target="../media/image68.jpeg"/><Relationship Id="rId25" Type="http://schemas.openxmlformats.org/officeDocument/2006/relationships/image" Target="../media/image76.png"/><Relationship Id="rId33" Type="http://schemas.openxmlformats.org/officeDocument/2006/relationships/image" Target="../media/image84.jpeg"/><Relationship Id="rId2" Type="http://schemas.openxmlformats.org/officeDocument/2006/relationships/notesSlide" Target="../notesSlides/notesSlide33.xml"/><Relationship Id="rId16" Type="http://schemas.openxmlformats.org/officeDocument/2006/relationships/image" Target="../media/image67.png"/><Relationship Id="rId20" Type="http://schemas.openxmlformats.org/officeDocument/2006/relationships/image" Target="../media/image71.jpeg"/><Relationship Id="rId29" Type="http://schemas.openxmlformats.org/officeDocument/2006/relationships/image" Target="../media/image80.png"/><Relationship Id="rId1" Type="http://schemas.openxmlformats.org/officeDocument/2006/relationships/slideLayout" Target="../slideLayouts/slideLayout6.xml"/><Relationship Id="rId6" Type="http://schemas.openxmlformats.org/officeDocument/2006/relationships/image" Target="../media/image57.jpeg"/><Relationship Id="rId11" Type="http://schemas.openxmlformats.org/officeDocument/2006/relationships/image" Target="../media/image62.jpeg"/><Relationship Id="rId24" Type="http://schemas.openxmlformats.org/officeDocument/2006/relationships/image" Target="../media/image75.png"/><Relationship Id="rId32" Type="http://schemas.openxmlformats.org/officeDocument/2006/relationships/image" Target="../media/image83.jpeg"/><Relationship Id="rId5" Type="http://schemas.openxmlformats.org/officeDocument/2006/relationships/image" Target="../media/image56.jpeg"/><Relationship Id="rId15" Type="http://schemas.openxmlformats.org/officeDocument/2006/relationships/image" Target="../media/image66.jpeg"/><Relationship Id="rId23" Type="http://schemas.openxmlformats.org/officeDocument/2006/relationships/image" Target="../media/image74.svg"/><Relationship Id="rId28" Type="http://schemas.openxmlformats.org/officeDocument/2006/relationships/image" Target="../media/image79.svg"/><Relationship Id="rId10" Type="http://schemas.openxmlformats.org/officeDocument/2006/relationships/image" Target="../media/image61.jpeg"/><Relationship Id="rId19" Type="http://schemas.openxmlformats.org/officeDocument/2006/relationships/image" Target="../media/image70.jpeg"/><Relationship Id="rId31" Type="http://schemas.openxmlformats.org/officeDocument/2006/relationships/image" Target="../media/image82.jpeg"/><Relationship Id="rId4" Type="http://schemas.openxmlformats.org/officeDocument/2006/relationships/image" Target="../media/image55.jpeg"/><Relationship Id="rId9" Type="http://schemas.openxmlformats.org/officeDocument/2006/relationships/image" Target="../media/image60.jpeg"/><Relationship Id="rId14" Type="http://schemas.openxmlformats.org/officeDocument/2006/relationships/image" Target="../media/image65.jpeg"/><Relationship Id="rId22" Type="http://schemas.openxmlformats.org/officeDocument/2006/relationships/image" Target="../media/image73.png"/><Relationship Id="rId27" Type="http://schemas.openxmlformats.org/officeDocument/2006/relationships/image" Target="../media/image78.png"/><Relationship Id="rId30" Type="http://schemas.openxmlformats.org/officeDocument/2006/relationships/image" Target="../media/image81.svg"/><Relationship Id="rId35" Type="http://schemas.openxmlformats.org/officeDocument/2006/relationships/image" Target="../media/image86.jpeg"/><Relationship Id="rId8" Type="http://schemas.openxmlformats.org/officeDocument/2006/relationships/image" Target="../media/image59.jpeg"/></Relationships>
</file>

<file path=ppt/slides/_rels/slide4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88.png"/></Relationships>
</file>

<file path=ppt/slides/_rels/slide44.xml.rels><?xml version="1.0" encoding="UTF-8" standalone="yes"?>
<Relationships xmlns="http://schemas.openxmlformats.org/package/2006/relationships"><Relationship Id="rId3" Type="http://schemas.openxmlformats.org/officeDocument/2006/relationships/image" Target="../media/image89.png"/><Relationship Id="rId7" Type="http://schemas.microsoft.com/office/2007/relationships/hdphoto" Target="../media/hdphoto1.wdp"/><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45.xml.rels><?xml version="1.0" encoding="UTF-8" standalone="yes"?>
<Relationships xmlns="http://schemas.openxmlformats.org/package/2006/relationships"><Relationship Id="rId3" Type="http://schemas.openxmlformats.org/officeDocument/2006/relationships/hyperlink" Target="https://methodoflevels.nl/artikelen/which-question-to-ask/" TargetMode="External"/><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hyperlink" Target="https://creativecommons.org/licenses/by-nc-nd/3.0/"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97.svg"/><Relationship Id="rId5" Type="http://schemas.openxmlformats.org/officeDocument/2006/relationships/image" Target="../media/image96.png"/><Relationship Id="rId10" Type="http://schemas.openxmlformats.org/officeDocument/2006/relationships/image" Target="../media/image101.svg"/><Relationship Id="rId4" Type="http://schemas.openxmlformats.org/officeDocument/2006/relationships/image" Target="../media/image95.svg"/><Relationship Id="rId9" Type="http://schemas.openxmlformats.org/officeDocument/2006/relationships/image" Target="../media/image100.png"/></Relationships>
</file>

<file path=ppt/slides/_rels/slide49.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methodoflevels.nl/artikelen/which-question-to-ask/" TargetMode="External"/><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hyperlink" Target="https://creativecommons.org/licenses/by-nc-nd/3.0/"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08.tiff"/><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image" Target="../media/image113.svg"/><Relationship Id="rId2" Type="http://schemas.openxmlformats.org/officeDocument/2006/relationships/image" Target="../media/image112.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hyperlink" Target="https://methodoflevels.nl/artikelen/which-question-to-ask/" TargetMode="External"/><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hyperlink" Target="https://creativecommons.org/licenses/by-nc-nd/3.0/"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54.xml"/><Relationship Id="rId1" Type="http://schemas.openxmlformats.org/officeDocument/2006/relationships/slideLayout" Target="../slideLayouts/slideLayout12.xml"/><Relationship Id="rId6" Type="http://schemas.openxmlformats.org/officeDocument/2006/relationships/image" Target="../media/image119.jpeg"/><Relationship Id="rId5" Type="http://schemas.openxmlformats.org/officeDocument/2006/relationships/image" Target="../media/image118.jpeg"/><Relationship Id="rId4" Type="http://schemas.openxmlformats.org/officeDocument/2006/relationships/image" Target="../media/image117.jpeg"/></Relationships>
</file>

<file path=ppt/slides/_rels/slide7.xml.rels><?xml version="1.0" encoding="UTF-8" standalone="yes"?>
<Relationships xmlns="http://schemas.openxmlformats.org/package/2006/relationships"><Relationship Id="rId3" Type="http://schemas.openxmlformats.org/officeDocument/2006/relationships/hyperlink" Target="https://methodoflevels.nl/artikelen/which-question-to-ask/" TargetMode="External"/><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hyperlink" Target="https://creativecommons.org/licenses/by-nc-nd/3.0/"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57.xml"/><Relationship Id="rId1" Type="http://schemas.openxmlformats.org/officeDocument/2006/relationships/slideLayout" Target="../slideLayouts/slideLayout12.xml"/><Relationship Id="rId4" Type="http://schemas.openxmlformats.org/officeDocument/2006/relationships/image" Target="../media/image121.png"/></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8.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59.xml"/><Relationship Id="rId1" Type="http://schemas.openxmlformats.org/officeDocument/2006/relationships/slideLayout" Target="../slideLayouts/slideLayout14.xml"/><Relationship Id="rId5" Type="http://schemas.openxmlformats.org/officeDocument/2006/relationships/image" Target="../media/image124.jpeg"/><Relationship Id="rId4" Type="http://schemas.openxmlformats.org/officeDocument/2006/relationships/image" Target="../media/image123.jpeg"/></Relationships>
</file>

<file path=ppt/slides/_rels/slide75.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60.xml"/><Relationship Id="rId1" Type="http://schemas.openxmlformats.org/officeDocument/2006/relationships/slideLayout" Target="../slideLayouts/slideLayout14.xml"/><Relationship Id="rId4" Type="http://schemas.openxmlformats.org/officeDocument/2006/relationships/image" Target="../media/image126.png"/></Relationships>
</file>

<file path=ppt/slides/_rels/slide76.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methodoflevels.nl/artikelen/which-question-to-ask/" TargetMode="External"/><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hyperlink" Target="https://creativecommons.org/licenses/by-nc-nd/3.0/"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32.png"/><Relationship Id="rId5" Type="http://schemas.openxmlformats.org/officeDocument/2006/relationships/image" Target="../media/image131.jpeg"/><Relationship Id="rId4" Type="http://schemas.openxmlformats.org/officeDocument/2006/relationships/image" Target="../media/image130.jpeg"/></Relationships>
</file>

<file path=ppt/slides/_rels/slide81.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38.png"/><Relationship Id="rId3" Type="http://schemas.openxmlformats.org/officeDocument/2006/relationships/image" Target="../media/image133.png"/><Relationship Id="rId7" Type="http://schemas.openxmlformats.org/officeDocument/2006/relationships/image" Target="../media/image135.png"/><Relationship Id="rId12" Type="http://schemas.microsoft.com/office/2007/relationships/hdphoto" Target="../media/hdphoto6.wdp"/><Relationship Id="rId17" Type="http://schemas.openxmlformats.org/officeDocument/2006/relationships/image" Target="../media/image139.png"/><Relationship Id="rId2" Type="http://schemas.openxmlformats.org/officeDocument/2006/relationships/notesSlide" Target="../notesSlides/notesSlide65.xml"/><Relationship Id="rId16" Type="http://schemas.microsoft.com/office/2007/relationships/hdphoto" Target="../media/hdphoto9.wdp"/><Relationship Id="rId1" Type="http://schemas.openxmlformats.org/officeDocument/2006/relationships/slideLayout" Target="../slideLayouts/slideLayout6.xml"/><Relationship Id="rId6" Type="http://schemas.microsoft.com/office/2007/relationships/hdphoto" Target="../media/hdphoto3.wdp"/><Relationship Id="rId11" Type="http://schemas.openxmlformats.org/officeDocument/2006/relationships/image" Target="../media/image137.png"/><Relationship Id="rId5" Type="http://schemas.openxmlformats.org/officeDocument/2006/relationships/image" Target="../media/image134.png"/><Relationship Id="rId15" Type="http://schemas.microsoft.com/office/2007/relationships/hdphoto" Target="../media/hdphoto8.wdp"/><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136.png"/><Relationship Id="rId14" Type="http://schemas.microsoft.com/office/2007/relationships/hdphoto" Target="../media/hdphoto7.wdp"/></Relationships>
</file>

<file path=ppt/slides/_rels/slide8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143.svg"/><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8" Type="http://schemas.openxmlformats.org/officeDocument/2006/relationships/image" Target="../media/image153.svg"/><Relationship Id="rId13" Type="http://schemas.openxmlformats.org/officeDocument/2006/relationships/image" Target="../media/image158.png"/><Relationship Id="rId3" Type="http://schemas.openxmlformats.org/officeDocument/2006/relationships/image" Target="../media/image148.png"/><Relationship Id="rId7" Type="http://schemas.openxmlformats.org/officeDocument/2006/relationships/image" Target="../media/image152.png"/><Relationship Id="rId12" Type="http://schemas.openxmlformats.org/officeDocument/2006/relationships/image" Target="../media/image157.svg"/><Relationship Id="rId2" Type="http://schemas.openxmlformats.org/officeDocument/2006/relationships/notesSlide" Target="../notesSlides/notesSlide72.xml"/><Relationship Id="rId16" Type="http://schemas.openxmlformats.org/officeDocument/2006/relationships/image" Target="../media/image161.svg"/><Relationship Id="rId1" Type="http://schemas.openxmlformats.org/officeDocument/2006/relationships/slideLayout" Target="../slideLayouts/slideLayout5.xml"/><Relationship Id="rId6" Type="http://schemas.openxmlformats.org/officeDocument/2006/relationships/image" Target="../media/image151.svg"/><Relationship Id="rId11" Type="http://schemas.openxmlformats.org/officeDocument/2006/relationships/image" Target="../media/image156.png"/><Relationship Id="rId5" Type="http://schemas.openxmlformats.org/officeDocument/2006/relationships/image" Target="../media/image150.png"/><Relationship Id="rId15" Type="http://schemas.openxmlformats.org/officeDocument/2006/relationships/image" Target="../media/image160.png"/><Relationship Id="rId10" Type="http://schemas.openxmlformats.org/officeDocument/2006/relationships/image" Target="../media/image155.svg"/><Relationship Id="rId4" Type="http://schemas.openxmlformats.org/officeDocument/2006/relationships/image" Target="../media/image149.svg"/><Relationship Id="rId9" Type="http://schemas.openxmlformats.org/officeDocument/2006/relationships/image" Target="../media/image154.png"/><Relationship Id="rId14" Type="http://schemas.openxmlformats.org/officeDocument/2006/relationships/image" Target="../media/image159.svg"/></Relationships>
</file>

<file path=ppt/slides/_rels/slide9.xml.rels><?xml version="1.0" encoding="UTF-8" standalone="yes"?>
<Relationships xmlns="http://schemas.openxmlformats.org/package/2006/relationships"><Relationship Id="rId3" Type="http://schemas.openxmlformats.org/officeDocument/2006/relationships/hyperlink" Target="https://methodoflevels.nl/artikelen/which-question-to-ask/" TargetMode="External"/><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4.tiff"/><Relationship Id="rId4" Type="http://schemas.openxmlformats.org/officeDocument/2006/relationships/hyperlink" Target="https://creativecommons.org/licenses/by-nc-nd/3.0/"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162.jp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5.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64.tiff"/><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3" Type="http://schemas.openxmlformats.org/officeDocument/2006/relationships/hyperlink" Target="https://methodoflevels.nl/artikelen/which-question-to-ask/" TargetMode="External"/><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hyperlink" Target="https://creativecommons.org/licenses/by-nc-nd/3.0/" TargetMode="Externa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www.globaldatastrategy.com/" TargetMode="External"/><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76825" y="4952589"/>
            <a:ext cx="8541475" cy="756721"/>
          </a:xfrm>
        </p:spPr>
        <p:txBody>
          <a:bodyPr>
            <a:noAutofit/>
          </a:bodyPr>
          <a:lstStyle/>
          <a:p>
            <a:r>
              <a:rPr lang="en-US" sz="3200" dirty="0"/>
              <a:t>Tackling Data Quality Problems:</a:t>
            </a:r>
            <a:br>
              <a:rPr lang="en-US" sz="3200" dirty="0"/>
            </a:br>
            <a:r>
              <a:rPr lang="en-US" sz="3200" dirty="0"/>
              <a:t>As Simple As A</a:t>
            </a:r>
            <a:r>
              <a:rPr lang="en-US" sz="2400" dirty="0"/>
              <a:t>2</a:t>
            </a:r>
            <a:r>
              <a:rPr lang="en-US" sz="3200" dirty="0"/>
              <a:t>E</a:t>
            </a:r>
            <a:br>
              <a:rPr lang="en-US" sz="3200" dirty="0"/>
            </a:br>
            <a:r>
              <a:rPr lang="en-US" sz="2800" dirty="0">
                <a:solidFill>
                  <a:srgbClr val="000099"/>
                </a:solidFill>
              </a:rPr>
              <a:t>Adept Events Training</a:t>
            </a:r>
            <a:br>
              <a:rPr lang="en-US" sz="3200" dirty="0"/>
            </a:br>
            <a:r>
              <a:rPr lang="en-US" sz="2400" dirty="0"/>
              <a:t>Nigel Turner</a:t>
            </a:r>
            <a:br>
              <a:rPr lang="en-US" sz="2400" dirty="0"/>
            </a:br>
            <a:r>
              <a:rPr lang="en-US" sz="2000" dirty="0"/>
              <a:t>Principal Consultant EMEA, Global Data Strategy </a:t>
            </a:r>
            <a:br>
              <a:rPr lang="en-US" sz="3200" dirty="0"/>
            </a:br>
            <a:r>
              <a:rPr lang="en-US" sz="3200" dirty="0">
                <a:solidFill>
                  <a:srgbClr val="000099"/>
                </a:solidFill>
              </a:rPr>
              <a:t>Tuesday 5 December 2023</a:t>
            </a:r>
            <a:endParaRPr lang="en-US" sz="2800" dirty="0">
              <a:solidFill>
                <a:srgbClr val="000099"/>
              </a:solidFill>
            </a:endParaRPr>
          </a:p>
        </p:txBody>
      </p:sp>
      <p:sp>
        <p:nvSpPr>
          <p:cNvPr id="8" name="Slide Number Placeholder 3">
            <a:extLst>
              <a:ext uri="{FF2B5EF4-FFF2-40B4-BE49-F238E27FC236}">
                <a16:creationId xmlns:a16="http://schemas.microsoft.com/office/drawing/2014/main" id="{25EF197E-173D-684F-AC1E-59F0CE169F37}"/>
              </a:ext>
            </a:extLst>
          </p:cNvPr>
          <p:cNvSpPr txBox="1">
            <a:spLocks/>
          </p:cNvSpPr>
          <p:nvPr/>
        </p:nvSpPr>
        <p:spPr>
          <a:xfrm>
            <a:off x="11353800" y="6356349"/>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a:pPr algn="r"/>
              <a:t>1</a:t>
            </a:fld>
            <a:endParaRPr lang="en-US" sz="1200" dirty="0"/>
          </a:p>
        </p:txBody>
      </p:sp>
      <p:pic>
        <p:nvPicPr>
          <p:cNvPr id="1026" name="Picture 2" descr="Adept Events">
            <a:extLst>
              <a:ext uri="{FF2B5EF4-FFF2-40B4-BE49-F238E27FC236}">
                <a16:creationId xmlns:a16="http://schemas.microsoft.com/office/drawing/2014/main" id="{45AABCEE-3501-002E-9D8E-5B67D2E5D84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082" y="5805820"/>
            <a:ext cx="3270988" cy="55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917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89457-0510-0152-44F5-2C8C31E21E9B}"/>
              </a:ext>
            </a:extLst>
          </p:cNvPr>
          <p:cNvSpPr>
            <a:spLocks noGrp="1"/>
          </p:cNvSpPr>
          <p:nvPr>
            <p:ph type="title"/>
          </p:nvPr>
        </p:nvSpPr>
        <p:spPr/>
        <p:txBody>
          <a:bodyPr/>
          <a:lstStyle/>
          <a:p>
            <a:r>
              <a:rPr lang="en-GB" dirty="0"/>
              <a:t>Use Cases 1 &amp; 2: ‘Fit for Purpose’ </a:t>
            </a:r>
          </a:p>
        </p:txBody>
      </p:sp>
      <p:graphicFrame>
        <p:nvGraphicFramePr>
          <p:cNvPr id="5" name="Content Placeholder 4">
            <a:extLst>
              <a:ext uri="{FF2B5EF4-FFF2-40B4-BE49-F238E27FC236}">
                <a16:creationId xmlns:a16="http://schemas.microsoft.com/office/drawing/2014/main" id="{20119330-0C1E-70C5-5D6D-6F83A0FAEFB0}"/>
              </a:ext>
            </a:extLst>
          </p:cNvPr>
          <p:cNvGraphicFramePr>
            <a:graphicFrameLocks noGrp="1"/>
          </p:cNvGraphicFramePr>
          <p:nvPr>
            <p:ph idx="1"/>
            <p:extLst>
              <p:ext uri="{D42A27DB-BD31-4B8C-83A1-F6EECF244321}">
                <p14:modId xmlns:p14="http://schemas.microsoft.com/office/powerpoint/2010/main" val="3136145063"/>
              </p:ext>
            </p:extLst>
          </p:nvPr>
        </p:nvGraphicFramePr>
        <p:xfrm>
          <a:off x="530514" y="2793121"/>
          <a:ext cx="10823286" cy="548640"/>
        </p:xfrm>
        <a:graphic>
          <a:graphicData uri="http://schemas.openxmlformats.org/drawingml/2006/table">
            <a:tbl>
              <a:tblPr firstRow="1" firstCol="1" bandRow="1">
                <a:tableStyleId>{5C22544A-7EE6-4342-B048-85BDC9FD1C3A}</a:tableStyleId>
              </a:tblPr>
              <a:tblGrid>
                <a:gridCol w="1454503">
                  <a:extLst>
                    <a:ext uri="{9D8B030D-6E8A-4147-A177-3AD203B41FA5}">
                      <a16:colId xmlns:a16="http://schemas.microsoft.com/office/drawing/2014/main" val="3613505792"/>
                    </a:ext>
                  </a:extLst>
                </a:gridCol>
                <a:gridCol w="1494321">
                  <a:extLst>
                    <a:ext uri="{9D8B030D-6E8A-4147-A177-3AD203B41FA5}">
                      <a16:colId xmlns:a16="http://schemas.microsoft.com/office/drawing/2014/main" val="2809344123"/>
                    </a:ext>
                  </a:extLst>
                </a:gridCol>
                <a:gridCol w="7874462">
                  <a:extLst>
                    <a:ext uri="{9D8B030D-6E8A-4147-A177-3AD203B41FA5}">
                      <a16:colId xmlns:a16="http://schemas.microsoft.com/office/drawing/2014/main" val="2579281091"/>
                    </a:ext>
                  </a:extLst>
                </a:gridCol>
              </a:tblGrid>
              <a:tr h="493311">
                <a:tc>
                  <a:txBody>
                    <a:bodyPr/>
                    <a:lstStyle/>
                    <a:p>
                      <a:r>
                        <a:rPr lang="en-GB" sz="1200" dirty="0">
                          <a:solidFill>
                            <a:schemeClr val="tx1"/>
                          </a:solidFill>
                          <a:effectLst/>
                        </a:rPr>
                        <a:t> </a:t>
                      </a:r>
                    </a:p>
                    <a:p>
                      <a:r>
                        <a:rPr lang="en-GB" sz="1200" dirty="0">
                          <a:solidFill>
                            <a:schemeClr val="tx1"/>
                          </a:solidFill>
                          <a:effectLst/>
                        </a:rPr>
                        <a:t>ANSWER </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39B"/>
                    </a:solidFill>
                  </a:tcPr>
                </a:tc>
                <a:tc>
                  <a:txBody>
                    <a:bodyPr/>
                    <a:lstStyle/>
                    <a:p>
                      <a:pPr algn="r"/>
                      <a:r>
                        <a:rPr lang="en-GB" sz="1200" dirty="0">
                          <a:solidFill>
                            <a:schemeClr val="tx1"/>
                          </a:solidFill>
                          <a:effectLst/>
                        </a:rPr>
                        <a:t> </a:t>
                      </a:r>
                    </a:p>
                    <a:p>
                      <a:pPr algn="r"/>
                      <a:r>
                        <a:rPr lang="en-GB" sz="1200" dirty="0">
                          <a:solidFill>
                            <a:schemeClr val="tx1"/>
                          </a:solidFill>
                          <a:effectLst/>
                        </a:rPr>
                        <a:t>%</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39B"/>
                    </a:solidFill>
                  </a:tcPr>
                </a:tc>
                <a:tc>
                  <a:txBody>
                    <a:bodyPr/>
                    <a:lstStyle/>
                    <a:p>
                      <a:endParaRPr lang="en-GB" sz="1200" dirty="0">
                        <a:solidFill>
                          <a:schemeClr val="tx1"/>
                        </a:solidFill>
                        <a:effectLst/>
                      </a:endParaRPr>
                    </a:p>
                    <a:p>
                      <a:r>
                        <a:rPr lang="en-GB" sz="1200" dirty="0">
                          <a:solidFill>
                            <a:schemeClr val="tx1"/>
                          </a:solidFill>
                          <a:effectLst/>
                        </a:rPr>
                        <a:t>REASON:  </a:t>
                      </a:r>
                    </a:p>
                    <a:p>
                      <a:r>
                        <a:rPr lang="en-GB" sz="1200" dirty="0">
                          <a:solidFill>
                            <a:schemeClr val="tx1"/>
                          </a:solidFill>
                          <a:effectLst/>
                        </a:rPr>
                        <a:t> </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39B"/>
                    </a:solidFill>
                  </a:tcPr>
                </a:tc>
                <a:extLst>
                  <a:ext uri="{0D108BD9-81ED-4DB2-BD59-A6C34878D82A}">
                    <a16:rowId xmlns:a16="http://schemas.microsoft.com/office/drawing/2014/main" val="4102211877"/>
                  </a:ext>
                </a:extLst>
              </a:tr>
            </a:tbl>
          </a:graphicData>
        </a:graphic>
      </p:graphicFrame>
      <p:sp>
        <p:nvSpPr>
          <p:cNvPr id="4" name="Slide Number Placeholder 3">
            <a:extLst>
              <a:ext uri="{FF2B5EF4-FFF2-40B4-BE49-F238E27FC236}">
                <a16:creationId xmlns:a16="http://schemas.microsoft.com/office/drawing/2014/main" id="{169EFA98-97D0-91C5-1E8D-7ABC29979254}"/>
              </a:ext>
            </a:extLst>
          </p:cNvPr>
          <p:cNvSpPr>
            <a:spLocks noGrp="1"/>
          </p:cNvSpPr>
          <p:nvPr>
            <p:ph type="sldNum" sz="quarter" idx="12"/>
          </p:nvPr>
        </p:nvSpPr>
        <p:spPr/>
        <p:txBody>
          <a:bodyPr/>
          <a:lstStyle/>
          <a:p>
            <a:fld id="{7C0A8638-8D10-419D-A540-6BF35F11F66E}" type="slidenum">
              <a:rPr lang="en-US" smtClean="0">
                <a:solidFill>
                  <a:schemeClr val="tx1"/>
                </a:solidFill>
              </a:rPr>
              <a:t>10</a:t>
            </a:fld>
            <a:endParaRPr lang="en-US" dirty="0">
              <a:solidFill>
                <a:schemeClr val="tx1"/>
              </a:solidFill>
            </a:endParaRPr>
          </a:p>
        </p:txBody>
      </p:sp>
      <p:sp>
        <p:nvSpPr>
          <p:cNvPr id="7" name="Rectangle 1">
            <a:extLst>
              <a:ext uri="{FF2B5EF4-FFF2-40B4-BE49-F238E27FC236}">
                <a16:creationId xmlns:a16="http://schemas.microsoft.com/office/drawing/2014/main" id="{5E3FD4A6-897C-8AB1-1C88-5FCCB932BC13}"/>
              </a:ext>
            </a:extLst>
          </p:cNvPr>
          <p:cNvSpPr>
            <a:spLocks noChangeArrowheads="1"/>
          </p:cNvSpPr>
          <p:nvPr/>
        </p:nvSpPr>
        <p:spPr bwMode="auto">
          <a:xfrm>
            <a:off x="446679" y="691010"/>
            <a:ext cx="11298642"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u="sng" dirty="0">
                <a:latin typeface="+mn-lt"/>
                <a:ea typeface="Times New Roman" panose="02020603050405020304" pitchFamily="18" charset="0"/>
                <a:cs typeface="Times New Roman" panose="02020603050405020304" pitchFamily="18" charset="0"/>
              </a:rPr>
              <a:t>USE CASE  1</a:t>
            </a:r>
            <a:r>
              <a:rPr lang="en-US" altLang="en-US" sz="2000" dirty="0">
                <a:latin typeface="+mn-lt"/>
                <a:ea typeface="Times New Roman" panose="02020603050405020304" pitchFamily="18" charset="0"/>
                <a:cs typeface="Times New Roman" panose="02020603050405020304" pitchFamily="18" charset="0"/>
              </a:rPr>
              <a:t> </a:t>
            </a:r>
            <a:endParaRPr lang="en-US" altLang="en-US" sz="2000" dirty="0">
              <a:latin typeface="+mn-lt"/>
            </a:endParaRPr>
          </a:p>
          <a:p>
            <a:endParaRPr lang="en-US" altLang="en-US" sz="2000" dirty="0">
              <a:latin typeface="+mn-lt"/>
              <a:ea typeface="Times New Roman" panose="02020603050405020304" pitchFamily="18" charset="0"/>
              <a:cs typeface="Arial" panose="020B0604020202020204" pitchFamily="34" charset="0"/>
            </a:endParaRPr>
          </a:p>
          <a:p>
            <a:r>
              <a:rPr lang="en-US" altLang="en-US" dirty="0">
                <a:latin typeface="+mn-lt"/>
                <a:ea typeface="Times New Roman" panose="02020603050405020304" pitchFamily="18" charset="0"/>
                <a:cs typeface="Arial" panose="020B0604020202020204" pitchFamily="34" charset="0"/>
              </a:rPr>
              <a:t>You are a marketeer within a consumer products business.  Your company is about to launch a new product.  You choose initially to target this product at your existing customer base.  </a:t>
            </a:r>
          </a:p>
          <a:p>
            <a:r>
              <a:rPr lang="en-US" altLang="en-US" dirty="0">
                <a:latin typeface="+mn-lt"/>
                <a:ea typeface="Times New Roman" panose="02020603050405020304" pitchFamily="18" charset="0"/>
                <a:cs typeface="Arial" panose="020B0604020202020204" pitchFamily="34" charset="0"/>
              </a:rPr>
              <a:t>To do this you decide to send an email to every customer on your marketing database.  However, some customers may have moved without informing you, and you know you have duplicate records on the database.  What should your data quality target be and why? </a:t>
            </a:r>
            <a:endParaRPr lang="en-US" altLang="en-US" dirty="0"/>
          </a:p>
        </p:txBody>
      </p:sp>
      <p:sp>
        <p:nvSpPr>
          <p:cNvPr id="8" name="TextBox 7">
            <a:extLst>
              <a:ext uri="{FF2B5EF4-FFF2-40B4-BE49-F238E27FC236}">
                <a16:creationId xmlns:a16="http://schemas.microsoft.com/office/drawing/2014/main" id="{BA778E42-6535-9C71-A133-EC8E4DEF79D2}"/>
              </a:ext>
            </a:extLst>
          </p:cNvPr>
          <p:cNvSpPr txBox="1"/>
          <p:nvPr/>
        </p:nvSpPr>
        <p:spPr>
          <a:xfrm>
            <a:off x="446679" y="3477514"/>
            <a:ext cx="11214807" cy="2185214"/>
          </a:xfrm>
          <a:prstGeom prst="rect">
            <a:avLst/>
          </a:prstGeom>
          <a:noFill/>
        </p:spPr>
        <p:txBody>
          <a:bodyPr wrap="square" rtlCol="0">
            <a:spAutoFit/>
          </a:bodyPr>
          <a:lstStyle/>
          <a:p>
            <a:pPr lvl="0" eaLnBrk="0" fontAlgn="base" hangingPunct="0">
              <a:spcBef>
                <a:spcPct val="0"/>
              </a:spcBef>
              <a:spcAft>
                <a:spcPct val="0"/>
              </a:spcAft>
            </a:pPr>
            <a:r>
              <a:rPr lang="en-US" altLang="en-US" sz="2000" b="1" u="sng" dirty="0">
                <a:latin typeface="Calibri" panose="020F0502020204030204" pitchFamily="34" charset="0"/>
                <a:ea typeface="Times New Roman" panose="02020603050405020304" pitchFamily="18" charset="0"/>
                <a:cs typeface="Arial" panose="020B0604020202020204" pitchFamily="34" charset="0"/>
              </a:rPr>
              <a:t>USE CASE 2</a:t>
            </a:r>
          </a:p>
          <a:p>
            <a:pPr defTabSz="685800"/>
            <a:r>
              <a:rPr lang="en-US" altLang="en-US" dirty="0">
                <a:latin typeface="Calibri" panose="020F0502020204030204" pitchFamily="34" charset="0"/>
                <a:ea typeface="Times New Roman" panose="02020603050405020304" pitchFamily="18" charset="0"/>
                <a:cs typeface="Arial" panose="020B0604020202020204" pitchFamily="34" charset="0"/>
              </a:rPr>
              <a:t> </a:t>
            </a:r>
            <a:endParaRPr lang="en-GB" sz="800" dirty="0"/>
          </a:p>
          <a:p>
            <a:r>
              <a:rPr lang="en-GB" dirty="0">
                <a:latin typeface="+mn-lt"/>
              </a:rPr>
              <a:t>You are a student records manager in a College of Further Education.  Your job is to ensure that marks obtained by students on courses run by your college are recorded in a central database.  You strive to enter records accurately but know that as you put marks manually into the database occasionally you enter a wrong score.  In any case the lecturers who provide you with the marks themselves make mistakes.  Eventually you know that someone will notice any errors (often the student) and the marks can be corrected.  </a:t>
            </a:r>
          </a:p>
          <a:p>
            <a:pPr lvl="0" eaLnBrk="0" fontAlgn="base" hangingPunct="0">
              <a:spcBef>
                <a:spcPct val="0"/>
              </a:spcBef>
              <a:spcAft>
                <a:spcPct val="0"/>
              </a:spcAft>
            </a:pPr>
            <a:endParaRPr lang="en-US" altLang="en-US" sz="800" dirty="0"/>
          </a:p>
        </p:txBody>
      </p:sp>
      <p:graphicFrame>
        <p:nvGraphicFramePr>
          <p:cNvPr id="11" name="Content Placeholder 4">
            <a:extLst>
              <a:ext uri="{FF2B5EF4-FFF2-40B4-BE49-F238E27FC236}">
                <a16:creationId xmlns:a16="http://schemas.microsoft.com/office/drawing/2014/main" id="{E65752F8-2E28-1087-D878-2B100E4ABC57}"/>
              </a:ext>
            </a:extLst>
          </p:cNvPr>
          <p:cNvGraphicFramePr>
            <a:graphicFrameLocks/>
          </p:cNvGraphicFramePr>
          <p:nvPr>
            <p:extLst>
              <p:ext uri="{D42A27DB-BD31-4B8C-83A1-F6EECF244321}">
                <p14:modId xmlns:p14="http://schemas.microsoft.com/office/powerpoint/2010/main" val="1334485115"/>
              </p:ext>
            </p:extLst>
          </p:nvPr>
        </p:nvGraphicFramePr>
        <p:xfrm>
          <a:off x="530514" y="5611454"/>
          <a:ext cx="10823286" cy="548640"/>
        </p:xfrm>
        <a:graphic>
          <a:graphicData uri="http://schemas.openxmlformats.org/drawingml/2006/table">
            <a:tbl>
              <a:tblPr firstRow="1" firstCol="1" bandRow="1">
                <a:tableStyleId>{5C22544A-7EE6-4342-B048-85BDC9FD1C3A}</a:tableStyleId>
              </a:tblPr>
              <a:tblGrid>
                <a:gridCol w="1454503">
                  <a:extLst>
                    <a:ext uri="{9D8B030D-6E8A-4147-A177-3AD203B41FA5}">
                      <a16:colId xmlns:a16="http://schemas.microsoft.com/office/drawing/2014/main" val="3613505792"/>
                    </a:ext>
                  </a:extLst>
                </a:gridCol>
                <a:gridCol w="1494321">
                  <a:extLst>
                    <a:ext uri="{9D8B030D-6E8A-4147-A177-3AD203B41FA5}">
                      <a16:colId xmlns:a16="http://schemas.microsoft.com/office/drawing/2014/main" val="2809344123"/>
                    </a:ext>
                  </a:extLst>
                </a:gridCol>
                <a:gridCol w="7874462">
                  <a:extLst>
                    <a:ext uri="{9D8B030D-6E8A-4147-A177-3AD203B41FA5}">
                      <a16:colId xmlns:a16="http://schemas.microsoft.com/office/drawing/2014/main" val="2579281091"/>
                    </a:ext>
                  </a:extLst>
                </a:gridCol>
              </a:tblGrid>
              <a:tr h="493311">
                <a:tc>
                  <a:txBody>
                    <a:bodyPr/>
                    <a:lstStyle/>
                    <a:p>
                      <a:r>
                        <a:rPr lang="en-GB" sz="1200" dirty="0">
                          <a:solidFill>
                            <a:schemeClr val="tx1"/>
                          </a:solidFill>
                          <a:effectLst/>
                        </a:rPr>
                        <a:t> </a:t>
                      </a:r>
                    </a:p>
                    <a:p>
                      <a:r>
                        <a:rPr lang="en-GB" sz="1200" dirty="0">
                          <a:solidFill>
                            <a:schemeClr val="tx1"/>
                          </a:solidFill>
                          <a:effectLst/>
                        </a:rPr>
                        <a:t>ANSWER </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39B"/>
                    </a:solidFill>
                  </a:tcPr>
                </a:tc>
                <a:tc>
                  <a:txBody>
                    <a:bodyPr/>
                    <a:lstStyle/>
                    <a:p>
                      <a:pPr algn="r"/>
                      <a:r>
                        <a:rPr lang="en-GB" sz="1200" dirty="0">
                          <a:solidFill>
                            <a:schemeClr val="tx1"/>
                          </a:solidFill>
                          <a:effectLst/>
                        </a:rPr>
                        <a:t> </a:t>
                      </a:r>
                    </a:p>
                    <a:p>
                      <a:pPr algn="r"/>
                      <a:r>
                        <a:rPr lang="en-GB" sz="1200" dirty="0">
                          <a:solidFill>
                            <a:schemeClr val="tx1"/>
                          </a:solidFill>
                          <a:effectLst/>
                        </a:rPr>
                        <a:t>%</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39B"/>
                    </a:solidFill>
                  </a:tcPr>
                </a:tc>
                <a:tc>
                  <a:txBody>
                    <a:bodyPr/>
                    <a:lstStyle/>
                    <a:p>
                      <a:endParaRPr lang="en-GB" sz="1200" dirty="0">
                        <a:solidFill>
                          <a:schemeClr val="tx1"/>
                        </a:solidFill>
                        <a:effectLst/>
                      </a:endParaRPr>
                    </a:p>
                    <a:p>
                      <a:r>
                        <a:rPr lang="en-GB" sz="1200" dirty="0">
                          <a:solidFill>
                            <a:schemeClr val="tx1"/>
                          </a:solidFill>
                          <a:effectLst/>
                        </a:rPr>
                        <a:t>REASON:  </a:t>
                      </a:r>
                    </a:p>
                    <a:p>
                      <a:r>
                        <a:rPr lang="en-GB" sz="1200" dirty="0">
                          <a:solidFill>
                            <a:schemeClr val="tx1"/>
                          </a:solidFill>
                          <a:effectLst/>
                        </a:rPr>
                        <a:t> </a:t>
                      </a:r>
                      <a:endPar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39B"/>
                    </a:solidFill>
                  </a:tcPr>
                </a:tc>
                <a:extLst>
                  <a:ext uri="{0D108BD9-81ED-4DB2-BD59-A6C34878D82A}">
                    <a16:rowId xmlns:a16="http://schemas.microsoft.com/office/drawing/2014/main" val="4102211877"/>
                  </a:ext>
                </a:extLst>
              </a:tr>
            </a:tbl>
          </a:graphicData>
        </a:graphic>
      </p:graphicFrame>
    </p:spTree>
    <p:extLst>
      <p:ext uri="{BB962C8B-B14F-4D97-AF65-F5344CB8AC3E}">
        <p14:creationId xmlns:p14="http://schemas.microsoft.com/office/powerpoint/2010/main" val="1790679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731" y="133537"/>
            <a:ext cx="8229600" cy="553998"/>
          </a:xfrm>
        </p:spPr>
        <p:txBody>
          <a:bodyPr>
            <a:noAutofit/>
          </a:bodyPr>
          <a:lstStyle/>
          <a:p>
            <a:r>
              <a:rPr lang="en-GB" dirty="0"/>
              <a:t>Final Thoughts</a:t>
            </a:r>
          </a:p>
        </p:txBody>
      </p:sp>
      <p:grpSp>
        <p:nvGrpSpPr>
          <p:cNvPr id="6" name="Group 5"/>
          <p:cNvGrpSpPr/>
          <p:nvPr/>
        </p:nvGrpSpPr>
        <p:grpSpPr>
          <a:xfrm>
            <a:off x="1494735" y="3429000"/>
            <a:ext cx="8199304" cy="2257932"/>
            <a:chOff x="5943116" y="1408317"/>
            <a:chExt cx="8199304" cy="2257932"/>
          </a:xfrm>
        </p:grpSpPr>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116" y="1408317"/>
              <a:ext cx="2296201" cy="225793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342404" y="1690897"/>
              <a:ext cx="5800016" cy="1692771"/>
            </a:xfrm>
            <a:prstGeom prst="rect">
              <a:avLst/>
            </a:prstGeom>
          </p:spPr>
          <p:txBody>
            <a:bodyPr wrap="square">
              <a:spAutoFit/>
            </a:bodyPr>
            <a:lstStyle/>
            <a:p>
              <a:r>
                <a:rPr lang="en-GB" sz="4000" b="1" dirty="0">
                  <a:solidFill>
                    <a:srgbClr val="000066"/>
                  </a:solidFill>
                </a:rPr>
                <a:t>“The harder I practise, </a:t>
              </a:r>
            </a:p>
            <a:p>
              <a:r>
                <a:rPr lang="en-GB" sz="4000" b="1" dirty="0">
                  <a:solidFill>
                    <a:srgbClr val="000066"/>
                  </a:solidFill>
                </a:rPr>
                <a:t>the luckier I get.”</a:t>
              </a:r>
            </a:p>
            <a:p>
              <a:r>
                <a:rPr lang="en-GB" sz="2400" b="1" i="1" dirty="0"/>
                <a:t>(Gary Player, Golfer) </a:t>
              </a:r>
            </a:p>
          </p:txBody>
        </p:sp>
      </p:grpSp>
      <p:grpSp>
        <p:nvGrpSpPr>
          <p:cNvPr id="3" name="Group 2">
            <a:extLst>
              <a:ext uri="{FF2B5EF4-FFF2-40B4-BE49-F238E27FC236}">
                <a16:creationId xmlns:a16="http://schemas.microsoft.com/office/drawing/2014/main" id="{5BA274A9-331B-9D40-B4CE-D4A124A35B8E}"/>
              </a:ext>
            </a:extLst>
          </p:cNvPr>
          <p:cNvGrpSpPr/>
          <p:nvPr/>
        </p:nvGrpSpPr>
        <p:grpSpPr>
          <a:xfrm>
            <a:off x="2120431" y="628239"/>
            <a:ext cx="8682360" cy="2800763"/>
            <a:chOff x="2120431" y="628237"/>
            <a:chExt cx="8682360" cy="2800763"/>
          </a:xfrm>
        </p:grpSpPr>
        <p:pic>
          <p:nvPicPr>
            <p:cNvPr id="9" name="Picture 8">
              <a:extLst>
                <a:ext uri="{FF2B5EF4-FFF2-40B4-BE49-F238E27FC236}">
                  <a16:creationId xmlns:a16="http://schemas.microsoft.com/office/drawing/2014/main" id="{D2AF1D58-D819-6445-8C03-78EA5E705A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4031" y="648924"/>
              <a:ext cx="4008760" cy="2508708"/>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7E59F312-B050-094C-BB94-E7D260F47EFD}"/>
                </a:ext>
              </a:extLst>
            </p:cNvPr>
            <p:cNvSpPr/>
            <p:nvPr/>
          </p:nvSpPr>
          <p:spPr>
            <a:xfrm>
              <a:off x="2120431" y="628237"/>
              <a:ext cx="4673600" cy="2800763"/>
            </a:xfrm>
            <a:prstGeom prst="rect">
              <a:avLst/>
            </a:prstGeom>
          </p:spPr>
          <p:txBody>
            <a:bodyPr wrap="square" lIns="121917" tIns="60958" rIns="121917" bIns="60958">
              <a:spAutoFit/>
            </a:bodyPr>
            <a:lstStyle/>
            <a:p>
              <a:pPr algn="ctr"/>
              <a:r>
                <a:rPr lang="en-GB" sz="4000" b="1" dirty="0">
                  <a:solidFill>
                    <a:srgbClr val="002060"/>
                  </a:solidFill>
                </a:rPr>
                <a:t>“It is not in the stars to hold our destiny but in ourselves”</a:t>
              </a:r>
            </a:p>
            <a:p>
              <a:pPr algn="ctr"/>
              <a:r>
                <a:rPr lang="en-GB" sz="2400" b="1" i="1" dirty="0"/>
                <a:t>William Shakespeare</a:t>
              </a:r>
              <a:br>
                <a:rPr lang="en-GB" sz="2400" b="1" i="1" dirty="0"/>
              </a:br>
              <a:r>
                <a:rPr lang="en-GB" sz="2400" b="1" i="1" dirty="0"/>
                <a:t>(Julius Caesar)</a:t>
              </a:r>
            </a:p>
          </p:txBody>
        </p:sp>
      </p:grpSp>
      <p:sp>
        <p:nvSpPr>
          <p:cNvPr id="12" name="Slide Number Placeholder 3">
            <a:extLst>
              <a:ext uri="{FF2B5EF4-FFF2-40B4-BE49-F238E27FC236}">
                <a16:creationId xmlns:a16="http://schemas.microsoft.com/office/drawing/2014/main" id="{794CC172-C66D-5542-8B9F-82C96430A963}"/>
              </a:ext>
            </a:extLst>
          </p:cNvPr>
          <p:cNvSpPr>
            <a:spLocks noGrp="1"/>
          </p:cNvSpPr>
          <p:nvPr>
            <p:ph type="sldNum" sz="quarter" idx="12"/>
          </p:nvPr>
        </p:nvSpPr>
        <p:spPr>
          <a:xfrm>
            <a:off x="11353800" y="6356349"/>
            <a:ext cx="579783" cy="365125"/>
          </a:xfrm>
        </p:spPr>
        <p:txBody>
          <a:bodyPr/>
          <a:lstStyle/>
          <a:p>
            <a:fld id="{7C0A8638-8D10-419D-A540-6BF35F11F66E}" type="slidenum">
              <a:rPr lang="en-US" smtClean="0">
                <a:solidFill>
                  <a:schemeClr val="tx1"/>
                </a:solidFill>
              </a:rPr>
              <a:t>100</a:t>
            </a:fld>
            <a:endParaRPr lang="en-US" dirty="0">
              <a:solidFill>
                <a:schemeClr val="tx1"/>
              </a:solidFill>
            </a:endParaRPr>
          </a:p>
        </p:txBody>
      </p:sp>
      <p:sp>
        <p:nvSpPr>
          <p:cNvPr id="11" name="TextBox 10">
            <a:extLst>
              <a:ext uri="{FF2B5EF4-FFF2-40B4-BE49-F238E27FC236}">
                <a16:creationId xmlns:a16="http://schemas.microsoft.com/office/drawing/2014/main" id="{683D9B7E-3321-4246-95F0-85854C4F6010}"/>
              </a:ext>
            </a:extLst>
          </p:cNvPr>
          <p:cNvSpPr txBox="1"/>
          <p:nvPr/>
        </p:nvSpPr>
        <p:spPr>
          <a:xfrm>
            <a:off x="543295" y="5717660"/>
            <a:ext cx="10936969" cy="523220"/>
          </a:xfrm>
          <a:prstGeom prst="rect">
            <a:avLst/>
          </a:prstGeom>
          <a:noFill/>
        </p:spPr>
        <p:txBody>
          <a:bodyPr wrap="none" rtlCol="0">
            <a:spAutoFit/>
          </a:bodyPr>
          <a:lstStyle/>
          <a:p>
            <a:pPr algn="ctr"/>
            <a:r>
              <a:rPr lang="en-GB" sz="2800" b="1" dirty="0">
                <a:solidFill>
                  <a:srgbClr val="000099"/>
                </a:solidFill>
              </a:rPr>
              <a:t>Good luck in your Data Quality journey and hope our paths cross again…</a:t>
            </a:r>
          </a:p>
        </p:txBody>
      </p:sp>
      <p:sp>
        <p:nvSpPr>
          <p:cNvPr id="4" name="TextBox 3">
            <a:extLst>
              <a:ext uri="{FF2B5EF4-FFF2-40B4-BE49-F238E27FC236}">
                <a16:creationId xmlns:a16="http://schemas.microsoft.com/office/drawing/2014/main" id="{397A9370-C64A-BB11-9F8F-09F1DD738EE7}"/>
              </a:ext>
            </a:extLst>
          </p:cNvPr>
          <p:cNvSpPr txBox="1"/>
          <p:nvPr/>
        </p:nvSpPr>
        <p:spPr>
          <a:xfrm>
            <a:off x="8798411" y="4199059"/>
            <a:ext cx="3184849" cy="1015663"/>
          </a:xfrm>
          <a:prstGeom prst="rect">
            <a:avLst/>
          </a:prstGeom>
          <a:noFill/>
        </p:spPr>
        <p:txBody>
          <a:bodyPr wrap="square" rtlCol="0">
            <a:spAutoFit/>
          </a:bodyPr>
          <a:lstStyle/>
          <a:p>
            <a:pPr algn="ctr"/>
            <a:r>
              <a:rPr lang="en-GB" sz="2000" b="1" dirty="0">
                <a:solidFill>
                  <a:srgbClr val="FF0000"/>
                </a:solidFill>
              </a:rPr>
              <a:t>AND PLEASE COMPLETE THE FEEDBACK FORM…</a:t>
            </a:r>
          </a:p>
          <a:p>
            <a:pPr algn="ctr"/>
            <a:r>
              <a:rPr lang="en-GB" sz="2000" b="1" dirty="0">
                <a:solidFill>
                  <a:srgbClr val="FF0000"/>
                </a:solidFill>
              </a:rPr>
              <a:t>THANK YOU! </a:t>
            </a:r>
          </a:p>
        </p:txBody>
      </p:sp>
    </p:spTree>
    <p:extLst>
      <p:ext uri="{BB962C8B-B14F-4D97-AF65-F5344CB8AC3E}">
        <p14:creationId xmlns:p14="http://schemas.microsoft.com/office/powerpoint/2010/main" val="454600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47D6176C-22A4-AD26-D4AA-02B45B957707}"/>
              </a:ext>
            </a:extLst>
          </p:cNvPr>
          <p:cNvSpPr>
            <a:spLocks noGrp="1"/>
          </p:cNvSpPr>
          <p:nvPr>
            <p:ph type="title"/>
          </p:nvPr>
        </p:nvSpPr>
        <p:spPr>
          <a:xfrm>
            <a:off x="753136" y="148158"/>
            <a:ext cx="5393361" cy="1325563"/>
          </a:xfrm>
        </p:spPr>
        <p:txBody>
          <a:bodyPr vert="horz" lIns="91440" tIns="45720" rIns="91440" bIns="45720" rtlCol="0" anchor="ctr">
            <a:normAutofit/>
          </a:bodyPr>
          <a:lstStyle/>
          <a:p>
            <a:r>
              <a:rPr lang="en-US" kern="1200" dirty="0">
                <a:ea typeface="+mj-ea"/>
                <a:cs typeface="+mj-cs"/>
              </a:rPr>
              <a:t>‘Fit for Purpose’ Data </a:t>
            </a:r>
          </a:p>
        </p:txBody>
      </p:sp>
      <p:sp>
        <p:nvSpPr>
          <p:cNvPr id="20" name="Freeform: Shape 19">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3"/>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7107F420-5FCB-B2DA-3E40-D89395E1E86D}"/>
              </a:ext>
            </a:extLst>
          </p:cNvPr>
          <p:cNvSpPr>
            <a:spLocks noGrp="1"/>
          </p:cNvSpPr>
          <p:nvPr>
            <p:ph idx="1"/>
          </p:nvPr>
        </p:nvSpPr>
        <p:spPr>
          <a:xfrm>
            <a:off x="716014" y="1621879"/>
            <a:ext cx="5393361" cy="4351338"/>
          </a:xfrm>
        </p:spPr>
        <p:txBody>
          <a:bodyPr vert="horz" lIns="91440" tIns="45720" rIns="91440" bIns="45720" rtlCol="0">
            <a:noAutofit/>
          </a:bodyPr>
          <a:lstStyle/>
          <a:p>
            <a:pPr>
              <a:lnSpc>
                <a:spcPct val="90000"/>
              </a:lnSpc>
            </a:pPr>
            <a:r>
              <a:rPr lang="en-US" dirty="0">
                <a:solidFill>
                  <a:schemeClr val="tx1"/>
                </a:solidFill>
              </a:rPr>
              <a:t>‘Fit for purpose’ implies that 100% data quality is not always required or necessary </a:t>
            </a:r>
          </a:p>
          <a:p>
            <a:pPr>
              <a:lnSpc>
                <a:spcPct val="90000"/>
              </a:lnSpc>
            </a:pPr>
            <a:r>
              <a:rPr lang="en-US" dirty="0">
                <a:solidFill>
                  <a:schemeClr val="tx1"/>
                </a:solidFill>
              </a:rPr>
              <a:t>What is ‘fit for purpose’ depends on the specific needs of the organisation</a:t>
            </a:r>
          </a:p>
          <a:p>
            <a:pPr>
              <a:lnSpc>
                <a:spcPct val="90000"/>
              </a:lnSpc>
            </a:pPr>
            <a:r>
              <a:rPr lang="en-US" dirty="0">
                <a:solidFill>
                  <a:schemeClr val="tx1"/>
                </a:solidFill>
              </a:rPr>
              <a:t>When assessing what ‘fit for purpose’ means in any particular use case, it is important to understand the specific business context and use of the data </a:t>
            </a:r>
          </a:p>
          <a:p>
            <a:pPr>
              <a:lnSpc>
                <a:spcPct val="90000"/>
              </a:lnSpc>
            </a:pPr>
            <a:r>
              <a:rPr lang="en-US" dirty="0">
                <a:solidFill>
                  <a:schemeClr val="tx1"/>
                </a:solidFill>
              </a:rPr>
              <a:t>When data is used for several different purposes, the definition of ‘fit for purpose’ will vary from user to user</a:t>
            </a:r>
          </a:p>
          <a:p>
            <a:pPr>
              <a:lnSpc>
                <a:spcPct val="90000"/>
              </a:lnSpc>
            </a:pPr>
            <a:r>
              <a:rPr lang="en-US" dirty="0">
                <a:solidFill>
                  <a:schemeClr val="tx1"/>
                </a:solidFill>
              </a:rPr>
              <a:t>Where this happens, ‘fit for purpose’ data ideally needs to meet the needs of all its users; where not possible or practicable a compromise should be sought </a:t>
            </a:r>
          </a:p>
        </p:txBody>
      </p:sp>
      <p:sp>
        <p:nvSpPr>
          <p:cNvPr id="22" name="Oval 21">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candy bar&#10;&#10;Description automatically generated with low confidence">
            <a:extLst>
              <a:ext uri="{FF2B5EF4-FFF2-40B4-BE49-F238E27FC236}">
                <a16:creationId xmlns:a16="http://schemas.microsoft.com/office/drawing/2014/main" id="{3C2A48B8-AFC8-145B-EFDC-05048D0579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7188" y="2454780"/>
            <a:ext cx="3781051" cy="1304462"/>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4" name="Freeform: Shape 23">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3"/>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dirty="0"/>
          </a:p>
        </p:txBody>
      </p:sp>
      <p:cxnSp>
        <p:nvCxnSpPr>
          <p:cNvPr id="26" name="Straight Connector 25">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2" y="5166684"/>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7"/>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
        <p:nvSpPr>
          <p:cNvPr id="14" name="Slide Number Placeholder 3">
            <a:extLst>
              <a:ext uri="{FF2B5EF4-FFF2-40B4-BE49-F238E27FC236}">
                <a16:creationId xmlns:a16="http://schemas.microsoft.com/office/drawing/2014/main" id="{C280804D-AAD1-DB4E-8BD0-0284FEC34EDB}"/>
              </a:ext>
            </a:extLst>
          </p:cNvPr>
          <p:cNvSpPr>
            <a:spLocks noGrp="1"/>
          </p:cNvSpPr>
          <p:nvPr>
            <p:ph type="sldNum" sz="quarter" idx="12"/>
          </p:nvPr>
        </p:nvSpPr>
        <p:spPr>
          <a:xfrm>
            <a:off x="11353800" y="6356349"/>
            <a:ext cx="579783" cy="365125"/>
          </a:xfrm>
        </p:spPr>
        <p:txBody>
          <a:bodyPr/>
          <a:lstStyle/>
          <a:p>
            <a:fld id="{7C0A8638-8D10-419D-A540-6BF35F11F66E}" type="slidenum">
              <a:rPr lang="en-US" smtClean="0">
                <a:solidFill>
                  <a:schemeClr val="tx1"/>
                </a:solidFill>
              </a:rPr>
              <a:t>11</a:t>
            </a:fld>
            <a:endParaRPr lang="en-US" dirty="0">
              <a:solidFill>
                <a:schemeClr val="tx1"/>
              </a:solidFill>
            </a:endParaRPr>
          </a:p>
        </p:txBody>
      </p:sp>
      <p:pic>
        <p:nvPicPr>
          <p:cNvPr id="16" name="Picture 15">
            <a:extLst>
              <a:ext uri="{FF2B5EF4-FFF2-40B4-BE49-F238E27FC236}">
                <a16:creationId xmlns:a16="http://schemas.microsoft.com/office/drawing/2014/main" id="{2F97714D-4852-0F94-64F0-F331E9B66B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3307" y="6290827"/>
            <a:ext cx="416293" cy="430648"/>
          </a:xfrm>
          <a:prstGeom prst="rect">
            <a:avLst/>
          </a:prstGeom>
        </p:spPr>
      </p:pic>
      <p:sp>
        <p:nvSpPr>
          <p:cNvPr id="17" name="TextBox 16">
            <a:extLst>
              <a:ext uri="{FF2B5EF4-FFF2-40B4-BE49-F238E27FC236}">
                <a16:creationId xmlns:a16="http://schemas.microsoft.com/office/drawing/2014/main" id="{E1AD534C-4F56-05D1-78B3-6150413F25DF}"/>
              </a:ext>
            </a:extLst>
          </p:cNvPr>
          <p:cNvSpPr txBox="1"/>
          <p:nvPr/>
        </p:nvSpPr>
        <p:spPr>
          <a:xfrm>
            <a:off x="572857" y="6353005"/>
            <a:ext cx="3306416" cy="338554"/>
          </a:xfrm>
          <a:prstGeom prst="rect">
            <a:avLst/>
          </a:prstGeom>
          <a:noFill/>
        </p:spPr>
        <p:txBody>
          <a:bodyPr wrap="square" rtlCol="0">
            <a:spAutoFit/>
          </a:bodyPr>
          <a:lstStyle/>
          <a:p>
            <a:r>
              <a:rPr lang="en-US" sz="1600" dirty="0">
                <a:solidFill>
                  <a:schemeClr val="tx1">
                    <a:lumMod val="65000"/>
                    <a:lumOff val="35000"/>
                  </a:schemeClr>
                </a:solidFill>
              </a:rPr>
              <a:t>Global Data Strategy, Ltd. 2023</a:t>
            </a:r>
          </a:p>
        </p:txBody>
      </p:sp>
    </p:spTree>
    <p:extLst>
      <p:ext uri="{BB962C8B-B14F-4D97-AF65-F5344CB8AC3E}">
        <p14:creationId xmlns:p14="http://schemas.microsoft.com/office/powerpoint/2010/main" val="1875585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E5AD0DF-170B-4B0D-A999-0A746703D142}"/>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TextBox 5">
            <a:extLst>
              <a:ext uri="{FF2B5EF4-FFF2-40B4-BE49-F238E27FC236}">
                <a16:creationId xmlns:a16="http://schemas.microsoft.com/office/drawing/2014/main" id="{E56A302B-0351-487C-8AF1-83D63E1E8035}"/>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methodoflevels.nl/artikelen/which-question-to-ask/">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
        <p:nvSpPr>
          <p:cNvPr id="7" name="Rectangle 2">
            <a:extLst>
              <a:ext uri="{FF2B5EF4-FFF2-40B4-BE49-F238E27FC236}">
                <a16:creationId xmlns:a16="http://schemas.microsoft.com/office/drawing/2014/main" id="{797A9A36-B4D1-4272-A4AF-C7ACB2C89D2C}"/>
              </a:ext>
            </a:extLst>
          </p:cNvPr>
          <p:cNvSpPr txBox="1">
            <a:spLocks noChangeArrowheads="1"/>
          </p:cNvSpPr>
          <p:nvPr/>
        </p:nvSpPr>
        <p:spPr>
          <a:xfrm>
            <a:off x="560218" y="4605884"/>
            <a:ext cx="2875385" cy="947956"/>
          </a:xfrm>
          <a:prstGeom prst="rect">
            <a:avLst/>
          </a:prstGeom>
          <a:scene3d>
            <a:camera prst="legacyObliqueTopRight"/>
            <a:lightRig rig="legacyFlat3" dir="b"/>
          </a:scene3d>
        </p:spPr>
        <p:txBody>
          <a:bodyPr vert="horz" lIns="91440" tIns="45720" rIns="91440" bIns="45720" rtlCol="0" anchor="ctr">
            <a:normAutofit/>
            <a:flatTx/>
          </a:bodyPr>
          <a:lstStyle>
            <a:lvl1pPr algn="l" defTabSz="914400" rtl="0" eaLnBrk="1" latinLnBrk="0" hangingPunct="1">
              <a:lnSpc>
                <a:spcPct val="90000"/>
              </a:lnSpc>
              <a:spcBef>
                <a:spcPct val="0"/>
              </a:spcBef>
              <a:buNone/>
              <a:defRPr sz="3600" b="1" kern="1200">
                <a:solidFill>
                  <a:srgbClr val="000099"/>
                </a:solidFill>
                <a:latin typeface="+mn-lt"/>
                <a:ea typeface="+mj-ea"/>
                <a:cs typeface="+mj-cs"/>
              </a:defRPr>
            </a:lvl1pPr>
          </a:lstStyle>
          <a:p>
            <a:pPr>
              <a:spcAft>
                <a:spcPts val="600"/>
              </a:spcAft>
            </a:pPr>
            <a:r>
              <a:rPr lang="en-US" sz="4000" spc="50" dirty="0">
                <a:solidFill>
                  <a:schemeClr val="tx1"/>
                </a:solidFill>
                <a:latin typeface="+mj-lt"/>
              </a:rPr>
              <a:t>DISCUSSION</a:t>
            </a:r>
          </a:p>
        </p:txBody>
      </p:sp>
      <p:cxnSp>
        <p:nvCxnSpPr>
          <p:cNvPr id="12" name="Straight Connector 11">
            <a:extLst>
              <a:ext uri="{FF2B5EF4-FFF2-40B4-BE49-F238E27FC236}">
                <a16:creationId xmlns:a16="http://schemas.microsoft.com/office/drawing/2014/main" id="{8F626873-35AB-41D6-A9B0-D61B7BFC0C51}"/>
              </a:ext>
            </a:extLst>
          </p:cNvPr>
          <p:cNvCxnSpPr>
            <a:cxnSpLocks/>
          </p:cNvCxnSpPr>
          <p:nvPr/>
        </p:nvCxnSpPr>
        <p:spPr>
          <a:xfrm>
            <a:off x="3435603" y="3968319"/>
            <a:ext cx="0" cy="2223086"/>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2">
            <a:extLst>
              <a:ext uri="{FF2B5EF4-FFF2-40B4-BE49-F238E27FC236}">
                <a16:creationId xmlns:a16="http://schemas.microsoft.com/office/drawing/2014/main" id="{4A38B9D6-70C6-C07C-953B-29F21B8C2710}"/>
              </a:ext>
            </a:extLst>
          </p:cNvPr>
          <p:cNvSpPr txBox="1">
            <a:spLocks/>
          </p:cNvSpPr>
          <p:nvPr/>
        </p:nvSpPr>
        <p:spPr>
          <a:xfrm>
            <a:off x="11353800" y="6356349"/>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pPr algn="r"/>
              <a:t>12</a:t>
            </a:fld>
            <a:endParaRPr lang="en-US" sz="1200" dirty="0"/>
          </a:p>
        </p:txBody>
      </p:sp>
      <p:sp>
        <p:nvSpPr>
          <p:cNvPr id="3" name="Content Placeholder 2">
            <a:extLst>
              <a:ext uri="{FF2B5EF4-FFF2-40B4-BE49-F238E27FC236}">
                <a16:creationId xmlns:a16="http://schemas.microsoft.com/office/drawing/2014/main" id="{F8E1C042-4294-842E-1328-4605E14BA8CB}"/>
              </a:ext>
            </a:extLst>
          </p:cNvPr>
          <p:cNvSpPr txBox="1">
            <a:spLocks noGrp="1"/>
          </p:cNvSpPr>
          <p:nvPr>
            <p:ph idx="1"/>
          </p:nvPr>
        </p:nvSpPr>
        <p:spPr>
          <a:xfrm>
            <a:off x="3868737" y="4645897"/>
            <a:ext cx="8113455" cy="480131"/>
          </a:xfrm>
          <a:prstGeom prst="rect">
            <a:avLst/>
          </a:prstGeom>
          <a:noFill/>
        </p:spPr>
        <p:txBody>
          <a:bodyPr wrap="square">
            <a:spAutoFit/>
          </a:bodyPr>
          <a:lstStyle/>
          <a:p>
            <a:pPr marL="285750" indent="-285750">
              <a:buFont typeface="Arial" panose="020B0604020202020204" pitchFamily="34" charset="0"/>
              <a:buChar char="•"/>
            </a:pPr>
            <a:r>
              <a:rPr lang="en-GB" sz="2800" dirty="0"/>
              <a:t>What might go wrong if data is not fit for purpose? </a:t>
            </a:r>
            <a:endParaRPr lang="en-GB" sz="2700" dirty="0"/>
          </a:p>
        </p:txBody>
      </p:sp>
    </p:spTree>
    <p:extLst>
      <p:ext uri="{BB962C8B-B14F-4D97-AF65-F5344CB8AC3E}">
        <p14:creationId xmlns:p14="http://schemas.microsoft.com/office/powerpoint/2010/main" val="39064736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3680242" y="3790954"/>
            <a:ext cx="6103665" cy="2121100"/>
          </a:xfrm>
        </p:spPr>
        <p:txBody>
          <a:bodyPr>
            <a:normAutofit/>
          </a:bodyPr>
          <a:lstStyle/>
          <a:p>
            <a:pPr marL="0" indent="0" algn="ctr">
              <a:spcBef>
                <a:spcPts val="0"/>
              </a:spcBef>
              <a:buNone/>
            </a:pPr>
            <a:r>
              <a:rPr lang="en-GB" sz="4000" b="1" i="1" dirty="0">
                <a:solidFill>
                  <a:srgbClr val="FF0000"/>
                </a:solidFill>
                <a:latin typeface="Franklin Gothic Heavy" panose="020B0603020102020204" pitchFamily="34" charset="0"/>
              </a:rPr>
              <a:t>Data Quality</a:t>
            </a:r>
          </a:p>
          <a:p>
            <a:pPr marL="0" indent="0" algn="ctr">
              <a:spcBef>
                <a:spcPts val="0"/>
              </a:spcBef>
              <a:buNone/>
            </a:pPr>
            <a:r>
              <a:rPr lang="en-GB" sz="4000" b="1" i="1" dirty="0">
                <a:solidFill>
                  <a:srgbClr val="FF0000"/>
                </a:solidFill>
                <a:latin typeface="Franklin Gothic Heavy" panose="020B0603020102020204" pitchFamily="34" charset="0"/>
              </a:rPr>
              <a:t>Horror Stories</a:t>
            </a:r>
          </a:p>
          <a:p>
            <a:pPr marL="0" indent="0" algn="ctr">
              <a:spcBef>
                <a:spcPts val="0"/>
              </a:spcBef>
              <a:buNone/>
            </a:pPr>
            <a:r>
              <a:rPr lang="en-GB" sz="4000" b="1" i="1" dirty="0">
                <a:solidFill>
                  <a:srgbClr val="FF0000"/>
                </a:solidFill>
                <a:latin typeface="Franklin Gothic Heavy" panose="020B0603020102020204" pitchFamily="34" charset="0"/>
              </a:rPr>
              <a:t>Quiz </a:t>
            </a:r>
          </a:p>
          <a:p>
            <a:pPr marL="0" indent="0" algn="ctr">
              <a:buNone/>
            </a:pPr>
            <a:endParaRPr lang="en-GB" altLang="en-US" sz="4800" dirty="0"/>
          </a:p>
        </p:txBody>
      </p:sp>
      <p:sp>
        <p:nvSpPr>
          <p:cNvPr id="8" name="Slide Number Placeholder 3">
            <a:extLst>
              <a:ext uri="{FF2B5EF4-FFF2-40B4-BE49-F238E27FC236}">
                <a16:creationId xmlns:a16="http://schemas.microsoft.com/office/drawing/2014/main" id="{ECF38B00-12D1-A749-AE61-917204C2C4D4}"/>
              </a:ext>
            </a:extLst>
          </p:cNvPr>
          <p:cNvSpPr txBox="1">
            <a:spLocks/>
          </p:cNvSpPr>
          <p:nvPr/>
        </p:nvSpPr>
        <p:spPr>
          <a:xfrm>
            <a:off x="11353800" y="6356349"/>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a:pPr algn="r"/>
              <a:t>13</a:t>
            </a:fld>
            <a:endParaRPr lang="en-US" sz="1200" dirty="0"/>
          </a:p>
        </p:txBody>
      </p:sp>
      <p:pic>
        <p:nvPicPr>
          <p:cNvPr id="2052" name="Picture 4" descr="When He Says He's &quot;Scared&quot; - Identity Magazine">
            <a:extLst>
              <a:ext uri="{FF2B5EF4-FFF2-40B4-BE49-F238E27FC236}">
                <a16:creationId xmlns:a16="http://schemas.microsoft.com/office/drawing/2014/main" id="{01E064A5-91EC-C86D-3A34-6BA8E47E1B0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50675" y="945946"/>
            <a:ext cx="4849586" cy="24247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422EBB9B-9521-302B-4340-DA82E72CC83E}"/>
              </a:ext>
            </a:extLst>
          </p:cNvPr>
          <p:cNvSpPr txBox="1">
            <a:spLocks noChangeArrowheads="1"/>
          </p:cNvSpPr>
          <p:nvPr/>
        </p:nvSpPr>
        <p:spPr>
          <a:xfrm>
            <a:off x="2089343" y="4496020"/>
            <a:ext cx="2156539" cy="710967"/>
          </a:xfrm>
          <a:prstGeom prst="rect">
            <a:avLst/>
          </a:prstGeom>
          <a:scene3d>
            <a:camera prst="legacyObliqueTopRight"/>
            <a:lightRig rig="legacyFlat3" dir="b"/>
          </a:scene3d>
        </p:spPr>
        <p:txBody>
          <a:bodyPr vert="horz" lIns="68580" tIns="34290" rIns="68580" bIns="34290" rtlCol="0" anchor="ctr">
            <a:normAutofit/>
            <a:flatTx/>
          </a:bodyPr>
          <a:lstStyle>
            <a:lvl1pPr algn="l" defTabSz="914400" rtl="0" eaLnBrk="1" latinLnBrk="0" hangingPunct="1">
              <a:lnSpc>
                <a:spcPct val="90000"/>
              </a:lnSpc>
              <a:spcBef>
                <a:spcPct val="0"/>
              </a:spcBef>
              <a:buNone/>
              <a:defRPr sz="3600" b="1" kern="1200">
                <a:solidFill>
                  <a:srgbClr val="000099"/>
                </a:solidFill>
                <a:latin typeface="+mn-lt"/>
                <a:ea typeface="+mj-ea"/>
                <a:cs typeface="+mj-cs"/>
              </a:defRPr>
            </a:lvl1pPr>
          </a:lstStyle>
          <a:p>
            <a:pPr>
              <a:spcAft>
                <a:spcPts val="450"/>
              </a:spcAft>
            </a:pPr>
            <a:r>
              <a:rPr lang="en-US" sz="4000" spc="38" dirty="0">
                <a:solidFill>
                  <a:schemeClr val="tx1"/>
                </a:solidFill>
                <a:latin typeface="+mj-lt"/>
              </a:rPr>
              <a:t>ACTIVITY</a:t>
            </a:r>
          </a:p>
        </p:txBody>
      </p:sp>
      <p:cxnSp>
        <p:nvCxnSpPr>
          <p:cNvPr id="3" name="Straight Connector 2">
            <a:extLst>
              <a:ext uri="{FF2B5EF4-FFF2-40B4-BE49-F238E27FC236}">
                <a16:creationId xmlns:a16="http://schemas.microsoft.com/office/drawing/2014/main" id="{02825B31-D6AC-1F90-CF63-C9C51EBE2E6A}"/>
              </a:ext>
            </a:extLst>
          </p:cNvPr>
          <p:cNvCxnSpPr>
            <a:cxnSpLocks/>
          </p:cNvCxnSpPr>
          <p:nvPr/>
        </p:nvCxnSpPr>
        <p:spPr>
          <a:xfrm>
            <a:off x="4380145" y="3730813"/>
            <a:ext cx="0" cy="2223086"/>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2998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D3153-41F7-5D74-9999-34A3250E6F47}"/>
              </a:ext>
            </a:extLst>
          </p:cNvPr>
          <p:cNvSpPr>
            <a:spLocks noGrp="1"/>
          </p:cNvSpPr>
          <p:nvPr>
            <p:ph type="title"/>
          </p:nvPr>
        </p:nvSpPr>
        <p:spPr>
          <a:xfrm>
            <a:off x="475131" y="248941"/>
            <a:ext cx="10515600" cy="625080"/>
          </a:xfrm>
        </p:spPr>
        <p:txBody>
          <a:bodyPr/>
          <a:lstStyle/>
          <a:p>
            <a:r>
              <a:rPr lang="en-GB" dirty="0"/>
              <a:t>Data Quality Horrors Quiz – Question 1 </a:t>
            </a:r>
          </a:p>
        </p:txBody>
      </p:sp>
      <p:sp>
        <p:nvSpPr>
          <p:cNvPr id="3" name="Content Placeholder 2">
            <a:extLst>
              <a:ext uri="{FF2B5EF4-FFF2-40B4-BE49-F238E27FC236}">
                <a16:creationId xmlns:a16="http://schemas.microsoft.com/office/drawing/2014/main" id="{5DAF14ED-F3CA-9ED0-C97E-8CF5DD1EAC5B}"/>
              </a:ext>
            </a:extLst>
          </p:cNvPr>
          <p:cNvSpPr>
            <a:spLocks noGrp="1"/>
          </p:cNvSpPr>
          <p:nvPr>
            <p:ph idx="1"/>
          </p:nvPr>
        </p:nvSpPr>
        <p:spPr>
          <a:xfrm>
            <a:off x="427630" y="1004699"/>
            <a:ext cx="8063227" cy="4848601"/>
          </a:xfrm>
        </p:spPr>
        <p:txBody>
          <a:bodyPr/>
          <a:lstStyle/>
          <a:p>
            <a:pPr marL="0" indent="0">
              <a:spcBef>
                <a:spcPts val="0"/>
              </a:spcBef>
              <a:buNone/>
            </a:pPr>
            <a:r>
              <a:rPr lang="en-GB" sz="1800" dirty="0"/>
              <a:t>In April 2021 a report highlighted that “a serious incident” had occurred at Birmingham airport, UK in July 2020.  Three planes took off that day, but the total weight of each of these planes was underestimated by an average of 1,200kg per flight.  As weight is key in determining the take off speed this error could have caused a potential catastrophe. </a:t>
            </a:r>
          </a:p>
          <a:p>
            <a:pPr marL="0" indent="0">
              <a:spcBef>
                <a:spcPts val="0"/>
              </a:spcBef>
              <a:buNone/>
            </a:pPr>
            <a:endParaRPr lang="en-GB" sz="1800" dirty="0"/>
          </a:p>
          <a:p>
            <a:pPr marL="0" indent="0">
              <a:spcBef>
                <a:spcPts val="0"/>
              </a:spcBef>
              <a:buNone/>
            </a:pPr>
            <a:r>
              <a:rPr lang="en-GB" sz="1800" dirty="0"/>
              <a:t>This problem was the result of:</a:t>
            </a:r>
          </a:p>
          <a:p>
            <a:pPr marL="0" indent="0">
              <a:spcBef>
                <a:spcPts val="0"/>
              </a:spcBef>
              <a:buNone/>
            </a:pPr>
            <a:endParaRPr lang="en-GB" sz="1800" dirty="0"/>
          </a:p>
          <a:p>
            <a:pPr marL="342900" indent="-342900">
              <a:spcBef>
                <a:spcPts val="0"/>
              </a:spcBef>
              <a:spcAft>
                <a:spcPts val="600"/>
              </a:spcAft>
              <a:buFont typeface="+mj-lt"/>
              <a:buAutoNum type="alphaLcParenR"/>
            </a:pPr>
            <a:r>
              <a:rPr lang="en-GB" sz="1800" b="1" i="1" dirty="0"/>
              <a:t>Pilot error as the pilots misread the weight calculations provided </a:t>
            </a:r>
          </a:p>
          <a:p>
            <a:pPr marL="342900" indent="-342900">
              <a:spcBef>
                <a:spcPts val="0"/>
              </a:spcBef>
              <a:spcAft>
                <a:spcPts val="600"/>
              </a:spcAft>
              <a:buFont typeface="+mj-lt"/>
              <a:buAutoNum type="alphaLcParenR"/>
            </a:pPr>
            <a:r>
              <a:rPr lang="en-GB" sz="1800" b="1" i="1" dirty="0"/>
              <a:t>The system which calculated the weights had inbuilt business rules that assumed every passenger with the prefix ‘Miss’ was a child </a:t>
            </a:r>
          </a:p>
          <a:p>
            <a:pPr marL="342900" indent="-342900">
              <a:spcBef>
                <a:spcPts val="0"/>
              </a:spcBef>
              <a:spcAft>
                <a:spcPts val="600"/>
              </a:spcAft>
              <a:buFont typeface="+mj-lt"/>
              <a:buAutoNum type="alphaLcParenR"/>
            </a:pPr>
            <a:r>
              <a:rPr lang="en-GB" sz="1800" b="1" i="1" dirty="0"/>
              <a:t>The weight information provided was wrongly labelled in Pounds (lb) rather than Kilograms (kg)</a:t>
            </a:r>
          </a:p>
          <a:p>
            <a:pPr marL="342900" indent="-342900">
              <a:spcBef>
                <a:spcPts val="0"/>
              </a:spcBef>
              <a:spcAft>
                <a:spcPts val="600"/>
              </a:spcAft>
              <a:buFont typeface="+mj-lt"/>
              <a:buAutoNum type="alphaLcParenR"/>
            </a:pPr>
            <a:r>
              <a:rPr lang="en-GB" sz="1800" b="1" i="1" dirty="0"/>
              <a:t>The weight of the passenger luggage in the hold had been omitted from the calculations </a:t>
            </a:r>
          </a:p>
          <a:p>
            <a:endParaRPr lang="en-GB" sz="1800" dirty="0"/>
          </a:p>
          <a:p>
            <a:endParaRPr lang="en-GB" dirty="0"/>
          </a:p>
        </p:txBody>
      </p:sp>
      <p:sp>
        <p:nvSpPr>
          <p:cNvPr id="4" name="Slide Number Placeholder 3">
            <a:extLst>
              <a:ext uri="{FF2B5EF4-FFF2-40B4-BE49-F238E27FC236}">
                <a16:creationId xmlns:a16="http://schemas.microsoft.com/office/drawing/2014/main" id="{1091267B-183D-5C58-1930-0072E3AD7E0C}"/>
              </a:ext>
            </a:extLst>
          </p:cNvPr>
          <p:cNvSpPr>
            <a:spLocks noGrp="1"/>
          </p:cNvSpPr>
          <p:nvPr>
            <p:ph type="sldNum" sz="quarter" idx="12"/>
          </p:nvPr>
        </p:nvSpPr>
        <p:spPr/>
        <p:txBody>
          <a:bodyPr/>
          <a:lstStyle/>
          <a:p>
            <a:fld id="{7C0A8638-8D10-419D-A540-6BF35F11F66E}" type="slidenum">
              <a:rPr lang="en-US" smtClean="0">
                <a:solidFill>
                  <a:schemeClr val="tx1"/>
                </a:solidFill>
              </a:rPr>
              <a:t>14</a:t>
            </a:fld>
            <a:endParaRPr lang="en-US" dirty="0">
              <a:solidFill>
                <a:schemeClr val="tx1"/>
              </a:solidFill>
            </a:endParaRPr>
          </a:p>
        </p:txBody>
      </p:sp>
      <p:pic>
        <p:nvPicPr>
          <p:cNvPr id="5" name="Picture 4" descr="A person standing next to a plane&#10;&#10;Description automatically generated with medium confidence">
            <a:extLst>
              <a:ext uri="{FF2B5EF4-FFF2-40B4-BE49-F238E27FC236}">
                <a16:creationId xmlns:a16="http://schemas.microsoft.com/office/drawing/2014/main" id="{2ED3B083-C641-F4F9-BB35-BB5E00D28A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65679" y="2378638"/>
            <a:ext cx="3109852" cy="186591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43712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A4E3D-EDFF-CCD3-4B19-400DB5DBB97B}"/>
              </a:ext>
            </a:extLst>
          </p:cNvPr>
          <p:cNvSpPr>
            <a:spLocks noGrp="1"/>
          </p:cNvSpPr>
          <p:nvPr>
            <p:ph type="title"/>
          </p:nvPr>
        </p:nvSpPr>
        <p:spPr/>
        <p:txBody>
          <a:bodyPr/>
          <a:lstStyle/>
          <a:p>
            <a:r>
              <a:rPr lang="en-GB" dirty="0"/>
              <a:t>Data Quality Horrors Quiz – Question 2</a:t>
            </a:r>
          </a:p>
        </p:txBody>
      </p:sp>
      <p:sp>
        <p:nvSpPr>
          <p:cNvPr id="3" name="Content Placeholder 2">
            <a:extLst>
              <a:ext uri="{FF2B5EF4-FFF2-40B4-BE49-F238E27FC236}">
                <a16:creationId xmlns:a16="http://schemas.microsoft.com/office/drawing/2014/main" id="{7364BBC5-C0F3-0493-C1A3-9D314E3A865F}"/>
              </a:ext>
            </a:extLst>
          </p:cNvPr>
          <p:cNvSpPr>
            <a:spLocks noGrp="1"/>
          </p:cNvSpPr>
          <p:nvPr>
            <p:ph idx="1"/>
          </p:nvPr>
        </p:nvSpPr>
        <p:spPr>
          <a:xfrm>
            <a:off x="475131" y="1350493"/>
            <a:ext cx="7671342" cy="4848601"/>
          </a:xfrm>
        </p:spPr>
        <p:txBody>
          <a:bodyPr/>
          <a:lstStyle/>
          <a:p>
            <a:pPr marL="0" indent="0">
              <a:buNone/>
            </a:pPr>
            <a:r>
              <a:rPr lang="en-GB" dirty="0"/>
              <a:t>In a wide ranging survey in 2017, The Harvard Business Review asked 75 executives across 75 different organisations to extract 100 records from core systems in their companies to analyse if the records contained data quality errors.  </a:t>
            </a:r>
          </a:p>
          <a:p>
            <a:pPr marL="0" indent="0">
              <a:buNone/>
            </a:pPr>
            <a:r>
              <a:rPr lang="en-GB" dirty="0"/>
              <a:t> </a:t>
            </a:r>
          </a:p>
          <a:p>
            <a:pPr marL="0" indent="0">
              <a:buNone/>
            </a:pPr>
            <a:r>
              <a:rPr lang="en-GB" dirty="0"/>
              <a:t>The results of the survey showed that the percentage of the 100 records which contained one or more critical data quality errors was:</a:t>
            </a:r>
          </a:p>
          <a:p>
            <a:pPr marL="0" indent="0">
              <a:buNone/>
            </a:pPr>
            <a:endParaRPr lang="en-GB" dirty="0"/>
          </a:p>
          <a:p>
            <a:pPr marL="457200" indent="-457200">
              <a:spcAft>
                <a:spcPts val="600"/>
              </a:spcAft>
              <a:buFont typeface="+mj-lt"/>
              <a:buAutoNum type="alphaLcParenR"/>
            </a:pPr>
            <a:r>
              <a:rPr lang="en-GB" b="1" i="1" dirty="0"/>
              <a:t>17%</a:t>
            </a:r>
          </a:p>
          <a:p>
            <a:pPr marL="457200" indent="-457200">
              <a:spcAft>
                <a:spcPts val="600"/>
              </a:spcAft>
              <a:buFont typeface="+mj-lt"/>
              <a:buAutoNum type="alphaLcParenR"/>
            </a:pPr>
            <a:r>
              <a:rPr lang="en-GB" b="1" i="1" dirty="0"/>
              <a:t>47%</a:t>
            </a:r>
          </a:p>
          <a:p>
            <a:pPr marL="457200" indent="-457200">
              <a:spcAft>
                <a:spcPts val="600"/>
              </a:spcAft>
              <a:buFont typeface="+mj-lt"/>
              <a:buAutoNum type="alphaLcParenR"/>
            </a:pPr>
            <a:r>
              <a:rPr lang="en-GB" b="1" i="1" dirty="0"/>
              <a:t>77%</a:t>
            </a:r>
          </a:p>
          <a:p>
            <a:pPr marL="457200" indent="-457200">
              <a:spcAft>
                <a:spcPts val="600"/>
              </a:spcAft>
              <a:buFont typeface="+mj-lt"/>
              <a:buAutoNum type="alphaLcParenR"/>
            </a:pPr>
            <a:r>
              <a:rPr lang="en-GB" b="1" i="1" dirty="0"/>
              <a:t>97%</a:t>
            </a:r>
          </a:p>
          <a:p>
            <a:endParaRPr lang="en-GB" dirty="0"/>
          </a:p>
        </p:txBody>
      </p:sp>
      <p:sp>
        <p:nvSpPr>
          <p:cNvPr id="4" name="Slide Number Placeholder 3">
            <a:extLst>
              <a:ext uri="{FF2B5EF4-FFF2-40B4-BE49-F238E27FC236}">
                <a16:creationId xmlns:a16="http://schemas.microsoft.com/office/drawing/2014/main" id="{2ECF846E-31D2-0879-8267-9286F60E3735}"/>
              </a:ext>
            </a:extLst>
          </p:cNvPr>
          <p:cNvSpPr>
            <a:spLocks noGrp="1"/>
          </p:cNvSpPr>
          <p:nvPr>
            <p:ph type="sldNum" sz="quarter" idx="12"/>
          </p:nvPr>
        </p:nvSpPr>
        <p:spPr/>
        <p:txBody>
          <a:bodyPr/>
          <a:lstStyle/>
          <a:p>
            <a:fld id="{7C0A8638-8D10-419D-A540-6BF35F11F66E}" type="slidenum">
              <a:rPr lang="en-US" smtClean="0">
                <a:solidFill>
                  <a:schemeClr val="tx1"/>
                </a:solidFill>
              </a:rPr>
              <a:t>15</a:t>
            </a:fld>
            <a:endParaRPr lang="en-US" dirty="0">
              <a:solidFill>
                <a:schemeClr val="tx1"/>
              </a:solidFill>
            </a:endParaRPr>
          </a:p>
        </p:txBody>
      </p:sp>
      <p:pic>
        <p:nvPicPr>
          <p:cNvPr id="6146" name="Picture 2" descr="Inside Harvard Business Review's Plans to Boost High-Frequency Traffic –  Folio:">
            <a:extLst>
              <a:ext uri="{FF2B5EF4-FFF2-40B4-BE49-F238E27FC236}">
                <a16:creationId xmlns:a16="http://schemas.microsoft.com/office/drawing/2014/main" id="{32C9A656-2280-1316-2C38-225B0668010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13376" y="2696031"/>
            <a:ext cx="2750999" cy="1379838"/>
          </a:xfrm>
          <a:prstGeom prst="rect">
            <a:avLst/>
          </a:prstGeom>
          <a:noFill/>
          <a:ln w="25400">
            <a:solidFill>
              <a:schemeClr val="accent1">
                <a:shade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95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Horror Story 2:  Evidence of Failure </a:t>
            </a:r>
          </a:p>
        </p:txBody>
      </p:sp>
      <p:sp>
        <p:nvSpPr>
          <p:cNvPr id="3" name="Slide Number Placeholder 2"/>
          <p:cNvSpPr>
            <a:spLocks noGrp="1"/>
          </p:cNvSpPr>
          <p:nvPr>
            <p:ph type="sldNum" sz="quarter" idx="12"/>
          </p:nvPr>
        </p:nvSpPr>
        <p:spPr/>
        <p:txBody>
          <a:bodyPr/>
          <a:lstStyle/>
          <a:p>
            <a:fld id="{7C0A8638-8D10-419D-A540-6BF35F11F66E}" type="slidenum">
              <a:rPr lang="en-US" smtClean="0">
                <a:solidFill>
                  <a:schemeClr val="tx1"/>
                </a:solidFill>
              </a:rPr>
              <a:t>16</a:t>
            </a:fld>
            <a:endParaRPr lang="en-US" dirty="0">
              <a:solidFill>
                <a:schemeClr val="tx1"/>
              </a:solidFill>
            </a:endParaRPr>
          </a:p>
        </p:txBody>
      </p:sp>
      <p:pic>
        <p:nvPicPr>
          <p:cNvPr id="4" name="Picture 3"/>
          <p:cNvPicPr>
            <a:picLocks noChangeAspect="1"/>
          </p:cNvPicPr>
          <p:nvPr/>
        </p:nvPicPr>
        <p:blipFill>
          <a:blip r:embed="rId3"/>
          <a:stretch>
            <a:fillRect/>
          </a:stretch>
        </p:blipFill>
        <p:spPr>
          <a:xfrm>
            <a:off x="663958" y="1185730"/>
            <a:ext cx="7588645" cy="4997665"/>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8601142" y="2434232"/>
            <a:ext cx="3272287" cy="2585323"/>
          </a:xfrm>
          <a:prstGeom prst="rect">
            <a:avLst/>
          </a:prstGeom>
          <a:noFill/>
        </p:spPr>
        <p:txBody>
          <a:bodyPr wrap="square" rtlCol="0">
            <a:spAutoFit/>
          </a:bodyPr>
          <a:lstStyle/>
          <a:p>
            <a:r>
              <a:rPr lang="en-GB" b="1" dirty="0"/>
              <a:t>Source:</a:t>
            </a:r>
          </a:p>
          <a:p>
            <a:r>
              <a:rPr lang="en-GB" dirty="0"/>
              <a:t>Only 3% of Companies’ Data Meets Basic Quality Standards </a:t>
            </a:r>
          </a:p>
          <a:p>
            <a:endParaRPr lang="en-GB" dirty="0"/>
          </a:p>
          <a:p>
            <a:r>
              <a:rPr lang="en-GB" i="1" dirty="0"/>
              <a:t>Tadhg Nagle, Thomas C. Redman &amp; David Sammon</a:t>
            </a:r>
          </a:p>
          <a:p>
            <a:endParaRPr lang="en-GB" dirty="0">
              <a:solidFill>
                <a:srgbClr val="000099"/>
              </a:solidFill>
            </a:endParaRPr>
          </a:p>
          <a:p>
            <a:r>
              <a:rPr lang="en-GB" b="1" dirty="0">
                <a:solidFill>
                  <a:srgbClr val="000099"/>
                </a:solidFill>
              </a:rPr>
              <a:t>Harvard Business Review</a:t>
            </a:r>
          </a:p>
          <a:p>
            <a:r>
              <a:rPr lang="en-GB" b="1" dirty="0">
                <a:solidFill>
                  <a:srgbClr val="000099"/>
                </a:solidFill>
              </a:rPr>
              <a:t>September 11 2017</a:t>
            </a:r>
          </a:p>
        </p:txBody>
      </p:sp>
    </p:spTree>
    <p:extLst>
      <p:ext uri="{BB962C8B-B14F-4D97-AF65-F5344CB8AC3E}">
        <p14:creationId xmlns:p14="http://schemas.microsoft.com/office/powerpoint/2010/main" val="292593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E5AD0DF-170B-4B0D-A999-0A746703D142}"/>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TextBox 5">
            <a:extLst>
              <a:ext uri="{FF2B5EF4-FFF2-40B4-BE49-F238E27FC236}">
                <a16:creationId xmlns:a16="http://schemas.microsoft.com/office/drawing/2014/main" id="{E56A302B-0351-487C-8AF1-83D63E1E8035}"/>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methodoflevels.nl/artikelen/which-question-to-ask/">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
        <p:nvSpPr>
          <p:cNvPr id="7" name="Rectangle 2">
            <a:extLst>
              <a:ext uri="{FF2B5EF4-FFF2-40B4-BE49-F238E27FC236}">
                <a16:creationId xmlns:a16="http://schemas.microsoft.com/office/drawing/2014/main" id="{797A9A36-B4D1-4272-A4AF-C7ACB2C89D2C}"/>
              </a:ext>
            </a:extLst>
          </p:cNvPr>
          <p:cNvSpPr txBox="1">
            <a:spLocks noChangeArrowheads="1"/>
          </p:cNvSpPr>
          <p:nvPr/>
        </p:nvSpPr>
        <p:spPr>
          <a:xfrm>
            <a:off x="560218" y="4605884"/>
            <a:ext cx="2875385" cy="947956"/>
          </a:xfrm>
          <a:prstGeom prst="rect">
            <a:avLst/>
          </a:prstGeom>
          <a:scene3d>
            <a:camera prst="legacyObliqueTopRight"/>
            <a:lightRig rig="legacyFlat3" dir="b"/>
          </a:scene3d>
        </p:spPr>
        <p:txBody>
          <a:bodyPr vert="horz" lIns="91440" tIns="45720" rIns="91440" bIns="45720" rtlCol="0" anchor="ctr">
            <a:normAutofit/>
            <a:flatTx/>
          </a:bodyPr>
          <a:lstStyle>
            <a:lvl1pPr algn="l" defTabSz="914400" rtl="0" eaLnBrk="1" latinLnBrk="0" hangingPunct="1">
              <a:lnSpc>
                <a:spcPct val="90000"/>
              </a:lnSpc>
              <a:spcBef>
                <a:spcPct val="0"/>
              </a:spcBef>
              <a:buNone/>
              <a:defRPr sz="3600" b="1" kern="1200">
                <a:solidFill>
                  <a:srgbClr val="000099"/>
                </a:solidFill>
                <a:latin typeface="+mn-lt"/>
                <a:ea typeface="+mj-ea"/>
                <a:cs typeface="+mj-cs"/>
              </a:defRPr>
            </a:lvl1pPr>
          </a:lstStyle>
          <a:p>
            <a:pPr>
              <a:spcAft>
                <a:spcPts val="600"/>
              </a:spcAft>
            </a:pPr>
            <a:r>
              <a:rPr lang="en-US" sz="4000" spc="50" dirty="0">
                <a:solidFill>
                  <a:schemeClr val="tx1"/>
                </a:solidFill>
                <a:latin typeface="+mj-lt"/>
              </a:rPr>
              <a:t>DISCUSSION</a:t>
            </a:r>
          </a:p>
        </p:txBody>
      </p:sp>
      <p:cxnSp>
        <p:nvCxnSpPr>
          <p:cNvPr id="12" name="Straight Connector 11">
            <a:extLst>
              <a:ext uri="{FF2B5EF4-FFF2-40B4-BE49-F238E27FC236}">
                <a16:creationId xmlns:a16="http://schemas.microsoft.com/office/drawing/2014/main" id="{8F626873-35AB-41D6-A9B0-D61B7BFC0C51}"/>
              </a:ext>
            </a:extLst>
          </p:cNvPr>
          <p:cNvCxnSpPr>
            <a:cxnSpLocks/>
          </p:cNvCxnSpPr>
          <p:nvPr/>
        </p:nvCxnSpPr>
        <p:spPr>
          <a:xfrm>
            <a:off x="3435603" y="3968319"/>
            <a:ext cx="0" cy="2223086"/>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2">
            <a:extLst>
              <a:ext uri="{FF2B5EF4-FFF2-40B4-BE49-F238E27FC236}">
                <a16:creationId xmlns:a16="http://schemas.microsoft.com/office/drawing/2014/main" id="{4A38B9D6-70C6-C07C-953B-29F21B8C2710}"/>
              </a:ext>
            </a:extLst>
          </p:cNvPr>
          <p:cNvSpPr txBox="1">
            <a:spLocks/>
          </p:cNvSpPr>
          <p:nvPr/>
        </p:nvSpPr>
        <p:spPr>
          <a:xfrm>
            <a:off x="11353800" y="6356349"/>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pPr algn="r"/>
              <a:t>17</a:t>
            </a:fld>
            <a:endParaRPr lang="en-US" sz="1200" dirty="0"/>
          </a:p>
        </p:txBody>
      </p:sp>
      <p:sp>
        <p:nvSpPr>
          <p:cNvPr id="9" name="Content Placeholder 8">
            <a:extLst>
              <a:ext uri="{FF2B5EF4-FFF2-40B4-BE49-F238E27FC236}">
                <a16:creationId xmlns:a16="http://schemas.microsoft.com/office/drawing/2014/main" id="{54D68D9F-B650-981B-6379-E6965AC34DD7}"/>
              </a:ext>
            </a:extLst>
          </p:cNvPr>
          <p:cNvSpPr txBox="1">
            <a:spLocks noGrp="1"/>
          </p:cNvSpPr>
          <p:nvPr>
            <p:ph idx="1"/>
          </p:nvPr>
        </p:nvSpPr>
        <p:spPr>
          <a:xfrm>
            <a:off x="3605933" y="4605884"/>
            <a:ext cx="8477208" cy="1021818"/>
          </a:xfrm>
          <a:prstGeom prst="rect">
            <a:avLst/>
          </a:prstGeom>
          <a:noFill/>
        </p:spPr>
        <p:txBody>
          <a:bodyPr wrap="square">
            <a:spAutoFit/>
          </a:bodyPr>
          <a:lstStyle/>
          <a:p>
            <a:pPr marL="285750" indent="-285750">
              <a:buFont typeface="Arial" panose="020B0604020202020204" pitchFamily="34" charset="0"/>
              <a:buChar char="•"/>
            </a:pPr>
            <a:r>
              <a:rPr lang="en-GB" sz="2800" dirty="0"/>
              <a:t>How does this compare with your own organisation?</a:t>
            </a:r>
          </a:p>
          <a:p>
            <a:pPr marL="285750" indent="-285750">
              <a:buFont typeface="Arial" panose="020B0604020202020204" pitchFamily="34" charset="0"/>
              <a:buChar char="•"/>
            </a:pPr>
            <a:r>
              <a:rPr lang="en-GB" sz="2800" dirty="0"/>
              <a:t>Would you say it was better, the same or worse?</a:t>
            </a:r>
            <a:endParaRPr lang="en-GB" sz="2700" dirty="0"/>
          </a:p>
        </p:txBody>
      </p:sp>
    </p:spTree>
    <p:extLst>
      <p:ext uri="{BB962C8B-B14F-4D97-AF65-F5344CB8AC3E}">
        <p14:creationId xmlns:p14="http://schemas.microsoft.com/office/powerpoint/2010/main" val="157508086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836" y="150645"/>
            <a:ext cx="10972800" cy="634353"/>
          </a:xfrm>
        </p:spPr>
        <p:txBody>
          <a:bodyPr>
            <a:noAutofit/>
          </a:bodyPr>
          <a:lstStyle/>
          <a:p>
            <a:pPr>
              <a:lnSpc>
                <a:spcPts val="5333"/>
              </a:lnSpc>
            </a:pPr>
            <a:r>
              <a:rPr lang="en-US" dirty="0"/>
              <a:t>The Industry Impact of Poor Data – The Evidence</a:t>
            </a:r>
          </a:p>
        </p:txBody>
      </p:sp>
      <p:sp>
        <p:nvSpPr>
          <p:cNvPr id="4" name="TextBox 3"/>
          <p:cNvSpPr txBox="1"/>
          <p:nvPr/>
        </p:nvSpPr>
        <p:spPr>
          <a:xfrm>
            <a:off x="2115099" y="1781887"/>
            <a:ext cx="4012821" cy="1661989"/>
          </a:xfrm>
          <a:prstGeom prst="rect">
            <a:avLst/>
          </a:prstGeom>
          <a:noFill/>
        </p:spPr>
        <p:txBody>
          <a:bodyPr wrap="square" lIns="121917" tIns="60958" rIns="121917" bIns="60958" rtlCol="0">
            <a:spAutoFit/>
          </a:bodyPr>
          <a:lstStyle/>
          <a:p>
            <a:r>
              <a:rPr lang="en-GB" sz="2100" b="1" dirty="0">
                <a:latin typeface="Calibri" panose="020F0502020204030204" pitchFamily="34" charset="0"/>
                <a:cs typeface="Calibri" panose="020F0502020204030204" pitchFamily="34" charset="0"/>
              </a:rPr>
              <a:t>On average, half of all organisations believe </a:t>
            </a:r>
          </a:p>
          <a:p>
            <a:r>
              <a:rPr lang="en-GB" sz="2100" b="1" dirty="0">
                <a:solidFill>
                  <a:srgbClr val="0432FF"/>
                </a:solidFill>
                <a:latin typeface="Calibri" panose="020F0502020204030204" pitchFamily="34" charset="0"/>
                <a:cs typeface="Calibri" panose="020F0502020204030204" pitchFamily="34" charset="0"/>
              </a:rPr>
              <a:t>at least 26% </a:t>
            </a:r>
            <a:r>
              <a:rPr lang="en-GB" sz="2100" b="1" dirty="0">
                <a:latin typeface="Calibri" panose="020F0502020204030204" pitchFamily="34" charset="0"/>
                <a:cs typeface="Calibri" panose="020F0502020204030204" pitchFamily="34" charset="0"/>
              </a:rPr>
              <a:t>of their data is inaccurate  </a:t>
            </a:r>
          </a:p>
          <a:p>
            <a:r>
              <a:rPr lang="en-GB" sz="1600" b="1" dirty="0">
                <a:solidFill>
                  <a:schemeClr val="accent1"/>
                </a:solidFill>
                <a:latin typeface="Calibri" panose="020F0502020204030204" pitchFamily="34" charset="0"/>
              </a:rPr>
              <a:t>(</a:t>
            </a:r>
            <a:r>
              <a:rPr lang="en-GB" sz="1600" b="1" i="1" dirty="0">
                <a:solidFill>
                  <a:schemeClr val="accent1"/>
                </a:solidFill>
                <a:latin typeface="Calibri" panose="020F0502020204030204" pitchFamily="34" charset="0"/>
              </a:rPr>
              <a:t>Source: BARC 2019)</a:t>
            </a:r>
            <a:endParaRPr lang="en-US" sz="1600" b="1" i="1" dirty="0">
              <a:solidFill>
                <a:schemeClr val="accent1"/>
              </a:solidFill>
              <a:latin typeface="Calibri" panose="020F0502020204030204" pitchFamily="34" charset="0"/>
            </a:endParaRPr>
          </a:p>
        </p:txBody>
      </p:sp>
      <p:sp>
        <p:nvSpPr>
          <p:cNvPr id="9" name="TextBox 8"/>
          <p:cNvSpPr txBox="1"/>
          <p:nvPr/>
        </p:nvSpPr>
        <p:spPr>
          <a:xfrm>
            <a:off x="6346040" y="1864689"/>
            <a:ext cx="3337670" cy="1338824"/>
          </a:xfrm>
          <a:prstGeom prst="rect">
            <a:avLst/>
          </a:prstGeom>
          <a:noFill/>
        </p:spPr>
        <p:txBody>
          <a:bodyPr wrap="square" lIns="121917" tIns="60958" rIns="121917" bIns="60958" rtlCol="0">
            <a:spAutoFit/>
          </a:bodyPr>
          <a:lstStyle/>
          <a:p>
            <a:r>
              <a:rPr lang="en-US" sz="2100" b="1" dirty="0">
                <a:solidFill>
                  <a:srgbClr val="000000"/>
                </a:solidFill>
                <a:latin typeface="Calibri" panose="020F0502020204030204" pitchFamily="34" charset="0"/>
              </a:rPr>
              <a:t>On average, poor data quality costs companies between </a:t>
            </a:r>
            <a:r>
              <a:rPr lang="en-US" sz="2000" b="1" dirty="0">
                <a:solidFill>
                  <a:srgbClr val="0432FF"/>
                </a:solidFill>
                <a:latin typeface="Calibri" panose="020F0502020204030204" pitchFamily="34" charset="0"/>
              </a:rPr>
              <a:t>15-25%</a:t>
            </a:r>
            <a:r>
              <a:rPr lang="en-US" sz="2000" b="1" dirty="0">
                <a:solidFill>
                  <a:schemeClr val="accent5">
                    <a:lumMod val="75000"/>
                  </a:schemeClr>
                </a:solidFill>
                <a:latin typeface="Calibri" panose="020F0502020204030204" pitchFamily="34" charset="0"/>
              </a:rPr>
              <a:t> </a:t>
            </a:r>
            <a:r>
              <a:rPr lang="en-US" sz="2100" b="1" dirty="0">
                <a:solidFill>
                  <a:srgbClr val="000000"/>
                </a:solidFill>
                <a:latin typeface="Calibri" panose="020F0502020204030204" pitchFamily="34" charset="0"/>
              </a:rPr>
              <a:t>of revenue</a:t>
            </a:r>
          </a:p>
          <a:p>
            <a:r>
              <a:rPr lang="en-US" sz="1600" b="1" i="1" dirty="0">
                <a:solidFill>
                  <a:schemeClr val="accent1"/>
                </a:solidFill>
                <a:latin typeface="Calibri" panose="020F0502020204030204" pitchFamily="34" charset="0"/>
              </a:rPr>
              <a:t>(Source: MIT Sloan 2017)</a:t>
            </a:r>
          </a:p>
        </p:txBody>
      </p:sp>
      <p:sp>
        <p:nvSpPr>
          <p:cNvPr id="10" name="TextBox 9"/>
          <p:cNvSpPr txBox="1"/>
          <p:nvPr/>
        </p:nvSpPr>
        <p:spPr>
          <a:xfrm>
            <a:off x="2115093" y="3982544"/>
            <a:ext cx="3638606" cy="1985155"/>
          </a:xfrm>
          <a:prstGeom prst="rect">
            <a:avLst/>
          </a:prstGeom>
          <a:noFill/>
        </p:spPr>
        <p:txBody>
          <a:bodyPr wrap="square" lIns="121917" tIns="60958" rIns="121917" bIns="60958" rtlCol="0">
            <a:spAutoFit/>
          </a:bodyPr>
          <a:lstStyle/>
          <a:p>
            <a:r>
              <a:rPr lang="en-US" sz="2100" b="1" dirty="0">
                <a:solidFill>
                  <a:srgbClr val="000000"/>
                </a:solidFill>
                <a:latin typeface="Calibri" panose="020F0502020204030204" pitchFamily="34" charset="0"/>
              </a:rPr>
              <a:t>Most organisations believe at least </a:t>
            </a:r>
            <a:r>
              <a:rPr lang="en-US" sz="2100" b="1" dirty="0">
                <a:solidFill>
                  <a:srgbClr val="0432FF"/>
                </a:solidFill>
                <a:latin typeface="Calibri" panose="020F0502020204030204" pitchFamily="34" charset="0"/>
              </a:rPr>
              <a:t>30% </a:t>
            </a:r>
            <a:r>
              <a:rPr lang="en-US" sz="2100" b="1" dirty="0">
                <a:solidFill>
                  <a:srgbClr val="000000"/>
                </a:solidFill>
                <a:latin typeface="Calibri" panose="020F0502020204030204" pitchFamily="34" charset="0"/>
              </a:rPr>
              <a:t>of their customer data is inaccurate; </a:t>
            </a:r>
            <a:r>
              <a:rPr lang="en-US" sz="2100" b="1" dirty="0">
                <a:solidFill>
                  <a:srgbClr val="0432FF"/>
                </a:solidFill>
                <a:latin typeface="Calibri" panose="020F0502020204030204" pitchFamily="34" charset="0"/>
              </a:rPr>
              <a:t>49% </a:t>
            </a:r>
            <a:r>
              <a:rPr lang="en-US" sz="2100" b="1" dirty="0">
                <a:solidFill>
                  <a:srgbClr val="000000"/>
                </a:solidFill>
                <a:latin typeface="Calibri" panose="020F0502020204030204" pitchFamily="34" charset="0"/>
              </a:rPr>
              <a:t>do not trust the data in their ERP or CRM systems</a:t>
            </a:r>
          </a:p>
          <a:p>
            <a:r>
              <a:rPr lang="en-US" sz="1600" b="1" i="1" dirty="0">
                <a:solidFill>
                  <a:schemeClr val="accent1"/>
                </a:solidFill>
                <a:latin typeface="Calibri" panose="020F0502020204030204" pitchFamily="34" charset="0"/>
              </a:rPr>
              <a:t>(Source:  Experian 2019)</a:t>
            </a:r>
          </a:p>
        </p:txBody>
      </p:sp>
      <p:cxnSp>
        <p:nvCxnSpPr>
          <p:cNvPr id="11" name="Straight Connector 10"/>
          <p:cNvCxnSpPr/>
          <p:nvPr/>
        </p:nvCxnSpPr>
        <p:spPr>
          <a:xfrm flipV="1">
            <a:off x="748628" y="3591893"/>
            <a:ext cx="10697295" cy="2275"/>
          </a:xfrm>
          <a:prstGeom prst="line">
            <a:avLst/>
          </a:prstGeom>
          <a:ln w="25400">
            <a:solidFill>
              <a:srgbClr val="9A9A9B"/>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894075" y="1774209"/>
            <a:ext cx="0" cy="3916908"/>
          </a:xfrm>
          <a:prstGeom prst="line">
            <a:avLst/>
          </a:prstGeom>
          <a:ln w="25400">
            <a:solidFill>
              <a:srgbClr val="9A9A9B"/>
            </a:solidFill>
            <a:prstDash val="sysDot"/>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78394" y="1987238"/>
            <a:ext cx="1655049" cy="1241287"/>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303" y="4178393"/>
            <a:ext cx="1487416" cy="1487416"/>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B7E35301-04E4-B64B-94BA-DADC35A84D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78394" y="4067939"/>
            <a:ext cx="1539549" cy="1448999"/>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DFBC217E-2271-2D44-B793-CB1EF2B0C3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7303" y="1997235"/>
            <a:ext cx="1487412" cy="1231286"/>
          </a:xfrm>
          <a:prstGeom prst="rect">
            <a:avLst/>
          </a:prstGeom>
          <a:effectLst>
            <a:outerShdw blurRad="50800" dist="38100" dir="2700000" algn="tl" rotWithShape="0">
              <a:prstClr val="black">
                <a:alpha val="40000"/>
              </a:prstClr>
            </a:outerShdw>
          </a:effectLst>
        </p:spPr>
      </p:pic>
      <p:sp>
        <p:nvSpPr>
          <p:cNvPr id="17" name="Slide Number Placeholder 3">
            <a:extLst>
              <a:ext uri="{FF2B5EF4-FFF2-40B4-BE49-F238E27FC236}">
                <a16:creationId xmlns:a16="http://schemas.microsoft.com/office/drawing/2014/main" id="{7C064B65-6AFE-344A-A2D8-C608E98525AC}"/>
              </a:ext>
            </a:extLst>
          </p:cNvPr>
          <p:cNvSpPr>
            <a:spLocks noGrp="1"/>
          </p:cNvSpPr>
          <p:nvPr>
            <p:ph type="sldNum" sz="quarter" idx="12"/>
          </p:nvPr>
        </p:nvSpPr>
        <p:spPr>
          <a:xfrm>
            <a:off x="11353800" y="6356349"/>
            <a:ext cx="579783" cy="365125"/>
          </a:xfrm>
        </p:spPr>
        <p:txBody>
          <a:bodyPr/>
          <a:lstStyle/>
          <a:p>
            <a:fld id="{7C0A8638-8D10-419D-A540-6BF35F11F66E}" type="slidenum">
              <a:rPr lang="en-US" smtClean="0">
                <a:solidFill>
                  <a:schemeClr val="tx1"/>
                </a:solidFill>
              </a:rPr>
              <a:t>18</a:t>
            </a:fld>
            <a:endParaRPr lang="en-US" dirty="0">
              <a:solidFill>
                <a:schemeClr val="tx1"/>
              </a:solidFill>
            </a:endParaRPr>
          </a:p>
        </p:txBody>
      </p:sp>
      <p:sp>
        <p:nvSpPr>
          <p:cNvPr id="3" name="Rectangle 2">
            <a:extLst>
              <a:ext uri="{FF2B5EF4-FFF2-40B4-BE49-F238E27FC236}">
                <a16:creationId xmlns:a16="http://schemas.microsoft.com/office/drawing/2014/main" id="{81FF812C-D1C3-63CE-2EE4-0C5B5F967F01}"/>
              </a:ext>
            </a:extLst>
          </p:cNvPr>
          <p:cNvSpPr/>
          <p:nvPr/>
        </p:nvSpPr>
        <p:spPr>
          <a:xfrm>
            <a:off x="6391083" y="3982544"/>
            <a:ext cx="2809550" cy="1838965"/>
          </a:xfrm>
          <a:prstGeom prst="rect">
            <a:avLst/>
          </a:prstGeom>
        </p:spPr>
        <p:txBody>
          <a:bodyPr wrap="square">
            <a:spAutoFit/>
          </a:bodyPr>
          <a:lstStyle/>
          <a:p>
            <a:r>
              <a:rPr lang="en-GB" sz="2100" b="1" dirty="0"/>
              <a:t>Companies lose on average </a:t>
            </a:r>
            <a:r>
              <a:rPr lang="en-GB" sz="2100" b="1" dirty="0">
                <a:solidFill>
                  <a:srgbClr val="0432FF"/>
                </a:solidFill>
              </a:rPr>
              <a:t>$13 million</a:t>
            </a:r>
            <a:r>
              <a:rPr lang="en-GB" sz="2100" b="1" dirty="0"/>
              <a:t> a year because of poor data </a:t>
            </a:r>
          </a:p>
          <a:p>
            <a:r>
              <a:rPr lang="en-US" sz="1600" b="1" i="1" dirty="0">
                <a:solidFill>
                  <a:schemeClr val="accent1"/>
                </a:solidFill>
                <a:latin typeface="Calibri" panose="020F0502020204030204" pitchFamily="34" charset="0"/>
              </a:rPr>
              <a:t>(Source: Gartner 2021)</a:t>
            </a:r>
          </a:p>
          <a:p>
            <a:endParaRPr lang="en-GB" sz="1350" b="1" dirty="0">
              <a:latin typeface="Arial" panose="020B0604020202020204" pitchFamily="34" charset="0"/>
            </a:endParaRPr>
          </a:p>
        </p:txBody>
      </p:sp>
    </p:spTree>
    <p:extLst>
      <p:ext uri="{BB962C8B-B14F-4D97-AF65-F5344CB8AC3E}">
        <p14:creationId xmlns:p14="http://schemas.microsoft.com/office/powerpoint/2010/main" val="2468649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4A2FA-7164-DA4E-AB51-45B061909F5F}"/>
              </a:ext>
            </a:extLst>
          </p:cNvPr>
          <p:cNvSpPr>
            <a:spLocks noGrp="1"/>
          </p:cNvSpPr>
          <p:nvPr>
            <p:ph type="title"/>
          </p:nvPr>
        </p:nvSpPr>
        <p:spPr/>
        <p:txBody>
          <a:bodyPr/>
          <a:lstStyle/>
          <a:p>
            <a:r>
              <a:rPr lang="en-GB" dirty="0"/>
              <a:t>Law &amp; Regulation: a reminder </a:t>
            </a:r>
          </a:p>
        </p:txBody>
      </p:sp>
      <p:sp>
        <p:nvSpPr>
          <p:cNvPr id="3" name="Content Placeholder 2">
            <a:extLst>
              <a:ext uri="{FF2B5EF4-FFF2-40B4-BE49-F238E27FC236}">
                <a16:creationId xmlns:a16="http://schemas.microsoft.com/office/drawing/2014/main" id="{54D8006E-5F92-664C-BC4E-1E0CCB90A121}"/>
              </a:ext>
            </a:extLst>
          </p:cNvPr>
          <p:cNvSpPr>
            <a:spLocks noGrp="1"/>
          </p:cNvSpPr>
          <p:nvPr>
            <p:ph idx="1"/>
          </p:nvPr>
        </p:nvSpPr>
        <p:spPr>
          <a:xfrm>
            <a:off x="475131" y="1350493"/>
            <a:ext cx="7240493" cy="4848601"/>
          </a:xfrm>
        </p:spPr>
        <p:txBody>
          <a:bodyPr>
            <a:normAutofit fontScale="92500"/>
          </a:bodyPr>
          <a:lstStyle/>
          <a:p>
            <a:pPr marL="0" indent="0">
              <a:buNone/>
            </a:pPr>
            <a:r>
              <a:rPr lang="en-GB" sz="2400" dirty="0"/>
              <a:t>Data should be:</a:t>
            </a:r>
          </a:p>
          <a:p>
            <a:pPr marL="457200" indent="-457200">
              <a:buFont typeface="+mj-lt"/>
              <a:buAutoNum type="arabicPeriod"/>
            </a:pPr>
            <a:r>
              <a:rPr lang="en-GB" sz="2400" dirty="0"/>
              <a:t>Processed lawfully, fairly and in a transparent manner… </a:t>
            </a:r>
          </a:p>
          <a:p>
            <a:pPr marL="457200" indent="-457200">
              <a:buFont typeface="+mj-lt"/>
              <a:buAutoNum type="arabicPeriod"/>
            </a:pPr>
            <a:r>
              <a:rPr lang="en-GB" sz="2400" dirty="0"/>
              <a:t>Collected for specified, explicit and legitimate purposes and not processed further in a manner that is incompatible with those purposes…</a:t>
            </a:r>
          </a:p>
          <a:p>
            <a:pPr marL="457200" indent="-457200">
              <a:buFont typeface="+mj-lt"/>
              <a:buAutoNum type="arabicPeriod"/>
            </a:pPr>
            <a:r>
              <a:rPr lang="en-GB" sz="2400" dirty="0"/>
              <a:t>Adequate, relevant and limited to what is necessary…</a:t>
            </a:r>
          </a:p>
          <a:p>
            <a:pPr marL="457200" indent="-457200">
              <a:buFont typeface="+mj-lt"/>
              <a:buAutoNum type="arabicPeriod"/>
            </a:pPr>
            <a:r>
              <a:rPr lang="en-GB" sz="2400" b="1" dirty="0">
                <a:solidFill>
                  <a:srgbClr val="000099"/>
                </a:solidFill>
              </a:rPr>
              <a:t>Accurate, and where necessary, kept up to date…personal data that are inaccurate… are erased and rectified without delay</a:t>
            </a:r>
          </a:p>
          <a:p>
            <a:pPr marL="457200" indent="-457200">
              <a:buFont typeface="+mj-lt"/>
              <a:buAutoNum type="arabicPeriod"/>
            </a:pPr>
            <a:r>
              <a:rPr lang="en-GB" sz="2400" dirty="0"/>
              <a:t>Kept in a form which permits identification of data subjects for no longer than is necessary…</a:t>
            </a:r>
          </a:p>
          <a:p>
            <a:pPr marL="457200" indent="-457200">
              <a:buFont typeface="+mj-lt"/>
              <a:buAutoNum type="arabicPeriod"/>
            </a:pPr>
            <a:r>
              <a:rPr lang="en-GB" sz="2400" dirty="0"/>
              <a:t>Processed in a manner that ensures appropriate security… </a:t>
            </a:r>
          </a:p>
          <a:p>
            <a:pPr marL="457200" indent="-457200">
              <a:buFont typeface="+mj-lt"/>
              <a:buAutoNum type="arabicPeriod"/>
            </a:pPr>
            <a:endParaRPr lang="en-GB" sz="2400" dirty="0"/>
          </a:p>
          <a:p>
            <a:pPr marL="0" indent="0">
              <a:buNone/>
            </a:pPr>
            <a:endParaRPr lang="en-GB" dirty="0"/>
          </a:p>
        </p:txBody>
      </p:sp>
      <p:sp>
        <p:nvSpPr>
          <p:cNvPr id="4" name="Slide Number Placeholder 3">
            <a:extLst>
              <a:ext uri="{FF2B5EF4-FFF2-40B4-BE49-F238E27FC236}">
                <a16:creationId xmlns:a16="http://schemas.microsoft.com/office/drawing/2014/main" id="{4959A6D6-F2CF-0B42-94FC-FC70B0EA93CE}"/>
              </a:ext>
            </a:extLst>
          </p:cNvPr>
          <p:cNvSpPr>
            <a:spLocks noGrp="1"/>
          </p:cNvSpPr>
          <p:nvPr>
            <p:ph type="sldNum" sz="quarter" idx="12"/>
          </p:nvPr>
        </p:nvSpPr>
        <p:spPr/>
        <p:txBody>
          <a:bodyPr/>
          <a:lstStyle/>
          <a:p>
            <a:fld id="{7C0A8638-8D10-419D-A540-6BF35F11F66E}" type="slidenum">
              <a:rPr lang="en-US" smtClean="0">
                <a:solidFill>
                  <a:schemeClr val="tx1"/>
                </a:solidFill>
              </a:rPr>
              <a:t>19</a:t>
            </a:fld>
            <a:endParaRPr lang="en-US" dirty="0">
              <a:solidFill>
                <a:schemeClr val="tx1"/>
              </a:solidFill>
            </a:endParaRPr>
          </a:p>
        </p:txBody>
      </p:sp>
      <p:sp>
        <p:nvSpPr>
          <p:cNvPr id="5" name="Content Placeholder 4">
            <a:extLst>
              <a:ext uri="{FF2B5EF4-FFF2-40B4-BE49-F238E27FC236}">
                <a16:creationId xmlns:a16="http://schemas.microsoft.com/office/drawing/2014/main" id="{3716465F-F596-1A45-94B7-237EF16A217D}"/>
              </a:ext>
            </a:extLst>
          </p:cNvPr>
          <p:cNvSpPr>
            <a:spLocks noGrp="1"/>
          </p:cNvSpPr>
          <p:nvPr>
            <p:ph sz="quarter" idx="15"/>
          </p:nvPr>
        </p:nvSpPr>
        <p:spPr/>
        <p:txBody>
          <a:bodyPr/>
          <a:lstStyle/>
          <a:p>
            <a:r>
              <a:rPr lang="en-GB" dirty="0"/>
              <a:t>GDPR 2018: the Six Key Principles </a:t>
            </a:r>
          </a:p>
        </p:txBody>
      </p:sp>
      <p:pic>
        <p:nvPicPr>
          <p:cNvPr id="6" name="Picture 5">
            <a:extLst>
              <a:ext uri="{FF2B5EF4-FFF2-40B4-BE49-F238E27FC236}">
                <a16:creationId xmlns:a16="http://schemas.microsoft.com/office/drawing/2014/main" id="{737E8A3F-194F-3F49-80D1-A17A09EE7F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09799" y="1618596"/>
            <a:ext cx="3233892" cy="3258207"/>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154EBCA2-9D8D-DC47-B9DF-3E1D0B45E76D}"/>
              </a:ext>
            </a:extLst>
          </p:cNvPr>
          <p:cNvSpPr txBox="1"/>
          <p:nvPr/>
        </p:nvSpPr>
        <p:spPr>
          <a:xfrm>
            <a:off x="8682691" y="4952426"/>
            <a:ext cx="2688108" cy="369332"/>
          </a:xfrm>
          <a:prstGeom prst="rect">
            <a:avLst/>
          </a:prstGeom>
          <a:noFill/>
        </p:spPr>
        <p:txBody>
          <a:bodyPr wrap="none" rtlCol="0">
            <a:spAutoFit/>
          </a:bodyPr>
          <a:lstStyle/>
          <a:p>
            <a:r>
              <a:rPr lang="en-GB" b="1" i="1" dirty="0"/>
              <a:t>Source:  Quant Marketing </a:t>
            </a:r>
          </a:p>
        </p:txBody>
      </p:sp>
    </p:spTree>
    <p:extLst>
      <p:ext uri="{BB962C8B-B14F-4D97-AF65-F5344CB8AC3E}">
        <p14:creationId xmlns:p14="http://schemas.microsoft.com/office/powerpoint/2010/main" val="3234992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535B8-5B72-4A9A-91FD-2ECACAF902AC}"/>
              </a:ext>
            </a:extLst>
          </p:cNvPr>
          <p:cNvSpPr>
            <a:spLocks noGrp="1"/>
          </p:cNvSpPr>
          <p:nvPr>
            <p:ph type="ctrTitle"/>
          </p:nvPr>
        </p:nvSpPr>
        <p:spPr>
          <a:xfrm>
            <a:off x="2259528" y="2293237"/>
            <a:ext cx="2400300" cy="1944668"/>
          </a:xfrm>
        </p:spPr>
        <p:txBody>
          <a:bodyPr/>
          <a:lstStyle/>
          <a:p>
            <a:r>
              <a:rPr lang="en-US" dirty="0"/>
              <a:t>COURSE </a:t>
            </a:r>
            <a:br>
              <a:rPr lang="en-US" dirty="0"/>
            </a:br>
            <a:r>
              <a:rPr lang="en-US" dirty="0"/>
              <a:t>LEARNING objectives</a:t>
            </a:r>
          </a:p>
        </p:txBody>
      </p:sp>
      <p:sp>
        <p:nvSpPr>
          <p:cNvPr id="3" name="Content Placeholder 2">
            <a:extLst>
              <a:ext uri="{FF2B5EF4-FFF2-40B4-BE49-F238E27FC236}">
                <a16:creationId xmlns:a16="http://schemas.microsoft.com/office/drawing/2014/main" id="{699F2119-FDE9-4A4E-B38B-BBE5A23CC0D4}"/>
              </a:ext>
            </a:extLst>
          </p:cNvPr>
          <p:cNvSpPr txBox="1">
            <a:spLocks/>
          </p:cNvSpPr>
          <p:nvPr/>
        </p:nvSpPr>
        <p:spPr>
          <a:xfrm>
            <a:off x="5195016" y="1133928"/>
            <a:ext cx="5322971" cy="4159535"/>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spcAft>
                <a:spcPts val="450"/>
              </a:spcAft>
              <a:buNone/>
            </a:pPr>
            <a:r>
              <a:rPr lang="en-US" sz="1500" b="1" dirty="0">
                <a:solidFill>
                  <a:schemeClr val="tx1"/>
                </a:solidFill>
              </a:rPr>
              <a:t>		</a:t>
            </a:r>
            <a:endParaRPr lang="en-US" sz="1500" i="1" dirty="0">
              <a:solidFill>
                <a:schemeClr val="tx1"/>
              </a:solidFill>
            </a:endParaRPr>
          </a:p>
        </p:txBody>
      </p:sp>
      <p:sp>
        <p:nvSpPr>
          <p:cNvPr id="5" name="TextBox 4">
            <a:extLst>
              <a:ext uri="{FF2B5EF4-FFF2-40B4-BE49-F238E27FC236}">
                <a16:creationId xmlns:a16="http://schemas.microsoft.com/office/drawing/2014/main" id="{65C5A8BE-93FA-1C24-5717-838D57B312A4}"/>
              </a:ext>
            </a:extLst>
          </p:cNvPr>
          <p:cNvSpPr txBox="1"/>
          <p:nvPr/>
        </p:nvSpPr>
        <p:spPr>
          <a:xfrm>
            <a:off x="4983468" y="557145"/>
            <a:ext cx="6828753" cy="6767750"/>
          </a:xfrm>
          <a:prstGeom prst="rect">
            <a:avLst/>
          </a:prstGeom>
          <a:noFill/>
        </p:spPr>
        <p:txBody>
          <a:bodyPr wrap="square">
            <a:spAutoFit/>
          </a:bodyPr>
          <a:lstStyle/>
          <a:p>
            <a:pPr marL="457200" lvl="0" indent="-457200">
              <a:spcAft>
                <a:spcPts val="600"/>
              </a:spcAft>
              <a:buFont typeface="Arial" panose="020B0604020202020204" pitchFamily="34" charset="0"/>
              <a:buChar char="•"/>
            </a:pPr>
            <a:r>
              <a:rPr lang="en-GB" dirty="0">
                <a:solidFill>
                  <a:srgbClr val="000099"/>
                </a:solidFill>
              </a:rPr>
              <a:t>Understand what ‘fit for purpose’ data is, and is not</a:t>
            </a:r>
          </a:p>
          <a:p>
            <a:pPr marL="457200" lvl="0" indent="-457200">
              <a:spcAft>
                <a:spcPts val="600"/>
              </a:spcAft>
              <a:buFont typeface="Arial" panose="020B0604020202020204" pitchFamily="34" charset="0"/>
              <a:buChar char="•"/>
            </a:pPr>
            <a:r>
              <a:rPr lang="en-GB" dirty="0"/>
              <a:t>Describe the dimensions of data quality</a:t>
            </a:r>
          </a:p>
          <a:p>
            <a:pPr marL="457200" lvl="0" indent="-457200">
              <a:spcAft>
                <a:spcPts val="600"/>
              </a:spcAft>
              <a:buFont typeface="Arial" panose="020B0604020202020204" pitchFamily="34" charset="0"/>
              <a:buChar char="•"/>
            </a:pPr>
            <a:r>
              <a:rPr lang="en-GB" dirty="0">
                <a:solidFill>
                  <a:srgbClr val="000099"/>
                </a:solidFill>
              </a:rPr>
              <a:t>Know the main causes of poor data quality </a:t>
            </a:r>
          </a:p>
          <a:p>
            <a:pPr marL="457200" lvl="0" indent="-457200">
              <a:spcAft>
                <a:spcPts val="600"/>
              </a:spcAft>
              <a:buFont typeface="Arial" panose="020B0604020202020204" pitchFamily="34" charset="0"/>
              <a:buChar char="•"/>
            </a:pPr>
            <a:r>
              <a:rPr lang="en-GB" dirty="0"/>
              <a:t>Highlight the impact of poor data quality on individuals and organisations </a:t>
            </a:r>
          </a:p>
          <a:p>
            <a:pPr marL="457200" lvl="0" indent="-457200">
              <a:spcAft>
                <a:spcPts val="600"/>
              </a:spcAft>
              <a:buFont typeface="Arial" panose="020B0604020202020204" pitchFamily="34" charset="0"/>
              <a:buChar char="•"/>
            </a:pPr>
            <a:r>
              <a:rPr lang="en-GB" dirty="0">
                <a:solidFill>
                  <a:srgbClr val="000099"/>
                </a:solidFill>
              </a:rPr>
              <a:t>Understand the relationship between data quality and other data management disciplines, with particular emphasis on data governance</a:t>
            </a:r>
          </a:p>
          <a:p>
            <a:pPr marL="457200" lvl="0" indent="-457200">
              <a:spcAft>
                <a:spcPts val="600"/>
              </a:spcAft>
              <a:buFont typeface="Arial" panose="020B0604020202020204" pitchFamily="34" charset="0"/>
              <a:buChar char="•"/>
            </a:pPr>
            <a:r>
              <a:rPr lang="en-GB" dirty="0"/>
              <a:t>Highlight the shortcomings of traditional ways of tackling poor data quality and the importance of a holistic approach, involving people, process and technology</a:t>
            </a:r>
          </a:p>
          <a:p>
            <a:pPr marL="457200" lvl="0" indent="-457200">
              <a:spcAft>
                <a:spcPts val="600"/>
              </a:spcAft>
              <a:buFont typeface="Arial" panose="020B0604020202020204" pitchFamily="34" charset="0"/>
              <a:buChar char="•"/>
            </a:pPr>
            <a:r>
              <a:rPr lang="en-GB" dirty="0">
                <a:solidFill>
                  <a:srgbClr val="000099"/>
                </a:solidFill>
              </a:rPr>
              <a:t>Learn the five steps of the A2E methodology and how to apply it to identify, prioritise and address data quality problems </a:t>
            </a:r>
          </a:p>
          <a:p>
            <a:pPr marL="457200" lvl="0" indent="-457200">
              <a:spcAft>
                <a:spcPts val="600"/>
              </a:spcAft>
              <a:buFont typeface="Arial" panose="020B0604020202020204" pitchFamily="34" charset="0"/>
              <a:buChar char="•"/>
            </a:pPr>
            <a:r>
              <a:rPr lang="en-GB" dirty="0"/>
              <a:t>Specify and apply the main activities and deliverables of each of the five steps </a:t>
            </a:r>
          </a:p>
          <a:p>
            <a:pPr marL="457200" lvl="0" indent="-457200">
              <a:spcAft>
                <a:spcPts val="600"/>
              </a:spcAft>
              <a:buFont typeface="Arial" panose="020B0604020202020204" pitchFamily="34" charset="0"/>
              <a:buChar char="•"/>
            </a:pPr>
            <a:r>
              <a:rPr lang="en-GB" dirty="0">
                <a:solidFill>
                  <a:srgbClr val="000099"/>
                </a:solidFill>
              </a:rPr>
              <a:t>Be able to understand and develop business rules to baseline data quality and to set improvement thresholds</a:t>
            </a:r>
          </a:p>
          <a:p>
            <a:pPr marL="457200" indent="-457200">
              <a:spcAft>
                <a:spcPts val="600"/>
              </a:spcAft>
              <a:buFont typeface="Arial" panose="020B0604020202020204" pitchFamily="34" charset="0"/>
              <a:buChar char="•"/>
            </a:pPr>
            <a:r>
              <a:rPr lang="en-GB" dirty="0"/>
              <a:t>Be aware of software tools that can help to support and automate the A2E approach </a:t>
            </a:r>
          </a:p>
          <a:p>
            <a:pPr marL="457200" indent="-457200">
              <a:spcBef>
                <a:spcPts val="400"/>
              </a:spcBef>
              <a:buFont typeface="Arial" panose="020B0604020202020204" pitchFamily="34" charset="0"/>
              <a:buChar char="•"/>
            </a:pPr>
            <a:endParaRPr lang="en-GB" dirty="0"/>
          </a:p>
          <a:p>
            <a:pPr marL="342900" indent="-342900">
              <a:lnSpc>
                <a:spcPct val="107000"/>
              </a:lnSpc>
              <a:spcAft>
                <a:spcPts val="600"/>
              </a:spcAft>
              <a:buFont typeface="Arial" panose="020B0604020202020204" pitchFamily="34" charset="0"/>
              <a:buChar char="•"/>
            </a:pP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80A5ED7-370B-AD7A-2046-A0EC6A6C5A34}"/>
              </a:ext>
            </a:extLst>
          </p:cNvPr>
          <p:cNvSpPr txBox="1">
            <a:spLocks/>
          </p:cNvSpPr>
          <p:nvPr/>
        </p:nvSpPr>
        <p:spPr>
          <a:xfrm>
            <a:off x="11476270" y="6432034"/>
            <a:ext cx="434837"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a:pPr algn="r"/>
              <a:t>2</a:t>
            </a:fld>
            <a:endParaRPr lang="en-US" sz="1200" dirty="0"/>
          </a:p>
        </p:txBody>
      </p:sp>
    </p:spTree>
    <p:extLst>
      <p:ext uri="{BB962C8B-B14F-4D97-AF65-F5344CB8AC3E}">
        <p14:creationId xmlns:p14="http://schemas.microsoft.com/office/powerpoint/2010/main" val="1480551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4FB80-9117-A7B0-4DFD-2536B671BCCF}"/>
              </a:ext>
            </a:extLst>
          </p:cNvPr>
          <p:cNvSpPr>
            <a:spLocks noGrp="1"/>
          </p:cNvSpPr>
          <p:nvPr>
            <p:ph type="title"/>
          </p:nvPr>
        </p:nvSpPr>
        <p:spPr/>
        <p:txBody>
          <a:bodyPr/>
          <a:lstStyle/>
          <a:p>
            <a:r>
              <a:rPr lang="en-GB" dirty="0"/>
              <a:t>Data Quality – why it matters </a:t>
            </a:r>
          </a:p>
        </p:txBody>
      </p:sp>
      <p:sp>
        <p:nvSpPr>
          <p:cNvPr id="3" name="Content Placeholder 2">
            <a:extLst>
              <a:ext uri="{FF2B5EF4-FFF2-40B4-BE49-F238E27FC236}">
                <a16:creationId xmlns:a16="http://schemas.microsoft.com/office/drawing/2014/main" id="{23524487-5595-2A94-D1A2-6EFFF89BB255}"/>
              </a:ext>
            </a:extLst>
          </p:cNvPr>
          <p:cNvSpPr>
            <a:spLocks noGrp="1"/>
          </p:cNvSpPr>
          <p:nvPr>
            <p:ph idx="1"/>
          </p:nvPr>
        </p:nvSpPr>
        <p:spPr>
          <a:xfrm>
            <a:off x="806680" y="1219864"/>
            <a:ext cx="7244790" cy="3709543"/>
          </a:xfrm>
        </p:spPr>
        <p:txBody>
          <a:bodyPr/>
          <a:lstStyle/>
          <a:p>
            <a:r>
              <a:rPr lang="en-GB" dirty="0"/>
              <a:t>Data quality is a foundational data discipline</a:t>
            </a:r>
          </a:p>
          <a:p>
            <a:r>
              <a:rPr lang="en-GB" dirty="0"/>
              <a:t>Without ‘fit for purpose’ data quality all other data management disciplines (e.g. BI, MDM, Analytics etc.) can never deliver their promised benefits </a:t>
            </a:r>
          </a:p>
          <a:p>
            <a:r>
              <a:rPr lang="en-GB" dirty="0"/>
              <a:t>Poor data quality in organisations:</a:t>
            </a:r>
          </a:p>
          <a:p>
            <a:pPr lvl="1"/>
            <a:r>
              <a:rPr lang="en-GB" dirty="0"/>
              <a:t>Increases costs </a:t>
            </a:r>
          </a:p>
          <a:p>
            <a:pPr lvl="1"/>
            <a:r>
              <a:rPr lang="en-GB" dirty="0"/>
              <a:t>Leads to operational inefficiencies and lower productivity</a:t>
            </a:r>
          </a:p>
          <a:p>
            <a:pPr lvl="1"/>
            <a:r>
              <a:rPr lang="en-GB" dirty="0"/>
              <a:t>Reduces revenues and profits </a:t>
            </a:r>
          </a:p>
          <a:p>
            <a:pPr lvl="1"/>
            <a:r>
              <a:rPr lang="en-GB" dirty="0"/>
              <a:t>Increases risk – poor decision making, breaching legislative / regulatory requirements etc.</a:t>
            </a:r>
          </a:p>
          <a:p>
            <a:pPr lvl="1"/>
            <a:r>
              <a:rPr lang="en-GB" dirty="0"/>
              <a:t>Damages organisational brand and reputation</a:t>
            </a:r>
          </a:p>
          <a:p>
            <a:pPr lvl="1"/>
            <a:r>
              <a:rPr lang="en-GB" dirty="0"/>
              <a:t>Alienates customers and deters potential customers  </a:t>
            </a:r>
          </a:p>
          <a:p>
            <a:r>
              <a:rPr lang="en-GB" dirty="0"/>
              <a:t>GARBAGE IN, GARBAGE OUT ………………………………………………………</a:t>
            </a:r>
          </a:p>
          <a:p>
            <a:endParaRPr lang="en-GB" dirty="0"/>
          </a:p>
        </p:txBody>
      </p:sp>
      <p:sp>
        <p:nvSpPr>
          <p:cNvPr id="4" name="Slide Number Placeholder 3">
            <a:extLst>
              <a:ext uri="{FF2B5EF4-FFF2-40B4-BE49-F238E27FC236}">
                <a16:creationId xmlns:a16="http://schemas.microsoft.com/office/drawing/2014/main" id="{3F96D4B3-6790-33BC-B3BB-A60AAB2D6366}"/>
              </a:ext>
            </a:extLst>
          </p:cNvPr>
          <p:cNvSpPr>
            <a:spLocks noGrp="1"/>
          </p:cNvSpPr>
          <p:nvPr>
            <p:ph type="sldNum" sz="quarter" idx="12"/>
          </p:nvPr>
        </p:nvSpPr>
        <p:spPr/>
        <p:txBody>
          <a:bodyPr/>
          <a:lstStyle/>
          <a:p>
            <a:fld id="{7C0A8638-8D10-419D-A540-6BF35F11F66E}" type="slidenum">
              <a:rPr lang="en-US" smtClean="0">
                <a:solidFill>
                  <a:schemeClr val="tx1"/>
                </a:solidFill>
              </a:rPr>
              <a:t>20</a:t>
            </a:fld>
            <a:endParaRPr lang="en-US" dirty="0">
              <a:solidFill>
                <a:schemeClr val="tx1"/>
              </a:solidFill>
            </a:endParaRPr>
          </a:p>
        </p:txBody>
      </p:sp>
      <p:pic>
        <p:nvPicPr>
          <p:cNvPr id="4098" name="Picture 2" descr="291 Why Matters Photos - Free &amp; Royalty-Free Stock Photos from Dreamstime">
            <a:extLst>
              <a:ext uri="{FF2B5EF4-FFF2-40B4-BE49-F238E27FC236}">
                <a16:creationId xmlns:a16="http://schemas.microsoft.com/office/drawing/2014/main" id="{F12E2C59-1A7A-0F1C-9A7E-40CC605FBE5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72493" y="2169147"/>
            <a:ext cx="2698090" cy="1387835"/>
          </a:xfrm>
          <a:prstGeom prst="rect">
            <a:avLst/>
          </a:prstGeom>
          <a:noFill/>
          <a:ln w="25400">
            <a:solidFill>
              <a:schemeClr val="accent1">
                <a:shade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0" name="Picture 4" descr="Are You Faced with Garbage In, Garbage Out Syndrome When It Comes to Making  Decisions on your Projects?">
            <a:extLst>
              <a:ext uri="{FF2B5EF4-FFF2-40B4-BE49-F238E27FC236}">
                <a16:creationId xmlns:a16="http://schemas.microsoft.com/office/drawing/2014/main" id="{CC7AA537-A292-5975-2182-B667F13594A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85547" y="5268251"/>
            <a:ext cx="1740392" cy="1270660"/>
          </a:xfrm>
          <a:prstGeom prst="rect">
            <a:avLst/>
          </a:prstGeom>
          <a:noFill/>
          <a:ln w="25400">
            <a:solidFill>
              <a:schemeClr val="accent1">
                <a:shade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215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p:cNvGrpSpPr/>
          <p:nvPr/>
        </p:nvGrpSpPr>
        <p:grpSpPr>
          <a:xfrm>
            <a:off x="1433471" y="1749088"/>
            <a:ext cx="4025202" cy="3919944"/>
            <a:chOff x="459034" y="835200"/>
            <a:chExt cx="3960000" cy="3960000"/>
          </a:xfrm>
          <a:effectLst>
            <a:outerShdw blurRad="50800" dist="38100" dir="2700000" algn="tl" rotWithShape="0">
              <a:prstClr val="black">
                <a:alpha val="40000"/>
              </a:prstClr>
            </a:outerShdw>
          </a:effectLst>
        </p:grpSpPr>
        <p:sp>
          <p:nvSpPr>
            <p:cNvPr id="25" name="Oval 24"/>
            <p:cNvSpPr>
              <a:spLocks noChangeAspect="1"/>
            </p:cNvSpPr>
            <p:nvPr/>
          </p:nvSpPr>
          <p:spPr>
            <a:xfrm>
              <a:off x="459034" y="835200"/>
              <a:ext cx="3960000" cy="3960000"/>
            </a:xfrm>
            <a:prstGeom prst="ellipse">
              <a:avLst/>
            </a:prstGeom>
            <a:gradFill flip="none" rotWithShape="1">
              <a:gsLst>
                <a:gs pos="0">
                  <a:schemeClr val="tx1">
                    <a:lumMod val="85000"/>
                    <a:lumOff val="15000"/>
                  </a:schemeClr>
                </a:gs>
                <a:gs pos="37000">
                  <a:schemeClr val="accent1">
                    <a:lumMod val="60000"/>
                    <a:lumOff val="40000"/>
                  </a:schemeClr>
                </a:gs>
                <a:gs pos="100000">
                  <a:schemeClr val="accent1">
                    <a:lumMod val="40000"/>
                    <a:lumOff val="60000"/>
                  </a:schemeClr>
                </a:gs>
              </a:gsLst>
              <a:path path="circle">
                <a:fillToRect l="50000" t="50000" r="50000" b="50000"/>
              </a:path>
              <a:tileRect/>
            </a:gra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p>
          </p:txBody>
        </p:sp>
        <p:cxnSp>
          <p:nvCxnSpPr>
            <p:cNvPr id="27" name="Straight Connector 26"/>
            <p:cNvCxnSpPr/>
            <p:nvPr/>
          </p:nvCxnSpPr>
          <p:spPr>
            <a:xfrm rot="1080000">
              <a:off x="2439034" y="835200"/>
              <a:ext cx="0" cy="3960000"/>
            </a:xfrm>
            <a:prstGeom prst="line">
              <a:avLst/>
            </a:prstGeom>
            <a:gradFill>
              <a:gsLst>
                <a:gs pos="0">
                  <a:schemeClr val="tx1">
                    <a:lumMod val="85000"/>
                    <a:lumOff val="15000"/>
                  </a:schemeClr>
                </a:gs>
                <a:gs pos="37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gradFill>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872337" y="1100243"/>
              <a:ext cx="1123515" cy="209872"/>
            </a:xfrm>
            <a:prstGeom prst="rect">
              <a:avLst/>
            </a:prstGeom>
            <a:noFill/>
          </p:spPr>
          <p:txBody>
            <a:bodyPr wrap="square" rtlCol="0">
              <a:spAutoFit/>
            </a:bodyPr>
            <a:lstStyle/>
            <a:p>
              <a:pPr algn="ctr"/>
              <a:r>
                <a:rPr lang="en-GB" sz="750" dirty="0"/>
                <a:t>Data Architecture</a:t>
              </a:r>
            </a:p>
          </p:txBody>
        </p:sp>
        <p:sp>
          <p:nvSpPr>
            <p:cNvPr id="29" name="TextBox 28"/>
            <p:cNvSpPr txBox="1"/>
            <p:nvPr/>
          </p:nvSpPr>
          <p:spPr>
            <a:xfrm>
              <a:off x="2800413" y="1501413"/>
              <a:ext cx="1123515" cy="326467"/>
            </a:xfrm>
            <a:prstGeom prst="rect">
              <a:avLst/>
            </a:prstGeom>
            <a:noFill/>
          </p:spPr>
          <p:txBody>
            <a:bodyPr wrap="square" rtlCol="0">
              <a:spAutoFit/>
            </a:bodyPr>
            <a:lstStyle/>
            <a:p>
              <a:pPr algn="ctr"/>
              <a:r>
                <a:rPr lang="en-GB" sz="750" dirty="0"/>
                <a:t>Data Modelling &amp; Design</a:t>
              </a:r>
            </a:p>
          </p:txBody>
        </p:sp>
        <p:sp>
          <p:nvSpPr>
            <p:cNvPr id="30" name="TextBox 29"/>
            <p:cNvSpPr txBox="1"/>
            <p:nvPr/>
          </p:nvSpPr>
          <p:spPr>
            <a:xfrm>
              <a:off x="3295518" y="2211710"/>
              <a:ext cx="1123515" cy="326467"/>
            </a:xfrm>
            <a:prstGeom prst="rect">
              <a:avLst/>
            </a:prstGeom>
            <a:noFill/>
          </p:spPr>
          <p:txBody>
            <a:bodyPr wrap="square" rtlCol="0">
              <a:spAutoFit/>
            </a:bodyPr>
            <a:lstStyle/>
            <a:p>
              <a:pPr algn="ctr"/>
              <a:r>
                <a:rPr lang="en-GB" sz="750" dirty="0"/>
                <a:t>Data Storage &amp; Operations</a:t>
              </a:r>
            </a:p>
          </p:txBody>
        </p:sp>
        <p:sp>
          <p:nvSpPr>
            <p:cNvPr id="31" name="TextBox 30"/>
            <p:cNvSpPr txBox="1"/>
            <p:nvPr/>
          </p:nvSpPr>
          <p:spPr>
            <a:xfrm>
              <a:off x="3168648" y="3075806"/>
              <a:ext cx="1123515" cy="209872"/>
            </a:xfrm>
            <a:prstGeom prst="rect">
              <a:avLst/>
            </a:prstGeom>
            <a:noFill/>
          </p:spPr>
          <p:txBody>
            <a:bodyPr wrap="square" rtlCol="0">
              <a:spAutoFit/>
            </a:bodyPr>
            <a:lstStyle/>
            <a:p>
              <a:pPr algn="ctr"/>
              <a:r>
                <a:rPr lang="en-GB" sz="750" dirty="0"/>
                <a:t>Data Security</a:t>
              </a:r>
            </a:p>
          </p:txBody>
        </p:sp>
        <p:sp>
          <p:nvSpPr>
            <p:cNvPr id="32" name="TextBox 31"/>
            <p:cNvSpPr txBox="1"/>
            <p:nvPr/>
          </p:nvSpPr>
          <p:spPr>
            <a:xfrm>
              <a:off x="2775139" y="3738138"/>
              <a:ext cx="1082136" cy="443064"/>
            </a:xfrm>
            <a:prstGeom prst="rect">
              <a:avLst/>
            </a:prstGeom>
            <a:noFill/>
          </p:spPr>
          <p:txBody>
            <a:bodyPr wrap="square" rtlCol="0">
              <a:spAutoFit/>
            </a:bodyPr>
            <a:lstStyle/>
            <a:p>
              <a:pPr algn="ctr"/>
              <a:r>
                <a:rPr lang="en-GB" sz="750" dirty="0"/>
                <a:t>Data</a:t>
              </a:r>
              <a:br>
                <a:rPr lang="en-GB" sz="750" dirty="0"/>
              </a:br>
              <a:r>
                <a:rPr lang="en-GB" sz="750" dirty="0"/>
                <a:t>Integration &amp; Interoperability</a:t>
              </a:r>
            </a:p>
          </p:txBody>
        </p:sp>
        <p:sp>
          <p:nvSpPr>
            <p:cNvPr id="33" name="TextBox 32"/>
            <p:cNvSpPr txBox="1"/>
            <p:nvPr/>
          </p:nvSpPr>
          <p:spPr>
            <a:xfrm>
              <a:off x="1877276" y="4114607"/>
              <a:ext cx="1123515" cy="326467"/>
            </a:xfrm>
            <a:prstGeom prst="rect">
              <a:avLst/>
            </a:prstGeom>
            <a:noFill/>
          </p:spPr>
          <p:txBody>
            <a:bodyPr wrap="square" rtlCol="0">
              <a:spAutoFit/>
            </a:bodyPr>
            <a:lstStyle/>
            <a:p>
              <a:pPr algn="ctr"/>
              <a:r>
                <a:rPr lang="en-GB" sz="750" dirty="0"/>
                <a:t>Documents &amp; </a:t>
              </a:r>
            </a:p>
            <a:p>
              <a:pPr algn="ctr"/>
              <a:r>
                <a:rPr lang="en-GB" sz="750" dirty="0"/>
                <a:t>Content</a:t>
              </a:r>
            </a:p>
          </p:txBody>
        </p:sp>
        <p:sp>
          <p:nvSpPr>
            <p:cNvPr id="34" name="TextBox 33"/>
            <p:cNvSpPr txBox="1"/>
            <p:nvPr/>
          </p:nvSpPr>
          <p:spPr>
            <a:xfrm>
              <a:off x="1093312" y="3760115"/>
              <a:ext cx="1123515" cy="326467"/>
            </a:xfrm>
            <a:prstGeom prst="rect">
              <a:avLst/>
            </a:prstGeom>
            <a:noFill/>
          </p:spPr>
          <p:txBody>
            <a:bodyPr wrap="square" rtlCol="0">
              <a:spAutoFit/>
            </a:bodyPr>
            <a:lstStyle/>
            <a:p>
              <a:pPr algn="ctr"/>
              <a:r>
                <a:rPr lang="en-GB" sz="750" dirty="0"/>
                <a:t>Reference &amp; Master Data</a:t>
              </a:r>
            </a:p>
          </p:txBody>
        </p:sp>
        <p:sp>
          <p:nvSpPr>
            <p:cNvPr id="35" name="TextBox 34"/>
            <p:cNvSpPr txBox="1"/>
            <p:nvPr/>
          </p:nvSpPr>
          <p:spPr>
            <a:xfrm>
              <a:off x="479453" y="2953856"/>
              <a:ext cx="1284235" cy="326467"/>
            </a:xfrm>
            <a:prstGeom prst="rect">
              <a:avLst/>
            </a:prstGeom>
            <a:noFill/>
          </p:spPr>
          <p:txBody>
            <a:bodyPr wrap="square" rtlCol="0">
              <a:spAutoFit/>
            </a:bodyPr>
            <a:lstStyle/>
            <a:p>
              <a:pPr algn="ctr"/>
              <a:r>
                <a:rPr lang="en-GB" sz="750" dirty="0"/>
                <a:t>Data Warehousing &amp; Business Intelligence</a:t>
              </a:r>
            </a:p>
          </p:txBody>
        </p:sp>
        <p:sp>
          <p:nvSpPr>
            <p:cNvPr id="36" name="TextBox 35"/>
            <p:cNvSpPr txBox="1"/>
            <p:nvPr/>
          </p:nvSpPr>
          <p:spPr>
            <a:xfrm>
              <a:off x="1174879" y="1333982"/>
              <a:ext cx="936102" cy="652936"/>
            </a:xfrm>
            <a:prstGeom prst="rect">
              <a:avLst/>
            </a:prstGeom>
            <a:noFill/>
          </p:spPr>
          <p:txBody>
            <a:bodyPr wrap="square" rtlCol="0">
              <a:spAutoFit/>
            </a:bodyPr>
            <a:lstStyle/>
            <a:p>
              <a:pPr algn="ctr"/>
              <a:r>
                <a:rPr lang="en-GB" b="1" dirty="0">
                  <a:solidFill>
                    <a:srgbClr val="FFFF00"/>
                  </a:solidFill>
                </a:rPr>
                <a:t>Data Quality</a:t>
              </a:r>
            </a:p>
          </p:txBody>
        </p:sp>
        <p:cxnSp>
          <p:nvCxnSpPr>
            <p:cNvPr id="37" name="Straight Connector 36"/>
            <p:cNvCxnSpPr/>
            <p:nvPr/>
          </p:nvCxnSpPr>
          <p:spPr>
            <a:xfrm rot="3240000">
              <a:off x="2439034" y="835200"/>
              <a:ext cx="0" cy="3960000"/>
            </a:xfrm>
            <a:prstGeom prst="line">
              <a:avLst/>
            </a:prstGeom>
            <a:gradFill>
              <a:gsLst>
                <a:gs pos="0">
                  <a:schemeClr val="tx1">
                    <a:lumMod val="85000"/>
                    <a:lumOff val="15000"/>
                  </a:schemeClr>
                </a:gs>
                <a:gs pos="37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gradFill>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5" idx="6"/>
              <a:endCxn id="25" idx="2"/>
            </p:cNvCxnSpPr>
            <p:nvPr/>
          </p:nvCxnSpPr>
          <p:spPr>
            <a:xfrm flipH="1">
              <a:off x="459034" y="2815200"/>
              <a:ext cx="3960000" cy="0"/>
            </a:xfrm>
            <a:prstGeom prst="line">
              <a:avLst/>
            </a:prstGeom>
            <a:gradFill>
              <a:gsLst>
                <a:gs pos="0">
                  <a:schemeClr val="tx1">
                    <a:lumMod val="85000"/>
                    <a:lumOff val="15000"/>
                  </a:schemeClr>
                </a:gs>
                <a:gs pos="37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gradFill>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7560000">
              <a:off x="2439034" y="835200"/>
              <a:ext cx="0" cy="3960000"/>
            </a:xfrm>
            <a:prstGeom prst="line">
              <a:avLst/>
            </a:prstGeom>
            <a:gradFill>
              <a:gsLst>
                <a:gs pos="0">
                  <a:schemeClr val="tx1">
                    <a:lumMod val="85000"/>
                    <a:lumOff val="15000"/>
                  </a:schemeClr>
                </a:gs>
                <a:gs pos="37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gradFill>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9720000">
              <a:off x="2439034" y="835200"/>
              <a:ext cx="0" cy="3960000"/>
            </a:xfrm>
            <a:prstGeom prst="line">
              <a:avLst/>
            </a:prstGeom>
            <a:gradFill>
              <a:gsLst>
                <a:gs pos="0">
                  <a:schemeClr val="tx1">
                    <a:lumMod val="85000"/>
                    <a:lumOff val="15000"/>
                  </a:schemeClr>
                </a:gs>
                <a:gs pos="37000">
                  <a:schemeClr val="accent1">
                    <a:lumMod val="20000"/>
                    <a:lumOff val="80000"/>
                    <a:shade val="67500"/>
                    <a:satMod val="115000"/>
                  </a:schemeClr>
                </a:gs>
                <a:gs pos="100000">
                  <a:schemeClr val="accent1">
                    <a:lumMod val="20000"/>
                    <a:lumOff val="80000"/>
                    <a:shade val="100000"/>
                    <a:satMod val="115000"/>
                  </a:schemeClr>
                </a:gs>
              </a:gsLst>
              <a:path path="circle">
                <a:fillToRect l="50000" t="50000" r="50000" b="50000"/>
              </a:path>
            </a:gradFill>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1" name="Oval 40"/>
            <p:cNvSpPr>
              <a:spLocks noChangeAspect="1"/>
            </p:cNvSpPr>
            <p:nvPr/>
          </p:nvSpPr>
          <p:spPr>
            <a:xfrm>
              <a:off x="1755034" y="2131200"/>
              <a:ext cx="1368000" cy="1368000"/>
            </a:xfrm>
            <a:prstGeom prst="ellipse">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dirty="0">
                  <a:solidFill>
                    <a:sysClr val="windowText" lastClr="000000"/>
                  </a:solidFill>
                </a:rPr>
                <a:t>Data Governance</a:t>
              </a:r>
            </a:p>
          </p:txBody>
        </p:sp>
        <p:sp>
          <p:nvSpPr>
            <p:cNvPr id="42" name="TextBox 41"/>
            <p:cNvSpPr txBox="1"/>
            <p:nvPr/>
          </p:nvSpPr>
          <p:spPr>
            <a:xfrm>
              <a:off x="572640" y="2221113"/>
              <a:ext cx="829652" cy="209872"/>
            </a:xfrm>
            <a:prstGeom prst="rect">
              <a:avLst/>
            </a:prstGeom>
            <a:noFill/>
          </p:spPr>
          <p:txBody>
            <a:bodyPr wrap="square" rtlCol="0">
              <a:spAutoFit/>
            </a:bodyPr>
            <a:lstStyle/>
            <a:p>
              <a:pPr algn="ctr"/>
              <a:r>
                <a:rPr lang="en-GB" sz="750" dirty="0"/>
                <a:t>Metadata</a:t>
              </a:r>
            </a:p>
          </p:txBody>
        </p:sp>
      </p:grpSp>
      <p:sp>
        <p:nvSpPr>
          <p:cNvPr id="21" name="Text Placeholder 1"/>
          <p:cNvSpPr txBox="1">
            <a:spLocks/>
          </p:cNvSpPr>
          <p:nvPr/>
        </p:nvSpPr>
        <p:spPr>
          <a:xfrm>
            <a:off x="1559530" y="5811060"/>
            <a:ext cx="3546347" cy="363869"/>
          </a:xfrm>
          <a:prstGeom prst="rect">
            <a:avLst/>
          </a:prstGeom>
        </p:spPr>
        <p:txBody>
          <a:bodyPr/>
          <a:lstStyle>
            <a:lvl1pPr marL="381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1pPr>
            <a:lvl2pPr marL="762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2pPr>
            <a:lvl3pPr marL="1143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3pPr>
            <a:lvl4pPr marL="1524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4pPr>
            <a:lvl5pPr marL="1905000" indent="-381000" algn="l" defTabSz="584200" rtl="0" eaLnBrk="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5pPr>
            <a:lvl6pPr marL="23622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6pPr>
            <a:lvl7pPr marL="28194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7pPr>
            <a:lvl8pPr marL="32766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8pPr>
            <a:lvl9pPr marL="37338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9pPr>
          </a:lstStyle>
          <a:p>
            <a:pPr marL="0" indent="0" algn="ctr">
              <a:buNone/>
            </a:pPr>
            <a:r>
              <a:rPr lang="en-GB" sz="1800" b="1" kern="0" dirty="0">
                <a:solidFill>
                  <a:srgbClr val="002060"/>
                </a:solidFill>
              </a:rPr>
              <a:t>DAMA DMBOK </a:t>
            </a:r>
            <a:r>
              <a:rPr lang="mr-IN" sz="1800" b="1" kern="0" dirty="0">
                <a:solidFill>
                  <a:srgbClr val="002060"/>
                </a:solidFill>
              </a:rPr>
              <a:t>–</a:t>
            </a:r>
            <a:r>
              <a:rPr lang="en-GB" sz="1800" b="1" kern="0" dirty="0">
                <a:solidFill>
                  <a:srgbClr val="002060"/>
                </a:solidFill>
              </a:rPr>
              <a:t> Version 2 2017 </a:t>
            </a:r>
            <a:endParaRPr lang="en-GB" sz="1800" b="1" kern="0" dirty="0"/>
          </a:p>
        </p:txBody>
      </p:sp>
      <p:sp>
        <p:nvSpPr>
          <p:cNvPr id="3" name="TextBox 2"/>
          <p:cNvSpPr txBox="1"/>
          <p:nvPr/>
        </p:nvSpPr>
        <p:spPr>
          <a:xfrm>
            <a:off x="2691035" y="1379219"/>
            <a:ext cx="1583703" cy="287130"/>
          </a:xfrm>
          <a:prstGeom prst="rect">
            <a:avLst/>
          </a:prstGeom>
          <a:noFill/>
        </p:spPr>
        <p:txBody>
          <a:bodyPr wrap="none" rtlCol="0">
            <a:spAutoFit/>
          </a:bodyPr>
          <a:lstStyle/>
          <a:p>
            <a:r>
              <a:rPr lang="en-GB" sz="1266" b="1" dirty="0"/>
              <a:t>11 DATA DISCIPLINES</a:t>
            </a:r>
          </a:p>
        </p:txBody>
      </p:sp>
      <p:sp>
        <p:nvSpPr>
          <p:cNvPr id="23" name="Title 1">
            <a:extLst>
              <a:ext uri="{FF2B5EF4-FFF2-40B4-BE49-F238E27FC236}">
                <a16:creationId xmlns:a16="http://schemas.microsoft.com/office/drawing/2014/main" id="{AE541C12-11F0-EA44-8671-18FE37027A1C}"/>
              </a:ext>
            </a:extLst>
          </p:cNvPr>
          <p:cNvSpPr txBox="1">
            <a:spLocks/>
          </p:cNvSpPr>
          <p:nvPr/>
        </p:nvSpPr>
        <p:spPr>
          <a:xfrm>
            <a:off x="315196" y="406749"/>
            <a:ext cx="10515600" cy="625080"/>
          </a:xfrm>
          <a:prstGeom prst="rect">
            <a:avLst/>
          </a:prstGeom>
        </p:spPr>
        <p:txBody>
          <a:bodyPr/>
          <a:lstStyle>
            <a:lvl1pPr algn="l" defTabSz="914400" rtl="0" eaLnBrk="1" latinLnBrk="0" hangingPunct="1">
              <a:lnSpc>
                <a:spcPct val="90000"/>
              </a:lnSpc>
              <a:spcBef>
                <a:spcPct val="0"/>
              </a:spcBef>
              <a:buNone/>
              <a:defRPr sz="2800" b="1" kern="1200">
                <a:solidFill>
                  <a:srgbClr val="000099"/>
                </a:solidFill>
                <a:latin typeface="+mn-lt"/>
                <a:ea typeface="+mj-ea"/>
                <a:cs typeface="+mj-cs"/>
              </a:defRPr>
            </a:lvl1pPr>
          </a:lstStyle>
          <a:p>
            <a:r>
              <a:rPr lang="en-US" sz="3200" dirty="0"/>
              <a:t>Data Quality – relationships with other data disciplines </a:t>
            </a:r>
          </a:p>
        </p:txBody>
      </p:sp>
      <p:graphicFrame>
        <p:nvGraphicFramePr>
          <p:cNvPr id="2" name="Table 3">
            <a:extLst>
              <a:ext uri="{FF2B5EF4-FFF2-40B4-BE49-F238E27FC236}">
                <a16:creationId xmlns:a16="http://schemas.microsoft.com/office/drawing/2014/main" id="{B5937876-F831-484C-BAD2-58AE1DB9AB58}"/>
              </a:ext>
            </a:extLst>
          </p:cNvPr>
          <p:cNvGraphicFramePr>
            <a:graphicFrameLocks noGrp="1"/>
          </p:cNvGraphicFramePr>
          <p:nvPr/>
        </p:nvGraphicFramePr>
        <p:xfrm>
          <a:off x="6220888" y="1219200"/>
          <a:ext cx="5289151" cy="5328911"/>
        </p:xfrm>
        <a:graphic>
          <a:graphicData uri="http://schemas.openxmlformats.org/drawingml/2006/table">
            <a:tbl>
              <a:tblPr firstRow="1" bandRow="1">
                <a:effectLst>
                  <a:outerShdw blurRad="50800" dist="38100" dir="2700000" algn="tl" rotWithShape="0">
                    <a:prstClr val="black">
                      <a:alpha val="40000"/>
                    </a:prstClr>
                  </a:outerShdw>
                </a:effectLst>
                <a:tableStyleId>{7DF18680-E054-41AD-8BC1-D1AEF772440D}</a:tableStyleId>
              </a:tblPr>
              <a:tblGrid>
                <a:gridCol w="2235878">
                  <a:extLst>
                    <a:ext uri="{9D8B030D-6E8A-4147-A177-3AD203B41FA5}">
                      <a16:colId xmlns:a16="http://schemas.microsoft.com/office/drawing/2014/main" val="3962046612"/>
                    </a:ext>
                  </a:extLst>
                </a:gridCol>
                <a:gridCol w="3053273">
                  <a:extLst>
                    <a:ext uri="{9D8B030D-6E8A-4147-A177-3AD203B41FA5}">
                      <a16:colId xmlns:a16="http://schemas.microsoft.com/office/drawing/2014/main" val="4012224488"/>
                    </a:ext>
                  </a:extLst>
                </a:gridCol>
              </a:tblGrid>
              <a:tr h="416551">
                <a:tc>
                  <a:txBody>
                    <a:bodyPr/>
                    <a:lstStyle/>
                    <a:p>
                      <a:pPr algn="ctr"/>
                      <a:r>
                        <a:rPr lang="en-GB" sz="1400" dirty="0"/>
                        <a:t>DISCIPLINE </a:t>
                      </a:r>
                    </a:p>
                  </a:txBody>
                  <a:tcPr/>
                </a:tc>
                <a:tc>
                  <a:txBody>
                    <a:bodyPr/>
                    <a:lstStyle/>
                    <a:p>
                      <a:pPr algn="ctr"/>
                      <a:r>
                        <a:rPr lang="en-GB" sz="1400" dirty="0"/>
                        <a:t>EXAMPLE RELATIONSHIPS</a:t>
                      </a:r>
                    </a:p>
                  </a:txBody>
                  <a:tcPr/>
                </a:tc>
                <a:extLst>
                  <a:ext uri="{0D108BD9-81ED-4DB2-BD59-A6C34878D82A}">
                    <a16:rowId xmlns:a16="http://schemas.microsoft.com/office/drawing/2014/main" val="2462677769"/>
                  </a:ext>
                </a:extLst>
              </a:tr>
              <a:tr h="370840">
                <a:tc>
                  <a:txBody>
                    <a:bodyPr/>
                    <a:lstStyle/>
                    <a:p>
                      <a:pPr algn="ctr"/>
                      <a:r>
                        <a:rPr lang="en-GB" sz="1400" b="1" dirty="0"/>
                        <a:t>Data Governance </a:t>
                      </a:r>
                    </a:p>
                  </a:txBody>
                  <a:tcPr anchor="ctr"/>
                </a:tc>
                <a:tc>
                  <a:txBody>
                    <a:bodyPr/>
                    <a:lstStyle/>
                    <a:p>
                      <a:pPr algn="l"/>
                      <a:r>
                        <a:rPr lang="en-GB" sz="1200" dirty="0"/>
                        <a:t>DQ requires DG to drive &amp; sustain improvement</a:t>
                      </a:r>
                    </a:p>
                  </a:txBody>
                  <a:tcPr/>
                </a:tc>
                <a:extLst>
                  <a:ext uri="{0D108BD9-81ED-4DB2-BD59-A6C34878D82A}">
                    <a16:rowId xmlns:a16="http://schemas.microsoft.com/office/drawing/2014/main" val="259268706"/>
                  </a:ext>
                </a:extLst>
              </a:tr>
              <a:tr h="370840">
                <a:tc>
                  <a:txBody>
                    <a:bodyPr/>
                    <a:lstStyle/>
                    <a:p>
                      <a:pPr algn="ctr"/>
                      <a:r>
                        <a:rPr lang="en-GB" sz="1400" b="1" dirty="0"/>
                        <a:t>Data Architecture </a:t>
                      </a:r>
                    </a:p>
                  </a:txBody>
                  <a:tcPr anchor="ctr"/>
                </a:tc>
                <a:tc>
                  <a:txBody>
                    <a:bodyPr/>
                    <a:lstStyle/>
                    <a:p>
                      <a:pPr algn="l"/>
                      <a:r>
                        <a:rPr lang="en-GB" sz="1200" dirty="0"/>
                        <a:t>DA designs the structural  framework for the management of DQ</a:t>
                      </a:r>
                    </a:p>
                  </a:txBody>
                  <a:tcPr/>
                </a:tc>
                <a:extLst>
                  <a:ext uri="{0D108BD9-81ED-4DB2-BD59-A6C34878D82A}">
                    <a16:rowId xmlns:a16="http://schemas.microsoft.com/office/drawing/2014/main" val="1923084167"/>
                  </a:ext>
                </a:extLst>
              </a:tr>
              <a:tr h="370840">
                <a:tc>
                  <a:txBody>
                    <a:bodyPr/>
                    <a:lstStyle/>
                    <a:p>
                      <a:pPr algn="ctr"/>
                      <a:r>
                        <a:rPr lang="en-GB" sz="1400" b="1" dirty="0"/>
                        <a:t>Data Modelling &amp; Design </a:t>
                      </a:r>
                    </a:p>
                  </a:txBody>
                  <a:tcPr anchor="ctr"/>
                </a:tc>
                <a:tc>
                  <a:txBody>
                    <a:bodyPr/>
                    <a:lstStyle/>
                    <a:p>
                      <a:pPr algn="l"/>
                      <a:r>
                        <a:rPr lang="en-GB" sz="1200" dirty="0"/>
                        <a:t>DA&amp;M identifies business definitions, entities &amp; attributes to focus DQ improvements </a:t>
                      </a:r>
                    </a:p>
                  </a:txBody>
                  <a:tcPr/>
                </a:tc>
                <a:extLst>
                  <a:ext uri="{0D108BD9-81ED-4DB2-BD59-A6C34878D82A}">
                    <a16:rowId xmlns:a16="http://schemas.microsoft.com/office/drawing/2014/main" val="1538162449"/>
                  </a:ext>
                </a:extLst>
              </a:tr>
              <a:tr h="370840">
                <a:tc>
                  <a:txBody>
                    <a:bodyPr/>
                    <a:lstStyle/>
                    <a:p>
                      <a:pPr algn="ctr"/>
                      <a:r>
                        <a:rPr lang="en-GB" sz="1400" b="1" dirty="0"/>
                        <a:t>Data Storage &amp; Operations </a:t>
                      </a:r>
                    </a:p>
                  </a:txBody>
                  <a:tcPr anchor="ctr"/>
                </a:tc>
                <a:tc>
                  <a:txBody>
                    <a:bodyPr/>
                    <a:lstStyle/>
                    <a:p>
                      <a:pPr algn="l"/>
                      <a:r>
                        <a:rPr lang="en-GB" sz="1200" dirty="0"/>
                        <a:t>Poor DQ impacts DS&amp;O efficiency &amp; reliability</a:t>
                      </a:r>
                    </a:p>
                  </a:txBody>
                  <a:tcPr/>
                </a:tc>
                <a:extLst>
                  <a:ext uri="{0D108BD9-81ED-4DB2-BD59-A6C34878D82A}">
                    <a16:rowId xmlns:a16="http://schemas.microsoft.com/office/drawing/2014/main" val="3645917324"/>
                  </a:ext>
                </a:extLst>
              </a:tr>
              <a:tr h="370840">
                <a:tc>
                  <a:txBody>
                    <a:bodyPr/>
                    <a:lstStyle/>
                    <a:p>
                      <a:pPr algn="ctr"/>
                      <a:r>
                        <a:rPr lang="en-GB" sz="1400" b="1" dirty="0"/>
                        <a:t>Data Security</a:t>
                      </a:r>
                    </a:p>
                  </a:txBody>
                  <a:tcPr anchor="ctr"/>
                </a:tc>
                <a:tc>
                  <a:txBody>
                    <a:bodyPr/>
                    <a:lstStyle/>
                    <a:p>
                      <a:pPr algn="l"/>
                      <a:r>
                        <a:rPr lang="en-GB" sz="1200" dirty="0"/>
                        <a:t>Poor DQ makes data less secure &amp; more open to fraud</a:t>
                      </a:r>
                    </a:p>
                  </a:txBody>
                  <a:tcPr/>
                </a:tc>
                <a:extLst>
                  <a:ext uri="{0D108BD9-81ED-4DB2-BD59-A6C34878D82A}">
                    <a16:rowId xmlns:a16="http://schemas.microsoft.com/office/drawing/2014/main" val="3743951432"/>
                  </a:ext>
                </a:extLst>
              </a:tr>
              <a:tr h="370840">
                <a:tc>
                  <a:txBody>
                    <a:bodyPr/>
                    <a:lstStyle/>
                    <a:p>
                      <a:pPr algn="ctr"/>
                      <a:r>
                        <a:rPr lang="en-GB" sz="1400" b="1" dirty="0"/>
                        <a:t>Data Integration &amp; Interoperability</a:t>
                      </a:r>
                    </a:p>
                  </a:txBody>
                  <a:tcPr anchor="ctr"/>
                </a:tc>
                <a:tc>
                  <a:txBody>
                    <a:bodyPr/>
                    <a:lstStyle/>
                    <a:p>
                      <a:pPr algn="l"/>
                      <a:r>
                        <a:rPr lang="en-GB" sz="1200" dirty="0"/>
                        <a:t>DI&amp;O depends on defined &amp; consistent data formats &amp; content </a:t>
                      </a:r>
                    </a:p>
                  </a:txBody>
                  <a:tcPr/>
                </a:tc>
                <a:extLst>
                  <a:ext uri="{0D108BD9-81ED-4DB2-BD59-A6C34878D82A}">
                    <a16:rowId xmlns:a16="http://schemas.microsoft.com/office/drawing/2014/main" val="3220274458"/>
                  </a:ext>
                </a:extLst>
              </a:tr>
              <a:tr h="370840">
                <a:tc>
                  <a:txBody>
                    <a:bodyPr/>
                    <a:lstStyle/>
                    <a:p>
                      <a:pPr algn="ctr"/>
                      <a:r>
                        <a:rPr lang="en-GB" sz="1400" b="1" dirty="0"/>
                        <a:t>Documents &amp; Content </a:t>
                      </a:r>
                    </a:p>
                  </a:txBody>
                  <a:tcPr anchor="ctr"/>
                </a:tc>
                <a:tc>
                  <a:txBody>
                    <a:bodyPr/>
                    <a:lstStyle/>
                    <a:p>
                      <a:pPr algn="l"/>
                      <a:r>
                        <a:rPr lang="en-GB" sz="1200" dirty="0"/>
                        <a:t>Good DQ practices support D&amp;C, e.g. version control, tagging, taxonomies et al   </a:t>
                      </a:r>
                    </a:p>
                  </a:txBody>
                  <a:tcPr/>
                </a:tc>
                <a:extLst>
                  <a:ext uri="{0D108BD9-81ED-4DB2-BD59-A6C34878D82A}">
                    <a16:rowId xmlns:a16="http://schemas.microsoft.com/office/drawing/2014/main" val="3048985199"/>
                  </a:ext>
                </a:extLst>
              </a:tr>
              <a:tr h="370840">
                <a:tc>
                  <a:txBody>
                    <a:bodyPr/>
                    <a:lstStyle/>
                    <a:p>
                      <a:pPr algn="ctr"/>
                      <a:r>
                        <a:rPr lang="en-GB" sz="1400" b="1" dirty="0"/>
                        <a:t>Reference &amp; Master Data </a:t>
                      </a:r>
                    </a:p>
                  </a:txBody>
                  <a:tcPr anchor="ctr"/>
                </a:tc>
                <a:tc>
                  <a:txBody>
                    <a:bodyPr/>
                    <a:lstStyle/>
                    <a:p>
                      <a:pPr algn="l"/>
                      <a:r>
                        <a:rPr lang="en-GB" sz="1200" dirty="0"/>
                        <a:t>R&amp;MD manages widely shared, business critical data, ensuring single truth, high quality data</a:t>
                      </a:r>
                    </a:p>
                  </a:txBody>
                  <a:tcPr/>
                </a:tc>
                <a:extLst>
                  <a:ext uri="{0D108BD9-81ED-4DB2-BD59-A6C34878D82A}">
                    <a16:rowId xmlns:a16="http://schemas.microsoft.com/office/drawing/2014/main" val="2657336796"/>
                  </a:ext>
                </a:extLst>
              </a:tr>
              <a:tr h="370840">
                <a:tc>
                  <a:txBody>
                    <a:bodyPr/>
                    <a:lstStyle/>
                    <a:p>
                      <a:pPr algn="ctr"/>
                      <a:r>
                        <a:rPr lang="en-GB" sz="1400" b="1" dirty="0"/>
                        <a:t>Data Warehousing &amp; Business Intelligence </a:t>
                      </a:r>
                    </a:p>
                  </a:txBody>
                  <a:tcPr anchor="ctr"/>
                </a:tc>
                <a:tc>
                  <a:txBody>
                    <a:bodyPr/>
                    <a:lstStyle/>
                    <a:p>
                      <a:pPr algn="l"/>
                      <a:r>
                        <a:rPr lang="en-GB" sz="1200" dirty="0"/>
                        <a:t>DQ is the foundation of effective DW&amp;BI (e.g. business definitions for KPIs etc.).  Also garbage in, garbage out is as true as ever. </a:t>
                      </a:r>
                    </a:p>
                  </a:txBody>
                  <a:tcPr/>
                </a:tc>
                <a:extLst>
                  <a:ext uri="{0D108BD9-81ED-4DB2-BD59-A6C34878D82A}">
                    <a16:rowId xmlns:a16="http://schemas.microsoft.com/office/drawing/2014/main" val="2264720002"/>
                  </a:ext>
                </a:extLst>
              </a:tr>
              <a:tr h="370840">
                <a:tc>
                  <a:txBody>
                    <a:bodyPr/>
                    <a:lstStyle/>
                    <a:p>
                      <a:pPr algn="ctr"/>
                      <a:r>
                        <a:rPr lang="en-GB" sz="1400" b="1" dirty="0"/>
                        <a:t>Meta-data</a:t>
                      </a:r>
                    </a:p>
                  </a:txBody>
                  <a:tcPr anchor="ctr"/>
                </a:tc>
                <a:tc>
                  <a:txBody>
                    <a:bodyPr/>
                    <a:lstStyle/>
                    <a:p>
                      <a:pPr algn="l"/>
                      <a:r>
                        <a:rPr lang="en-GB" sz="1200" dirty="0"/>
                        <a:t>MD provides context &amp; meaning to data and so enhances DQ</a:t>
                      </a:r>
                    </a:p>
                  </a:txBody>
                  <a:tcPr/>
                </a:tc>
                <a:extLst>
                  <a:ext uri="{0D108BD9-81ED-4DB2-BD59-A6C34878D82A}">
                    <a16:rowId xmlns:a16="http://schemas.microsoft.com/office/drawing/2014/main" val="1546943931"/>
                  </a:ext>
                </a:extLst>
              </a:tr>
            </a:tbl>
          </a:graphicData>
        </a:graphic>
      </p:graphicFrame>
      <p:sp>
        <p:nvSpPr>
          <p:cNvPr id="24" name="Slide Number Placeholder 3">
            <a:extLst>
              <a:ext uri="{FF2B5EF4-FFF2-40B4-BE49-F238E27FC236}">
                <a16:creationId xmlns:a16="http://schemas.microsoft.com/office/drawing/2014/main" id="{710965D1-9DFB-CB4D-A645-CCB5A4204E96}"/>
              </a:ext>
            </a:extLst>
          </p:cNvPr>
          <p:cNvSpPr>
            <a:spLocks noGrp="1"/>
          </p:cNvSpPr>
          <p:nvPr>
            <p:ph type="sldNum" sz="quarter" idx="12"/>
          </p:nvPr>
        </p:nvSpPr>
        <p:spPr>
          <a:xfrm>
            <a:off x="11440885" y="6436891"/>
            <a:ext cx="579783" cy="365125"/>
          </a:xfrm>
        </p:spPr>
        <p:txBody>
          <a:bodyPr/>
          <a:lstStyle/>
          <a:p>
            <a:fld id="{7C0A8638-8D10-419D-A540-6BF35F11F66E}" type="slidenum">
              <a:rPr lang="en-US" smtClean="0">
                <a:solidFill>
                  <a:schemeClr val="tx1"/>
                </a:solidFill>
              </a:rPr>
              <a:t>21</a:t>
            </a:fld>
            <a:endParaRPr lang="en-US" dirty="0">
              <a:solidFill>
                <a:schemeClr val="tx1"/>
              </a:solidFill>
            </a:endParaRPr>
          </a:p>
        </p:txBody>
      </p:sp>
    </p:spTree>
    <p:extLst>
      <p:ext uri="{BB962C8B-B14F-4D97-AF65-F5344CB8AC3E}">
        <p14:creationId xmlns:p14="http://schemas.microsoft.com/office/powerpoint/2010/main" val="844681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4F339-EFB8-9449-A84C-B7490F65C346}"/>
              </a:ext>
            </a:extLst>
          </p:cNvPr>
          <p:cNvSpPr>
            <a:spLocks noGrp="1"/>
          </p:cNvSpPr>
          <p:nvPr>
            <p:ph type="sldNum" sz="quarter" idx="12"/>
          </p:nvPr>
        </p:nvSpPr>
        <p:spPr/>
        <p:txBody>
          <a:bodyPr/>
          <a:lstStyle/>
          <a:p>
            <a:fld id="{7C0A8638-8D10-419D-A540-6BF35F11F66E}" type="slidenum">
              <a:rPr lang="en-US" smtClean="0">
                <a:solidFill>
                  <a:schemeClr val="bg1"/>
                </a:solidFill>
              </a:rPr>
              <a:t>22</a:t>
            </a:fld>
            <a:endParaRPr lang="en-US" dirty="0">
              <a:solidFill>
                <a:schemeClr val="bg1"/>
              </a:solidFill>
            </a:endParaRPr>
          </a:p>
        </p:txBody>
      </p:sp>
      <p:sp>
        <p:nvSpPr>
          <p:cNvPr id="3" name="Title 4">
            <a:extLst>
              <a:ext uri="{FF2B5EF4-FFF2-40B4-BE49-F238E27FC236}">
                <a16:creationId xmlns:a16="http://schemas.microsoft.com/office/drawing/2014/main" id="{49222ED1-809D-D44C-91DF-18F2CA47D5A5}"/>
              </a:ext>
            </a:extLst>
          </p:cNvPr>
          <p:cNvSpPr txBox="1">
            <a:spLocks/>
          </p:cNvSpPr>
          <p:nvPr/>
        </p:nvSpPr>
        <p:spPr>
          <a:xfrm>
            <a:off x="7037294" y="2977479"/>
            <a:ext cx="4316506" cy="903049"/>
          </a:xfrm>
          <a:prstGeom prst="rect">
            <a:avLst/>
          </a:prstGeom>
        </p:spPr>
        <p:txBody>
          <a:bodyPr>
            <a:normAutofit fontScale="97500" lnSpcReduction="10000"/>
          </a:bodyPr>
          <a:lstStyle>
            <a:lvl1pPr algn="l" defTabSz="914400" rtl="0" eaLnBrk="1" latinLnBrk="0" hangingPunct="1">
              <a:lnSpc>
                <a:spcPct val="90000"/>
              </a:lnSpc>
              <a:spcBef>
                <a:spcPct val="0"/>
              </a:spcBef>
              <a:buNone/>
              <a:defRPr sz="3200" b="1" kern="1200">
                <a:solidFill>
                  <a:srgbClr val="000099"/>
                </a:solidFill>
                <a:latin typeface="+mn-lt"/>
                <a:ea typeface="+mj-ea"/>
                <a:cs typeface="+mj-cs"/>
              </a:defRPr>
            </a:lvl1pPr>
          </a:lstStyle>
          <a:p>
            <a:pPr algn="ctr"/>
            <a:r>
              <a:rPr lang="en-US" dirty="0">
                <a:solidFill>
                  <a:srgbClr val="FFFF00"/>
                </a:solidFill>
              </a:rPr>
              <a:t>The Causes of Poor Data Quality</a:t>
            </a:r>
          </a:p>
        </p:txBody>
      </p:sp>
      <p:pic>
        <p:nvPicPr>
          <p:cNvPr id="1028" name="Picture 4" descr="15,866 Confused Animal Stock Photos, Pictures &amp; Royalty-Free Images - iStock">
            <a:extLst>
              <a:ext uri="{FF2B5EF4-FFF2-40B4-BE49-F238E27FC236}">
                <a16:creationId xmlns:a16="http://schemas.microsoft.com/office/drawing/2014/main" id="{F194DDCD-66FD-C575-E099-F28B474B98E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94569" y="1833114"/>
            <a:ext cx="5381169" cy="31917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836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E5AD0DF-170B-4B0D-A999-0A746703D142}"/>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TextBox 5">
            <a:extLst>
              <a:ext uri="{FF2B5EF4-FFF2-40B4-BE49-F238E27FC236}">
                <a16:creationId xmlns:a16="http://schemas.microsoft.com/office/drawing/2014/main" id="{E56A302B-0351-487C-8AF1-83D63E1E8035}"/>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methodoflevels.nl/artikelen/which-question-to-ask/">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
        <p:nvSpPr>
          <p:cNvPr id="7" name="Rectangle 2">
            <a:extLst>
              <a:ext uri="{FF2B5EF4-FFF2-40B4-BE49-F238E27FC236}">
                <a16:creationId xmlns:a16="http://schemas.microsoft.com/office/drawing/2014/main" id="{797A9A36-B4D1-4272-A4AF-C7ACB2C89D2C}"/>
              </a:ext>
            </a:extLst>
          </p:cNvPr>
          <p:cNvSpPr txBox="1">
            <a:spLocks noChangeArrowheads="1"/>
          </p:cNvSpPr>
          <p:nvPr/>
        </p:nvSpPr>
        <p:spPr>
          <a:xfrm>
            <a:off x="560218" y="4605884"/>
            <a:ext cx="2875385" cy="947956"/>
          </a:xfrm>
          <a:prstGeom prst="rect">
            <a:avLst/>
          </a:prstGeom>
          <a:scene3d>
            <a:camera prst="legacyObliqueTopRight"/>
            <a:lightRig rig="legacyFlat3" dir="b"/>
          </a:scene3d>
        </p:spPr>
        <p:txBody>
          <a:bodyPr vert="horz" lIns="91440" tIns="45720" rIns="91440" bIns="45720" rtlCol="0" anchor="ctr">
            <a:normAutofit/>
            <a:flatTx/>
          </a:bodyPr>
          <a:lstStyle>
            <a:lvl1pPr algn="l" defTabSz="914400" rtl="0" eaLnBrk="1" latinLnBrk="0" hangingPunct="1">
              <a:lnSpc>
                <a:spcPct val="90000"/>
              </a:lnSpc>
              <a:spcBef>
                <a:spcPct val="0"/>
              </a:spcBef>
              <a:buNone/>
              <a:defRPr sz="3600" b="1" kern="1200">
                <a:solidFill>
                  <a:srgbClr val="000099"/>
                </a:solidFill>
                <a:latin typeface="+mn-lt"/>
                <a:ea typeface="+mj-ea"/>
                <a:cs typeface="+mj-cs"/>
              </a:defRPr>
            </a:lvl1pPr>
          </a:lstStyle>
          <a:p>
            <a:pPr>
              <a:spcAft>
                <a:spcPts val="600"/>
              </a:spcAft>
            </a:pPr>
            <a:r>
              <a:rPr lang="en-US" sz="4000" spc="50" dirty="0">
                <a:solidFill>
                  <a:schemeClr val="tx1"/>
                </a:solidFill>
                <a:latin typeface="+mj-lt"/>
              </a:rPr>
              <a:t>DISCUSSION</a:t>
            </a:r>
          </a:p>
        </p:txBody>
      </p:sp>
      <p:cxnSp>
        <p:nvCxnSpPr>
          <p:cNvPr id="12" name="Straight Connector 11">
            <a:extLst>
              <a:ext uri="{FF2B5EF4-FFF2-40B4-BE49-F238E27FC236}">
                <a16:creationId xmlns:a16="http://schemas.microsoft.com/office/drawing/2014/main" id="{8F626873-35AB-41D6-A9B0-D61B7BFC0C51}"/>
              </a:ext>
            </a:extLst>
          </p:cNvPr>
          <p:cNvCxnSpPr>
            <a:cxnSpLocks/>
          </p:cNvCxnSpPr>
          <p:nvPr/>
        </p:nvCxnSpPr>
        <p:spPr>
          <a:xfrm>
            <a:off x="3435603" y="3968319"/>
            <a:ext cx="0" cy="2223086"/>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2">
            <a:extLst>
              <a:ext uri="{FF2B5EF4-FFF2-40B4-BE49-F238E27FC236}">
                <a16:creationId xmlns:a16="http://schemas.microsoft.com/office/drawing/2014/main" id="{4A38B9D6-70C6-C07C-953B-29F21B8C2710}"/>
              </a:ext>
            </a:extLst>
          </p:cNvPr>
          <p:cNvSpPr txBox="1">
            <a:spLocks/>
          </p:cNvSpPr>
          <p:nvPr/>
        </p:nvSpPr>
        <p:spPr>
          <a:xfrm>
            <a:off x="11353800" y="6356349"/>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pPr algn="r"/>
              <a:t>23</a:t>
            </a:fld>
            <a:endParaRPr lang="en-US" sz="1200" dirty="0"/>
          </a:p>
        </p:txBody>
      </p:sp>
      <p:sp>
        <p:nvSpPr>
          <p:cNvPr id="8" name="Content Placeholder 7">
            <a:extLst>
              <a:ext uri="{FF2B5EF4-FFF2-40B4-BE49-F238E27FC236}">
                <a16:creationId xmlns:a16="http://schemas.microsoft.com/office/drawing/2014/main" id="{4B93FA97-1B3F-6BAF-F810-FA73B9F915DF}"/>
              </a:ext>
            </a:extLst>
          </p:cNvPr>
          <p:cNvSpPr txBox="1">
            <a:spLocks noGrp="1"/>
          </p:cNvSpPr>
          <p:nvPr>
            <p:ph idx="1"/>
          </p:nvPr>
        </p:nvSpPr>
        <p:spPr>
          <a:xfrm>
            <a:off x="3724589" y="4645897"/>
            <a:ext cx="7907193" cy="867930"/>
          </a:xfrm>
          <a:prstGeom prst="rect">
            <a:avLst/>
          </a:prstGeom>
          <a:noFill/>
        </p:spPr>
        <p:txBody>
          <a:bodyPr wrap="square">
            <a:spAutoFit/>
          </a:bodyPr>
          <a:lstStyle/>
          <a:p>
            <a:pPr marL="285750" indent="-285750">
              <a:buFont typeface="Arial" panose="020B0604020202020204" pitchFamily="34" charset="0"/>
              <a:buChar char="•"/>
            </a:pPr>
            <a:r>
              <a:rPr lang="en-GB" sz="2800" dirty="0"/>
              <a:t>Thinking about your own organisation, why is your data quality not always ‘fit for purpose’? </a:t>
            </a:r>
            <a:endParaRPr lang="en-GB" sz="2700" dirty="0"/>
          </a:p>
        </p:txBody>
      </p:sp>
    </p:spTree>
    <p:extLst>
      <p:ext uri="{BB962C8B-B14F-4D97-AF65-F5344CB8AC3E}">
        <p14:creationId xmlns:p14="http://schemas.microsoft.com/office/powerpoint/2010/main" val="378299771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21501-0DC0-004D-AD5A-9547D49CBD56}"/>
              </a:ext>
            </a:extLst>
          </p:cNvPr>
          <p:cNvSpPr>
            <a:spLocks noGrp="1"/>
          </p:cNvSpPr>
          <p:nvPr>
            <p:ph type="title"/>
          </p:nvPr>
        </p:nvSpPr>
        <p:spPr/>
        <p:txBody>
          <a:bodyPr/>
          <a:lstStyle/>
          <a:p>
            <a:r>
              <a:rPr lang="en-GB" dirty="0"/>
              <a:t>Why Does Poor Data Persist? (1)</a:t>
            </a:r>
          </a:p>
        </p:txBody>
      </p:sp>
      <p:pic>
        <p:nvPicPr>
          <p:cNvPr id="4" name="Picture 2" descr="Business Complexity vs. Implementation Complexity - NDepend">
            <a:extLst>
              <a:ext uri="{FF2B5EF4-FFF2-40B4-BE49-F238E27FC236}">
                <a16:creationId xmlns:a16="http://schemas.microsoft.com/office/drawing/2014/main" id="{3DDA048E-A38B-B649-9500-AEF31759C65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79448" y="1088344"/>
            <a:ext cx="3247950" cy="1826974"/>
          </a:xfrm>
          <a:prstGeom prst="rect">
            <a:avLst/>
          </a:prstGeom>
          <a:noFill/>
          <a:ln w="28575">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4" descr="Heraclitus Quote: “Nothing is constant except change.” (12 wallpapers) -  Quotefancy">
            <a:extLst>
              <a:ext uri="{FF2B5EF4-FFF2-40B4-BE49-F238E27FC236}">
                <a16:creationId xmlns:a16="http://schemas.microsoft.com/office/drawing/2014/main" id="{9081BE5A-D12E-8048-9058-EB4E449CCF55}"/>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tretch/>
        </p:blipFill>
        <p:spPr bwMode="auto">
          <a:xfrm>
            <a:off x="6449720" y="1211635"/>
            <a:ext cx="3179488" cy="1788462"/>
          </a:xfrm>
          <a:prstGeom prst="rect">
            <a:avLst/>
          </a:prstGeom>
          <a:noFill/>
          <a:ln w="28575">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6" descr="Diagram&#10;&#10;Description automatically generated">
            <a:extLst>
              <a:ext uri="{FF2B5EF4-FFF2-40B4-BE49-F238E27FC236}">
                <a16:creationId xmlns:a16="http://schemas.microsoft.com/office/drawing/2014/main" id="{DC44E0C8-C5F6-3E44-8773-E0306C0275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8845" y="3647887"/>
            <a:ext cx="3609155" cy="2051278"/>
          </a:xfrm>
          <a:prstGeom prst="rect">
            <a:avLst/>
          </a:prstGeom>
          <a:ln w="28575">
            <a:solidFill>
              <a:schemeClr val="tx1"/>
            </a:solidFill>
          </a:ln>
          <a:effectLst>
            <a:outerShdw blurRad="50800" dist="38100" dir="2700000" algn="tl" rotWithShape="0">
              <a:prstClr val="black">
                <a:alpha val="40000"/>
              </a:prstClr>
            </a:outerShdw>
          </a:effectLst>
        </p:spPr>
      </p:pic>
      <p:pic>
        <p:nvPicPr>
          <p:cNvPr id="8" name="Picture 8" descr="sad man at work">
            <a:extLst>
              <a:ext uri="{FF2B5EF4-FFF2-40B4-BE49-F238E27FC236}">
                <a16:creationId xmlns:a16="http://schemas.microsoft.com/office/drawing/2014/main" id="{6E34EB53-EE86-CD46-9FF8-C6833471B213}"/>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415489" y="3756547"/>
            <a:ext cx="3247950" cy="1826969"/>
          </a:xfrm>
          <a:prstGeom prst="rect">
            <a:avLst/>
          </a:prstGeom>
          <a:noFill/>
          <a:ln w="28575">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73249B2-4D13-0949-A44C-4606A70DC68A}"/>
              </a:ext>
            </a:extLst>
          </p:cNvPr>
          <p:cNvSpPr txBox="1"/>
          <p:nvPr/>
        </p:nvSpPr>
        <p:spPr>
          <a:xfrm>
            <a:off x="4120896" y="1367202"/>
            <a:ext cx="1925690" cy="1477328"/>
          </a:xfrm>
          <a:prstGeom prst="rect">
            <a:avLst/>
          </a:prstGeom>
          <a:noFill/>
        </p:spPr>
        <p:txBody>
          <a:bodyPr wrap="square" rtlCol="0">
            <a:spAutoFit/>
          </a:bodyPr>
          <a:lstStyle/>
          <a:p>
            <a:pPr algn="ctr"/>
            <a:r>
              <a:rPr lang="en-GB" b="1" dirty="0"/>
              <a:t>The data world has become more complex &amp; diffuse</a:t>
            </a:r>
          </a:p>
          <a:p>
            <a:pPr algn="ctr"/>
            <a:r>
              <a:rPr lang="en-GB" b="1" dirty="0"/>
              <a:t>(Volume, Variety, Velocity)   </a:t>
            </a:r>
          </a:p>
        </p:txBody>
      </p:sp>
      <p:sp>
        <p:nvSpPr>
          <p:cNvPr id="10" name="TextBox 9">
            <a:extLst>
              <a:ext uri="{FF2B5EF4-FFF2-40B4-BE49-F238E27FC236}">
                <a16:creationId xmlns:a16="http://schemas.microsoft.com/office/drawing/2014/main" id="{A2EBB1C9-7062-6F4B-8592-3CBF6FA4CFCF}"/>
              </a:ext>
            </a:extLst>
          </p:cNvPr>
          <p:cNvSpPr txBox="1"/>
          <p:nvPr/>
        </p:nvSpPr>
        <p:spPr>
          <a:xfrm>
            <a:off x="9861753" y="3931367"/>
            <a:ext cx="2063035" cy="1477328"/>
          </a:xfrm>
          <a:prstGeom prst="rect">
            <a:avLst/>
          </a:prstGeom>
          <a:noFill/>
        </p:spPr>
        <p:txBody>
          <a:bodyPr wrap="square" rtlCol="0">
            <a:spAutoFit/>
          </a:bodyPr>
          <a:lstStyle/>
          <a:p>
            <a:pPr algn="ctr"/>
            <a:r>
              <a:rPr lang="en-GB" b="1" dirty="0"/>
              <a:t>People will  make mistakes with data (e.g. data entry, data amendment etc.)</a:t>
            </a:r>
          </a:p>
        </p:txBody>
      </p:sp>
      <p:sp>
        <p:nvSpPr>
          <p:cNvPr id="11" name="TextBox 10">
            <a:extLst>
              <a:ext uri="{FF2B5EF4-FFF2-40B4-BE49-F238E27FC236}">
                <a16:creationId xmlns:a16="http://schemas.microsoft.com/office/drawing/2014/main" id="{525C9D99-8A4D-4942-97CF-EF5B56B0D7C9}"/>
              </a:ext>
            </a:extLst>
          </p:cNvPr>
          <p:cNvSpPr txBox="1"/>
          <p:nvPr/>
        </p:nvSpPr>
        <p:spPr>
          <a:xfrm>
            <a:off x="4051299" y="3931367"/>
            <a:ext cx="2043733" cy="1477328"/>
          </a:xfrm>
          <a:prstGeom prst="rect">
            <a:avLst/>
          </a:prstGeom>
          <a:noFill/>
        </p:spPr>
        <p:txBody>
          <a:bodyPr wrap="square" rtlCol="0">
            <a:spAutoFit/>
          </a:bodyPr>
          <a:lstStyle/>
          <a:p>
            <a:pPr algn="ctr"/>
            <a:r>
              <a:rPr lang="en-GB" b="1" dirty="0"/>
              <a:t>Poor data is a business problem, not an IT problem, so holistic solutions required </a:t>
            </a:r>
          </a:p>
        </p:txBody>
      </p:sp>
      <p:sp>
        <p:nvSpPr>
          <p:cNvPr id="12" name="TextBox 11">
            <a:extLst>
              <a:ext uri="{FF2B5EF4-FFF2-40B4-BE49-F238E27FC236}">
                <a16:creationId xmlns:a16="http://schemas.microsoft.com/office/drawing/2014/main" id="{08FB39DA-9A26-7B40-9BF9-E65867ACE769}"/>
              </a:ext>
            </a:extLst>
          </p:cNvPr>
          <p:cNvSpPr txBox="1"/>
          <p:nvPr/>
        </p:nvSpPr>
        <p:spPr>
          <a:xfrm>
            <a:off x="9861753" y="1449305"/>
            <a:ext cx="1925690" cy="1200329"/>
          </a:xfrm>
          <a:prstGeom prst="rect">
            <a:avLst/>
          </a:prstGeom>
          <a:noFill/>
        </p:spPr>
        <p:txBody>
          <a:bodyPr wrap="square" rtlCol="0">
            <a:spAutoFit/>
          </a:bodyPr>
          <a:lstStyle/>
          <a:p>
            <a:pPr algn="ctr"/>
            <a:r>
              <a:rPr lang="en-GB" b="1" dirty="0"/>
              <a:t>The world constantly changes, and data models the world</a:t>
            </a:r>
          </a:p>
        </p:txBody>
      </p:sp>
      <p:sp>
        <p:nvSpPr>
          <p:cNvPr id="13" name="Slide Number Placeholder 3">
            <a:extLst>
              <a:ext uri="{FF2B5EF4-FFF2-40B4-BE49-F238E27FC236}">
                <a16:creationId xmlns:a16="http://schemas.microsoft.com/office/drawing/2014/main" id="{804707AB-8C6C-1B49-8AED-2881AB0A8716}"/>
              </a:ext>
            </a:extLst>
          </p:cNvPr>
          <p:cNvSpPr txBox="1">
            <a:spLocks/>
          </p:cNvSpPr>
          <p:nvPr/>
        </p:nvSpPr>
        <p:spPr>
          <a:xfrm>
            <a:off x="11353800" y="6362365"/>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pPr algn="r"/>
              <a:t>24</a:t>
            </a:fld>
            <a:endParaRPr lang="en-US" sz="1200" dirty="0"/>
          </a:p>
        </p:txBody>
      </p:sp>
    </p:spTree>
    <p:extLst>
      <p:ext uri="{BB962C8B-B14F-4D97-AF65-F5344CB8AC3E}">
        <p14:creationId xmlns:p14="http://schemas.microsoft.com/office/powerpoint/2010/main" val="2728319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21501-0DC0-004D-AD5A-9547D49CBD56}"/>
              </a:ext>
            </a:extLst>
          </p:cNvPr>
          <p:cNvSpPr>
            <a:spLocks noGrp="1"/>
          </p:cNvSpPr>
          <p:nvPr>
            <p:ph type="title"/>
          </p:nvPr>
        </p:nvSpPr>
        <p:spPr/>
        <p:txBody>
          <a:bodyPr/>
          <a:lstStyle/>
          <a:p>
            <a:r>
              <a:rPr lang="en-GB" dirty="0"/>
              <a:t>Why Does Poor Data Persist? (2)</a:t>
            </a:r>
          </a:p>
        </p:txBody>
      </p:sp>
      <p:pic>
        <p:nvPicPr>
          <p:cNvPr id="4" name="Picture 4" descr="The Famous Newton's Cradle, Handcrafted Wood, the Original">
            <a:extLst>
              <a:ext uri="{FF2B5EF4-FFF2-40B4-BE49-F238E27FC236}">
                <a16:creationId xmlns:a16="http://schemas.microsoft.com/office/drawing/2014/main" id="{CBFD44E9-48AF-2242-B733-E91CE87A320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7721" y="1073583"/>
            <a:ext cx="3419475" cy="202802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5" name="Picture 4" descr="Graphical user interface, text, application, email&#10;&#10;Description automatically generated">
            <a:extLst>
              <a:ext uri="{FF2B5EF4-FFF2-40B4-BE49-F238E27FC236}">
                <a16:creationId xmlns:a16="http://schemas.microsoft.com/office/drawing/2014/main" id="{87EF0A42-1373-C04C-A7D3-CC4E26EC64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8494" y="1090116"/>
            <a:ext cx="3870039" cy="2011492"/>
          </a:xfrm>
          <a:prstGeom prst="rect">
            <a:avLst/>
          </a:prstGeom>
          <a:ln w="28575">
            <a:solidFill>
              <a:schemeClr val="tx1"/>
            </a:solidFill>
          </a:ln>
        </p:spPr>
      </p:pic>
      <p:pic>
        <p:nvPicPr>
          <p:cNvPr id="6" name="Picture 5">
            <a:extLst>
              <a:ext uri="{FF2B5EF4-FFF2-40B4-BE49-F238E27FC236}">
                <a16:creationId xmlns:a16="http://schemas.microsoft.com/office/drawing/2014/main" id="{B57D28CC-F6B8-5841-9C32-5B2BC3D014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0402" y="3862046"/>
            <a:ext cx="3714111" cy="2151193"/>
          </a:xfrm>
          <a:prstGeom prst="rect">
            <a:avLst/>
          </a:prstGeom>
          <a:ln w="28575">
            <a:solidFill>
              <a:schemeClr val="tx1"/>
            </a:solidFill>
          </a:ln>
        </p:spPr>
      </p:pic>
      <p:pic>
        <p:nvPicPr>
          <p:cNvPr id="7" name="Picture 2" descr="Don't bury your head in the sand - The Negotiator">
            <a:extLst>
              <a:ext uri="{FF2B5EF4-FFF2-40B4-BE49-F238E27FC236}">
                <a16:creationId xmlns:a16="http://schemas.microsoft.com/office/drawing/2014/main" id="{C5DA5FA8-8897-ED45-ABE9-57E0C7112A5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465207" y="3946592"/>
            <a:ext cx="3328720" cy="1618761"/>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F394177-1DED-254D-81DA-437A9981EB0D}"/>
              </a:ext>
            </a:extLst>
          </p:cNvPr>
          <p:cNvSpPr txBox="1"/>
          <p:nvPr/>
        </p:nvSpPr>
        <p:spPr>
          <a:xfrm>
            <a:off x="3977817" y="1460987"/>
            <a:ext cx="1925690" cy="1477328"/>
          </a:xfrm>
          <a:prstGeom prst="rect">
            <a:avLst/>
          </a:prstGeom>
          <a:noFill/>
        </p:spPr>
        <p:txBody>
          <a:bodyPr wrap="square" rtlCol="0">
            <a:spAutoFit/>
          </a:bodyPr>
          <a:lstStyle/>
          <a:p>
            <a:pPr algn="ctr"/>
            <a:r>
              <a:rPr lang="en-GB" b="1" dirty="0"/>
              <a:t>Data flows horizontally, but organisational silos hinder collaboration  </a:t>
            </a:r>
          </a:p>
        </p:txBody>
      </p:sp>
      <p:sp>
        <p:nvSpPr>
          <p:cNvPr id="9" name="TextBox 8">
            <a:extLst>
              <a:ext uri="{FF2B5EF4-FFF2-40B4-BE49-F238E27FC236}">
                <a16:creationId xmlns:a16="http://schemas.microsoft.com/office/drawing/2014/main" id="{956AADA4-76D6-2241-8911-7CDDBBB53117}"/>
              </a:ext>
            </a:extLst>
          </p:cNvPr>
          <p:cNvSpPr txBox="1"/>
          <p:nvPr/>
        </p:nvSpPr>
        <p:spPr>
          <a:xfrm>
            <a:off x="10158533" y="1574213"/>
            <a:ext cx="1925690" cy="923330"/>
          </a:xfrm>
          <a:prstGeom prst="rect">
            <a:avLst/>
          </a:prstGeom>
          <a:noFill/>
        </p:spPr>
        <p:txBody>
          <a:bodyPr wrap="square" rtlCol="0">
            <a:spAutoFit/>
          </a:bodyPr>
          <a:lstStyle/>
          <a:p>
            <a:pPr algn="ctr"/>
            <a:r>
              <a:rPr lang="en-GB" b="1" dirty="0"/>
              <a:t>Absence or conflict of data definitions </a:t>
            </a:r>
          </a:p>
        </p:txBody>
      </p:sp>
      <p:sp>
        <p:nvSpPr>
          <p:cNvPr id="10" name="TextBox 9">
            <a:extLst>
              <a:ext uri="{FF2B5EF4-FFF2-40B4-BE49-F238E27FC236}">
                <a16:creationId xmlns:a16="http://schemas.microsoft.com/office/drawing/2014/main" id="{86A086A3-C65B-7545-B950-9A0AF6D8F49A}"/>
              </a:ext>
            </a:extLst>
          </p:cNvPr>
          <p:cNvSpPr txBox="1"/>
          <p:nvPr/>
        </p:nvSpPr>
        <p:spPr>
          <a:xfrm>
            <a:off x="4031255" y="4433196"/>
            <a:ext cx="2064745" cy="1200329"/>
          </a:xfrm>
          <a:prstGeom prst="rect">
            <a:avLst/>
          </a:prstGeom>
          <a:noFill/>
        </p:spPr>
        <p:txBody>
          <a:bodyPr wrap="square" rtlCol="0">
            <a:spAutoFit/>
          </a:bodyPr>
          <a:lstStyle/>
          <a:p>
            <a:pPr algn="ctr"/>
            <a:r>
              <a:rPr lang="en-GB" b="1" dirty="0"/>
              <a:t>Lack of context &amp; metadata can cause misunderstandings and confusion</a:t>
            </a:r>
          </a:p>
        </p:txBody>
      </p:sp>
      <p:sp>
        <p:nvSpPr>
          <p:cNvPr id="11" name="TextBox 10">
            <a:extLst>
              <a:ext uri="{FF2B5EF4-FFF2-40B4-BE49-F238E27FC236}">
                <a16:creationId xmlns:a16="http://schemas.microsoft.com/office/drawing/2014/main" id="{D6703BDD-AB2E-BC47-81F9-C29E66696F71}"/>
              </a:ext>
            </a:extLst>
          </p:cNvPr>
          <p:cNvSpPr txBox="1"/>
          <p:nvPr/>
        </p:nvSpPr>
        <p:spPr>
          <a:xfrm>
            <a:off x="9940476" y="4245401"/>
            <a:ext cx="1925690" cy="923330"/>
          </a:xfrm>
          <a:prstGeom prst="rect">
            <a:avLst/>
          </a:prstGeom>
          <a:noFill/>
        </p:spPr>
        <p:txBody>
          <a:bodyPr wrap="square" rtlCol="0">
            <a:spAutoFit/>
          </a:bodyPr>
          <a:lstStyle/>
          <a:p>
            <a:pPr algn="ctr"/>
            <a:r>
              <a:rPr lang="en-GB" b="1" dirty="0"/>
              <a:t>Lack of accountability for improving data    </a:t>
            </a:r>
          </a:p>
        </p:txBody>
      </p:sp>
      <p:sp>
        <p:nvSpPr>
          <p:cNvPr id="12" name="TextBox 11">
            <a:extLst>
              <a:ext uri="{FF2B5EF4-FFF2-40B4-BE49-F238E27FC236}">
                <a16:creationId xmlns:a16="http://schemas.microsoft.com/office/drawing/2014/main" id="{50961777-05E9-1542-81A6-96161024FB5E}"/>
              </a:ext>
            </a:extLst>
          </p:cNvPr>
          <p:cNvSpPr txBox="1"/>
          <p:nvPr/>
        </p:nvSpPr>
        <p:spPr>
          <a:xfrm>
            <a:off x="807086" y="2463580"/>
            <a:ext cx="2683055" cy="584775"/>
          </a:xfrm>
          <a:prstGeom prst="rect">
            <a:avLst/>
          </a:prstGeom>
          <a:noFill/>
        </p:spPr>
        <p:txBody>
          <a:bodyPr wrap="square" rtlCol="0">
            <a:spAutoFit/>
          </a:bodyPr>
          <a:lstStyle/>
          <a:p>
            <a:r>
              <a:rPr lang="en-GB" sz="1600" b="1" i="1" dirty="0">
                <a:solidFill>
                  <a:srgbClr val="000099"/>
                </a:solidFill>
              </a:rPr>
              <a:t>Data problems often emerge far away from the cause </a:t>
            </a:r>
          </a:p>
        </p:txBody>
      </p:sp>
      <p:sp>
        <p:nvSpPr>
          <p:cNvPr id="13" name="Rectangle 12">
            <a:extLst>
              <a:ext uri="{FF2B5EF4-FFF2-40B4-BE49-F238E27FC236}">
                <a16:creationId xmlns:a16="http://schemas.microsoft.com/office/drawing/2014/main" id="{18099D1C-A84C-114F-9361-02CDB6C011E7}"/>
              </a:ext>
            </a:extLst>
          </p:cNvPr>
          <p:cNvSpPr/>
          <p:nvPr/>
        </p:nvSpPr>
        <p:spPr>
          <a:xfrm>
            <a:off x="6846867" y="5613478"/>
            <a:ext cx="2753292" cy="1107996"/>
          </a:xfrm>
          <a:prstGeom prst="rect">
            <a:avLst/>
          </a:prstGeom>
        </p:spPr>
        <p:txBody>
          <a:bodyPr wrap="square">
            <a:spAutoFit/>
          </a:bodyPr>
          <a:lstStyle/>
          <a:p>
            <a:pPr algn="ctr"/>
            <a:r>
              <a:rPr lang="en-GB" sz="1400" b="1" dirty="0">
                <a:solidFill>
                  <a:srgbClr val="C00000"/>
                </a:solidFill>
              </a:rPr>
              <a:t>“If we are all supposed to be responsible, no one is responsible and nothing changes”</a:t>
            </a:r>
          </a:p>
          <a:p>
            <a:pPr algn="ctr"/>
            <a:r>
              <a:rPr lang="en-GB" sz="1100" b="1" dirty="0"/>
              <a:t>(Quote from senior GDS client </a:t>
            </a:r>
            <a:r>
              <a:rPr lang="en-GB" sz="1000" b="1" dirty="0"/>
              <a:t>– </a:t>
            </a:r>
            <a:r>
              <a:rPr lang="en-GB" sz="1100" b="1" dirty="0"/>
              <a:t>Professional Services Organisation 2019) </a:t>
            </a:r>
            <a:endParaRPr lang="en-GB" sz="1600" b="1" dirty="0"/>
          </a:p>
        </p:txBody>
      </p:sp>
      <p:sp>
        <p:nvSpPr>
          <p:cNvPr id="14" name="Slide Number Placeholder 3">
            <a:extLst>
              <a:ext uri="{FF2B5EF4-FFF2-40B4-BE49-F238E27FC236}">
                <a16:creationId xmlns:a16="http://schemas.microsoft.com/office/drawing/2014/main" id="{CEAF5A95-9EE7-6649-A1C8-767BC5AED71A}"/>
              </a:ext>
            </a:extLst>
          </p:cNvPr>
          <p:cNvSpPr txBox="1">
            <a:spLocks/>
          </p:cNvSpPr>
          <p:nvPr/>
        </p:nvSpPr>
        <p:spPr>
          <a:xfrm>
            <a:off x="11353800" y="6362365"/>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pPr algn="r"/>
              <a:t>25</a:t>
            </a:fld>
            <a:endParaRPr lang="en-US" sz="1200" dirty="0"/>
          </a:p>
        </p:txBody>
      </p:sp>
    </p:spTree>
    <p:extLst>
      <p:ext uri="{BB962C8B-B14F-4D97-AF65-F5344CB8AC3E}">
        <p14:creationId xmlns:p14="http://schemas.microsoft.com/office/powerpoint/2010/main" val="456790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E5AD0DF-170B-4B0D-A999-0A746703D142}"/>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TextBox 5">
            <a:extLst>
              <a:ext uri="{FF2B5EF4-FFF2-40B4-BE49-F238E27FC236}">
                <a16:creationId xmlns:a16="http://schemas.microsoft.com/office/drawing/2014/main" id="{E56A302B-0351-487C-8AF1-83D63E1E8035}"/>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methodoflevels.nl/artikelen/which-question-to-ask/">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
        <p:nvSpPr>
          <p:cNvPr id="7" name="Rectangle 2">
            <a:extLst>
              <a:ext uri="{FF2B5EF4-FFF2-40B4-BE49-F238E27FC236}">
                <a16:creationId xmlns:a16="http://schemas.microsoft.com/office/drawing/2014/main" id="{797A9A36-B4D1-4272-A4AF-C7ACB2C89D2C}"/>
              </a:ext>
            </a:extLst>
          </p:cNvPr>
          <p:cNvSpPr txBox="1">
            <a:spLocks noChangeArrowheads="1"/>
          </p:cNvSpPr>
          <p:nvPr/>
        </p:nvSpPr>
        <p:spPr>
          <a:xfrm>
            <a:off x="560218" y="4605884"/>
            <a:ext cx="2875385" cy="947956"/>
          </a:xfrm>
          <a:prstGeom prst="rect">
            <a:avLst/>
          </a:prstGeom>
          <a:scene3d>
            <a:camera prst="legacyObliqueTopRight"/>
            <a:lightRig rig="legacyFlat3" dir="b"/>
          </a:scene3d>
        </p:spPr>
        <p:txBody>
          <a:bodyPr vert="horz" lIns="91440" tIns="45720" rIns="91440" bIns="45720" rtlCol="0" anchor="ctr">
            <a:normAutofit/>
            <a:flatTx/>
          </a:bodyPr>
          <a:lstStyle>
            <a:lvl1pPr algn="l" defTabSz="914400" rtl="0" eaLnBrk="1" latinLnBrk="0" hangingPunct="1">
              <a:lnSpc>
                <a:spcPct val="90000"/>
              </a:lnSpc>
              <a:spcBef>
                <a:spcPct val="0"/>
              </a:spcBef>
              <a:buNone/>
              <a:defRPr sz="3600" b="1" kern="1200">
                <a:solidFill>
                  <a:srgbClr val="000099"/>
                </a:solidFill>
                <a:latin typeface="+mn-lt"/>
                <a:ea typeface="+mj-ea"/>
                <a:cs typeface="+mj-cs"/>
              </a:defRPr>
            </a:lvl1pPr>
          </a:lstStyle>
          <a:p>
            <a:pPr>
              <a:spcAft>
                <a:spcPts val="600"/>
              </a:spcAft>
            </a:pPr>
            <a:r>
              <a:rPr lang="en-US" sz="4000" spc="50" dirty="0">
                <a:solidFill>
                  <a:schemeClr val="tx1"/>
                </a:solidFill>
                <a:latin typeface="+mj-lt"/>
              </a:rPr>
              <a:t>DISCUSSION</a:t>
            </a:r>
          </a:p>
        </p:txBody>
      </p:sp>
      <p:cxnSp>
        <p:nvCxnSpPr>
          <p:cNvPr id="12" name="Straight Connector 11">
            <a:extLst>
              <a:ext uri="{FF2B5EF4-FFF2-40B4-BE49-F238E27FC236}">
                <a16:creationId xmlns:a16="http://schemas.microsoft.com/office/drawing/2014/main" id="{8F626873-35AB-41D6-A9B0-D61B7BFC0C51}"/>
              </a:ext>
            </a:extLst>
          </p:cNvPr>
          <p:cNvCxnSpPr>
            <a:cxnSpLocks/>
          </p:cNvCxnSpPr>
          <p:nvPr/>
        </p:nvCxnSpPr>
        <p:spPr>
          <a:xfrm>
            <a:off x="3435603" y="3968319"/>
            <a:ext cx="0" cy="2223086"/>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2">
            <a:extLst>
              <a:ext uri="{FF2B5EF4-FFF2-40B4-BE49-F238E27FC236}">
                <a16:creationId xmlns:a16="http://schemas.microsoft.com/office/drawing/2014/main" id="{4A38B9D6-70C6-C07C-953B-29F21B8C2710}"/>
              </a:ext>
            </a:extLst>
          </p:cNvPr>
          <p:cNvSpPr txBox="1">
            <a:spLocks/>
          </p:cNvSpPr>
          <p:nvPr/>
        </p:nvSpPr>
        <p:spPr>
          <a:xfrm>
            <a:off x="11353800" y="6356349"/>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pPr algn="r"/>
              <a:t>26</a:t>
            </a:fld>
            <a:endParaRPr lang="en-US" sz="1200" dirty="0"/>
          </a:p>
        </p:txBody>
      </p:sp>
      <p:sp>
        <p:nvSpPr>
          <p:cNvPr id="8" name="Content Placeholder 7">
            <a:extLst>
              <a:ext uri="{FF2B5EF4-FFF2-40B4-BE49-F238E27FC236}">
                <a16:creationId xmlns:a16="http://schemas.microsoft.com/office/drawing/2014/main" id="{4B93FA97-1B3F-6BAF-F810-FA73B9F915DF}"/>
              </a:ext>
            </a:extLst>
          </p:cNvPr>
          <p:cNvSpPr txBox="1">
            <a:spLocks noGrp="1"/>
          </p:cNvSpPr>
          <p:nvPr>
            <p:ph idx="1"/>
          </p:nvPr>
        </p:nvSpPr>
        <p:spPr>
          <a:xfrm>
            <a:off x="3724589" y="4750314"/>
            <a:ext cx="7907193" cy="867930"/>
          </a:xfrm>
          <a:prstGeom prst="rect">
            <a:avLst/>
          </a:prstGeom>
          <a:noFill/>
        </p:spPr>
        <p:txBody>
          <a:bodyPr wrap="square">
            <a:spAutoFit/>
          </a:bodyPr>
          <a:lstStyle/>
          <a:p>
            <a:pPr marL="285750" indent="-285750">
              <a:buFont typeface="Arial" panose="020B0604020202020204" pitchFamily="34" charset="0"/>
              <a:buChar char="•"/>
            </a:pPr>
            <a:r>
              <a:rPr lang="en-GB" sz="2800" dirty="0"/>
              <a:t>How do these data quality challenges identified in a recent survey compare with yours?</a:t>
            </a:r>
          </a:p>
        </p:txBody>
      </p:sp>
    </p:spTree>
    <p:extLst>
      <p:ext uri="{BB962C8B-B14F-4D97-AF65-F5344CB8AC3E}">
        <p14:creationId xmlns:p14="http://schemas.microsoft.com/office/powerpoint/2010/main" val="173693779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05E9E-F81D-3668-5ECF-79F8D1A1E1CD}"/>
              </a:ext>
            </a:extLst>
          </p:cNvPr>
          <p:cNvSpPr>
            <a:spLocks noGrp="1"/>
          </p:cNvSpPr>
          <p:nvPr>
            <p:ph type="title"/>
          </p:nvPr>
        </p:nvSpPr>
        <p:spPr/>
        <p:txBody>
          <a:bodyPr/>
          <a:lstStyle/>
          <a:p>
            <a:r>
              <a:rPr lang="en-GB" dirty="0"/>
              <a:t>Primary Data Quality Challenges </a:t>
            </a:r>
          </a:p>
        </p:txBody>
      </p:sp>
      <p:pic>
        <p:nvPicPr>
          <p:cNvPr id="6" name="Content Placeholder 5" descr="Table&#10;&#10;Description automatically generated with medium confidence">
            <a:extLst>
              <a:ext uri="{FF2B5EF4-FFF2-40B4-BE49-F238E27FC236}">
                <a16:creationId xmlns:a16="http://schemas.microsoft.com/office/drawing/2014/main" id="{91F3CF5A-135F-084C-4987-C5B35AD1BA8B}"/>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35974" y="834167"/>
            <a:ext cx="5278582" cy="5331546"/>
          </a:xfrm>
          <a:ln w="25400">
            <a:solidFill>
              <a:srgbClr val="FF5D5D"/>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1D1EE7B2-1061-CB0E-6653-7F4AB92D2C44}"/>
              </a:ext>
            </a:extLst>
          </p:cNvPr>
          <p:cNvSpPr txBox="1"/>
          <p:nvPr/>
        </p:nvSpPr>
        <p:spPr>
          <a:xfrm>
            <a:off x="7859294" y="1986297"/>
            <a:ext cx="3607704" cy="2885405"/>
          </a:xfrm>
          <a:prstGeom prst="rect">
            <a:avLst/>
          </a:prstGeom>
          <a:noFill/>
          <a:ln w="25400">
            <a:solidFill>
              <a:srgbClr val="FF5D5D"/>
            </a:solidFill>
          </a:ln>
        </p:spPr>
        <p:txBody>
          <a:bodyPr wrap="square" rtlCol="0">
            <a:spAutoFit/>
          </a:bodyPr>
          <a:lstStyle/>
          <a:p>
            <a:r>
              <a:rPr lang="en-GB" sz="1200" b="1" dirty="0"/>
              <a:t>Headline Findings:</a:t>
            </a:r>
          </a:p>
          <a:p>
            <a:endParaRPr lang="en-GB" sz="1200" b="1" dirty="0"/>
          </a:p>
          <a:p>
            <a:pPr marL="214313" indent="-214313">
              <a:buFont typeface="Arial" panose="020B0604020202020204" pitchFamily="34" charset="0"/>
              <a:buChar char="•"/>
            </a:pPr>
            <a:r>
              <a:rPr lang="en-GB" sz="1200" dirty="0"/>
              <a:t>Data quality challenges remain holistic, embracing people, process and technology issues</a:t>
            </a:r>
          </a:p>
          <a:p>
            <a:pPr marL="214313" indent="-214313">
              <a:buFont typeface="Arial" panose="020B0604020202020204" pitchFamily="34" charset="0"/>
              <a:buChar char="•"/>
            </a:pPr>
            <a:endParaRPr lang="en-GB" sz="1200" dirty="0"/>
          </a:p>
          <a:p>
            <a:pPr marL="214313" indent="-214313">
              <a:buFont typeface="Arial" panose="020B0604020202020204" pitchFamily="34" charset="0"/>
              <a:buChar char="•"/>
            </a:pPr>
            <a:r>
              <a:rPr lang="en-GB" sz="1200" dirty="0"/>
              <a:t>Business challenges include culture change, skills, training, senior management buy in etc.</a:t>
            </a:r>
          </a:p>
          <a:p>
            <a:pPr marL="214313" indent="-214313">
              <a:buFont typeface="Arial" panose="020B0604020202020204" pitchFamily="34" charset="0"/>
              <a:buChar char="•"/>
            </a:pPr>
            <a:endParaRPr lang="en-GB" sz="1200" dirty="0"/>
          </a:p>
          <a:p>
            <a:pPr marL="214313" indent="-214313">
              <a:buFont typeface="Arial" panose="020B0604020202020204" pitchFamily="34" charset="0"/>
              <a:buChar char="•"/>
            </a:pPr>
            <a:r>
              <a:rPr lang="en-GB" sz="1200" dirty="0"/>
              <a:t>Technical challenges include scaling, handling new data types, and managing data quality across multiple platforms and sources </a:t>
            </a:r>
          </a:p>
          <a:p>
            <a:pPr marL="214313" indent="-214313">
              <a:buFont typeface="Arial" panose="020B0604020202020204" pitchFamily="34" charset="0"/>
              <a:buChar char="•"/>
            </a:pPr>
            <a:endParaRPr lang="en-GB" sz="1200" dirty="0"/>
          </a:p>
          <a:p>
            <a:pPr marL="214313" indent="-214313">
              <a:buFont typeface="Arial" panose="020B0604020202020204" pitchFamily="34" charset="0"/>
              <a:buChar char="•"/>
            </a:pPr>
            <a:r>
              <a:rPr lang="en-GB" sz="1200" dirty="0"/>
              <a:t>Challenges embrace all stages of the data lifecycle, from data creation to data usage and publication</a:t>
            </a:r>
          </a:p>
          <a:p>
            <a:pPr marL="214313" indent="-214313">
              <a:buFont typeface="Arial" panose="020B0604020202020204" pitchFamily="34" charset="0"/>
              <a:buChar char="•"/>
            </a:pPr>
            <a:endParaRPr lang="en-GB" sz="1350" dirty="0"/>
          </a:p>
        </p:txBody>
      </p:sp>
      <p:sp>
        <p:nvSpPr>
          <p:cNvPr id="5" name="TextBox 4">
            <a:extLst>
              <a:ext uri="{FF2B5EF4-FFF2-40B4-BE49-F238E27FC236}">
                <a16:creationId xmlns:a16="http://schemas.microsoft.com/office/drawing/2014/main" id="{51A91BF9-8DA9-EF49-251F-1F0DB6F7854A}"/>
              </a:ext>
            </a:extLst>
          </p:cNvPr>
          <p:cNvSpPr txBox="1"/>
          <p:nvPr/>
        </p:nvSpPr>
        <p:spPr>
          <a:xfrm>
            <a:off x="4626500" y="6211856"/>
            <a:ext cx="4199676" cy="369332"/>
          </a:xfrm>
          <a:prstGeom prst="rect">
            <a:avLst/>
          </a:prstGeom>
          <a:noFill/>
        </p:spPr>
        <p:txBody>
          <a:bodyPr wrap="square">
            <a:spAutoFit/>
          </a:bodyPr>
          <a:lstStyle/>
          <a:p>
            <a:r>
              <a:rPr lang="en-GB" sz="900" i="1" dirty="0">
                <a:solidFill>
                  <a:srgbClr val="00B0F0"/>
                </a:solidFill>
              </a:rPr>
              <a:t>Source: 2022 State of Data Quality, TDWI, James Kobielus</a:t>
            </a:r>
          </a:p>
          <a:p>
            <a:r>
              <a:rPr lang="en-GB" sz="900" i="1" dirty="0">
                <a:solidFill>
                  <a:srgbClr val="00B0F0"/>
                </a:solidFill>
              </a:rPr>
              <a:t>Available for download at https://globaldatastrategy.com/resources/white-papers/</a:t>
            </a:r>
          </a:p>
        </p:txBody>
      </p:sp>
      <p:sp>
        <p:nvSpPr>
          <p:cNvPr id="7" name="Slide Number Placeholder 3">
            <a:extLst>
              <a:ext uri="{FF2B5EF4-FFF2-40B4-BE49-F238E27FC236}">
                <a16:creationId xmlns:a16="http://schemas.microsoft.com/office/drawing/2014/main" id="{61707C59-0699-CAB3-C7E1-A406FF024ACA}"/>
              </a:ext>
            </a:extLst>
          </p:cNvPr>
          <p:cNvSpPr txBox="1">
            <a:spLocks/>
          </p:cNvSpPr>
          <p:nvPr/>
        </p:nvSpPr>
        <p:spPr>
          <a:xfrm>
            <a:off x="11529709" y="6307344"/>
            <a:ext cx="434837"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a:pPr algn="r"/>
              <a:t>27</a:t>
            </a:fld>
            <a:endParaRPr lang="en-US" sz="1000" dirty="0"/>
          </a:p>
        </p:txBody>
      </p:sp>
    </p:spTree>
    <p:extLst>
      <p:ext uri="{BB962C8B-B14F-4D97-AF65-F5344CB8AC3E}">
        <p14:creationId xmlns:p14="http://schemas.microsoft.com/office/powerpoint/2010/main" val="2614766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4F339-EFB8-9449-A84C-B7490F65C346}"/>
              </a:ext>
            </a:extLst>
          </p:cNvPr>
          <p:cNvSpPr>
            <a:spLocks noGrp="1"/>
          </p:cNvSpPr>
          <p:nvPr>
            <p:ph type="sldNum" sz="quarter" idx="12"/>
          </p:nvPr>
        </p:nvSpPr>
        <p:spPr/>
        <p:txBody>
          <a:bodyPr/>
          <a:lstStyle/>
          <a:p>
            <a:fld id="{7C0A8638-8D10-419D-A540-6BF35F11F66E}" type="slidenum">
              <a:rPr lang="en-US" smtClean="0">
                <a:solidFill>
                  <a:schemeClr val="bg1"/>
                </a:solidFill>
              </a:rPr>
              <a:t>28</a:t>
            </a:fld>
            <a:endParaRPr lang="en-US" dirty="0">
              <a:solidFill>
                <a:schemeClr val="bg1"/>
              </a:solidFill>
            </a:endParaRPr>
          </a:p>
        </p:txBody>
      </p:sp>
      <p:sp>
        <p:nvSpPr>
          <p:cNvPr id="3" name="Title 4">
            <a:extLst>
              <a:ext uri="{FF2B5EF4-FFF2-40B4-BE49-F238E27FC236}">
                <a16:creationId xmlns:a16="http://schemas.microsoft.com/office/drawing/2014/main" id="{49222ED1-809D-D44C-91DF-18F2CA47D5A5}"/>
              </a:ext>
            </a:extLst>
          </p:cNvPr>
          <p:cNvSpPr txBox="1">
            <a:spLocks/>
          </p:cNvSpPr>
          <p:nvPr/>
        </p:nvSpPr>
        <p:spPr>
          <a:xfrm>
            <a:off x="7157064" y="2909955"/>
            <a:ext cx="4316506" cy="903049"/>
          </a:xfrm>
          <a:prstGeom prst="rect">
            <a:avLst/>
          </a:prstGeom>
        </p:spPr>
        <p:txBody>
          <a:bodyPr>
            <a:noAutofit/>
          </a:bodyPr>
          <a:lstStyle>
            <a:lvl1pPr algn="l" defTabSz="914400" rtl="0" eaLnBrk="1" latinLnBrk="0" hangingPunct="1">
              <a:lnSpc>
                <a:spcPct val="90000"/>
              </a:lnSpc>
              <a:spcBef>
                <a:spcPct val="0"/>
              </a:spcBef>
              <a:buNone/>
              <a:defRPr sz="3200" b="1" kern="1200">
                <a:solidFill>
                  <a:srgbClr val="000099"/>
                </a:solidFill>
                <a:latin typeface="+mn-lt"/>
                <a:ea typeface="+mj-ea"/>
                <a:cs typeface="+mj-cs"/>
              </a:defRPr>
            </a:lvl1pPr>
          </a:lstStyle>
          <a:p>
            <a:pPr algn="ctr"/>
            <a:r>
              <a:rPr lang="en-US" sz="2800" dirty="0">
                <a:solidFill>
                  <a:srgbClr val="FFFF00"/>
                </a:solidFill>
              </a:rPr>
              <a:t>A Better Way:</a:t>
            </a:r>
          </a:p>
          <a:p>
            <a:pPr algn="ctr"/>
            <a:r>
              <a:rPr lang="en-US" sz="2800" dirty="0">
                <a:solidFill>
                  <a:srgbClr val="FFFF00"/>
                </a:solidFill>
              </a:rPr>
              <a:t>Holistic Approaches to Data Quality Improvement </a:t>
            </a:r>
          </a:p>
        </p:txBody>
      </p:sp>
      <p:pic>
        <p:nvPicPr>
          <p:cNvPr id="8" name="Picture 7" descr="A picture containing shape&#10;&#10;Description automatically generated">
            <a:extLst>
              <a:ext uri="{FF2B5EF4-FFF2-40B4-BE49-F238E27FC236}">
                <a16:creationId xmlns:a16="http://schemas.microsoft.com/office/drawing/2014/main" id="{839700D2-652D-F102-8C66-C710423EA6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0067" y="1496684"/>
            <a:ext cx="4249387" cy="347274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461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3200" dirty="0"/>
            </a:br>
            <a:r>
              <a:rPr lang="en-US" dirty="0"/>
              <a:t>Data Quality – </a:t>
            </a:r>
            <a:br>
              <a:rPr lang="en-US" dirty="0"/>
            </a:br>
            <a:r>
              <a:rPr lang="en-US" dirty="0"/>
              <a:t>it’s not about </a:t>
            </a:r>
            <a:r>
              <a:rPr lang="en-US" dirty="0">
                <a:solidFill>
                  <a:srgbClr val="C00000"/>
                </a:solidFill>
              </a:rPr>
              <a:t>IF</a:t>
            </a:r>
            <a:r>
              <a:rPr lang="en-US" dirty="0"/>
              <a:t> you do it but about </a:t>
            </a:r>
            <a:r>
              <a:rPr lang="en-US" dirty="0">
                <a:solidFill>
                  <a:srgbClr val="C00000"/>
                </a:solidFill>
              </a:rPr>
              <a:t>HOW</a:t>
            </a:r>
            <a:r>
              <a:rPr lang="en-US" dirty="0"/>
              <a:t> you do it  </a:t>
            </a:r>
            <a:endParaRPr lang="en-US" sz="3200" dirty="0"/>
          </a:p>
        </p:txBody>
      </p:sp>
      <p:sp>
        <p:nvSpPr>
          <p:cNvPr id="3" name="Slide Number Placeholder 2"/>
          <p:cNvSpPr>
            <a:spLocks noGrp="1"/>
          </p:cNvSpPr>
          <p:nvPr>
            <p:ph type="sldNum" sz="quarter" idx="12"/>
          </p:nvPr>
        </p:nvSpPr>
        <p:spPr/>
        <p:txBody>
          <a:bodyPr/>
          <a:lstStyle/>
          <a:p>
            <a:fld id="{7C0A8638-8D10-419D-A540-6BF35F11F66E}" type="slidenum">
              <a:rPr lang="en-US" smtClean="0">
                <a:solidFill>
                  <a:schemeClr val="tx1"/>
                </a:solidFill>
              </a:rPr>
              <a:t>29</a:t>
            </a:fld>
            <a:endParaRPr lang="en-US" dirty="0">
              <a:solidFill>
                <a:schemeClr val="tx1"/>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371" y="2181140"/>
            <a:ext cx="5072164" cy="3381443"/>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2011" y="2196273"/>
            <a:ext cx="4897263" cy="3381443"/>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6FCD1A5B-FC02-EC41-A91D-91F500444CEA}"/>
              </a:ext>
            </a:extLst>
          </p:cNvPr>
          <p:cNvSpPr txBox="1"/>
          <p:nvPr/>
        </p:nvSpPr>
        <p:spPr>
          <a:xfrm>
            <a:off x="1224764" y="1696453"/>
            <a:ext cx="3546868" cy="369332"/>
          </a:xfrm>
          <a:prstGeom prst="rect">
            <a:avLst/>
          </a:prstGeom>
          <a:noFill/>
        </p:spPr>
        <p:txBody>
          <a:bodyPr wrap="none" rtlCol="0">
            <a:spAutoFit/>
          </a:bodyPr>
          <a:lstStyle/>
          <a:p>
            <a:r>
              <a:rPr lang="en-GB" b="1" dirty="0"/>
              <a:t>OPTION 1: FIGHT FIRES (REACTIVE) </a:t>
            </a:r>
          </a:p>
        </p:txBody>
      </p:sp>
      <p:sp>
        <p:nvSpPr>
          <p:cNvPr id="7" name="TextBox 6">
            <a:extLst>
              <a:ext uri="{FF2B5EF4-FFF2-40B4-BE49-F238E27FC236}">
                <a16:creationId xmlns:a16="http://schemas.microsoft.com/office/drawing/2014/main" id="{B408461D-9302-7C46-A1CC-00D2DE496117}"/>
              </a:ext>
            </a:extLst>
          </p:cNvPr>
          <p:cNvSpPr txBox="1"/>
          <p:nvPr/>
        </p:nvSpPr>
        <p:spPr>
          <a:xfrm>
            <a:off x="6815178" y="1696453"/>
            <a:ext cx="3964290" cy="369332"/>
          </a:xfrm>
          <a:prstGeom prst="rect">
            <a:avLst/>
          </a:prstGeom>
          <a:noFill/>
        </p:spPr>
        <p:txBody>
          <a:bodyPr wrap="none" rtlCol="0">
            <a:spAutoFit/>
          </a:bodyPr>
          <a:lstStyle/>
          <a:p>
            <a:r>
              <a:rPr lang="en-GB" b="1" dirty="0"/>
              <a:t>OPTION 2: PREVENT FIRES (PROACTIVE)</a:t>
            </a:r>
          </a:p>
        </p:txBody>
      </p:sp>
    </p:spTree>
    <p:extLst>
      <p:ext uri="{BB962C8B-B14F-4D97-AF65-F5344CB8AC3E}">
        <p14:creationId xmlns:p14="http://schemas.microsoft.com/office/powerpoint/2010/main" val="4211967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1B93A-5554-C146-B103-05A484770D7F}"/>
              </a:ext>
            </a:extLst>
          </p:cNvPr>
          <p:cNvSpPr>
            <a:spLocks noGrp="1"/>
          </p:cNvSpPr>
          <p:nvPr>
            <p:ph type="title"/>
          </p:nvPr>
        </p:nvSpPr>
        <p:spPr>
          <a:xfrm>
            <a:off x="481068" y="175934"/>
            <a:ext cx="10515600" cy="787814"/>
          </a:xfrm>
        </p:spPr>
        <p:txBody>
          <a:bodyPr>
            <a:normAutofit/>
          </a:bodyPr>
          <a:lstStyle/>
          <a:p>
            <a:r>
              <a:rPr lang="en-GB" sz="3600" dirty="0"/>
              <a:t>Course Logistics </a:t>
            </a:r>
          </a:p>
        </p:txBody>
      </p:sp>
      <p:sp>
        <p:nvSpPr>
          <p:cNvPr id="3" name="Content Placeholder 2">
            <a:extLst>
              <a:ext uri="{FF2B5EF4-FFF2-40B4-BE49-F238E27FC236}">
                <a16:creationId xmlns:a16="http://schemas.microsoft.com/office/drawing/2014/main" id="{3830ECA7-A093-FC4F-9953-0DFDE902D802}"/>
              </a:ext>
            </a:extLst>
          </p:cNvPr>
          <p:cNvSpPr>
            <a:spLocks noGrp="1"/>
          </p:cNvSpPr>
          <p:nvPr>
            <p:ph idx="1"/>
          </p:nvPr>
        </p:nvSpPr>
        <p:spPr>
          <a:xfrm>
            <a:off x="300829" y="1856676"/>
            <a:ext cx="7188985" cy="2635181"/>
          </a:xfrm>
        </p:spPr>
        <p:txBody>
          <a:bodyPr>
            <a:normAutofit/>
          </a:bodyPr>
          <a:lstStyle/>
          <a:p>
            <a:r>
              <a:rPr lang="en-GB" dirty="0"/>
              <a:t>Start at 9:00 and end at 13:00</a:t>
            </a:r>
          </a:p>
          <a:p>
            <a:r>
              <a:rPr lang="en-GB" dirty="0"/>
              <a:t>There will be three 10-minute breaks during the course </a:t>
            </a:r>
          </a:p>
          <a:p>
            <a:r>
              <a:rPr lang="en-GB" dirty="0"/>
              <a:t>Note that you will receive today’s slides as a PDF after the course</a:t>
            </a:r>
          </a:p>
          <a:p>
            <a:r>
              <a:rPr lang="en-GB" dirty="0"/>
              <a:t>This is an interactive course so please contribute to the discussions and activities </a:t>
            </a:r>
          </a:p>
          <a:p>
            <a:r>
              <a:rPr lang="en-GB" dirty="0"/>
              <a:t>Please also complete course evaluation forms after the end of the course</a:t>
            </a:r>
          </a:p>
          <a:p>
            <a:pPr marL="0" indent="0">
              <a:buNone/>
            </a:pPr>
            <a:endParaRPr lang="en-GB" dirty="0">
              <a:solidFill>
                <a:schemeClr val="tx1"/>
              </a:solidFill>
            </a:endParaRPr>
          </a:p>
        </p:txBody>
      </p:sp>
      <p:sp>
        <p:nvSpPr>
          <p:cNvPr id="4" name="Slide Number Placeholder 3">
            <a:extLst>
              <a:ext uri="{FF2B5EF4-FFF2-40B4-BE49-F238E27FC236}">
                <a16:creationId xmlns:a16="http://schemas.microsoft.com/office/drawing/2014/main" id="{3FA4D0CE-E2C6-FD45-85A8-E7CDED519C86}"/>
              </a:ext>
            </a:extLst>
          </p:cNvPr>
          <p:cNvSpPr>
            <a:spLocks noGrp="1"/>
          </p:cNvSpPr>
          <p:nvPr>
            <p:ph type="sldNum" sz="quarter" idx="12"/>
          </p:nvPr>
        </p:nvSpPr>
        <p:spPr/>
        <p:txBody>
          <a:bodyPr/>
          <a:lstStyle/>
          <a:p>
            <a:fld id="{7C0A8638-8D10-419D-A540-6BF35F11F66E}" type="slidenum">
              <a:rPr lang="en-US" smtClean="0">
                <a:solidFill>
                  <a:schemeClr val="tx1"/>
                </a:solidFill>
              </a:rPr>
              <a:t>3</a:t>
            </a:fld>
            <a:endParaRPr lang="en-US" dirty="0">
              <a:solidFill>
                <a:schemeClr val="tx1"/>
              </a:solidFill>
            </a:endParaRPr>
          </a:p>
        </p:txBody>
      </p:sp>
      <p:pic>
        <p:nvPicPr>
          <p:cNvPr id="5" name="Picture 4">
            <a:extLst>
              <a:ext uri="{FF2B5EF4-FFF2-40B4-BE49-F238E27FC236}">
                <a16:creationId xmlns:a16="http://schemas.microsoft.com/office/drawing/2014/main" id="{69BB4F4F-F83E-D949-999D-475A4082934C}"/>
              </a:ext>
            </a:extLst>
          </p:cNvPr>
          <p:cNvPicPr>
            <a:picLocks noChangeAspect="1"/>
          </p:cNvPicPr>
          <p:nvPr/>
        </p:nvPicPr>
        <p:blipFill>
          <a:blip r:embed="rId3"/>
          <a:stretch>
            <a:fillRect/>
          </a:stretch>
        </p:blipFill>
        <p:spPr>
          <a:xfrm>
            <a:off x="8035518" y="1975932"/>
            <a:ext cx="3608175" cy="2396671"/>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2035553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Approaches to Data Quality </a:t>
            </a:r>
          </a:p>
        </p:txBody>
      </p:sp>
      <p:sp>
        <p:nvSpPr>
          <p:cNvPr id="4" name="Slide Number Placeholder 3"/>
          <p:cNvSpPr>
            <a:spLocks noGrp="1"/>
          </p:cNvSpPr>
          <p:nvPr>
            <p:ph type="sldNum" sz="quarter" idx="12"/>
          </p:nvPr>
        </p:nvSpPr>
        <p:spPr/>
        <p:txBody>
          <a:bodyPr/>
          <a:lstStyle/>
          <a:p>
            <a:fld id="{7C0A8638-8D10-419D-A540-6BF35F11F66E}" type="slidenum">
              <a:rPr lang="en-US" smtClean="0">
                <a:solidFill>
                  <a:schemeClr val="tx1"/>
                </a:solidFill>
              </a:rPr>
              <a:t>30</a:t>
            </a:fld>
            <a:endParaRPr lang="en-US" dirty="0">
              <a:solidFill>
                <a:schemeClr val="tx1"/>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31922" y="2458565"/>
            <a:ext cx="3918785" cy="1974088"/>
          </a:xfrm>
          <a:prstGeom prst="rect">
            <a:avLst/>
          </a:prstGeom>
        </p:spPr>
      </p:pic>
      <p:sp>
        <p:nvSpPr>
          <p:cNvPr id="9" name="Content Placeholder 2">
            <a:extLst>
              <a:ext uri="{FF2B5EF4-FFF2-40B4-BE49-F238E27FC236}">
                <a16:creationId xmlns:a16="http://schemas.microsoft.com/office/drawing/2014/main" id="{775C678E-0BCB-FF31-F000-EEE8CF21957E}"/>
              </a:ext>
            </a:extLst>
          </p:cNvPr>
          <p:cNvSpPr txBox="1">
            <a:spLocks/>
          </p:cNvSpPr>
          <p:nvPr/>
        </p:nvSpPr>
        <p:spPr>
          <a:xfrm>
            <a:off x="441293" y="1356803"/>
            <a:ext cx="6962972" cy="402865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accent1">
                    <a:lumMod val="75000"/>
                  </a:schemeClr>
                </a:solidFill>
              </a:rPr>
              <a:t>Highlight a business or IT problem </a:t>
            </a:r>
            <a:r>
              <a:rPr lang="en-US" dirty="0"/>
              <a:t>where Data Quality is suspected or known to be a prime cause of the problem  </a:t>
            </a:r>
          </a:p>
          <a:p>
            <a:r>
              <a:rPr lang="en-US" b="1" dirty="0">
                <a:solidFill>
                  <a:schemeClr val="accent1">
                    <a:lumMod val="75000"/>
                  </a:schemeClr>
                </a:solidFill>
              </a:rPr>
              <a:t>Inspect data sources </a:t>
            </a:r>
            <a:r>
              <a:rPr lang="en-US" dirty="0"/>
              <a:t>and highlight data deficiencies, omissions and duplication</a:t>
            </a:r>
          </a:p>
          <a:p>
            <a:r>
              <a:rPr lang="en-US" b="1" dirty="0">
                <a:solidFill>
                  <a:schemeClr val="accent1">
                    <a:lumMod val="75000"/>
                  </a:schemeClr>
                </a:solidFill>
              </a:rPr>
              <a:t>Develop data standards </a:t>
            </a:r>
            <a:r>
              <a:rPr lang="en-US" dirty="0"/>
              <a:t>and common data definitions</a:t>
            </a:r>
          </a:p>
          <a:p>
            <a:r>
              <a:rPr lang="en-US" b="1" dirty="0">
                <a:solidFill>
                  <a:schemeClr val="accent1">
                    <a:lumMod val="75000"/>
                  </a:schemeClr>
                </a:solidFill>
              </a:rPr>
              <a:t>Build business rules </a:t>
            </a:r>
            <a:r>
              <a:rPr lang="en-US" dirty="0"/>
              <a:t>to enforce and police data standards</a:t>
            </a:r>
          </a:p>
          <a:p>
            <a:r>
              <a:rPr lang="en-US" b="1" dirty="0">
                <a:solidFill>
                  <a:schemeClr val="accent1">
                    <a:lumMod val="75000"/>
                  </a:schemeClr>
                </a:solidFill>
              </a:rPr>
              <a:t>Automate data cleanse and enhancement projects</a:t>
            </a:r>
            <a:r>
              <a:rPr lang="en-US" dirty="0"/>
              <a:t>, using the business rules defined</a:t>
            </a:r>
          </a:p>
          <a:p>
            <a:r>
              <a:rPr lang="en-US" b="1" dirty="0">
                <a:solidFill>
                  <a:schemeClr val="accent1">
                    <a:lumMod val="75000"/>
                  </a:schemeClr>
                </a:solidFill>
              </a:rPr>
              <a:t>Embed the standards &amp; rules </a:t>
            </a:r>
            <a:r>
              <a:rPr lang="en-US" dirty="0"/>
              <a:t>into both batch and real-time environments to keep the data clean</a:t>
            </a:r>
          </a:p>
          <a:p>
            <a:r>
              <a:rPr lang="en-US" b="1" dirty="0">
                <a:solidFill>
                  <a:schemeClr val="accent1">
                    <a:lumMod val="75000"/>
                  </a:schemeClr>
                </a:solidFill>
              </a:rPr>
              <a:t>Produce Data Quality KPIs </a:t>
            </a:r>
            <a:r>
              <a:rPr lang="en-US" dirty="0"/>
              <a:t>and measures to monitor ongoing quality and track trends </a:t>
            </a:r>
          </a:p>
        </p:txBody>
      </p:sp>
      <p:sp>
        <p:nvSpPr>
          <p:cNvPr id="10" name="TextBox 9">
            <a:extLst>
              <a:ext uri="{FF2B5EF4-FFF2-40B4-BE49-F238E27FC236}">
                <a16:creationId xmlns:a16="http://schemas.microsoft.com/office/drawing/2014/main" id="{9FFE9718-38A6-D8E6-60CB-DADEBFCB16AF}"/>
              </a:ext>
            </a:extLst>
          </p:cNvPr>
          <p:cNvSpPr txBox="1"/>
          <p:nvPr/>
        </p:nvSpPr>
        <p:spPr>
          <a:xfrm>
            <a:off x="2857141" y="5442011"/>
            <a:ext cx="7252691" cy="923330"/>
          </a:xfrm>
          <a:prstGeom prst="rect">
            <a:avLst/>
          </a:prstGeom>
          <a:noFill/>
        </p:spPr>
        <p:txBody>
          <a:bodyPr wrap="none" rtlCol="0">
            <a:spAutoFit/>
          </a:bodyPr>
          <a:lstStyle/>
          <a:p>
            <a:r>
              <a:rPr lang="en-US" dirty="0">
                <a:solidFill>
                  <a:schemeClr val="accent1">
                    <a:lumMod val="75000"/>
                  </a:schemeClr>
                </a:solidFill>
              </a:rPr>
              <a:t>This approach still has value for specific data quality problems but</a:t>
            </a:r>
          </a:p>
          <a:p>
            <a:r>
              <a:rPr lang="en-US" dirty="0">
                <a:solidFill>
                  <a:schemeClr val="accent1">
                    <a:lumMod val="75000"/>
                  </a:schemeClr>
                </a:solidFill>
              </a:rPr>
              <a:t>is </a:t>
            </a:r>
            <a:r>
              <a:rPr lang="en-US" b="1" dirty="0">
                <a:solidFill>
                  <a:srgbClr val="000099"/>
                </a:solidFill>
              </a:rPr>
              <a:t>REACTIVE</a:t>
            </a:r>
            <a:r>
              <a:rPr lang="en-US" dirty="0">
                <a:solidFill>
                  <a:schemeClr val="accent1">
                    <a:lumMod val="75000"/>
                  </a:schemeClr>
                </a:solidFill>
              </a:rPr>
              <a:t> rather than </a:t>
            </a:r>
            <a:r>
              <a:rPr lang="en-US" b="1" dirty="0">
                <a:solidFill>
                  <a:srgbClr val="000099"/>
                </a:solidFill>
              </a:rPr>
              <a:t>PROACTIVE</a:t>
            </a:r>
            <a:r>
              <a:rPr lang="en-US" dirty="0">
                <a:solidFill>
                  <a:schemeClr val="accent1">
                    <a:lumMod val="75000"/>
                  </a:schemeClr>
                </a:solidFill>
              </a:rPr>
              <a:t>… a more rigorous approach is required </a:t>
            </a:r>
          </a:p>
          <a:p>
            <a:r>
              <a:rPr lang="en-US" dirty="0">
                <a:solidFill>
                  <a:schemeClr val="accent1">
                    <a:lumMod val="75000"/>
                  </a:schemeClr>
                </a:solidFill>
              </a:rPr>
              <a:t>to tackle and resolve organisation wide data quality problems </a:t>
            </a:r>
          </a:p>
        </p:txBody>
      </p:sp>
    </p:spTree>
    <p:extLst>
      <p:ext uri="{BB962C8B-B14F-4D97-AF65-F5344CB8AC3E}">
        <p14:creationId xmlns:p14="http://schemas.microsoft.com/office/powerpoint/2010/main" val="3337851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0E27B-839A-9140-94EA-2FBF97BC999E}"/>
              </a:ext>
            </a:extLst>
          </p:cNvPr>
          <p:cNvSpPr>
            <a:spLocks noGrp="1"/>
          </p:cNvSpPr>
          <p:nvPr>
            <p:ph type="title"/>
          </p:nvPr>
        </p:nvSpPr>
        <p:spPr>
          <a:xfrm>
            <a:off x="362108" y="179775"/>
            <a:ext cx="10515600" cy="625715"/>
          </a:xfrm>
        </p:spPr>
        <p:txBody>
          <a:bodyPr/>
          <a:lstStyle/>
          <a:p>
            <a:r>
              <a:rPr lang="en-GB" dirty="0"/>
              <a:t>Tackling Data Quality:  the Holistic A2E approach </a:t>
            </a:r>
          </a:p>
        </p:txBody>
      </p:sp>
      <p:sp>
        <p:nvSpPr>
          <p:cNvPr id="3" name="Slide Number Placeholder 2">
            <a:extLst>
              <a:ext uri="{FF2B5EF4-FFF2-40B4-BE49-F238E27FC236}">
                <a16:creationId xmlns:a16="http://schemas.microsoft.com/office/drawing/2014/main" id="{FE8BC06C-52E3-BD45-8BB9-CE04F03E2569}"/>
              </a:ext>
            </a:extLst>
          </p:cNvPr>
          <p:cNvSpPr>
            <a:spLocks noGrp="1"/>
          </p:cNvSpPr>
          <p:nvPr>
            <p:ph type="sldNum" sz="quarter" idx="12"/>
          </p:nvPr>
        </p:nvSpPr>
        <p:spPr/>
        <p:txBody>
          <a:bodyPr/>
          <a:lstStyle/>
          <a:p>
            <a:fld id="{7C0A8638-8D10-419D-A540-6BF35F11F66E}" type="slidenum">
              <a:rPr lang="en-US" smtClean="0">
                <a:solidFill>
                  <a:schemeClr val="tx1"/>
                </a:solidFill>
              </a:rPr>
              <a:t>31</a:t>
            </a:fld>
            <a:endParaRPr lang="en-US" dirty="0">
              <a:solidFill>
                <a:schemeClr val="tx1"/>
              </a:solidFill>
            </a:endParaRPr>
          </a:p>
        </p:txBody>
      </p:sp>
      <p:graphicFrame>
        <p:nvGraphicFramePr>
          <p:cNvPr id="4" name="Diagram 3">
            <a:extLst>
              <a:ext uri="{FF2B5EF4-FFF2-40B4-BE49-F238E27FC236}">
                <a16:creationId xmlns:a16="http://schemas.microsoft.com/office/drawing/2014/main" id="{330D0424-8907-4346-B7CE-8FA75CB526AD}"/>
              </a:ext>
            </a:extLst>
          </p:cNvPr>
          <p:cNvGraphicFramePr/>
          <p:nvPr>
            <p:extLst>
              <p:ext uri="{D42A27DB-BD31-4B8C-83A1-F6EECF244321}">
                <p14:modId xmlns:p14="http://schemas.microsoft.com/office/powerpoint/2010/main" val="630343388"/>
              </p:ext>
            </p:extLst>
          </p:nvPr>
        </p:nvGraphicFramePr>
        <p:xfrm>
          <a:off x="-978959" y="9214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1111C763-44FF-144F-BDDA-E2BF2CB55282}"/>
              </a:ext>
            </a:extLst>
          </p:cNvPr>
          <p:cNvGrpSpPr/>
          <p:nvPr/>
        </p:nvGrpSpPr>
        <p:grpSpPr>
          <a:xfrm>
            <a:off x="1836708" y="2731248"/>
            <a:ext cx="2456330" cy="2037976"/>
            <a:chOff x="4107525" y="2960163"/>
            <a:chExt cx="2642954" cy="2057371"/>
          </a:xfrm>
        </p:grpSpPr>
        <p:sp>
          <p:nvSpPr>
            <p:cNvPr id="6" name="TextBox 5">
              <a:extLst>
                <a:ext uri="{FF2B5EF4-FFF2-40B4-BE49-F238E27FC236}">
                  <a16:creationId xmlns:a16="http://schemas.microsoft.com/office/drawing/2014/main" id="{BDE2C2A0-D042-EE49-9133-5BFDA739360F}"/>
                </a:ext>
              </a:extLst>
            </p:cNvPr>
            <p:cNvSpPr txBox="1"/>
            <p:nvPr/>
          </p:nvSpPr>
          <p:spPr>
            <a:xfrm>
              <a:off x="4254979" y="3670808"/>
              <a:ext cx="2468958" cy="658273"/>
            </a:xfrm>
            <a:prstGeom prst="rect">
              <a:avLst/>
            </a:prstGeom>
            <a:noFill/>
          </p:spPr>
          <p:txBody>
            <a:bodyPr wrap="square" rtlCol="0">
              <a:spAutoFit/>
            </a:bodyPr>
            <a:lstStyle/>
            <a:p>
              <a:pPr algn="ctr"/>
              <a:r>
                <a:rPr lang="en-GB" sz="1200" b="1" dirty="0"/>
                <a:t>CYCLE OF CONTINUOUS DATA QUALITY</a:t>
              </a:r>
            </a:p>
            <a:p>
              <a:pPr algn="ctr"/>
              <a:r>
                <a:rPr lang="en-GB" sz="1200" b="1" dirty="0"/>
                <a:t> IMPROVEMENT </a:t>
              </a:r>
            </a:p>
          </p:txBody>
        </p:sp>
        <p:sp>
          <p:nvSpPr>
            <p:cNvPr id="7" name="Curved Right Arrow 6">
              <a:extLst>
                <a:ext uri="{FF2B5EF4-FFF2-40B4-BE49-F238E27FC236}">
                  <a16:creationId xmlns:a16="http://schemas.microsoft.com/office/drawing/2014/main" id="{1E76D8FC-69EC-4B4B-9C42-76031F9E34ED}"/>
                </a:ext>
              </a:extLst>
            </p:cNvPr>
            <p:cNvSpPr/>
            <p:nvPr/>
          </p:nvSpPr>
          <p:spPr>
            <a:xfrm rot="10603461">
              <a:off x="5567369" y="2960163"/>
              <a:ext cx="1183110" cy="1758566"/>
            </a:xfrm>
            <a:prstGeom prst="curved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endParaRPr>
            </a:p>
          </p:txBody>
        </p:sp>
        <p:sp>
          <p:nvSpPr>
            <p:cNvPr id="8" name="Curved Right Arrow 7">
              <a:extLst>
                <a:ext uri="{FF2B5EF4-FFF2-40B4-BE49-F238E27FC236}">
                  <a16:creationId xmlns:a16="http://schemas.microsoft.com/office/drawing/2014/main" id="{B5EBF040-519E-D142-B4D2-88D9A53AAA72}"/>
                </a:ext>
              </a:extLst>
            </p:cNvPr>
            <p:cNvSpPr/>
            <p:nvPr/>
          </p:nvSpPr>
          <p:spPr>
            <a:xfrm rot="20859746">
              <a:off x="4107525" y="3258968"/>
              <a:ext cx="1183110" cy="1758566"/>
            </a:xfrm>
            <a:prstGeom prst="curved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ysClr val="windowText" lastClr="000000"/>
                </a:solidFill>
              </a:endParaRPr>
            </a:p>
          </p:txBody>
        </p:sp>
      </p:grpSp>
      <p:graphicFrame>
        <p:nvGraphicFramePr>
          <p:cNvPr id="10" name="Table 10">
            <a:extLst>
              <a:ext uri="{FF2B5EF4-FFF2-40B4-BE49-F238E27FC236}">
                <a16:creationId xmlns:a16="http://schemas.microsoft.com/office/drawing/2014/main" id="{7BE05B8B-520B-FB41-B655-8DB21ADF4507}"/>
              </a:ext>
            </a:extLst>
          </p:cNvPr>
          <p:cNvGraphicFramePr>
            <a:graphicFrameLocks noGrp="1"/>
          </p:cNvGraphicFramePr>
          <p:nvPr>
            <p:extLst>
              <p:ext uri="{D42A27DB-BD31-4B8C-83A1-F6EECF244321}">
                <p14:modId xmlns:p14="http://schemas.microsoft.com/office/powerpoint/2010/main" val="3284420726"/>
              </p:ext>
            </p:extLst>
          </p:nvPr>
        </p:nvGraphicFramePr>
        <p:xfrm>
          <a:off x="6096000" y="1499122"/>
          <a:ext cx="5837582" cy="42062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076333">
                  <a:extLst>
                    <a:ext uri="{9D8B030D-6E8A-4147-A177-3AD203B41FA5}">
                      <a16:colId xmlns:a16="http://schemas.microsoft.com/office/drawing/2014/main" val="2855793201"/>
                    </a:ext>
                  </a:extLst>
                </a:gridCol>
                <a:gridCol w="3761249">
                  <a:extLst>
                    <a:ext uri="{9D8B030D-6E8A-4147-A177-3AD203B41FA5}">
                      <a16:colId xmlns:a16="http://schemas.microsoft.com/office/drawing/2014/main" val="2055541312"/>
                    </a:ext>
                  </a:extLst>
                </a:gridCol>
              </a:tblGrid>
              <a:tr h="142450">
                <a:tc>
                  <a:txBody>
                    <a:bodyPr/>
                    <a:lstStyle/>
                    <a:p>
                      <a:pPr algn="ctr"/>
                      <a:r>
                        <a:rPr lang="en-GB" sz="2000" dirty="0"/>
                        <a:t>Step</a:t>
                      </a:r>
                    </a:p>
                  </a:txBody>
                  <a:tcPr/>
                </a:tc>
                <a:tc>
                  <a:txBody>
                    <a:bodyPr/>
                    <a:lstStyle/>
                    <a:p>
                      <a:pPr algn="ctr"/>
                      <a:r>
                        <a:rPr lang="en-GB" sz="2000" dirty="0"/>
                        <a:t>Purpose</a:t>
                      </a:r>
                    </a:p>
                  </a:txBody>
                  <a:tcPr/>
                </a:tc>
                <a:extLst>
                  <a:ext uri="{0D108BD9-81ED-4DB2-BD59-A6C34878D82A}">
                    <a16:rowId xmlns:a16="http://schemas.microsoft.com/office/drawing/2014/main" val="1033472959"/>
                  </a:ext>
                </a:extLst>
              </a:tr>
              <a:tr h="370840">
                <a:tc>
                  <a:txBody>
                    <a:bodyPr/>
                    <a:lstStyle/>
                    <a:p>
                      <a:pPr algn="l"/>
                      <a:r>
                        <a:rPr lang="en-GB" sz="2800" b="1" dirty="0">
                          <a:solidFill>
                            <a:srgbClr val="002060"/>
                          </a:solidFill>
                        </a:rPr>
                        <a:t>A</a:t>
                      </a:r>
                      <a:r>
                        <a:rPr lang="en-GB" sz="1800" b="1" kern="1200" dirty="0">
                          <a:solidFill>
                            <a:srgbClr val="002060"/>
                          </a:solidFill>
                          <a:latin typeface="+mn-lt"/>
                          <a:ea typeface="+mn-ea"/>
                          <a:cs typeface="+mn-cs"/>
                        </a:rPr>
                        <a:t>ssess</a:t>
                      </a:r>
                      <a:r>
                        <a:rPr lang="en-GB" sz="1800" b="1" dirty="0">
                          <a:solidFill>
                            <a:schemeClr val="tx1"/>
                          </a:solidFill>
                        </a:rPr>
                        <a:t> </a:t>
                      </a:r>
                      <a:r>
                        <a:rPr lang="en-GB" sz="1600" b="1" dirty="0"/>
                        <a:t>Business Usage </a:t>
                      </a:r>
                    </a:p>
                  </a:txBody>
                  <a:tcPr anchor="ctr"/>
                </a:tc>
                <a:tc>
                  <a:txBody>
                    <a:bodyPr/>
                    <a:lstStyle/>
                    <a:p>
                      <a:pPr lvl="0"/>
                      <a:r>
                        <a:rPr lang="en-GB" sz="1400" kern="1200" dirty="0">
                          <a:solidFill>
                            <a:schemeClr val="dk1"/>
                          </a:solidFill>
                          <a:effectLst/>
                          <a:latin typeface="+mn-lt"/>
                          <a:ea typeface="+mn-ea"/>
                          <a:cs typeface="+mn-cs"/>
                        </a:rPr>
                        <a:t>Understand what data exists and how it is used within the organisation</a:t>
                      </a:r>
                      <a:endParaRPr lang="en-GB" sz="1400" dirty="0"/>
                    </a:p>
                  </a:txBody>
                  <a:tcPr/>
                </a:tc>
                <a:extLst>
                  <a:ext uri="{0D108BD9-81ED-4DB2-BD59-A6C34878D82A}">
                    <a16:rowId xmlns:a16="http://schemas.microsoft.com/office/drawing/2014/main" val="1330809705"/>
                  </a:ext>
                </a:extLst>
              </a:tr>
              <a:tr h="370840">
                <a:tc>
                  <a:txBody>
                    <a:bodyPr/>
                    <a:lstStyle/>
                    <a:p>
                      <a:pPr algn="l"/>
                      <a:r>
                        <a:rPr lang="en-GB" sz="2800" b="1" dirty="0">
                          <a:solidFill>
                            <a:srgbClr val="002060"/>
                          </a:solidFill>
                        </a:rPr>
                        <a:t>B</a:t>
                      </a:r>
                      <a:r>
                        <a:rPr lang="en-GB" sz="1800" b="1" dirty="0">
                          <a:solidFill>
                            <a:srgbClr val="002060"/>
                          </a:solidFill>
                        </a:rPr>
                        <a:t>aseline </a:t>
                      </a:r>
                      <a:r>
                        <a:rPr lang="en-GB" sz="1600" b="1" dirty="0"/>
                        <a:t>Data Sources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Baseline the current quality of the data and assess how well it is meeting business needs</a:t>
                      </a:r>
                      <a:endParaRPr lang="en-GB" sz="1400" dirty="0"/>
                    </a:p>
                  </a:txBody>
                  <a:tcPr/>
                </a:tc>
                <a:extLst>
                  <a:ext uri="{0D108BD9-81ED-4DB2-BD59-A6C34878D82A}">
                    <a16:rowId xmlns:a16="http://schemas.microsoft.com/office/drawing/2014/main" val="1090164404"/>
                  </a:ext>
                </a:extLst>
              </a:tr>
              <a:tr h="370840">
                <a:tc>
                  <a:txBody>
                    <a:bodyPr/>
                    <a:lstStyle/>
                    <a:p>
                      <a:pPr algn="l"/>
                      <a:r>
                        <a:rPr lang="en-GB" sz="2800" b="1" dirty="0">
                          <a:solidFill>
                            <a:srgbClr val="002060"/>
                          </a:solidFill>
                        </a:rPr>
                        <a:t>C</a:t>
                      </a:r>
                      <a:r>
                        <a:rPr lang="en-GB" sz="1800" b="1" dirty="0">
                          <a:solidFill>
                            <a:srgbClr val="002060"/>
                          </a:solidFill>
                        </a:rPr>
                        <a:t>onverge</a:t>
                      </a:r>
                      <a:r>
                        <a:rPr lang="en-GB" sz="1600" b="1" dirty="0">
                          <a:solidFill>
                            <a:srgbClr val="002060"/>
                          </a:solidFill>
                        </a:rPr>
                        <a:t> </a:t>
                      </a:r>
                      <a:r>
                        <a:rPr lang="en-GB" sz="1600" b="1" dirty="0">
                          <a:solidFill>
                            <a:schemeClr val="tx1"/>
                          </a:solidFill>
                        </a:rPr>
                        <a:t>on Business Critical Areas </a:t>
                      </a:r>
                      <a:endParaRPr lang="en-GB" sz="1800"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Focus priorities to optimise early business benefits and set ‘fit for purpose’ quality targets to guide improvement activities </a:t>
                      </a:r>
                      <a:endParaRPr lang="en-GB" sz="1400" dirty="0"/>
                    </a:p>
                  </a:txBody>
                  <a:tcPr/>
                </a:tc>
                <a:extLst>
                  <a:ext uri="{0D108BD9-81ED-4DB2-BD59-A6C34878D82A}">
                    <a16:rowId xmlns:a16="http://schemas.microsoft.com/office/drawing/2014/main" val="3674319834"/>
                  </a:ext>
                </a:extLst>
              </a:tr>
              <a:tr h="370840">
                <a:tc>
                  <a:txBody>
                    <a:bodyPr/>
                    <a:lstStyle/>
                    <a:p>
                      <a:pPr algn="l"/>
                      <a:r>
                        <a:rPr lang="en-GB" sz="2800" b="1" dirty="0">
                          <a:solidFill>
                            <a:srgbClr val="002060"/>
                          </a:solidFill>
                        </a:rPr>
                        <a:t>D</a:t>
                      </a:r>
                      <a:r>
                        <a:rPr lang="en-GB" sz="1800" b="1" dirty="0">
                          <a:solidFill>
                            <a:srgbClr val="002060"/>
                          </a:solidFill>
                        </a:rPr>
                        <a:t>evelop</a:t>
                      </a:r>
                      <a:br>
                        <a:rPr lang="en-GB" sz="1800" b="1" dirty="0">
                          <a:solidFill>
                            <a:srgbClr val="002060"/>
                          </a:solidFill>
                        </a:rPr>
                      </a:br>
                      <a:r>
                        <a:rPr lang="en-GB" sz="1600" b="1" dirty="0"/>
                        <a:t>Improvements </a:t>
                      </a:r>
                    </a:p>
                  </a:txBody>
                  <a:tcPr anchor="ctr"/>
                </a:tc>
                <a:tc>
                  <a:txBody>
                    <a:bodyPr/>
                    <a:lstStyle/>
                    <a:p>
                      <a:pPr lvl="0"/>
                      <a:r>
                        <a:rPr lang="en-GB" sz="1400" kern="1200" dirty="0">
                          <a:solidFill>
                            <a:schemeClr val="dk1"/>
                          </a:solidFill>
                          <a:effectLst/>
                          <a:latin typeface="+mn-lt"/>
                          <a:ea typeface="+mn-ea"/>
                          <a:cs typeface="+mn-cs"/>
                        </a:rPr>
                        <a:t>Design &amp; deploy improvement initiatives (encompassing people, process, and technology) and measure the impact against targets</a:t>
                      </a:r>
                    </a:p>
                  </a:txBody>
                  <a:tcPr/>
                </a:tc>
                <a:extLst>
                  <a:ext uri="{0D108BD9-81ED-4DB2-BD59-A6C34878D82A}">
                    <a16:rowId xmlns:a16="http://schemas.microsoft.com/office/drawing/2014/main" val="4003413116"/>
                  </a:ext>
                </a:extLst>
              </a:tr>
              <a:tr h="370840">
                <a:tc>
                  <a:txBody>
                    <a:bodyPr/>
                    <a:lstStyle/>
                    <a:p>
                      <a:pPr algn="l"/>
                      <a:r>
                        <a:rPr lang="en-GB" sz="2800" b="1" dirty="0">
                          <a:solidFill>
                            <a:srgbClr val="002060"/>
                          </a:solidFill>
                        </a:rPr>
                        <a:t>E</a:t>
                      </a:r>
                      <a:r>
                        <a:rPr lang="en-GB" sz="1800" b="1" dirty="0">
                          <a:solidFill>
                            <a:srgbClr val="002060"/>
                          </a:solidFill>
                        </a:rPr>
                        <a:t>valuate </a:t>
                      </a:r>
                      <a:r>
                        <a:rPr lang="en-GB" sz="1600" b="1" dirty="0"/>
                        <a:t>Benefits &amp; ROI</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Regularly measure the data and continue to improve it so that it continues to meet current and future business needs</a:t>
                      </a:r>
                      <a:endParaRPr lang="en-GB" sz="1400" dirty="0"/>
                    </a:p>
                  </a:txBody>
                  <a:tcPr/>
                </a:tc>
                <a:extLst>
                  <a:ext uri="{0D108BD9-81ED-4DB2-BD59-A6C34878D82A}">
                    <a16:rowId xmlns:a16="http://schemas.microsoft.com/office/drawing/2014/main" val="396936831"/>
                  </a:ext>
                </a:extLst>
              </a:tr>
            </a:tbl>
          </a:graphicData>
        </a:graphic>
      </p:graphicFrame>
    </p:spTree>
    <p:extLst>
      <p:ext uri="{BB962C8B-B14F-4D97-AF65-F5344CB8AC3E}">
        <p14:creationId xmlns:p14="http://schemas.microsoft.com/office/powerpoint/2010/main" val="1708498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a:extLst>
              <a:ext uri="{FF2B5EF4-FFF2-40B4-BE49-F238E27FC236}">
                <a16:creationId xmlns:a16="http://schemas.microsoft.com/office/drawing/2014/main" id="{3C281A26-9AA9-A01A-6384-9AE6F45EE4CB}"/>
              </a:ext>
            </a:extLst>
          </p:cNvPr>
          <p:cNvCxnSpPr>
            <a:cxnSpLocks/>
            <a:endCxn id="1030" idx="0"/>
          </p:cNvCxnSpPr>
          <p:nvPr/>
        </p:nvCxnSpPr>
        <p:spPr>
          <a:xfrm>
            <a:off x="6078623" y="4487026"/>
            <a:ext cx="12119" cy="56200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E181699-A91F-9BB8-FEBD-424A56EF2CFA}"/>
              </a:ext>
            </a:extLst>
          </p:cNvPr>
          <p:cNvCxnSpPr>
            <a:cxnSpLocks/>
            <a:stCxn id="8" idx="0"/>
          </p:cNvCxnSpPr>
          <p:nvPr/>
        </p:nvCxnSpPr>
        <p:spPr>
          <a:xfrm>
            <a:off x="6096000" y="2303946"/>
            <a:ext cx="7722" cy="74987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059C874-FA22-DBF6-A48B-B268959F1873}"/>
              </a:ext>
            </a:extLst>
          </p:cNvPr>
          <p:cNvSpPr>
            <a:spLocks noGrp="1"/>
          </p:cNvSpPr>
          <p:nvPr>
            <p:ph type="title"/>
          </p:nvPr>
        </p:nvSpPr>
        <p:spPr/>
        <p:txBody>
          <a:bodyPr/>
          <a:lstStyle/>
          <a:p>
            <a:r>
              <a:rPr lang="en-GB" dirty="0"/>
              <a:t>The A2E Approach:  Where To Use It</a:t>
            </a:r>
          </a:p>
        </p:txBody>
      </p:sp>
      <p:sp>
        <p:nvSpPr>
          <p:cNvPr id="4" name="Slide Number Placeholder 3">
            <a:extLst>
              <a:ext uri="{FF2B5EF4-FFF2-40B4-BE49-F238E27FC236}">
                <a16:creationId xmlns:a16="http://schemas.microsoft.com/office/drawing/2014/main" id="{701127DC-E391-348E-5FA3-D3F7470A8B3B}"/>
              </a:ext>
            </a:extLst>
          </p:cNvPr>
          <p:cNvSpPr>
            <a:spLocks noGrp="1"/>
          </p:cNvSpPr>
          <p:nvPr>
            <p:ph type="sldNum" sz="quarter" idx="12"/>
          </p:nvPr>
        </p:nvSpPr>
        <p:spPr/>
        <p:txBody>
          <a:bodyPr/>
          <a:lstStyle/>
          <a:p>
            <a:fld id="{7C0A8638-8D10-419D-A540-6BF35F11F66E}" type="slidenum">
              <a:rPr lang="en-US" smtClean="0">
                <a:solidFill>
                  <a:schemeClr val="tx1"/>
                </a:solidFill>
              </a:rPr>
              <a:t>32</a:t>
            </a:fld>
            <a:endParaRPr lang="en-US" dirty="0">
              <a:solidFill>
                <a:schemeClr val="tx1"/>
              </a:solidFill>
            </a:endParaRPr>
          </a:p>
        </p:txBody>
      </p:sp>
      <p:pic>
        <p:nvPicPr>
          <p:cNvPr id="1026" name="Picture 2" descr="Why Don't Big Companies Innovate More? – Taylor Hub">
            <a:extLst>
              <a:ext uri="{FF2B5EF4-FFF2-40B4-BE49-F238E27FC236}">
                <a16:creationId xmlns:a16="http://schemas.microsoft.com/office/drawing/2014/main" id="{EFA78857-174E-5958-61F6-1FBA712A5D1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3427" y="992217"/>
            <a:ext cx="2188882" cy="130457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Logistics functions - Top 7 Functions of Logistics Management">
            <a:extLst>
              <a:ext uri="{FF2B5EF4-FFF2-40B4-BE49-F238E27FC236}">
                <a16:creationId xmlns:a16="http://schemas.microsoft.com/office/drawing/2014/main" id="{92560127-DED1-FCA0-87BE-B74471E92D6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58278" y="2912819"/>
            <a:ext cx="3027167" cy="145767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8D6F2F1F-02EA-BDA8-4CA0-A62640A62A8D}"/>
              </a:ext>
            </a:extLst>
          </p:cNvPr>
          <p:cNvGrpSpPr/>
          <p:nvPr/>
        </p:nvGrpSpPr>
        <p:grpSpPr>
          <a:xfrm>
            <a:off x="7661369" y="2497746"/>
            <a:ext cx="2407248" cy="1934602"/>
            <a:chOff x="8401381" y="2737924"/>
            <a:chExt cx="2407248" cy="1934602"/>
          </a:xfrm>
          <a:effectLst>
            <a:outerShdw blurRad="50800" dist="38100" dir="2700000" algn="tl" rotWithShape="0">
              <a:prstClr val="black">
                <a:alpha val="40000"/>
              </a:prstClr>
            </a:outerShdw>
          </a:effectLst>
        </p:grpSpPr>
        <p:pic>
          <p:nvPicPr>
            <p:cNvPr id="6" name="Picture 5">
              <a:extLst>
                <a:ext uri="{FF2B5EF4-FFF2-40B4-BE49-F238E27FC236}">
                  <a16:creationId xmlns:a16="http://schemas.microsoft.com/office/drawing/2014/main" id="{6AFCBAC8-CB61-2558-5823-5BD55BC4706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01381" y="2737924"/>
              <a:ext cx="2407248" cy="1382152"/>
            </a:xfrm>
            <a:prstGeom prst="rect">
              <a:avLst/>
            </a:prstGeom>
          </p:spPr>
        </p:pic>
        <p:pic>
          <p:nvPicPr>
            <p:cNvPr id="7" name="Picture 6">
              <a:extLst>
                <a:ext uri="{FF2B5EF4-FFF2-40B4-BE49-F238E27FC236}">
                  <a16:creationId xmlns:a16="http://schemas.microsoft.com/office/drawing/2014/main" id="{3DB40806-813D-633A-77D5-3E7D34E58F7C}"/>
                </a:ext>
              </a:extLst>
            </p:cNvPr>
            <p:cNvPicPr>
              <a:picLocks noChangeAspect="1"/>
            </p:cNvPicPr>
            <p:nvPr/>
          </p:nvPicPr>
          <p:blipFill>
            <a:blip r:embed="rId6"/>
            <a:stretch>
              <a:fillRect/>
            </a:stretch>
          </p:blipFill>
          <p:spPr>
            <a:xfrm>
              <a:off x="8684255" y="3567626"/>
              <a:ext cx="1841500" cy="1104900"/>
            </a:xfrm>
            <a:prstGeom prst="rect">
              <a:avLst/>
            </a:prstGeom>
          </p:spPr>
        </p:pic>
      </p:grpSp>
      <p:pic>
        <p:nvPicPr>
          <p:cNvPr id="1030" name="Picture 6" descr="Not Every Problem Needs A Solution - Lolly Daskal | Leadership">
            <a:extLst>
              <a:ext uri="{FF2B5EF4-FFF2-40B4-BE49-F238E27FC236}">
                <a16:creationId xmlns:a16="http://schemas.microsoft.com/office/drawing/2014/main" id="{0225CE2C-9D1C-1E31-62D0-CE398E8E17D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996301" y="5049031"/>
            <a:ext cx="2188881" cy="130731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0AD45E8-14F7-A0F9-17BF-5DF89E3B0336}"/>
              </a:ext>
            </a:extLst>
          </p:cNvPr>
          <p:cNvSpPr txBox="1"/>
          <p:nvPr/>
        </p:nvSpPr>
        <p:spPr>
          <a:xfrm>
            <a:off x="5206850" y="2303942"/>
            <a:ext cx="1778307" cy="369332"/>
          </a:xfrm>
          <a:prstGeom prst="rect">
            <a:avLst/>
          </a:prstGeom>
          <a:noFill/>
        </p:spPr>
        <p:txBody>
          <a:bodyPr wrap="none" rtlCol="0">
            <a:spAutoFit/>
          </a:bodyPr>
          <a:lstStyle/>
          <a:p>
            <a:r>
              <a:rPr lang="en-GB" b="1" dirty="0">
                <a:latin typeface="Abadi" panose="020B0604020104020204" pitchFamily="34" charset="0"/>
              </a:rPr>
              <a:t>ORGANISATION </a:t>
            </a:r>
          </a:p>
        </p:txBody>
      </p:sp>
      <p:sp>
        <p:nvSpPr>
          <p:cNvPr id="10" name="TextBox 9">
            <a:extLst>
              <a:ext uri="{FF2B5EF4-FFF2-40B4-BE49-F238E27FC236}">
                <a16:creationId xmlns:a16="http://schemas.microsoft.com/office/drawing/2014/main" id="{604BD066-9046-0555-2C15-590935E674CD}"/>
              </a:ext>
            </a:extLst>
          </p:cNvPr>
          <p:cNvSpPr txBox="1"/>
          <p:nvPr/>
        </p:nvSpPr>
        <p:spPr>
          <a:xfrm>
            <a:off x="1105032" y="4487022"/>
            <a:ext cx="2357697" cy="369332"/>
          </a:xfrm>
          <a:prstGeom prst="rect">
            <a:avLst/>
          </a:prstGeom>
          <a:noFill/>
        </p:spPr>
        <p:txBody>
          <a:bodyPr wrap="none" rtlCol="0">
            <a:spAutoFit/>
          </a:bodyPr>
          <a:lstStyle/>
          <a:p>
            <a:r>
              <a:rPr lang="en-GB" b="1" dirty="0">
                <a:latin typeface="Abadi" panose="020B0604020104020204" pitchFamily="34" charset="0"/>
              </a:rPr>
              <a:t>FUNCTION / PROCESS</a:t>
            </a:r>
          </a:p>
        </p:txBody>
      </p:sp>
      <p:sp>
        <p:nvSpPr>
          <p:cNvPr id="11" name="TextBox 10">
            <a:extLst>
              <a:ext uri="{FF2B5EF4-FFF2-40B4-BE49-F238E27FC236}">
                <a16:creationId xmlns:a16="http://schemas.microsoft.com/office/drawing/2014/main" id="{E4929CC4-D4FA-71F8-CC57-C999ED3B6D81}"/>
              </a:ext>
            </a:extLst>
          </p:cNvPr>
          <p:cNvSpPr txBox="1"/>
          <p:nvPr/>
        </p:nvSpPr>
        <p:spPr>
          <a:xfrm>
            <a:off x="8150834" y="4524934"/>
            <a:ext cx="1718612" cy="369332"/>
          </a:xfrm>
          <a:prstGeom prst="rect">
            <a:avLst/>
          </a:prstGeom>
          <a:noFill/>
        </p:spPr>
        <p:txBody>
          <a:bodyPr wrap="none" rtlCol="0">
            <a:spAutoFit/>
          </a:bodyPr>
          <a:lstStyle/>
          <a:p>
            <a:r>
              <a:rPr lang="en-GB" b="1" dirty="0">
                <a:latin typeface="Abadi" panose="020B0604020104020204" pitchFamily="34" charset="0"/>
              </a:rPr>
              <a:t>DATA DOMAIN </a:t>
            </a:r>
          </a:p>
        </p:txBody>
      </p:sp>
      <p:sp>
        <p:nvSpPr>
          <p:cNvPr id="12" name="TextBox 11">
            <a:extLst>
              <a:ext uri="{FF2B5EF4-FFF2-40B4-BE49-F238E27FC236}">
                <a16:creationId xmlns:a16="http://schemas.microsoft.com/office/drawing/2014/main" id="{BE03A8F1-481A-1612-493C-781FCE687DFF}"/>
              </a:ext>
            </a:extLst>
          </p:cNvPr>
          <p:cNvSpPr txBox="1"/>
          <p:nvPr/>
        </p:nvSpPr>
        <p:spPr>
          <a:xfrm>
            <a:off x="4492294" y="6437821"/>
            <a:ext cx="3291157" cy="369332"/>
          </a:xfrm>
          <a:prstGeom prst="rect">
            <a:avLst/>
          </a:prstGeom>
          <a:noFill/>
        </p:spPr>
        <p:txBody>
          <a:bodyPr wrap="none" rtlCol="0">
            <a:spAutoFit/>
          </a:bodyPr>
          <a:lstStyle/>
          <a:p>
            <a:r>
              <a:rPr lang="en-GB" b="1" dirty="0">
                <a:latin typeface="Abadi" panose="020B0604020104020204" pitchFamily="34" charset="0"/>
              </a:rPr>
              <a:t>SPECIFIC DATA QUALITY ISSUE </a:t>
            </a:r>
          </a:p>
        </p:txBody>
      </p:sp>
      <p:sp>
        <p:nvSpPr>
          <p:cNvPr id="13" name="TextBox 12">
            <a:extLst>
              <a:ext uri="{FF2B5EF4-FFF2-40B4-BE49-F238E27FC236}">
                <a16:creationId xmlns:a16="http://schemas.microsoft.com/office/drawing/2014/main" id="{AB45C064-22F8-F6A9-4475-238FC7198AD9}"/>
              </a:ext>
            </a:extLst>
          </p:cNvPr>
          <p:cNvSpPr txBox="1"/>
          <p:nvPr/>
        </p:nvSpPr>
        <p:spPr>
          <a:xfrm>
            <a:off x="5298076" y="4500831"/>
            <a:ext cx="1605439" cy="369332"/>
          </a:xfrm>
          <a:prstGeom prst="rect">
            <a:avLst/>
          </a:prstGeom>
          <a:noFill/>
        </p:spPr>
        <p:txBody>
          <a:bodyPr wrap="none" rtlCol="0">
            <a:spAutoFit/>
          </a:bodyPr>
          <a:lstStyle/>
          <a:p>
            <a:r>
              <a:rPr lang="en-GB" b="1" dirty="0">
                <a:latin typeface="Abadi" panose="020B0604020104020204" pitchFamily="34" charset="0"/>
              </a:rPr>
              <a:t>DEPARTMENT </a:t>
            </a:r>
          </a:p>
        </p:txBody>
      </p:sp>
      <p:pic>
        <p:nvPicPr>
          <p:cNvPr id="1032" name="Picture 8" descr="Company Growing? How to Plan Your HR Department Structure | Software Advice">
            <a:extLst>
              <a:ext uri="{FF2B5EF4-FFF2-40B4-BE49-F238E27FC236}">
                <a16:creationId xmlns:a16="http://schemas.microsoft.com/office/drawing/2014/main" id="{B5BCBB12-E8CF-E793-0C8C-5853732E757A}"/>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996297" y="3064940"/>
            <a:ext cx="2191324" cy="140244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Up Arrow 13">
            <a:extLst>
              <a:ext uri="{FF2B5EF4-FFF2-40B4-BE49-F238E27FC236}">
                <a16:creationId xmlns:a16="http://schemas.microsoft.com/office/drawing/2014/main" id="{CA5A9998-1078-850F-007D-255F65C72516}"/>
              </a:ext>
            </a:extLst>
          </p:cNvPr>
          <p:cNvSpPr/>
          <p:nvPr/>
        </p:nvSpPr>
        <p:spPr>
          <a:xfrm>
            <a:off x="333487" y="842590"/>
            <a:ext cx="408791" cy="53215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Up Arrow 19">
            <a:extLst>
              <a:ext uri="{FF2B5EF4-FFF2-40B4-BE49-F238E27FC236}">
                <a16:creationId xmlns:a16="http://schemas.microsoft.com/office/drawing/2014/main" id="{9809D692-8ED6-3ACA-922B-02660DBBC127}"/>
              </a:ext>
            </a:extLst>
          </p:cNvPr>
          <p:cNvSpPr/>
          <p:nvPr/>
        </p:nvSpPr>
        <p:spPr>
          <a:xfrm rot="10800000">
            <a:off x="10294174" y="842590"/>
            <a:ext cx="408791" cy="53215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427BBD53-D4AA-4A5C-1DCE-52CB7D365C9F}"/>
              </a:ext>
            </a:extLst>
          </p:cNvPr>
          <p:cNvSpPr txBox="1"/>
          <p:nvPr/>
        </p:nvSpPr>
        <p:spPr>
          <a:xfrm>
            <a:off x="10563945" y="1086537"/>
            <a:ext cx="1430584" cy="400110"/>
          </a:xfrm>
          <a:prstGeom prst="rect">
            <a:avLst/>
          </a:prstGeom>
          <a:noFill/>
        </p:spPr>
        <p:txBody>
          <a:bodyPr wrap="none" rtlCol="0">
            <a:spAutoFit/>
          </a:bodyPr>
          <a:lstStyle/>
          <a:p>
            <a:pPr algn="ctr"/>
            <a:r>
              <a:rPr lang="en-GB" sz="2000" b="1" dirty="0">
                <a:solidFill>
                  <a:schemeClr val="accent1">
                    <a:lumMod val="75000"/>
                  </a:schemeClr>
                </a:solidFill>
                <a:latin typeface="Abadi" panose="020B0604020104020204" pitchFamily="34" charset="0"/>
              </a:rPr>
              <a:t>TOP DOWN</a:t>
            </a:r>
          </a:p>
        </p:txBody>
      </p:sp>
      <p:sp>
        <p:nvSpPr>
          <p:cNvPr id="24" name="TextBox 23">
            <a:extLst>
              <a:ext uri="{FF2B5EF4-FFF2-40B4-BE49-F238E27FC236}">
                <a16:creationId xmlns:a16="http://schemas.microsoft.com/office/drawing/2014/main" id="{D42692B7-4647-A1E5-F616-3236C460B0E0}"/>
              </a:ext>
            </a:extLst>
          </p:cNvPr>
          <p:cNvSpPr txBox="1"/>
          <p:nvPr/>
        </p:nvSpPr>
        <p:spPr>
          <a:xfrm>
            <a:off x="656305" y="5853065"/>
            <a:ext cx="1611980" cy="400110"/>
          </a:xfrm>
          <a:prstGeom prst="rect">
            <a:avLst/>
          </a:prstGeom>
          <a:noFill/>
        </p:spPr>
        <p:txBody>
          <a:bodyPr wrap="none" rtlCol="0">
            <a:spAutoFit/>
          </a:bodyPr>
          <a:lstStyle/>
          <a:p>
            <a:pPr algn="ctr"/>
            <a:r>
              <a:rPr lang="en-GB" sz="2000" b="1" dirty="0">
                <a:solidFill>
                  <a:schemeClr val="accent1">
                    <a:lumMod val="75000"/>
                  </a:schemeClr>
                </a:solidFill>
                <a:latin typeface="Abadi" panose="020B0604020104020204" pitchFamily="34" charset="0"/>
              </a:rPr>
              <a:t>BOTTOM UP </a:t>
            </a:r>
          </a:p>
        </p:txBody>
      </p:sp>
      <p:cxnSp>
        <p:nvCxnSpPr>
          <p:cNvPr id="5" name="Straight Arrow Connector 4">
            <a:extLst>
              <a:ext uri="{FF2B5EF4-FFF2-40B4-BE49-F238E27FC236}">
                <a16:creationId xmlns:a16="http://schemas.microsoft.com/office/drawing/2014/main" id="{59C7902B-CBF4-090F-A587-0B23E84D8E11}"/>
              </a:ext>
            </a:extLst>
          </p:cNvPr>
          <p:cNvCxnSpPr>
            <a:cxnSpLocks/>
          </p:cNvCxnSpPr>
          <p:nvPr/>
        </p:nvCxnSpPr>
        <p:spPr>
          <a:xfrm flipH="1">
            <a:off x="2505006" y="1486651"/>
            <a:ext cx="2428425" cy="136790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6474F03-5C7C-8750-303F-330CA6CCCDA9}"/>
              </a:ext>
            </a:extLst>
          </p:cNvPr>
          <p:cNvCxnSpPr>
            <a:cxnSpLocks/>
          </p:cNvCxnSpPr>
          <p:nvPr/>
        </p:nvCxnSpPr>
        <p:spPr>
          <a:xfrm>
            <a:off x="7122313" y="1486651"/>
            <a:ext cx="2087005" cy="136790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AC7CEA6-F80A-F14E-A3B8-92D6B7AD3497}"/>
              </a:ext>
            </a:extLst>
          </p:cNvPr>
          <p:cNvCxnSpPr>
            <a:cxnSpLocks/>
          </p:cNvCxnSpPr>
          <p:nvPr/>
        </p:nvCxnSpPr>
        <p:spPr>
          <a:xfrm>
            <a:off x="2405287" y="4824992"/>
            <a:ext cx="2528140" cy="97016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C40DFCB-D569-DED7-8518-7554F0B70474}"/>
              </a:ext>
            </a:extLst>
          </p:cNvPr>
          <p:cNvCxnSpPr>
            <a:cxnSpLocks/>
            <a:stCxn id="11" idx="2"/>
          </p:cNvCxnSpPr>
          <p:nvPr/>
        </p:nvCxnSpPr>
        <p:spPr>
          <a:xfrm flipH="1">
            <a:off x="7246981" y="4894270"/>
            <a:ext cx="1763163" cy="95260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781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4F339-EFB8-9449-A84C-B7490F65C346}"/>
              </a:ext>
            </a:extLst>
          </p:cNvPr>
          <p:cNvSpPr>
            <a:spLocks noGrp="1"/>
          </p:cNvSpPr>
          <p:nvPr>
            <p:ph type="sldNum" sz="quarter" idx="12"/>
          </p:nvPr>
        </p:nvSpPr>
        <p:spPr/>
        <p:txBody>
          <a:bodyPr/>
          <a:lstStyle/>
          <a:p>
            <a:fld id="{7C0A8638-8D10-419D-A540-6BF35F11F66E}" type="slidenum">
              <a:rPr lang="en-US" smtClean="0">
                <a:solidFill>
                  <a:schemeClr val="bg1"/>
                </a:solidFill>
              </a:rPr>
              <a:t>33</a:t>
            </a:fld>
            <a:endParaRPr lang="en-US" dirty="0">
              <a:solidFill>
                <a:schemeClr val="bg1"/>
              </a:solidFill>
            </a:endParaRPr>
          </a:p>
        </p:txBody>
      </p:sp>
      <p:sp>
        <p:nvSpPr>
          <p:cNvPr id="5" name="Title 4">
            <a:extLst>
              <a:ext uri="{FF2B5EF4-FFF2-40B4-BE49-F238E27FC236}">
                <a16:creationId xmlns:a16="http://schemas.microsoft.com/office/drawing/2014/main" id="{BAB3236D-C294-4B47-ABE0-BFFB244E9A4B}"/>
              </a:ext>
            </a:extLst>
          </p:cNvPr>
          <p:cNvSpPr txBox="1">
            <a:spLocks/>
          </p:cNvSpPr>
          <p:nvPr/>
        </p:nvSpPr>
        <p:spPr>
          <a:xfrm>
            <a:off x="7411293" y="2760102"/>
            <a:ext cx="4316506" cy="903049"/>
          </a:xfrm>
          <a:prstGeom prst="rect">
            <a:avLst/>
          </a:prstGeom>
        </p:spPr>
        <p:txBody>
          <a:bodyPr>
            <a:normAutofit fontScale="90000" lnSpcReduction="10000"/>
          </a:bodyPr>
          <a:lstStyle>
            <a:lvl1pPr algn="l" defTabSz="914400" rtl="0" eaLnBrk="1" latinLnBrk="0" hangingPunct="1">
              <a:lnSpc>
                <a:spcPct val="90000"/>
              </a:lnSpc>
              <a:spcBef>
                <a:spcPct val="0"/>
              </a:spcBef>
              <a:buNone/>
              <a:defRPr sz="3200" b="1" kern="1200">
                <a:solidFill>
                  <a:srgbClr val="000099"/>
                </a:solidFill>
                <a:latin typeface="+mn-lt"/>
                <a:ea typeface="+mj-ea"/>
                <a:cs typeface="+mj-cs"/>
              </a:defRPr>
            </a:lvl1pPr>
          </a:lstStyle>
          <a:p>
            <a:pPr algn="ctr"/>
            <a:r>
              <a:rPr lang="en-US" dirty="0">
                <a:solidFill>
                  <a:srgbClr val="FFFF00"/>
                </a:solidFill>
              </a:rPr>
              <a:t>The A2E Approach:</a:t>
            </a:r>
          </a:p>
          <a:p>
            <a:pPr algn="ctr"/>
            <a:r>
              <a:rPr lang="en-US" sz="4000" dirty="0">
                <a:solidFill>
                  <a:srgbClr val="FFFF00"/>
                </a:solidFill>
              </a:rPr>
              <a:t>Step 1 – Assess </a:t>
            </a:r>
          </a:p>
        </p:txBody>
      </p:sp>
      <p:pic>
        <p:nvPicPr>
          <p:cNvPr id="4" name="Picture 3" descr="Diagram&#10;&#10;Description automatically generated">
            <a:extLst>
              <a:ext uri="{FF2B5EF4-FFF2-40B4-BE49-F238E27FC236}">
                <a16:creationId xmlns:a16="http://schemas.microsoft.com/office/drawing/2014/main" id="{E41C3560-436F-FD92-4B77-A8E9F2413C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62779" y="1129117"/>
            <a:ext cx="5221804" cy="41650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74634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E232-B702-A84F-BD44-B4EF57E229E9}"/>
              </a:ext>
            </a:extLst>
          </p:cNvPr>
          <p:cNvSpPr>
            <a:spLocks noGrp="1"/>
          </p:cNvSpPr>
          <p:nvPr>
            <p:ph type="title"/>
          </p:nvPr>
        </p:nvSpPr>
        <p:spPr/>
        <p:txBody>
          <a:bodyPr/>
          <a:lstStyle/>
          <a:p>
            <a:r>
              <a:rPr lang="en-GB" dirty="0"/>
              <a:t>A2E Step 1: Assess </a:t>
            </a:r>
          </a:p>
        </p:txBody>
      </p:sp>
      <p:sp>
        <p:nvSpPr>
          <p:cNvPr id="3" name="Content Placeholder 2">
            <a:extLst>
              <a:ext uri="{FF2B5EF4-FFF2-40B4-BE49-F238E27FC236}">
                <a16:creationId xmlns:a16="http://schemas.microsoft.com/office/drawing/2014/main" id="{7039BA85-5073-E846-BAC2-5F5D7778DDF6}"/>
              </a:ext>
            </a:extLst>
          </p:cNvPr>
          <p:cNvSpPr>
            <a:spLocks noGrp="1"/>
          </p:cNvSpPr>
          <p:nvPr>
            <p:ph sz="half" idx="1"/>
          </p:nvPr>
        </p:nvSpPr>
        <p:spPr>
          <a:xfrm>
            <a:off x="501450" y="1727589"/>
            <a:ext cx="5279631" cy="4613851"/>
          </a:xfrm>
        </p:spPr>
        <p:txBody>
          <a:bodyPr/>
          <a:lstStyle/>
          <a:p>
            <a:r>
              <a:rPr lang="en-GB" sz="1600" dirty="0"/>
              <a:t>Understand the business and its primary goals &amp; objectives </a:t>
            </a:r>
          </a:p>
          <a:p>
            <a:r>
              <a:rPr lang="en-GB" sz="1600" dirty="0"/>
              <a:t>Analyse what data the business:</a:t>
            </a:r>
          </a:p>
          <a:p>
            <a:pPr lvl="1"/>
            <a:r>
              <a:rPr lang="en-GB" sz="1600" dirty="0"/>
              <a:t>Relies on today</a:t>
            </a:r>
          </a:p>
          <a:p>
            <a:pPr lvl="1"/>
            <a:r>
              <a:rPr lang="en-GB" sz="1600" dirty="0"/>
              <a:t>Will need to support its future aspirations</a:t>
            </a:r>
          </a:p>
          <a:p>
            <a:r>
              <a:rPr lang="en-GB" sz="1600" dirty="0"/>
              <a:t>Identify the primary data stakeholders:</a:t>
            </a:r>
          </a:p>
          <a:p>
            <a:pPr lvl="1"/>
            <a:r>
              <a:rPr lang="en-GB" sz="1600" dirty="0"/>
              <a:t>Business </a:t>
            </a:r>
          </a:p>
          <a:p>
            <a:pPr lvl="1"/>
            <a:r>
              <a:rPr lang="en-GB" sz="1600" dirty="0"/>
              <a:t>IT</a:t>
            </a:r>
          </a:p>
          <a:p>
            <a:pPr lvl="1"/>
            <a:r>
              <a:rPr lang="en-GB" sz="1600" dirty="0"/>
              <a:t>External parties (e.g. customers, suppliers, partners)</a:t>
            </a:r>
          </a:p>
          <a:p>
            <a:r>
              <a:rPr lang="en-GB" sz="1600" dirty="0"/>
              <a:t>Work with them to evaluate current data ‘fitness for purpose’ and establish:</a:t>
            </a:r>
          </a:p>
          <a:p>
            <a:pPr lvl="1"/>
            <a:r>
              <a:rPr lang="en-GB" sz="1600" dirty="0"/>
              <a:t>Where / how it is captured, stored and processed</a:t>
            </a:r>
          </a:p>
          <a:p>
            <a:pPr lvl="1"/>
            <a:r>
              <a:rPr lang="en-GB" sz="1600" dirty="0"/>
              <a:t>What’s working well </a:t>
            </a:r>
          </a:p>
          <a:p>
            <a:pPr lvl="1"/>
            <a:r>
              <a:rPr lang="en-GB" sz="1600" dirty="0"/>
              <a:t>What needs to be improved </a:t>
            </a:r>
          </a:p>
          <a:p>
            <a:pPr lvl="1"/>
            <a:r>
              <a:rPr lang="en-GB" sz="1600" dirty="0"/>
              <a:t>The potential benefits of better data quality</a:t>
            </a:r>
          </a:p>
          <a:p>
            <a:r>
              <a:rPr lang="en-GB" sz="1600" dirty="0"/>
              <a:t>Create a Data Quality Issues (&amp; Opportunities) Log </a:t>
            </a:r>
          </a:p>
          <a:p>
            <a:endParaRPr lang="en-GB" sz="1400" dirty="0"/>
          </a:p>
        </p:txBody>
      </p:sp>
      <p:sp>
        <p:nvSpPr>
          <p:cNvPr id="4" name="Content Placeholder 3">
            <a:extLst>
              <a:ext uri="{FF2B5EF4-FFF2-40B4-BE49-F238E27FC236}">
                <a16:creationId xmlns:a16="http://schemas.microsoft.com/office/drawing/2014/main" id="{96FAA301-0D67-254C-8D2D-C1B6F89C0E7E}"/>
              </a:ext>
            </a:extLst>
          </p:cNvPr>
          <p:cNvSpPr>
            <a:spLocks noGrp="1"/>
          </p:cNvSpPr>
          <p:nvPr>
            <p:ph sz="half" idx="2"/>
          </p:nvPr>
        </p:nvSpPr>
        <p:spPr>
          <a:xfrm>
            <a:off x="5958642" y="1727589"/>
            <a:ext cx="5820405" cy="4351338"/>
          </a:xfrm>
        </p:spPr>
        <p:txBody>
          <a:bodyPr/>
          <a:lstStyle/>
          <a:p>
            <a:r>
              <a:rPr lang="en-GB" sz="2000" dirty="0"/>
              <a:t>Highlight:</a:t>
            </a:r>
          </a:p>
          <a:p>
            <a:pPr lvl="1"/>
            <a:r>
              <a:rPr lang="en-GB" sz="1600" dirty="0"/>
              <a:t>Most important business critical data domains</a:t>
            </a:r>
          </a:p>
          <a:p>
            <a:pPr lvl="1"/>
            <a:r>
              <a:rPr lang="en-GB" sz="1600" dirty="0"/>
              <a:t>Business impact</a:t>
            </a:r>
          </a:p>
          <a:p>
            <a:pPr lvl="1"/>
            <a:r>
              <a:rPr lang="en-GB" sz="1600" dirty="0"/>
              <a:t>Main data creators and consumers </a:t>
            </a:r>
          </a:p>
          <a:p>
            <a:pPr lvl="1"/>
            <a:r>
              <a:rPr lang="en-GB" sz="1600" dirty="0"/>
              <a:t>Accountability for the data</a:t>
            </a:r>
          </a:p>
          <a:p>
            <a:pPr lvl="1"/>
            <a:r>
              <a:rPr lang="en-GB" sz="1600" dirty="0"/>
              <a:t>Current problems and issues with the data</a:t>
            </a:r>
          </a:p>
          <a:p>
            <a:pPr lvl="1"/>
            <a:r>
              <a:rPr lang="en-GB" sz="1600" dirty="0"/>
              <a:t>Opportunities &amp; potential benefits</a:t>
            </a:r>
          </a:p>
          <a:p>
            <a:r>
              <a:rPr lang="en-GB" sz="2000" dirty="0"/>
              <a:t>Outputs may include: </a:t>
            </a:r>
          </a:p>
          <a:p>
            <a:pPr lvl="1"/>
            <a:r>
              <a:rPr lang="en-GB" sz="1600" dirty="0"/>
              <a:t>RACI Stakeholder Matrix </a:t>
            </a:r>
          </a:p>
          <a:p>
            <a:pPr lvl="1"/>
            <a:r>
              <a:rPr lang="en-GB" sz="1600" dirty="0"/>
              <a:t>Rich Picture highlighting real-world issues</a:t>
            </a:r>
          </a:p>
          <a:p>
            <a:pPr lvl="1"/>
            <a:r>
              <a:rPr lang="en-GB" sz="1600" dirty="0"/>
              <a:t>Data Quality Issues Log</a:t>
            </a:r>
          </a:p>
          <a:p>
            <a:pPr lvl="1"/>
            <a:r>
              <a:rPr lang="en-GB" sz="1600" dirty="0"/>
              <a:t>Business Data Model / Conceptual Data Model </a:t>
            </a:r>
          </a:p>
          <a:p>
            <a:pPr lvl="1"/>
            <a:r>
              <a:rPr lang="en-GB" sz="1600" dirty="0"/>
              <a:t>Business Process Model</a:t>
            </a:r>
          </a:p>
          <a:p>
            <a:pPr lvl="1"/>
            <a:r>
              <a:rPr lang="en-GB" sz="1600" dirty="0"/>
              <a:t>ROI analysis</a:t>
            </a:r>
          </a:p>
          <a:p>
            <a:endParaRPr lang="en-GB" dirty="0"/>
          </a:p>
          <a:p>
            <a:pPr lvl="1"/>
            <a:endParaRPr lang="en-GB" dirty="0"/>
          </a:p>
          <a:p>
            <a:pPr marL="457200" lvl="1" indent="0">
              <a:buNone/>
            </a:pPr>
            <a:endParaRPr lang="en-GB" dirty="0"/>
          </a:p>
        </p:txBody>
      </p:sp>
      <p:sp>
        <p:nvSpPr>
          <p:cNvPr id="5" name="Slide Number Placeholder 4">
            <a:extLst>
              <a:ext uri="{FF2B5EF4-FFF2-40B4-BE49-F238E27FC236}">
                <a16:creationId xmlns:a16="http://schemas.microsoft.com/office/drawing/2014/main" id="{43FB8A89-ED69-1E48-B0A1-DDB312FAD1CA}"/>
              </a:ext>
            </a:extLst>
          </p:cNvPr>
          <p:cNvSpPr>
            <a:spLocks noGrp="1"/>
          </p:cNvSpPr>
          <p:nvPr>
            <p:ph type="sldNum" sz="quarter" idx="12"/>
          </p:nvPr>
        </p:nvSpPr>
        <p:spPr/>
        <p:txBody>
          <a:bodyPr/>
          <a:lstStyle/>
          <a:p>
            <a:fld id="{7C0A8638-8D10-419D-A540-6BF35F11F66E}" type="slidenum">
              <a:rPr lang="en-US" smtClean="0">
                <a:solidFill>
                  <a:schemeClr val="tx1"/>
                </a:solidFill>
              </a:rPr>
              <a:t>34</a:t>
            </a:fld>
            <a:endParaRPr lang="en-US" dirty="0">
              <a:solidFill>
                <a:schemeClr val="tx1"/>
              </a:solidFill>
            </a:endParaRPr>
          </a:p>
        </p:txBody>
      </p:sp>
      <p:sp>
        <p:nvSpPr>
          <p:cNvPr id="7" name="TextBox 6">
            <a:extLst>
              <a:ext uri="{FF2B5EF4-FFF2-40B4-BE49-F238E27FC236}">
                <a16:creationId xmlns:a16="http://schemas.microsoft.com/office/drawing/2014/main" id="{44E8B755-4CD9-5B4C-9217-8A8182AB2384}"/>
              </a:ext>
            </a:extLst>
          </p:cNvPr>
          <p:cNvSpPr txBox="1"/>
          <p:nvPr/>
        </p:nvSpPr>
        <p:spPr>
          <a:xfrm>
            <a:off x="781187" y="1035013"/>
            <a:ext cx="4818184" cy="430887"/>
          </a:xfrm>
          <a:prstGeom prst="rect">
            <a:avLst/>
          </a:prstGeom>
          <a:noFill/>
        </p:spPr>
        <p:txBody>
          <a:bodyPr wrap="square" rtlCol="0">
            <a:spAutoFit/>
          </a:bodyPr>
          <a:lstStyle/>
          <a:p>
            <a:pPr algn="ctr"/>
            <a:r>
              <a:rPr lang="en-GB" sz="2200" b="1" dirty="0">
                <a:solidFill>
                  <a:srgbClr val="002060"/>
                </a:solidFill>
              </a:rPr>
              <a:t>ASSESS THE BUSINESS LANDSCAPE </a:t>
            </a:r>
          </a:p>
        </p:txBody>
      </p:sp>
      <p:sp>
        <p:nvSpPr>
          <p:cNvPr id="9" name="TextBox 8">
            <a:extLst>
              <a:ext uri="{FF2B5EF4-FFF2-40B4-BE49-F238E27FC236}">
                <a16:creationId xmlns:a16="http://schemas.microsoft.com/office/drawing/2014/main" id="{8EE552D6-A2EA-3043-9A6E-42CD05CE2CAF}"/>
              </a:ext>
            </a:extLst>
          </p:cNvPr>
          <p:cNvSpPr txBox="1"/>
          <p:nvPr/>
        </p:nvSpPr>
        <p:spPr>
          <a:xfrm>
            <a:off x="6506478" y="1035017"/>
            <a:ext cx="4452051" cy="430887"/>
          </a:xfrm>
          <a:prstGeom prst="rect">
            <a:avLst/>
          </a:prstGeom>
          <a:noFill/>
        </p:spPr>
        <p:txBody>
          <a:bodyPr wrap="square" rtlCol="0">
            <a:spAutoFit/>
          </a:bodyPr>
          <a:lstStyle/>
          <a:p>
            <a:pPr algn="ctr"/>
            <a:r>
              <a:rPr lang="en-GB" sz="2200" b="1" dirty="0">
                <a:solidFill>
                  <a:srgbClr val="002060"/>
                </a:solidFill>
              </a:rPr>
              <a:t>POTENTIAL OUTPUTS &amp; TOOLS</a:t>
            </a:r>
          </a:p>
        </p:txBody>
      </p:sp>
      <p:cxnSp>
        <p:nvCxnSpPr>
          <p:cNvPr id="10" name="Straight Connector 9">
            <a:extLst>
              <a:ext uri="{FF2B5EF4-FFF2-40B4-BE49-F238E27FC236}">
                <a16:creationId xmlns:a16="http://schemas.microsoft.com/office/drawing/2014/main" id="{DD3EB0F2-6F12-F84A-87DF-BFA863031188}"/>
              </a:ext>
            </a:extLst>
          </p:cNvPr>
          <p:cNvCxnSpPr/>
          <p:nvPr/>
        </p:nvCxnSpPr>
        <p:spPr>
          <a:xfrm>
            <a:off x="5869859" y="1113684"/>
            <a:ext cx="0" cy="514359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653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E3FF3-ABC1-8242-A31E-18751161506E}"/>
              </a:ext>
            </a:extLst>
          </p:cNvPr>
          <p:cNvSpPr>
            <a:spLocks noGrp="1"/>
          </p:cNvSpPr>
          <p:nvPr>
            <p:ph type="title"/>
          </p:nvPr>
        </p:nvSpPr>
        <p:spPr>
          <a:xfrm>
            <a:off x="155732" y="107744"/>
            <a:ext cx="10515600" cy="787814"/>
          </a:xfrm>
        </p:spPr>
        <p:txBody>
          <a:bodyPr>
            <a:normAutofit/>
          </a:bodyPr>
          <a:lstStyle/>
          <a:p>
            <a:r>
              <a:rPr lang="en-GB" dirty="0"/>
              <a:t>How to capture business goals and drivers (1) – Business   </a:t>
            </a:r>
          </a:p>
        </p:txBody>
      </p:sp>
      <p:sp>
        <p:nvSpPr>
          <p:cNvPr id="3" name="Content Placeholder 2">
            <a:extLst>
              <a:ext uri="{FF2B5EF4-FFF2-40B4-BE49-F238E27FC236}">
                <a16:creationId xmlns:a16="http://schemas.microsoft.com/office/drawing/2014/main" id="{0D40B199-532F-694C-AB85-449BE7367B3A}"/>
              </a:ext>
            </a:extLst>
          </p:cNvPr>
          <p:cNvSpPr>
            <a:spLocks noGrp="1"/>
          </p:cNvSpPr>
          <p:nvPr>
            <p:ph idx="1"/>
          </p:nvPr>
        </p:nvSpPr>
        <p:spPr>
          <a:xfrm>
            <a:off x="896808" y="1549442"/>
            <a:ext cx="7619231" cy="4457757"/>
          </a:xfrm>
        </p:spPr>
        <p:txBody>
          <a:bodyPr>
            <a:noAutofit/>
          </a:bodyPr>
          <a:lstStyle/>
          <a:p>
            <a:r>
              <a:rPr lang="en-GB" dirty="0"/>
              <a:t>Look at organisation / company websites &amp; documents (external and internal, e.g. Annual Reports) to highlight:</a:t>
            </a:r>
          </a:p>
          <a:p>
            <a:pPr lvl="1"/>
            <a:r>
              <a:rPr lang="en-GB" sz="2000" dirty="0"/>
              <a:t>Current Mission &amp; Vision</a:t>
            </a:r>
          </a:p>
          <a:p>
            <a:pPr lvl="1"/>
            <a:r>
              <a:rPr lang="en-GB" sz="2000" dirty="0"/>
              <a:t>Strategic business aims and goals </a:t>
            </a:r>
          </a:p>
          <a:p>
            <a:pPr lvl="1"/>
            <a:r>
              <a:rPr lang="en-GB" sz="2000" dirty="0"/>
              <a:t>Current challenges – external and internal </a:t>
            </a:r>
          </a:p>
          <a:p>
            <a:r>
              <a:rPr lang="en-GB" dirty="0"/>
              <a:t>Consider how these depend on data and its effective management </a:t>
            </a:r>
          </a:p>
          <a:p>
            <a:pPr lvl="1"/>
            <a:r>
              <a:rPr lang="en-GB" sz="2000" dirty="0"/>
              <a:t>For example, a business goal to </a:t>
            </a:r>
            <a:r>
              <a:rPr lang="en-GB" sz="2000" b="1" dirty="0"/>
              <a:t>‘Increase our revenues from our top 10% revenue generating customers’</a:t>
            </a:r>
          </a:p>
          <a:p>
            <a:pPr lvl="1"/>
            <a:r>
              <a:rPr lang="en-GB" sz="2000" dirty="0"/>
              <a:t>Data questions:</a:t>
            </a:r>
          </a:p>
          <a:p>
            <a:pPr lvl="2"/>
            <a:r>
              <a:rPr lang="en-GB" sz="2000" dirty="0"/>
              <a:t>Can we identify our top 10% revenue generating customers? </a:t>
            </a:r>
          </a:p>
          <a:p>
            <a:pPr lvl="2"/>
            <a:r>
              <a:rPr lang="en-GB" sz="2000" dirty="0"/>
              <a:t>What data issues may stop us doing that (data quality, data duplication, missing data etc.)</a:t>
            </a:r>
          </a:p>
          <a:p>
            <a:pPr lvl="2"/>
            <a:r>
              <a:rPr lang="en-GB" sz="2000" dirty="0"/>
              <a:t>What are the business implications if we can’t? </a:t>
            </a:r>
          </a:p>
        </p:txBody>
      </p:sp>
      <p:sp>
        <p:nvSpPr>
          <p:cNvPr id="4" name="Slide Number Placeholder 3">
            <a:extLst>
              <a:ext uri="{FF2B5EF4-FFF2-40B4-BE49-F238E27FC236}">
                <a16:creationId xmlns:a16="http://schemas.microsoft.com/office/drawing/2014/main" id="{5DB0B82D-E6C8-0A40-B0EB-5454AB894915}"/>
              </a:ext>
            </a:extLst>
          </p:cNvPr>
          <p:cNvSpPr>
            <a:spLocks noGrp="1"/>
          </p:cNvSpPr>
          <p:nvPr>
            <p:ph type="sldNum" sz="quarter" idx="12"/>
          </p:nvPr>
        </p:nvSpPr>
        <p:spPr>
          <a:xfrm>
            <a:off x="11353800" y="6356349"/>
            <a:ext cx="579783" cy="365125"/>
          </a:xfrm>
        </p:spPr>
        <p:txBody>
          <a:bodyPr/>
          <a:lstStyle/>
          <a:p>
            <a:fld id="{7C0A8638-8D10-419D-A540-6BF35F11F66E}" type="slidenum">
              <a:rPr lang="en-US" smtClean="0">
                <a:solidFill>
                  <a:schemeClr val="tx1"/>
                </a:solidFill>
              </a:rPr>
              <a:t>35</a:t>
            </a:fld>
            <a:endParaRPr lang="en-US" dirty="0">
              <a:solidFill>
                <a:schemeClr val="tx1"/>
              </a:solidFill>
            </a:endParaRPr>
          </a:p>
        </p:txBody>
      </p:sp>
      <p:pic>
        <p:nvPicPr>
          <p:cNvPr id="1028" name="Picture 4" descr="What is an Annual Report? Definitions, Requirements, and Examples">
            <a:extLst>
              <a:ext uri="{FF2B5EF4-FFF2-40B4-BE49-F238E27FC236}">
                <a16:creationId xmlns:a16="http://schemas.microsoft.com/office/drawing/2014/main" id="{7881505F-EE2A-4F51-4027-2A547489AAF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04233" y="1149144"/>
            <a:ext cx="1921666" cy="5034325"/>
          </a:xfrm>
          <a:prstGeom prst="rect">
            <a:avLst/>
          </a:prstGeom>
          <a:noFill/>
          <a:ln w="25400">
            <a:solidFill>
              <a:schemeClr val="accent5"/>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62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E3FF3-ABC1-8242-A31E-18751161506E}"/>
              </a:ext>
            </a:extLst>
          </p:cNvPr>
          <p:cNvSpPr>
            <a:spLocks noGrp="1"/>
          </p:cNvSpPr>
          <p:nvPr>
            <p:ph type="title"/>
          </p:nvPr>
        </p:nvSpPr>
        <p:spPr/>
        <p:txBody>
          <a:bodyPr>
            <a:normAutofit/>
          </a:bodyPr>
          <a:lstStyle/>
          <a:p>
            <a:r>
              <a:rPr lang="en-GB" dirty="0"/>
              <a:t>How to capture business goals and drivers (2) – Data   </a:t>
            </a:r>
          </a:p>
        </p:txBody>
      </p:sp>
      <p:sp>
        <p:nvSpPr>
          <p:cNvPr id="3" name="Content Placeholder 2">
            <a:extLst>
              <a:ext uri="{FF2B5EF4-FFF2-40B4-BE49-F238E27FC236}">
                <a16:creationId xmlns:a16="http://schemas.microsoft.com/office/drawing/2014/main" id="{0D40B199-532F-694C-AB85-449BE7367B3A}"/>
              </a:ext>
            </a:extLst>
          </p:cNvPr>
          <p:cNvSpPr>
            <a:spLocks noGrp="1"/>
          </p:cNvSpPr>
          <p:nvPr>
            <p:ph idx="1"/>
          </p:nvPr>
        </p:nvSpPr>
        <p:spPr>
          <a:xfrm>
            <a:off x="354955" y="1199959"/>
            <a:ext cx="6952650" cy="4848601"/>
          </a:xfrm>
        </p:spPr>
        <p:txBody>
          <a:bodyPr>
            <a:normAutofit lnSpcReduction="10000"/>
          </a:bodyPr>
          <a:lstStyle/>
          <a:p>
            <a:r>
              <a:rPr lang="en-GB" dirty="0"/>
              <a:t>Identify the primary data stakeholders (Include both Business &amp; IT) </a:t>
            </a:r>
          </a:p>
          <a:p>
            <a:r>
              <a:rPr lang="en-GB" dirty="0"/>
              <a:t>Set up 1-1 interviews, group interviews or workshops to highlight:</a:t>
            </a:r>
          </a:p>
          <a:p>
            <a:pPr lvl="1"/>
            <a:r>
              <a:rPr lang="en-GB" dirty="0"/>
              <a:t>How are you currently using or managing data in your role? </a:t>
            </a:r>
          </a:p>
          <a:p>
            <a:pPr lvl="1"/>
            <a:r>
              <a:rPr lang="en-GB" dirty="0"/>
              <a:t>What’s working well?</a:t>
            </a:r>
          </a:p>
          <a:p>
            <a:pPr lvl="1"/>
            <a:r>
              <a:rPr lang="en-GB" dirty="0"/>
              <a:t>What needs to be improved and why?</a:t>
            </a:r>
          </a:p>
          <a:p>
            <a:pPr lvl="1"/>
            <a:r>
              <a:rPr lang="en-GB" dirty="0"/>
              <a:t>What future data needs do you have and what opportunities can be taken with better (use of) data?</a:t>
            </a:r>
          </a:p>
          <a:p>
            <a:pPr lvl="1"/>
            <a:r>
              <a:rPr lang="en-GB" dirty="0"/>
              <a:t>What are the current costs / lost opportunities of current data shortcomings? (Quantify in financial terms if possible) </a:t>
            </a:r>
          </a:p>
          <a:p>
            <a:pPr lvl="1"/>
            <a:r>
              <a:rPr lang="en-GB" dirty="0"/>
              <a:t>What is your One Wish for data?</a:t>
            </a:r>
          </a:p>
          <a:p>
            <a:r>
              <a:rPr lang="en-GB" dirty="0"/>
              <a:t>It’s important to speak to a wide range of roles across the organisation:</a:t>
            </a:r>
          </a:p>
          <a:p>
            <a:pPr lvl="1"/>
            <a:r>
              <a:rPr lang="en-GB" dirty="0"/>
              <a:t>Senior Executives</a:t>
            </a:r>
          </a:p>
          <a:p>
            <a:pPr lvl="1"/>
            <a:r>
              <a:rPr lang="en-GB" dirty="0"/>
              <a:t>Management roles (Business &amp; IT) </a:t>
            </a:r>
          </a:p>
          <a:p>
            <a:pPr lvl="1"/>
            <a:r>
              <a:rPr lang="en-GB" dirty="0"/>
              <a:t>Front line roles (Business &amp; IT) </a:t>
            </a:r>
          </a:p>
        </p:txBody>
      </p:sp>
      <p:sp>
        <p:nvSpPr>
          <p:cNvPr id="4" name="Slide Number Placeholder 3">
            <a:extLst>
              <a:ext uri="{FF2B5EF4-FFF2-40B4-BE49-F238E27FC236}">
                <a16:creationId xmlns:a16="http://schemas.microsoft.com/office/drawing/2014/main" id="{5DB0B82D-E6C8-0A40-B0EB-5454AB894915}"/>
              </a:ext>
            </a:extLst>
          </p:cNvPr>
          <p:cNvSpPr>
            <a:spLocks noGrp="1"/>
          </p:cNvSpPr>
          <p:nvPr>
            <p:ph type="sldNum" sz="quarter" idx="12"/>
          </p:nvPr>
        </p:nvSpPr>
        <p:spPr/>
        <p:txBody>
          <a:bodyPr/>
          <a:lstStyle/>
          <a:p>
            <a:fld id="{7C0A8638-8D10-419D-A540-6BF35F11F66E}" type="slidenum">
              <a:rPr lang="en-US" smtClean="0">
                <a:solidFill>
                  <a:schemeClr val="tx1"/>
                </a:solidFill>
              </a:rPr>
              <a:t>36</a:t>
            </a:fld>
            <a:endParaRPr lang="en-US" dirty="0">
              <a:solidFill>
                <a:schemeClr val="tx1"/>
              </a:solidFill>
            </a:endParaRPr>
          </a:p>
        </p:txBody>
      </p:sp>
      <p:pic>
        <p:nvPicPr>
          <p:cNvPr id="6" name="Picture 5">
            <a:extLst>
              <a:ext uri="{FF2B5EF4-FFF2-40B4-BE49-F238E27FC236}">
                <a16:creationId xmlns:a16="http://schemas.microsoft.com/office/drawing/2014/main" id="{43803FBA-3F05-B742-B1EE-3246FED148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8654" y="1638051"/>
            <a:ext cx="4139899" cy="393440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3492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Stakeholder Matrix</a:t>
            </a:r>
          </a:p>
        </p:txBody>
      </p:sp>
      <p:sp>
        <p:nvSpPr>
          <p:cNvPr id="4" name="Slide Number Placeholder 3"/>
          <p:cNvSpPr>
            <a:spLocks noGrp="1"/>
          </p:cNvSpPr>
          <p:nvPr>
            <p:ph type="sldNum" sz="quarter" idx="12"/>
          </p:nvPr>
        </p:nvSpPr>
        <p:spPr>
          <a:xfrm>
            <a:off x="11364557" y="6333458"/>
            <a:ext cx="579783" cy="365125"/>
          </a:xfrm>
        </p:spPr>
        <p:txBody>
          <a:bodyPr/>
          <a:lstStyle/>
          <a:p>
            <a:fld id="{7C0A8638-8D10-419D-A540-6BF35F11F66E}" type="slidenum">
              <a:rPr lang="en-US" smtClean="0">
                <a:solidFill>
                  <a:schemeClr val="tx1"/>
                </a:solidFill>
              </a:rPr>
              <a:t>37</a:t>
            </a:fld>
            <a:endParaRPr lang="en-US" dirty="0">
              <a:solidFill>
                <a:schemeClr val="tx1"/>
              </a:solidFill>
            </a:endParaRPr>
          </a:p>
        </p:txBody>
      </p:sp>
      <p:grpSp>
        <p:nvGrpSpPr>
          <p:cNvPr id="9" name="Group 8"/>
          <p:cNvGrpSpPr/>
          <p:nvPr/>
        </p:nvGrpSpPr>
        <p:grpSpPr>
          <a:xfrm>
            <a:off x="79890" y="1415493"/>
            <a:ext cx="11853693" cy="4752529"/>
            <a:chOff x="140547" y="2049328"/>
            <a:chExt cx="8890270" cy="3564397"/>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547" y="2049328"/>
              <a:ext cx="8890270" cy="2718248"/>
            </a:xfrm>
            <a:prstGeom prst="rect">
              <a:avLst/>
            </a:prstGeom>
            <a:ln>
              <a:solidFill>
                <a:schemeClr val="bg1">
                  <a:lumMod val="65000"/>
                </a:schemeClr>
              </a:solidFill>
            </a:ln>
          </p:spPr>
        </p:pic>
        <p:sp>
          <p:nvSpPr>
            <p:cNvPr id="7" name="TextBox 6"/>
            <p:cNvSpPr txBox="1"/>
            <p:nvPr/>
          </p:nvSpPr>
          <p:spPr>
            <a:xfrm>
              <a:off x="3797957" y="4828895"/>
              <a:ext cx="1003934" cy="784830"/>
            </a:xfrm>
            <a:prstGeom prst="rect">
              <a:avLst/>
            </a:prstGeom>
            <a:solidFill>
              <a:schemeClr val="bg2"/>
            </a:solidFill>
            <a:ln>
              <a:solidFill>
                <a:schemeClr val="bg1">
                  <a:lumMod val="65000"/>
                </a:schemeClr>
              </a:solidFill>
            </a:ln>
          </p:spPr>
          <p:txBody>
            <a:bodyPr wrap="square" rtlCol="0">
              <a:spAutoFit/>
            </a:bodyPr>
            <a:lstStyle/>
            <a:p>
              <a:r>
                <a:rPr lang="en-US" sz="1400" b="1" u="sng" dirty="0"/>
                <a:t>RACI *:</a:t>
              </a:r>
            </a:p>
            <a:p>
              <a:r>
                <a:rPr lang="en-US" sz="1200" dirty="0"/>
                <a:t>R: Responsible</a:t>
              </a:r>
            </a:p>
            <a:p>
              <a:r>
                <a:rPr lang="en-US" sz="1200" dirty="0"/>
                <a:t>A: Accountable</a:t>
              </a:r>
            </a:p>
            <a:p>
              <a:r>
                <a:rPr lang="en-US" sz="1200" dirty="0"/>
                <a:t>C: Consulted</a:t>
              </a:r>
            </a:p>
            <a:p>
              <a:r>
                <a:rPr lang="en-US" sz="1200" dirty="0"/>
                <a:t> I: Informed</a:t>
              </a:r>
            </a:p>
          </p:txBody>
        </p:sp>
      </p:grpSp>
    </p:spTree>
    <p:extLst>
      <p:ext uri="{BB962C8B-B14F-4D97-AF65-F5344CB8AC3E}">
        <p14:creationId xmlns:p14="http://schemas.microsoft.com/office/powerpoint/2010/main" val="2431448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014" y="118401"/>
            <a:ext cx="11594028" cy="787814"/>
          </a:xfrm>
        </p:spPr>
        <p:txBody>
          <a:bodyPr>
            <a:normAutofit/>
          </a:bodyPr>
          <a:lstStyle/>
          <a:p>
            <a:r>
              <a:rPr lang="en-US" dirty="0"/>
              <a:t>Data Issues &amp; Opportunities Log: Suggested Template</a:t>
            </a:r>
          </a:p>
        </p:txBody>
      </p:sp>
      <p:graphicFrame>
        <p:nvGraphicFramePr>
          <p:cNvPr id="9" name="Table 8"/>
          <p:cNvGraphicFramePr>
            <a:graphicFrameLocks noGrp="1"/>
          </p:cNvGraphicFramePr>
          <p:nvPr>
            <p:extLst>
              <p:ext uri="{D42A27DB-BD31-4B8C-83A1-F6EECF244321}">
                <p14:modId xmlns:p14="http://schemas.microsoft.com/office/powerpoint/2010/main" val="234635730"/>
              </p:ext>
            </p:extLst>
          </p:nvPr>
        </p:nvGraphicFramePr>
        <p:xfrm>
          <a:off x="350017" y="906215"/>
          <a:ext cx="11003783" cy="5553193"/>
        </p:xfrm>
        <a:graphic>
          <a:graphicData uri="http://schemas.openxmlformats.org/drawingml/2006/table">
            <a:tbl>
              <a:tblPr firstRow="1" firstCol="1" bandRow="1"/>
              <a:tblGrid>
                <a:gridCol w="418835">
                  <a:extLst>
                    <a:ext uri="{9D8B030D-6E8A-4147-A177-3AD203B41FA5}">
                      <a16:colId xmlns:a16="http://schemas.microsoft.com/office/drawing/2014/main" val="20000"/>
                    </a:ext>
                  </a:extLst>
                </a:gridCol>
                <a:gridCol w="1244169">
                  <a:extLst>
                    <a:ext uri="{9D8B030D-6E8A-4147-A177-3AD203B41FA5}">
                      <a16:colId xmlns:a16="http://schemas.microsoft.com/office/drawing/2014/main" val="20002"/>
                    </a:ext>
                  </a:extLst>
                </a:gridCol>
                <a:gridCol w="3313519">
                  <a:extLst>
                    <a:ext uri="{9D8B030D-6E8A-4147-A177-3AD203B41FA5}">
                      <a16:colId xmlns:a16="http://schemas.microsoft.com/office/drawing/2014/main" val="20003"/>
                    </a:ext>
                  </a:extLst>
                </a:gridCol>
                <a:gridCol w="4015687">
                  <a:extLst>
                    <a:ext uri="{9D8B030D-6E8A-4147-A177-3AD203B41FA5}">
                      <a16:colId xmlns:a16="http://schemas.microsoft.com/office/drawing/2014/main" val="20004"/>
                    </a:ext>
                  </a:extLst>
                </a:gridCol>
                <a:gridCol w="2011573">
                  <a:extLst>
                    <a:ext uri="{9D8B030D-6E8A-4147-A177-3AD203B41FA5}">
                      <a16:colId xmlns:a16="http://schemas.microsoft.com/office/drawing/2014/main" val="1681351089"/>
                    </a:ext>
                  </a:extLst>
                </a:gridCol>
              </a:tblGrid>
              <a:tr h="953571">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ID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Short Name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Brief Description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Impact of the Problem / Potential Opportunity</a:t>
                      </a: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(Business &amp; IT)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115" marR="66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Raised By</a:t>
                      </a:r>
                    </a:p>
                    <a:p>
                      <a:pPr marL="0" marR="0" algn="l">
                        <a:lnSpc>
                          <a:spcPct val="107000"/>
                        </a:lnSpc>
                        <a:spcBef>
                          <a:spcPts val="0"/>
                        </a:spcBef>
                        <a:spcAft>
                          <a:spcPts val="0"/>
                        </a:spcAft>
                      </a:pP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115" marR="66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1372334">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8570" marR="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Customer Data Duplication </a:t>
                      </a: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Both in the CRM platform and the Customer Data Warehouse there are known customer record duplications, mainly caused by marketing and sales people not being able or willing to search for an existing customer record.  One estimate is that up to 25% of CRM customer records are duplicates.  Data Warehouse duplication unknown. </a:t>
                      </a: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Multiple marketing communications sent to the same customer, causing brand damage</a:t>
                      </a: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Inability to evaluate total customer lifetime revenue value</a:t>
                      </a: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Impossible to derive a single view of a customer</a:t>
                      </a: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Risks contravening GDPR if customer submits Data Subject Access Request (DSAR) and all data not returned</a:t>
                      </a: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Resolving this problem would accelerate MDM ambitions and enable better targeted 1-1 customer marketing </a:t>
                      </a:r>
                    </a:p>
                    <a:p>
                      <a:pPr marL="171450" marR="0" indent="-171450">
                        <a:lnSpc>
                          <a:spcPct val="107000"/>
                        </a:lnSpc>
                        <a:spcBef>
                          <a:spcPts val="0"/>
                        </a:spcBef>
                        <a:spcAft>
                          <a:spcPts val="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5" marR="66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Bob Mills (Marketing Manager)</a:t>
                      </a: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Anna Ford (CRM Technical Architect)</a:t>
                      </a: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George May (Senior Sales Rep)</a:t>
                      </a:r>
                    </a:p>
                  </a:txBody>
                  <a:tcPr marL="66115" marR="66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92387">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a:t>
                      </a:r>
                    </a:p>
                  </a:txBody>
                  <a:tcPr marL="8570" marR="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5" marR="66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5" marR="66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21361">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a:t>
                      </a:r>
                    </a:p>
                  </a:txBody>
                  <a:tcPr marL="8570" marR="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5" marR="66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5" marR="66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Slide Number Placeholder 3">
            <a:extLst>
              <a:ext uri="{FF2B5EF4-FFF2-40B4-BE49-F238E27FC236}">
                <a16:creationId xmlns:a16="http://schemas.microsoft.com/office/drawing/2014/main" id="{407CCED6-4E12-E640-A0FE-476CED52B290}"/>
              </a:ext>
            </a:extLst>
          </p:cNvPr>
          <p:cNvSpPr txBox="1">
            <a:spLocks/>
          </p:cNvSpPr>
          <p:nvPr/>
        </p:nvSpPr>
        <p:spPr>
          <a:xfrm>
            <a:off x="11353800" y="6356349"/>
            <a:ext cx="579783"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a:pPr algn="r"/>
              <a:t>38</a:t>
            </a:fld>
            <a:endParaRPr lang="en-US" sz="1200" dirty="0"/>
          </a:p>
        </p:txBody>
      </p:sp>
    </p:spTree>
    <p:extLst>
      <p:ext uri="{BB962C8B-B14F-4D97-AF65-F5344CB8AC3E}">
        <p14:creationId xmlns:p14="http://schemas.microsoft.com/office/powerpoint/2010/main" val="903894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2C447-A72D-0F43-BA3B-0B57D99B5F9E}"/>
              </a:ext>
            </a:extLst>
          </p:cNvPr>
          <p:cNvSpPr>
            <a:spLocks noGrp="1"/>
          </p:cNvSpPr>
          <p:nvPr>
            <p:ph type="title"/>
          </p:nvPr>
        </p:nvSpPr>
        <p:spPr/>
        <p:txBody>
          <a:bodyPr/>
          <a:lstStyle/>
          <a:p>
            <a:r>
              <a:rPr lang="en-GB" dirty="0"/>
              <a:t>Data Quality Complexity &amp; Value of Rich Pictures </a:t>
            </a:r>
          </a:p>
        </p:txBody>
      </p:sp>
      <p:sp>
        <p:nvSpPr>
          <p:cNvPr id="3" name="Content Placeholder 2">
            <a:extLst>
              <a:ext uri="{FF2B5EF4-FFF2-40B4-BE49-F238E27FC236}">
                <a16:creationId xmlns:a16="http://schemas.microsoft.com/office/drawing/2014/main" id="{ED3B27B9-D3FD-9E4C-9B20-A8F04A49174D}"/>
              </a:ext>
            </a:extLst>
          </p:cNvPr>
          <p:cNvSpPr>
            <a:spLocks noGrp="1"/>
          </p:cNvSpPr>
          <p:nvPr>
            <p:ph idx="1"/>
          </p:nvPr>
        </p:nvSpPr>
        <p:spPr>
          <a:xfrm>
            <a:off x="404844" y="1177175"/>
            <a:ext cx="9113729" cy="4848601"/>
          </a:xfrm>
        </p:spPr>
        <p:txBody>
          <a:bodyPr/>
          <a:lstStyle/>
          <a:p>
            <a:r>
              <a:rPr lang="en-GB" dirty="0"/>
              <a:t>Data Quality is a ‘messy’ and complex issue:</a:t>
            </a:r>
          </a:p>
          <a:p>
            <a:pPr lvl="1"/>
            <a:r>
              <a:rPr lang="en-GB" dirty="0"/>
              <a:t>Problems often poorly understood (e.g. data flows and lineage)</a:t>
            </a:r>
          </a:p>
          <a:p>
            <a:pPr lvl="1"/>
            <a:r>
              <a:rPr lang="en-GB" dirty="0"/>
              <a:t>Lack of information &amp; hard facts (e.g. measures) </a:t>
            </a:r>
          </a:p>
          <a:p>
            <a:pPr lvl="1"/>
            <a:r>
              <a:rPr lang="en-GB" dirty="0"/>
              <a:t>Large numbers of people involved with differing perspectives (e.g. data producers, data consumers, senior executives, customers, suppliers)</a:t>
            </a:r>
          </a:p>
          <a:p>
            <a:pPr lvl="1"/>
            <a:r>
              <a:rPr lang="en-GB" dirty="0"/>
              <a:t>Problem ownership unclear (e.g. problem origins and impacts) </a:t>
            </a:r>
          </a:p>
          <a:p>
            <a:pPr marL="285750" indent="-285750">
              <a:spcBef>
                <a:spcPts val="600"/>
              </a:spcBef>
            </a:pPr>
            <a:r>
              <a:rPr lang="en-GB" dirty="0"/>
              <a:t>Rich Pictures have great value:</a:t>
            </a:r>
          </a:p>
          <a:p>
            <a:pPr marL="742950" lvl="1" indent="-285750">
              <a:spcBef>
                <a:spcPts val="600"/>
              </a:spcBef>
            </a:pPr>
            <a:r>
              <a:rPr lang="en-GB" dirty="0"/>
              <a:t>Ideal starting point for complex (messy) organisational problems like data quality</a:t>
            </a:r>
          </a:p>
          <a:p>
            <a:pPr marL="742950" lvl="1" indent="-285750">
              <a:spcBef>
                <a:spcPts val="600"/>
              </a:spcBef>
            </a:pPr>
            <a:r>
              <a:rPr lang="en-GB" dirty="0"/>
              <a:t>Holistic, embracing people, process &amp; technology</a:t>
            </a:r>
          </a:p>
          <a:p>
            <a:pPr marL="742950" lvl="1" indent="-285750">
              <a:spcBef>
                <a:spcPts val="600"/>
              </a:spcBef>
            </a:pPr>
            <a:r>
              <a:rPr lang="en-GB" dirty="0"/>
              <a:t>Highlight interconnectedness of problems </a:t>
            </a:r>
          </a:p>
          <a:p>
            <a:pPr marL="285750" indent="-285750">
              <a:spcBef>
                <a:spcPts val="600"/>
              </a:spcBef>
            </a:pPr>
            <a:r>
              <a:rPr lang="en-GB" dirty="0"/>
              <a:t>Best initially created in a workshop (whiteboard and coloured pens ideal!) - encourage participants to contribute</a:t>
            </a:r>
          </a:p>
          <a:p>
            <a:pPr marL="285750" indent="-285750">
              <a:spcBef>
                <a:spcPts val="600"/>
              </a:spcBef>
            </a:pPr>
            <a:r>
              <a:rPr lang="en-GB" dirty="0"/>
              <a:t>Primary use is to derive ‘problem themes’ to enable focus on key issues  </a:t>
            </a:r>
          </a:p>
          <a:p>
            <a:pPr marL="285750" indent="-285750">
              <a:spcBef>
                <a:spcPts val="600"/>
              </a:spcBef>
            </a:pPr>
            <a:endParaRPr lang="en-GB" dirty="0"/>
          </a:p>
          <a:p>
            <a:endParaRPr lang="en-GB" dirty="0"/>
          </a:p>
        </p:txBody>
      </p:sp>
      <p:sp>
        <p:nvSpPr>
          <p:cNvPr id="4" name="Slide Number Placeholder 3">
            <a:extLst>
              <a:ext uri="{FF2B5EF4-FFF2-40B4-BE49-F238E27FC236}">
                <a16:creationId xmlns:a16="http://schemas.microsoft.com/office/drawing/2014/main" id="{44DA6036-C7C2-2A4D-82D7-89BE84EB7F61}"/>
              </a:ext>
            </a:extLst>
          </p:cNvPr>
          <p:cNvSpPr>
            <a:spLocks noGrp="1"/>
          </p:cNvSpPr>
          <p:nvPr>
            <p:ph type="sldNum" sz="quarter" idx="12"/>
          </p:nvPr>
        </p:nvSpPr>
        <p:spPr/>
        <p:txBody>
          <a:bodyPr/>
          <a:lstStyle/>
          <a:p>
            <a:fld id="{7C0A8638-8D10-419D-A540-6BF35F11F66E}" type="slidenum">
              <a:rPr lang="en-US" smtClean="0">
                <a:solidFill>
                  <a:schemeClr val="tx1"/>
                </a:solidFill>
              </a:rPr>
              <a:t>39</a:t>
            </a:fld>
            <a:endParaRPr lang="en-US" dirty="0">
              <a:solidFill>
                <a:schemeClr val="tx1"/>
              </a:solidFill>
            </a:endParaRPr>
          </a:p>
        </p:txBody>
      </p:sp>
      <p:pic>
        <p:nvPicPr>
          <p:cNvPr id="6" name="Picture 5">
            <a:extLst>
              <a:ext uri="{FF2B5EF4-FFF2-40B4-BE49-F238E27FC236}">
                <a16:creationId xmlns:a16="http://schemas.microsoft.com/office/drawing/2014/main" id="{B9022853-4CFD-8B41-B93F-4A24F9F05052}"/>
              </a:ext>
            </a:extLst>
          </p:cNvPr>
          <p:cNvPicPr>
            <a:picLocks noChangeAspect="1"/>
          </p:cNvPicPr>
          <p:nvPr/>
        </p:nvPicPr>
        <p:blipFill>
          <a:blip r:embed="rId3"/>
          <a:stretch>
            <a:fillRect/>
          </a:stretch>
        </p:blipFill>
        <p:spPr>
          <a:xfrm>
            <a:off x="9473024" y="4602342"/>
            <a:ext cx="2314135" cy="1272746"/>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E2B3D19D-C187-7143-A91E-4A408FF9DD2A}"/>
              </a:ext>
            </a:extLst>
          </p:cNvPr>
          <p:cNvPicPr>
            <a:picLocks noChangeAspect="1"/>
          </p:cNvPicPr>
          <p:nvPr/>
        </p:nvPicPr>
        <p:blipFill>
          <a:blip r:embed="rId4"/>
          <a:stretch>
            <a:fillRect/>
          </a:stretch>
        </p:blipFill>
        <p:spPr>
          <a:xfrm>
            <a:off x="9480288" y="2892521"/>
            <a:ext cx="2306871" cy="1349826"/>
          </a:xfrm>
          <a:prstGeom prst="rect">
            <a:avLst/>
          </a:prstGeom>
          <a:ln>
            <a:solidFill>
              <a:schemeClr val="tx1"/>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5D307C74-A6C2-0642-AD6A-A3130E29A4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73024" y="1084124"/>
            <a:ext cx="2314135" cy="1449447"/>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17394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648C63-DE5F-8247-9291-105C738A7998}"/>
              </a:ext>
            </a:extLst>
          </p:cNvPr>
          <p:cNvSpPr>
            <a:spLocks noGrp="1"/>
          </p:cNvSpPr>
          <p:nvPr>
            <p:ph type="sldNum" sz="quarter" idx="12"/>
          </p:nvPr>
        </p:nvSpPr>
        <p:spPr/>
        <p:txBody>
          <a:bodyPr/>
          <a:lstStyle/>
          <a:p>
            <a:fld id="{7C0A8638-8D10-419D-A540-6BF35F11F66E}" type="slidenum">
              <a:rPr lang="en-US" smtClean="0">
                <a:solidFill>
                  <a:schemeClr val="tx1"/>
                </a:solidFill>
              </a:rPr>
              <a:t>4</a:t>
            </a:fld>
            <a:endParaRPr lang="en-US" dirty="0">
              <a:solidFill>
                <a:schemeClr val="tx1"/>
              </a:solidFill>
            </a:endParaRPr>
          </a:p>
        </p:txBody>
      </p:sp>
      <p:sp>
        <p:nvSpPr>
          <p:cNvPr id="4" name="Rectangle 3">
            <a:extLst>
              <a:ext uri="{FF2B5EF4-FFF2-40B4-BE49-F238E27FC236}">
                <a16:creationId xmlns:a16="http://schemas.microsoft.com/office/drawing/2014/main" id="{C55BA485-A177-7940-8180-F5841E449FA9}"/>
              </a:ext>
            </a:extLst>
          </p:cNvPr>
          <p:cNvSpPr/>
          <p:nvPr/>
        </p:nvSpPr>
        <p:spPr>
          <a:xfrm>
            <a:off x="357740" y="0"/>
            <a:ext cx="5379608" cy="677104"/>
          </a:xfrm>
          <a:prstGeom prst="rect">
            <a:avLst/>
          </a:prstGeom>
        </p:spPr>
        <p:txBody>
          <a:bodyPr wrap="none" lIns="121917" tIns="60958" rIns="121917" bIns="60958">
            <a:spAutoFit/>
          </a:bodyPr>
          <a:lstStyle/>
          <a:p>
            <a:r>
              <a:rPr lang="en-US" sz="3600" b="1" dirty="0">
                <a:solidFill>
                  <a:srgbClr val="000099"/>
                </a:solidFill>
              </a:rPr>
              <a:t>Course Agenda (Indicative)</a:t>
            </a:r>
            <a:endParaRPr lang="en-GB" sz="3600" b="1" dirty="0">
              <a:solidFill>
                <a:srgbClr val="000099"/>
              </a:solidFill>
            </a:endParaRPr>
          </a:p>
        </p:txBody>
      </p:sp>
      <p:graphicFrame>
        <p:nvGraphicFramePr>
          <p:cNvPr id="5" name="Table 4">
            <a:extLst>
              <a:ext uri="{FF2B5EF4-FFF2-40B4-BE49-F238E27FC236}">
                <a16:creationId xmlns:a16="http://schemas.microsoft.com/office/drawing/2014/main" id="{F0392BEB-26C2-8F48-84A8-9782F2932D58}"/>
              </a:ext>
            </a:extLst>
          </p:cNvPr>
          <p:cNvGraphicFramePr>
            <a:graphicFrameLocks noGrp="1"/>
          </p:cNvGraphicFramePr>
          <p:nvPr>
            <p:extLst>
              <p:ext uri="{D42A27DB-BD31-4B8C-83A1-F6EECF244321}">
                <p14:modId xmlns:p14="http://schemas.microsoft.com/office/powerpoint/2010/main" val="2193330032"/>
              </p:ext>
            </p:extLst>
          </p:nvPr>
        </p:nvGraphicFramePr>
        <p:xfrm>
          <a:off x="1675499" y="677104"/>
          <a:ext cx="9105506" cy="54610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352984">
                  <a:extLst>
                    <a:ext uri="{9D8B030D-6E8A-4147-A177-3AD203B41FA5}">
                      <a16:colId xmlns:a16="http://schemas.microsoft.com/office/drawing/2014/main" val="3029316275"/>
                    </a:ext>
                  </a:extLst>
                </a:gridCol>
                <a:gridCol w="5764696">
                  <a:extLst>
                    <a:ext uri="{9D8B030D-6E8A-4147-A177-3AD203B41FA5}">
                      <a16:colId xmlns:a16="http://schemas.microsoft.com/office/drawing/2014/main" val="1960560146"/>
                    </a:ext>
                  </a:extLst>
                </a:gridCol>
                <a:gridCol w="939694">
                  <a:extLst>
                    <a:ext uri="{9D8B030D-6E8A-4147-A177-3AD203B41FA5}">
                      <a16:colId xmlns:a16="http://schemas.microsoft.com/office/drawing/2014/main" val="3358565977"/>
                    </a:ext>
                  </a:extLst>
                </a:gridCol>
                <a:gridCol w="1048132">
                  <a:extLst>
                    <a:ext uri="{9D8B030D-6E8A-4147-A177-3AD203B41FA5}">
                      <a16:colId xmlns:a16="http://schemas.microsoft.com/office/drawing/2014/main" val="2017937260"/>
                    </a:ext>
                  </a:extLst>
                </a:gridCol>
              </a:tblGrid>
              <a:tr h="407961">
                <a:tc>
                  <a:txBody>
                    <a:bodyPr/>
                    <a:lstStyle/>
                    <a:p>
                      <a:pPr algn="ctr"/>
                      <a:r>
                        <a:rPr lang="en-GB" dirty="0"/>
                        <a:t>SESSION </a:t>
                      </a:r>
                    </a:p>
                  </a:txBody>
                  <a:tcPr/>
                </a:tc>
                <a:tc>
                  <a:txBody>
                    <a:bodyPr/>
                    <a:lstStyle/>
                    <a:p>
                      <a:pPr algn="ctr"/>
                      <a:r>
                        <a:rPr lang="en-GB" dirty="0"/>
                        <a:t>TITLE </a:t>
                      </a:r>
                    </a:p>
                  </a:txBody>
                  <a:tcPr/>
                </a:tc>
                <a:tc>
                  <a:txBody>
                    <a:bodyPr/>
                    <a:lstStyle/>
                    <a:p>
                      <a:pPr algn="ctr"/>
                      <a:r>
                        <a:rPr lang="en-GB" dirty="0"/>
                        <a:t>START TIME </a:t>
                      </a:r>
                    </a:p>
                  </a:txBody>
                  <a:tcPr/>
                </a:tc>
                <a:tc>
                  <a:txBody>
                    <a:bodyPr/>
                    <a:lstStyle/>
                    <a:p>
                      <a:pPr algn="ctr"/>
                      <a:r>
                        <a:rPr lang="en-GB" dirty="0"/>
                        <a:t>END TIME </a:t>
                      </a:r>
                    </a:p>
                  </a:txBody>
                  <a:tcPr/>
                </a:tc>
                <a:extLst>
                  <a:ext uri="{0D108BD9-81ED-4DB2-BD59-A6C34878D82A}">
                    <a16:rowId xmlns:a16="http://schemas.microsoft.com/office/drawing/2014/main" val="2010217466"/>
                  </a:ext>
                </a:extLst>
              </a:tr>
              <a:tr h="370840">
                <a:tc>
                  <a:txBody>
                    <a:bodyPr/>
                    <a:lstStyle/>
                    <a:p>
                      <a:pPr algn="ctr"/>
                      <a:r>
                        <a:rPr lang="en-GB"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Scene Setting &amp; Introductions </a:t>
                      </a:r>
                    </a:p>
                  </a:txBody>
                  <a:tcPr/>
                </a:tc>
                <a:tc>
                  <a:txBody>
                    <a:bodyPr/>
                    <a:lstStyle/>
                    <a:p>
                      <a:pPr algn="ctr"/>
                      <a:r>
                        <a:rPr lang="en-GB" dirty="0"/>
                        <a:t>9:00</a:t>
                      </a:r>
                    </a:p>
                  </a:txBody>
                  <a:tcPr/>
                </a:tc>
                <a:tc>
                  <a:txBody>
                    <a:bodyPr/>
                    <a:lstStyle/>
                    <a:p>
                      <a:pPr algn="ctr"/>
                      <a:r>
                        <a:rPr lang="en-GB" dirty="0"/>
                        <a:t>9:20</a:t>
                      </a:r>
                    </a:p>
                  </a:txBody>
                  <a:tcPr/>
                </a:tc>
                <a:extLst>
                  <a:ext uri="{0D108BD9-81ED-4DB2-BD59-A6C34878D82A}">
                    <a16:rowId xmlns:a16="http://schemas.microsoft.com/office/drawing/2014/main" val="4005147558"/>
                  </a:ext>
                </a:extLst>
              </a:tr>
              <a:tr h="370840">
                <a:tc>
                  <a:txBody>
                    <a:bodyPr/>
                    <a:lstStyle/>
                    <a:p>
                      <a:pPr algn="ctr"/>
                      <a:r>
                        <a:rPr lang="en-GB"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Data Quality: The Basics </a:t>
                      </a:r>
                    </a:p>
                  </a:txBody>
                  <a:tcPr/>
                </a:tc>
                <a:tc>
                  <a:txBody>
                    <a:bodyPr/>
                    <a:lstStyle/>
                    <a:p>
                      <a:pPr algn="ctr"/>
                      <a:r>
                        <a:rPr lang="en-GB" dirty="0"/>
                        <a:t>9:20</a:t>
                      </a:r>
                    </a:p>
                  </a:txBody>
                  <a:tcPr/>
                </a:tc>
                <a:tc>
                  <a:txBody>
                    <a:bodyPr/>
                    <a:lstStyle/>
                    <a:p>
                      <a:pPr algn="ctr"/>
                      <a:r>
                        <a:rPr lang="en-GB" dirty="0"/>
                        <a:t>10:00</a:t>
                      </a:r>
                    </a:p>
                  </a:txBody>
                  <a:tcPr/>
                </a:tc>
                <a:extLst>
                  <a:ext uri="{0D108BD9-81ED-4DB2-BD59-A6C34878D82A}">
                    <a16:rowId xmlns:a16="http://schemas.microsoft.com/office/drawing/2014/main" val="184809951"/>
                  </a:ext>
                </a:extLst>
              </a:tr>
              <a:tr h="370840">
                <a:tc>
                  <a:txBody>
                    <a:bodyPr/>
                    <a:lstStyle/>
                    <a:p>
                      <a:pPr algn="ctr"/>
                      <a:endParaRPr lang="en-GB" i="1" dirty="0">
                        <a:solidFill>
                          <a:srgbClr val="000099"/>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i="1" dirty="0">
                          <a:solidFill>
                            <a:srgbClr val="000099"/>
                          </a:solidFill>
                        </a:rPr>
                        <a:t>Break </a:t>
                      </a:r>
                    </a:p>
                  </a:txBody>
                  <a:tcPr/>
                </a:tc>
                <a:tc>
                  <a:txBody>
                    <a:bodyPr/>
                    <a:lstStyle/>
                    <a:p>
                      <a:pPr algn="ctr"/>
                      <a:r>
                        <a:rPr lang="en-GB" i="1" dirty="0">
                          <a:solidFill>
                            <a:srgbClr val="000099"/>
                          </a:solidFill>
                        </a:rPr>
                        <a:t>10:00</a:t>
                      </a:r>
                    </a:p>
                  </a:txBody>
                  <a:tcPr/>
                </a:tc>
                <a:tc>
                  <a:txBody>
                    <a:bodyPr/>
                    <a:lstStyle/>
                    <a:p>
                      <a:pPr algn="ctr"/>
                      <a:r>
                        <a:rPr lang="en-GB" i="1" dirty="0">
                          <a:solidFill>
                            <a:srgbClr val="000099"/>
                          </a:solidFill>
                        </a:rPr>
                        <a:t>10:10</a:t>
                      </a:r>
                    </a:p>
                  </a:txBody>
                  <a:tcPr/>
                </a:tc>
                <a:extLst>
                  <a:ext uri="{0D108BD9-81ED-4DB2-BD59-A6C34878D82A}">
                    <a16:rowId xmlns:a16="http://schemas.microsoft.com/office/drawing/2014/main" val="3031182378"/>
                  </a:ext>
                </a:extLst>
              </a:tr>
              <a:tr h="370840">
                <a:tc>
                  <a:txBody>
                    <a:bodyPr/>
                    <a:lstStyle/>
                    <a:p>
                      <a:pPr algn="ctr"/>
                      <a:r>
                        <a:rPr lang="en-GB" i="0" dirty="0">
                          <a:solidFill>
                            <a:schemeClr val="tx1"/>
                          </a:solidFill>
                        </a:rPr>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i="0" dirty="0">
                          <a:solidFill>
                            <a:schemeClr val="tx1"/>
                          </a:solidFill>
                        </a:rPr>
                        <a:t>Holistic Approaches to Data Quality Improvement </a:t>
                      </a:r>
                    </a:p>
                  </a:txBody>
                  <a:tcPr/>
                </a:tc>
                <a:tc>
                  <a:txBody>
                    <a:bodyPr/>
                    <a:lstStyle/>
                    <a:p>
                      <a:pPr algn="ctr"/>
                      <a:r>
                        <a:rPr lang="en-GB" i="0" dirty="0">
                          <a:solidFill>
                            <a:schemeClr val="tx1"/>
                          </a:solidFill>
                        </a:rPr>
                        <a:t>10:10</a:t>
                      </a:r>
                    </a:p>
                  </a:txBody>
                  <a:tcPr/>
                </a:tc>
                <a:tc>
                  <a:txBody>
                    <a:bodyPr/>
                    <a:lstStyle/>
                    <a:p>
                      <a:pPr algn="ctr"/>
                      <a:r>
                        <a:rPr lang="en-GB" i="0" dirty="0">
                          <a:solidFill>
                            <a:schemeClr val="tx1"/>
                          </a:solidFill>
                        </a:rPr>
                        <a:t>10:20</a:t>
                      </a:r>
                    </a:p>
                  </a:txBody>
                  <a:tcPr/>
                </a:tc>
                <a:extLst>
                  <a:ext uri="{0D108BD9-81ED-4DB2-BD59-A6C34878D82A}">
                    <a16:rowId xmlns:a16="http://schemas.microsoft.com/office/drawing/2014/main" val="4244085815"/>
                  </a:ext>
                </a:extLst>
              </a:tr>
              <a:tr h="370840">
                <a:tc>
                  <a:txBody>
                    <a:bodyPr/>
                    <a:lstStyle/>
                    <a:p>
                      <a:pPr algn="ctr"/>
                      <a:r>
                        <a:rPr lang="en-GB"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The A2E Approach:  </a:t>
                      </a:r>
                      <a:r>
                        <a:rPr lang="en-GB" b="1" dirty="0"/>
                        <a:t>A</a:t>
                      </a:r>
                      <a:r>
                        <a:rPr lang="en-GB" dirty="0"/>
                        <a:t>SSESS</a:t>
                      </a:r>
                    </a:p>
                  </a:txBody>
                  <a:tcPr/>
                </a:tc>
                <a:tc>
                  <a:txBody>
                    <a:bodyPr/>
                    <a:lstStyle/>
                    <a:p>
                      <a:pPr algn="ctr"/>
                      <a:r>
                        <a:rPr lang="en-GB" dirty="0"/>
                        <a:t>10:20</a:t>
                      </a:r>
                    </a:p>
                  </a:txBody>
                  <a:tcPr/>
                </a:tc>
                <a:tc>
                  <a:txBody>
                    <a:bodyPr/>
                    <a:lstStyle/>
                    <a:p>
                      <a:pPr algn="ctr"/>
                      <a:r>
                        <a:rPr lang="en-GB" dirty="0"/>
                        <a:t>11:00</a:t>
                      </a:r>
                    </a:p>
                  </a:txBody>
                  <a:tcPr/>
                </a:tc>
                <a:extLst>
                  <a:ext uri="{0D108BD9-81ED-4DB2-BD59-A6C34878D82A}">
                    <a16:rowId xmlns:a16="http://schemas.microsoft.com/office/drawing/2014/main" val="908682322"/>
                  </a:ext>
                </a:extLst>
              </a:tr>
              <a:tr h="370840">
                <a:tc>
                  <a:txBody>
                    <a:bodyPr/>
                    <a:lstStyle/>
                    <a:p>
                      <a:pPr algn="ctr"/>
                      <a:endParaRPr lang="en-GB" i="1" dirty="0">
                        <a:solidFill>
                          <a:srgbClr val="000099"/>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i="1" dirty="0">
                          <a:solidFill>
                            <a:srgbClr val="000099"/>
                          </a:solidFill>
                        </a:rPr>
                        <a:t>Break </a:t>
                      </a:r>
                    </a:p>
                  </a:txBody>
                  <a:tcPr/>
                </a:tc>
                <a:tc>
                  <a:txBody>
                    <a:bodyPr/>
                    <a:lstStyle/>
                    <a:p>
                      <a:pPr algn="ctr"/>
                      <a:r>
                        <a:rPr lang="en-GB" i="1" dirty="0">
                          <a:solidFill>
                            <a:srgbClr val="000099"/>
                          </a:solidFill>
                        </a:rPr>
                        <a:t>11:00</a:t>
                      </a:r>
                    </a:p>
                  </a:txBody>
                  <a:tcPr/>
                </a:tc>
                <a:tc>
                  <a:txBody>
                    <a:bodyPr/>
                    <a:lstStyle/>
                    <a:p>
                      <a:pPr algn="ctr"/>
                      <a:r>
                        <a:rPr lang="en-GB" i="1" dirty="0">
                          <a:solidFill>
                            <a:srgbClr val="000099"/>
                          </a:solidFill>
                        </a:rPr>
                        <a:t>11:10</a:t>
                      </a:r>
                    </a:p>
                  </a:txBody>
                  <a:tcPr/>
                </a:tc>
                <a:extLst>
                  <a:ext uri="{0D108BD9-81ED-4DB2-BD59-A6C34878D82A}">
                    <a16:rowId xmlns:a16="http://schemas.microsoft.com/office/drawing/2014/main" val="3806065744"/>
                  </a:ext>
                </a:extLst>
              </a:tr>
              <a:tr h="370840">
                <a:tc>
                  <a:txBody>
                    <a:bodyPr/>
                    <a:lstStyle/>
                    <a:p>
                      <a:pPr algn="ctr"/>
                      <a:r>
                        <a:rPr lang="en-GB" i="0" dirty="0"/>
                        <a:t>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i="0" dirty="0"/>
                        <a:t>The A2E Approach:  </a:t>
                      </a:r>
                      <a:r>
                        <a:rPr lang="en-GB" b="1" i="0" dirty="0"/>
                        <a:t>B</a:t>
                      </a:r>
                      <a:r>
                        <a:rPr lang="en-GB" i="0" dirty="0"/>
                        <a:t>ASELINE</a:t>
                      </a:r>
                    </a:p>
                  </a:txBody>
                  <a:tcPr/>
                </a:tc>
                <a:tc>
                  <a:txBody>
                    <a:bodyPr/>
                    <a:lstStyle/>
                    <a:p>
                      <a:pPr algn="ctr"/>
                      <a:r>
                        <a:rPr lang="en-GB" i="0" dirty="0"/>
                        <a:t>11:10</a:t>
                      </a:r>
                    </a:p>
                  </a:txBody>
                  <a:tcPr/>
                </a:tc>
                <a:tc>
                  <a:txBody>
                    <a:bodyPr/>
                    <a:lstStyle/>
                    <a:p>
                      <a:pPr algn="ctr"/>
                      <a:r>
                        <a:rPr lang="en-GB" i="0" dirty="0"/>
                        <a:t>11:40</a:t>
                      </a:r>
                    </a:p>
                  </a:txBody>
                  <a:tcPr/>
                </a:tc>
                <a:extLst>
                  <a:ext uri="{0D108BD9-81ED-4DB2-BD59-A6C34878D82A}">
                    <a16:rowId xmlns:a16="http://schemas.microsoft.com/office/drawing/2014/main" val="86035161"/>
                  </a:ext>
                </a:extLst>
              </a:tr>
              <a:tr h="370840">
                <a:tc>
                  <a:txBody>
                    <a:bodyPr/>
                    <a:lstStyle/>
                    <a:p>
                      <a:pPr algn="ctr"/>
                      <a:r>
                        <a:rPr lang="en-GB" i="0" dirty="0"/>
                        <a:t>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i="0" dirty="0"/>
                        <a:t>The A2E Approach:  </a:t>
                      </a:r>
                      <a:r>
                        <a:rPr lang="en-GB" b="1" i="0" dirty="0"/>
                        <a:t>C</a:t>
                      </a:r>
                      <a:r>
                        <a:rPr lang="en-GB" i="0" dirty="0"/>
                        <a:t>ONVERGE</a:t>
                      </a:r>
                    </a:p>
                  </a:txBody>
                  <a:tcPr/>
                </a:tc>
                <a:tc>
                  <a:txBody>
                    <a:bodyPr/>
                    <a:lstStyle/>
                    <a:p>
                      <a:pPr algn="ctr"/>
                      <a:r>
                        <a:rPr lang="en-GB" i="0" dirty="0"/>
                        <a:t>11:40</a:t>
                      </a:r>
                    </a:p>
                  </a:txBody>
                  <a:tcPr/>
                </a:tc>
                <a:tc>
                  <a:txBody>
                    <a:bodyPr/>
                    <a:lstStyle/>
                    <a:p>
                      <a:pPr algn="ctr"/>
                      <a:r>
                        <a:rPr lang="en-GB" i="0" dirty="0"/>
                        <a:t>12:00</a:t>
                      </a:r>
                    </a:p>
                  </a:txBody>
                  <a:tcPr/>
                </a:tc>
                <a:extLst>
                  <a:ext uri="{0D108BD9-81ED-4DB2-BD59-A6C34878D82A}">
                    <a16:rowId xmlns:a16="http://schemas.microsoft.com/office/drawing/2014/main" val="2828668588"/>
                  </a:ext>
                </a:extLst>
              </a:tr>
              <a:tr h="370840">
                <a:tc>
                  <a:txBody>
                    <a:bodyPr/>
                    <a:lstStyle/>
                    <a:p>
                      <a:pPr algn="ctr"/>
                      <a:endParaRPr lang="en-GB" i="1" dirty="0">
                        <a:solidFill>
                          <a:srgbClr val="000099"/>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i="1" dirty="0">
                          <a:solidFill>
                            <a:srgbClr val="000099"/>
                          </a:solidFill>
                        </a:rPr>
                        <a:t>Break </a:t>
                      </a:r>
                    </a:p>
                  </a:txBody>
                  <a:tcPr/>
                </a:tc>
                <a:tc>
                  <a:txBody>
                    <a:bodyPr/>
                    <a:lstStyle/>
                    <a:p>
                      <a:pPr algn="ctr"/>
                      <a:r>
                        <a:rPr lang="en-GB" i="1" dirty="0">
                          <a:solidFill>
                            <a:srgbClr val="000099"/>
                          </a:solidFill>
                        </a:rPr>
                        <a:t>12:00</a:t>
                      </a:r>
                    </a:p>
                  </a:txBody>
                  <a:tcPr/>
                </a:tc>
                <a:tc>
                  <a:txBody>
                    <a:bodyPr/>
                    <a:lstStyle/>
                    <a:p>
                      <a:pPr algn="ctr"/>
                      <a:r>
                        <a:rPr lang="en-GB" i="1" dirty="0">
                          <a:solidFill>
                            <a:srgbClr val="000099"/>
                          </a:solidFill>
                        </a:rPr>
                        <a:t>12:10</a:t>
                      </a:r>
                    </a:p>
                  </a:txBody>
                  <a:tcPr/>
                </a:tc>
                <a:extLst>
                  <a:ext uri="{0D108BD9-81ED-4DB2-BD59-A6C34878D82A}">
                    <a16:rowId xmlns:a16="http://schemas.microsoft.com/office/drawing/2014/main" val="1324421218"/>
                  </a:ext>
                </a:extLst>
              </a:tr>
              <a:tr h="370840">
                <a:tc>
                  <a:txBody>
                    <a:bodyPr/>
                    <a:lstStyle/>
                    <a:p>
                      <a:pPr algn="ctr"/>
                      <a:r>
                        <a:rPr lang="en-GB" i="0" dirty="0"/>
                        <a:t>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i="0" dirty="0"/>
                        <a:t>The A2E Approach:  </a:t>
                      </a:r>
                      <a:r>
                        <a:rPr lang="en-GB" b="1" i="0" dirty="0"/>
                        <a:t>D</a:t>
                      </a:r>
                      <a:r>
                        <a:rPr lang="en-GB" i="0" dirty="0"/>
                        <a:t>EVELOP</a:t>
                      </a:r>
                    </a:p>
                  </a:txBody>
                  <a:tcPr/>
                </a:tc>
                <a:tc>
                  <a:txBody>
                    <a:bodyPr/>
                    <a:lstStyle/>
                    <a:p>
                      <a:pPr algn="ctr"/>
                      <a:r>
                        <a:rPr lang="en-GB" i="0" dirty="0"/>
                        <a:t>12:10</a:t>
                      </a:r>
                    </a:p>
                  </a:txBody>
                  <a:tcPr/>
                </a:tc>
                <a:tc>
                  <a:txBody>
                    <a:bodyPr/>
                    <a:lstStyle/>
                    <a:p>
                      <a:pPr algn="ctr"/>
                      <a:r>
                        <a:rPr lang="en-GB" i="0" dirty="0"/>
                        <a:t>12:35</a:t>
                      </a:r>
                    </a:p>
                  </a:txBody>
                  <a:tcPr/>
                </a:tc>
                <a:extLst>
                  <a:ext uri="{0D108BD9-81ED-4DB2-BD59-A6C34878D82A}">
                    <a16:rowId xmlns:a16="http://schemas.microsoft.com/office/drawing/2014/main" val="1014572381"/>
                  </a:ext>
                </a:extLst>
              </a:tr>
              <a:tr h="370840">
                <a:tc>
                  <a:txBody>
                    <a:bodyPr/>
                    <a:lstStyle/>
                    <a:p>
                      <a:pPr algn="ctr"/>
                      <a:r>
                        <a:rPr lang="en-GB" i="0" dirty="0"/>
                        <a:t>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i="0" dirty="0"/>
                        <a:t>The A2E Approach:  </a:t>
                      </a:r>
                      <a:r>
                        <a:rPr lang="en-GB" b="1" i="0" dirty="0"/>
                        <a:t>E</a:t>
                      </a:r>
                      <a:r>
                        <a:rPr lang="en-GB" i="0" dirty="0"/>
                        <a:t>VALUATE</a:t>
                      </a:r>
                    </a:p>
                  </a:txBody>
                  <a:tcPr/>
                </a:tc>
                <a:tc>
                  <a:txBody>
                    <a:bodyPr/>
                    <a:lstStyle/>
                    <a:p>
                      <a:pPr algn="ctr"/>
                      <a:r>
                        <a:rPr lang="en-GB" i="0" dirty="0"/>
                        <a:t>12:35</a:t>
                      </a:r>
                    </a:p>
                  </a:txBody>
                  <a:tcPr/>
                </a:tc>
                <a:tc>
                  <a:txBody>
                    <a:bodyPr/>
                    <a:lstStyle/>
                    <a:p>
                      <a:pPr algn="ctr"/>
                      <a:r>
                        <a:rPr lang="en-GB" i="0" dirty="0"/>
                        <a:t>12:45</a:t>
                      </a:r>
                    </a:p>
                  </a:txBody>
                  <a:tcPr/>
                </a:tc>
                <a:extLst>
                  <a:ext uri="{0D108BD9-81ED-4DB2-BD59-A6C34878D82A}">
                    <a16:rowId xmlns:a16="http://schemas.microsoft.com/office/drawing/2014/main" val="3093912310"/>
                  </a:ext>
                </a:extLst>
              </a:tr>
              <a:tr h="370840">
                <a:tc>
                  <a:txBody>
                    <a:bodyPr/>
                    <a:lstStyle/>
                    <a:p>
                      <a:pPr algn="ctr"/>
                      <a:r>
                        <a:rPr lang="en-GB" i="0" dirty="0"/>
                        <a:t>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i="0" dirty="0"/>
                        <a:t>The Future of Data Quality </a:t>
                      </a:r>
                    </a:p>
                  </a:txBody>
                  <a:tcPr/>
                </a:tc>
                <a:tc>
                  <a:txBody>
                    <a:bodyPr/>
                    <a:lstStyle/>
                    <a:p>
                      <a:pPr algn="ctr"/>
                      <a:r>
                        <a:rPr lang="en-GB" i="0" dirty="0"/>
                        <a:t>12:45</a:t>
                      </a:r>
                    </a:p>
                  </a:txBody>
                  <a:tcPr/>
                </a:tc>
                <a:tc>
                  <a:txBody>
                    <a:bodyPr/>
                    <a:lstStyle/>
                    <a:p>
                      <a:pPr algn="ctr"/>
                      <a:r>
                        <a:rPr lang="en-GB" i="0" dirty="0"/>
                        <a:t>12:50</a:t>
                      </a:r>
                    </a:p>
                  </a:txBody>
                  <a:tcPr/>
                </a:tc>
                <a:extLst>
                  <a:ext uri="{0D108BD9-81ED-4DB2-BD59-A6C34878D82A}">
                    <a16:rowId xmlns:a16="http://schemas.microsoft.com/office/drawing/2014/main" val="2749422478"/>
                  </a:ext>
                </a:extLst>
              </a:tr>
              <a:tr h="370840">
                <a:tc>
                  <a:txBody>
                    <a:bodyPr/>
                    <a:lstStyle/>
                    <a:p>
                      <a:pPr algn="ctr"/>
                      <a:r>
                        <a:rPr lang="en-GB" i="0" dirty="0"/>
                        <a:t>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i="0" dirty="0"/>
                        <a:t>Summary &amp; Conclusions </a:t>
                      </a:r>
                    </a:p>
                  </a:txBody>
                  <a:tcPr/>
                </a:tc>
                <a:tc>
                  <a:txBody>
                    <a:bodyPr/>
                    <a:lstStyle/>
                    <a:p>
                      <a:pPr algn="ctr"/>
                      <a:r>
                        <a:rPr lang="en-GB" i="0" dirty="0"/>
                        <a:t>12:50</a:t>
                      </a:r>
                    </a:p>
                  </a:txBody>
                  <a:tcPr/>
                </a:tc>
                <a:tc>
                  <a:txBody>
                    <a:bodyPr/>
                    <a:lstStyle/>
                    <a:p>
                      <a:pPr algn="ctr"/>
                      <a:r>
                        <a:rPr lang="en-GB" i="0" dirty="0"/>
                        <a:t>13:00</a:t>
                      </a:r>
                    </a:p>
                  </a:txBody>
                  <a:tcPr/>
                </a:tc>
                <a:extLst>
                  <a:ext uri="{0D108BD9-81ED-4DB2-BD59-A6C34878D82A}">
                    <a16:rowId xmlns:a16="http://schemas.microsoft.com/office/drawing/2014/main" val="1442493747"/>
                  </a:ext>
                </a:extLst>
              </a:tr>
            </a:tbl>
          </a:graphicData>
        </a:graphic>
      </p:graphicFrame>
    </p:spTree>
    <p:extLst>
      <p:ext uri="{BB962C8B-B14F-4D97-AF65-F5344CB8AC3E}">
        <p14:creationId xmlns:p14="http://schemas.microsoft.com/office/powerpoint/2010/main" val="6301442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E5AD0DF-170B-4B0D-A999-0A746703D142}"/>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2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TextBox 5">
            <a:extLst>
              <a:ext uri="{FF2B5EF4-FFF2-40B4-BE49-F238E27FC236}">
                <a16:creationId xmlns:a16="http://schemas.microsoft.com/office/drawing/2014/main" id="{E56A302B-0351-487C-8AF1-83D63E1E8035}"/>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methodoflevels.nl/artikelen/which-question-to-ask/">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
        <p:nvSpPr>
          <p:cNvPr id="7" name="Rectangle 2">
            <a:extLst>
              <a:ext uri="{FF2B5EF4-FFF2-40B4-BE49-F238E27FC236}">
                <a16:creationId xmlns:a16="http://schemas.microsoft.com/office/drawing/2014/main" id="{797A9A36-B4D1-4272-A4AF-C7ACB2C89D2C}"/>
              </a:ext>
            </a:extLst>
          </p:cNvPr>
          <p:cNvSpPr txBox="1">
            <a:spLocks noChangeArrowheads="1"/>
          </p:cNvSpPr>
          <p:nvPr/>
        </p:nvSpPr>
        <p:spPr>
          <a:xfrm>
            <a:off x="560218" y="4605884"/>
            <a:ext cx="2875385" cy="947956"/>
          </a:xfrm>
          <a:prstGeom prst="rect">
            <a:avLst/>
          </a:prstGeom>
          <a:scene3d>
            <a:camera prst="legacyObliqueTopRight"/>
            <a:lightRig rig="legacyFlat3" dir="b"/>
          </a:scene3d>
        </p:spPr>
        <p:txBody>
          <a:bodyPr vert="horz" lIns="91440" tIns="45720" rIns="91440" bIns="45720" rtlCol="0" anchor="ctr">
            <a:normAutofit/>
            <a:flatTx/>
          </a:bodyPr>
          <a:lstStyle>
            <a:lvl1pPr algn="l" defTabSz="914400" rtl="0" eaLnBrk="1" latinLnBrk="0" hangingPunct="1">
              <a:lnSpc>
                <a:spcPct val="90000"/>
              </a:lnSpc>
              <a:spcBef>
                <a:spcPct val="0"/>
              </a:spcBef>
              <a:buNone/>
              <a:defRPr sz="3600" b="1" kern="1200">
                <a:solidFill>
                  <a:srgbClr val="000099"/>
                </a:solidFill>
                <a:latin typeface="+mn-lt"/>
                <a:ea typeface="+mj-ea"/>
                <a:cs typeface="+mj-cs"/>
              </a:defRPr>
            </a:lvl1pPr>
          </a:lstStyle>
          <a:p>
            <a:pPr>
              <a:spcAft>
                <a:spcPts val="600"/>
              </a:spcAft>
            </a:pPr>
            <a:r>
              <a:rPr lang="en-US" sz="4000" spc="50" dirty="0">
                <a:solidFill>
                  <a:schemeClr val="tx1"/>
                </a:solidFill>
                <a:latin typeface="+mj-lt"/>
              </a:rPr>
              <a:t>DISCUSSION</a:t>
            </a:r>
          </a:p>
        </p:txBody>
      </p:sp>
      <p:cxnSp>
        <p:nvCxnSpPr>
          <p:cNvPr id="12" name="Straight Connector 11">
            <a:extLst>
              <a:ext uri="{FF2B5EF4-FFF2-40B4-BE49-F238E27FC236}">
                <a16:creationId xmlns:a16="http://schemas.microsoft.com/office/drawing/2014/main" id="{8F626873-35AB-41D6-A9B0-D61B7BFC0C51}"/>
              </a:ext>
            </a:extLst>
          </p:cNvPr>
          <p:cNvCxnSpPr>
            <a:cxnSpLocks/>
          </p:cNvCxnSpPr>
          <p:nvPr/>
        </p:nvCxnSpPr>
        <p:spPr>
          <a:xfrm>
            <a:off x="3435603" y="3968319"/>
            <a:ext cx="0" cy="2223086"/>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2">
            <a:extLst>
              <a:ext uri="{FF2B5EF4-FFF2-40B4-BE49-F238E27FC236}">
                <a16:creationId xmlns:a16="http://schemas.microsoft.com/office/drawing/2014/main" id="{4A38B9D6-70C6-C07C-953B-29F21B8C2710}"/>
              </a:ext>
            </a:extLst>
          </p:cNvPr>
          <p:cNvSpPr txBox="1">
            <a:spLocks/>
          </p:cNvSpPr>
          <p:nvPr/>
        </p:nvSpPr>
        <p:spPr>
          <a:xfrm>
            <a:off x="11353800" y="6356349"/>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pPr algn="r"/>
              <a:t>40</a:t>
            </a:fld>
            <a:endParaRPr lang="en-US" sz="1200" dirty="0"/>
          </a:p>
        </p:txBody>
      </p:sp>
      <p:sp>
        <p:nvSpPr>
          <p:cNvPr id="9" name="Content Placeholder 8">
            <a:extLst>
              <a:ext uri="{FF2B5EF4-FFF2-40B4-BE49-F238E27FC236}">
                <a16:creationId xmlns:a16="http://schemas.microsoft.com/office/drawing/2014/main" id="{367DBD99-5132-C653-B4C0-4BF99EBE297C}"/>
              </a:ext>
            </a:extLst>
          </p:cNvPr>
          <p:cNvSpPr txBox="1">
            <a:spLocks noGrp="1"/>
          </p:cNvSpPr>
          <p:nvPr>
            <p:ph idx="1"/>
          </p:nvPr>
        </p:nvSpPr>
        <p:spPr>
          <a:xfrm>
            <a:off x="3667293" y="4291954"/>
            <a:ext cx="8524707" cy="1575816"/>
          </a:xfrm>
          <a:prstGeom prst="rect">
            <a:avLst/>
          </a:prstGeom>
          <a:noFill/>
        </p:spPr>
        <p:txBody>
          <a:bodyPr wrap="square">
            <a:spAutoFit/>
          </a:bodyPr>
          <a:lstStyle/>
          <a:p>
            <a:pPr marL="285750" indent="-285750">
              <a:buFont typeface="Arial" panose="020B0604020202020204" pitchFamily="34" charset="0"/>
              <a:buChar char="•"/>
            </a:pPr>
            <a:r>
              <a:rPr lang="en-GB" sz="2400" dirty="0"/>
              <a:t>The following Rich Picture is of a hotel chain and its data problems</a:t>
            </a:r>
          </a:p>
          <a:p>
            <a:pPr marL="285750" indent="-285750">
              <a:buFont typeface="Arial" panose="020B0604020202020204" pitchFamily="34" charset="0"/>
              <a:buChar char="•"/>
            </a:pPr>
            <a:r>
              <a:rPr lang="en-GB" sz="2400" dirty="0"/>
              <a:t>What are the main Data Quality themes that you can identify from the diagram?</a:t>
            </a:r>
            <a:endParaRPr lang="en-GB" sz="2700" dirty="0"/>
          </a:p>
        </p:txBody>
      </p:sp>
    </p:spTree>
    <p:extLst>
      <p:ext uri="{BB962C8B-B14F-4D97-AF65-F5344CB8AC3E}">
        <p14:creationId xmlns:p14="http://schemas.microsoft.com/office/powerpoint/2010/main" val="2742986061"/>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7" name="Straight Arrow Connector 186">
            <a:extLst>
              <a:ext uri="{FF2B5EF4-FFF2-40B4-BE49-F238E27FC236}">
                <a16:creationId xmlns:a16="http://schemas.microsoft.com/office/drawing/2014/main" id="{3A9FE700-8807-C747-A478-BFDBBB67630A}"/>
              </a:ext>
            </a:extLst>
          </p:cNvPr>
          <p:cNvCxnSpPr>
            <a:cxnSpLocks/>
          </p:cNvCxnSpPr>
          <p:nvPr/>
        </p:nvCxnSpPr>
        <p:spPr>
          <a:xfrm flipH="1" flipV="1">
            <a:off x="2073819" y="700528"/>
            <a:ext cx="6951628" cy="90494"/>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46E249C5-F8B1-644F-9AAD-8452F3C73490}"/>
              </a:ext>
            </a:extLst>
          </p:cNvPr>
          <p:cNvCxnSpPr>
            <a:cxnSpLocks/>
          </p:cNvCxnSpPr>
          <p:nvPr/>
        </p:nvCxnSpPr>
        <p:spPr>
          <a:xfrm>
            <a:off x="2274485" y="3004083"/>
            <a:ext cx="3959315" cy="3183049"/>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B6C07654-9370-1543-9FDB-E8FF57208684}"/>
              </a:ext>
            </a:extLst>
          </p:cNvPr>
          <p:cNvCxnSpPr>
            <a:cxnSpLocks/>
            <a:stCxn id="21" idx="3"/>
          </p:cNvCxnSpPr>
          <p:nvPr/>
        </p:nvCxnSpPr>
        <p:spPr>
          <a:xfrm flipV="1">
            <a:off x="3577517" y="4207357"/>
            <a:ext cx="2248614" cy="184788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62F8A04-8AAE-6C40-93CE-6D32C36736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0611" y="1329647"/>
            <a:ext cx="1292035" cy="971530"/>
          </a:xfrm>
          <a:prstGeom prst="rect">
            <a:avLst/>
          </a:prstGeom>
          <a:effectLst>
            <a:softEdge rad="215900"/>
          </a:effectLst>
        </p:spPr>
      </p:pic>
      <p:pic>
        <p:nvPicPr>
          <p:cNvPr id="6" name="Picture 5">
            <a:extLst>
              <a:ext uri="{FF2B5EF4-FFF2-40B4-BE49-F238E27FC236}">
                <a16:creationId xmlns:a16="http://schemas.microsoft.com/office/drawing/2014/main" id="{54484F7A-E072-754D-A31B-732E09AD70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22909" y="302991"/>
            <a:ext cx="1373415" cy="946130"/>
          </a:xfrm>
          <a:prstGeom prst="rect">
            <a:avLst/>
          </a:prstGeom>
          <a:effectLst>
            <a:softEdge rad="241300"/>
          </a:effectLst>
        </p:spPr>
      </p:pic>
      <p:pic>
        <p:nvPicPr>
          <p:cNvPr id="11" name="Picture 10">
            <a:extLst>
              <a:ext uri="{FF2B5EF4-FFF2-40B4-BE49-F238E27FC236}">
                <a16:creationId xmlns:a16="http://schemas.microsoft.com/office/drawing/2014/main" id="{D98774E8-F268-F44A-B3C2-6BAAA95B47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17" y="830202"/>
            <a:ext cx="1377615" cy="628092"/>
          </a:xfrm>
          <a:prstGeom prst="rect">
            <a:avLst/>
          </a:prstGeom>
          <a:effectLst>
            <a:softEdge rad="127000"/>
          </a:effectLst>
        </p:spPr>
      </p:pic>
      <p:pic>
        <p:nvPicPr>
          <p:cNvPr id="12" name="Picture 11">
            <a:extLst>
              <a:ext uri="{FF2B5EF4-FFF2-40B4-BE49-F238E27FC236}">
                <a16:creationId xmlns:a16="http://schemas.microsoft.com/office/drawing/2014/main" id="{F5DB458F-D04A-2945-81AC-8AE84DD8A53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2358" y="4258780"/>
            <a:ext cx="856271" cy="856271"/>
          </a:xfrm>
          <a:prstGeom prst="rect">
            <a:avLst/>
          </a:prstGeom>
          <a:effectLst>
            <a:softEdge rad="76200"/>
          </a:effectLst>
        </p:spPr>
      </p:pic>
      <p:pic>
        <p:nvPicPr>
          <p:cNvPr id="14" name="Picture 13">
            <a:extLst>
              <a:ext uri="{FF2B5EF4-FFF2-40B4-BE49-F238E27FC236}">
                <a16:creationId xmlns:a16="http://schemas.microsoft.com/office/drawing/2014/main" id="{CF165677-B8A5-A642-9EFD-0A59D043881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12322" y="5864883"/>
            <a:ext cx="1401472" cy="930905"/>
          </a:xfrm>
          <a:prstGeom prst="rect">
            <a:avLst/>
          </a:prstGeom>
          <a:effectLst>
            <a:softEdge rad="165100"/>
          </a:effectLst>
        </p:spPr>
      </p:pic>
      <p:pic>
        <p:nvPicPr>
          <p:cNvPr id="16" name="Picture 15">
            <a:extLst>
              <a:ext uri="{FF2B5EF4-FFF2-40B4-BE49-F238E27FC236}">
                <a16:creationId xmlns:a16="http://schemas.microsoft.com/office/drawing/2014/main" id="{00B95EBC-7980-2C4F-A4F6-D1DA618F2FF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683459" y="4753332"/>
            <a:ext cx="1062222" cy="1062222"/>
          </a:xfrm>
          <a:prstGeom prst="rect">
            <a:avLst/>
          </a:prstGeom>
          <a:effectLst>
            <a:softEdge rad="88900"/>
          </a:effectLst>
        </p:spPr>
      </p:pic>
      <p:pic>
        <p:nvPicPr>
          <p:cNvPr id="17" name="Picture 16">
            <a:extLst>
              <a:ext uri="{FF2B5EF4-FFF2-40B4-BE49-F238E27FC236}">
                <a16:creationId xmlns:a16="http://schemas.microsoft.com/office/drawing/2014/main" id="{F9A293A0-2DF8-0D47-8950-17D05425963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451542" y="5691195"/>
            <a:ext cx="907098" cy="991873"/>
          </a:xfrm>
          <a:prstGeom prst="rect">
            <a:avLst/>
          </a:prstGeom>
          <a:effectLst>
            <a:softEdge rad="203200"/>
          </a:effectLst>
        </p:spPr>
      </p:pic>
      <p:pic>
        <p:nvPicPr>
          <p:cNvPr id="18" name="Picture 17">
            <a:extLst>
              <a:ext uri="{FF2B5EF4-FFF2-40B4-BE49-F238E27FC236}">
                <a16:creationId xmlns:a16="http://schemas.microsoft.com/office/drawing/2014/main" id="{30E537A1-7DED-D84B-928C-5B76CCE3AB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200860"/>
            <a:ext cx="1377616" cy="628092"/>
          </a:xfrm>
          <a:prstGeom prst="rect">
            <a:avLst/>
          </a:prstGeom>
          <a:effectLst>
            <a:softEdge rad="127000"/>
          </a:effectLst>
        </p:spPr>
      </p:pic>
      <p:pic>
        <p:nvPicPr>
          <p:cNvPr id="19" name="Picture 18">
            <a:extLst>
              <a:ext uri="{FF2B5EF4-FFF2-40B4-BE49-F238E27FC236}">
                <a16:creationId xmlns:a16="http://schemas.microsoft.com/office/drawing/2014/main" id="{92367821-5FD9-9F4A-B68E-D926032E46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780" y="1416702"/>
            <a:ext cx="1377618" cy="628093"/>
          </a:xfrm>
          <a:prstGeom prst="rect">
            <a:avLst/>
          </a:prstGeom>
          <a:effectLst>
            <a:softEdge rad="127000"/>
          </a:effectLst>
        </p:spPr>
      </p:pic>
      <p:pic>
        <p:nvPicPr>
          <p:cNvPr id="20" name="Picture 19">
            <a:extLst>
              <a:ext uri="{FF2B5EF4-FFF2-40B4-BE49-F238E27FC236}">
                <a16:creationId xmlns:a16="http://schemas.microsoft.com/office/drawing/2014/main" id="{F016C2F2-9944-FB41-B3EC-21B31156320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23549" y="6091131"/>
            <a:ext cx="1301898" cy="766871"/>
          </a:xfrm>
          <a:prstGeom prst="rect">
            <a:avLst/>
          </a:prstGeom>
          <a:effectLst>
            <a:softEdge rad="165100"/>
          </a:effectLst>
        </p:spPr>
      </p:pic>
      <p:pic>
        <p:nvPicPr>
          <p:cNvPr id="22" name="Picture 21">
            <a:extLst>
              <a:ext uri="{FF2B5EF4-FFF2-40B4-BE49-F238E27FC236}">
                <a16:creationId xmlns:a16="http://schemas.microsoft.com/office/drawing/2014/main" id="{C8EE4352-9282-AF49-84D2-E7580D8B43AE}"/>
              </a:ext>
            </a:extLst>
          </p:cNvPr>
          <p:cNvPicPr>
            <a:picLocks noChangeAspect="1"/>
          </p:cNvPicPr>
          <p:nvPr/>
        </p:nvPicPr>
        <p:blipFill>
          <a:blip r:embed="rId11"/>
          <a:stretch>
            <a:fillRect/>
          </a:stretch>
        </p:blipFill>
        <p:spPr>
          <a:xfrm>
            <a:off x="10402947" y="559185"/>
            <a:ext cx="1216898" cy="1159856"/>
          </a:xfrm>
          <a:prstGeom prst="rect">
            <a:avLst/>
          </a:prstGeom>
          <a:effectLst>
            <a:softEdge rad="101600"/>
          </a:effectLst>
        </p:spPr>
      </p:pic>
      <p:sp>
        <p:nvSpPr>
          <p:cNvPr id="23" name="Oval Callout 22">
            <a:extLst>
              <a:ext uri="{FF2B5EF4-FFF2-40B4-BE49-F238E27FC236}">
                <a16:creationId xmlns:a16="http://schemas.microsoft.com/office/drawing/2014/main" id="{DDF680F5-530A-AA43-906F-7CCFB6740B99}"/>
              </a:ext>
            </a:extLst>
          </p:cNvPr>
          <p:cNvSpPr/>
          <p:nvPr/>
        </p:nvSpPr>
        <p:spPr>
          <a:xfrm>
            <a:off x="1319498" y="72437"/>
            <a:ext cx="754320" cy="628091"/>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900" dirty="0"/>
              <a:t>Our details again?!</a:t>
            </a:r>
          </a:p>
        </p:txBody>
      </p:sp>
      <p:sp>
        <p:nvSpPr>
          <p:cNvPr id="26" name="TextBox 25">
            <a:extLst>
              <a:ext uri="{FF2B5EF4-FFF2-40B4-BE49-F238E27FC236}">
                <a16:creationId xmlns:a16="http://schemas.microsoft.com/office/drawing/2014/main" id="{F248A67E-51BB-BC4B-B353-4F8ABB5808D3}"/>
              </a:ext>
            </a:extLst>
          </p:cNvPr>
          <p:cNvSpPr txBox="1"/>
          <p:nvPr/>
        </p:nvSpPr>
        <p:spPr>
          <a:xfrm>
            <a:off x="2393569" y="14647"/>
            <a:ext cx="7705507" cy="369332"/>
          </a:xfrm>
          <a:prstGeom prst="rect">
            <a:avLst/>
          </a:prstGeom>
          <a:noFill/>
        </p:spPr>
        <p:txBody>
          <a:bodyPr wrap="none" rtlCol="0">
            <a:spAutoFit/>
          </a:bodyPr>
          <a:lstStyle/>
          <a:p>
            <a:r>
              <a:rPr lang="en-GB" b="1" dirty="0">
                <a:solidFill>
                  <a:schemeClr val="accent5">
                    <a:lumMod val="75000"/>
                  </a:schemeClr>
                </a:solidFill>
              </a:rPr>
              <a:t>RICH PICTURE OF DATA QUALITY PROBLEMS AT ACME HOTEL &amp; CASINO GROUP </a:t>
            </a:r>
          </a:p>
        </p:txBody>
      </p:sp>
      <p:sp>
        <p:nvSpPr>
          <p:cNvPr id="27" name="TextBox 26">
            <a:extLst>
              <a:ext uri="{FF2B5EF4-FFF2-40B4-BE49-F238E27FC236}">
                <a16:creationId xmlns:a16="http://schemas.microsoft.com/office/drawing/2014/main" id="{1D25214E-55E9-B64A-A789-E80002B6FFF7}"/>
              </a:ext>
            </a:extLst>
          </p:cNvPr>
          <p:cNvSpPr txBox="1"/>
          <p:nvPr/>
        </p:nvSpPr>
        <p:spPr>
          <a:xfrm>
            <a:off x="11619845" y="5173599"/>
            <a:ext cx="438197" cy="276999"/>
          </a:xfrm>
          <a:prstGeom prst="rect">
            <a:avLst/>
          </a:prstGeom>
          <a:solidFill>
            <a:schemeClr val="accent6">
              <a:lumMod val="40000"/>
              <a:lumOff val="60000"/>
            </a:schemeClr>
          </a:solidFill>
        </p:spPr>
        <p:txBody>
          <a:bodyPr wrap="none" rtlCol="0">
            <a:spAutoFit/>
          </a:bodyPr>
          <a:lstStyle/>
          <a:p>
            <a:r>
              <a:rPr lang="en-GB" sz="1200" b="1" dirty="0">
                <a:solidFill>
                  <a:schemeClr val="accent6">
                    <a:lumMod val="75000"/>
                  </a:schemeClr>
                </a:solidFill>
              </a:rPr>
              <a:t>CFO</a:t>
            </a:r>
          </a:p>
        </p:txBody>
      </p:sp>
      <p:sp>
        <p:nvSpPr>
          <p:cNvPr id="28" name="TextBox 27">
            <a:extLst>
              <a:ext uri="{FF2B5EF4-FFF2-40B4-BE49-F238E27FC236}">
                <a16:creationId xmlns:a16="http://schemas.microsoft.com/office/drawing/2014/main" id="{C0166D93-48D3-8047-8C8F-FC6A90478D27}"/>
              </a:ext>
            </a:extLst>
          </p:cNvPr>
          <p:cNvSpPr txBox="1"/>
          <p:nvPr/>
        </p:nvSpPr>
        <p:spPr>
          <a:xfrm>
            <a:off x="6500917" y="4756577"/>
            <a:ext cx="505267" cy="276999"/>
          </a:xfrm>
          <a:prstGeom prst="rect">
            <a:avLst/>
          </a:prstGeom>
          <a:solidFill>
            <a:schemeClr val="accent6">
              <a:lumMod val="40000"/>
              <a:lumOff val="60000"/>
            </a:schemeClr>
          </a:solidFill>
        </p:spPr>
        <p:txBody>
          <a:bodyPr wrap="none" rtlCol="0">
            <a:spAutoFit/>
          </a:bodyPr>
          <a:lstStyle/>
          <a:p>
            <a:r>
              <a:rPr lang="en-GB" sz="1200" b="1" dirty="0">
                <a:solidFill>
                  <a:schemeClr val="accent6">
                    <a:lumMod val="75000"/>
                  </a:schemeClr>
                </a:solidFill>
              </a:rPr>
              <a:t>CMO</a:t>
            </a:r>
          </a:p>
        </p:txBody>
      </p:sp>
      <p:sp>
        <p:nvSpPr>
          <p:cNvPr id="29" name="TextBox 28">
            <a:extLst>
              <a:ext uri="{FF2B5EF4-FFF2-40B4-BE49-F238E27FC236}">
                <a16:creationId xmlns:a16="http://schemas.microsoft.com/office/drawing/2014/main" id="{ACE4B866-DA6B-804D-BDA5-D3C4F297EC4D}"/>
              </a:ext>
            </a:extLst>
          </p:cNvPr>
          <p:cNvSpPr txBox="1"/>
          <p:nvPr/>
        </p:nvSpPr>
        <p:spPr>
          <a:xfrm>
            <a:off x="10501502" y="1319211"/>
            <a:ext cx="412292" cy="276999"/>
          </a:xfrm>
          <a:prstGeom prst="rect">
            <a:avLst/>
          </a:prstGeom>
          <a:noFill/>
        </p:spPr>
        <p:txBody>
          <a:bodyPr wrap="none" rtlCol="0">
            <a:spAutoFit/>
          </a:bodyPr>
          <a:lstStyle/>
          <a:p>
            <a:r>
              <a:rPr lang="en-GB" sz="1200" b="1" dirty="0">
                <a:solidFill>
                  <a:schemeClr val="accent6">
                    <a:lumMod val="75000"/>
                  </a:schemeClr>
                </a:solidFill>
              </a:rPr>
              <a:t>CIO</a:t>
            </a:r>
          </a:p>
        </p:txBody>
      </p:sp>
      <p:sp>
        <p:nvSpPr>
          <p:cNvPr id="32" name="TextBox 31">
            <a:extLst>
              <a:ext uri="{FF2B5EF4-FFF2-40B4-BE49-F238E27FC236}">
                <a16:creationId xmlns:a16="http://schemas.microsoft.com/office/drawing/2014/main" id="{3B925E62-F63A-3D4C-B305-57D3EBF72DE4}"/>
              </a:ext>
            </a:extLst>
          </p:cNvPr>
          <p:cNvSpPr txBox="1"/>
          <p:nvPr/>
        </p:nvSpPr>
        <p:spPr>
          <a:xfrm>
            <a:off x="7816735" y="5914191"/>
            <a:ext cx="1107719" cy="369332"/>
          </a:xfrm>
          <a:prstGeom prst="rect">
            <a:avLst/>
          </a:prstGeom>
          <a:noFill/>
        </p:spPr>
        <p:txBody>
          <a:bodyPr wrap="square" rtlCol="0">
            <a:spAutoFit/>
          </a:bodyPr>
          <a:lstStyle/>
          <a:p>
            <a:pPr algn="ctr"/>
            <a:r>
              <a:rPr lang="en-GB" sz="900" dirty="0">
                <a:solidFill>
                  <a:srgbClr val="FF0000"/>
                </a:solidFill>
                <a:latin typeface="Cooper Black" panose="0208090404030B020404" pitchFamily="18" charset="77"/>
              </a:rPr>
              <a:t>ACME TRAVEL</a:t>
            </a:r>
          </a:p>
          <a:p>
            <a:pPr algn="ctr"/>
            <a:r>
              <a:rPr lang="en-GB" sz="900" dirty="0">
                <a:solidFill>
                  <a:srgbClr val="FF0000"/>
                </a:solidFill>
                <a:latin typeface="Cooper Black" panose="0208090404030B020404" pitchFamily="18" charset="77"/>
              </a:rPr>
              <a:t>MAGAZINE </a:t>
            </a:r>
          </a:p>
        </p:txBody>
      </p:sp>
      <p:pic>
        <p:nvPicPr>
          <p:cNvPr id="33" name="Picture 32">
            <a:extLst>
              <a:ext uri="{FF2B5EF4-FFF2-40B4-BE49-F238E27FC236}">
                <a16:creationId xmlns:a16="http://schemas.microsoft.com/office/drawing/2014/main" id="{7497BCCB-9E3B-A643-8925-F6D2B484CC9A}"/>
              </a:ext>
            </a:extLst>
          </p:cNvPr>
          <p:cNvPicPr>
            <a:picLocks noChangeAspect="1"/>
          </p:cNvPicPr>
          <p:nvPr/>
        </p:nvPicPr>
        <p:blipFill>
          <a:blip r:embed="rId12"/>
          <a:stretch>
            <a:fillRect/>
          </a:stretch>
        </p:blipFill>
        <p:spPr>
          <a:xfrm>
            <a:off x="5988330" y="4983893"/>
            <a:ext cx="1447800" cy="965200"/>
          </a:xfrm>
          <a:prstGeom prst="rect">
            <a:avLst/>
          </a:prstGeom>
          <a:effectLst>
            <a:softEdge rad="177800"/>
          </a:effectLst>
        </p:spPr>
      </p:pic>
      <p:sp>
        <p:nvSpPr>
          <p:cNvPr id="34" name="TextBox 33">
            <a:extLst>
              <a:ext uri="{FF2B5EF4-FFF2-40B4-BE49-F238E27FC236}">
                <a16:creationId xmlns:a16="http://schemas.microsoft.com/office/drawing/2014/main" id="{8AB79CA9-953B-BB4C-8EC1-F0993AC4A46A}"/>
              </a:ext>
            </a:extLst>
          </p:cNvPr>
          <p:cNvSpPr txBox="1"/>
          <p:nvPr/>
        </p:nvSpPr>
        <p:spPr>
          <a:xfrm>
            <a:off x="637128" y="5425194"/>
            <a:ext cx="470257" cy="276999"/>
          </a:xfrm>
          <a:prstGeom prst="rect">
            <a:avLst/>
          </a:prstGeom>
          <a:solidFill>
            <a:schemeClr val="accent6">
              <a:lumMod val="40000"/>
              <a:lumOff val="60000"/>
            </a:schemeClr>
          </a:solidFill>
        </p:spPr>
        <p:txBody>
          <a:bodyPr wrap="none" rtlCol="0">
            <a:spAutoFit/>
          </a:bodyPr>
          <a:lstStyle/>
          <a:p>
            <a:r>
              <a:rPr lang="en-GB" sz="1200" b="1" dirty="0">
                <a:solidFill>
                  <a:schemeClr val="accent6">
                    <a:lumMod val="75000"/>
                  </a:schemeClr>
                </a:solidFill>
              </a:rPr>
              <a:t>COO</a:t>
            </a:r>
          </a:p>
        </p:txBody>
      </p:sp>
      <p:pic>
        <p:nvPicPr>
          <p:cNvPr id="13" name="Picture 12">
            <a:extLst>
              <a:ext uri="{FF2B5EF4-FFF2-40B4-BE49-F238E27FC236}">
                <a16:creationId xmlns:a16="http://schemas.microsoft.com/office/drawing/2014/main" id="{C4834440-8FD2-E240-894B-58CFE479CEFB}"/>
              </a:ext>
            </a:extLst>
          </p:cNvPr>
          <p:cNvPicPr>
            <a:picLocks noChangeAspect="1"/>
          </p:cNvPicPr>
          <p:nvPr/>
        </p:nvPicPr>
        <p:blipFill>
          <a:blip r:embed="rId13"/>
          <a:stretch>
            <a:fillRect/>
          </a:stretch>
        </p:blipFill>
        <p:spPr>
          <a:xfrm>
            <a:off x="5329108" y="2555265"/>
            <a:ext cx="1652095" cy="1652095"/>
          </a:xfrm>
          <a:prstGeom prst="rect">
            <a:avLst/>
          </a:prstGeom>
        </p:spPr>
      </p:pic>
      <p:sp>
        <p:nvSpPr>
          <p:cNvPr id="35" name="Oval Callout 34">
            <a:extLst>
              <a:ext uri="{FF2B5EF4-FFF2-40B4-BE49-F238E27FC236}">
                <a16:creationId xmlns:a16="http://schemas.microsoft.com/office/drawing/2014/main" id="{0F1A50E4-D9EF-AA48-B5AB-70AF6081484D}"/>
              </a:ext>
            </a:extLst>
          </p:cNvPr>
          <p:cNvSpPr/>
          <p:nvPr/>
        </p:nvSpPr>
        <p:spPr>
          <a:xfrm>
            <a:off x="1261380" y="753875"/>
            <a:ext cx="754320" cy="628091"/>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900" dirty="0"/>
              <a:t>Our details again?!</a:t>
            </a:r>
          </a:p>
        </p:txBody>
      </p:sp>
      <p:sp>
        <p:nvSpPr>
          <p:cNvPr id="36" name="Oval Callout 35">
            <a:extLst>
              <a:ext uri="{FF2B5EF4-FFF2-40B4-BE49-F238E27FC236}">
                <a16:creationId xmlns:a16="http://schemas.microsoft.com/office/drawing/2014/main" id="{9D381B55-32D0-8442-AF69-5C02AAD2FD7C}"/>
              </a:ext>
            </a:extLst>
          </p:cNvPr>
          <p:cNvSpPr/>
          <p:nvPr/>
        </p:nvSpPr>
        <p:spPr>
          <a:xfrm>
            <a:off x="1252245" y="1435313"/>
            <a:ext cx="754320" cy="628091"/>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900" dirty="0"/>
              <a:t>Our details again?!</a:t>
            </a:r>
          </a:p>
        </p:txBody>
      </p:sp>
      <p:pic>
        <p:nvPicPr>
          <p:cNvPr id="38" name="Picture 37">
            <a:extLst>
              <a:ext uri="{FF2B5EF4-FFF2-40B4-BE49-F238E27FC236}">
                <a16:creationId xmlns:a16="http://schemas.microsoft.com/office/drawing/2014/main" id="{222103E0-1B93-A347-AB2F-8EDC61B73EA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88999" y="5594829"/>
            <a:ext cx="1295268" cy="892296"/>
          </a:xfrm>
          <a:prstGeom prst="rect">
            <a:avLst/>
          </a:prstGeom>
          <a:effectLst>
            <a:softEdge rad="152400"/>
          </a:effectLst>
        </p:spPr>
      </p:pic>
      <p:pic>
        <p:nvPicPr>
          <p:cNvPr id="39" name="Picture 38">
            <a:extLst>
              <a:ext uri="{FF2B5EF4-FFF2-40B4-BE49-F238E27FC236}">
                <a16:creationId xmlns:a16="http://schemas.microsoft.com/office/drawing/2014/main" id="{6063731A-BD90-514C-9C5D-1B584DC4780C}"/>
              </a:ext>
            </a:extLst>
          </p:cNvPr>
          <p:cNvPicPr>
            <a:picLocks noChangeAspect="1"/>
          </p:cNvPicPr>
          <p:nvPr/>
        </p:nvPicPr>
        <p:blipFill>
          <a:blip r:embed="rId15"/>
          <a:stretch>
            <a:fillRect/>
          </a:stretch>
        </p:blipFill>
        <p:spPr>
          <a:xfrm>
            <a:off x="2922206" y="1741936"/>
            <a:ext cx="1739900" cy="1155700"/>
          </a:xfrm>
          <a:prstGeom prst="rect">
            <a:avLst/>
          </a:prstGeom>
          <a:effectLst>
            <a:softEdge rad="165100"/>
          </a:effectLst>
        </p:spPr>
      </p:pic>
      <p:sp>
        <p:nvSpPr>
          <p:cNvPr id="40" name="TextBox 39">
            <a:extLst>
              <a:ext uri="{FF2B5EF4-FFF2-40B4-BE49-F238E27FC236}">
                <a16:creationId xmlns:a16="http://schemas.microsoft.com/office/drawing/2014/main" id="{7D3F41CD-A1DB-E540-B265-23C8A1C9C9ED}"/>
              </a:ext>
            </a:extLst>
          </p:cNvPr>
          <p:cNvSpPr txBox="1"/>
          <p:nvPr/>
        </p:nvSpPr>
        <p:spPr>
          <a:xfrm flipH="1">
            <a:off x="3549903" y="1327362"/>
            <a:ext cx="595849" cy="461665"/>
          </a:xfrm>
          <a:prstGeom prst="rect">
            <a:avLst/>
          </a:prstGeom>
          <a:solidFill>
            <a:schemeClr val="accent1">
              <a:lumMod val="20000"/>
              <a:lumOff val="80000"/>
            </a:schemeClr>
          </a:solidFill>
        </p:spPr>
        <p:txBody>
          <a:bodyPr wrap="square" rtlCol="0">
            <a:spAutoFit/>
          </a:bodyPr>
          <a:lstStyle/>
          <a:p>
            <a:pPr algn="ctr"/>
            <a:r>
              <a:rPr lang="en-GB" sz="1200" b="1" dirty="0">
                <a:solidFill>
                  <a:srgbClr val="0070C0"/>
                </a:solidFill>
              </a:rPr>
              <a:t>CEO (NEW)</a:t>
            </a:r>
          </a:p>
        </p:txBody>
      </p:sp>
      <p:sp>
        <p:nvSpPr>
          <p:cNvPr id="42" name="TextBox 41">
            <a:extLst>
              <a:ext uri="{FF2B5EF4-FFF2-40B4-BE49-F238E27FC236}">
                <a16:creationId xmlns:a16="http://schemas.microsoft.com/office/drawing/2014/main" id="{B26C0C4C-EC00-7B45-B9E1-148C1FF83307}"/>
              </a:ext>
            </a:extLst>
          </p:cNvPr>
          <p:cNvSpPr txBox="1"/>
          <p:nvPr/>
        </p:nvSpPr>
        <p:spPr>
          <a:xfrm>
            <a:off x="9728761" y="4145585"/>
            <a:ext cx="989502" cy="276999"/>
          </a:xfrm>
          <a:prstGeom prst="rect">
            <a:avLst/>
          </a:prstGeom>
          <a:noFill/>
        </p:spPr>
        <p:txBody>
          <a:bodyPr wrap="none" rtlCol="0">
            <a:spAutoFit/>
          </a:bodyPr>
          <a:lstStyle/>
          <a:p>
            <a:r>
              <a:rPr lang="en-GB" sz="1200" b="1" dirty="0">
                <a:latin typeface="Chalkboard" panose="03050602040202020205" pitchFamily="66" charset="77"/>
              </a:rPr>
              <a:t>BUSINESS </a:t>
            </a:r>
          </a:p>
        </p:txBody>
      </p:sp>
      <p:pic>
        <p:nvPicPr>
          <p:cNvPr id="3" name="Picture 2">
            <a:extLst>
              <a:ext uri="{FF2B5EF4-FFF2-40B4-BE49-F238E27FC236}">
                <a16:creationId xmlns:a16="http://schemas.microsoft.com/office/drawing/2014/main" id="{8712309C-1185-614A-A9B0-F43E859E04DA}"/>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9900299" y="1758234"/>
            <a:ext cx="693452" cy="693452"/>
          </a:xfrm>
          <a:prstGeom prst="rect">
            <a:avLst/>
          </a:prstGeom>
          <a:effectLst>
            <a:softEdge rad="165100"/>
          </a:effectLst>
        </p:spPr>
      </p:pic>
      <p:sp>
        <p:nvSpPr>
          <p:cNvPr id="45" name="TextBox 44">
            <a:extLst>
              <a:ext uri="{FF2B5EF4-FFF2-40B4-BE49-F238E27FC236}">
                <a16:creationId xmlns:a16="http://schemas.microsoft.com/office/drawing/2014/main" id="{00779B7D-06B5-914B-BA52-119CC4B4FB16}"/>
              </a:ext>
            </a:extLst>
          </p:cNvPr>
          <p:cNvSpPr txBox="1"/>
          <p:nvPr/>
        </p:nvSpPr>
        <p:spPr>
          <a:xfrm>
            <a:off x="9645426" y="4904260"/>
            <a:ext cx="1062222" cy="553998"/>
          </a:xfrm>
          <a:prstGeom prst="rect">
            <a:avLst/>
          </a:prstGeom>
          <a:noFill/>
        </p:spPr>
        <p:txBody>
          <a:bodyPr wrap="square" rtlCol="0">
            <a:spAutoFit/>
          </a:bodyPr>
          <a:lstStyle/>
          <a:p>
            <a:pPr algn="ctr"/>
            <a:r>
              <a:rPr lang="en-GB" sz="1000" b="1" dirty="0">
                <a:latin typeface="Chalkboard" panose="03050602040202020205" pitchFamily="66" charset="77"/>
              </a:rPr>
              <a:t>Untrusted financial results </a:t>
            </a:r>
          </a:p>
        </p:txBody>
      </p:sp>
      <p:pic>
        <p:nvPicPr>
          <p:cNvPr id="15" name="Picture 14">
            <a:extLst>
              <a:ext uri="{FF2B5EF4-FFF2-40B4-BE49-F238E27FC236}">
                <a16:creationId xmlns:a16="http://schemas.microsoft.com/office/drawing/2014/main" id="{40B676EC-BF22-9C49-9078-0F00D04FE16B}"/>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458589" y="2471325"/>
            <a:ext cx="979755" cy="777583"/>
          </a:xfrm>
          <a:prstGeom prst="rect">
            <a:avLst/>
          </a:prstGeom>
          <a:effectLst>
            <a:softEdge rad="114300"/>
          </a:effectLst>
        </p:spPr>
      </p:pic>
      <p:pic>
        <p:nvPicPr>
          <p:cNvPr id="21" name="Picture 20">
            <a:extLst>
              <a:ext uri="{FF2B5EF4-FFF2-40B4-BE49-F238E27FC236}">
                <a16:creationId xmlns:a16="http://schemas.microsoft.com/office/drawing/2014/main" id="{F42D8ACD-8B99-584A-B38B-EED9E108058C}"/>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2393567" y="5664883"/>
            <a:ext cx="1183950" cy="780720"/>
          </a:xfrm>
          <a:prstGeom prst="rect">
            <a:avLst/>
          </a:prstGeom>
          <a:effectLst>
            <a:softEdge rad="88900"/>
          </a:effectLst>
        </p:spPr>
      </p:pic>
      <p:pic>
        <p:nvPicPr>
          <p:cNvPr id="46" name="Picture 45">
            <a:extLst>
              <a:ext uri="{FF2B5EF4-FFF2-40B4-BE49-F238E27FC236}">
                <a16:creationId xmlns:a16="http://schemas.microsoft.com/office/drawing/2014/main" id="{A2512071-FD53-054C-BCEA-FA6D912EB217}"/>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695771" y="3197103"/>
            <a:ext cx="916039" cy="1056968"/>
          </a:xfrm>
          <a:prstGeom prst="rect">
            <a:avLst/>
          </a:prstGeom>
          <a:effectLst>
            <a:softEdge rad="114300"/>
          </a:effectLst>
        </p:spPr>
      </p:pic>
      <p:sp>
        <p:nvSpPr>
          <p:cNvPr id="47" name="Oval Callout 46">
            <a:extLst>
              <a:ext uri="{FF2B5EF4-FFF2-40B4-BE49-F238E27FC236}">
                <a16:creationId xmlns:a16="http://schemas.microsoft.com/office/drawing/2014/main" id="{F1B87DED-4CD7-A944-9513-2B0938FB8F28}"/>
              </a:ext>
            </a:extLst>
          </p:cNvPr>
          <p:cNvSpPr/>
          <p:nvPr/>
        </p:nvSpPr>
        <p:spPr>
          <a:xfrm>
            <a:off x="9327795" y="2649764"/>
            <a:ext cx="825995" cy="687772"/>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900" dirty="0"/>
              <a:t>Data?  It’s not my problem</a:t>
            </a:r>
          </a:p>
        </p:txBody>
      </p:sp>
      <p:sp>
        <p:nvSpPr>
          <p:cNvPr id="49" name="Oval Callout 48">
            <a:extLst>
              <a:ext uri="{FF2B5EF4-FFF2-40B4-BE49-F238E27FC236}">
                <a16:creationId xmlns:a16="http://schemas.microsoft.com/office/drawing/2014/main" id="{873383A6-4157-3941-945B-06D32D010DF1}"/>
              </a:ext>
            </a:extLst>
          </p:cNvPr>
          <p:cNvSpPr/>
          <p:nvPr/>
        </p:nvSpPr>
        <p:spPr>
          <a:xfrm>
            <a:off x="11264183" y="110926"/>
            <a:ext cx="825995" cy="687772"/>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900" dirty="0"/>
              <a:t>Help!  I can’t improve data on my own</a:t>
            </a:r>
          </a:p>
        </p:txBody>
      </p:sp>
      <p:sp>
        <p:nvSpPr>
          <p:cNvPr id="50" name="TextBox 49">
            <a:extLst>
              <a:ext uri="{FF2B5EF4-FFF2-40B4-BE49-F238E27FC236}">
                <a16:creationId xmlns:a16="http://schemas.microsoft.com/office/drawing/2014/main" id="{E0881D13-6B20-6A4E-BCA8-CC5A58B97075}"/>
              </a:ext>
            </a:extLst>
          </p:cNvPr>
          <p:cNvSpPr txBox="1"/>
          <p:nvPr/>
        </p:nvSpPr>
        <p:spPr>
          <a:xfrm>
            <a:off x="7238573" y="3242846"/>
            <a:ext cx="1269708" cy="523220"/>
          </a:xfrm>
          <a:prstGeom prst="rect">
            <a:avLst/>
          </a:prstGeom>
          <a:noFill/>
        </p:spPr>
        <p:txBody>
          <a:bodyPr wrap="none" rtlCol="0">
            <a:spAutoFit/>
          </a:bodyPr>
          <a:lstStyle/>
          <a:p>
            <a:pPr algn="ctr"/>
            <a:r>
              <a:rPr lang="en-GB" sz="1400" b="1" dirty="0">
                <a:solidFill>
                  <a:srgbClr val="FF0000"/>
                </a:solidFill>
                <a:latin typeface="Chalkboard" panose="03050602040202020205" pitchFamily="66" charset="77"/>
              </a:rPr>
              <a:t>POOR DATA </a:t>
            </a:r>
          </a:p>
          <a:p>
            <a:pPr algn="ctr"/>
            <a:r>
              <a:rPr lang="en-GB" sz="1400" b="1" dirty="0">
                <a:solidFill>
                  <a:srgbClr val="FF0000"/>
                </a:solidFill>
                <a:latin typeface="Chalkboard" panose="03050602040202020205" pitchFamily="66" charset="77"/>
              </a:rPr>
              <a:t>QUALITY</a:t>
            </a:r>
          </a:p>
        </p:txBody>
      </p:sp>
      <p:sp>
        <p:nvSpPr>
          <p:cNvPr id="51" name="TextBox 50">
            <a:extLst>
              <a:ext uri="{FF2B5EF4-FFF2-40B4-BE49-F238E27FC236}">
                <a16:creationId xmlns:a16="http://schemas.microsoft.com/office/drawing/2014/main" id="{9C15BBFE-F925-4B46-B7DB-D168999F09DF}"/>
              </a:ext>
            </a:extLst>
          </p:cNvPr>
          <p:cNvSpPr txBox="1"/>
          <p:nvPr/>
        </p:nvSpPr>
        <p:spPr>
          <a:xfrm>
            <a:off x="10821096" y="6041790"/>
            <a:ext cx="979754" cy="577081"/>
          </a:xfrm>
          <a:prstGeom prst="rect">
            <a:avLst/>
          </a:prstGeom>
          <a:noFill/>
        </p:spPr>
        <p:txBody>
          <a:bodyPr wrap="square" rtlCol="0">
            <a:spAutoFit/>
          </a:bodyPr>
          <a:lstStyle/>
          <a:p>
            <a:pPr algn="ctr"/>
            <a:r>
              <a:rPr lang="en-GB" sz="1050" b="1" dirty="0">
                <a:latin typeface="Chalkboard" panose="03050602040202020205" pitchFamily="66" charset="77"/>
              </a:rPr>
              <a:t>Finance data rework &amp; delay</a:t>
            </a:r>
          </a:p>
        </p:txBody>
      </p:sp>
      <p:pic>
        <p:nvPicPr>
          <p:cNvPr id="30" name="Picture 29">
            <a:extLst>
              <a:ext uri="{FF2B5EF4-FFF2-40B4-BE49-F238E27FC236}">
                <a16:creationId xmlns:a16="http://schemas.microsoft.com/office/drawing/2014/main" id="{D8658CD6-0609-B947-BDB8-293152179B1C}"/>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4526926" y="4458648"/>
            <a:ext cx="1270115" cy="907225"/>
          </a:xfrm>
          <a:prstGeom prst="rect">
            <a:avLst/>
          </a:prstGeom>
          <a:effectLst>
            <a:softEdge rad="114300"/>
          </a:effectLst>
        </p:spPr>
      </p:pic>
      <p:sp>
        <p:nvSpPr>
          <p:cNvPr id="52" name="TextBox 51">
            <a:extLst>
              <a:ext uri="{FF2B5EF4-FFF2-40B4-BE49-F238E27FC236}">
                <a16:creationId xmlns:a16="http://schemas.microsoft.com/office/drawing/2014/main" id="{0E09EB29-B2B3-5245-938C-46A914EC171F}"/>
              </a:ext>
            </a:extLst>
          </p:cNvPr>
          <p:cNvSpPr txBox="1"/>
          <p:nvPr/>
        </p:nvSpPr>
        <p:spPr>
          <a:xfrm>
            <a:off x="8996961" y="1822599"/>
            <a:ext cx="979754" cy="577081"/>
          </a:xfrm>
          <a:prstGeom prst="rect">
            <a:avLst/>
          </a:prstGeom>
          <a:noFill/>
        </p:spPr>
        <p:txBody>
          <a:bodyPr wrap="square" rtlCol="0">
            <a:spAutoFit/>
          </a:bodyPr>
          <a:lstStyle/>
          <a:p>
            <a:pPr algn="ctr"/>
            <a:r>
              <a:rPr lang="en-GB" sz="1050" b="1" dirty="0">
                <a:latin typeface="Chalkboard" panose="03050602040202020205" pitchFamily="66" charset="77"/>
                <a:cs typeface="Arial Nova" panose="020F0502020204030204" pitchFamily="34" charset="0"/>
              </a:rPr>
              <a:t>BUSINESS &amp; IT MEETINGS </a:t>
            </a:r>
          </a:p>
        </p:txBody>
      </p:sp>
      <p:pic>
        <p:nvPicPr>
          <p:cNvPr id="31" name="Picture 30">
            <a:extLst>
              <a:ext uri="{FF2B5EF4-FFF2-40B4-BE49-F238E27FC236}">
                <a16:creationId xmlns:a16="http://schemas.microsoft.com/office/drawing/2014/main" id="{A3E6A0FC-595D-9642-8D02-69554DBCDD13}"/>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1038386" y="4166817"/>
            <a:ext cx="834859" cy="600846"/>
          </a:xfrm>
          <a:prstGeom prst="rect">
            <a:avLst/>
          </a:prstGeom>
          <a:effectLst>
            <a:softEdge rad="12700"/>
          </a:effectLst>
        </p:spPr>
      </p:pic>
      <p:sp>
        <p:nvSpPr>
          <p:cNvPr id="53" name="TextBox 52">
            <a:extLst>
              <a:ext uri="{FF2B5EF4-FFF2-40B4-BE49-F238E27FC236}">
                <a16:creationId xmlns:a16="http://schemas.microsoft.com/office/drawing/2014/main" id="{08C51A88-3521-454A-AB57-EED636521DD1}"/>
              </a:ext>
            </a:extLst>
          </p:cNvPr>
          <p:cNvSpPr txBox="1"/>
          <p:nvPr/>
        </p:nvSpPr>
        <p:spPr>
          <a:xfrm>
            <a:off x="10767170" y="3970657"/>
            <a:ext cx="1270115" cy="261610"/>
          </a:xfrm>
          <a:prstGeom prst="rect">
            <a:avLst/>
          </a:prstGeom>
          <a:noFill/>
        </p:spPr>
        <p:txBody>
          <a:bodyPr wrap="square" rtlCol="0">
            <a:spAutoFit/>
          </a:bodyPr>
          <a:lstStyle/>
          <a:p>
            <a:pPr algn="ctr"/>
            <a:r>
              <a:rPr lang="en-GB" sz="1100" b="1" dirty="0">
                <a:latin typeface="Chalkboard" panose="03050602040202020205" pitchFamily="66" charset="77"/>
              </a:rPr>
              <a:t>SHAREHOLDERS</a:t>
            </a:r>
          </a:p>
        </p:txBody>
      </p:sp>
      <p:sp>
        <p:nvSpPr>
          <p:cNvPr id="54" name="Magnetic Disk 53">
            <a:extLst>
              <a:ext uri="{FF2B5EF4-FFF2-40B4-BE49-F238E27FC236}">
                <a16:creationId xmlns:a16="http://schemas.microsoft.com/office/drawing/2014/main" id="{AB43FB0C-86DA-E647-AF07-1B05073FACDD}"/>
              </a:ext>
            </a:extLst>
          </p:cNvPr>
          <p:cNvSpPr/>
          <p:nvPr/>
        </p:nvSpPr>
        <p:spPr>
          <a:xfrm>
            <a:off x="550574" y="90871"/>
            <a:ext cx="263432" cy="291483"/>
          </a:xfrm>
          <a:prstGeom prst="flowChartMagneticDisk">
            <a:avLst/>
          </a:prstGeom>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Magnetic Disk 54">
            <a:extLst>
              <a:ext uri="{FF2B5EF4-FFF2-40B4-BE49-F238E27FC236}">
                <a16:creationId xmlns:a16="http://schemas.microsoft.com/office/drawing/2014/main" id="{BB9E9386-3D16-3441-B948-8BE2C7900991}"/>
              </a:ext>
            </a:extLst>
          </p:cNvPr>
          <p:cNvSpPr/>
          <p:nvPr/>
        </p:nvSpPr>
        <p:spPr>
          <a:xfrm>
            <a:off x="557092" y="105114"/>
            <a:ext cx="263432" cy="291483"/>
          </a:xfrm>
          <a:prstGeom prst="flowChartMagneticDisk">
            <a:avLst/>
          </a:prstGeom>
          <a:solidFill>
            <a:schemeClr val="accent2"/>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Magnetic Disk 55">
            <a:extLst>
              <a:ext uri="{FF2B5EF4-FFF2-40B4-BE49-F238E27FC236}">
                <a16:creationId xmlns:a16="http://schemas.microsoft.com/office/drawing/2014/main" id="{911ACAF7-D35F-044F-A961-94F8E97A2F8C}"/>
              </a:ext>
            </a:extLst>
          </p:cNvPr>
          <p:cNvSpPr/>
          <p:nvPr/>
        </p:nvSpPr>
        <p:spPr>
          <a:xfrm>
            <a:off x="557092" y="763681"/>
            <a:ext cx="263432" cy="291483"/>
          </a:xfrm>
          <a:prstGeom prst="flowChartMagneticDisk">
            <a:avLst/>
          </a:prstGeom>
          <a:solidFill>
            <a:schemeClr val="accent2">
              <a:lumMod val="60000"/>
              <a:lumOff val="40000"/>
            </a:schemeClr>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Magnetic Disk 56">
            <a:extLst>
              <a:ext uri="{FF2B5EF4-FFF2-40B4-BE49-F238E27FC236}">
                <a16:creationId xmlns:a16="http://schemas.microsoft.com/office/drawing/2014/main" id="{EEE55520-EF51-8547-8808-F0755BE34BD7}"/>
              </a:ext>
            </a:extLst>
          </p:cNvPr>
          <p:cNvSpPr/>
          <p:nvPr/>
        </p:nvSpPr>
        <p:spPr>
          <a:xfrm>
            <a:off x="557092" y="1382487"/>
            <a:ext cx="263432" cy="291483"/>
          </a:xfrm>
          <a:prstGeom prst="flowChartMagneticDisk">
            <a:avLst/>
          </a:prstGeom>
          <a:solidFill>
            <a:schemeClr val="accent2">
              <a:lumMod val="20000"/>
              <a:lumOff val="80000"/>
            </a:schemeClr>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TextBox 57">
            <a:extLst>
              <a:ext uri="{FF2B5EF4-FFF2-40B4-BE49-F238E27FC236}">
                <a16:creationId xmlns:a16="http://schemas.microsoft.com/office/drawing/2014/main" id="{1755B9C4-8EEF-5A4E-ADB9-8515B933F358}"/>
              </a:ext>
            </a:extLst>
          </p:cNvPr>
          <p:cNvSpPr txBox="1"/>
          <p:nvPr/>
        </p:nvSpPr>
        <p:spPr>
          <a:xfrm>
            <a:off x="127843" y="2035508"/>
            <a:ext cx="1133537" cy="461665"/>
          </a:xfrm>
          <a:prstGeom prst="rect">
            <a:avLst/>
          </a:prstGeom>
          <a:noFill/>
        </p:spPr>
        <p:txBody>
          <a:bodyPr wrap="square" rtlCol="0">
            <a:spAutoFit/>
          </a:bodyPr>
          <a:lstStyle/>
          <a:p>
            <a:pPr algn="ctr"/>
            <a:r>
              <a:rPr lang="en-GB" sz="1200" dirty="0">
                <a:latin typeface="Arial Rounded MT Bold" panose="020F0704030504030204" pitchFamily="34" charset="77"/>
              </a:rPr>
              <a:t>1 HOTEL = </a:t>
            </a:r>
          </a:p>
          <a:p>
            <a:pPr algn="ctr"/>
            <a:r>
              <a:rPr lang="en-GB" sz="1200" dirty="0">
                <a:latin typeface="Arial Rounded MT Bold" panose="020F0704030504030204" pitchFamily="34" charset="77"/>
              </a:rPr>
              <a:t>1 DATABASE</a:t>
            </a:r>
          </a:p>
        </p:txBody>
      </p:sp>
      <p:pic>
        <p:nvPicPr>
          <p:cNvPr id="62" name="Graphic 61" descr="Bullseye">
            <a:extLst>
              <a:ext uri="{FF2B5EF4-FFF2-40B4-BE49-F238E27FC236}">
                <a16:creationId xmlns:a16="http://schemas.microsoft.com/office/drawing/2014/main" id="{FFED65A7-F654-AB4D-8907-56142F541AEF}"/>
              </a:ext>
            </a:extLst>
          </p:cNvPr>
          <p:cNvPicPr>
            <a:picLocks noChangeAspect="1"/>
          </p:cNvPicPr>
          <p:nvPr/>
        </p:nvPicPr>
        <p:blipFill>
          <a:blip r:embed="rId22" cstate="screen">
            <a:duotone>
              <a:schemeClr val="accent1">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4176097" y="1753550"/>
            <a:ext cx="337232" cy="337232"/>
          </a:xfrm>
          <a:prstGeom prst="rect">
            <a:avLst/>
          </a:prstGeom>
          <a:effectLst>
            <a:softEdge rad="0"/>
          </a:effectLst>
        </p:spPr>
      </p:pic>
      <p:sp>
        <p:nvSpPr>
          <p:cNvPr id="63" name="TextBox 62">
            <a:extLst>
              <a:ext uri="{FF2B5EF4-FFF2-40B4-BE49-F238E27FC236}">
                <a16:creationId xmlns:a16="http://schemas.microsoft.com/office/drawing/2014/main" id="{D372CF5F-386B-1244-8922-0BD98EFE1234}"/>
              </a:ext>
            </a:extLst>
          </p:cNvPr>
          <p:cNvSpPr txBox="1"/>
          <p:nvPr/>
        </p:nvSpPr>
        <p:spPr>
          <a:xfrm>
            <a:off x="2932604" y="1509911"/>
            <a:ext cx="636713" cy="230832"/>
          </a:xfrm>
          <a:prstGeom prst="rect">
            <a:avLst/>
          </a:prstGeom>
          <a:noFill/>
        </p:spPr>
        <p:txBody>
          <a:bodyPr wrap="none" rtlCol="0">
            <a:spAutoFit/>
          </a:bodyPr>
          <a:lstStyle/>
          <a:p>
            <a:r>
              <a:rPr lang="en-GB" sz="900" b="1" dirty="0">
                <a:solidFill>
                  <a:srgbClr val="0070C0"/>
                </a:solidFill>
              </a:rPr>
              <a:t>GROWTH</a:t>
            </a:r>
          </a:p>
        </p:txBody>
      </p:sp>
      <p:cxnSp>
        <p:nvCxnSpPr>
          <p:cNvPr id="65" name="Straight Arrow Connector 64">
            <a:extLst>
              <a:ext uri="{FF2B5EF4-FFF2-40B4-BE49-F238E27FC236}">
                <a16:creationId xmlns:a16="http://schemas.microsoft.com/office/drawing/2014/main" id="{84EE527E-8A44-574E-96C4-6FCF09B101AC}"/>
              </a:ext>
            </a:extLst>
          </p:cNvPr>
          <p:cNvCxnSpPr>
            <a:cxnSpLocks/>
            <a:stCxn id="50" idx="2"/>
          </p:cNvCxnSpPr>
          <p:nvPr/>
        </p:nvCxnSpPr>
        <p:spPr>
          <a:xfrm>
            <a:off x="7873427" y="3766070"/>
            <a:ext cx="1752180" cy="2308999"/>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1124A2F1-ED83-034C-9014-17B503ACC042}"/>
              </a:ext>
            </a:extLst>
          </p:cNvPr>
          <p:cNvCxnSpPr>
            <a:cxnSpLocks/>
            <a:endCxn id="45" idx="2"/>
          </p:cNvCxnSpPr>
          <p:nvPr/>
        </p:nvCxnSpPr>
        <p:spPr>
          <a:xfrm flipH="1" flipV="1">
            <a:off x="10176537" y="5458258"/>
            <a:ext cx="922596" cy="528818"/>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pic>
        <p:nvPicPr>
          <p:cNvPr id="70" name="Picture 69">
            <a:extLst>
              <a:ext uri="{FF2B5EF4-FFF2-40B4-BE49-F238E27FC236}">
                <a16:creationId xmlns:a16="http://schemas.microsoft.com/office/drawing/2014/main" id="{F260D2B8-EBDB-D745-A69D-742E09D74AD9}"/>
              </a:ext>
            </a:extLst>
          </p:cNvPr>
          <p:cNvPicPr>
            <a:picLocks noChangeAspect="1"/>
          </p:cNvPicPr>
          <p:nvPr/>
        </p:nvPicPr>
        <p:blipFill>
          <a:blip r:embed="rId24"/>
          <a:stretch>
            <a:fillRect/>
          </a:stretch>
        </p:blipFill>
        <p:spPr>
          <a:xfrm>
            <a:off x="-83907" y="2916199"/>
            <a:ext cx="1828800" cy="1104900"/>
          </a:xfrm>
          <a:prstGeom prst="rect">
            <a:avLst/>
          </a:prstGeom>
          <a:effectLst>
            <a:softEdge rad="139700"/>
          </a:effectLst>
        </p:spPr>
      </p:pic>
      <p:pic>
        <p:nvPicPr>
          <p:cNvPr id="72" name="Graphic 71" descr="Bullseye">
            <a:extLst>
              <a:ext uri="{FF2B5EF4-FFF2-40B4-BE49-F238E27FC236}">
                <a16:creationId xmlns:a16="http://schemas.microsoft.com/office/drawing/2014/main" id="{E9626095-5F9F-C545-8A46-416DB554AE8E}"/>
              </a:ext>
            </a:extLst>
          </p:cNvPr>
          <p:cNvPicPr>
            <a:picLocks noChangeAspect="1"/>
          </p:cNvPicPr>
          <p:nvPr/>
        </p:nvPicPr>
        <p:blipFill>
          <a:blip r:embed="rId22" cstate="screen">
            <a:duotone>
              <a:schemeClr val="accent1">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4173892" y="2564111"/>
            <a:ext cx="337232" cy="337232"/>
          </a:xfrm>
          <a:prstGeom prst="rect">
            <a:avLst/>
          </a:prstGeom>
          <a:effectLst>
            <a:softEdge rad="0"/>
          </a:effectLst>
        </p:spPr>
      </p:pic>
      <p:pic>
        <p:nvPicPr>
          <p:cNvPr id="73" name="Graphic 72" descr="Bullseye">
            <a:extLst>
              <a:ext uri="{FF2B5EF4-FFF2-40B4-BE49-F238E27FC236}">
                <a16:creationId xmlns:a16="http://schemas.microsoft.com/office/drawing/2014/main" id="{37B0A7DD-2AED-354F-B481-79B127F63BE8}"/>
              </a:ext>
            </a:extLst>
          </p:cNvPr>
          <p:cNvPicPr>
            <a:picLocks noChangeAspect="1"/>
          </p:cNvPicPr>
          <p:nvPr/>
        </p:nvPicPr>
        <p:blipFill>
          <a:blip r:embed="rId22" cstate="screen">
            <a:duotone>
              <a:schemeClr val="accent1">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3049065" y="2632875"/>
            <a:ext cx="337232" cy="337232"/>
          </a:xfrm>
          <a:prstGeom prst="rect">
            <a:avLst/>
          </a:prstGeom>
          <a:effectLst>
            <a:softEdge rad="0"/>
          </a:effectLst>
        </p:spPr>
      </p:pic>
      <p:pic>
        <p:nvPicPr>
          <p:cNvPr id="74" name="Graphic 73" descr="Bullseye">
            <a:extLst>
              <a:ext uri="{FF2B5EF4-FFF2-40B4-BE49-F238E27FC236}">
                <a16:creationId xmlns:a16="http://schemas.microsoft.com/office/drawing/2014/main" id="{1C63697E-166B-2744-A832-25C306881565}"/>
              </a:ext>
            </a:extLst>
          </p:cNvPr>
          <p:cNvPicPr>
            <a:picLocks noChangeAspect="1"/>
          </p:cNvPicPr>
          <p:nvPr/>
        </p:nvPicPr>
        <p:blipFill>
          <a:blip r:embed="rId22" cstate="screen">
            <a:duotone>
              <a:schemeClr val="accent1">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3070803" y="1765582"/>
            <a:ext cx="337232" cy="337232"/>
          </a:xfrm>
          <a:prstGeom prst="rect">
            <a:avLst/>
          </a:prstGeom>
          <a:effectLst>
            <a:softEdge rad="0"/>
          </a:effectLst>
        </p:spPr>
      </p:pic>
      <p:cxnSp>
        <p:nvCxnSpPr>
          <p:cNvPr id="75" name="Straight Arrow Connector 74">
            <a:extLst>
              <a:ext uri="{FF2B5EF4-FFF2-40B4-BE49-F238E27FC236}">
                <a16:creationId xmlns:a16="http://schemas.microsoft.com/office/drawing/2014/main" id="{DAF79A59-0728-0E4A-AA7C-1735AE7F3424}"/>
              </a:ext>
            </a:extLst>
          </p:cNvPr>
          <p:cNvCxnSpPr>
            <a:cxnSpLocks/>
          </p:cNvCxnSpPr>
          <p:nvPr/>
        </p:nvCxnSpPr>
        <p:spPr>
          <a:xfrm>
            <a:off x="872256" y="5115051"/>
            <a:ext cx="0" cy="37905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pic>
        <p:nvPicPr>
          <p:cNvPr id="81" name="Graphic 80" descr="Close">
            <a:extLst>
              <a:ext uri="{FF2B5EF4-FFF2-40B4-BE49-F238E27FC236}">
                <a16:creationId xmlns:a16="http://schemas.microsoft.com/office/drawing/2014/main" id="{50A9531A-A135-3D4F-9C83-712ED3EFD01E}"/>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337845" y="2918500"/>
            <a:ext cx="914400" cy="914400"/>
          </a:xfrm>
          <a:prstGeom prst="rect">
            <a:avLst/>
          </a:prstGeom>
        </p:spPr>
      </p:pic>
      <p:sp>
        <p:nvSpPr>
          <p:cNvPr id="85" name="TextBox 84">
            <a:extLst>
              <a:ext uri="{FF2B5EF4-FFF2-40B4-BE49-F238E27FC236}">
                <a16:creationId xmlns:a16="http://schemas.microsoft.com/office/drawing/2014/main" id="{849F7588-3BFD-4E40-AE81-A5B3DEB5C740}"/>
              </a:ext>
            </a:extLst>
          </p:cNvPr>
          <p:cNvSpPr txBox="1"/>
          <p:nvPr/>
        </p:nvSpPr>
        <p:spPr>
          <a:xfrm>
            <a:off x="4005813" y="2886834"/>
            <a:ext cx="606255" cy="369332"/>
          </a:xfrm>
          <a:prstGeom prst="rect">
            <a:avLst/>
          </a:prstGeom>
          <a:noFill/>
        </p:spPr>
        <p:txBody>
          <a:bodyPr wrap="none" rtlCol="0">
            <a:spAutoFit/>
          </a:bodyPr>
          <a:lstStyle/>
          <a:p>
            <a:pPr algn="ctr"/>
            <a:r>
              <a:rPr lang="en-GB" sz="900" b="1" dirty="0">
                <a:solidFill>
                  <a:srgbClr val="0070C0"/>
                </a:solidFill>
              </a:rPr>
              <a:t>LOYALTY</a:t>
            </a:r>
          </a:p>
          <a:p>
            <a:pPr algn="ctr"/>
            <a:r>
              <a:rPr lang="en-GB" sz="900" b="1" dirty="0">
                <a:solidFill>
                  <a:srgbClr val="0070C0"/>
                </a:solidFill>
              </a:rPr>
              <a:t>SCHEME</a:t>
            </a:r>
          </a:p>
        </p:txBody>
      </p:sp>
      <p:sp>
        <p:nvSpPr>
          <p:cNvPr id="86" name="TextBox 85">
            <a:extLst>
              <a:ext uri="{FF2B5EF4-FFF2-40B4-BE49-F238E27FC236}">
                <a16:creationId xmlns:a16="http://schemas.microsoft.com/office/drawing/2014/main" id="{F1078661-8988-4F48-A99D-CA79612C8D11}"/>
              </a:ext>
            </a:extLst>
          </p:cNvPr>
          <p:cNvSpPr txBox="1"/>
          <p:nvPr/>
        </p:nvSpPr>
        <p:spPr>
          <a:xfrm>
            <a:off x="2826910" y="2930713"/>
            <a:ext cx="824265" cy="230832"/>
          </a:xfrm>
          <a:prstGeom prst="rect">
            <a:avLst/>
          </a:prstGeom>
          <a:noFill/>
        </p:spPr>
        <p:txBody>
          <a:bodyPr wrap="none" rtlCol="0">
            <a:spAutoFit/>
          </a:bodyPr>
          <a:lstStyle/>
          <a:p>
            <a:pPr algn="ctr"/>
            <a:r>
              <a:rPr lang="en-GB" sz="900" b="1" dirty="0">
                <a:solidFill>
                  <a:srgbClr val="0070C0"/>
                </a:solidFill>
              </a:rPr>
              <a:t>STOCK PRICE </a:t>
            </a:r>
          </a:p>
        </p:txBody>
      </p:sp>
      <p:sp>
        <p:nvSpPr>
          <p:cNvPr id="87" name="TextBox 86">
            <a:extLst>
              <a:ext uri="{FF2B5EF4-FFF2-40B4-BE49-F238E27FC236}">
                <a16:creationId xmlns:a16="http://schemas.microsoft.com/office/drawing/2014/main" id="{5F14245B-400F-914A-9DDC-42876F1BC8AA}"/>
              </a:ext>
            </a:extLst>
          </p:cNvPr>
          <p:cNvSpPr txBox="1"/>
          <p:nvPr/>
        </p:nvSpPr>
        <p:spPr>
          <a:xfrm>
            <a:off x="4023287" y="1440613"/>
            <a:ext cx="756938" cy="369332"/>
          </a:xfrm>
          <a:prstGeom prst="rect">
            <a:avLst/>
          </a:prstGeom>
          <a:noFill/>
        </p:spPr>
        <p:txBody>
          <a:bodyPr wrap="none" rtlCol="0">
            <a:spAutoFit/>
          </a:bodyPr>
          <a:lstStyle/>
          <a:p>
            <a:pPr algn="ctr"/>
            <a:r>
              <a:rPr lang="en-GB" sz="900" b="1" dirty="0">
                <a:solidFill>
                  <a:srgbClr val="0070C0"/>
                </a:solidFill>
              </a:rPr>
              <a:t>COST</a:t>
            </a:r>
          </a:p>
          <a:p>
            <a:pPr algn="ctr"/>
            <a:r>
              <a:rPr lang="en-GB" sz="900" b="1" dirty="0">
                <a:solidFill>
                  <a:srgbClr val="0070C0"/>
                </a:solidFill>
              </a:rPr>
              <a:t>REDUCTION</a:t>
            </a:r>
          </a:p>
        </p:txBody>
      </p:sp>
      <p:pic>
        <p:nvPicPr>
          <p:cNvPr id="89" name="Graphic 88" descr="Tyrannosaurus Rex">
            <a:extLst>
              <a:ext uri="{FF2B5EF4-FFF2-40B4-BE49-F238E27FC236}">
                <a16:creationId xmlns:a16="http://schemas.microsoft.com/office/drawing/2014/main" id="{12F9AD7A-920C-6248-9CCD-E11CE7EBA2ED}"/>
              </a:ext>
            </a:extLst>
          </p:cNvPr>
          <p:cNvPicPr>
            <a:picLocks noChangeAspect="1"/>
          </p:cNvPicPr>
          <p:nvPr/>
        </p:nvPicPr>
        <p:blipFill>
          <a:blip r:embed="rId27">
            <a:duotone>
              <a:schemeClr val="accent6">
                <a:shade val="45000"/>
                <a:satMod val="135000"/>
              </a:schemeClr>
              <a:prstClr val="white"/>
            </a:duotone>
            <a:extLst>
              <a:ext uri="{96DAC541-7B7A-43D3-8B79-37D633B846F1}">
                <asvg:svgBlip xmlns:asvg="http://schemas.microsoft.com/office/drawing/2016/SVG/main" r:embed="rId28"/>
              </a:ext>
            </a:extLst>
          </a:blip>
          <a:stretch>
            <a:fillRect/>
          </a:stretch>
        </p:blipFill>
        <p:spPr>
          <a:xfrm>
            <a:off x="9107559" y="433385"/>
            <a:ext cx="914400" cy="914400"/>
          </a:xfrm>
          <a:prstGeom prst="rect">
            <a:avLst/>
          </a:prstGeom>
        </p:spPr>
      </p:pic>
      <p:sp>
        <p:nvSpPr>
          <p:cNvPr id="90" name="TextBox 89">
            <a:extLst>
              <a:ext uri="{FF2B5EF4-FFF2-40B4-BE49-F238E27FC236}">
                <a16:creationId xmlns:a16="http://schemas.microsoft.com/office/drawing/2014/main" id="{97D9F247-28BB-D245-BA6A-475D7BB5D2AF}"/>
              </a:ext>
            </a:extLst>
          </p:cNvPr>
          <p:cNvSpPr txBox="1"/>
          <p:nvPr/>
        </p:nvSpPr>
        <p:spPr>
          <a:xfrm>
            <a:off x="9129312" y="1150589"/>
            <a:ext cx="1070904" cy="246221"/>
          </a:xfrm>
          <a:prstGeom prst="rect">
            <a:avLst/>
          </a:prstGeom>
          <a:noFill/>
        </p:spPr>
        <p:txBody>
          <a:bodyPr wrap="square" rtlCol="0">
            <a:spAutoFit/>
          </a:bodyPr>
          <a:lstStyle/>
          <a:p>
            <a:r>
              <a:rPr lang="en-GB" sz="1000" b="1" dirty="0">
                <a:solidFill>
                  <a:schemeClr val="accent6">
                    <a:lumMod val="75000"/>
                  </a:schemeClr>
                </a:solidFill>
                <a:latin typeface="Chalkboard" panose="03050602040202020205" pitchFamily="66" charset="77"/>
              </a:rPr>
              <a:t>OUTMODED IT</a:t>
            </a:r>
          </a:p>
        </p:txBody>
      </p:sp>
      <p:cxnSp>
        <p:nvCxnSpPr>
          <p:cNvPr id="91" name="Straight Arrow Connector 90">
            <a:extLst>
              <a:ext uri="{FF2B5EF4-FFF2-40B4-BE49-F238E27FC236}">
                <a16:creationId xmlns:a16="http://schemas.microsoft.com/office/drawing/2014/main" id="{36F6B170-3D50-E64C-AAA9-3AFBA28C2CF2}"/>
              </a:ext>
            </a:extLst>
          </p:cNvPr>
          <p:cNvCxnSpPr>
            <a:cxnSpLocks/>
          </p:cNvCxnSpPr>
          <p:nvPr/>
        </p:nvCxnSpPr>
        <p:spPr>
          <a:xfrm flipV="1">
            <a:off x="9919798" y="962602"/>
            <a:ext cx="993996" cy="12552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38EFF717-017E-1D4B-BE08-E89F4E9CFDCA}"/>
              </a:ext>
            </a:extLst>
          </p:cNvPr>
          <p:cNvCxnSpPr>
            <a:cxnSpLocks/>
            <a:stCxn id="81" idx="3"/>
            <a:endCxn id="30" idx="0"/>
          </p:cNvCxnSpPr>
          <p:nvPr/>
        </p:nvCxnSpPr>
        <p:spPr>
          <a:xfrm>
            <a:off x="1252245" y="3375700"/>
            <a:ext cx="3909735" cy="1082944"/>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B4893228-7775-9346-A193-EFDF335E289A}"/>
              </a:ext>
            </a:extLst>
          </p:cNvPr>
          <p:cNvCxnSpPr>
            <a:cxnSpLocks/>
          </p:cNvCxnSpPr>
          <p:nvPr/>
        </p:nvCxnSpPr>
        <p:spPr>
          <a:xfrm>
            <a:off x="4722015" y="1545232"/>
            <a:ext cx="0" cy="195515"/>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3A40558F-331C-2549-A320-167180567F26}"/>
              </a:ext>
            </a:extLst>
          </p:cNvPr>
          <p:cNvCxnSpPr>
            <a:cxnSpLocks/>
          </p:cNvCxnSpPr>
          <p:nvPr/>
        </p:nvCxnSpPr>
        <p:spPr>
          <a:xfrm flipV="1">
            <a:off x="2979559" y="1512283"/>
            <a:ext cx="0" cy="20758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7CB813F9-6FB2-C948-A7F3-E59FA33E8408}"/>
              </a:ext>
            </a:extLst>
          </p:cNvPr>
          <p:cNvCxnSpPr>
            <a:cxnSpLocks/>
          </p:cNvCxnSpPr>
          <p:nvPr/>
        </p:nvCxnSpPr>
        <p:spPr>
          <a:xfrm flipV="1">
            <a:off x="2875033" y="2934487"/>
            <a:ext cx="0" cy="20758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8BE18087-2C08-194A-B318-FFE492224D86}"/>
              </a:ext>
            </a:extLst>
          </p:cNvPr>
          <p:cNvCxnSpPr>
            <a:cxnSpLocks/>
            <a:endCxn id="81" idx="0"/>
          </p:cNvCxnSpPr>
          <p:nvPr/>
        </p:nvCxnSpPr>
        <p:spPr>
          <a:xfrm flipH="1">
            <a:off x="795045" y="2649764"/>
            <a:ext cx="524454" cy="26873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E31EC952-AF84-8C4F-B6BE-99756C2E3B01}"/>
              </a:ext>
            </a:extLst>
          </p:cNvPr>
          <p:cNvCxnSpPr>
            <a:cxnSpLocks/>
          </p:cNvCxnSpPr>
          <p:nvPr/>
        </p:nvCxnSpPr>
        <p:spPr>
          <a:xfrm flipV="1">
            <a:off x="4606238" y="2962356"/>
            <a:ext cx="0" cy="20758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C6845EF4-A0E6-A44B-B7D1-61FBEE417058}"/>
              </a:ext>
            </a:extLst>
          </p:cNvPr>
          <p:cNvCxnSpPr>
            <a:cxnSpLocks/>
            <a:stCxn id="85" idx="2"/>
          </p:cNvCxnSpPr>
          <p:nvPr/>
        </p:nvCxnSpPr>
        <p:spPr>
          <a:xfrm>
            <a:off x="4308937" y="3256170"/>
            <a:ext cx="966764" cy="1139567"/>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9FC8AF97-1232-124C-AFD3-E5E42F0443A8}"/>
              </a:ext>
            </a:extLst>
          </p:cNvPr>
          <p:cNvSpPr txBox="1"/>
          <p:nvPr/>
        </p:nvSpPr>
        <p:spPr>
          <a:xfrm>
            <a:off x="4526736" y="1068533"/>
            <a:ext cx="1117228" cy="253916"/>
          </a:xfrm>
          <a:prstGeom prst="rect">
            <a:avLst/>
          </a:prstGeom>
          <a:noFill/>
        </p:spPr>
        <p:txBody>
          <a:bodyPr wrap="square" rtlCol="0">
            <a:spAutoFit/>
          </a:bodyPr>
          <a:lstStyle/>
          <a:p>
            <a:pPr algn="ctr"/>
            <a:r>
              <a:rPr lang="en-GB" sz="1050" b="1" dirty="0">
                <a:latin typeface="Chalkboard" panose="03050602040202020205" pitchFamily="66" charset="77"/>
                <a:cs typeface="Arial Nova" panose="020F0502020204030204" pitchFamily="34" charset="0"/>
              </a:rPr>
              <a:t>6 CASINOS </a:t>
            </a:r>
          </a:p>
        </p:txBody>
      </p:sp>
      <p:sp>
        <p:nvSpPr>
          <p:cNvPr id="111" name="TextBox 110">
            <a:extLst>
              <a:ext uri="{FF2B5EF4-FFF2-40B4-BE49-F238E27FC236}">
                <a16:creationId xmlns:a16="http://schemas.microsoft.com/office/drawing/2014/main" id="{83654FF0-1F95-3C42-AB97-E75B4F9E0356}"/>
              </a:ext>
            </a:extLst>
          </p:cNvPr>
          <p:cNvSpPr txBox="1"/>
          <p:nvPr/>
        </p:nvSpPr>
        <p:spPr>
          <a:xfrm>
            <a:off x="5590427" y="2131593"/>
            <a:ext cx="979754" cy="253916"/>
          </a:xfrm>
          <a:prstGeom prst="rect">
            <a:avLst/>
          </a:prstGeom>
          <a:noFill/>
        </p:spPr>
        <p:txBody>
          <a:bodyPr wrap="square" rtlCol="0">
            <a:spAutoFit/>
          </a:bodyPr>
          <a:lstStyle/>
          <a:p>
            <a:pPr algn="ctr"/>
            <a:r>
              <a:rPr lang="en-GB" sz="1050" b="1" dirty="0">
                <a:latin typeface="Chalkboard" panose="03050602040202020205" pitchFamily="66" charset="77"/>
                <a:cs typeface="Arial Nova" panose="020F0502020204030204" pitchFamily="34" charset="0"/>
              </a:rPr>
              <a:t>60 HOTELS </a:t>
            </a:r>
          </a:p>
        </p:txBody>
      </p:sp>
      <p:pic>
        <p:nvPicPr>
          <p:cNvPr id="112" name="Graphic 111" descr="Close">
            <a:extLst>
              <a:ext uri="{FF2B5EF4-FFF2-40B4-BE49-F238E27FC236}">
                <a16:creationId xmlns:a16="http://schemas.microsoft.com/office/drawing/2014/main" id="{9AB15122-8217-EF4B-964E-69AFDCCB6F1E}"/>
              </a:ext>
            </a:extLst>
          </p:cNvPr>
          <p:cNvPicPr>
            <a:picLocks noChangeAspect="1"/>
          </p:cNvPicPr>
          <p:nvPr/>
        </p:nvPicPr>
        <p: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2773348" y="3719673"/>
            <a:ext cx="211271" cy="211271"/>
          </a:xfrm>
          <a:prstGeom prst="rect">
            <a:avLst/>
          </a:prstGeom>
        </p:spPr>
      </p:pic>
      <p:pic>
        <p:nvPicPr>
          <p:cNvPr id="114" name="Graphic 113" descr="Tick">
            <a:extLst>
              <a:ext uri="{FF2B5EF4-FFF2-40B4-BE49-F238E27FC236}">
                <a16:creationId xmlns:a16="http://schemas.microsoft.com/office/drawing/2014/main" id="{B0117198-D984-A44C-A3B4-3D11F2BBA958}"/>
              </a:ext>
            </a:extLst>
          </p:cNvPr>
          <p:cNvPicPr>
            <a:picLocks noChangeAspect="1"/>
          </p:cNvPicPr>
          <p:nvPr/>
        </p:nvPicPr>
        <p:blipFill>
          <a:blip r:embed="rId29" cstate="screen">
            <a:duotone>
              <a:schemeClr val="accent6">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4591060" y="3601239"/>
            <a:ext cx="261910" cy="261910"/>
          </a:xfrm>
          <a:prstGeom prst="rect">
            <a:avLst/>
          </a:prstGeom>
        </p:spPr>
      </p:pic>
      <p:cxnSp>
        <p:nvCxnSpPr>
          <p:cNvPr id="115" name="Straight Arrow Connector 114">
            <a:extLst>
              <a:ext uri="{FF2B5EF4-FFF2-40B4-BE49-F238E27FC236}">
                <a16:creationId xmlns:a16="http://schemas.microsoft.com/office/drawing/2014/main" id="{6AB6415E-356B-E741-A646-0331495B4B00}"/>
              </a:ext>
            </a:extLst>
          </p:cNvPr>
          <p:cNvCxnSpPr>
            <a:cxnSpLocks/>
          </p:cNvCxnSpPr>
          <p:nvPr/>
        </p:nvCxnSpPr>
        <p:spPr>
          <a:xfrm flipH="1" flipV="1">
            <a:off x="5654308" y="4854966"/>
            <a:ext cx="740661" cy="281508"/>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11CADBE5-4C1A-AB45-BD02-E977C670C902}"/>
              </a:ext>
            </a:extLst>
          </p:cNvPr>
          <p:cNvCxnSpPr>
            <a:cxnSpLocks/>
            <a:stCxn id="161" idx="1"/>
          </p:cNvCxnSpPr>
          <p:nvPr/>
        </p:nvCxnSpPr>
        <p:spPr>
          <a:xfrm flipH="1" flipV="1">
            <a:off x="5335237" y="6348180"/>
            <a:ext cx="816196" cy="4998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BB05CB38-8D4A-384C-99D0-A82D01DF69FB}"/>
              </a:ext>
            </a:extLst>
          </p:cNvPr>
          <p:cNvCxnSpPr>
            <a:cxnSpLocks/>
            <a:stCxn id="32" idx="0"/>
          </p:cNvCxnSpPr>
          <p:nvPr/>
        </p:nvCxnSpPr>
        <p:spPr>
          <a:xfrm flipH="1" flipV="1">
            <a:off x="7274685" y="5585431"/>
            <a:ext cx="1095906" cy="32876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DBE75882-44A7-BC44-BFD9-746A405257D6}"/>
              </a:ext>
            </a:extLst>
          </p:cNvPr>
          <p:cNvCxnSpPr>
            <a:cxnSpLocks/>
          </p:cNvCxnSpPr>
          <p:nvPr/>
        </p:nvCxnSpPr>
        <p:spPr>
          <a:xfrm flipH="1" flipV="1">
            <a:off x="8363527" y="3535614"/>
            <a:ext cx="1301241" cy="17147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97B6DD3A-D9AC-8D45-A514-5F822DB88744}"/>
              </a:ext>
            </a:extLst>
          </p:cNvPr>
          <p:cNvCxnSpPr>
            <a:cxnSpLocks/>
          </p:cNvCxnSpPr>
          <p:nvPr/>
        </p:nvCxnSpPr>
        <p:spPr>
          <a:xfrm flipH="1" flipV="1">
            <a:off x="4646934" y="2469673"/>
            <a:ext cx="1121337" cy="325258"/>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EA538E7B-D4D4-5240-A312-19648E70CFF1}"/>
              </a:ext>
            </a:extLst>
          </p:cNvPr>
          <p:cNvCxnSpPr>
            <a:cxnSpLocks/>
          </p:cNvCxnSpPr>
          <p:nvPr/>
        </p:nvCxnSpPr>
        <p:spPr>
          <a:xfrm flipH="1" flipV="1">
            <a:off x="6674647" y="3863153"/>
            <a:ext cx="1796107" cy="189482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71D21B4A-4AA0-214E-9104-25B9CC9F8AF8}"/>
              </a:ext>
            </a:extLst>
          </p:cNvPr>
          <p:cNvCxnSpPr>
            <a:cxnSpLocks/>
          </p:cNvCxnSpPr>
          <p:nvPr/>
        </p:nvCxnSpPr>
        <p:spPr>
          <a:xfrm flipH="1">
            <a:off x="8035025" y="1416706"/>
            <a:ext cx="1158587" cy="111707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pic>
        <p:nvPicPr>
          <p:cNvPr id="136" name="Picture 135">
            <a:extLst>
              <a:ext uri="{FF2B5EF4-FFF2-40B4-BE49-F238E27FC236}">
                <a16:creationId xmlns:a16="http://schemas.microsoft.com/office/drawing/2014/main" id="{226BAD25-C0E5-0841-B36D-9AC626CD4CC9}"/>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10442908" y="6265006"/>
            <a:ext cx="529480" cy="529480"/>
          </a:xfrm>
          <a:prstGeom prst="rect">
            <a:avLst/>
          </a:prstGeom>
          <a:effectLst>
            <a:softEdge rad="88900"/>
          </a:effectLst>
        </p:spPr>
      </p:pic>
      <p:cxnSp>
        <p:nvCxnSpPr>
          <p:cNvPr id="137" name="Straight Arrow Connector 136">
            <a:extLst>
              <a:ext uri="{FF2B5EF4-FFF2-40B4-BE49-F238E27FC236}">
                <a16:creationId xmlns:a16="http://schemas.microsoft.com/office/drawing/2014/main" id="{C8B280C1-632C-BD4E-BA44-0F563DA29228}"/>
              </a:ext>
            </a:extLst>
          </p:cNvPr>
          <p:cNvCxnSpPr>
            <a:cxnSpLocks/>
            <a:stCxn id="46" idx="3"/>
          </p:cNvCxnSpPr>
          <p:nvPr/>
        </p:nvCxnSpPr>
        <p:spPr>
          <a:xfrm flipV="1">
            <a:off x="10611806" y="1747503"/>
            <a:ext cx="435048" cy="1978084"/>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48" name="Oval Callout 47">
            <a:extLst>
              <a:ext uri="{FF2B5EF4-FFF2-40B4-BE49-F238E27FC236}">
                <a16:creationId xmlns:a16="http://schemas.microsoft.com/office/drawing/2014/main" id="{F1E4AED9-28AE-DE48-8129-F8A193281171}"/>
              </a:ext>
            </a:extLst>
          </p:cNvPr>
          <p:cNvSpPr/>
          <p:nvPr/>
        </p:nvSpPr>
        <p:spPr>
          <a:xfrm>
            <a:off x="10088508" y="2632875"/>
            <a:ext cx="825995" cy="687772"/>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900" dirty="0"/>
              <a:t>Poor data? Blame the CIO </a:t>
            </a:r>
          </a:p>
        </p:txBody>
      </p:sp>
      <p:pic>
        <p:nvPicPr>
          <p:cNvPr id="141" name="Picture 140">
            <a:extLst>
              <a:ext uri="{FF2B5EF4-FFF2-40B4-BE49-F238E27FC236}">
                <a16:creationId xmlns:a16="http://schemas.microsoft.com/office/drawing/2014/main" id="{A3051B16-2F3D-F547-9010-9DA664EDFD1D}"/>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1309508" y="2225841"/>
            <a:ext cx="905778" cy="601648"/>
          </a:xfrm>
          <a:prstGeom prst="rect">
            <a:avLst/>
          </a:prstGeom>
          <a:effectLst>
            <a:softEdge rad="114300"/>
          </a:effectLst>
        </p:spPr>
      </p:pic>
      <p:sp>
        <p:nvSpPr>
          <p:cNvPr id="142" name="TextBox 141">
            <a:extLst>
              <a:ext uri="{FF2B5EF4-FFF2-40B4-BE49-F238E27FC236}">
                <a16:creationId xmlns:a16="http://schemas.microsoft.com/office/drawing/2014/main" id="{D0C65F2C-FEA2-B840-9CD0-96EBCA5CC950}"/>
              </a:ext>
            </a:extLst>
          </p:cNvPr>
          <p:cNvSpPr txBox="1"/>
          <p:nvPr/>
        </p:nvSpPr>
        <p:spPr>
          <a:xfrm>
            <a:off x="1233381" y="2737909"/>
            <a:ext cx="1062222" cy="400110"/>
          </a:xfrm>
          <a:prstGeom prst="rect">
            <a:avLst/>
          </a:prstGeom>
          <a:noFill/>
        </p:spPr>
        <p:txBody>
          <a:bodyPr wrap="square" rtlCol="0">
            <a:spAutoFit/>
          </a:bodyPr>
          <a:lstStyle/>
          <a:p>
            <a:pPr algn="ctr"/>
            <a:r>
              <a:rPr lang="en-GB" sz="1000" b="1" dirty="0">
                <a:latin typeface="Chalkboard" panose="03050602040202020205" pitchFamily="66" charset="77"/>
              </a:rPr>
              <a:t>DUPLICATE</a:t>
            </a:r>
          </a:p>
          <a:p>
            <a:pPr algn="ctr"/>
            <a:r>
              <a:rPr lang="en-GB" sz="1000" b="1" dirty="0">
                <a:latin typeface="Chalkboard" panose="03050602040202020205" pitchFamily="66" charset="77"/>
              </a:rPr>
              <a:t>CUSTOMERS</a:t>
            </a:r>
          </a:p>
        </p:txBody>
      </p:sp>
      <p:cxnSp>
        <p:nvCxnSpPr>
          <p:cNvPr id="143" name="Straight Arrow Connector 142">
            <a:extLst>
              <a:ext uri="{FF2B5EF4-FFF2-40B4-BE49-F238E27FC236}">
                <a16:creationId xmlns:a16="http://schemas.microsoft.com/office/drawing/2014/main" id="{F902C0E5-DBB1-5447-81CF-00B6F0EC5C0E}"/>
              </a:ext>
            </a:extLst>
          </p:cNvPr>
          <p:cNvCxnSpPr>
            <a:cxnSpLocks/>
          </p:cNvCxnSpPr>
          <p:nvPr/>
        </p:nvCxnSpPr>
        <p:spPr>
          <a:xfrm>
            <a:off x="1145146" y="2184758"/>
            <a:ext cx="251076" cy="122359"/>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pic>
        <p:nvPicPr>
          <p:cNvPr id="147" name="Picture 146">
            <a:extLst>
              <a:ext uri="{FF2B5EF4-FFF2-40B4-BE49-F238E27FC236}">
                <a16:creationId xmlns:a16="http://schemas.microsoft.com/office/drawing/2014/main" id="{08C98CA1-2D02-C94A-8C19-13F1C88BAE4A}"/>
              </a:ext>
            </a:extLst>
          </p:cNvPr>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6763560" y="408563"/>
            <a:ext cx="1224978" cy="734986"/>
          </a:xfrm>
          <a:prstGeom prst="rect">
            <a:avLst/>
          </a:prstGeom>
          <a:effectLst>
            <a:softEdge rad="76200"/>
          </a:effectLst>
        </p:spPr>
      </p:pic>
      <p:sp>
        <p:nvSpPr>
          <p:cNvPr id="148" name="TextBox 147">
            <a:extLst>
              <a:ext uri="{FF2B5EF4-FFF2-40B4-BE49-F238E27FC236}">
                <a16:creationId xmlns:a16="http://schemas.microsoft.com/office/drawing/2014/main" id="{BC50118F-995A-4C45-A0BF-0B5B5353A1D9}"/>
              </a:ext>
            </a:extLst>
          </p:cNvPr>
          <p:cNvSpPr txBox="1"/>
          <p:nvPr/>
        </p:nvSpPr>
        <p:spPr>
          <a:xfrm>
            <a:off x="6760034" y="1154754"/>
            <a:ext cx="1352192" cy="253916"/>
          </a:xfrm>
          <a:prstGeom prst="rect">
            <a:avLst/>
          </a:prstGeom>
          <a:noFill/>
        </p:spPr>
        <p:txBody>
          <a:bodyPr wrap="square" rtlCol="0">
            <a:spAutoFit/>
          </a:bodyPr>
          <a:lstStyle/>
          <a:p>
            <a:pPr algn="ctr"/>
            <a:r>
              <a:rPr lang="en-GB" sz="1050" b="1" dirty="0">
                <a:latin typeface="Chalkboard" panose="03050602040202020205" pitchFamily="66" charset="77"/>
                <a:cs typeface="Arial Nova" panose="020F0502020204030204" pitchFamily="34" charset="0"/>
              </a:rPr>
              <a:t>10 NIGHTCLUBS </a:t>
            </a:r>
          </a:p>
        </p:txBody>
      </p:sp>
      <p:cxnSp>
        <p:nvCxnSpPr>
          <p:cNvPr id="149" name="Straight Arrow Connector 148">
            <a:extLst>
              <a:ext uri="{FF2B5EF4-FFF2-40B4-BE49-F238E27FC236}">
                <a16:creationId xmlns:a16="http://schemas.microsoft.com/office/drawing/2014/main" id="{C7C2F4F4-BD07-9642-B4CA-44EE0B11C83D}"/>
              </a:ext>
            </a:extLst>
          </p:cNvPr>
          <p:cNvCxnSpPr>
            <a:cxnSpLocks/>
          </p:cNvCxnSpPr>
          <p:nvPr/>
        </p:nvCxnSpPr>
        <p:spPr>
          <a:xfrm flipV="1">
            <a:off x="1387151" y="3753998"/>
            <a:ext cx="4337342" cy="104645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701573F9-8D05-9A49-A432-507C291CDDD4}"/>
              </a:ext>
            </a:extLst>
          </p:cNvPr>
          <p:cNvCxnSpPr>
            <a:cxnSpLocks/>
          </p:cNvCxnSpPr>
          <p:nvPr/>
        </p:nvCxnSpPr>
        <p:spPr>
          <a:xfrm flipH="1">
            <a:off x="1369535" y="5989920"/>
            <a:ext cx="1004534" cy="65323"/>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pic>
        <p:nvPicPr>
          <p:cNvPr id="161" name="Picture 160">
            <a:extLst>
              <a:ext uri="{FF2B5EF4-FFF2-40B4-BE49-F238E27FC236}">
                <a16:creationId xmlns:a16="http://schemas.microsoft.com/office/drawing/2014/main" id="{C62627BC-C3A5-4343-8013-E0867EF39298}"/>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6151433" y="6076337"/>
            <a:ext cx="1085242" cy="643661"/>
          </a:xfrm>
          <a:prstGeom prst="rect">
            <a:avLst/>
          </a:prstGeom>
          <a:effectLst>
            <a:softEdge rad="88900"/>
          </a:effectLst>
        </p:spPr>
      </p:pic>
      <p:cxnSp>
        <p:nvCxnSpPr>
          <p:cNvPr id="165" name="Straight Arrow Connector 164">
            <a:extLst>
              <a:ext uri="{FF2B5EF4-FFF2-40B4-BE49-F238E27FC236}">
                <a16:creationId xmlns:a16="http://schemas.microsoft.com/office/drawing/2014/main" id="{B97A55E8-16FC-6448-8A11-A71FA2079072}"/>
              </a:ext>
            </a:extLst>
          </p:cNvPr>
          <p:cNvCxnSpPr>
            <a:cxnSpLocks/>
            <a:stCxn id="161" idx="3"/>
          </p:cNvCxnSpPr>
          <p:nvPr/>
        </p:nvCxnSpPr>
        <p:spPr>
          <a:xfrm flipV="1">
            <a:off x="7236675" y="6392132"/>
            <a:ext cx="620268" cy="6034"/>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70" name="Oval Callout 169">
            <a:extLst>
              <a:ext uri="{FF2B5EF4-FFF2-40B4-BE49-F238E27FC236}">
                <a16:creationId xmlns:a16="http://schemas.microsoft.com/office/drawing/2014/main" id="{F907F066-A842-9D40-9C78-0820020161CB}"/>
              </a:ext>
            </a:extLst>
          </p:cNvPr>
          <p:cNvSpPr/>
          <p:nvPr/>
        </p:nvSpPr>
        <p:spPr>
          <a:xfrm>
            <a:off x="7259004" y="1834677"/>
            <a:ext cx="825995" cy="687772"/>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900" dirty="0"/>
              <a:t>We know our data stinks </a:t>
            </a:r>
          </a:p>
        </p:txBody>
      </p:sp>
      <p:cxnSp>
        <p:nvCxnSpPr>
          <p:cNvPr id="172" name="Straight Arrow Connector 171">
            <a:extLst>
              <a:ext uri="{FF2B5EF4-FFF2-40B4-BE49-F238E27FC236}">
                <a16:creationId xmlns:a16="http://schemas.microsoft.com/office/drawing/2014/main" id="{6DCD8628-50AD-2E43-B7E9-67DA4D099659}"/>
              </a:ext>
            </a:extLst>
          </p:cNvPr>
          <p:cNvCxnSpPr>
            <a:cxnSpLocks/>
          </p:cNvCxnSpPr>
          <p:nvPr/>
        </p:nvCxnSpPr>
        <p:spPr>
          <a:xfrm flipH="1" flipV="1">
            <a:off x="6898116" y="3367612"/>
            <a:ext cx="483655" cy="213788"/>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pic>
        <p:nvPicPr>
          <p:cNvPr id="174" name="Graphic 173" descr="Close">
            <a:extLst>
              <a:ext uri="{FF2B5EF4-FFF2-40B4-BE49-F238E27FC236}">
                <a16:creationId xmlns:a16="http://schemas.microsoft.com/office/drawing/2014/main" id="{48FA3FFB-0344-574B-BEAC-7294FB3A4D71}"/>
              </a:ext>
            </a:extLst>
          </p:cNvPr>
          <p:cNvPicPr>
            <a:picLocks noChangeAspect="1"/>
          </p:cNvPicPr>
          <p:nvPr/>
        </p:nvPicPr>
        <p: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5067002" y="2530840"/>
            <a:ext cx="211271" cy="211271"/>
          </a:xfrm>
          <a:prstGeom prst="rect">
            <a:avLst/>
          </a:prstGeom>
        </p:spPr>
      </p:pic>
      <p:pic>
        <p:nvPicPr>
          <p:cNvPr id="178" name="Picture 177">
            <a:extLst>
              <a:ext uri="{FF2B5EF4-FFF2-40B4-BE49-F238E27FC236}">
                <a16:creationId xmlns:a16="http://schemas.microsoft.com/office/drawing/2014/main" id="{2C80D02F-3242-9645-A65F-082CAD9AD356}"/>
              </a:ext>
            </a:extLst>
          </p:cNvPr>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1736445" y="4332786"/>
            <a:ext cx="1118109" cy="756368"/>
          </a:xfrm>
          <a:prstGeom prst="rect">
            <a:avLst/>
          </a:prstGeom>
          <a:effectLst>
            <a:softEdge rad="127000"/>
          </a:effectLst>
        </p:spPr>
      </p:pic>
      <p:sp>
        <p:nvSpPr>
          <p:cNvPr id="177" name="Oval Callout 176">
            <a:extLst>
              <a:ext uri="{FF2B5EF4-FFF2-40B4-BE49-F238E27FC236}">
                <a16:creationId xmlns:a16="http://schemas.microsoft.com/office/drawing/2014/main" id="{2F77D525-FC0A-FE48-A637-D3687B104FD4}"/>
              </a:ext>
            </a:extLst>
          </p:cNvPr>
          <p:cNvSpPr/>
          <p:nvPr/>
        </p:nvSpPr>
        <p:spPr>
          <a:xfrm>
            <a:off x="1723966" y="3684273"/>
            <a:ext cx="915679" cy="687772"/>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900" dirty="0"/>
              <a:t>Stubs? Who cares? We don’t. </a:t>
            </a:r>
          </a:p>
        </p:txBody>
      </p:sp>
      <p:cxnSp>
        <p:nvCxnSpPr>
          <p:cNvPr id="183" name="Straight Arrow Connector 182">
            <a:extLst>
              <a:ext uri="{FF2B5EF4-FFF2-40B4-BE49-F238E27FC236}">
                <a16:creationId xmlns:a16="http://schemas.microsoft.com/office/drawing/2014/main" id="{E85E6E7E-DB83-814C-B66E-5DF0AF324160}"/>
              </a:ext>
            </a:extLst>
          </p:cNvPr>
          <p:cNvCxnSpPr>
            <a:cxnSpLocks/>
            <a:stCxn id="45" idx="0"/>
          </p:cNvCxnSpPr>
          <p:nvPr/>
        </p:nvCxnSpPr>
        <p:spPr>
          <a:xfrm flipV="1">
            <a:off x="10176537" y="4199614"/>
            <a:ext cx="763218" cy="70464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F5927A68-A108-CF48-B921-F1EC7019467C}"/>
              </a:ext>
            </a:extLst>
          </p:cNvPr>
          <p:cNvSpPr txBox="1"/>
          <p:nvPr/>
        </p:nvSpPr>
        <p:spPr>
          <a:xfrm>
            <a:off x="2703309" y="4406055"/>
            <a:ext cx="1062222" cy="707886"/>
          </a:xfrm>
          <a:prstGeom prst="rect">
            <a:avLst/>
          </a:prstGeom>
          <a:noFill/>
        </p:spPr>
        <p:txBody>
          <a:bodyPr wrap="square" rtlCol="0">
            <a:spAutoFit/>
          </a:bodyPr>
          <a:lstStyle/>
          <a:p>
            <a:pPr algn="ctr"/>
            <a:r>
              <a:rPr lang="en-GB" sz="1000" b="1" dirty="0">
                <a:latin typeface="Chalkboard" panose="03050602040202020205" pitchFamily="66" charset="77"/>
              </a:rPr>
              <a:t>Valet Parking: Stubs not submitted loss £2.5M pa</a:t>
            </a:r>
          </a:p>
        </p:txBody>
      </p:sp>
      <p:sp>
        <p:nvSpPr>
          <p:cNvPr id="104" name="TextBox 103">
            <a:extLst>
              <a:ext uri="{FF2B5EF4-FFF2-40B4-BE49-F238E27FC236}">
                <a16:creationId xmlns:a16="http://schemas.microsoft.com/office/drawing/2014/main" id="{7AC2C772-AB2C-E34B-AC63-B2593B2940BD}"/>
              </a:ext>
            </a:extLst>
          </p:cNvPr>
          <p:cNvSpPr txBox="1"/>
          <p:nvPr/>
        </p:nvSpPr>
        <p:spPr>
          <a:xfrm>
            <a:off x="1376657" y="5154200"/>
            <a:ext cx="1062222" cy="861774"/>
          </a:xfrm>
          <a:prstGeom prst="rect">
            <a:avLst/>
          </a:prstGeom>
          <a:noFill/>
        </p:spPr>
        <p:txBody>
          <a:bodyPr wrap="square" rtlCol="0">
            <a:spAutoFit/>
          </a:bodyPr>
          <a:lstStyle/>
          <a:p>
            <a:pPr algn="ctr"/>
            <a:r>
              <a:rPr lang="en-GB" sz="1000" b="1" dirty="0">
                <a:latin typeface="Chalkboard" panose="03050602040202020205" pitchFamily="66" charset="77"/>
              </a:rPr>
              <a:t>41% of all supplies are Emergency Supplies; cost £21.7m</a:t>
            </a:r>
          </a:p>
        </p:txBody>
      </p:sp>
      <p:sp>
        <p:nvSpPr>
          <p:cNvPr id="107" name="TextBox 106">
            <a:extLst>
              <a:ext uri="{FF2B5EF4-FFF2-40B4-BE49-F238E27FC236}">
                <a16:creationId xmlns:a16="http://schemas.microsoft.com/office/drawing/2014/main" id="{55F55407-2915-AB44-93E8-2251D953478D}"/>
              </a:ext>
            </a:extLst>
          </p:cNvPr>
          <p:cNvSpPr txBox="1"/>
          <p:nvPr/>
        </p:nvSpPr>
        <p:spPr>
          <a:xfrm>
            <a:off x="3758232" y="5962423"/>
            <a:ext cx="1062222" cy="707886"/>
          </a:xfrm>
          <a:prstGeom prst="rect">
            <a:avLst/>
          </a:prstGeom>
          <a:noFill/>
        </p:spPr>
        <p:txBody>
          <a:bodyPr wrap="square" rtlCol="0">
            <a:spAutoFit/>
          </a:bodyPr>
          <a:lstStyle/>
          <a:p>
            <a:pPr algn="ctr"/>
            <a:r>
              <a:rPr lang="en-GB" sz="1000" b="1" dirty="0">
                <a:latin typeface="Chalkboard" panose="03050602040202020205" pitchFamily="66" charset="77"/>
              </a:rPr>
              <a:t>406 email addresses for Mickey Mouse in CRM</a:t>
            </a:r>
          </a:p>
        </p:txBody>
      </p:sp>
      <p:sp>
        <p:nvSpPr>
          <p:cNvPr id="108" name="TextBox 107">
            <a:extLst>
              <a:ext uri="{FF2B5EF4-FFF2-40B4-BE49-F238E27FC236}">
                <a16:creationId xmlns:a16="http://schemas.microsoft.com/office/drawing/2014/main" id="{67F48818-FB8C-5D45-B692-F33DCDAB99D2}"/>
              </a:ext>
            </a:extLst>
          </p:cNvPr>
          <p:cNvSpPr txBox="1"/>
          <p:nvPr/>
        </p:nvSpPr>
        <p:spPr>
          <a:xfrm>
            <a:off x="8243582" y="5393971"/>
            <a:ext cx="1062222" cy="553998"/>
          </a:xfrm>
          <a:prstGeom prst="rect">
            <a:avLst/>
          </a:prstGeom>
          <a:noFill/>
        </p:spPr>
        <p:txBody>
          <a:bodyPr wrap="square" rtlCol="0">
            <a:spAutoFit/>
          </a:bodyPr>
          <a:lstStyle/>
          <a:p>
            <a:pPr algn="ctr"/>
            <a:r>
              <a:rPr lang="en-GB" sz="1000" b="1" dirty="0">
                <a:latin typeface="Chalkboard" panose="03050602040202020205" pitchFamily="66" charset="77"/>
              </a:rPr>
              <a:t>£315k lost on returned magazines</a:t>
            </a:r>
          </a:p>
        </p:txBody>
      </p:sp>
      <p:sp>
        <p:nvSpPr>
          <p:cNvPr id="109" name="Slide Number Placeholder 3">
            <a:extLst>
              <a:ext uri="{FF2B5EF4-FFF2-40B4-BE49-F238E27FC236}">
                <a16:creationId xmlns:a16="http://schemas.microsoft.com/office/drawing/2014/main" id="{7F9EE294-E832-4048-90A3-9141DD160351}"/>
              </a:ext>
            </a:extLst>
          </p:cNvPr>
          <p:cNvSpPr>
            <a:spLocks noGrp="1"/>
          </p:cNvSpPr>
          <p:nvPr>
            <p:ph type="sldNum" sz="quarter" idx="12"/>
          </p:nvPr>
        </p:nvSpPr>
        <p:spPr>
          <a:xfrm>
            <a:off x="11440885" y="6436891"/>
            <a:ext cx="579783" cy="365125"/>
          </a:xfrm>
        </p:spPr>
        <p:txBody>
          <a:bodyPr/>
          <a:lstStyle/>
          <a:p>
            <a:fld id="{7C0A8638-8D10-419D-A540-6BF35F11F66E}" type="slidenum">
              <a:rPr lang="en-US" smtClean="0">
                <a:solidFill>
                  <a:schemeClr val="tx1"/>
                </a:solidFill>
              </a:rPr>
              <a:t>41</a:t>
            </a:fld>
            <a:endParaRPr lang="en-US" dirty="0">
              <a:solidFill>
                <a:schemeClr val="tx1"/>
              </a:solidFill>
            </a:endParaRPr>
          </a:p>
        </p:txBody>
      </p:sp>
    </p:spTree>
    <p:extLst>
      <p:ext uri="{BB962C8B-B14F-4D97-AF65-F5344CB8AC3E}">
        <p14:creationId xmlns:p14="http://schemas.microsoft.com/office/powerpoint/2010/main" val="266887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7" name="Straight Arrow Connector 186">
            <a:extLst>
              <a:ext uri="{FF2B5EF4-FFF2-40B4-BE49-F238E27FC236}">
                <a16:creationId xmlns:a16="http://schemas.microsoft.com/office/drawing/2014/main" id="{3A9FE700-8807-C747-A478-BFDBBB67630A}"/>
              </a:ext>
            </a:extLst>
          </p:cNvPr>
          <p:cNvCxnSpPr>
            <a:cxnSpLocks/>
          </p:cNvCxnSpPr>
          <p:nvPr/>
        </p:nvCxnSpPr>
        <p:spPr>
          <a:xfrm flipH="1" flipV="1">
            <a:off x="2073819" y="700528"/>
            <a:ext cx="6951628" cy="90494"/>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46E249C5-F8B1-644F-9AAD-8452F3C73490}"/>
              </a:ext>
            </a:extLst>
          </p:cNvPr>
          <p:cNvCxnSpPr>
            <a:cxnSpLocks/>
          </p:cNvCxnSpPr>
          <p:nvPr/>
        </p:nvCxnSpPr>
        <p:spPr>
          <a:xfrm>
            <a:off x="2274485" y="3004083"/>
            <a:ext cx="3959315" cy="3183049"/>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B6C07654-9370-1543-9FDB-E8FF57208684}"/>
              </a:ext>
            </a:extLst>
          </p:cNvPr>
          <p:cNvCxnSpPr>
            <a:cxnSpLocks/>
            <a:stCxn id="21" idx="3"/>
          </p:cNvCxnSpPr>
          <p:nvPr/>
        </p:nvCxnSpPr>
        <p:spPr>
          <a:xfrm flipV="1">
            <a:off x="3577517" y="4207357"/>
            <a:ext cx="2248614" cy="184788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62F8A04-8AAE-6C40-93CE-6D32C36736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0611" y="1329647"/>
            <a:ext cx="1292035" cy="971530"/>
          </a:xfrm>
          <a:prstGeom prst="rect">
            <a:avLst/>
          </a:prstGeom>
          <a:effectLst>
            <a:softEdge rad="215900"/>
          </a:effectLst>
        </p:spPr>
      </p:pic>
      <p:pic>
        <p:nvPicPr>
          <p:cNvPr id="6" name="Picture 5">
            <a:extLst>
              <a:ext uri="{FF2B5EF4-FFF2-40B4-BE49-F238E27FC236}">
                <a16:creationId xmlns:a16="http://schemas.microsoft.com/office/drawing/2014/main" id="{54484F7A-E072-754D-A31B-732E09AD70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22909" y="302991"/>
            <a:ext cx="1373415" cy="946130"/>
          </a:xfrm>
          <a:prstGeom prst="rect">
            <a:avLst/>
          </a:prstGeom>
          <a:effectLst>
            <a:softEdge rad="241300"/>
          </a:effectLst>
        </p:spPr>
      </p:pic>
      <p:pic>
        <p:nvPicPr>
          <p:cNvPr id="11" name="Picture 10">
            <a:extLst>
              <a:ext uri="{FF2B5EF4-FFF2-40B4-BE49-F238E27FC236}">
                <a16:creationId xmlns:a16="http://schemas.microsoft.com/office/drawing/2014/main" id="{D98774E8-F268-F44A-B3C2-6BAAA95B47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17" y="830202"/>
            <a:ext cx="1377615" cy="628092"/>
          </a:xfrm>
          <a:prstGeom prst="rect">
            <a:avLst/>
          </a:prstGeom>
          <a:effectLst>
            <a:softEdge rad="127000"/>
          </a:effectLst>
        </p:spPr>
      </p:pic>
      <p:pic>
        <p:nvPicPr>
          <p:cNvPr id="12" name="Picture 11">
            <a:extLst>
              <a:ext uri="{FF2B5EF4-FFF2-40B4-BE49-F238E27FC236}">
                <a16:creationId xmlns:a16="http://schemas.microsoft.com/office/drawing/2014/main" id="{F5DB458F-D04A-2945-81AC-8AE84DD8A53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2358" y="4258780"/>
            <a:ext cx="856271" cy="856271"/>
          </a:xfrm>
          <a:prstGeom prst="rect">
            <a:avLst/>
          </a:prstGeom>
          <a:effectLst>
            <a:softEdge rad="76200"/>
          </a:effectLst>
        </p:spPr>
      </p:pic>
      <p:pic>
        <p:nvPicPr>
          <p:cNvPr id="14" name="Picture 13">
            <a:extLst>
              <a:ext uri="{FF2B5EF4-FFF2-40B4-BE49-F238E27FC236}">
                <a16:creationId xmlns:a16="http://schemas.microsoft.com/office/drawing/2014/main" id="{CF165677-B8A5-A642-9EFD-0A59D043881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12322" y="5864883"/>
            <a:ext cx="1401472" cy="930905"/>
          </a:xfrm>
          <a:prstGeom prst="rect">
            <a:avLst/>
          </a:prstGeom>
          <a:effectLst>
            <a:softEdge rad="165100"/>
          </a:effectLst>
        </p:spPr>
      </p:pic>
      <p:pic>
        <p:nvPicPr>
          <p:cNvPr id="16" name="Picture 15">
            <a:extLst>
              <a:ext uri="{FF2B5EF4-FFF2-40B4-BE49-F238E27FC236}">
                <a16:creationId xmlns:a16="http://schemas.microsoft.com/office/drawing/2014/main" id="{00B95EBC-7980-2C4F-A4F6-D1DA618F2FF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683459" y="4753332"/>
            <a:ext cx="1062222" cy="1062222"/>
          </a:xfrm>
          <a:prstGeom prst="rect">
            <a:avLst/>
          </a:prstGeom>
          <a:effectLst>
            <a:softEdge rad="88900"/>
          </a:effectLst>
        </p:spPr>
      </p:pic>
      <p:pic>
        <p:nvPicPr>
          <p:cNvPr id="17" name="Picture 16">
            <a:extLst>
              <a:ext uri="{FF2B5EF4-FFF2-40B4-BE49-F238E27FC236}">
                <a16:creationId xmlns:a16="http://schemas.microsoft.com/office/drawing/2014/main" id="{F9A293A0-2DF8-0D47-8950-17D05425963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451542" y="5691195"/>
            <a:ext cx="907098" cy="991873"/>
          </a:xfrm>
          <a:prstGeom prst="rect">
            <a:avLst/>
          </a:prstGeom>
          <a:effectLst>
            <a:softEdge rad="203200"/>
          </a:effectLst>
        </p:spPr>
      </p:pic>
      <p:pic>
        <p:nvPicPr>
          <p:cNvPr id="18" name="Picture 17">
            <a:extLst>
              <a:ext uri="{FF2B5EF4-FFF2-40B4-BE49-F238E27FC236}">
                <a16:creationId xmlns:a16="http://schemas.microsoft.com/office/drawing/2014/main" id="{30E537A1-7DED-D84B-928C-5B76CCE3AB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200860"/>
            <a:ext cx="1377616" cy="628092"/>
          </a:xfrm>
          <a:prstGeom prst="rect">
            <a:avLst/>
          </a:prstGeom>
          <a:effectLst>
            <a:softEdge rad="127000"/>
          </a:effectLst>
        </p:spPr>
      </p:pic>
      <p:pic>
        <p:nvPicPr>
          <p:cNvPr id="19" name="Picture 18">
            <a:extLst>
              <a:ext uri="{FF2B5EF4-FFF2-40B4-BE49-F238E27FC236}">
                <a16:creationId xmlns:a16="http://schemas.microsoft.com/office/drawing/2014/main" id="{92367821-5FD9-9F4A-B68E-D926032E46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780" y="1416702"/>
            <a:ext cx="1377618" cy="628093"/>
          </a:xfrm>
          <a:prstGeom prst="rect">
            <a:avLst/>
          </a:prstGeom>
          <a:effectLst>
            <a:softEdge rad="127000"/>
          </a:effectLst>
        </p:spPr>
      </p:pic>
      <p:pic>
        <p:nvPicPr>
          <p:cNvPr id="20" name="Picture 19">
            <a:extLst>
              <a:ext uri="{FF2B5EF4-FFF2-40B4-BE49-F238E27FC236}">
                <a16:creationId xmlns:a16="http://schemas.microsoft.com/office/drawing/2014/main" id="{F016C2F2-9944-FB41-B3EC-21B31156320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23549" y="6091131"/>
            <a:ext cx="1301898" cy="766871"/>
          </a:xfrm>
          <a:prstGeom prst="rect">
            <a:avLst/>
          </a:prstGeom>
          <a:effectLst>
            <a:softEdge rad="165100"/>
          </a:effectLst>
        </p:spPr>
      </p:pic>
      <p:pic>
        <p:nvPicPr>
          <p:cNvPr id="22" name="Picture 21">
            <a:extLst>
              <a:ext uri="{FF2B5EF4-FFF2-40B4-BE49-F238E27FC236}">
                <a16:creationId xmlns:a16="http://schemas.microsoft.com/office/drawing/2014/main" id="{C8EE4352-9282-AF49-84D2-E7580D8B43AE}"/>
              </a:ext>
            </a:extLst>
          </p:cNvPr>
          <p:cNvPicPr>
            <a:picLocks noChangeAspect="1"/>
          </p:cNvPicPr>
          <p:nvPr/>
        </p:nvPicPr>
        <p:blipFill>
          <a:blip r:embed="rId11"/>
          <a:stretch>
            <a:fillRect/>
          </a:stretch>
        </p:blipFill>
        <p:spPr>
          <a:xfrm>
            <a:off x="10402947" y="559185"/>
            <a:ext cx="1216898" cy="1159856"/>
          </a:xfrm>
          <a:prstGeom prst="rect">
            <a:avLst/>
          </a:prstGeom>
          <a:effectLst>
            <a:softEdge rad="101600"/>
          </a:effectLst>
        </p:spPr>
      </p:pic>
      <p:sp>
        <p:nvSpPr>
          <p:cNvPr id="23" name="Oval Callout 22">
            <a:extLst>
              <a:ext uri="{FF2B5EF4-FFF2-40B4-BE49-F238E27FC236}">
                <a16:creationId xmlns:a16="http://schemas.microsoft.com/office/drawing/2014/main" id="{DDF680F5-530A-AA43-906F-7CCFB6740B99}"/>
              </a:ext>
            </a:extLst>
          </p:cNvPr>
          <p:cNvSpPr/>
          <p:nvPr/>
        </p:nvSpPr>
        <p:spPr>
          <a:xfrm>
            <a:off x="1319498" y="72437"/>
            <a:ext cx="754320" cy="628091"/>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900" dirty="0"/>
              <a:t>Our details again?!</a:t>
            </a:r>
          </a:p>
        </p:txBody>
      </p:sp>
      <p:sp>
        <p:nvSpPr>
          <p:cNvPr id="27" name="TextBox 26">
            <a:extLst>
              <a:ext uri="{FF2B5EF4-FFF2-40B4-BE49-F238E27FC236}">
                <a16:creationId xmlns:a16="http://schemas.microsoft.com/office/drawing/2014/main" id="{1D25214E-55E9-B64A-A789-E80002B6FFF7}"/>
              </a:ext>
            </a:extLst>
          </p:cNvPr>
          <p:cNvSpPr txBox="1"/>
          <p:nvPr/>
        </p:nvSpPr>
        <p:spPr>
          <a:xfrm>
            <a:off x="11619845" y="5173599"/>
            <a:ext cx="438197" cy="276999"/>
          </a:xfrm>
          <a:prstGeom prst="rect">
            <a:avLst/>
          </a:prstGeom>
          <a:solidFill>
            <a:schemeClr val="accent6">
              <a:lumMod val="40000"/>
              <a:lumOff val="60000"/>
            </a:schemeClr>
          </a:solidFill>
        </p:spPr>
        <p:txBody>
          <a:bodyPr wrap="none" rtlCol="0">
            <a:spAutoFit/>
          </a:bodyPr>
          <a:lstStyle/>
          <a:p>
            <a:r>
              <a:rPr lang="en-GB" sz="1200" b="1" dirty="0">
                <a:solidFill>
                  <a:schemeClr val="accent6">
                    <a:lumMod val="75000"/>
                  </a:schemeClr>
                </a:solidFill>
              </a:rPr>
              <a:t>CFO</a:t>
            </a:r>
          </a:p>
        </p:txBody>
      </p:sp>
      <p:sp>
        <p:nvSpPr>
          <p:cNvPr id="28" name="TextBox 27">
            <a:extLst>
              <a:ext uri="{FF2B5EF4-FFF2-40B4-BE49-F238E27FC236}">
                <a16:creationId xmlns:a16="http://schemas.microsoft.com/office/drawing/2014/main" id="{C0166D93-48D3-8047-8C8F-FC6A90478D27}"/>
              </a:ext>
            </a:extLst>
          </p:cNvPr>
          <p:cNvSpPr txBox="1"/>
          <p:nvPr/>
        </p:nvSpPr>
        <p:spPr>
          <a:xfrm>
            <a:off x="6500917" y="4756577"/>
            <a:ext cx="505267" cy="276999"/>
          </a:xfrm>
          <a:prstGeom prst="rect">
            <a:avLst/>
          </a:prstGeom>
          <a:solidFill>
            <a:schemeClr val="accent6">
              <a:lumMod val="40000"/>
              <a:lumOff val="60000"/>
            </a:schemeClr>
          </a:solidFill>
        </p:spPr>
        <p:txBody>
          <a:bodyPr wrap="none" rtlCol="0">
            <a:spAutoFit/>
          </a:bodyPr>
          <a:lstStyle/>
          <a:p>
            <a:r>
              <a:rPr lang="en-GB" sz="1200" b="1" dirty="0">
                <a:solidFill>
                  <a:schemeClr val="accent6">
                    <a:lumMod val="75000"/>
                  </a:schemeClr>
                </a:solidFill>
              </a:rPr>
              <a:t>CMO</a:t>
            </a:r>
          </a:p>
        </p:txBody>
      </p:sp>
      <p:sp>
        <p:nvSpPr>
          <p:cNvPr id="29" name="TextBox 28">
            <a:extLst>
              <a:ext uri="{FF2B5EF4-FFF2-40B4-BE49-F238E27FC236}">
                <a16:creationId xmlns:a16="http://schemas.microsoft.com/office/drawing/2014/main" id="{ACE4B866-DA6B-804D-BDA5-D3C4F297EC4D}"/>
              </a:ext>
            </a:extLst>
          </p:cNvPr>
          <p:cNvSpPr txBox="1"/>
          <p:nvPr/>
        </p:nvSpPr>
        <p:spPr>
          <a:xfrm>
            <a:off x="10501502" y="1319211"/>
            <a:ext cx="412292" cy="276999"/>
          </a:xfrm>
          <a:prstGeom prst="rect">
            <a:avLst/>
          </a:prstGeom>
          <a:noFill/>
        </p:spPr>
        <p:txBody>
          <a:bodyPr wrap="none" rtlCol="0">
            <a:spAutoFit/>
          </a:bodyPr>
          <a:lstStyle/>
          <a:p>
            <a:r>
              <a:rPr lang="en-GB" sz="1200" b="1" dirty="0">
                <a:solidFill>
                  <a:schemeClr val="accent6">
                    <a:lumMod val="75000"/>
                  </a:schemeClr>
                </a:solidFill>
              </a:rPr>
              <a:t>CIO</a:t>
            </a:r>
          </a:p>
        </p:txBody>
      </p:sp>
      <p:sp>
        <p:nvSpPr>
          <p:cNvPr id="32" name="TextBox 31">
            <a:extLst>
              <a:ext uri="{FF2B5EF4-FFF2-40B4-BE49-F238E27FC236}">
                <a16:creationId xmlns:a16="http://schemas.microsoft.com/office/drawing/2014/main" id="{3B925E62-F63A-3D4C-B305-57D3EBF72DE4}"/>
              </a:ext>
            </a:extLst>
          </p:cNvPr>
          <p:cNvSpPr txBox="1"/>
          <p:nvPr/>
        </p:nvSpPr>
        <p:spPr>
          <a:xfrm>
            <a:off x="7816735" y="5914191"/>
            <a:ext cx="1107719" cy="369332"/>
          </a:xfrm>
          <a:prstGeom prst="rect">
            <a:avLst/>
          </a:prstGeom>
          <a:noFill/>
        </p:spPr>
        <p:txBody>
          <a:bodyPr wrap="square" rtlCol="0">
            <a:spAutoFit/>
          </a:bodyPr>
          <a:lstStyle/>
          <a:p>
            <a:pPr algn="ctr"/>
            <a:r>
              <a:rPr lang="en-GB" sz="900" dirty="0">
                <a:solidFill>
                  <a:srgbClr val="FF0000"/>
                </a:solidFill>
                <a:latin typeface="Cooper Black" panose="0208090404030B020404" pitchFamily="18" charset="77"/>
              </a:rPr>
              <a:t>ACME TRAVEL</a:t>
            </a:r>
          </a:p>
          <a:p>
            <a:pPr algn="ctr"/>
            <a:r>
              <a:rPr lang="en-GB" sz="900" dirty="0">
                <a:solidFill>
                  <a:srgbClr val="FF0000"/>
                </a:solidFill>
                <a:latin typeface="Cooper Black" panose="0208090404030B020404" pitchFamily="18" charset="77"/>
              </a:rPr>
              <a:t>MAGAZINE </a:t>
            </a:r>
          </a:p>
        </p:txBody>
      </p:sp>
      <p:pic>
        <p:nvPicPr>
          <p:cNvPr id="33" name="Picture 32">
            <a:extLst>
              <a:ext uri="{FF2B5EF4-FFF2-40B4-BE49-F238E27FC236}">
                <a16:creationId xmlns:a16="http://schemas.microsoft.com/office/drawing/2014/main" id="{7497BCCB-9E3B-A643-8925-F6D2B484CC9A}"/>
              </a:ext>
            </a:extLst>
          </p:cNvPr>
          <p:cNvPicPr>
            <a:picLocks noChangeAspect="1"/>
          </p:cNvPicPr>
          <p:nvPr/>
        </p:nvPicPr>
        <p:blipFill>
          <a:blip r:embed="rId12"/>
          <a:stretch>
            <a:fillRect/>
          </a:stretch>
        </p:blipFill>
        <p:spPr>
          <a:xfrm>
            <a:off x="5988330" y="4983893"/>
            <a:ext cx="1447800" cy="965200"/>
          </a:xfrm>
          <a:prstGeom prst="rect">
            <a:avLst/>
          </a:prstGeom>
          <a:effectLst>
            <a:softEdge rad="177800"/>
          </a:effectLst>
        </p:spPr>
      </p:pic>
      <p:sp>
        <p:nvSpPr>
          <p:cNvPr id="34" name="TextBox 33">
            <a:extLst>
              <a:ext uri="{FF2B5EF4-FFF2-40B4-BE49-F238E27FC236}">
                <a16:creationId xmlns:a16="http://schemas.microsoft.com/office/drawing/2014/main" id="{8AB79CA9-953B-BB4C-8EC1-F0993AC4A46A}"/>
              </a:ext>
            </a:extLst>
          </p:cNvPr>
          <p:cNvSpPr txBox="1"/>
          <p:nvPr/>
        </p:nvSpPr>
        <p:spPr>
          <a:xfrm>
            <a:off x="637128" y="5425194"/>
            <a:ext cx="470257" cy="276999"/>
          </a:xfrm>
          <a:prstGeom prst="rect">
            <a:avLst/>
          </a:prstGeom>
          <a:solidFill>
            <a:schemeClr val="accent6">
              <a:lumMod val="40000"/>
              <a:lumOff val="60000"/>
            </a:schemeClr>
          </a:solidFill>
        </p:spPr>
        <p:txBody>
          <a:bodyPr wrap="none" rtlCol="0">
            <a:spAutoFit/>
          </a:bodyPr>
          <a:lstStyle/>
          <a:p>
            <a:r>
              <a:rPr lang="en-GB" sz="1200" b="1" dirty="0">
                <a:solidFill>
                  <a:schemeClr val="accent6">
                    <a:lumMod val="75000"/>
                  </a:schemeClr>
                </a:solidFill>
              </a:rPr>
              <a:t>COO</a:t>
            </a:r>
          </a:p>
        </p:txBody>
      </p:sp>
      <p:pic>
        <p:nvPicPr>
          <p:cNvPr id="13" name="Picture 12">
            <a:extLst>
              <a:ext uri="{FF2B5EF4-FFF2-40B4-BE49-F238E27FC236}">
                <a16:creationId xmlns:a16="http://schemas.microsoft.com/office/drawing/2014/main" id="{C4834440-8FD2-E240-894B-58CFE479CEFB}"/>
              </a:ext>
            </a:extLst>
          </p:cNvPr>
          <p:cNvPicPr>
            <a:picLocks noChangeAspect="1"/>
          </p:cNvPicPr>
          <p:nvPr/>
        </p:nvPicPr>
        <p:blipFill>
          <a:blip r:embed="rId13"/>
          <a:stretch>
            <a:fillRect/>
          </a:stretch>
        </p:blipFill>
        <p:spPr>
          <a:xfrm>
            <a:off x="5329108" y="2555265"/>
            <a:ext cx="1652095" cy="1652095"/>
          </a:xfrm>
          <a:prstGeom prst="rect">
            <a:avLst/>
          </a:prstGeom>
        </p:spPr>
      </p:pic>
      <p:sp>
        <p:nvSpPr>
          <p:cNvPr id="35" name="Oval Callout 34">
            <a:extLst>
              <a:ext uri="{FF2B5EF4-FFF2-40B4-BE49-F238E27FC236}">
                <a16:creationId xmlns:a16="http://schemas.microsoft.com/office/drawing/2014/main" id="{0F1A50E4-D9EF-AA48-B5AB-70AF6081484D}"/>
              </a:ext>
            </a:extLst>
          </p:cNvPr>
          <p:cNvSpPr/>
          <p:nvPr/>
        </p:nvSpPr>
        <p:spPr>
          <a:xfrm>
            <a:off x="1261380" y="753875"/>
            <a:ext cx="754320" cy="628091"/>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900" dirty="0"/>
              <a:t>Our details again?!</a:t>
            </a:r>
          </a:p>
        </p:txBody>
      </p:sp>
      <p:sp>
        <p:nvSpPr>
          <p:cNvPr id="36" name="Oval Callout 35">
            <a:extLst>
              <a:ext uri="{FF2B5EF4-FFF2-40B4-BE49-F238E27FC236}">
                <a16:creationId xmlns:a16="http://schemas.microsoft.com/office/drawing/2014/main" id="{9D381B55-32D0-8442-AF69-5C02AAD2FD7C}"/>
              </a:ext>
            </a:extLst>
          </p:cNvPr>
          <p:cNvSpPr/>
          <p:nvPr/>
        </p:nvSpPr>
        <p:spPr>
          <a:xfrm>
            <a:off x="1252245" y="1435313"/>
            <a:ext cx="754320" cy="628091"/>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900" dirty="0"/>
              <a:t>Our details again?!</a:t>
            </a:r>
          </a:p>
        </p:txBody>
      </p:sp>
      <p:pic>
        <p:nvPicPr>
          <p:cNvPr id="38" name="Picture 37">
            <a:extLst>
              <a:ext uri="{FF2B5EF4-FFF2-40B4-BE49-F238E27FC236}">
                <a16:creationId xmlns:a16="http://schemas.microsoft.com/office/drawing/2014/main" id="{222103E0-1B93-A347-AB2F-8EDC61B73EA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88999" y="5594829"/>
            <a:ext cx="1295268" cy="892296"/>
          </a:xfrm>
          <a:prstGeom prst="rect">
            <a:avLst/>
          </a:prstGeom>
          <a:effectLst>
            <a:softEdge rad="152400"/>
          </a:effectLst>
        </p:spPr>
      </p:pic>
      <p:pic>
        <p:nvPicPr>
          <p:cNvPr id="39" name="Picture 38">
            <a:extLst>
              <a:ext uri="{FF2B5EF4-FFF2-40B4-BE49-F238E27FC236}">
                <a16:creationId xmlns:a16="http://schemas.microsoft.com/office/drawing/2014/main" id="{6063731A-BD90-514C-9C5D-1B584DC4780C}"/>
              </a:ext>
            </a:extLst>
          </p:cNvPr>
          <p:cNvPicPr>
            <a:picLocks noChangeAspect="1"/>
          </p:cNvPicPr>
          <p:nvPr/>
        </p:nvPicPr>
        <p:blipFill>
          <a:blip r:embed="rId15"/>
          <a:stretch>
            <a:fillRect/>
          </a:stretch>
        </p:blipFill>
        <p:spPr>
          <a:xfrm>
            <a:off x="2922206" y="1741936"/>
            <a:ext cx="1739900" cy="1155700"/>
          </a:xfrm>
          <a:prstGeom prst="rect">
            <a:avLst/>
          </a:prstGeom>
          <a:effectLst>
            <a:softEdge rad="165100"/>
          </a:effectLst>
        </p:spPr>
      </p:pic>
      <p:sp>
        <p:nvSpPr>
          <p:cNvPr id="40" name="TextBox 39">
            <a:extLst>
              <a:ext uri="{FF2B5EF4-FFF2-40B4-BE49-F238E27FC236}">
                <a16:creationId xmlns:a16="http://schemas.microsoft.com/office/drawing/2014/main" id="{7D3F41CD-A1DB-E540-B265-23C8A1C9C9ED}"/>
              </a:ext>
            </a:extLst>
          </p:cNvPr>
          <p:cNvSpPr txBox="1"/>
          <p:nvPr/>
        </p:nvSpPr>
        <p:spPr>
          <a:xfrm flipH="1">
            <a:off x="3549903" y="1327362"/>
            <a:ext cx="595849" cy="461665"/>
          </a:xfrm>
          <a:prstGeom prst="rect">
            <a:avLst/>
          </a:prstGeom>
          <a:solidFill>
            <a:schemeClr val="accent1">
              <a:lumMod val="20000"/>
              <a:lumOff val="80000"/>
            </a:schemeClr>
          </a:solidFill>
        </p:spPr>
        <p:txBody>
          <a:bodyPr wrap="square" rtlCol="0">
            <a:spAutoFit/>
          </a:bodyPr>
          <a:lstStyle/>
          <a:p>
            <a:pPr algn="ctr"/>
            <a:r>
              <a:rPr lang="en-GB" sz="1200" b="1" dirty="0">
                <a:solidFill>
                  <a:srgbClr val="0070C0"/>
                </a:solidFill>
              </a:rPr>
              <a:t>CEO (NEW)</a:t>
            </a:r>
          </a:p>
        </p:txBody>
      </p:sp>
      <p:sp>
        <p:nvSpPr>
          <p:cNvPr id="42" name="TextBox 41">
            <a:extLst>
              <a:ext uri="{FF2B5EF4-FFF2-40B4-BE49-F238E27FC236}">
                <a16:creationId xmlns:a16="http://schemas.microsoft.com/office/drawing/2014/main" id="{B26C0C4C-EC00-7B45-B9E1-148C1FF83307}"/>
              </a:ext>
            </a:extLst>
          </p:cNvPr>
          <p:cNvSpPr txBox="1"/>
          <p:nvPr/>
        </p:nvSpPr>
        <p:spPr>
          <a:xfrm>
            <a:off x="9728761" y="4145585"/>
            <a:ext cx="989502" cy="276999"/>
          </a:xfrm>
          <a:prstGeom prst="rect">
            <a:avLst/>
          </a:prstGeom>
          <a:noFill/>
        </p:spPr>
        <p:txBody>
          <a:bodyPr wrap="none" rtlCol="0">
            <a:spAutoFit/>
          </a:bodyPr>
          <a:lstStyle/>
          <a:p>
            <a:r>
              <a:rPr lang="en-GB" sz="1200" b="1" dirty="0">
                <a:latin typeface="Chalkboard" panose="03050602040202020205" pitchFamily="66" charset="77"/>
              </a:rPr>
              <a:t>BUSINESS </a:t>
            </a:r>
          </a:p>
        </p:txBody>
      </p:sp>
      <p:pic>
        <p:nvPicPr>
          <p:cNvPr id="3" name="Picture 2">
            <a:extLst>
              <a:ext uri="{FF2B5EF4-FFF2-40B4-BE49-F238E27FC236}">
                <a16:creationId xmlns:a16="http://schemas.microsoft.com/office/drawing/2014/main" id="{8712309C-1185-614A-A9B0-F43E859E04DA}"/>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9900299" y="1758234"/>
            <a:ext cx="693452" cy="693452"/>
          </a:xfrm>
          <a:prstGeom prst="rect">
            <a:avLst/>
          </a:prstGeom>
          <a:effectLst>
            <a:softEdge rad="165100"/>
          </a:effectLst>
        </p:spPr>
      </p:pic>
      <p:sp>
        <p:nvSpPr>
          <p:cNvPr id="45" name="TextBox 44">
            <a:extLst>
              <a:ext uri="{FF2B5EF4-FFF2-40B4-BE49-F238E27FC236}">
                <a16:creationId xmlns:a16="http://schemas.microsoft.com/office/drawing/2014/main" id="{00779B7D-06B5-914B-BA52-119CC4B4FB16}"/>
              </a:ext>
            </a:extLst>
          </p:cNvPr>
          <p:cNvSpPr txBox="1"/>
          <p:nvPr/>
        </p:nvSpPr>
        <p:spPr>
          <a:xfrm>
            <a:off x="9645426" y="4904260"/>
            <a:ext cx="1062222" cy="553998"/>
          </a:xfrm>
          <a:prstGeom prst="rect">
            <a:avLst/>
          </a:prstGeom>
          <a:noFill/>
        </p:spPr>
        <p:txBody>
          <a:bodyPr wrap="square" rtlCol="0">
            <a:spAutoFit/>
          </a:bodyPr>
          <a:lstStyle/>
          <a:p>
            <a:pPr algn="ctr"/>
            <a:r>
              <a:rPr lang="en-GB" sz="1000" b="1" dirty="0">
                <a:latin typeface="Chalkboard" panose="03050602040202020205" pitchFamily="66" charset="77"/>
              </a:rPr>
              <a:t>Untrusted financial results </a:t>
            </a:r>
          </a:p>
        </p:txBody>
      </p:sp>
      <p:pic>
        <p:nvPicPr>
          <p:cNvPr id="15" name="Picture 14">
            <a:extLst>
              <a:ext uri="{FF2B5EF4-FFF2-40B4-BE49-F238E27FC236}">
                <a16:creationId xmlns:a16="http://schemas.microsoft.com/office/drawing/2014/main" id="{40B676EC-BF22-9C49-9078-0F00D04FE16B}"/>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458589" y="2471325"/>
            <a:ext cx="979755" cy="777583"/>
          </a:xfrm>
          <a:prstGeom prst="rect">
            <a:avLst/>
          </a:prstGeom>
          <a:effectLst>
            <a:softEdge rad="114300"/>
          </a:effectLst>
        </p:spPr>
      </p:pic>
      <p:pic>
        <p:nvPicPr>
          <p:cNvPr id="21" name="Picture 20">
            <a:extLst>
              <a:ext uri="{FF2B5EF4-FFF2-40B4-BE49-F238E27FC236}">
                <a16:creationId xmlns:a16="http://schemas.microsoft.com/office/drawing/2014/main" id="{F42D8ACD-8B99-584A-B38B-EED9E108058C}"/>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2393567" y="5664883"/>
            <a:ext cx="1183950" cy="780720"/>
          </a:xfrm>
          <a:prstGeom prst="rect">
            <a:avLst/>
          </a:prstGeom>
          <a:effectLst>
            <a:softEdge rad="88900"/>
          </a:effectLst>
        </p:spPr>
      </p:pic>
      <p:pic>
        <p:nvPicPr>
          <p:cNvPr id="46" name="Picture 45">
            <a:extLst>
              <a:ext uri="{FF2B5EF4-FFF2-40B4-BE49-F238E27FC236}">
                <a16:creationId xmlns:a16="http://schemas.microsoft.com/office/drawing/2014/main" id="{A2512071-FD53-054C-BCEA-FA6D912EB217}"/>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695771" y="3197103"/>
            <a:ext cx="916039" cy="1056968"/>
          </a:xfrm>
          <a:prstGeom prst="rect">
            <a:avLst/>
          </a:prstGeom>
          <a:effectLst>
            <a:softEdge rad="114300"/>
          </a:effectLst>
        </p:spPr>
      </p:pic>
      <p:sp>
        <p:nvSpPr>
          <p:cNvPr id="47" name="Oval Callout 46">
            <a:extLst>
              <a:ext uri="{FF2B5EF4-FFF2-40B4-BE49-F238E27FC236}">
                <a16:creationId xmlns:a16="http://schemas.microsoft.com/office/drawing/2014/main" id="{F1B87DED-4CD7-A944-9513-2B0938FB8F28}"/>
              </a:ext>
            </a:extLst>
          </p:cNvPr>
          <p:cNvSpPr/>
          <p:nvPr/>
        </p:nvSpPr>
        <p:spPr>
          <a:xfrm>
            <a:off x="9327795" y="2649764"/>
            <a:ext cx="825995" cy="687772"/>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900" dirty="0"/>
              <a:t>Data?  It’s not my problem</a:t>
            </a:r>
          </a:p>
        </p:txBody>
      </p:sp>
      <p:sp>
        <p:nvSpPr>
          <p:cNvPr id="49" name="Oval Callout 48">
            <a:extLst>
              <a:ext uri="{FF2B5EF4-FFF2-40B4-BE49-F238E27FC236}">
                <a16:creationId xmlns:a16="http://schemas.microsoft.com/office/drawing/2014/main" id="{873383A6-4157-3941-945B-06D32D010DF1}"/>
              </a:ext>
            </a:extLst>
          </p:cNvPr>
          <p:cNvSpPr/>
          <p:nvPr/>
        </p:nvSpPr>
        <p:spPr>
          <a:xfrm>
            <a:off x="11264183" y="110926"/>
            <a:ext cx="825995" cy="687772"/>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900" dirty="0"/>
              <a:t>Help!  I can’t improve data on my own</a:t>
            </a:r>
          </a:p>
        </p:txBody>
      </p:sp>
      <p:sp>
        <p:nvSpPr>
          <p:cNvPr id="50" name="TextBox 49">
            <a:extLst>
              <a:ext uri="{FF2B5EF4-FFF2-40B4-BE49-F238E27FC236}">
                <a16:creationId xmlns:a16="http://schemas.microsoft.com/office/drawing/2014/main" id="{E0881D13-6B20-6A4E-BCA8-CC5A58B97075}"/>
              </a:ext>
            </a:extLst>
          </p:cNvPr>
          <p:cNvSpPr txBox="1"/>
          <p:nvPr/>
        </p:nvSpPr>
        <p:spPr>
          <a:xfrm>
            <a:off x="7238573" y="3242846"/>
            <a:ext cx="1269708" cy="523220"/>
          </a:xfrm>
          <a:prstGeom prst="rect">
            <a:avLst/>
          </a:prstGeom>
          <a:noFill/>
        </p:spPr>
        <p:txBody>
          <a:bodyPr wrap="none" rtlCol="0">
            <a:spAutoFit/>
          </a:bodyPr>
          <a:lstStyle/>
          <a:p>
            <a:pPr algn="ctr"/>
            <a:r>
              <a:rPr lang="en-GB" sz="1400" b="1" dirty="0">
                <a:solidFill>
                  <a:srgbClr val="FF0000"/>
                </a:solidFill>
                <a:latin typeface="Chalkboard" panose="03050602040202020205" pitchFamily="66" charset="77"/>
              </a:rPr>
              <a:t>POOR DATA </a:t>
            </a:r>
          </a:p>
          <a:p>
            <a:pPr algn="ctr"/>
            <a:r>
              <a:rPr lang="en-GB" sz="1400" b="1" dirty="0">
                <a:solidFill>
                  <a:srgbClr val="FF0000"/>
                </a:solidFill>
                <a:latin typeface="Chalkboard" panose="03050602040202020205" pitchFamily="66" charset="77"/>
              </a:rPr>
              <a:t>QUALITY</a:t>
            </a:r>
          </a:p>
        </p:txBody>
      </p:sp>
      <p:sp>
        <p:nvSpPr>
          <p:cNvPr id="51" name="TextBox 50">
            <a:extLst>
              <a:ext uri="{FF2B5EF4-FFF2-40B4-BE49-F238E27FC236}">
                <a16:creationId xmlns:a16="http://schemas.microsoft.com/office/drawing/2014/main" id="{9C15BBFE-F925-4B46-B7DB-D168999F09DF}"/>
              </a:ext>
            </a:extLst>
          </p:cNvPr>
          <p:cNvSpPr txBox="1"/>
          <p:nvPr/>
        </p:nvSpPr>
        <p:spPr>
          <a:xfrm>
            <a:off x="10821096" y="6041790"/>
            <a:ext cx="979754" cy="577081"/>
          </a:xfrm>
          <a:prstGeom prst="rect">
            <a:avLst/>
          </a:prstGeom>
          <a:noFill/>
        </p:spPr>
        <p:txBody>
          <a:bodyPr wrap="square" rtlCol="0">
            <a:spAutoFit/>
          </a:bodyPr>
          <a:lstStyle/>
          <a:p>
            <a:pPr algn="ctr"/>
            <a:r>
              <a:rPr lang="en-GB" sz="1050" b="1" dirty="0">
                <a:latin typeface="Chalkboard" panose="03050602040202020205" pitchFamily="66" charset="77"/>
              </a:rPr>
              <a:t>Finance data rework &amp; delay</a:t>
            </a:r>
          </a:p>
        </p:txBody>
      </p:sp>
      <p:pic>
        <p:nvPicPr>
          <p:cNvPr id="30" name="Picture 29">
            <a:extLst>
              <a:ext uri="{FF2B5EF4-FFF2-40B4-BE49-F238E27FC236}">
                <a16:creationId xmlns:a16="http://schemas.microsoft.com/office/drawing/2014/main" id="{D8658CD6-0609-B947-BDB8-293152179B1C}"/>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4526926" y="4458648"/>
            <a:ext cx="1270115" cy="907225"/>
          </a:xfrm>
          <a:prstGeom prst="rect">
            <a:avLst/>
          </a:prstGeom>
          <a:effectLst>
            <a:softEdge rad="114300"/>
          </a:effectLst>
        </p:spPr>
      </p:pic>
      <p:sp>
        <p:nvSpPr>
          <p:cNvPr id="52" name="TextBox 51">
            <a:extLst>
              <a:ext uri="{FF2B5EF4-FFF2-40B4-BE49-F238E27FC236}">
                <a16:creationId xmlns:a16="http://schemas.microsoft.com/office/drawing/2014/main" id="{0E09EB29-B2B3-5245-938C-46A914EC171F}"/>
              </a:ext>
            </a:extLst>
          </p:cNvPr>
          <p:cNvSpPr txBox="1"/>
          <p:nvPr/>
        </p:nvSpPr>
        <p:spPr>
          <a:xfrm>
            <a:off x="8996961" y="1822599"/>
            <a:ext cx="979754" cy="577081"/>
          </a:xfrm>
          <a:prstGeom prst="rect">
            <a:avLst/>
          </a:prstGeom>
          <a:noFill/>
        </p:spPr>
        <p:txBody>
          <a:bodyPr wrap="square" rtlCol="0">
            <a:spAutoFit/>
          </a:bodyPr>
          <a:lstStyle/>
          <a:p>
            <a:pPr algn="ctr"/>
            <a:r>
              <a:rPr lang="en-GB" sz="1050" b="1" dirty="0">
                <a:latin typeface="Chalkboard" panose="03050602040202020205" pitchFamily="66" charset="77"/>
                <a:cs typeface="Arial Nova" panose="020F0502020204030204" pitchFamily="34" charset="0"/>
              </a:rPr>
              <a:t>BUSINESS &amp; IT MEETINGS </a:t>
            </a:r>
          </a:p>
        </p:txBody>
      </p:sp>
      <p:pic>
        <p:nvPicPr>
          <p:cNvPr id="31" name="Picture 30">
            <a:extLst>
              <a:ext uri="{FF2B5EF4-FFF2-40B4-BE49-F238E27FC236}">
                <a16:creationId xmlns:a16="http://schemas.microsoft.com/office/drawing/2014/main" id="{A3E6A0FC-595D-9642-8D02-69554DBCDD13}"/>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1038386" y="4166817"/>
            <a:ext cx="834859" cy="600846"/>
          </a:xfrm>
          <a:prstGeom prst="rect">
            <a:avLst/>
          </a:prstGeom>
          <a:effectLst>
            <a:softEdge rad="12700"/>
          </a:effectLst>
        </p:spPr>
      </p:pic>
      <p:sp>
        <p:nvSpPr>
          <p:cNvPr id="53" name="TextBox 52">
            <a:extLst>
              <a:ext uri="{FF2B5EF4-FFF2-40B4-BE49-F238E27FC236}">
                <a16:creationId xmlns:a16="http://schemas.microsoft.com/office/drawing/2014/main" id="{08C51A88-3521-454A-AB57-EED636521DD1}"/>
              </a:ext>
            </a:extLst>
          </p:cNvPr>
          <p:cNvSpPr txBox="1"/>
          <p:nvPr/>
        </p:nvSpPr>
        <p:spPr>
          <a:xfrm>
            <a:off x="10767170" y="3970657"/>
            <a:ext cx="1270115" cy="261610"/>
          </a:xfrm>
          <a:prstGeom prst="rect">
            <a:avLst/>
          </a:prstGeom>
          <a:noFill/>
        </p:spPr>
        <p:txBody>
          <a:bodyPr wrap="square" rtlCol="0">
            <a:spAutoFit/>
          </a:bodyPr>
          <a:lstStyle/>
          <a:p>
            <a:pPr algn="ctr"/>
            <a:r>
              <a:rPr lang="en-GB" sz="1100" b="1" dirty="0">
                <a:latin typeface="Chalkboard" panose="03050602040202020205" pitchFamily="66" charset="77"/>
              </a:rPr>
              <a:t>SHAREHOLDERS</a:t>
            </a:r>
          </a:p>
        </p:txBody>
      </p:sp>
      <p:sp>
        <p:nvSpPr>
          <p:cNvPr id="54" name="Magnetic Disk 53">
            <a:extLst>
              <a:ext uri="{FF2B5EF4-FFF2-40B4-BE49-F238E27FC236}">
                <a16:creationId xmlns:a16="http://schemas.microsoft.com/office/drawing/2014/main" id="{AB43FB0C-86DA-E647-AF07-1B05073FACDD}"/>
              </a:ext>
            </a:extLst>
          </p:cNvPr>
          <p:cNvSpPr/>
          <p:nvPr/>
        </p:nvSpPr>
        <p:spPr>
          <a:xfrm>
            <a:off x="550574" y="90871"/>
            <a:ext cx="263432" cy="291483"/>
          </a:xfrm>
          <a:prstGeom prst="flowChartMagneticDisk">
            <a:avLst/>
          </a:prstGeom>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Magnetic Disk 54">
            <a:extLst>
              <a:ext uri="{FF2B5EF4-FFF2-40B4-BE49-F238E27FC236}">
                <a16:creationId xmlns:a16="http://schemas.microsoft.com/office/drawing/2014/main" id="{BB9E9386-3D16-3441-B948-8BE2C7900991}"/>
              </a:ext>
            </a:extLst>
          </p:cNvPr>
          <p:cNvSpPr/>
          <p:nvPr/>
        </p:nvSpPr>
        <p:spPr>
          <a:xfrm>
            <a:off x="557092" y="105114"/>
            <a:ext cx="263432" cy="291483"/>
          </a:xfrm>
          <a:prstGeom prst="flowChartMagneticDisk">
            <a:avLst/>
          </a:prstGeom>
          <a:solidFill>
            <a:schemeClr val="accent2"/>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Magnetic Disk 55">
            <a:extLst>
              <a:ext uri="{FF2B5EF4-FFF2-40B4-BE49-F238E27FC236}">
                <a16:creationId xmlns:a16="http://schemas.microsoft.com/office/drawing/2014/main" id="{911ACAF7-D35F-044F-A961-94F8E97A2F8C}"/>
              </a:ext>
            </a:extLst>
          </p:cNvPr>
          <p:cNvSpPr/>
          <p:nvPr/>
        </p:nvSpPr>
        <p:spPr>
          <a:xfrm>
            <a:off x="557092" y="763681"/>
            <a:ext cx="263432" cy="291483"/>
          </a:xfrm>
          <a:prstGeom prst="flowChartMagneticDisk">
            <a:avLst/>
          </a:prstGeom>
          <a:solidFill>
            <a:schemeClr val="accent2">
              <a:lumMod val="60000"/>
              <a:lumOff val="40000"/>
            </a:schemeClr>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Magnetic Disk 56">
            <a:extLst>
              <a:ext uri="{FF2B5EF4-FFF2-40B4-BE49-F238E27FC236}">
                <a16:creationId xmlns:a16="http://schemas.microsoft.com/office/drawing/2014/main" id="{EEE55520-EF51-8547-8808-F0755BE34BD7}"/>
              </a:ext>
            </a:extLst>
          </p:cNvPr>
          <p:cNvSpPr/>
          <p:nvPr/>
        </p:nvSpPr>
        <p:spPr>
          <a:xfrm>
            <a:off x="557092" y="1382487"/>
            <a:ext cx="263432" cy="291483"/>
          </a:xfrm>
          <a:prstGeom prst="flowChartMagneticDisk">
            <a:avLst/>
          </a:prstGeom>
          <a:solidFill>
            <a:schemeClr val="accent2">
              <a:lumMod val="20000"/>
              <a:lumOff val="80000"/>
            </a:schemeClr>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TextBox 57">
            <a:extLst>
              <a:ext uri="{FF2B5EF4-FFF2-40B4-BE49-F238E27FC236}">
                <a16:creationId xmlns:a16="http://schemas.microsoft.com/office/drawing/2014/main" id="{1755B9C4-8EEF-5A4E-ADB9-8515B933F358}"/>
              </a:ext>
            </a:extLst>
          </p:cNvPr>
          <p:cNvSpPr txBox="1"/>
          <p:nvPr/>
        </p:nvSpPr>
        <p:spPr>
          <a:xfrm>
            <a:off x="127843" y="2035508"/>
            <a:ext cx="1133537" cy="461665"/>
          </a:xfrm>
          <a:prstGeom prst="rect">
            <a:avLst/>
          </a:prstGeom>
          <a:noFill/>
        </p:spPr>
        <p:txBody>
          <a:bodyPr wrap="square" rtlCol="0">
            <a:spAutoFit/>
          </a:bodyPr>
          <a:lstStyle/>
          <a:p>
            <a:pPr algn="ctr"/>
            <a:r>
              <a:rPr lang="en-GB" sz="1200" dirty="0">
                <a:latin typeface="Arial Rounded MT Bold" panose="020F0704030504030204" pitchFamily="34" charset="77"/>
              </a:rPr>
              <a:t>1 HOTEL = </a:t>
            </a:r>
          </a:p>
          <a:p>
            <a:pPr algn="ctr"/>
            <a:r>
              <a:rPr lang="en-GB" sz="1200" dirty="0">
                <a:latin typeface="Arial Rounded MT Bold" panose="020F0704030504030204" pitchFamily="34" charset="77"/>
              </a:rPr>
              <a:t>1 DATABASE</a:t>
            </a:r>
          </a:p>
        </p:txBody>
      </p:sp>
      <p:pic>
        <p:nvPicPr>
          <p:cNvPr id="62" name="Graphic 61" descr="Bullseye">
            <a:extLst>
              <a:ext uri="{FF2B5EF4-FFF2-40B4-BE49-F238E27FC236}">
                <a16:creationId xmlns:a16="http://schemas.microsoft.com/office/drawing/2014/main" id="{FFED65A7-F654-AB4D-8907-56142F541AEF}"/>
              </a:ext>
            </a:extLst>
          </p:cNvPr>
          <p:cNvPicPr>
            <a:picLocks noChangeAspect="1"/>
          </p:cNvPicPr>
          <p:nvPr/>
        </p:nvPicPr>
        <p:blipFill>
          <a:blip r:embed="rId22" cstate="screen">
            <a:duotone>
              <a:schemeClr val="accent1">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4176097" y="1753550"/>
            <a:ext cx="337232" cy="337232"/>
          </a:xfrm>
          <a:prstGeom prst="rect">
            <a:avLst/>
          </a:prstGeom>
          <a:effectLst>
            <a:softEdge rad="0"/>
          </a:effectLst>
        </p:spPr>
      </p:pic>
      <p:sp>
        <p:nvSpPr>
          <p:cNvPr id="63" name="TextBox 62">
            <a:extLst>
              <a:ext uri="{FF2B5EF4-FFF2-40B4-BE49-F238E27FC236}">
                <a16:creationId xmlns:a16="http://schemas.microsoft.com/office/drawing/2014/main" id="{D372CF5F-386B-1244-8922-0BD98EFE1234}"/>
              </a:ext>
            </a:extLst>
          </p:cNvPr>
          <p:cNvSpPr txBox="1"/>
          <p:nvPr/>
        </p:nvSpPr>
        <p:spPr>
          <a:xfrm>
            <a:off x="2932604" y="1509911"/>
            <a:ext cx="636713" cy="230832"/>
          </a:xfrm>
          <a:prstGeom prst="rect">
            <a:avLst/>
          </a:prstGeom>
          <a:noFill/>
        </p:spPr>
        <p:txBody>
          <a:bodyPr wrap="none" rtlCol="0">
            <a:spAutoFit/>
          </a:bodyPr>
          <a:lstStyle/>
          <a:p>
            <a:r>
              <a:rPr lang="en-GB" sz="900" b="1" dirty="0">
                <a:solidFill>
                  <a:srgbClr val="0070C0"/>
                </a:solidFill>
              </a:rPr>
              <a:t>GROWTH</a:t>
            </a:r>
          </a:p>
        </p:txBody>
      </p:sp>
      <p:cxnSp>
        <p:nvCxnSpPr>
          <p:cNvPr id="65" name="Straight Arrow Connector 64">
            <a:extLst>
              <a:ext uri="{FF2B5EF4-FFF2-40B4-BE49-F238E27FC236}">
                <a16:creationId xmlns:a16="http://schemas.microsoft.com/office/drawing/2014/main" id="{84EE527E-8A44-574E-96C4-6FCF09B101AC}"/>
              </a:ext>
            </a:extLst>
          </p:cNvPr>
          <p:cNvCxnSpPr>
            <a:cxnSpLocks/>
            <a:stCxn id="50" idx="2"/>
          </p:cNvCxnSpPr>
          <p:nvPr/>
        </p:nvCxnSpPr>
        <p:spPr>
          <a:xfrm>
            <a:off x="7873427" y="3766070"/>
            <a:ext cx="1752180" cy="2308999"/>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1124A2F1-ED83-034C-9014-17B503ACC042}"/>
              </a:ext>
            </a:extLst>
          </p:cNvPr>
          <p:cNvCxnSpPr>
            <a:cxnSpLocks/>
            <a:endCxn id="45" idx="2"/>
          </p:cNvCxnSpPr>
          <p:nvPr/>
        </p:nvCxnSpPr>
        <p:spPr>
          <a:xfrm flipH="1" flipV="1">
            <a:off x="10176537" y="5458258"/>
            <a:ext cx="922596" cy="528818"/>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pic>
        <p:nvPicPr>
          <p:cNvPr id="70" name="Picture 69">
            <a:extLst>
              <a:ext uri="{FF2B5EF4-FFF2-40B4-BE49-F238E27FC236}">
                <a16:creationId xmlns:a16="http://schemas.microsoft.com/office/drawing/2014/main" id="{F260D2B8-EBDB-D745-A69D-742E09D74AD9}"/>
              </a:ext>
            </a:extLst>
          </p:cNvPr>
          <p:cNvPicPr>
            <a:picLocks noChangeAspect="1"/>
          </p:cNvPicPr>
          <p:nvPr/>
        </p:nvPicPr>
        <p:blipFill>
          <a:blip r:embed="rId24"/>
          <a:stretch>
            <a:fillRect/>
          </a:stretch>
        </p:blipFill>
        <p:spPr>
          <a:xfrm>
            <a:off x="-83907" y="2916199"/>
            <a:ext cx="1828800" cy="1104900"/>
          </a:xfrm>
          <a:prstGeom prst="rect">
            <a:avLst/>
          </a:prstGeom>
          <a:effectLst>
            <a:softEdge rad="139700"/>
          </a:effectLst>
        </p:spPr>
      </p:pic>
      <p:pic>
        <p:nvPicPr>
          <p:cNvPr id="72" name="Graphic 71" descr="Bullseye">
            <a:extLst>
              <a:ext uri="{FF2B5EF4-FFF2-40B4-BE49-F238E27FC236}">
                <a16:creationId xmlns:a16="http://schemas.microsoft.com/office/drawing/2014/main" id="{E9626095-5F9F-C545-8A46-416DB554AE8E}"/>
              </a:ext>
            </a:extLst>
          </p:cNvPr>
          <p:cNvPicPr>
            <a:picLocks noChangeAspect="1"/>
          </p:cNvPicPr>
          <p:nvPr/>
        </p:nvPicPr>
        <p:blipFill>
          <a:blip r:embed="rId22" cstate="screen">
            <a:duotone>
              <a:schemeClr val="accent1">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4173892" y="2564111"/>
            <a:ext cx="337232" cy="337232"/>
          </a:xfrm>
          <a:prstGeom prst="rect">
            <a:avLst/>
          </a:prstGeom>
          <a:effectLst>
            <a:softEdge rad="0"/>
          </a:effectLst>
        </p:spPr>
      </p:pic>
      <p:pic>
        <p:nvPicPr>
          <p:cNvPr id="73" name="Graphic 72" descr="Bullseye">
            <a:extLst>
              <a:ext uri="{FF2B5EF4-FFF2-40B4-BE49-F238E27FC236}">
                <a16:creationId xmlns:a16="http://schemas.microsoft.com/office/drawing/2014/main" id="{37B0A7DD-2AED-354F-B481-79B127F63BE8}"/>
              </a:ext>
            </a:extLst>
          </p:cNvPr>
          <p:cNvPicPr>
            <a:picLocks noChangeAspect="1"/>
          </p:cNvPicPr>
          <p:nvPr/>
        </p:nvPicPr>
        <p:blipFill>
          <a:blip r:embed="rId22" cstate="screen">
            <a:duotone>
              <a:schemeClr val="accent1">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3049065" y="2632875"/>
            <a:ext cx="337232" cy="337232"/>
          </a:xfrm>
          <a:prstGeom prst="rect">
            <a:avLst/>
          </a:prstGeom>
          <a:effectLst>
            <a:softEdge rad="0"/>
          </a:effectLst>
        </p:spPr>
      </p:pic>
      <p:pic>
        <p:nvPicPr>
          <p:cNvPr id="74" name="Graphic 73" descr="Bullseye">
            <a:extLst>
              <a:ext uri="{FF2B5EF4-FFF2-40B4-BE49-F238E27FC236}">
                <a16:creationId xmlns:a16="http://schemas.microsoft.com/office/drawing/2014/main" id="{1C63697E-166B-2744-A832-25C306881565}"/>
              </a:ext>
            </a:extLst>
          </p:cNvPr>
          <p:cNvPicPr>
            <a:picLocks noChangeAspect="1"/>
          </p:cNvPicPr>
          <p:nvPr/>
        </p:nvPicPr>
        <p:blipFill>
          <a:blip r:embed="rId22" cstate="screen">
            <a:duotone>
              <a:schemeClr val="accent1">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3070803" y="1765582"/>
            <a:ext cx="337232" cy="337232"/>
          </a:xfrm>
          <a:prstGeom prst="rect">
            <a:avLst/>
          </a:prstGeom>
          <a:effectLst>
            <a:softEdge rad="0"/>
          </a:effectLst>
        </p:spPr>
      </p:pic>
      <p:cxnSp>
        <p:nvCxnSpPr>
          <p:cNvPr id="75" name="Straight Arrow Connector 74">
            <a:extLst>
              <a:ext uri="{FF2B5EF4-FFF2-40B4-BE49-F238E27FC236}">
                <a16:creationId xmlns:a16="http://schemas.microsoft.com/office/drawing/2014/main" id="{DAF79A59-0728-0E4A-AA7C-1735AE7F3424}"/>
              </a:ext>
            </a:extLst>
          </p:cNvPr>
          <p:cNvCxnSpPr>
            <a:cxnSpLocks/>
          </p:cNvCxnSpPr>
          <p:nvPr/>
        </p:nvCxnSpPr>
        <p:spPr>
          <a:xfrm>
            <a:off x="872256" y="5115051"/>
            <a:ext cx="0" cy="37905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pic>
        <p:nvPicPr>
          <p:cNvPr id="81" name="Graphic 80" descr="Close">
            <a:extLst>
              <a:ext uri="{FF2B5EF4-FFF2-40B4-BE49-F238E27FC236}">
                <a16:creationId xmlns:a16="http://schemas.microsoft.com/office/drawing/2014/main" id="{50A9531A-A135-3D4F-9C83-712ED3EFD01E}"/>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337845" y="2918500"/>
            <a:ext cx="914400" cy="914400"/>
          </a:xfrm>
          <a:prstGeom prst="rect">
            <a:avLst/>
          </a:prstGeom>
        </p:spPr>
      </p:pic>
      <p:sp>
        <p:nvSpPr>
          <p:cNvPr id="85" name="TextBox 84">
            <a:extLst>
              <a:ext uri="{FF2B5EF4-FFF2-40B4-BE49-F238E27FC236}">
                <a16:creationId xmlns:a16="http://schemas.microsoft.com/office/drawing/2014/main" id="{849F7588-3BFD-4E40-AE81-A5B3DEB5C740}"/>
              </a:ext>
            </a:extLst>
          </p:cNvPr>
          <p:cNvSpPr txBox="1"/>
          <p:nvPr/>
        </p:nvSpPr>
        <p:spPr>
          <a:xfrm>
            <a:off x="4005813" y="2886834"/>
            <a:ext cx="606255" cy="369332"/>
          </a:xfrm>
          <a:prstGeom prst="rect">
            <a:avLst/>
          </a:prstGeom>
          <a:noFill/>
        </p:spPr>
        <p:txBody>
          <a:bodyPr wrap="none" rtlCol="0">
            <a:spAutoFit/>
          </a:bodyPr>
          <a:lstStyle/>
          <a:p>
            <a:pPr algn="ctr"/>
            <a:r>
              <a:rPr lang="en-GB" sz="900" b="1" dirty="0">
                <a:solidFill>
                  <a:srgbClr val="0070C0"/>
                </a:solidFill>
              </a:rPr>
              <a:t>LOYALTY</a:t>
            </a:r>
          </a:p>
          <a:p>
            <a:pPr algn="ctr"/>
            <a:r>
              <a:rPr lang="en-GB" sz="900" b="1" dirty="0">
                <a:solidFill>
                  <a:srgbClr val="0070C0"/>
                </a:solidFill>
              </a:rPr>
              <a:t>SCHEME</a:t>
            </a:r>
          </a:p>
        </p:txBody>
      </p:sp>
      <p:sp>
        <p:nvSpPr>
          <p:cNvPr id="86" name="TextBox 85">
            <a:extLst>
              <a:ext uri="{FF2B5EF4-FFF2-40B4-BE49-F238E27FC236}">
                <a16:creationId xmlns:a16="http://schemas.microsoft.com/office/drawing/2014/main" id="{F1078661-8988-4F48-A99D-CA79612C8D11}"/>
              </a:ext>
            </a:extLst>
          </p:cNvPr>
          <p:cNvSpPr txBox="1"/>
          <p:nvPr/>
        </p:nvSpPr>
        <p:spPr>
          <a:xfrm>
            <a:off x="2826910" y="2930713"/>
            <a:ext cx="824265" cy="230832"/>
          </a:xfrm>
          <a:prstGeom prst="rect">
            <a:avLst/>
          </a:prstGeom>
          <a:noFill/>
        </p:spPr>
        <p:txBody>
          <a:bodyPr wrap="none" rtlCol="0">
            <a:spAutoFit/>
          </a:bodyPr>
          <a:lstStyle/>
          <a:p>
            <a:pPr algn="ctr"/>
            <a:r>
              <a:rPr lang="en-GB" sz="900" b="1" dirty="0">
                <a:solidFill>
                  <a:srgbClr val="0070C0"/>
                </a:solidFill>
              </a:rPr>
              <a:t>STOCK PRICE </a:t>
            </a:r>
          </a:p>
        </p:txBody>
      </p:sp>
      <p:sp>
        <p:nvSpPr>
          <p:cNvPr id="87" name="TextBox 86">
            <a:extLst>
              <a:ext uri="{FF2B5EF4-FFF2-40B4-BE49-F238E27FC236}">
                <a16:creationId xmlns:a16="http://schemas.microsoft.com/office/drawing/2014/main" id="{5F14245B-400F-914A-9DDC-42876F1BC8AA}"/>
              </a:ext>
            </a:extLst>
          </p:cNvPr>
          <p:cNvSpPr txBox="1"/>
          <p:nvPr/>
        </p:nvSpPr>
        <p:spPr>
          <a:xfrm>
            <a:off x="4023287" y="1440613"/>
            <a:ext cx="756938" cy="369332"/>
          </a:xfrm>
          <a:prstGeom prst="rect">
            <a:avLst/>
          </a:prstGeom>
          <a:noFill/>
        </p:spPr>
        <p:txBody>
          <a:bodyPr wrap="none" rtlCol="0">
            <a:spAutoFit/>
          </a:bodyPr>
          <a:lstStyle/>
          <a:p>
            <a:pPr algn="ctr"/>
            <a:r>
              <a:rPr lang="en-GB" sz="900" b="1" dirty="0">
                <a:solidFill>
                  <a:srgbClr val="0070C0"/>
                </a:solidFill>
              </a:rPr>
              <a:t>COST</a:t>
            </a:r>
          </a:p>
          <a:p>
            <a:pPr algn="ctr"/>
            <a:r>
              <a:rPr lang="en-GB" sz="900" b="1" dirty="0">
                <a:solidFill>
                  <a:srgbClr val="0070C0"/>
                </a:solidFill>
              </a:rPr>
              <a:t>REDUCTION</a:t>
            </a:r>
          </a:p>
        </p:txBody>
      </p:sp>
      <p:pic>
        <p:nvPicPr>
          <p:cNvPr id="89" name="Graphic 88" descr="Tyrannosaurus Rex">
            <a:extLst>
              <a:ext uri="{FF2B5EF4-FFF2-40B4-BE49-F238E27FC236}">
                <a16:creationId xmlns:a16="http://schemas.microsoft.com/office/drawing/2014/main" id="{12F9AD7A-920C-6248-9CCD-E11CE7EBA2ED}"/>
              </a:ext>
            </a:extLst>
          </p:cNvPr>
          <p:cNvPicPr>
            <a:picLocks noChangeAspect="1"/>
          </p:cNvPicPr>
          <p:nvPr/>
        </p:nvPicPr>
        <p:blipFill>
          <a:blip r:embed="rId27">
            <a:duotone>
              <a:schemeClr val="accent6">
                <a:shade val="45000"/>
                <a:satMod val="135000"/>
              </a:schemeClr>
              <a:prstClr val="white"/>
            </a:duotone>
            <a:extLst>
              <a:ext uri="{96DAC541-7B7A-43D3-8B79-37D633B846F1}">
                <asvg:svgBlip xmlns:asvg="http://schemas.microsoft.com/office/drawing/2016/SVG/main" r:embed="rId28"/>
              </a:ext>
            </a:extLst>
          </a:blip>
          <a:stretch>
            <a:fillRect/>
          </a:stretch>
        </p:blipFill>
        <p:spPr>
          <a:xfrm>
            <a:off x="9107559" y="433385"/>
            <a:ext cx="914400" cy="914400"/>
          </a:xfrm>
          <a:prstGeom prst="rect">
            <a:avLst/>
          </a:prstGeom>
        </p:spPr>
      </p:pic>
      <p:sp>
        <p:nvSpPr>
          <p:cNvPr id="90" name="TextBox 89">
            <a:extLst>
              <a:ext uri="{FF2B5EF4-FFF2-40B4-BE49-F238E27FC236}">
                <a16:creationId xmlns:a16="http://schemas.microsoft.com/office/drawing/2014/main" id="{97D9F247-28BB-D245-BA6A-475D7BB5D2AF}"/>
              </a:ext>
            </a:extLst>
          </p:cNvPr>
          <p:cNvSpPr txBox="1"/>
          <p:nvPr/>
        </p:nvSpPr>
        <p:spPr>
          <a:xfrm>
            <a:off x="9129312" y="1150589"/>
            <a:ext cx="1070904" cy="246221"/>
          </a:xfrm>
          <a:prstGeom prst="rect">
            <a:avLst/>
          </a:prstGeom>
          <a:noFill/>
        </p:spPr>
        <p:txBody>
          <a:bodyPr wrap="square" rtlCol="0">
            <a:spAutoFit/>
          </a:bodyPr>
          <a:lstStyle/>
          <a:p>
            <a:r>
              <a:rPr lang="en-GB" sz="1000" b="1" dirty="0">
                <a:solidFill>
                  <a:schemeClr val="accent6">
                    <a:lumMod val="75000"/>
                  </a:schemeClr>
                </a:solidFill>
                <a:latin typeface="Chalkboard" panose="03050602040202020205" pitchFamily="66" charset="77"/>
              </a:rPr>
              <a:t>OUTMODED IT</a:t>
            </a:r>
          </a:p>
        </p:txBody>
      </p:sp>
      <p:cxnSp>
        <p:nvCxnSpPr>
          <p:cNvPr id="91" name="Straight Arrow Connector 90">
            <a:extLst>
              <a:ext uri="{FF2B5EF4-FFF2-40B4-BE49-F238E27FC236}">
                <a16:creationId xmlns:a16="http://schemas.microsoft.com/office/drawing/2014/main" id="{36F6B170-3D50-E64C-AAA9-3AFBA28C2CF2}"/>
              </a:ext>
            </a:extLst>
          </p:cNvPr>
          <p:cNvCxnSpPr>
            <a:cxnSpLocks/>
          </p:cNvCxnSpPr>
          <p:nvPr/>
        </p:nvCxnSpPr>
        <p:spPr>
          <a:xfrm flipV="1">
            <a:off x="9919798" y="962602"/>
            <a:ext cx="993996" cy="12552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38EFF717-017E-1D4B-BE08-E89F4E9CFDCA}"/>
              </a:ext>
            </a:extLst>
          </p:cNvPr>
          <p:cNvCxnSpPr>
            <a:cxnSpLocks/>
            <a:stCxn id="81" idx="3"/>
            <a:endCxn id="30" idx="0"/>
          </p:cNvCxnSpPr>
          <p:nvPr/>
        </p:nvCxnSpPr>
        <p:spPr>
          <a:xfrm>
            <a:off x="1252245" y="3375700"/>
            <a:ext cx="3909735" cy="1082944"/>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B4893228-7775-9346-A193-EFDF335E289A}"/>
              </a:ext>
            </a:extLst>
          </p:cNvPr>
          <p:cNvCxnSpPr>
            <a:cxnSpLocks/>
          </p:cNvCxnSpPr>
          <p:nvPr/>
        </p:nvCxnSpPr>
        <p:spPr>
          <a:xfrm>
            <a:off x="4722015" y="1545232"/>
            <a:ext cx="0" cy="195515"/>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3A40558F-331C-2549-A320-167180567F26}"/>
              </a:ext>
            </a:extLst>
          </p:cNvPr>
          <p:cNvCxnSpPr>
            <a:cxnSpLocks/>
          </p:cNvCxnSpPr>
          <p:nvPr/>
        </p:nvCxnSpPr>
        <p:spPr>
          <a:xfrm flipV="1">
            <a:off x="2979559" y="1512283"/>
            <a:ext cx="0" cy="20758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7CB813F9-6FB2-C948-A7F3-E59FA33E8408}"/>
              </a:ext>
            </a:extLst>
          </p:cNvPr>
          <p:cNvCxnSpPr>
            <a:cxnSpLocks/>
          </p:cNvCxnSpPr>
          <p:nvPr/>
        </p:nvCxnSpPr>
        <p:spPr>
          <a:xfrm flipV="1">
            <a:off x="2875033" y="2934487"/>
            <a:ext cx="0" cy="20758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8BE18087-2C08-194A-B318-FFE492224D86}"/>
              </a:ext>
            </a:extLst>
          </p:cNvPr>
          <p:cNvCxnSpPr>
            <a:cxnSpLocks/>
            <a:endCxn id="81" idx="0"/>
          </p:cNvCxnSpPr>
          <p:nvPr/>
        </p:nvCxnSpPr>
        <p:spPr>
          <a:xfrm flipH="1">
            <a:off x="795045" y="2649764"/>
            <a:ext cx="524454" cy="26873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E31EC952-AF84-8C4F-B6BE-99756C2E3B01}"/>
              </a:ext>
            </a:extLst>
          </p:cNvPr>
          <p:cNvCxnSpPr>
            <a:cxnSpLocks/>
          </p:cNvCxnSpPr>
          <p:nvPr/>
        </p:nvCxnSpPr>
        <p:spPr>
          <a:xfrm flipV="1">
            <a:off x="4606238" y="2962356"/>
            <a:ext cx="0" cy="20758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C6845EF4-A0E6-A44B-B7D1-61FBEE417058}"/>
              </a:ext>
            </a:extLst>
          </p:cNvPr>
          <p:cNvCxnSpPr>
            <a:cxnSpLocks/>
            <a:stCxn id="85" idx="2"/>
          </p:cNvCxnSpPr>
          <p:nvPr/>
        </p:nvCxnSpPr>
        <p:spPr>
          <a:xfrm>
            <a:off x="4308937" y="3256170"/>
            <a:ext cx="966764" cy="1139567"/>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9FC8AF97-1232-124C-AFD3-E5E42F0443A8}"/>
              </a:ext>
            </a:extLst>
          </p:cNvPr>
          <p:cNvSpPr txBox="1"/>
          <p:nvPr/>
        </p:nvSpPr>
        <p:spPr>
          <a:xfrm>
            <a:off x="4526736" y="1068533"/>
            <a:ext cx="1117228" cy="253916"/>
          </a:xfrm>
          <a:prstGeom prst="rect">
            <a:avLst/>
          </a:prstGeom>
          <a:noFill/>
        </p:spPr>
        <p:txBody>
          <a:bodyPr wrap="square" rtlCol="0">
            <a:spAutoFit/>
          </a:bodyPr>
          <a:lstStyle/>
          <a:p>
            <a:pPr algn="ctr"/>
            <a:r>
              <a:rPr lang="en-GB" sz="1050" b="1" dirty="0">
                <a:latin typeface="Chalkboard" panose="03050602040202020205" pitchFamily="66" charset="77"/>
                <a:cs typeface="Arial Nova" panose="020F0502020204030204" pitchFamily="34" charset="0"/>
              </a:rPr>
              <a:t>6 CASINOS </a:t>
            </a:r>
          </a:p>
        </p:txBody>
      </p:sp>
      <p:sp>
        <p:nvSpPr>
          <p:cNvPr id="111" name="TextBox 110">
            <a:extLst>
              <a:ext uri="{FF2B5EF4-FFF2-40B4-BE49-F238E27FC236}">
                <a16:creationId xmlns:a16="http://schemas.microsoft.com/office/drawing/2014/main" id="{83654FF0-1F95-3C42-AB97-E75B4F9E0356}"/>
              </a:ext>
            </a:extLst>
          </p:cNvPr>
          <p:cNvSpPr txBox="1"/>
          <p:nvPr/>
        </p:nvSpPr>
        <p:spPr>
          <a:xfrm>
            <a:off x="5590427" y="2131593"/>
            <a:ext cx="979754" cy="253916"/>
          </a:xfrm>
          <a:prstGeom prst="rect">
            <a:avLst/>
          </a:prstGeom>
          <a:noFill/>
        </p:spPr>
        <p:txBody>
          <a:bodyPr wrap="square" rtlCol="0">
            <a:spAutoFit/>
          </a:bodyPr>
          <a:lstStyle/>
          <a:p>
            <a:pPr algn="ctr"/>
            <a:r>
              <a:rPr lang="en-GB" sz="1050" b="1" dirty="0">
                <a:latin typeface="Chalkboard" panose="03050602040202020205" pitchFamily="66" charset="77"/>
                <a:cs typeface="Arial Nova" panose="020F0502020204030204" pitchFamily="34" charset="0"/>
              </a:rPr>
              <a:t>60 HOTELS </a:t>
            </a:r>
          </a:p>
        </p:txBody>
      </p:sp>
      <p:pic>
        <p:nvPicPr>
          <p:cNvPr id="112" name="Graphic 111" descr="Close">
            <a:extLst>
              <a:ext uri="{FF2B5EF4-FFF2-40B4-BE49-F238E27FC236}">
                <a16:creationId xmlns:a16="http://schemas.microsoft.com/office/drawing/2014/main" id="{9AB15122-8217-EF4B-964E-69AFDCCB6F1E}"/>
              </a:ext>
            </a:extLst>
          </p:cNvPr>
          <p:cNvPicPr>
            <a:picLocks noChangeAspect="1"/>
          </p:cNvPicPr>
          <p:nvPr/>
        </p:nvPicPr>
        <p: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2773348" y="3719673"/>
            <a:ext cx="211271" cy="211271"/>
          </a:xfrm>
          <a:prstGeom prst="rect">
            <a:avLst/>
          </a:prstGeom>
        </p:spPr>
      </p:pic>
      <p:pic>
        <p:nvPicPr>
          <p:cNvPr id="114" name="Graphic 113" descr="Tick">
            <a:extLst>
              <a:ext uri="{FF2B5EF4-FFF2-40B4-BE49-F238E27FC236}">
                <a16:creationId xmlns:a16="http://schemas.microsoft.com/office/drawing/2014/main" id="{B0117198-D984-A44C-A3B4-3D11F2BBA958}"/>
              </a:ext>
            </a:extLst>
          </p:cNvPr>
          <p:cNvPicPr>
            <a:picLocks noChangeAspect="1"/>
          </p:cNvPicPr>
          <p:nvPr/>
        </p:nvPicPr>
        <p:blipFill>
          <a:blip r:embed="rId29" cstate="screen">
            <a:duotone>
              <a:schemeClr val="accent6">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4591060" y="3601239"/>
            <a:ext cx="261910" cy="261910"/>
          </a:xfrm>
          <a:prstGeom prst="rect">
            <a:avLst/>
          </a:prstGeom>
        </p:spPr>
      </p:pic>
      <p:cxnSp>
        <p:nvCxnSpPr>
          <p:cNvPr id="115" name="Straight Arrow Connector 114">
            <a:extLst>
              <a:ext uri="{FF2B5EF4-FFF2-40B4-BE49-F238E27FC236}">
                <a16:creationId xmlns:a16="http://schemas.microsoft.com/office/drawing/2014/main" id="{6AB6415E-356B-E741-A646-0331495B4B00}"/>
              </a:ext>
            </a:extLst>
          </p:cNvPr>
          <p:cNvCxnSpPr>
            <a:cxnSpLocks/>
          </p:cNvCxnSpPr>
          <p:nvPr/>
        </p:nvCxnSpPr>
        <p:spPr>
          <a:xfrm flipH="1" flipV="1">
            <a:off x="5654308" y="4854966"/>
            <a:ext cx="740661" cy="281508"/>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11CADBE5-4C1A-AB45-BD02-E977C670C902}"/>
              </a:ext>
            </a:extLst>
          </p:cNvPr>
          <p:cNvCxnSpPr>
            <a:cxnSpLocks/>
            <a:stCxn id="161" idx="1"/>
          </p:cNvCxnSpPr>
          <p:nvPr/>
        </p:nvCxnSpPr>
        <p:spPr>
          <a:xfrm flipH="1" flipV="1">
            <a:off x="5335237" y="6348180"/>
            <a:ext cx="816196" cy="4998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BB05CB38-8D4A-384C-99D0-A82D01DF69FB}"/>
              </a:ext>
            </a:extLst>
          </p:cNvPr>
          <p:cNvCxnSpPr>
            <a:cxnSpLocks/>
            <a:stCxn id="32" idx="0"/>
          </p:cNvCxnSpPr>
          <p:nvPr/>
        </p:nvCxnSpPr>
        <p:spPr>
          <a:xfrm flipH="1" flipV="1">
            <a:off x="7274685" y="5585431"/>
            <a:ext cx="1095906" cy="32876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DBE75882-44A7-BC44-BFD9-746A405257D6}"/>
              </a:ext>
            </a:extLst>
          </p:cNvPr>
          <p:cNvCxnSpPr>
            <a:cxnSpLocks/>
          </p:cNvCxnSpPr>
          <p:nvPr/>
        </p:nvCxnSpPr>
        <p:spPr>
          <a:xfrm flipH="1" flipV="1">
            <a:off x="8363527" y="3535614"/>
            <a:ext cx="1301241" cy="17147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97B6DD3A-D9AC-8D45-A514-5F822DB88744}"/>
              </a:ext>
            </a:extLst>
          </p:cNvPr>
          <p:cNvCxnSpPr>
            <a:cxnSpLocks/>
          </p:cNvCxnSpPr>
          <p:nvPr/>
        </p:nvCxnSpPr>
        <p:spPr>
          <a:xfrm flipH="1" flipV="1">
            <a:off x="4646934" y="2469673"/>
            <a:ext cx="1121337" cy="325258"/>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EA538E7B-D4D4-5240-A312-19648E70CFF1}"/>
              </a:ext>
            </a:extLst>
          </p:cNvPr>
          <p:cNvCxnSpPr>
            <a:cxnSpLocks/>
          </p:cNvCxnSpPr>
          <p:nvPr/>
        </p:nvCxnSpPr>
        <p:spPr>
          <a:xfrm flipH="1" flipV="1">
            <a:off x="6674647" y="3863153"/>
            <a:ext cx="1796107" cy="189482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71D21B4A-4AA0-214E-9104-25B9CC9F8AF8}"/>
              </a:ext>
            </a:extLst>
          </p:cNvPr>
          <p:cNvCxnSpPr>
            <a:cxnSpLocks/>
          </p:cNvCxnSpPr>
          <p:nvPr/>
        </p:nvCxnSpPr>
        <p:spPr>
          <a:xfrm flipH="1">
            <a:off x="8035025" y="1416706"/>
            <a:ext cx="1158587" cy="111707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pic>
        <p:nvPicPr>
          <p:cNvPr id="136" name="Picture 135">
            <a:extLst>
              <a:ext uri="{FF2B5EF4-FFF2-40B4-BE49-F238E27FC236}">
                <a16:creationId xmlns:a16="http://schemas.microsoft.com/office/drawing/2014/main" id="{226BAD25-C0E5-0841-B36D-9AC626CD4CC9}"/>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10442908" y="6265006"/>
            <a:ext cx="529480" cy="529480"/>
          </a:xfrm>
          <a:prstGeom prst="rect">
            <a:avLst/>
          </a:prstGeom>
          <a:effectLst>
            <a:softEdge rad="88900"/>
          </a:effectLst>
        </p:spPr>
      </p:pic>
      <p:cxnSp>
        <p:nvCxnSpPr>
          <p:cNvPr id="137" name="Straight Arrow Connector 136">
            <a:extLst>
              <a:ext uri="{FF2B5EF4-FFF2-40B4-BE49-F238E27FC236}">
                <a16:creationId xmlns:a16="http://schemas.microsoft.com/office/drawing/2014/main" id="{C8B280C1-632C-BD4E-BA44-0F563DA29228}"/>
              </a:ext>
            </a:extLst>
          </p:cNvPr>
          <p:cNvCxnSpPr>
            <a:cxnSpLocks/>
            <a:stCxn id="46" idx="3"/>
          </p:cNvCxnSpPr>
          <p:nvPr/>
        </p:nvCxnSpPr>
        <p:spPr>
          <a:xfrm flipV="1">
            <a:off x="10611806" y="1747503"/>
            <a:ext cx="435048" cy="1978084"/>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48" name="Oval Callout 47">
            <a:extLst>
              <a:ext uri="{FF2B5EF4-FFF2-40B4-BE49-F238E27FC236}">
                <a16:creationId xmlns:a16="http://schemas.microsoft.com/office/drawing/2014/main" id="{F1E4AED9-28AE-DE48-8129-F8A193281171}"/>
              </a:ext>
            </a:extLst>
          </p:cNvPr>
          <p:cNvSpPr/>
          <p:nvPr/>
        </p:nvSpPr>
        <p:spPr>
          <a:xfrm>
            <a:off x="10088508" y="2632875"/>
            <a:ext cx="825995" cy="687772"/>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900" dirty="0"/>
              <a:t>Poor data? Blame the CIO </a:t>
            </a:r>
          </a:p>
        </p:txBody>
      </p:sp>
      <p:pic>
        <p:nvPicPr>
          <p:cNvPr id="141" name="Picture 140">
            <a:extLst>
              <a:ext uri="{FF2B5EF4-FFF2-40B4-BE49-F238E27FC236}">
                <a16:creationId xmlns:a16="http://schemas.microsoft.com/office/drawing/2014/main" id="{A3051B16-2F3D-F547-9010-9DA664EDFD1D}"/>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1309508" y="2225841"/>
            <a:ext cx="905778" cy="601648"/>
          </a:xfrm>
          <a:prstGeom prst="rect">
            <a:avLst/>
          </a:prstGeom>
          <a:effectLst>
            <a:softEdge rad="114300"/>
          </a:effectLst>
        </p:spPr>
      </p:pic>
      <p:sp>
        <p:nvSpPr>
          <p:cNvPr id="142" name="TextBox 141">
            <a:extLst>
              <a:ext uri="{FF2B5EF4-FFF2-40B4-BE49-F238E27FC236}">
                <a16:creationId xmlns:a16="http://schemas.microsoft.com/office/drawing/2014/main" id="{D0C65F2C-FEA2-B840-9CD0-96EBCA5CC950}"/>
              </a:ext>
            </a:extLst>
          </p:cNvPr>
          <p:cNvSpPr txBox="1"/>
          <p:nvPr/>
        </p:nvSpPr>
        <p:spPr>
          <a:xfrm>
            <a:off x="1233381" y="2737909"/>
            <a:ext cx="1062222" cy="400110"/>
          </a:xfrm>
          <a:prstGeom prst="rect">
            <a:avLst/>
          </a:prstGeom>
          <a:noFill/>
        </p:spPr>
        <p:txBody>
          <a:bodyPr wrap="square" rtlCol="0">
            <a:spAutoFit/>
          </a:bodyPr>
          <a:lstStyle/>
          <a:p>
            <a:pPr algn="ctr"/>
            <a:r>
              <a:rPr lang="en-GB" sz="1000" b="1" dirty="0">
                <a:latin typeface="Chalkboard" panose="03050602040202020205" pitchFamily="66" charset="77"/>
              </a:rPr>
              <a:t>DUPLICATE</a:t>
            </a:r>
          </a:p>
          <a:p>
            <a:pPr algn="ctr"/>
            <a:r>
              <a:rPr lang="en-GB" sz="1000" b="1" dirty="0">
                <a:latin typeface="Chalkboard" panose="03050602040202020205" pitchFamily="66" charset="77"/>
              </a:rPr>
              <a:t>CUSTOMERS</a:t>
            </a:r>
          </a:p>
        </p:txBody>
      </p:sp>
      <p:cxnSp>
        <p:nvCxnSpPr>
          <p:cNvPr id="143" name="Straight Arrow Connector 142">
            <a:extLst>
              <a:ext uri="{FF2B5EF4-FFF2-40B4-BE49-F238E27FC236}">
                <a16:creationId xmlns:a16="http://schemas.microsoft.com/office/drawing/2014/main" id="{F902C0E5-DBB1-5447-81CF-00B6F0EC5C0E}"/>
              </a:ext>
            </a:extLst>
          </p:cNvPr>
          <p:cNvCxnSpPr>
            <a:cxnSpLocks/>
          </p:cNvCxnSpPr>
          <p:nvPr/>
        </p:nvCxnSpPr>
        <p:spPr>
          <a:xfrm>
            <a:off x="1145146" y="2184758"/>
            <a:ext cx="251076" cy="122359"/>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pic>
        <p:nvPicPr>
          <p:cNvPr id="147" name="Picture 146">
            <a:extLst>
              <a:ext uri="{FF2B5EF4-FFF2-40B4-BE49-F238E27FC236}">
                <a16:creationId xmlns:a16="http://schemas.microsoft.com/office/drawing/2014/main" id="{08C98CA1-2D02-C94A-8C19-13F1C88BAE4A}"/>
              </a:ext>
            </a:extLst>
          </p:cNvPr>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6763560" y="408563"/>
            <a:ext cx="1224978" cy="734986"/>
          </a:xfrm>
          <a:prstGeom prst="rect">
            <a:avLst/>
          </a:prstGeom>
          <a:effectLst>
            <a:softEdge rad="76200"/>
          </a:effectLst>
        </p:spPr>
      </p:pic>
      <p:sp>
        <p:nvSpPr>
          <p:cNvPr id="148" name="TextBox 147">
            <a:extLst>
              <a:ext uri="{FF2B5EF4-FFF2-40B4-BE49-F238E27FC236}">
                <a16:creationId xmlns:a16="http://schemas.microsoft.com/office/drawing/2014/main" id="{BC50118F-995A-4C45-A0BF-0B5B5353A1D9}"/>
              </a:ext>
            </a:extLst>
          </p:cNvPr>
          <p:cNvSpPr txBox="1"/>
          <p:nvPr/>
        </p:nvSpPr>
        <p:spPr>
          <a:xfrm>
            <a:off x="6760034" y="1154754"/>
            <a:ext cx="1352192" cy="253916"/>
          </a:xfrm>
          <a:prstGeom prst="rect">
            <a:avLst/>
          </a:prstGeom>
          <a:noFill/>
        </p:spPr>
        <p:txBody>
          <a:bodyPr wrap="square" rtlCol="0">
            <a:spAutoFit/>
          </a:bodyPr>
          <a:lstStyle/>
          <a:p>
            <a:pPr algn="ctr"/>
            <a:r>
              <a:rPr lang="en-GB" sz="1050" b="1" dirty="0">
                <a:latin typeface="Chalkboard" panose="03050602040202020205" pitchFamily="66" charset="77"/>
                <a:cs typeface="Arial Nova" panose="020F0502020204030204" pitchFamily="34" charset="0"/>
              </a:rPr>
              <a:t>10 NIGHTCLUBS </a:t>
            </a:r>
          </a:p>
        </p:txBody>
      </p:sp>
      <p:cxnSp>
        <p:nvCxnSpPr>
          <p:cNvPr id="149" name="Straight Arrow Connector 148">
            <a:extLst>
              <a:ext uri="{FF2B5EF4-FFF2-40B4-BE49-F238E27FC236}">
                <a16:creationId xmlns:a16="http://schemas.microsoft.com/office/drawing/2014/main" id="{C7C2F4F4-BD07-9642-B4CA-44EE0B11C83D}"/>
              </a:ext>
            </a:extLst>
          </p:cNvPr>
          <p:cNvCxnSpPr>
            <a:cxnSpLocks/>
          </p:cNvCxnSpPr>
          <p:nvPr/>
        </p:nvCxnSpPr>
        <p:spPr>
          <a:xfrm flipV="1">
            <a:off x="1387151" y="3753998"/>
            <a:ext cx="4337342" cy="104645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701573F9-8D05-9A49-A432-507C291CDDD4}"/>
              </a:ext>
            </a:extLst>
          </p:cNvPr>
          <p:cNvCxnSpPr>
            <a:cxnSpLocks/>
          </p:cNvCxnSpPr>
          <p:nvPr/>
        </p:nvCxnSpPr>
        <p:spPr>
          <a:xfrm flipH="1">
            <a:off x="1369535" y="5989920"/>
            <a:ext cx="1004534" cy="65323"/>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pic>
        <p:nvPicPr>
          <p:cNvPr id="161" name="Picture 160">
            <a:extLst>
              <a:ext uri="{FF2B5EF4-FFF2-40B4-BE49-F238E27FC236}">
                <a16:creationId xmlns:a16="http://schemas.microsoft.com/office/drawing/2014/main" id="{C62627BC-C3A5-4343-8013-E0867EF39298}"/>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6151433" y="6076337"/>
            <a:ext cx="1085242" cy="643661"/>
          </a:xfrm>
          <a:prstGeom prst="rect">
            <a:avLst/>
          </a:prstGeom>
          <a:effectLst>
            <a:softEdge rad="88900"/>
          </a:effectLst>
        </p:spPr>
      </p:pic>
      <p:cxnSp>
        <p:nvCxnSpPr>
          <p:cNvPr id="165" name="Straight Arrow Connector 164">
            <a:extLst>
              <a:ext uri="{FF2B5EF4-FFF2-40B4-BE49-F238E27FC236}">
                <a16:creationId xmlns:a16="http://schemas.microsoft.com/office/drawing/2014/main" id="{B97A55E8-16FC-6448-8A11-A71FA2079072}"/>
              </a:ext>
            </a:extLst>
          </p:cNvPr>
          <p:cNvCxnSpPr>
            <a:cxnSpLocks/>
            <a:stCxn id="161" idx="3"/>
          </p:cNvCxnSpPr>
          <p:nvPr/>
        </p:nvCxnSpPr>
        <p:spPr>
          <a:xfrm flipV="1">
            <a:off x="7236675" y="6392132"/>
            <a:ext cx="620268" cy="6034"/>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70" name="Oval Callout 169">
            <a:extLst>
              <a:ext uri="{FF2B5EF4-FFF2-40B4-BE49-F238E27FC236}">
                <a16:creationId xmlns:a16="http://schemas.microsoft.com/office/drawing/2014/main" id="{F907F066-A842-9D40-9C78-0820020161CB}"/>
              </a:ext>
            </a:extLst>
          </p:cNvPr>
          <p:cNvSpPr/>
          <p:nvPr/>
        </p:nvSpPr>
        <p:spPr>
          <a:xfrm>
            <a:off x="7259004" y="1834677"/>
            <a:ext cx="825995" cy="687772"/>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900" dirty="0"/>
              <a:t>We know our data stinks </a:t>
            </a:r>
          </a:p>
        </p:txBody>
      </p:sp>
      <p:cxnSp>
        <p:nvCxnSpPr>
          <p:cNvPr id="172" name="Straight Arrow Connector 171">
            <a:extLst>
              <a:ext uri="{FF2B5EF4-FFF2-40B4-BE49-F238E27FC236}">
                <a16:creationId xmlns:a16="http://schemas.microsoft.com/office/drawing/2014/main" id="{6DCD8628-50AD-2E43-B7E9-67DA4D099659}"/>
              </a:ext>
            </a:extLst>
          </p:cNvPr>
          <p:cNvCxnSpPr>
            <a:cxnSpLocks/>
          </p:cNvCxnSpPr>
          <p:nvPr/>
        </p:nvCxnSpPr>
        <p:spPr>
          <a:xfrm flipH="1" flipV="1">
            <a:off x="6898116" y="3367612"/>
            <a:ext cx="483655" cy="213788"/>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pic>
        <p:nvPicPr>
          <p:cNvPr id="174" name="Graphic 173" descr="Close">
            <a:extLst>
              <a:ext uri="{FF2B5EF4-FFF2-40B4-BE49-F238E27FC236}">
                <a16:creationId xmlns:a16="http://schemas.microsoft.com/office/drawing/2014/main" id="{48FA3FFB-0344-574B-BEAC-7294FB3A4D71}"/>
              </a:ext>
            </a:extLst>
          </p:cNvPr>
          <p:cNvPicPr>
            <a:picLocks noChangeAspect="1"/>
          </p:cNvPicPr>
          <p:nvPr/>
        </p:nvPicPr>
        <p: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5067002" y="2530840"/>
            <a:ext cx="211271" cy="211271"/>
          </a:xfrm>
          <a:prstGeom prst="rect">
            <a:avLst/>
          </a:prstGeom>
        </p:spPr>
      </p:pic>
      <p:pic>
        <p:nvPicPr>
          <p:cNvPr id="178" name="Picture 177">
            <a:extLst>
              <a:ext uri="{FF2B5EF4-FFF2-40B4-BE49-F238E27FC236}">
                <a16:creationId xmlns:a16="http://schemas.microsoft.com/office/drawing/2014/main" id="{2C80D02F-3242-9645-A65F-082CAD9AD356}"/>
              </a:ext>
            </a:extLst>
          </p:cNvPr>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1736445" y="4332786"/>
            <a:ext cx="1118109" cy="756368"/>
          </a:xfrm>
          <a:prstGeom prst="rect">
            <a:avLst/>
          </a:prstGeom>
          <a:effectLst>
            <a:softEdge rad="127000"/>
          </a:effectLst>
        </p:spPr>
      </p:pic>
      <p:sp>
        <p:nvSpPr>
          <p:cNvPr id="177" name="Oval Callout 176">
            <a:extLst>
              <a:ext uri="{FF2B5EF4-FFF2-40B4-BE49-F238E27FC236}">
                <a16:creationId xmlns:a16="http://schemas.microsoft.com/office/drawing/2014/main" id="{2F77D525-FC0A-FE48-A637-D3687B104FD4}"/>
              </a:ext>
            </a:extLst>
          </p:cNvPr>
          <p:cNvSpPr/>
          <p:nvPr/>
        </p:nvSpPr>
        <p:spPr>
          <a:xfrm>
            <a:off x="1723966" y="3684273"/>
            <a:ext cx="915679" cy="687772"/>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900" dirty="0"/>
              <a:t>Stubs? Who cares? We don’t. </a:t>
            </a:r>
          </a:p>
        </p:txBody>
      </p:sp>
      <p:cxnSp>
        <p:nvCxnSpPr>
          <p:cNvPr id="183" name="Straight Arrow Connector 182">
            <a:extLst>
              <a:ext uri="{FF2B5EF4-FFF2-40B4-BE49-F238E27FC236}">
                <a16:creationId xmlns:a16="http://schemas.microsoft.com/office/drawing/2014/main" id="{E85E6E7E-DB83-814C-B66E-5DF0AF324160}"/>
              </a:ext>
            </a:extLst>
          </p:cNvPr>
          <p:cNvCxnSpPr>
            <a:cxnSpLocks/>
            <a:stCxn id="45" idx="0"/>
          </p:cNvCxnSpPr>
          <p:nvPr/>
        </p:nvCxnSpPr>
        <p:spPr>
          <a:xfrm flipV="1">
            <a:off x="10176537" y="4199614"/>
            <a:ext cx="763218" cy="704646"/>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F5927A68-A108-CF48-B921-F1EC7019467C}"/>
              </a:ext>
            </a:extLst>
          </p:cNvPr>
          <p:cNvSpPr txBox="1"/>
          <p:nvPr/>
        </p:nvSpPr>
        <p:spPr>
          <a:xfrm>
            <a:off x="2852609" y="4417222"/>
            <a:ext cx="1062222" cy="707886"/>
          </a:xfrm>
          <a:prstGeom prst="rect">
            <a:avLst/>
          </a:prstGeom>
          <a:noFill/>
        </p:spPr>
        <p:txBody>
          <a:bodyPr wrap="square" rtlCol="0">
            <a:spAutoFit/>
          </a:bodyPr>
          <a:lstStyle/>
          <a:p>
            <a:pPr algn="ctr"/>
            <a:r>
              <a:rPr lang="en-GB" sz="1000" b="1" dirty="0">
                <a:latin typeface="Chalkboard" panose="03050602040202020205" pitchFamily="66" charset="77"/>
              </a:rPr>
              <a:t>Valet Parking: Stubs not submitted loss £2.5M pa</a:t>
            </a:r>
          </a:p>
        </p:txBody>
      </p:sp>
      <p:sp>
        <p:nvSpPr>
          <p:cNvPr id="104" name="TextBox 103">
            <a:extLst>
              <a:ext uri="{FF2B5EF4-FFF2-40B4-BE49-F238E27FC236}">
                <a16:creationId xmlns:a16="http://schemas.microsoft.com/office/drawing/2014/main" id="{7AC2C772-AB2C-E34B-AC63-B2593B2940BD}"/>
              </a:ext>
            </a:extLst>
          </p:cNvPr>
          <p:cNvSpPr txBox="1"/>
          <p:nvPr/>
        </p:nvSpPr>
        <p:spPr>
          <a:xfrm>
            <a:off x="1376657" y="5154200"/>
            <a:ext cx="1062222" cy="861774"/>
          </a:xfrm>
          <a:prstGeom prst="rect">
            <a:avLst/>
          </a:prstGeom>
          <a:noFill/>
        </p:spPr>
        <p:txBody>
          <a:bodyPr wrap="square" rtlCol="0">
            <a:spAutoFit/>
          </a:bodyPr>
          <a:lstStyle/>
          <a:p>
            <a:pPr algn="ctr"/>
            <a:r>
              <a:rPr lang="en-GB" sz="1000" b="1" dirty="0">
                <a:latin typeface="Chalkboard" panose="03050602040202020205" pitchFamily="66" charset="77"/>
              </a:rPr>
              <a:t>41% of all supplies are Emergency Supplies; cost £21.7m</a:t>
            </a:r>
          </a:p>
        </p:txBody>
      </p:sp>
      <p:sp>
        <p:nvSpPr>
          <p:cNvPr id="107" name="TextBox 106">
            <a:extLst>
              <a:ext uri="{FF2B5EF4-FFF2-40B4-BE49-F238E27FC236}">
                <a16:creationId xmlns:a16="http://schemas.microsoft.com/office/drawing/2014/main" id="{55F55407-2915-AB44-93E8-2251D953478D}"/>
              </a:ext>
            </a:extLst>
          </p:cNvPr>
          <p:cNvSpPr txBox="1"/>
          <p:nvPr/>
        </p:nvSpPr>
        <p:spPr>
          <a:xfrm>
            <a:off x="3758232" y="5962423"/>
            <a:ext cx="1062222" cy="707886"/>
          </a:xfrm>
          <a:prstGeom prst="rect">
            <a:avLst/>
          </a:prstGeom>
          <a:noFill/>
        </p:spPr>
        <p:txBody>
          <a:bodyPr wrap="square" rtlCol="0">
            <a:spAutoFit/>
          </a:bodyPr>
          <a:lstStyle/>
          <a:p>
            <a:pPr algn="ctr"/>
            <a:r>
              <a:rPr lang="en-GB" sz="1000" b="1" dirty="0">
                <a:latin typeface="Chalkboard" panose="03050602040202020205" pitchFamily="66" charset="77"/>
              </a:rPr>
              <a:t>406 email addresses for Mickey Mouse in CRM</a:t>
            </a:r>
          </a:p>
        </p:txBody>
      </p:sp>
      <p:sp>
        <p:nvSpPr>
          <p:cNvPr id="108" name="TextBox 107">
            <a:extLst>
              <a:ext uri="{FF2B5EF4-FFF2-40B4-BE49-F238E27FC236}">
                <a16:creationId xmlns:a16="http://schemas.microsoft.com/office/drawing/2014/main" id="{67F48818-FB8C-5D45-B692-F33DCDAB99D2}"/>
              </a:ext>
            </a:extLst>
          </p:cNvPr>
          <p:cNvSpPr txBox="1"/>
          <p:nvPr/>
        </p:nvSpPr>
        <p:spPr>
          <a:xfrm>
            <a:off x="8243582" y="5393971"/>
            <a:ext cx="1062222" cy="553998"/>
          </a:xfrm>
          <a:prstGeom prst="rect">
            <a:avLst/>
          </a:prstGeom>
          <a:noFill/>
        </p:spPr>
        <p:txBody>
          <a:bodyPr wrap="square" rtlCol="0">
            <a:spAutoFit/>
          </a:bodyPr>
          <a:lstStyle/>
          <a:p>
            <a:pPr algn="ctr"/>
            <a:r>
              <a:rPr lang="en-GB" sz="1000" b="1" dirty="0">
                <a:latin typeface="Chalkboard" panose="03050602040202020205" pitchFamily="66" charset="77"/>
              </a:rPr>
              <a:t>£315k lost on returned magazines</a:t>
            </a:r>
          </a:p>
        </p:txBody>
      </p:sp>
      <p:sp>
        <p:nvSpPr>
          <p:cNvPr id="2" name="Oval Callout 1">
            <a:extLst>
              <a:ext uri="{FF2B5EF4-FFF2-40B4-BE49-F238E27FC236}">
                <a16:creationId xmlns:a16="http://schemas.microsoft.com/office/drawing/2014/main" id="{27B67C53-5A75-F94D-9ED8-FE74848619F6}"/>
              </a:ext>
            </a:extLst>
          </p:cNvPr>
          <p:cNvSpPr/>
          <p:nvPr/>
        </p:nvSpPr>
        <p:spPr>
          <a:xfrm>
            <a:off x="2188596" y="4939460"/>
            <a:ext cx="2189970" cy="1052958"/>
          </a:xfrm>
          <a:prstGeom prst="wedgeEllipseCallout">
            <a:avLst/>
          </a:prstGeom>
          <a:solidFill>
            <a:srgbClr val="3259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Supply management problems </a:t>
            </a:r>
          </a:p>
        </p:txBody>
      </p:sp>
      <p:sp>
        <p:nvSpPr>
          <p:cNvPr id="7" name="Rounded Rectangle 6">
            <a:extLst>
              <a:ext uri="{FF2B5EF4-FFF2-40B4-BE49-F238E27FC236}">
                <a16:creationId xmlns:a16="http://schemas.microsoft.com/office/drawing/2014/main" id="{BD6E9C43-35E9-6F4A-8F79-A90B645690F3}"/>
              </a:ext>
            </a:extLst>
          </p:cNvPr>
          <p:cNvSpPr/>
          <p:nvPr/>
        </p:nvSpPr>
        <p:spPr>
          <a:xfrm>
            <a:off x="4954429" y="415703"/>
            <a:ext cx="2420530" cy="364092"/>
          </a:xfrm>
          <a:prstGeom prst="roundRect">
            <a:avLst/>
          </a:prstGeom>
          <a:solidFill>
            <a:srgbClr val="3259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PROBLEM THEMES</a:t>
            </a:r>
          </a:p>
        </p:txBody>
      </p:sp>
      <p:sp>
        <p:nvSpPr>
          <p:cNvPr id="113" name="Oval Callout 112">
            <a:extLst>
              <a:ext uri="{FF2B5EF4-FFF2-40B4-BE49-F238E27FC236}">
                <a16:creationId xmlns:a16="http://schemas.microsoft.com/office/drawing/2014/main" id="{C1C89C45-2BBA-A14F-9707-2492FEC58D77}"/>
              </a:ext>
            </a:extLst>
          </p:cNvPr>
          <p:cNvSpPr/>
          <p:nvPr/>
        </p:nvSpPr>
        <p:spPr>
          <a:xfrm>
            <a:off x="8504433" y="1812197"/>
            <a:ext cx="2876230" cy="797122"/>
          </a:xfrm>
          <a:prstGeom prst="wedgeEllipseCallout">
            <a:avLst/>
          </a:prstGeom>
          <a:solidFill>
            <a:srgbClr val="3259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Lack of business accountability for data </a:t>
            </a:r>
          </a:p>
        </p:txBody>
      </p:sp>
      <p:sp>
        <p:nvSpPr>
          <p:cNvPr id="116" name="Oval Callout 115">
            <a:extLst>
              <a:ext uri="{FF2B5EF4-FFF2-40B4-BE49-F238E27FC236}">
                <a16:creationId xmlns:a16="http://schemas.microsoft.com/office/drawing/2014/main" id="{7545DAC8-07FE-E140-BC29-22EBB2E12BB7}"/>
              </a:ext>
            </a:extLst>
          </p:cNvPr>
          <p:cNvSpPr/>
          <p:nvPr/>
        </p:nvSpPr>
        <p:spPr>
          <a:xfrm>
            <a:off x="2331086" y="3463259"/>
            <a:ext cx="2002600" cy="1131172"/>
          </a:xfrm>
          <a:prstGeom prst="wedgeEllipseCallout">
            <a:avLst/>
          </a:prstGeom>
          <a:solidFill>
            <a:srgbClr val="3259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Cultural issues about data capture</a:t>
            </a:r>
          </a:p>
        </p:txBody>
      </p:sp>
      <p:sp>
        <p:nvSpPr>
          <p:cNvPr id="117" name="Oval Callout 116">
            <a:extLst>
              <a:ext uri="{FF2B5EF4-FFF2-40B4-BE49-F238E27FC236}">
                <a16:creationId xmlns:a16="http://schemas.microsoft.com/office/drawing/2014/main" id="{10D39330-2721-C34C-80F1-F3E46AFF0481}"/>
              </a:ext>
            </a:extLst>
          </p:cNvPr>
          <p:cNvSpPr/>
          <p:nvPr/>
        </p:nvSpPr>
        <p:spPr>
          <a:xfrm>
            <a:off x="1511475" y="1073340"/>
            <a:ext cx="2244434" cy="1101907"/>
          </a:xfrm>
          <a:prstGeom prst="wedgeEllipseCallout">
            <a:avLst/>
          </a:prstGeom>
          <a:solidFill>
            <a:srgbClr val="3259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Uncontrolled customer data duplication</a:t>
            </a:r>
          </a:p>
        </p:txBody>
      </p:sp>
      <p:sp>
        <p:nvSpPr>
          <p:cNvPr id="119" name="Oval Callout 118">
            <a:extLst>
              <a:ext uri="{FF2B5EF4-FFF2-40B4-BE49-F238E27FC236}">
                <a16:creationId xmlns:a16="http://schemas.microsoft.com/office/drawing/2014/main" id="{0A234F42-CAF6-AE4B-8498-FD603E47315F}"/>
              </a:ext>
            </a:extLst>
          </p:cNvPr>
          <p:cNvSpPr/>
          <p:nvPr/>
        </p:nvSpPr>
        <p:spPr>
          <a:xfrm>
            <a:off x="192963" y="2615690"/>
            <a:ext cx="1909733" cy="1108488"/>
          </a:xfrm>
          <a:prstGeom prst="wedgeEllipseCallout">
            <a:avLst/>
          </a:prstGeom>
          <a:solidFill>
            <a:srgbClr val="3259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 single customer  view </a:t>
            </a:r>
          </a:p>
        </p:txBody>
      </p:sp>
      <p:sp>
        <p:nvSpPr>
          <p:cNvPr id="121" name="Oval Callout 120">
            <a:extLst>
              <a:ext uri="{FF2B5EF4-FFF2-40B4-BE49-F238E27FC236}">
                <a16:creationId xmlns:a16="http://schemas.microsoft.com/office/drawing/2014/main" id="{12697426-6F28-8D4D-B707-E0B831271E8A}"/>
              </a:ext>
            </a:extLst>
          </p:cNvPr>
          <p:cNvSpPr/>
          <p:nvPr/>
        </p:nvSpPr>
        <p:spPr>
          <a:xfrm>
            <a:off x="9743601" y="4490418"/>
            <a:ext cx="1909733" cy="1108488"/>
          </a:xfrm>
          <a:prstGeom prst="wedgeEllipseCallout">
            <a:avLst/>
          </a:prstGeom>
          <a:solidFill>
            <a:srgbClr val="3259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Financial data trust and rework</a:t>
            </a:r>
          </a:p>
        </p:txBody>
      </p:sp>
      <p:sp>
        <p:nvSpPr>
          <p:cNvPr id="122" name="Oval Callout 121">
            <a:extLst>
              <a:ext uri="{FF2B5EF4-FFF2-40B4-BE49-F238E27FC236}">
                <a16:creationId xmlns:a16="http://schemas.microsoft.com/office/drawing/2014/main" id="{C6296AEC-E748-664F-8A2A-D997C5EBA42E}"/>
              </a:ext>
            </a:extLst>
          </p:cNvPr>
          <p:cNvSpPr/>
          <p:nvPr/>
        </p:nvSpPr>
        <p:spPr>
          <a:xfrm>
            <a:off x="9459966" y="182348"/>
            <a:ext cx="2244434" cy="1101907"/>
          </a:xfrm>
          <a:prstGeom prst="wedgeEllipseCallout">
            <a:avLst/>
          </a:prstGeom>
          <a:solidFill>
            <a:srgbClr val="3259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Potential need for IT investment</a:t>
            </a:r>
          </a:p>
        </p:txBody>
      </p:sp>
      <p:sp>
        <p:nvSpPr>
          <p:cNvPr id="123" name="Oval Callout 122">
            <a:extLst>
              <a:ext uri="{FF2B5EF4-FFF2-40B4-BE49-F238E27FC236}">
                <a16:creationId xmlns:a16="http://schemas.microsoft.com/office/drawing/2014/main" id="{C3394F47-E3DD-D34E-B99F-4272B367ACFD}"/>
              </a:ext>
            </a:extLst>
          </p:cNvPr>
          <p:cNvSpPr/>
          <p:nvPr/>
        </p:nvSpPr>
        <p:spPr>
          <a:xfrm>
            <a:off x="6216668" y="4756864"/>
            <a:ext cx="1909733" cy="1108488"/>
          </a:xfrm>
          <a:prstGeom prst="wedgeEllipseCallout">
            <a:avLst/>
          </a:prstGeom>
          <a:solidFill>
            <a:srgbClr val="3259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Poor marketing data quality </a:t>
            </a:r>
          </a:p>
        </p:txBody>
      </p:sp>
      <p:sp>
        <p:nvSpPr>
          <p:cNvPr id="128" name="TextBox 127">
            <a:extLst>
              <a:ext uri="{FF2B5EF4-FFF2-40B4-BE49-F238E27FC236}">
                <a16:creationId xmlns:a16="http://schemas.microsoft.com/office/drawing/2014/main" id="{4CAF8BED-4A9D-E64F-8A5B-3A09DC6BDF84}"/>
              </a:ext>
            </a:extLst>
          </p:cNvPr>
          <p:cNvSpPr txBox="1"/>
          <p:nvPr/>
        </p:nvSpPr>
        <p:spPr>
          <a:xfrm>
            <a:off x="2393569" y="14647"/>
            <a:ext cx="7705507" cy="369332"/>
          </a:xfrm>
          <a:prstGeom prst="rect">
            <a:avLst/>
          </a:prstGeom>
          <a:noFill/>
        </p:spPr>
        <p:txBody>
          <a:bodyPr wrap="none" rtlCol="0">
            <a:spAutoFit/>
          </a:bodyPr>
          <a:lstStyle/>
          <a:p>
            <a:r>
              <a:rPr lang="en-GB" b="1" dirty="0">
                <a:solidFill>
                  <a:schemeClr val="accent5">
                    <a:lumMod val="75000"/>
                  </a:schemeClr>
                </a:solidFill>
              </a:rPr>
              <a:t>RICH PICTURE OF DATA QUALITY PROBLEMS AT ACME HOTEL &amp; CASINO GROUP </a:t>
            </a:r>
          </a:p>
        </p:txBody>
      </p:sp>
      <p:sp>
        <p:nvSpPr>
          <p:cNvPr id="125" name="Slide Number Placeholder 3">
            <a:extLst>
              <a:ext uri="{FF2B5EF4-FFF2-40B4-BE49-F238E27FC236}">
                <a16:creationId xmlns:a16="http://schemas.microsoft.com/office/drawing/2014/main" id="{B86E5B95-649E-A348-9101-690C6FCA8379}"/>
              </a:ext>
            </a:extLst>
          </p:cNvPr>
          <p:cNvSpPr>
            <a:spLocks noGrp="1"/>
          </p:cNvSpPr>
          <p:nvPr>
            <p:ph type="sldNum" sz="quarter" idx="12"/>
          </p:nvPr>
        </p:nvSpPr>
        <p:spPr>
          <a:xfrm>
            <a:off x="11440885" y="6436891"/>
            <a:ext cx="579783" cy="365125"/>
          </a:xfrm>
        </p:spPr>
        <p:txBody>
          <a:bodyPr/>
          <a:lstStyle/>
          <a:p>
            <a:fld id="{7C0A8638-8D10-419D-A540-6BF35F11F66E}" type="slidenum">
              <a:rPr lang="en-US" smtClean="0">
                <a:solidFill>
                  <a:schemeClr val="tx1"/>
                </a:solidFill>
              </a:rPr>
              <a:t>42</a:t>
            </a:fld>
            <a:endParaRPr lang="en-US" dirty="0">
              <a:solidFill>
                <a:schemeClr val="tx1"/>
              </a:solidFill>
            </a:endParaRPr>
          </a:p>
        </p:txBody>
      </p:sp>
    </p:spTree>
    <p:extLst>
      <p:ext uri="{BB962C8B-B14F-4D97-AF65-F5344CB8AC3E}">
        <p14:creationId xmlns:p14="http://schemas.microsoft.com/office/powerpoint/2010/main" val="1966536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CB300-1BCF-4455-B286-265403995A82}"/>
              </a:ext>
            </a:extLst>
          </p:cNvPr>
          <p:cNvSpPr>
            <a:spLocks noGrp="1"/>
          </p:cNvSpPr>
          <p:nvPr>
            <p:ph type="title"/>
          </p:nvPr>
        </p:nvSpPr>
        <p:spPr>
          <a:xfrm>
            <a:off x="1762783" y="515466"/>
            <a:ext cx="8493989" cy="582491"/>
          </a:xfrm>
        </p:spPr>
        <p:txBody>
          <a:bodyPr>
            <a:noAutofit/>
          </a:bodyPr>
          <a:lstStyle/>
          <a:p>
            <a:r>
              <a:rPr lang="en-US" dirty="0"/>
              <a:t>Example: What is your </a:t>
            </a:r>
            <a:r>
              <a:rPr lang="en-US" dirty="0">
                <a:solidFill>
                  <a:schemeClr val="accent6">
                    <a:lumMod val="75000"/>
                  </a:schemeClr>
                </a:solidFill>
              </a:rPr>
              <a:t>One Wish </a:t>
            </a:r>
            <a:r>
              <a:rPr lang="en-US" dirty="0"/>
              <a:t>related to data?     </a:t>
            </a:r>
            <a:br>
              <a:rPr lang="en-US" dirty="0"/>
            </a:br>
            <a:r>
              <a:rPr lang="en-US" dirty="0"/>
              <a:t>Top Themes: All Stakeholders</a:t>
            </a:r>
          </a:p>
        </p:txBody>
      </p:sp>
      <p:sp>
        <p:nvSpPr>
          <p:cNvPr id="5" name="Rectangle 4">
            <a:extLst>
              <a:ext uri="{FF2B5EF4-FFF2-40B4-BE49-F238E27FC236}">
                <a16:creationId xmlns:a16="http://schemas.microsoft.com/office/drawing/2014/main" id="{DC7B0429-EF99-4350-AB4A-F9049AF611C4}"/>
              </a:ext>
            </a:extLst>
          </p:cNvPr>
          <p:cNvSpPr/>
          <p:nvPr/>
        </p:nvSpPr>
        <p:spPr>
          <a:xfrm>
            <a:off x="1742773" y="5037738"/>
            <a:ext cx="8513996" cy="43828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AnyCo faces some challenges due to its operating model of multiple businesses, and this came through strongly in the themes such as “Single Customer View / joined-up data” and “Improve clarity around data ownership, to enable alignment and sharing”</a:t>
            </a:r>
          </a:p>
        </p:txBody>
      </p:sp>
      <p:cxnSp>
        <p:nvCxnSpPr>
          <p:cNvPr id="9" name="Straight Arrow Connector 8">
            <a:extLst>
              <a:ext uri="{FF2B5EF4-FFF2-40B4-BE49-F238E27FC236}">
                <a16:creationId xmlns:a16="http://schemas.microsoft.com/office/drawing/2014/main" id="{2056FBAD-9895-4D35-8ABE-9E712355DA31}"/>
              </a:ext>
            </a:extLst>
          </p:cNvPr>
          <p:cNvCxnSpPr/>
          <p:nvPr/>
        </p:nvCxnSpPr>
        <p:spPr>
          <a:xfrm flipV="1">
            <a:off x="2536055" y="1524744"/>
            <a:ext cx="0" cy="3309152"/>
          </a:xfrm>
          <a:prstGeom prst="straightConnector1">
            <a:avLst/>
          </a:prstGeom>
          <a:ln w="254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4762089-5C61-4752-AB98-19EAB74FE567}"/>
              </a:ext>
            </a:extLst>
          </p:cNvPr>
          <p:cNvCxnSpPr>
            <a:cxnSpLocks/>
          </p:cNvCxnSpPr>
          <p:nvPr/>
        </p:nvCxnSpPr>
        <p:spPr>
          <a:xfrm flipV="1">
            <a:off x="2523852" y="4800605"/>
            <a:ext cx="7515503" cy="13317"/>
          </a:xfrm>
          <a:prstGeom prst="straightConnector1">
            <a:avLst/>
          </a:prstGeom>
          <a:ln w="254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701D4BE-77BE-4673-9401-1EB8F7E96A2E}"/>
              </a:ext>
            </a:extLst>
          </p:cNvPr>
          <p:cNvSpPr txBox="1"/>
          <p:nvPr/>
        </p:nvSpPr>
        <p:spPr>
          <a:xfrm>
            <a:off x="1635996" y="2889763"/>
            <a:ext cx="887852" cy="369332"/>
          </a:xfrm>
          <a:prstGeom prst="rect">
            <a:avLst/>
          </a:prstGeom>
          <a:noFill/>
        </p:spPr>
        <p:txBody>
          <a:bodyPr wrap="square" rtlCol="0">
            <a:spAutoFit/>
          </a:bodyPr>
          <a:lstStyle/>
          <a:p>
            <a:r>
              <a:rPr lang="en-US" sz="900" dirty="0">
                <a:solidFill>
                  <a:schemeClr val="bg2">
                    <a:lumMod val="50000"/>
                  </a:schemeClr>
                </a:solidFill>
              </a:rPr>
              <a:t>Top 10 Themes</a:t>
            </a:r>
          </a:p>
        </p:txBody>
      </p:sp>
      <p:sp>
        <p:nvSpPr>
          <p:cNvPr id="13" name="TextBox 12">
            <a:extLst>
              <a:ext uri="{FF2B5EF4-FFF2-40B4-BE49-F238E27FC236}">
                <a16:creationId xmlns:a16="http://schemas.microsoft.com/office/drawing/2014/main" id="{C6F0B4AF-9AC5-4797-8B84-FD44A99E7199}"/>
              </a:ext>
            </a:extLst>
          </p:cNvPr>
          <p:cNvSpPr txBox="1"/>
          <p:nvPr/>
        </p:nvSpPr>
        <p:spPr>
          <a:xfrm>
            <a:off x="5062549" y="4810741"/>
            <a:ext cx="2169303" cy="230832"/>
          </a:xfrm>
          <a:prstGeom prst="rect">
            <a:avLst/>
          </a:prstGeom>
          <a:noFill/>
        </p:spPr>
        <p:txBody>
          <a:bodyPr wrap="square" rtlCol="0">
            <a:spAutoFit/>
          </a:bodyPr>
          <a:lstStyle/>
          <a:p>
            <a:r>
              <a:rPr lang="en-US" sz="900" dirty="0">
                <a:solidFill>
                  <a:schemeClr val="bg2">
                    <a:lumMod val="50000"/>
                  </a:schemeClr>
                </a:solidFill>
              </a:rPr>
              <a:t>Number of Interviewees Raising Theme</a:t>
            </a:r>
          </a:p>
        </p:txBody>
      </p:sp>
      <p:sp>
        <p:nvSpPr>
          <p:cNvPr id="4" name="TextBox 3">
            <a:extLst>
              <a:ext uri="{FF2B5EF4-FFF2-40B4-BE49-F238E27FC236}">
                <a16:creationId xmlns:a16="http://schemas.microsoft.com/office/drawing/2014/main" id="{0EACED8C-62C7-4D09-996A-5F97536E6D4F}"/>
              </a:ext>
            </a:extLst>
          </p:cNvPr>
          <p:cNvSpPr txBox="1"/>
          <p:nvPr/>
        </p:nvSpPr>
        <p:spPr>
          <a:xfrm>
            <a:off x="4312400" y="5580866"/>
            <a:ext cx="3669594" cy="369332"/>
          </a:xfrm>
          <a:prstGeom prst="rect">
            <a:avLst/>
          </a:prstGeom>
          <a:noFill/>
        </p:spPr>
        <p:txBody>
          <a:bodyPr wrap="none" rtlCol="0">
            <a:spAutoFit/>
          </a:bodyPr>
          <a:lstStyle/>
          <a:p>
            <a:pPr algn="ctr"/>
            <a:r>
              <a:rPr lang="en-AU" sz="900" dirty="0"/>
              <a:t>Total stakeholders interviewed = 63</a:t>
            </a:r>
          </a:p>
          <a:p>
            <a:pPr algn="ctr"/>
            <a:r>
              <a:rPr lang="en-AU" sz="900" i="1" dirty="0"/>
              <a:t>See Appendix for list of Stakeholders, and details on Departmental findings</a:t>
            </a:r>
          </a:p>
        </p:txBody>
      </p:sp>
      <p:sp>
        <p:nvSpPr>
          <p:cNvPr id="15" name="Slide Number Placeholder 2">
            <a:extLst>
              <a:ext uri="{FF2B5EF4-FFF2-40B4-BE49-F238E27FC236}">
                <a16:creationId xmlns:a16="http://schemas.microsoft.com/office/drawing/2014/main" id="{C86FF6B4-E291-4EEE-97D1-E567E834A0C8}"/>
              </a:ext>
            </a:extLst>
          </p:cNvPr>
          <p:cNvSpPr>
            <a:spLocks noGrp="1"/>
          </p:cNvSpPr>
          <p:nvPr>
            <p:ph type="sldNum" sz="quarter" idx="12"/>
          </p:nvPr>
        </p:nvSpPr>
        <p:spPr>
          <a:xfrm>
            <a:off x="11583148" y="6437971"/>
            <a:ext cx="434837" cy="273844"/>
          </a:xfrm>
        </p:spPr>
        <p:txBody>
          <a:bodyPr/>
          <a:lstStyle/>
          <a:p>
            <a:fld id="{7C0A8638-8D10-419D-A540-6BF35F11F66E}" type="slidenum">
              <a:rPr lang="en-US">
                <a:solidFill>
                  <a:schemeClr val="tx1"/>
                </a:solidFill>
              </a:rPr>
              <a:t>43</a:t>
            </a:fld>
            <a:endParaRPr lang="en-US" dirty="0">
              <a:solidFill>
                <a:schemeClr val="tx1"/>
              </a:solidFill>
            </a:endParaRPr>
          </a:p>
        </p:txBody>
      </p:sp>
      <p:pic>
        <p:nvPicPr>
          <p:cNvPr id="3" name="Picture 2">
            <a:extLst>
              <a:ext uri="{FF2B5EF4-FFF2-40B4-BE49-F238E27FC236}">
                <a16:creationId xmlns:a16="http://schemas.microsoft.com/office/drawing/2014/main" id="{6ED54CAE-9DCF-4AC2-856B-200ECFCC38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6221" y="1602686"/>
            <a:ext cx="7534400" cy="3195144"/>
          </a:xfrm>
          <a:prstGeom prst="rect">
            <a:avLst/>
          </a:prstGeom>
          <a:ln w="25400">
            <a:solidFill>
              <a:schemeClr val="bg2">
                <a:lumMod val="75000"/>
              </a:schemeClr>
            </a:solidFill>
          </a:ln>
        </p:spPr>
      </p:pic>
      <p:pic>
        <p:nvPicPr>
          <p:cNvPr id="11" name="Content Placeholder 12" descr="A close up of a flag&#10;&#10;Description automatically generated">
            <a:extLst>
              <a:ext uri="{FF2B5EF4-FFF2-40B4-BE49-F238E27FC236}">
                <a16:creationId xmlns:a16="http://schemas.microsoft.com/office/drawing/2014/main" id="{E1F1477E-14B7-496A-BF9B-7AAFC5CBB3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65840" y="1893318"/>
            <a:ext cx="494522" cy="520549"/>
          </a:xfrm>
          <a:prstGeom prst="rect">
            <a:avLst/>
          </a:prstGeom>
        </p:spPr>
      </p:pic>
    </p:spTree>
    <p:extLst>
      <p:ext uri="{BB962C8B-B14F-4D97-AF65-F5344CB8AC3E}">
        <p14:creationId xmlns:p14="http://schemas.microsoft.com/office/powerpoint/2010/main" val="3921730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5533" y="609539"/>
            <a:ext cx="9148085" cy="5492360"/>
          </a:xfrm>
          <a:prstGeom prst="rect">
            <a:avLst/>
          </a:prstGeom>
          <a:solidFill>
            <a:srgbClr val="FFFBF7"/>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387781" y="927483"/>
            <a:ext cx="9275802" cy="369332"/>
          </a:xfrm>
          <a:prstGeom prst="rect">
            <a:avLst/>
          </a:prstGeom>
          <a:noFill/>
        </p:spPr>
        <p:txBody>
          <a:bodyPr wrap="square" rtlCol="0">
            <a:spAutoFit/>
          </a:bodyPr>
          <a:lstStyle/>
          <a:p>
            <a:pPr algn="ctr"/>
            <a:r>
              <a:rPr lang="en-US" b="1" dirty="0">
                <a:solidFill>
                  <a:schemeClr val="accent1">
                    <a:lumMod val="75000"/>
                  </a:schemeClr>
                </a:solidFill>
                <a:latin typeface="Gadugi" panose="020B0502040204020203" pitchFamily="34" charset="0"/>
              </a:rPr>
              <a:t>XX - Current Customer Data Importance </a:t>
            </a:r>
          </a:p>
        </p:txBody>
      </p:sp>
      <p:sp>
        <p:nvSpPr>
          <p:cNvPr id="8" name="TextBox 7"/>
          <p:cNvSpPr txBox="1"/>
          <p:nvPr/>
        </p:nvSpPr>
        <p:spPr>
          <a:xfrm>
            <a:off x="1387781" y="1511747"/>
            <a:ext cx="9275802" cy="369332"/>
          </a:xfrm>
          <a:prstGeom prst="rect">
            <a:avLst/>
          </a:prstGeom>
          <a:noFill/>
        </p:spPr>
        <p:txBody>
          <a:bodyPr wrap="square" rtlCol="0">
            <a:spAutoFit/>
          </a:bodyPr>
          <a:lstStyle/>
          <a:p>
            <a:pPr algn="ctr"/>
            <a:r>
              <a:rPr lang="en-US" b="1" dirty="0">
                <a:solidFill>
                  <a:schemeClr val="accent1">
                    <a:lumMod val="75000"/>
                  </a:schemeClr>
                </a:solidFill>
                <a:latin typeface="Gadugi" panose="020B0502040204020203" pitchFamily="34" charset="0"/>
              </a:rPr>
              <a:t>XX – Future Data Vision </a:t>
            </a:r>
          </a:p>
        </p:txBody>
      </p:sp>
      <p:sp>
        <p:nvSpPr>
          <p:cNvPr id="11" name="TextBox 10"/>
          <p:cNvSpPr txBox="1"/>
          <p:nvPr/>
        </p:nvSpPr>
        <p:spPr>
          <a:xfrm>
            <a:off x="1346222" y="3289680"/>
            <a:ext cx="9275802" cy="369332"/>
          </a:xfrm>
          <a:prstGeom prst="rect">
            <a:avLst/>
          </a:prstGeom>
          <a:noFill/>
        </p:spPr>
        <p:txBody>
          <a:bodyPr wrap="square" rtlCol="0">
            <a:spAutoFit/>
          </a:bodyPr>
          <a:lstStyle/>
          <a:p>
            <a:pPr algn="ctr"/>
            <a:r>
              <a:rPr lang="en-US" b="1" dirty="0">
                <a:solidFill>
                  <a:schemeClr val="accent1">
                    <a:lumMod val="75000"/>
                  </a:schemeClr>
                </a:solidFill>
                <a:latin typeface="Gadugi" panose="020B0502040204020203" pitchFamily="34" charset="0"/>
              </a:rPr>
              <a:t>Customer Data Improvement – High Level Goals</a:t>
            </a:r>
          </a:p>
        </p:txBody>
      </p:sp>
      <p:sp>
        <p:nvSpPr>
          <p:cNvPr id="12" name="TextBox 11"/>
          <p:cNvSpPr txBox="1"/>
          <p:nvPr/>
        </p:nvSpPr>
        <p:spPr>
          <a:xfrm>
            <a:off x="1469034" y="1237405"/>
            <a:ext cx="9164584" cy="338554"/>
          </a:xfrm>
          <a:prstGeom prst="rect">
            <a:avLst/>
          </a:prstGeom>
          <a:noFill/>
        </p:spPr>
        <p:txBody>
          <a:bodyPr wrap="square" rIns="0" rtlCol="0">
            <a:spAutoFit/>
          </a:bodyPr>
          <a:lstStyle/>
          <a:p>
            <a:pPr algn="ctr"/>
            <a:r>
              <a:rPr lang="en-GB" sz="1600" b="1" dirty="0"/>
              <a:t>To support and enable excellent personalised customer relationships </a:t>
            </a:r>
            <a:endParaRPr lang="en-US" sz="1200" b="1" dirty="0">
              <a:solidFill>
                <a:srgbClr val="002060"/>
              </a:solidFill>
            </a:endParaRPr>
          </a:p>
        </p:txBody>
      </p:sp>
      <p:sp>
        <p:nvSpPr>
          <p:cNvPr id="13" name="TextBox 12"/>
          <p:cNvSpPr txBox="1"/>
          <p:nvPr/>
        </p:nvSpPr>
        <p:spPr>
          <a:xfrm>
            <a:off x="1485533" y="1759253"/>
            <a:ext cx="9136491" cy="338554"/>
          </a:xfrm>
          <a:prstGeom prst="rect">
            <a:avLst/>
          </a:prstGeom>
          <a:noFill/>
        </p:spPr>
        <p:txBody>
          <a:bodyPr wrap="square" rIns="0" rtlCol="0">
            <a:spAutoFit/>
          </a:bodyPr>
          <a:lstStyle/>
          <a:p>
            <a:pPr algn="ctr"/>
            <a:r>
              <a:rPr lang="en-GB" sz="1600" b="1" dirty="0"/>
              <a:t>To enable all future service provision via online customer interaction  </a:t>
            </a:r>
            <a:endParaRPr lang="en-US" sz="1200" b="1" dirty="0">
              <a:solidFill>
                <a:srgbClr val="002060"/>
              </a:solidFill>
            </a:endParaRPr>
          </a:p>
        </p:txBody>
      </p:sp>
      <p:sp>
        <p:nvSpPr>
          <p:cNvPr id="14" name="TextBox 13"/>
          <p:cNvSpPr txBox="1"/>
          <p:nvPr/>
        </p:nvSpPr>
        <p:spPr>
          <a:xfrm>
            <a:off x="1357816" y="548920"/>
            <a:ext cx="9275802" cy="461665"/>
          </a:xfrm>
          <a:prstGeom prst="rect">
            <a:avLst/>
          </a:prstGeom>
          <a:noFill/>
        </p:spPr>
        <p:txBody>
          <a:bodyPr wrap="square" rtlCol="0">
            <a:spAutoFit/>
          </a:bodyPr>
          <a:lstStyle/>
          <a:p>
            <a:pPr algn="ctr"/>
            <a:r>
              <a:rPr lang="en-US" sz="2400" b="1" dirty="0">
                <a:solidFill>
                  <a:schemeClr val="accent5">
                    <a:lumMod val="75000"/>
                  </a:schemeClr>
                </a:solidFill>
                <a:latin typeface="Gadugi" panose="020B0502040204020203" pitchFamily="34" charset="0"/>
              </a:rPr>
              <a:t>Motivation for Customer Data Domain Improvement </a:t>
            </a:r>
          </a:p>
        </p:txBody>
      </p:sp>
      <p:grpSp>
        <p:nvGrpSpPr>
          <p:cNvPr id="87" name="Group 86"/>
          <p:cNvGrpSpPr/>
          <p:nvPr/>
        </p:nvGrpSpPr>
        <p:grpSpPr>
          <a:xfrm>
            <a:off x="1573640" y="3681324"/>
            <a:ext cx="2268971" cy="2293643"/>
            <a:chOff x="1398075" y="3397237"/>
            <a:chExt cx="2399495" cy="2418470"/>
          </a:xfrm>
        </p:grpSpPr>
        <p:sp>
          <p:nvSpPr>
            <p:cNvPr id="27" name="Rounded Rectangle 26"/>
            <p:cNvSpPr/>
            <p:nvPr/>
          </p:nvSpPr>
          <p:spPr>
            <a:xfrm>
              <a:off x="1398075" y="3773924"/>
              <a:ext cx="2239255" cy="20417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grpSp>
          <p:nvGrpSpPr>
            <p:cNvPr id="65" name="Group 64"/>
            <p:cNvGrpSpPr/>
            <p:nvPr/>
          </p:nvGrpSpPr>
          <p:grpSpPr>
            <a:xfrm>
              <a:off x="1416325" y="3397237"/>
              <a:ext cx="2381245" cy="2029695"/>
              <a:chOff x="1416325" y="3397237"/>
              <a:chExt cx="2381245" cy="2029695"/>
            </a:xfrm>
          </p:grpSpPr>
          <p:sp>
            <p:nvSpPr>
              <p:cNvPr id="30" name="TextBox 29"/>
              <p:cNvSpPr txBox="1"/>
              <p:nvPr/>
            </p:nvSpPr>
            <p:spPr>
              <a:xfrm>
                <a:off x="1864688" y="4068890"/>
                <a:ext cx="1765940" cy="356979"/>
              </a:xfrm>
              <a:prstGeom prst="rect">
                <a:avLst/>
              </a:prstGeom>
              <a:noFill/>
            </p:spPr>
            <p:txBody>
              <a:bodyPr wrap="square" rtlCol="0">
                <a:spAutoFit/>
              </a:bodyPr>
              <a:lstStyle/>
              <a:p>
                <a:r>
                  <a:rPr lang="en-US" sz="1600" b="1" dirty="0">
                    <a:solidFill>
                      <a:srgbClr val="002060"/>
                    </a:solidFill>
                    <a:latin typeface="Gadugi" panose="020B0502040204020203" pitchFamily="34" charset="0"/>
                  </a:rPr>
                  <a:t>Governance </a:t>
                </a:r>
              </a:p>
            </p:txBody>
          </p:sp>
          <p:grpSp>
            <p:nvGrpSpPr>
              <p:cNvPr id="36" name="Group 35"/>
              <p:cNvGrpSpPr/>
              <p:nvPr/>
            </p:nvGrpSpPr>
            <p:grpSpPr>
              <a:xfrm>
                <a:off x="2125498" y="3397237"/>
                <a:ext cx="648578" cy="648578"/>
                <a:chOff x="8586194" y="1157459"/>
                <a:chExt cx="648578" cy="648578"/>
              </a:xfrm>
            </p:grpSpPr>
            <p:sp>
              <p:nvSpPr>
                <p:cNvPr id="35" name="Oval 34"/>
                <p:cNvSpPr/>
                <p:nvPr/>
              </p:nvSpPr>
              <p:spPr>
                <a:xfrm>
                  <a:off x="8586194" y="1157459"/>
                  <a:ext cx="648578" cy="648578"/>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669562" y="1198720"/>
                  <a:ext cx="507936" cy="507936"/>
                </a:xfrm>
                <a:prstGeom prst="rect">
                  <a:avLst/>
                </a:prstGeom>
              </p:spPr>
            </p:pic>
          </p:grpSp>
          <p:sp>
            <p:nvSpPr>
              <p:cNvPr id="47" name="TextBox 46"/>
              <p:cNvSpPr txBox="1"/>
              <p:nvPr/>
            </p:nvSpPr>
            <p:spPr>
              <a:xfrm>
                <a:off x="1416325" y="4396559"/>
                <a:ext cx="2381245" cy="1030373"/>
              </a:xfrm>
              <a:prstGeom prst="rect">
                <a:avLst/>
              </a:prstGeom>
              <a:noFill/>
            </p:spPr>
            <p:txBody>
              <a:bodyPr wrap="square" rtlCol="0">
                <a:spAutoFit/>
              </a:bodyPr>
              <a:lstStyle/>
              <a:p>
                <a:pPr marL="111125" indent="-111125">
                  <a:buClr>
                    <a:schemeClr val="accent6">
                      <a:lumMod val="50000"/>
                    </a:schemeClr>
                  </a:buClr>
                  <a:buFont typeface="Arial" panose="020B0604020202020204" pitchFamily="34" charset="0"/>
                  <a:buChar char="•"/>
                </a:pPr>
                <a:r>
                  <a:rPr lang="en-US" sz="1150" dirty="0">
                    <a:solidFill>
                      <a:srgbClr val="002060"/>
                    </a:solidFill>
                  </a:rPr>
                  <a:t>Personal responsibility for data</a:t>
                </a:r>
              </a:p>
              <a:p>
                <a:pPr marL="111125" indent="-111125">
                  <a:buClr>
                    <a:schemeClr val="accent6">
                      <a:lumMod val="50000"/>
                    </a:schemeClr>
                  </a:buClr>
                  <a:buFont typeface="Arial" panose="020B0604020202020204" pitchFamily="34" charset="0"/>
                  <a:buChar char="•"/>
                </a:pPr>
                <a:r>
                  <a:rPr lang="en-US" sz="1150" dirty="0">
                    <a:solidFill>
                      <a:srgbClr val="002060"/>
                    </a:solidFill>
                  </a:rPr>
                  <a:t>Cross-functional collaboration </a:t>
                </a:r>
              </a:p>
              <a:p>
                <a:pPr marL="111125" indent="-111125">
                  <a:buClr>
                    <a:schemeClr val="accent6">
                      <a:lumMod val="50000"/>
                    </a:schemeClr>
                  </a:buClr>
                  <a:buFont typeface="Arial" panose="020B0604020202020204" pitchFamily="34" charset="0"/>
                  <a:buChar char="•"/>
                </a:pPr>
                <a:r>
                  <a:rPr lang="en-US" sz="1150" dirty="0">
                    <a:solidFill>
                      <a:srgbClr val="002060"/>
                    </a:solidFill>
                  </a:rPr>
                  <a:t>Aligned projects to deliver enhanced customer data management foundation   </a:t>
                </a:r>
              </a:p>
            </p:txBody>
          </p:sp>
        </p:grpSp>
      </p:grpSp>
      <p:grpSp>
        <p:nvGrpSpPr>
          <p:cNvPr id="67" name="Group 66"/>
          <p:cNvGrpSpPr/>
          <p:nvPr/>
        </p:nvGrpSpPr>
        <p:grpSpPr>
          <a:xfrm>
            <a:off x="3817709" y="3679779"/>
            <a:ext cx="2117449" cy="2291973"/>
            <a:chOff x="3846066" y="3397237"/>
            <a:chExt cx="2239256" cy="2416709"/>
          </a:xfrm>
        </p:grpSpPr>
        <p:sp>
          <p:nvSpPr>
            <p:cNvPr id="28" name="Rounded Rectangle 27"/>
            <p:cNvSpPr/>
            <p:nvPr/>
          </p:nvSpPr>
          <p:spPr>
            <a:xfrm>
              <a:off x="3846067" y="3772163"/>
              <a:ext cx="2239255" cy="20417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1" name="TextBox 30"/>
            <p:cNvSpPr txBox="1"/>
            <p:nvPr/>
          </p:nvSpPr>
          <p:spPr>
            <a:xfrm>
              <a:off x="4289656" y="4062087"/>
              <a:ext cx="1763549" cy="356979"/>
            </a:xfrm>
            <a:prstGeom prst="rect">
              <a:avLst/>
            </a:prstGeom>
            <a:noFill/>
          </p:spPr>
          <p:txBody>
            <a:bodyPr wrap="square" rtlCol="0">
              <a:spAutoFit/>
            </a:bodyPr>
            <a:lstStyle/>
            <a:p>
              <a:r>
                <a:rPr lang="en-US" sz="1600" b="1" dirty="0">
                  <a:solidFill>
                    <a:srgbClr val="002060"/>
                  </a:solidFill>
                  <a:latin typeface="Gadugi" panose="020B0502040204020203" pitchFamily="34" charset="0"/>
                </a:rPr>
                <a:t>Data Quality</a:t>
              </a:r>
            </a:p>
          </p:txBody>
        </p:sp>
        <p:grpSp>
          <p:nvGrpSpPr>
            <p:cNvPr id="42" name="Group 41"/>
            <p:cNvGrpSpPr/>
            <p:nvPr/>
          </p:nvGrpSpPr>
          <p:grpSpPr>
            <a:xfrm>
              <a:off x="4577015" y="3397237"/>
              <a:ext cx="648578" cy="648578"/>
              <a:chOff x="3632947" y="3357903"/>
              <a:chExt cx="648578" cy="648578"/>
            </a:xfrm>
          </p:grpSpPr>
          <p:sp>
            <p:nvSpPr>
              <p:cNvPr id="40" name="Oval 39"/>
              <p:cNvSpPr/>
              <p:nvPr/>
            </p:nvSpPr>
            <p:spPr>
              <a:xfrm>
                <a:off x="3632947" y="3357903"/>
                <a:ext cx="648578" cy="648578"/>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701904" y="3435317"/>
                <a:ext cx="507936" cy="507936"/>
              </a:xfrm>
              <a:prstGeom prst="rect">
                <a:avLst/>
              </a:prstGeom>
            </p:spPr>
          </p:pic>
        </p:grpSp>
        <p:sp>
          <p:nvSpPr>
            <p:cNvPr id="48" name="TextBox 47"/>
            <p:cNvSpPr txBox="1"/>
            <p:nvPr/>
          </p:nvSpPr>
          <p:spPr>
            <a:xfrm>
              <a:off x="3846066" y="4396559"/>
              <a:ext cx="2239255" cy="1030373"/>
            </a:xfrm>
            <a:prstGeom prst="rect">
              <a:avLst/>
            </a:prstGeom>
            <a:noFill/>
          </p:spPr>
          <p:txBody>
            <a:bodyPr wrap="square" rtlCol="0">
              <a:spAutoFit/>
            </a:bodyPr>
            <a:lstStyle/>
            <a:p>
              <a:pPr marL="111125" indent="-111125">
                <a:buClr>
                  <a:schemeClr val="accent6">
                    <a:lumMod val="50000"/>
                  </a:schemeClr>
                </a:buClr>
                <a:buFont typeface="Arial" panose="020B0604020202020204" pitchFamily="34" charset="0"/>
                <a:buChar char="•"/>
              </a:pPr>
              <a:r>
                <a:rPr lang="en-US" sz="1150" dirty="0">
                  <a:solidFill>
                    <a:srgbClr val="002060"/>
                  </a:solidFill>
                </a:rPr>
                <a:t>Single version of the truth</a:t>
              </a:r>
            </a:p>
            <a:p>
              <a:pPr marL="111125" indent="-111125">
                <a:buClr>
                  <a:schemeClr val="accent6">
                    <a:lumMod val="50000"/>
                  </a:schemeClr>
                </a:buClr>
                <a:buFont typeface="Arial" panose="020B0604020202020204" pitchFamily="34" charset="0"/>
                <a:buChar char="•"/>
              </a:pPr>
              <a:r>
                <a:rPr lang="en-US" sz="1150" dirty="0">
                  <a:solidFill>
                    <a:srgbClr val="002060"/>
                  </a:solidFill>
                </a:rPr>
                <a:t>Automate data entry &amp; checking </a:t>
              </a:r>
            </a:p>
            <a:p>
              <a:pPr marL="111125" indent="-111125">
                <a:buClr>
                  <a:schemeClr val="accent6">
                    <a:lumMod val="50000"/>
                  </a:schemeClr>
                </a:buClr>
                <a:buFont typeface="Arial" panose="020B0604020202020204" pitchFamily="34" charset="0"/>
                <a:buChar char="•"/>
              </a:pPr>
              <a:r>
                <a:rPr lang="en-US" sz="1150" dirty="0">
                  <a:solidFill>
                    <a:srgbClr val="002060"/>
                  </a:solidFill>
                </a:rPr>
                <a:t>Ensure that key data is fit for business purposes</a:t>
              </a:r>
            </a:p>
          </p:txBody>
        </p:sp>
      </p:grpSp>
      <p:grpSp>
        <p:nvGrpSpPr>
          <p:cNvPr id="69" name="Group 68"/>
          <p:cNvGrpSpPr/>
          <p:nvPr/>
        </p:nvGrpSpPr>
        <p:grpSpPr>
          <a:xfrm>
            <a:off x="6088111" y="3698245"/>
            <a:ext cx="2467885" cy="2291973"/>
            <a:chOff x="6216893" y="3397237"/>
            <a:chExt cx="2609851" cy="2416709"/>
          </a:xfrm>
        </p:grpSpPr>
        <p:sp>
          <p:nvSpPr>
            <p:cNvPr id="29" name="Rounded Rectangle 28"/>
            <p:cNvSpPr/>
            <p:nvPr/>
          </p:nvSpPr>
          <p:spPr>
            <a:xfrm>
              <a:off x="6216894" y="3772163"/>
              <a:ext cx="2239255" cy="20417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2" name="TextBox 31"/>
            <p:cNvSpPr txBox="1"/>
            <p:nvPr/>
          </p:nvSpPr>
          <p:spPr>
            <a:xfrm>
              <a:off x="6775279" y="4060876"/>
              <a:ext cx="2051465" cy="356979"/>
            </a:xfrm>
            <a:prstGeom prst="rect">
              <a:avLst/>
            </a:prstGeom>
            <a:noFill/>
          </p:spPr>
          <p:txBody>
            <a:bodyPr wrap="square" rtlCol="0">
              <a:spAutoFit/>
            </a:bodyPr>
            <a:lstStyle/>
            <a:p>
              <a:r>
                <a:rPr lang="en-US" sz="1600" b="1" dirty="0">
                  <a:solidFill>
                    <a:srgbClr val="002060"/>
                  </a:solidFill>
                  <a:latin typeface="Gadugi" panose="020B0502040204020203" pitchFamily="34" charset="0"/>
                </a:rPr>
                <a:t>Innovation </a:t>
              </a:r>
            </a:p>
          </p:txBody>
        </p:sp>
        <p:sp>
          <p:nvSpPr>
            <p:cNvPr id="38" name="Oval 37"/>
            <p:cNvSpPr/>
            <p:nvPr/>
          </p:nvSpPr>
          <p:spPr>
            <a:xfrm>
              <a:off x="6998431" y="3397237"/>
              <a:ext cx="648578" cy="648578"/>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6216893" y="4396559"/>
              <a:ext cx="2239255" cy="1216975"/>
            </a:xfrm>
            <a:prstGeom prst="rect">
              <a:avLst/>
            </a:prstGeom>
            <a:noFill/>
          </p:spPr>
          <p:txBody>
            <a:bodyPr wrap="square" rtlCol="0">
              <a:spAutoFit/>
            </a:bodyPr>
            <a:lstStyle/>
            <a:p>
              <a:pPr marL="111125" indent="-111125">
                <a:buClr>
                  <a:schemeClr val="accent6">
                    <a:lumMod val="50000"/>
                  </a:schemeClr>
                </a:buClr>
                <a:buFont typeface="Arial" panose="020B0604020202020204" pitchFamily="34" charset="0"/>
                <a:buChar char="•"/>
              </a:pPr>
              <a:r>
                <a:rPr lang="en-US" sz="1150" dirty="0">
                  <a:solidFill>
                    <a:srgbClr val="002060"/>
                  </a:solidFill>
                </a:rPr>
                <a:t>New perspectives into the business and the market</a:t>
              </a:r>
            </a:p>
            <a:p>
              <a:pPr marL="111125" indent="-111125">
                <a:buClr>
                  <a:schemeClr val="accent6">
                    <a:lumMod val="50000"/>
                  </a:schemeClr>
                </a:buClr>
                <a:buFont typeface="Arial" panose="020B0604020202020204" pitchFamily="34" charset="0"/>
                <a:buChar char="•"/>
              </a:pPr>
              <a:r>
                <a:rPr lang="en-US" sz="1150" dirty="0">
                  <a:solidFill>
                    <a:srgbClr val="002060"/>
                  </a:solidFill>
                </a:rPr>
                <a:t>Understand customers &amp; their needs </a:t>
              </a:r>
            </a:p>
            <a:p>
              <a:pPr marL="111125" indent="-111125">
                <a:buClr>
                  <a:schemeClr val="accent6">
                    <a:lumMod val="50000"/>
                  </a:schemeClr>
                </a:buClr>
                <a:buFont typeface="Arial" panose="020B0604020202020204" pitchFamily="34" charset="0"/>
                <a:buChar char="•"/>
              </a:pPr>
              <a:r>
                <a:rPr lang="en-US" sz="1150" dirty="0">
                  <a:solidFill>
                    <a:srgbClr val="002060"/>
                  </a:solidFill>
                </a:rPr>
                <a:t>Feedback into new product &amp; service development </a:t>
              </a:r>
            </a:p>
          </p:txBody>
        </p:sp>
      </p:grpSp>
      <p:sp>
        <p:nvSpPr>
          <p:cNvPr id="71" name="Rectangle 70"/>
          <p:cNvSpPr/>
          <p:nvPr/>
        </p:nvSpPr>
        <p:spPr>
          <a:xfrm>
            <a:off x="6795787" y="2421704"/>
            <a:ext cx="3854333" cy="691571"/>
          </a:xfrm>
          <a:prstGeom prst="rect">
            <a:avLst/>
          </a:prstGeom>
        </p:spPr>
        <p:txBody>
          <a:bodyPr wrap="square" numCol="1">
            <a:noAutofit/>
          </a:bodyPr>
          <a:lstStyle/>
          <a:p>
            <a:pPr marL="231775" lvl="1" indent="-231775">
              <a:buFont typeface="Arial" panose="020B0604020202020204" pitchFamily="34" charset="0"/>
              <a:buChar char="•"/>
            </a:pPr>
            <a:r>
              <a:rPr lang="en-US" sz="1400" dirty="0">
                <a:solidFill>
                  <a:srgbClr val="00B050"/>
                </a:solidFill>
              </a:rPr>
              <a:t>Fostering Community Engagement</a:t>
            </a:r>
          </a:p>
          <a:p>
            <a:pPr marL="231775" lvl="1" indent="-231775">
              <a:buFont typeface="Arial" panose="020B0604020202020204" pitchFamily="34" charset="0"/>
              <a:buChar char="•"/>
            </a:pPr>
            <a:r>
              <a:rPr lang="en-US" sz="1400" dirty="0">
                <a:solidFill>
                  <a:srgbClr val="00B050"/>
                </a:solidFill>
              </a:rPr>
              <a:t>Supporting Whole Family Care</a:t>
            </a:r>
          </a:p>
          <a:p>
            <a:pPr marL="231775" lvl="1" indent="-231775">
              <a:buFont typeface="Arial" panose="020B0604020202020204" pitchFamily="34" charset="0"/>
              <a:buChar char="•"/>
            </a:pPr>
            <a:r>
              <a:rPr lang="en-US" sz="1400" dirty="0">
                <a:solidFill>
                  <a:srgbClr val="00B050"/>
                </a:solidFill>
              </a:rPr>
              <a:t>Telling our Story through Data &amp; Metrics</a:t>
            </a:r>
          </a:p>
        </p:txBody>
      </p:sp>
      <p:grpSp>
        <p:nvGrpSpPr>
          <p:cNvPr id="88" name="Group 87"/>
          <p:cNvGrpSpPr/>
          <p:nvPr/>
        </p:nvGrpSpPr>
        <p:grpSpPr>
          <a:xfrm>
            <a:off x="8357084" y="3687622"/>
            <a:ext cx="2206983" cy="2494766"/>
            <a:chOff x="8587720" y="3465477"/>
            <a:chExt cx="2333940" cy="2630538"/>
          </a:xfrm>
        </p:grpSpPr>
        <p:grpSp>
          <p:nvGrpSpPr>
            <p:cNvPr id="70" name="Group 69"/>
            <p:cNvGrpSpPr/>
            <p:nvPr/>
          </p:nvGrpSpPr>
          <p:grpSpPr>
            <a:xfrm>
              <a:off x="8587720" y="3465477"/>
              <a:ext cx="2333940" cy="2630538"/>
              <a:chOff x="8587720" y="3397237"/>
              <a:chExt cx="2333940" cy="2630538"/>
            </a:xfrm>
          </p:grpSpPr>
          <p:sp>
            <p:nvSpPr>
              <p:cNvPr id="81" name="Rounded Rectangle 80"/>
              <p:cNvSpPr/>
              <p:nvPr/>
            </p:nvSpPr>
            <p:spPr>
              <a:xfrm>
                <a:off x="8587721" y="3772163"/>
                <a:ext cx="2239255" cy="20417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82" name="TextBox 81"/>
              <p:cNvSpPr txBox="1"/>
              <p:nvPr/>
            </p:nvSpPr>
            <p:spPr>
              <a:xfrm>
                <a:off x="8836648" y="4077894"/>
                <a:ext cx="2085012" cy="356979"/>
              </a:xfrm>
              <a:prstGeom prst="rect">
                <a:avLst/>
              </a:prstGeom>
              <a:noFill/>
            </p:spPr>
            <p:txBody>
              <a:bodyPr wrap="square" rtlCol="0">
                <a:spAutoFit/>
              </a:bodyPr>
              <a:lstStyle/>
              <a:p>
                <a:r>
                  <a:rPr lang="en-US" sz="1600" b="1" dirty="0">
                    <a:solidFill>
                      <a:srgbClr val="002060"/>
                    </a:solidFill>
                    <a:latin typeface="Gadugi" panose="020B0502040204020203" pitchFamily="34" charset="0"/>
                  </a:rPr>
                  <a:t>Business Insight</a:t>
                </a:r>
              </a:p>
            </p:txBody>
          </p:sp>
          <p:sp>
            <p:nvSpPr>
              <p:cNvPr id="85" name="Oval 84"/>
              <p:cNvSpPr/>
              <p:nvPr/>
            </p:nvSpPr>
            <p:spPr>
              <a:xfrm>
                <a:off x="9369258" y="3397237"/>
                <a:ext cx="648578" cy="648578"/>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p:cNvSpPr txBox="1"/>
              <p:nvPr/>
            </p:nvSpPr>
            <p:spPr>
              <a:xfrm>
                <a:off x="8587720" y="4396559"/>
                <a:ext cx="2239255" cy="1631216"/>
              </a:xfrm>
              <a:prstGeom prst="rect">
                <a:avLst/>
              </a:prstGeom>
              <a:noFill/>
            </p:spPr>
            <p:txBody>
              <a:bodyPr wrap="square" rtlCol="0">
                <a:spAutoFit/>
              </a:bodyPr>
              <a:lstStyle/>
              <a:p>
                <a:pPr marL="111125" indent="-111125">
                  <a:buClr>
                    <a:schemeClr val="accent6">
                      <a:lumMod val="50000"/>
                    </a:schemeClr>
                  </a:buClr>
                  <a:buFont typeface="Arial" panose="020B0604020202020204" pitchFamily="34" charset="0"/>
                  <a:buChar char="•"/>
                </a:pPr>
                <a:r>
                  <a:rPr lang="en-US" sz="1150" dirty="0">
                    <a:solidFill>
                      <a:srgbClr val="002060"/>
                    </a:solidFill>
                  </a:rPr>
                  <a:t>Data-driven, fact-based  decision making</a:t>
                </a:r>
              </a:p>
              <a:p>
                <a:pPr marL="111125" indent="-111125">
                  <a:buClr>
                    <a:schemeClr val="accent6">
                      <a:lumMod val="50000"/>
                    </a:schemeClr>
                  </a:buClr>
                  <a:buFont typeface="Arial" panose="020B0604020202020204" pitchFamily="34" charset="0"/>
                  <a:buChar char="•"/>
                </a:pPr>
                <a:r>
                  <a:rPr lang="en-US" sz="1150" dirty="0">
                    <a:solidFill>
                      <a:srgbClr val="002060"/>
                    </a:solidFill>
                  </a:rPr>
                  <a:t>Data available to all </a:t>
                </a:r>
                <a:br>
                  <a:rPr lang="en-US" sz="1150" dirty="0">
                    <a:solidFill>
                      <a:srgbClr val="002060"/>
                    </a:solidFill>
                  </a:rPr>
                </a:br>
                <a:r>
                  <a:rPr lang="en-US" sz="1150" dirty="0">
                    <a:solidFill>
                      <a:srgbClr val="002060"/>
                    </a:solidFill>
                  </a:rPr>
                  <a:t>who need it</a:t>
                </a:r>
              </a:p>
              <a:p>
                <a:pPr marL="111125" indent="-111125">
                  <a:buClr>
                    <a:schemeClr val="accent6">
                      <a:lumMod val="50000"/>
                    </a:schemeClr>
                  </a:buClr>
                  <a:buFont typeface="Arial" panose="020B0604020202020204" pitchFamily="34" charset="0"/>
                  <a:buChar char="•"/>
                </a:pPr>
                <a:r>
                  <a:rPr lang="en-US" sz="1150" dirty="0">
                    <a:solidFill>
                      <a:srgbClr val="002060"/>
                    </a:solidFill>
                  </a:rPr>
                  <a:t>Real time operational &amp; predictive analytics capability</a:t>
                </a:r>
              </a:p>
              <a:p>
                <a:pPr marL="171450" indent="-171450">
                  <a:buClr>
                    <a:schemeClr val="accent6">
                      <a:lumMod val="50000"/>
                    </a:schemeClr>
                  </a:buClr>
                  <a:buFont typeface="Arial" panose="020B0604020202020204" pitchFamily="34" charset="0"/>
                  <a:buChar char="•"/>
                </a:pPr>
                <a:endParaRPr lang="en-US" sz="1250" dirty="0">
                  <a:solidFill>
                    <a:srgbClr val="002060"/>
                  </a:solidFill>
                </a:endParaRPr>
              </a:p>
              <a:p>
                <a:pPr marL="171450" indent="-171450">
                  <a:buClr>
                    <a:schemeClr val="accent6">
                      <a:lumMod val="50000"/>
                    </a:schemeClr>
                  </a:buClr>
                  <a:buFont typeface="Arial" panose="020B0604020202020204" pitchFamily="34" charset="0"/>
                  <a:buChar char="•"/>
                </a:pPr>
                <a:endParaRPr lang="en-US" sz="1250" dirty="0">
                  <a:solidFill>
                    <a:srgbClr val="002060"/>
                  </a:solidFill>
                </a:endParaRPr>
              </a:p>
            </p:txBody>
          </p:sp>
        </p:grpSp>
        <p:pic>
          <p:nvPicPr>
            <p:cNvPr id="60" name="Picture 59"/>
            <p:cNvPicPr>
              <a:picLocks noChangeAspect="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479746" y="3570232"/>
              <a:ext cx="422350" cy="438912"/>
            </a:xfrm>
            <a:prstGeom prst="rect">
              <a:avLst/>
            </a:prstGeom>
          </p:spPr>
        </p:pic>
      </p:grpSp>
      <p:sp>
        <p:nvSpPr>
          <p:cNvPr id="52" name="Rounded Rectangle 51">
            <a:extLst>
              <a:ext uri="{FF2B5EF4-FFF2-40B4-BE49-F238E27FC236}">
                <a16:creationId xmlns:a16="http://schemas.microsoft.com/office/drawing/2014/main" id="{FBFF1222-AD30-D94E-975B-A5A7D8E0FAB0}"/>
              </a:ext>
            </a:extLst>
          </p:cNvPr>
          <p:cNvSpPr/>
          <p:nvPr/>
        </p:nvSpPr>
        <p:spPr>
          <a:xfrm>
            <a:off x="1770212" y="2164784"/>
            <a:ext cx="3795857" cy="1112954"/>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53" name="TextBox 52">
            <a:extLst>
              <a:ext uri="{FF2B5EF4-FFF2-40B4-BE49-F238E27FC236}">
                <a16:creationId xmlns:a16="http://schemas.microsoft.com/office/drawing/2014/main" id="{5E8C6FCD-25D8-654D-8F43-EBA743CCD179}"/>
              </a:ext>
            </a:extLst>
          </p:cNvPr>
          <p:cNvSpPr txBox="1"/>
          <p:nvPr/>
        </p:nvSpPr>
        <p:spPr>
          <a:xfrm>
            <a:off x="1769406" y="2135475"/>
            <a:ext cx="3796663" cy="307777"/>
          </a:xfrm>
          <a:prstGeom prst="rect">
            <a:avLst/>
          </a:prstGeom>
          <a:noFill/>
          <a:ln>
            <a:noFill/>
          </a:ln>
        </p:spPr>
        <p:txBody>
          <a:bodyPr wrap="square" rtlCol="0">
            <a:spAutoFit/>
          </a:bodyPr>
          <a:lstStyle/>
          <a:p>
            <a:pPr algn="ctr"/>
            <a:r>
              <a:rPr lang="en-US" sz="1400" b="1" dirty="0">
                <a:solidFill>
                  <a:schemeClr val="accent1">
                    <a:lumMod val="75000"/>
                  </a:schemeClr>
                </a:solidFill>
                <a:latin typeface="Gadugi" panose="020B0502040204020203" pitchFamily="34" charset="0"/>
              </a:rPr>
              <a:t>External Drivers</a:t>
            </a:r>
          </a:p>
        </p:txBody>
      </p:sp>
      <p:sp>
        <p:nvSpPr>
          <p:cNvPr id="54" name="Rounded Rectangle 53">
            <a:extLst>
              <a:ext uri="{FF2B5EF4-FFF2-40B4-BE49-F238E27FC236}">
                <a16:creationId xmlns:a16="http://schemas.microsoft.com/office/drawing/2014/main" id="{6BBFF71E-913B-A549-B338-4D7E40574828}"/>
              </a:ext>
            </a:extLst>
          </p:cNvPr>
          <p:cNvSpPr/>
          <p:nvPr/>
        </p:nvSpPr>
        <p:spPr>
          <a:xfrm>
            <a:off x="1843587" y="2441458"/>
            <a:ext cx="1173468" cy="325698"/>
          </a:xfrm>
          <a:prstGeom prst="round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64008" rIns="0" rtlCol="0" anchor="ctr"/>
          <a:lstStyle/>
          <a:p>
            <a:pPr algn="ctr">
              <a:lnSpc>
                <a:spcPct val="90000"/>
              </a:lnSpc>
            </a:pPr>
            <a:r>
              <a:rPr lang="en-US" sz="1100" dirty="0">
                <a:solidFill>
                  <a:schemeClr val="tx1">
                    <a:lumMod val="65000"/>
                    <a:lumOff val="35000"/>
                  </a:schemeClr>
                </a:solidFill>
              </a:rPr>
              <a:t>Increased Competition </a:t>
            </a:r>
          </a:p>
        </p:txBody>
      </p:sp>
      <p:sp>
        <p:nvSpPr>
          <p:cNvPr id="55" name="Rounded Rectangle 54">
            <a:extLst>
              <a:ext uri="{FF2B5EF4-FFF2-40B4-BE49-F238E27FC236}">
                <a16:creationId xmlns:a16="http://schemas.microsoft.com/office/drawing/2014/main" id="{7C4DB891-0820-514F-AFAA-B82A464A1B3E}"/>
              </a:ext>
            </a:extLst>
          </p:cNvPr>
          <p:cNvSpPr/>
          <p:nvPr/>
        </p:nvSpPr>
        <p:spPr>
          <a:xfrm>
            <a:off x="3076366" y="2441458"/>
            <a:ext cx="1173468" cy="325698"/>
          </a:xfrm>
          <a:prstGeom prst="round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64008" rIns="0" rtlCol="0" anchor="ctr"/>
          <a:lstStyle/>
          <a:p>
            <a:pPr algn="ctr">
              <a:lnSpc>
                <a:spcPct val="90000"/>
              </a:lnSpc>
            </a:pPr>
            <a:r>
              <a:rPr lang="en-US" sz="1100" dirty="0">
                <a:solidFill>
                  <a:schemeClr val="tx1">
                    <a:lumMod val="65000"/>
                    <a:lumOff val="35000"/>
                  </a:schemeClr>
                </a:solidFill>
              </a:rPr>
              <a:t>Digital Transformation</a:t>
            </a:r>
          </a:p>
        </p:txBody>
      </p:sp>
      <p:sp>
        <p:nvSpPr>
          <p:cNvPr id="56" name="Rounded Rectangle 55">
            <a:extLst>
              <a:ext uri="{FF2B5EF4-FFF2-40B4-BE49-F238E27FC236}">
                <a16:creationId xmlns:a16="http://schemas.microsoft.com/office/drawing/2014/main" id="{C4C9ABAB-BF84-0F4C-9821-1578D38E2C04}"/>
              </a:ext>
            </a:extLst>
          </p:cNvPr>
          <p:cNvSpPr/>
          <p:nvPr/>
        </p:nvSpPr>
        <p:spPr>
          <a:xfrm>
            <a:off x="3076366" y="2806813"/>
            <a:ext cx="1173468" cy="325698"/>
          </a:xfrm>
          <a:prstGeom prst="round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64008" rIns="0" rtlCol="0" anchor="ctr"/>
          <a:lstStyle/>
          <a:p>
            <a:pPr algn="ctr">
              <a:lnSpc>
                <a:spcPct val="90000"/>
              </a:lnSpc>
            </a:pPr>
            <a:r>
              <a:rPr lang="en-US" sz="1100" dirty="0">
                <a:solidFill>
                  <a:schemeClr val="tx1">
                    <a:lumMod val="65000"/>
                    <a:lumOff val="35000"/>
                  </a:schemeClr>
                </a:solidFill>
              </a:rPr>
              <a:t>Compliance and Regulation</a:t>
            </a:r>
          </a:p>
        </p:txBody>
      </p:sp>
      <p:sp>
        <p:nvSpPr>
          <p:cNvPr id="57" name="Rounded Rectangle 56">
            <a:extLst>
              <a:ext uri="{FF2B5EF4-FFF2-40B4-BE49-F238E27FC236}">
                <a16:creationId xmlns:a16="http://schemas.microsoft.com/office/drawing/2014/main" id="{03022529-D1B8-7B41-B47C-642F6DD32050}"/>
              </a:ext>
            </a:extLst>
          </p:cNvPr>
          <p:cNvSpPr/>
          <p:nvPr/>
        </p:nvSpPr>
        <p:spPr>
          <a:xfrm>
            <a:off x="4309145" y="2806813"/>
            <a:ext cx="1173468" cy="325698"/>
          </a:xfrm>
          <a:prstGeom prst="round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64008" rIns="0" rtlCol="0" anchor="ctr"/>
          <a:lstStyle/>
          <a:p>
            <a:pPr algn="ctr">
              <a:lnSpc>
                <a:spcPct val="90000"/>
              </a:lnSpc>
            </a:pPr>
            <a:r>
              <a:rPr lang="en-US" sz="1100" dirty="0">
                <a:solidFill>
                  <a:schemeClr val="tx1">
                    <a:lumMod val="65000"/>
                    <a:lumOff val="35000"/>
                  </a:schemeClr>
                </a:solidFill>
              </a:rPr>
              <a:t>Social Media &amp; Online Community</a:t>
            </a:r>
          </a:p>
        </p:txBody>
      </p:sp>
      <p:sp>
        <p:nvSpPr>
          <p:cNvPr id="59" name="Rounded Rectangle 58">
            <a:extLst>
              <a:ext uri="{FF2B5EF4-FFF2-40B4-BE49-F238E27FC236}">
                <a16:creationId xmlns:a16="http://schemas.microsoft.com/office/drawing/2014/main" id="{5619AD02-A749-BE47-8F22-8A72BA2B0D81}"/>
              </a:ext>
            </a:extLst>
          </p:cNvPr>
          <p:cNvSpPr/>
          <p:nvPr/>
        </p:nvSpPr>
        <p:spPr>
          <a:xfrm>
            <a:off x="6307227" y="2164788"/>
            <a:ext cx="3796663" cy="1104291"/>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7F791F72-99BF-C445-9E4B-A7FD2CA38F7C}"/>
              </a:ext>
            </a:extLst>
          </p:cNvPr>
          <p:cNvSpPr txBox="1"/>
          <p:nvPr/>
        </p:nvSpPr>
        <p:spPr>
          <a:xfrm>
            <a:off x="6307227" y="2141601"/>
            <a:ext cx="3796663" cy="307777"/>
          </a:xfrm>
          <a:prstGeom prst="rect">
            <a:avLst/>
          </a:prstGeom>
          <a:noFill/>
          <a:ln>
            <a:noFill/>
          </a:ln>
        </p:spPr>
        <p:txBody>
          <a:bodyPr wrap="square" rtlCol="0">
            <a:spAutoFit/>
          </a:bodyPr>
          <a:lstStyle/>
          <a:p>
            <a:pPr algn="ctr"/>
            <a:r>
              <a:rPr lang="en-US" sz="1400" b="1" dirty="0">
                <a:solidFill>
                  <a:schemeClr val="accent1">
                    <a:lumMod val="75000"/>
                  </a:schemeClr>
                </a:solidFill>
                <a:latin typeface="Gadugi" panose="020B0502040204020203" pitchFamily="34" charset="0"/>
              </a:rPr>
              <a:t>Internal Drivers</a:t>
            </a:r>
          </a:p>
        </p:txBody>
      </p:sp>
      <p:sp>
        <p:nvSpPr>
          <p:cNvPr id="62" name="Rounded Rectangle 61">
            <a:extLst>
              <a:ext uri="{FF2B5EF4-FFF2-40B4-BE49-F238E27FC236}">
                <a16:creationId xmlns:a16="http://schemas.microsoft.com/office/drawing/2014/main" id="{5AD88610-3770-9E41-AD6F-D9A6BA726DB8}"/>
              </a:ext>
            </a:extLst>
          </p:cNvPr>
          <p:cNvSpPr/>
          <p:nvPr/>
        </p:nvSpPr>
        <p:spPr>
          <a:xfrm>
            <a:off x="7624637" y="2806813"/>
            <a:ext cx="1173468" cy="325698"/>
          </a:xfrm>
          <a:prstGeom prst="round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64008" rIns="0" rtlCol="0" anchor="ctr"/>
          <a:lstStyle/>
          <a:p>
            <a:pPr algn="ctr">
              <a:lnSpc>
                <a:spcPct val="90000"/>
              </a:lnSpc>
            </a:pPr>
            <a:r>
              <a:rPr lang="en-US" sz="1100" dirty="0">
                <a:solidFill>
                  <a:schemeClr val="tx1">
                    <a:lumMod val="65000"/>
                    <a:lumOff val="35000"/>
                  </a:schemeClr>
                </a:solidFill>
              </a:rPr>
              <a:t>Risk </a:t>
            </a:r>
            <a:br>
              <a:rPr lang="en-US" sz="1100" dirty="0">
                <a:solidFill>
                  <a:schemeClr val="tx1">
                    <a:lumMod val="65000"/>
                    <a:lumOff val="35000"/>
                  </a:schemeClr>
                </a:solidFill>
              </a:rPr>
            </a:br>
            <a:r>
              <a:rPr lang="en-US" sz="1100" dirty="0">
                <a:solidFill>
                  <a:schemeClr val="tx1">
                    <a:lumMod val="65000"/>
                    <a:lumOff val="35000"/>
                  </a:schemeClr>
                </a:solidFill>
              </a:rPr>
              <a:t>Reduction</a:t>
            </a:r>
          </a:p>
        </p:txBody>
      </p:sp>
      <p:sp>
        <p:nvSpPr>
          <p:cNvPr id="63" name="Rounded Rectangle 62">
            <a:extLst>
              <a:ext uri="{FF2B5EF4-FFF2-40B4-BE49-F238E27FC236}">
                <a16:creationId xmlns:a16="http://schemas.microsoft.com/office/drawing/2014/main" id="{41459AE4-7B4B-D44B-A12E-BAA932AEFFED}"/>
              </a:ext>
            </a:extLst>
          </p:cNvPr>
          <p:cNvSpPr/>
          <p:nvPr/>
        </p:nvSpPr>
        <p:spPr>
          <a:xfrm>
            <a:off x="8877700" y="2806813"/>
            <a:ext cx="1173468" cy="325698"/>
          </a:xfrm>
          <a:prstGeom prst="round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64008" rIns="0" rtlCol="0" anchor="ctr"/>
          <a:lstStyle/>
          <a:p>
            <a:pPr algn="ctr">
              <a:lnSpc>
                <a:spcPct val="90000"/>
              </a:lnSpc>
            </a:pPr>
            <a:r>
              <a:rPr lang="en-US" sz="1100" dirty="0">
                <a:solidFill>
                  <a:schemeClr val="tx1">
                    <a:lumMod val="65000"/>
                    <a:lumOff val="35000"/>
                  </a:schemeClr>
                </a:solidFill>
              </a:rPr>
              <a:t>Mergers &amp; Acquisitions</a:t>
            </a:r>
          </a:p>
        </p:txBody>
      </p:sp>
      <p:sp>
        <p:nvSpPr>
          <p:cNvPr id="64" name="Rounded Rectangle 63">
            <a:extLst>
              <a:ext uri="{FF2B5EF4-FFF2-40B4-BE49-F238E27FC236}">
                <a16:creationId xmlns:a16="http://schemas.microsoft.com/office/drawing/2014/main" id="{50CF1BDC-0563-394B-94B9-241D53A96D5A}"/>
              </a:ext>
            </a:extLst>
          </p:cNvPr>
          <p:cNvSpPr/>
          <p:nvPr/>
        </p:nvSpPr>
        <p:spPr>
          <a:xfrm>
            <a:off x="6381302" y="2806813"/>
            <a:ext cx="1173468" cy="325698"/>
          </a:xfrm>
          <a:prstGeom prst="round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64008" rIns="0" rtlCol="0" anchor="ctr"/>
          <a:lstStyle/>
          <a:p>
            <a:pPr algn="ctr">
              <a:lnSpc>
                <a:spcPct val="90000"/>
              </a:lnSpc>
            </a:pPr>
            <a:r>
              <a:rPr lang="en-US" sz="1100" dirty="0">
                <a:solidFill>
                  <a:schemeClr val="tx1">
                    <a:lumMod val="65000"/>
                    <a:lumOff val="35000"/>
                  </a:schemeClr>
                </a:solidFill>
              </a:rPr>
              <a:t>Efficiency &amp; Process Automation</a:t>
            </a:r>
          </a:p>
        </p:txBody>
      </p:sp>
      <p:sp>
        <p:nvSpPr>
          <p:cNvPr id="66" name="Rounded Rectangle 65">
            <a:extLst>
              <a:ext uri="{FF2B5EF4-FFF2-40B4-BE49-F238E27FC236}">
                <a16:creationId xmlns:a16="http://schemas.microsoft.com/office/drawing/2014/main" id="{F0DD2CFF-7E12-6242-A20E-EF0D109E2526}"/>
              </a:ext>
            </a:extLst>
          </p:cNvPr>
          <p:cNvSpPr/>
          <p:nvPr/>
        </p:nvSpPr>
        <p:spPr>
          <a:xfrm>
            <a:off x="8877700" y="2441458"/>
            <a:ext cx="1173468" cy="325698"/>
          </a:xfrm>
          <a:prstGeom prst="round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64008" rIns="0" rtlCol="0" anchor="ctr"/>
          <a:lstStyle/>
          <a:p>
            <a:pPr algn="ctr">
              <a:lnSpc>
                <a:spcPct val="90000"/>
              </a:lnSpc>
            </a:pPr>
            <a:r>
              <a:rPr lang="en-US" sz="1100" dirty="0">
                <a:solidFill>
                  <a:schemeClr val="tx1">
                    <a:lumMod val="65000"/>
                    <a:lumOff val="35000"/>
                  </a:schemeClr>
                </a:solidFill>
              </a:rPr>
              <a:t>Digital Transformation</a:t>
            </a:r>
          </a:p>
        </p:txBody>
      </p:sp>
      <p:sp>
        <p:nvSpPr>
          <p:cNvPr id="68" name="Rounded Rectangle 67">
            <a:extLst>
              <a:ext uri="{FF2B5EF4-FFF2-40B4-BE49-F238E27FC236}">
                <a16:creationId xmlns:a16="http://schemas.microsoft.com/office/drawing/2014/main" id="{82DF0ECF-2B30-B141-80CF-BC839014B2EF}"/>
              </a:ext>
            </a:extLst>
          </p:cNvPr>
          <p:cNvSpPr/>
          <p:nvPr/>
        </p:nvSpPr>
        <p:spPr>
          <a:xfrm>
            <a:off x="7624637" y="2441458"/>
            <a:ext cx="1173468" cy="325698"/>
          </a:xfrm>
          <a:prstGeom prst="round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64008" rIns="0" rtlCol="0" anchor="ctr"/>
          <a:lstStyle/>
          <a:p>
            <a:pPr algn="ctr">
              <a:lnSpc>
                <a:spcPct val="90000"/>
              </a:lnSpc>
            </a:pPr>
            <a:r>
              <a:rPr lang="en-US" sz="1100" dirty="0">
                <a:solidFill>
                  <a:schemeClr val="tx1">
                    <a:lumMod val="65000"/>
                    <a:lumOff val="35000"/>
                  </a:schemeClr>
                </a:solidFill>
              </a:rPr>
              <a:t>Direct To </a:t>
            </a:r>
            <a:br>
              <a:rPr lang="en-US" sz="1100" dirty="0">
                <a:solidFill>
                  <a:schemeClr val="tx1">
                    <a:lumMod val="65000"/>
                    <a:lumOff val="35000"/>
                  </a:schemeClr>
                </a:solidFill>
              </a:rPr>
            </a:br>
            <a:r>
              <a:rPr lang="en-US" sz="1100" dirty="0">
                <a:solidFill>
                  <a:schemeClr val="tx1">
                    <a:lumMod val="65000"/>
                    <a:lumOff val="35000"/>
                  </a:schemeClr>
                </a:solidFill>
              </a:rPr>
              <a:t>Consumer (DTC)</a:t>
            </a:r>
          </a:p>
        </p:txBody>
      </p:sp>
      <p:sp>
        <p:nvSpPr>
          <p:cNvPr id="72" name="Rounded Rectangle 71">
            <a:extLst>
              <a:ext uri="{FF2B5EF4-FFF2-40B4-BE49-F238E27FC236}">
                <a16:creationId xmlns:a16="http://schemas.microsoft.com/office/drawing/2014/main" id="{4E04C32A-0648-014F-BC3A-205BC8D8F4F2}"/>
              </a:ext>
            </a:extLst>
          </p:cNvPr>
          <p:cNvSpPr/>
          <p:nvPr/>
        </p:nvSpPr>
        <p:spPr>
          <a:xfrm>
            <a:off x="6381302" y="2441458"/>
            <a:ext cx="1173468" cy="325698"/>
          </a:xfrm>
          <a:prstGeom prst="round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64008" rIns="0" rtlCol="0" anchor="ctr"/>
          <a:lstStyle/>
          <a:p>
            <a:pPr algn="ctr">
              <a:lnSpc>
                <a:spcPct val="90000"/>
              </a:lnSpc>
            </a:pPr>
            <a:r>
              <a:rPr lang="en-US" sz="1100" dirty="0">
                <a:solidFill>
                  <a:schemeClr val="tx1">
                    <a:lumMod val="65000"/>
                    <a:lumOff val="35000"/>
                  </a:schemeClr>
                </a:solidFill>
              </a:rPr>
              <a:t>Revenue &amp; Market Share Growth</a:t>
            </a:r>
          </a:p>
        </p:txBody>
      </p:sp>
      <p:sp>
        <p:nvSpPr>
          <p:cNvPr id="73" name="Rounded Rectangle 72">
            <a:extLst>
              <a:ext uri="{FF2B5EF4-FFF2-40B4-BE49-F238E27FC236}">
                <a16:creationId xmlns:a16="http://schemas.microsoft.com/office/drawing/2014/main" id="{2AEEA387-C452-A94C-8C5F-219B1D23CFDE}"/>
              </a:ext>
            </a:extLst>
          </p:cNvPr>
          <p:cNvSpPr/>
          <p:nvPr/>
        </p:nvSpPr>
        <p:spPr>
          <a:xfrm>
            <a:off x="1843587" y="2806813"/>
            <a:ext cx="1173468" cy="325698"/>
          </a:xfrm>
          <a:prstGeom prst="round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64008" rIns="0" rtlCol="0" anchor="ctr"/>
          <a:lstStyle/>
          <a:p>
            <a:pPr algn="ctr">
              <a:lnSpc>
                <a:spcPct val="90000"/>
              </a:lnSpc>
            </a:pPr>
            <a:r>
              <a:rPr lang="en-US" sz="1100" dirty="0">
                <a:solidFill>
                  <a:schemeClr val="tx1">
                    <a:lumMod val="65000"/>
                    <a:lumOff val="35000"/>
                  </a:schemeClr>
                </a:solidFill>
              </a:rPr>
              <a:t>Consumer Advocacy</a:t>
            </a:r>
          </a:p>
        </p:txBody>
      </p:sp>
      <p:sp>
        <p:nvSpPr>
          <p:cNvPr id="74" name="Rounded Rectangle 73">
            <a:extLst>
              <a:ext uri="{FF2B5EF4-FFF2-40B4-BE49-F238E27FC236}">
                <a16:creationId xmlns:a16="http://schemas.microsoft.com/office/drawing/2014/main" id="{D09E8AD0-6EE1-1843-8B9F-9EF0BE35A01E}"/>
              </a:ext>
            </a:extLst>
          </p:cNvPr>
          <p:cNvSpPr/>
          <p:nvPr/>
        </p:nvSpPr>
        <p:spPr>
          <a:xfrm>
            <a:off x="4309145" y="2441458"/>
            <a:ext cx="1173468" cy="325698"/>
          </a:xfrm>
          <a:prstGeom prst="round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64008" rIns="0" rtlCol="0" anchor="ctr"/>
          <a:lstStyle/>
          <a:p>
            <a:pPr algn="ctr">
              <a:lnSpc>
                <a:spcPct val="90000"/>
              </a:lnSpc>
            </a:pPr>
            <a:r>
              <a:rPr lang="en-US" sz="1100" dirty="0">
                <a:solidFill>
                  <a:schemeClr val="tx1">
                    <a:lumMod val="65000"/>
                    <a:lumOff val="35000"/>
                  </a:schemeClr>
                </a:solidFill>
              </a:rPr>
              <a:t>Rise of Online </a:t>
            </a:r>
            <a:br>
              <a:rPr lang="en-US" sz="1100" dirty="0">
                <a:solidFill>
                  <a:schemeClr val="tx1">
                    <a:lumMod val="65000"/>
                    <a:lumOff val="35000"/>
                  </a:schemeClr>
                </a:solidFill>
              </a:rPr>
            </a:br>
            <a:r>
              <a:rPr lang="en-US" sz="1100" dirty="0">
                <a:solidFill>
                  <a:schemeClr val="tx1">
                    <a:lumMod val="65000"/>
                    <a:lumOff val="35000"/>
                  </a:schemeClr>
                </a:solidFill>
              </a:rPr>
              <a:t>Sales Channels </a:t>
            </a:r>
          </a:p>
        </p:txBody>
      </p:sp>
      <p:pic>
        <p:nvPicPr>
          <p:cNvPr id="78" name="Picture 77">
            <a:extLst>
              <a:ext uri="{FF2B5EF4-FFF2-40B4-BE49-F238E27FC236}">
                <a16:creationId xmlns:a16="http://schemas.microsoft.com/office/drawing/2014/main" id="{D321EC56-E64A-AD4C-8895-6AA8BD3EA744}"/>
              </a:ext>
            </a:extLst>
          </p:cNvPr>
          <p:cNvPicPr>
            <a:picLocks noChangeAspect="1"/>
          </p:cNvPicPr>
          <p:nvPr/>
        </p:nvPicPr>
        <p:blipFill rotWithShape="1">
          <a:blip r:embed="rId6" cstate="email">
            <a:duotone>
              <a:schemeClr val="accent1">
                <a:shade val="45000"/>
                <a:satMod val="135000"/>
              </a:schemeClr>
              <a:prstClr val="white"/>
            </a:duotone>
            <a:extLst>
              <a:ext uri="{BEBA8EAE-BF5A-486C-A8C5-ECC9F3942E4B}">
                <a14:imgProps xmlns:a14="http://schemas.microsoft.com/office/drawing/2010/main">
                  <a14:imgLayer r:embed="rId7">
                    <a14:imgEffect>
                      <a14:backgroundRemoval t="5042" b="90756" l="4464" r="92857">
                        <a14:foregroundMark x1="49107" y1="6723" x2="49107" y2="6723"/>
                        <a14:foregroundMark x1="78571" y1="18487" x2="78571" y2="18487"/>
                        <a14:foregroundMark x1="87500" y1="45378" x2="87500" y2="45378"/>
                        <a14:foregroundMark x1="46429" y1="39496" x2="46429" y2="39496"/>
                        <a14:foregroundMark x1="79464" y1="73109" x2="79464" y2="73109"/>
                        <a14:foregroundMark x1="53571" y1="82353" x2="53571" y2="82353"/>
                        <a14:foregroundMark x1="23214" y1="69748" x2="23214" y2="69748"/>
                        <a14:foregroundMark x1="22321" y1="20168" x2="22321" y2="20168"/>
                        <a14:foregroundMark x1="9821" y1="46218" x2="9821" y2="46218"/>
                        <a14:foregroundMark x1="4464" y1="45378" x2="4464" y2="45378"/>
                        <a14:foregroundMark x1="93750" y1="45378" x2="93750" y2="45378"/>
                        <a14:foregroundMark x1="50893" y1="91597" x2="50893" y2="91597"/>
                      </a14:backgroundRemoval>
                    </a14:imgEffect>
                  </a14:imgLayer>
                </a14:imgProps>
              </a:ext>
              <a:ext uri="{28A0092B-C50C-407E-A947-70E740481C1C}">
                <a14:useLocalDpi xmlns:a14="http://schemas.microsoft.com/office/drawing/2010/main"/>
              </a:ext>
            </a:extLst>
          </a:blip>
          <a:srcRect/>
          <a:stretch/>
        </p:blipFill>
        <p:spPr>
          <a:xfrm>
            <a:off x="6900491" y="3755961"/>
            <a:ext cx="466580" cy="495897"/>
          </a:xfrm>
          <a:prstGeom prst="rect">
            <a:avLst/>
          </a:prstGeom>
        </p:spPr>
      </p:pic>
      <p:sp>
        <p:nvSpPr>
          <p:cNvPr id="58" name="Title 1">
            <a:extLst>
              <a:ext uri="{FF2B5EF4-FFF2-40B4-BE49-F238E27FC236}">
                <a16:creationId xmlns:a16="http://schemas.microsoft.com/office/drawing/2014/main" id="{A6F0B3F2-34A7-8C42-9FF7-34FD4C4A179C}"/>
              </a:ext>
            </a:extLst>
          </p:cNvPr>
          <p:cNvSpPr>
            <a:spLocks noGrp="1"/>
          </p:cNvSpPr>
          <p:nvPr>
            <p:ph type="title"/>
          </p:nvPr>
        </p:nvSpPr>
        <p:spPr>
          <a:xfrm>
            <a:off x="393400" y="-32984"/>
            <a:ext cx="10515600" cy="625715"/>
          </a:xfrm>
        </p:spPr>
        <p:txBody>
          <a:bodyPr>
            <a:normAutofit/>
          </a:bodyPr>
          <a:lstStyle/>
          <a:p>
            <a:r>
              <a:rPr lang="en-US" dirty="0"/>
              <a:t>Data Quality: Real Example Motivation Model </a:t>
            </a:r>
          </a:p>
        </p:txBody>
      </p:sp>
      <p:grpSp>
        <p:nvGrpSpPr>
          <p:cNvPr id="10" name="Group 9">
            <a:extLst>
              <a:ext uri="{FF2B5EF4-FFF2-40B4-BE49-F238E27FC236}">
                <a16:creationId xmlns:a16="http://schemas.microsoft.com/office/drawing/2014/main" id="{FD251FA5-C1C3-7F43-9932-9181E30509F7}"/>
              </a:ext>
            </a:extLst>
          </p:cNvPr>
          <p:cNvGrpSpPr/>
          <p:nvPr/>
        </p:nvGrpSpPr>
        <p:grpSpPr>
          <a:xfrm>
            <a:off x="8666059" y="2861953"/>
            <a:ext cx="3381895" cy="1323439"/>
            <a:chOff x="8597175" y="3062899"/>
            <a:chExt cx="3381895" cy="1323439"/>
          </a:xfrm>
        </p:grpSpPr>
        <p:sp>
          <p:nvSpPr>
            <p:cNvPr id="79" name="Left Arrow 78">
              <a:extLst>
                <a:ext uri="{FF2B5EF4-FFF2-40B4-BE49-F238E27FC236}">
                  <a16:creationId xmlns:a16="http://schemas.microsoft.com/office/drawing/2014/main" id="{46045F15-4117-AF4F-B01A-2BE4CF607ADA}"/>
                </a:ext>
              </a:extLst>
            </p:cNvPr>
            <p:cNvSpPr/>
            <p:nvPr/>
          </p:nvSpPr>
          <p:spPr>
            <a:xfrm rot="448060">
              <a:off x="8597175" y="3610492"/>
              <a:ext cx="1183522" cy="234997"/>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Rectangle 76">
              <a:extLst>
                <a:ext uri="{FF2B5EF4-FFF2-40B4-BE49-F238E27FC236}">
                  <a16:creationId xmlns:a16="http://schemas.microsoft.com/office/drawing/2014/main" id="{F9B16CA7-4EF1-2344-BB48-812274CF8942}"/>
                </a:ext>
              </a:extLst>
            </p:cNvPr>
            <p:cNvSpPr/>
            <p:nvPr/>
          </p:nvSpPr>
          <p:spPr>
            <a:xfrm>
              <a:off x="9861622" y="3062899"/>
              <a:ext cx="2117448" cy="1323439"/>
            </a:xfrm>
            <a:prstGeom prst="rect">
              <a:avLst/>
            </a:prstGeom>
            <a:solidFill>
              <a:srgbClr val="FFC000"/>
            </a:solidFill>
            <a:ln>
              <a:solidFill>
                <a:schemeClr val="tx1"/>
              </a:solidFill>
            </a:ln>
          </p:spPr>
          <p:txBody>
            <a:bodyPr wrap="square">
              <a:spAutoFit/>
            </a:bodyPr>
            <a:lstStyle/>
            <a:p>
              <a:pPr algn="ctr"/>
              <a:r>
                <a:rPr lang="en-US" sz="1600" b="1" dirty="0"/>
                <a:t>High Level Goals</a:t>
              </a:r>
            </a:p>
            <a:p>
              <a:pPr algn="ctr"/>
              <a:r>
                <a:rPr lang="en-US" sz="1600" dirty="0"/>
                <a:t>Specify main goals of DQ Roadmap</a:t>
              </a:r>
            </a:p>
            <a:p>
              <a:pPr algn="ctr"/>
              <a:r>
                <a:rPr lang="en-US" sz="1600" i="1" dirty="0"/>
                <a:t>(NB: Headings can be varied)</a:t>
              </a:r>
            </a:p>
          </p:txBody>
        </p:sp>
      </p:grpSp>
      <p:grpSp>
        <p:nvGrpSpPr>
          <p:cNvPr id="9" name="Group 8">
            <a:extLst>
              <a:ext uri="{FF2B5EF4-FFF2-40B4-BE49-F238E27FC236}">
                <a16:creationId xmlns:a16="http://schemas.microsoft.com/office/drawing/2014/main" id="{45BB8CB1-6D5D-5A42-873A-38A93D08EB6B}"/>
              </a:ext>
            </a:extLst>
          </p:cNvPr>
          <p:cNvGrpSpPr/>
          <p:nvPr/>
        </p:nvGrpSpPr>
        <p:grpSpPr>
          <a:xfrm>
            <a:off x="8737500" y="1178392"/>
            <a:ext cx="2809020" cy="996210"/>
            <a:chOff x="8737500" y="1178388"/>
            <a:chExt cx="2809020" cy="996210"/>
          </a:xfrm>
        </p:grpSpPr>
        <p:sp>
          <p:nvSpPr>
            <p:cNvPr id="6" name="Left Arrow 5">
              <a:extLst>
                <a:ext uri="{FF2B5EF4-FFF2-40B4-BE49-F238E27FC236}">
                  <a16:creationId xmlns:a16="http://schemas.microsoft.com/office/drawing/2014/main" id="{553A71D1-CE12-AA42-B2EF-148664071C21}"/>
                </a:ext>
              </a:extLst>
            </p:cNvPr>
            <p:cNvSpPr/>
            <p:nvPr/>
          </p:nvSpPr>
          <p:spPr>
            <a:xfrm rot="20170636">
              <a:off x="8737500" y="1962507"/>
              <a:ext cx="438949" cy="212091"/>
            </a:xfrm>
            <a:prstGeom prst="leftArrow">
              <a:avLst>
                <a:gd name="adj1" fmla="val 46562"/>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Rectangle 75">
              <a:extLst>
                <a:ext uri="{FF2B5EF4-FFF2-40B4-BE49-F238E27FC236}">
                  <a16:creationId xmlns:a16="http://schemas.microsoft.com/office/drawing/2014/main" id="{0D684827-EE9E-194F-9146-1BBBD59937D9}"/>
                </a:ext>
              </a:extLst>
            </p:cNvPr>
            <p:cNvSpPr/>
            <p:nvPr/>
          </p:nvSpPr>
          <p:spPr>
            <a:xfrm>
              <a:off x="9152066" y="1178388"/>
              <a:ext cx="2394454" cy="830997"/>
            </a:xfrm>
            <a:prstGeom prst="rect">
              <a:avLst/>
            </a:prstGeom>
            <a:solidFill>
              <a:srgbClr val="FFC000"/>
            </a:solidFill>
            <a:ln>
              <a:solidFill>
                <a:schemeClr val="tx1"/>
              </a:solidFill>
            </a:ln>
          </p:spPr>
          <p:txBody>
            <a:bodyPr wrap="square">
              <a:spAutoFit/>
            </a:bodyPr>
            <a:lstStyle/>
            <a:p>
              <a:pPr algn="ctr"/>
              <a:r>
                <a:rPr lang="en-US" sz="1600" b="1" dirty="0"/>
                <a:t>Internal Drivers </a:t>
              </a:r>
              <a:r>
                <a:rPr lang="en-US" sz="1600" dirty="0"/>
                <a:t>highlight internal functional or company initiatives</a:t>
              </a:r>
            </a:p>
          </p:txBody>
        </p:sp>
      </p:grpSp>
      <p:grpSp>
        <p:nvGrpSpPr>
          <p:cNvPr id="5" name="Group 4">
            <a:extLst>
              <a:ext uri="{FF2B5EF4-FFF2-40B4-BE49-F238E27FC236}">
                <a16:creationId xmlns:a16="http://schemas.microsoft.com/office/drawing/2014/main" id="{0A0A8D4D-F5AD-644A-B4BE-1E7795306887}"/>
              </a:ext>
            </a:extLst>
          </p:cNvPr>
          <p:cNvGrpSpPr/>
          <p:nvPr/>
        </p:nvGrpSpPr>
        <p:grpSpPr>
          <a:xfrm>
            <a:off x="477315" y="1048249"/>
            <a:ext cx="2698005" cy="1323439"/>
            <a:chOff x="477315" y="1048249"/>
            <a:chExt cx="2698005" cy="1323439"/>
          </a:xfrm>
        </p:grpSpPr>
        <p:sp>
          <p:nvSpPr>
            <p:cNvPr id="80" name="Left Arrow 79">
              <a:extLst>
                <a:ext uri="{FF2B5EF4-FFF2-40B4-BE49-F238E27FC236}">
                  <a16:creationId xmlns:a16="http://schemas.microsoft.com/office/drawing/2014/main" id="{22E3CEBD-D897-0642-A763-3DD594EA7C56}"/>
                </a:ext>
              </a:extLst>
            </p:cNvPr>
            <p:cNvSpPr/>
            <p:nvPr/>
          </p:nvSpPr>
          <p:spPr>
            <a:xfrm rot="11887536">
              <a:off x="2736371" y="1941221"/>
              <a:ext cx="438949" cy="212091"/>
            </a:xfrm>
            <a:prstGeom prst="leftArrow">
              <a:avLst>
                <a:gd name="adj1" fmla="val 46562"/>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A75701ED-BDD2-6D40-A06A-9EC592C9DD27}"/>
                </a:ext>
              </a:extLst>
            </p:cNvPr>
            <p:cNvSpPr/>
            <p:nvPr/>
          </p:nvSpPr>
          <p:spPr>
            <a:xfrm>
              <a:off x="477315" y="1048249"/>
              <a:ext cx="2294751" cy="1323439"/>
            </a:xfrm>
            <a:prstGeom prst="rect">
              <a:avLst/>
            </a:prstGeom>
            <a:solidFill>
              <a:srgbClr val="FFC000"/>
            </a:solidFill>
            <a:ln>
              <a:solidFill>
                <a:schemeClr val="tx1"/>
              </a:solidFill>
            </a:ln>
          </p:spPr>
          <p:txBody>
            <a:bodyPr wrap="square">
              <a:spAutoFit/>
            </a:bodyPr>
            <a:lstStyle/>
            <a:p>
              <a:pPr algn="ctr"/>
              <a:r>
                <a:rPr lang="en-US" sz="1600" b="1" dirty="0"/>
                <a:t>External Drivers </a:t>
              </a:r>
            </a:p>
            <a:p>
              <a:pPr algn="ctr"/>
              <a:r>
                <a:rPr lang="en-US" sz="1600" dirty="0"/>
                <a:t>highlight changes in the external environment that need to be addressed</a:t>
              </a:r>
            </a:p>
          </p:txBody>
        </p:sp>
      </p:grpSp>
      <p:sp>
        <p:nvSpPr>
          <p:cNvPr id="75" name="Slide Number Placeholder 2">
            <a:extLst>
              <a:ext uri="{FF2B5EF4-FFF2-40B4-BE49-F238E27FC236}">
                <a16:creationId xmlns:a16="http://schemas.microsoft.com/office/drawing/2014/main" id="{C2D6B1E3-8685-9F4F-876D-8350E19931CD}"/>
              </a:ext>
            </a:extLst>
          </p:cNvPr>
          <p:cNvSpPr>
            <a:spLocks noGrp="1"/>
          </p:cNvSpPr>
          <p:nvPr>
            <p:ph type="sldNum" sz="quarter" idx="12"/>
          </p:nvPr>
        </p:nvSpPr>
        <p:spPr>
          <a:xfrm>
            <a:off x="11353800" y="6356349"/>
            <a:ext cx="579783" cy="365125"/>
          </a:xfrm>
        </p:spPr>
        <p:txBody>
          <a:bodyPr/>
          <a:lstStyle/>
          <a:p>
            <a:fld id="{7C0A8638-8D10-419D-A540-6BF35F11F66E}" type="slidenum">
              <a:rPr lang="en-US" smtClean="0">
                <a:solidFill>
                  <a:schemeClr val="tx1"/>
                </a:solidFill>
              </a:rPr>
              <a:t>44</a:t>
            </a:fld>
            <a:endParaRPr lang="en-US" dirty="0">
              <a:solidFill>
                <a:schemeClr val="tx1"/>
              </a:solidFill>
            </a:endParaRPr>
          </a:p>
        </p:txBody>
      </p:sp>
    </p:spTree>
    <p:extLst>
      <p:ext uri="{BB962C8B-B14F-4D97-AF65-F5344CB8AC3E}">
        <p14:creationId xmlns:p14="http://schemas.microsoft.com/office/powerpoint/2010/main" val="6019616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E5AD0DF-170B-4B0D-A999-0A746703D142}"/>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2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TextBox 5">
            <a:extLst>
              <a:ext uri="{FF2B5EF4-FFF2-40B4-BE49-F238E27FC236}">
                <a16:creationId xmlns:a16="http://schemas.microsoft.com/office/drawing/2014/main" id="{E56A302B-0351-487C-8AF1-83D63E1E8035}"/>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methodoflevels.nl/artikelen/which-question-to-ask/">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
        <p:nvSpPr>
          <p:cNvPr id="7" name="Rectangle 2">
            <a:extLst>
              <a:ext uri="{FF2B5EF4-FFF2-40B4-BE49-F238E27FC236}">
                <a16:creationId xmlns:a16="http://schemas.microsoft.com/office/drawing/2014/main" id="{797A9A36-B4D1-4272-A4AF-C7ACB2C89D2C}"/>
              </a:ext>
            </a:extLst>
          </p:cNvPr>
          <p:cNvSpPr txBox="1">
            <a:spLocks noChangeArrowheads="1"/>
          </p:cNvSpPr>
          <p:nvPr/>
        </p:nvSpPr>
        <p:spPr>
          <a:xfrm>
            <a:off x="560218" y="4605884"/>
            <a:ext cx="2875385" cy="947956"/>
          </a:xfrm>
          <a:prstGeom prst="rect">
            <a:avLst/>
          </a:prstGeom>
          <a:scene3d>
            <a:camera prst="legacyObliqueTopRight"/>
            <a:lightRig rig="legacyFlat3" dir="b"/>
          </a:scene3d>
        </p:spPr>
        <p:txBody>
          <a:bodyPr vert="horz" lIns="91440" tIns="45720" rIns="91440" bIns="45720" rtlCol="0" anchor="ctr">
            <a:normAutofit/>
            <a:flatTx/>
          </a:bodyPr>
          <a:lstStyle>
            <a:lvl1pPr algn="l" defTabSz="914400" rtl="0" eaLnBrk="1" latinLnBrk="0" hangingPunct="1">
              <a:lnSpc>
                <a:spcPct val="90000"/>
              </a:lnSpc>
              <a:spcBef>
                <a:spcPct val="0"/>
              </a:spcBef>
              <a:buNone/>
              <a:defRPr sz="3600" b="1" kern="1200">
                <a:solidFill>
                  <a:srgbClr val="000099"/>
                </a:solidFill>
                <a:latin typeface="+mn-lt"/>
                <a:ea typeface="+mj-ea"/>
                <a:cs typeface="+mj-cs"/>
              </a:defRPr>
            </a:lvl1pPr>
          </a:lstStyle>
          <a:p>
            <a:pPr>
              <a:spcAft>
                <a:spcPts val="600"/>
              </a:spcAft>
            </a:pPr>
            <a:r>
              <a:rPr lang="en-US" sz="4000" spc="50" dirty="0">
                <a:solidFill>
                  <a:schemeClr val="tx1"/>
                </a:solidFill>
                <a:latin typeface="+mj-lt"/>
              </a:rPr>
              <a:t>ACTIVITY</a:t>
            </a:r>
          </a:p>
        </p:txBody>
      </p:sp>
      <p:cxnSp>
        <p:nvCxnSpPr>
          <p:cNvPr id="12" name="Straight Connector 11">
            <a:extLst>
              <a:ext uri="{FF2B5EF4-FFF2-40B4-BE49-F238E27FC236}">
                <a16:creationId xmlns:a16="http://schemas.microsoft.com/office/drawing/2014/main" id="{8F626873-35AB-41D6-A9B0-D61B7BFC0C51}"/>
              </a:ext>
            </a:extLst>
          </p:cNvPr>
          <p:cNvCxnSpPr>
            <a:cxnSpLocks/>
          </p:cNvCxnSpPr>
          <p:nvPr/>
        </p:nvCxnSpPr>
        <p:spPr>
          <a:xfrm>
            <a:off x="3435603" y="3968319"/>
            <a:ext cx="0" cy="2223086"/>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2">
            <a:extLst>
              <a:ext uri="{FF2B5EF4-FFF2-40B4-BE49-F238E27FC236}">
                <a16:creationId xmlns:a16="http://schemas.microsoft.com/office/drawing/2014/main" id="{4A38B9D6-70C6-C07C-953B-29F21B8C2710}"/>
              </a:ext>
            </a:extLst>
          </p:cNvPr>
          <p:cNvSpPr txBox="1">
            <a:spLocks/>
          </p:cNvSpPr>
          <p:nvPr/>
        </p:nvSpPr>
        <p:spPr>
          <a:xfrm>
            <a:off x="11353800" y="6356349"/>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pPr algn="r"/>
              <a:t>45</a:t>
            </a:fld>
            <a:endParaRPr lang="en-US" sz="1200" dirty="0"/>
          </a:p>
        </p:txBody>
      </p:sp>
      <p:sp>
        <p:nvSpPr>
          <p:cNvPr id="8" name="TextBox 7">
            <a:extLst>
              <a:ext uri="{FF2B5EF4-FFF2-40B4-BE49-F238E27FC236}">
                <a16:creationId xmlns:a16="http://schemas.microsoft.com/office/drawing/2014/main" id="{E26C1B8E-70F9-B0EB-90E1-B3007E13751F}"/>
              </a:ext>
            </a:extLst>
          </p:cNvPr>
          <p:cNvSpPr txBox="1"/>
          <p:nvPr/>
        </p:nvSpPr>
        <p:spPr>
          <a:xfrm>
            <a:off x="3837348" y="3924499"/>
            <a:ext cx="7258035" cy="2662267"/>
          </a:xfrm>
          <a:prstGeom prst="rect">
            <a:avLst/>
          </a:prstGeom>
          <a:noFill/>
        </p:spPr>
        <p:txBody>
          <a:bodyPr wrap="square">
            <a:spAutoFit/>
          </a:bodyPr>
          <a:lstStyle/>
          <a:p>
            <a:pPr marL="285750" indent="-285750">
              <a:buFont typeface="Arial" panose="020B0604020202020204" pitchFamily="34" charset="0"/>
              <a:buChar char="•"/>
            </a:pPr>
            <a:r>
              <a:rPr lang="en-GB" sz="2800" dirty="0"/>
              <a:t>What are the main External and Internal drivers for better Data Quality in your organisation?</a:t>
            </a:r>
          </a:p>
          <a:p>
            <a:r>
              <a:rPr lang="en-GB" sz="2800" dirty="0"/>
              <a:t>  </a:t>
            </a:r>
          </a:p>
          <a:p>
            <a:pPr marL="285750" indent="-285750">
              <a:buFont typeface="Arial" panose="020B0604020202020204" pitchFamily="34" charset="0"/>
              <a:buChar char="•"/>
            </a:pPr>
            <a:r>
              <a:rPr lang="en-GB" sz="2800" dirty="0"/>
              <a:t>Try to list 5 External and 5 Internal drivers </a:t>
            </a:r>
          </a:p>
          <a:p>
            <a:pPr marL="428625" indent="-428625">
              <a:buFont typeface="Arial" panose="020B0604020202020204" pitchFamily="34" charset="0"/>
              <a:buChar char="•"/>
            </a:pPr>
            <a:endParaRPr lang="en-GB" sz="2700" dirty="0"/>
          </a:p>
        </p:txBody>
      </p:sp>
    </p:spTree>
    <p:extLst>
      <p:ext uri="{BB962C8B-B14F-4D97-AF65-F5344CB8AC3E}">
        <p14:creationId xmlns:p14="http://schemas.microsoft.com/office/powerpoint/2010/main" val="3066562649"/>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3FD47-15C7-4E83-A9F0-9ABEF29A1AB9}"/>
              </a:ext>
            </a:extLst>
          </p:cNvPr>
          <p:cNvSpPr>
            <a:spLocks noGrp="1"/>
          </p:cNvSpPr>
          <p:nvPr>
            <p:ph type="title"/>
          </p:nvPr>
        </p:nvSpPr>
        <p:spPr>
          <a:xfrm>
            <a:off x="1953201" y="352302"/>
            <a:ext cx="7886700" cy="787814"/>
          </a:xfrm>
        </p:spPr>
        <p:txBody>
          <a:bodyPr>
            <a:noAutofit/>
          </a:bodyPr>
          <a:lstStyle/>
          <a:p>
            <a:r>
              <a:rPr lang="en-US" sz="3600" dirty="0"/>
              <a:t>Your Organisation – Business Motivation &amp; Drivers for Better Data Quality</a:t>
            </a:r>
          </a:p>
        </p:txBody>
      </p:sp>
      <p:sp>
        <p:nvSpPr>
          <p:cNvPr id="3" name="Content Placeholder 2">
            <a:extLst>
              <a:ext uri="{FF2B5EF4-FFF2-40B4-BE49-F238E27FC236}">
                <a16:creationId xmlns:a16="http://schemas.microsoft.com/office/drawing/2014/main" id="{C159A46E-5656-4B1D-AD5E-CCAB722CC945}"/>
              </a:ext>
            </a:extLst>
          </p:cNvPr>
          <p:cNvSpPr>
            <a:spLocks noGrp="1"/>
          </p:cNvSpPr>
          <p:nvPr>
            <p:ph idx="1"/>
          </p:nvPr>
        </p:nvSpPr>
        <p:spPr>
          <a:xfrm>
            <a:off x="1262831" y="2096568"/>
            <a:ext cx="3695390" cy="3636451"/>
          </a:xfrm>
        </p:spPr>
        <p:txBody>
          <a:bodyPr/>
          <a:lstStyle/>
          <a:p>
            <a:pPr marL="0" indent="0">
              <a:buNone/>
            </a:pPr>
            <a:r>
              <a:rPr lang="en-US" b="1" dirty="0"/>
              <a:t>EXTERNAL DRIVERS</a:t>
            </a:r>
            <a:br>
              <a:rPr lang="en-US" b="1" dirty="0"/>
            </a:br>
            <a:endParaRPr lang="en-US" b="1" dirty="0"/>
          </a:p>
          <a:p>
            <a:pPr marL="342900" indent="-342900">
              <a:buFont typeface="+mj-lt"/>
              <a:buAutoNum type="arabicPeriod"/>
            </a:pPr>
            <a:r>
              <a:rPr lang="en-US" dirty="0"/>
              <a:t>________________________________</a:t>
            </a:r>
          </a:p>
          <a:p>
            <a:pPr marL="342900" indent="-342900">
              <a:buFont typeface="+mj-lt"/>
              <a:buAutoNum type="arabicPeriod"/>
            </a:pPr>
            <a:endParaRPr lang="en-US" dirty="0"/>
          </a:p>
          <a:p>
            <a:pPr marL="342900" indent="-342900">
              <a:buFont typeface="+mj-lt"/>
              <a:buAutoNum type="arabicPeriod"/>
            </a:pPr>
            <a:r>
              <a:rPr lang="en-US" dirty="0"/>
              <a:t>________________________________</a:t>
            </a:r>
          </a:p>
          <a:p>
            <a:pPr marL="342900" indent="-342900">
              <a:buFont typeface="+mj-lt"/>
              <a:buAutoNum type="arabicPeriod"/>
            </a:pPr>
            <a:endParaRPr lang="en-US" dirty="0"/>
          </a:p>
          <a:p>
            <a:pPr marL="342900" indent="-342900">
              <a:buFont typeface="+mj-lt"/>
              <a:buAutoNum type="arabicPeriod"/>
            </a:pPr>
            <a:r>
              <a:rPr lang="en-US" dirty="0"/>
              <a:t>________________________________</a:t>
            </a:r>
          </a:p>
          <a:p>
            <a:pPr marL="342900" indent="-342900">
              <a:buFont typeface="+mj-lt"/>
              <a:buAutoNum type="arabicPeriod"/>
            </a:pPr>
            <a:endParaRPr lang="en-US" dirty="0"/>
          </a:p>
          <a:p>
            <a:pPr marL="342900" indent="-342900">
              <a:buFont typeface="+mj-lt"/>
              <a:buAutoNum type="arabicPeriod"/>
            </a:pPr>
            <a:r>
              <a:rPr lang="en-US" dirty="0"/>
              <a:t>________________________________</a:t>
            </a:r>
          </a:p>
          <a:p>
            <a:pPr marL="342900" indent="-342900">
              <a:buFont typeface="+mj-lt"/>
              <a:buAutoNum type="arabicPeriod"/>
            </a:pPr>
            <a:endParaRPr lang="en-US" dirty="0"/>
          </a:p>
          <a:p>
            <a:pPr marL="342900" indent="-342900">
              <a:buFont typeface="+mj-lt"/>
              <a:buAutoNum type="arabicPeriod"/>
            </a:pPr>
            <a:r>
              <a:rPr lang="en-US" dirty="0"/>
              <a:t>________________________________</a:t>
            </a:r>
          </a:p>
          <a:p>
            <a:pPr marL="342900" indent="-342900">
              <a:buFont typeface="+mj-lt"/>
              <a:buAutoNum type="arabicPeriod"/>
            </a:pPr>
            <a:endParaRPr lang="en-US" dirty="0"/>
          </a:p>
          <a:p>
            <a:pPr marL="342900" indent="-342900">
              <a:buFont typeface="+mj-lt"/>
              <a:buAutoNum type="arabicPeriod"/>
            </a:pPr>
            <a:endParaRPr lang="en-US" dirty="0"/>
          </a:p>
        </p:txBody>
      </p:sp>
      <p:sp>
        <p:nvSpPr>
          <p:cNvPr id="6" name="Content Placeholder 2">
            <a:extLst>
              <a:ext uri="{FF2B5EF4-FFF2-40B4-BE49-F238E27FC236}">
                <a16:creationId xmlns:a16="http://schemas.microsoft.com/office/drawing/2014/main" id="{0E3A3E91-C02A-D949-0E7E-B7807326C1D0}"/>
              </a:ext>
            </a:extLst>
          </p:cNvPr>
          <p:cNvSpPr txBox="1">
            <a:spLocks/>
          </p:cNvSpPr>
          <p:nvPr/>
        </p:nvSpPr>
        <p:spPr>
          <a:xfrm>
            <a:off x="6185727" y="2081437"/>
            <a:ext cx="4211120" cy="363645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b="1" dirty="0"/>
              <a:t>INTERNAL DRIVERS</a:t>
            </a:r>
            <a:br>
              <a:rPr lang="en-US" sz="1500" b="1" dirty="0"/>
            </a:br>
            <a:endParaRPr lang="en-US" sz="1500" b="1" dirty="0"/>
          </a:p>
          <a:p>
            <a:pPr marL="342900" indent="-342900">
              <a:buFont typeface="+mj-lt"/>
              <a:buAutoNum type="arabicPeriod"/>
            </a:pPr>
            <a:r>
              <a:rPr lang="en-US" sz="1500" dirty="0"/>
              <a:t>________________________________</a:t>
            </a:r>
          </a:p>
          <a:p>
            <a:pPr marL="342900" indent="-342900">
              <a:buFont typeface="+mj-lt"/>
              <a:buAutoNum type="arabicPeriod"/>
            </a:pPr>
            <a:endParaRPr lang="en-US" sz="1500" dirty="0"/>
          </a:p>
          <a:p>
            <a:pPr marL="342900" indent="-342900">
              <a:buFont typeface="+mj-lt"/>
              <a:buAutoNum type="arabicPeriod"/>
            </a:pPr>
            <a:r>
              <a:rPr lang="en-US" sz="1500" dirty="0"/>
              <a:t>________________________________</a:t>
            </a:r>
          </a:p>
          <a:p>
            <a:pPr marL="342900" indent="-342900">
              <a:buFont typeface="+mj-lt"/>
              <a:buAutoNum type="arabicPeriod"/>
            </a:pPr>
            <a:endParaRPr lang="en-US" sz="1500" dirty="0"/>
          </a:p>
          <a:p>
            <a:pPr marL="342900" indent="-342900">
              <a:buFont typeface="+mj-lt"/>
              <a:buAutoNum type="arabicPeriod"/>
            </a:pPr>
            <a:r>
              <a:rPr lang="en-US" sz="1500" dirty="0"/>
              <a:t>________________________________</a:t>
            </a:r>
          </a:p>
          <a:p>
            <a:pPr marL="342900" indent="-342900">
              <a:buFont typeface="+mj-lt"/>
              <a:buAutoNum type="arabicPeriod"/>
            </a:pPr>
            <a:endParaRPr lang="en-US" sz="1500" dirty="0"/>
          </a:p>
          <a:p>
            <a:pPr marL="342900" indent="-342900">
              <a:buFont typeface="+mj-lt"/>
              <a:buAutoNum type="arabicPeriod"/>
            </a:pPr>
            <a:r>
              <a:rPr lang="en-US" sz="1500" dirty="0"/>
              <a:t>________________________________</a:t>
            </a:r>
          </a:p>
          <a:p>
            <a:pPr marL="342900" indent="-342900">
              <a:buFont typeface="+mj-lt"/>
              <a:buAutoNum type="arabicPeriod"/>
            </a:pPr>
            <a:endParaRPr lang="en-US" sz="1500" dirty="0"/>
          </a:p>
          <a:p>
            <a:pPr marL="342900" indent="-342900">
              <a:buFont typeface="+mj-lt"/>
              <a:buAutoNum type="arabicPeriod"/>
            </a:pPr>
            <a:r>
              <a:rPr lang="en-US" sz="1500" dirty="0"/>
              <a:t>________________________________</a:t>
            </a:r>
          </a:p>
          <a:p>
            <a:pPr marL="342900" indent="-342900">
              <a:buFont typeface="+mj-lt"/>
              <a:buAutoNum type="arabicPeriod"/>
            </a:pPr>
            <a:endParaRPr lang="en-US" sz="1500" dirty="0"/>
          </a:p>
          <a:p>
            <a:pPr marL="342900" indent="-342900">
              <a:buFont typeface="+mj-lt"/>
              <a:buAutoNum type="arabicPeriod"/>
            </a:pPr>
            <a:endParaRPr lang="en-US" sz="1500" dirty="0"/>
          </a:p>
        </p:txBody>
      </p:sp>
      <p:sp>
        <p:nvSpPr>
          <p:cNvPr id="10" name="TextBox 9">
            <a:extLst>
              <a:ext uri="{FF2B5EF4-FFF2-40B4-BE49-F238E27FC236}">
                <a16:creationId xmlns:a16="http://schemas.microsoft.com/office/drawing/2014/main" id="{827A3EB0-980B-53E5-176A-B5595EC7E330}"/>
              </a:ext>
            </a:extLst>
          </p:cNvPr>
          <p:cNvSpPr txBox="1"/>
          <p:nvPr/>
        </p:nvSpPr>
        <p:spPr>
          <a:xfrm>
            <a:off x="3721715" y="1433676"/>
            <a:ext cx="3937103" cy="369332"/>
          </a:xfrm>
          <a:prstGeom prst="rect">
            <a:avLst/>
          </a:prstGeom>
          <a:noFill/>
        </p:spPr>
        <p:txBody>
          <a:bodyPr wrap="none" rtlCol="0">
            <a:spAutoFit/>
          </a:bodyPr>
          <a:lstStyle/>
          <a:p>
            <a:r>
              <a:rPr lang="en-US" b="1" dirty="0"/>
              <a:t>Suggest 5 internal and external drivers </a:t>
            </a:r>
          </a:p>
        </p:txBody>
      </p:sp>
      <p:sp>
        <p:nvSpPr>
          <p:cNvPr id="5" name="Slide Number Placeholder 3">
            <a:extLst>
              <a:ext uri="{FF2B5EF4-FFF2-40B4-BE49-F238E27FC236}">
                <a16:creationId xmlns:a16="http://schemas.microsoft.com/office/drawing/2014/main" id="{C629A944-0CEB-B53A-0FCF-88ED59F7D0D1}"/>
              </a:ext>
            </a:extLst>
          </p:cNvPr>
          <p:cNvSpPr txBox="1">
            <a:spLocks/>
          </p:cNvSpPr>
          <p:nvPr/>
        </p:nvSpPr>
        <p:spPr>
          <a:xfrm>
            <a:off x="11618775" y="6491411"/>
            <a:ext cx="434837"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a:pPr algn="r"/>
              <a:t>46</a:t>
            </a:fld>
            <a:endParaRPr lang="en-US" sz="1200" dirty="0"/>
          </a:p>
        </p:txBody>
      </p:sp>
    </p:spTree>
    <p:extLst>
      <p:ext uri="{BB962C8B-B14F-4D97-AF65-F5344CB8AC3E}">
        <p14:creationId xmlns:p14="http://schemas.microsoft.com/office/powerpoint/2010/main" val="31232145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98E10-92A5-45C1-8F70-3E8B1234981D}"/>
              </a:ext>
            </a:extLst>
          </p:cNvPr>
          <p:cNvSpPr>
            <a:spLocks noGrp="1"/>
          </p:cNvSpPr>
          <p:nvPr>
            <p:ph type="title"/>
          </p:nvPr>
        </p:nvSpPr>
        <p:spPr/>
        <p:txBody>
          <a:bodyPr/>
          <a:lstStyle/>
          <a:p>
            <a:r>
              <a:rPr lang="en-US" dirty="0"/>
              <a:t>“Offence” vs. “Defence”</a:t>
            </a:r>
          </a:p>
        </p:txBody>
      </p:sp>
      <p:sp>
        <p:nvSpPr>
          <p:cNvPr id="3" name="Content Placeholder 2">
            <a:extLst>
              <a:ext uri="{FF2B5EF4-FFF2-40B4-BE49-F238E27FC236}">
                <a16:creationId xmlns:a16="http://schemas.microsoft.com/office/drawing/2014/main" id="{B5829A68-7D9B-47B7-9031-C5248874E4DD}"/>
              </a:ext>
            </a:extLst>
          </p:cNvPr>
          <p:cNvSpPr>
            <a:spLocks noGrp="1"/>
          </p:cNvSpPr>
          <p:nvPr>
            <p:ph idx="1"/>
          </p:nvPr>
        </p:nvSpPr>
        <p:spPr>
          <a:xfrm>
            <a:off x="819880" y="2702676"/>
            <a:ext cx="3253454" cy="1386992"/>
          </a:xfrm>
        </p:spPr>
        <p:txBody>
          <a:bodyPr>
            <a:normAutofit lnSpcReduction="10000"/>
          </a:bodyPr>
          <a:lstStyle/>
          <a:p>
            <a:pPr>
              <a:lnSpc>
                <a:spcPct val="100000"/>
              </a:lnSpc>
            </a:pPr>
            <a:r>
              <a:rPr lang="en-US" dirty="0">
                <a:solidFill>
                  <a:srgbClr val="FF0000"/>
                </a:solidFill>
              </a:rPr>
              <a:t>Focused on Creating Opportunity</a:t>
            </a:r>
          </a:p>
          <a:p>
            <a:pPr lvl="1">
              <a:lnSpc>
                <a:spcPct val="100000"/>
              </a:lnSpc>
            </a:pPr>
            <a:r>
              <a:rPr lang="en-US" dirty="0"/>
              <a:t>Improving Profitability</a:t>
            </a:r>
          </a:p>
          <a:p>
            <a:pPr lvl="1">
              <a:lnSpc>
                <a:spcPct val="100000"/>
              </a:lnSpc>
            </a:pPr>
            <a:r>
              <a:rPr lang="en-US" dirty="0"/>
              <a:t>Increasing Revenue</a:t>
            </a:r>
          </a:p>
          <a:p>
            <a:pPr lvl="1">
              <a:lnSpc>
                <a:spcPct val="100000"/>
              </a:lnSpc>
            </a:pPr>
            <a:r>
              <a:rPr lang="en-US" dirty="0"/>
              <a:t>Improving Customer Satisfaction</a:t>
            </a:r>
          </a:p>
          <a:p>
            <a:pPr lvl="1">
              <a:lnSpc>
                <a:spcPct val="100000"/>
              </a:lnSpc>
            </a:pPr>
            <a:r>
              <a:rPr lang="en-US" dirty="0"/>
              <a:t>Gaining Competitive Advantage</a:t>
            </a:r>
          </a:p>
          <a:p>
            <a:pPr lvl="1"/>
            <a:endParaRPr lang="en-US" dirty="0"/>
          </a:p>
        </p:txBody>
      </p:sp>
      <p:sp>
        <p:nvSpPr>
          <p:cNvPr id="5" name="Content Placeholder 4">
            <a:extLst>
              <a:ext uri="{FF2B5EF4-FFF2-40B4-BE49-F238E27FC236}">
                <a16:creationId xmlns:a16="http://schemas.microsoft.com/office/drawing/2014/main" id="{4C920402-65FD-44EF-938A-920AB756AD5A}"/>
              </a:ext>
            </a:extLst>
          </p:cNvPr>
          <p:cNvSpPr>
            <a:spLocks noGrp="1"/>
          </p:cNvSpPr>
          <p:nvPr>
            <p:ph sz="quarter" idx="15"/>
          </p:nvPr>
        </p:nvSpPr>
        <p:spPr/>
        <p:txBody>
          <a:bodyPr/>
          <a:lstStyle/>
          <a:p>
            <a:r>
              <a:rPr lang="en-US" dirty="0"/>
              <a:t>What are your main reasons for improving Data Quality in your organisation? </a:t>
            </a:r>
          </a:p>
        </p:txBody>
      </p:sp>
      <p:pic>
        <p:nvPicPr>
          <p:cNvPr id="7" name="Picture 6">
            <a:extLst>
              <a:ext uri="{FF2B5EF4-FFF2-40B4-BE49-F238E27FC236}">
                <a16:creationId xmlns:a16="http://schemas.microsoft.com/office/drawing/2014/main" id="{0B5CF298-B2E7-443C-9FFB-D96CCA9C63D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97509" y="1727164"/>
            <a:ext cx="2072696" cy="1386992"/>
          </a:xfrm>
          <a:prstGeom prst="rect">
            <a:avLst/>
          </a:prstGeom>
        </p:spPr>
      </p:pic>
      <p:sp>
        <p:nvSpPr>
          <p:cNvPr id="8" name="TextBox 7">
            <a:extLst>
              <a:ext uri="{FF2B5EF4-FFF2-40B4-BE49-F238E27FC236}">
                <a16:creationId xmlns:a16="http://schemas.microsoft.com/office/drawing/2014/main" id="{4C805744-9152-4041-93DC-ED237CC4B3D7}"/>
              </a:ext>
            </a:extLst>
          </p:cNvPr>
          <p:cNvSpPr txBox="1"/>
          <p:nvPr/>
        </p:nvSpPr>
        <p:spPr>
          <a:xfrm>
            <a:off x="1317669" y="1976962"/>
            <a:ext cx="2107277" cy="415498"/>
          </a:xfrm>
          <a:prstGeom prst="rect">
            <a:avLst/>
          </a:prstGeom>
          <a:noFill/>
        </p:spPr>
        <p:txBody>
          <a:bodyPr wrap="square" rtlCol="0">
            <a:spAutoFit/>
          </a:bodyPr>
          <a:lstStyle/>
          <a:p>
            <a:r>
              <a:rPr lang="en-US" sz="2100" b="1" dirty="0">
                <a:solidFill>
                  <a:srgbClr val="FF0000"/>
                </a:solidFill>
              </a:rPr>
              <a:t>Offence</a:t>
            </a:r>
          </a:p>
        </p:txBody>
      </p:sp>
      <p:sp>
        <p:nvSpPr>
          <p:cNvPr id="9" name="TextBox 8">
            <a:extLst>
              <a:ext uri="{FF2B5EF4-FFF2-40B4-BE49-F238E27FC236}">
                <a16:creationId xmlns:a16="http://schemas.microsoft.com/office/drawing/2014/main" id="{860061AE-1E97-4A3D-A2B6-86155C756253}"/>
              </a:ext>
            </a:extLst>
          </p:cNvPr>
          <p:cNvSpPr txBox="1"/>
          <p:nvPr/>
        </p:nvSpPr>
        <p:spPr>
          <a:xfrm>
            <a:off x="8373693" y="2008751"/>
            <a:ext cx="2107277" cy="415498"/>
          </a:xfrm>
          <a:prstGeom prst="rect">
            <a:avLst/>
          </a:prstGeom>
          <a:noFill/>
        </p:spPr>
        <p:txBody>
          <a:bodyPr wrap="square" rtlCol="0">
            <a:spAutoFit/>
          </a:bodyPr>
          <a:lstStyle/>
          <a:p>
            <a:r>
              <a:rPr lang="en-US" sz="2100" b="1" dirty="0">
                <a:solidFill>
                  <a:srgbClr val="0070C0"/>
                </a:solidFill>
              </a:rPr>
              <a:t>Defence</a:t>
            </a:r>
          </a:p>
        </p:txBody>
      </p:sp>
      <p:sp>
        <p:nvSpPr>
          <p:cNvPr id="10" name="Content Placeholder 2">
            <a:extLst>
              <a:ext uri="{FF2B5EF4-FFF2-40B4-BE49-F238E27FC236}">
                <a16:creationId xmlns:a16="http://schemas.microsoft.com/office/drawing/2014/main" id="{0E7A28BF-9820-4645-9B1A-C1A923680769}"/>
              </a:ext>
            </a:extLst>
          </p:cNvPr>
          <p:cNvSpPr txBox="1">
            <a:spLocks/>
          </p:cNvSpPr>
          <p:nvPr/>
        </p:nvSpPr>
        <p:spPr>
          <a:xfrm>
            <a:off x="7800600" y="2702675"/>
            <a:ext cx="3253454" cy="147176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500" dirty="0">
                <a:solidFill>
                  <a:srgbClr val="0070C0"/>
                </a:solidFill>
              </a:rPr>
              <a:t>Focused on Reducing Risk</a:t>
            </a:r>
          </a:p>
          <a:p>
            <a:pPr lvl="1">
              <a:lnSpc>
                <a:spcPct val="100000"/>
              </a:lnSpc>
            </a:pPr>
            <a:r>
              <a:rPr lang="en-US" sz="1350" dirty="0"/>
              <a:t>Ensuring Compliance &amp; Regulation</a:t>
            </a:r>
          </a:p>
          <a:p>
            <a:pPr lvl="1">
              <a:lnSpc>
                <a:spcPct val="100000"/>
              </a:lnSpc>
            </a:pPr>
            <a:r>
              <a:rPr lang="en-US" sz="1350" dirty="0"/>
              <a:t>Avoiding Audits or Fines</a:t>
            </a:r>
          </a:p>
          <a:p>
            <a:pPr lvl="1">
              <a:lnSpc>
                <a:spcPct val="100000"/>
              </a:lnSpc>
            </a:pPr>
            <a:r>
              <a:rPr lang="en-US" sz="1350" dirty="0"/>
              <a:t>Fraud Detection</a:t>
            </a:r>
          </a:p>
          <a:p>
            <a:pPr lvl="1">
              <a:lnSpc>
                <a:spcPct val="100000"/>
              </a:lnSpc>
            </a:pPr>
            <a:r>
              <a:rPr lang="en-US" sz="1350" dirty="0"/>
              <a:t>Security &amp; Privacy</a:t>
            </a:r>
          </a:p>
          <a:p>
            <a:pPr lvl="1"/>
            <a:endParaRPr lang="en-US" sz="1350" dirty="0"/>
          </a:p>
        </p:txBody>
      </p:sp>
      <p:sp>
        <p:nvSpPr>
          <p:cNvPr id="11" name="Content Placeholder 4">
            <a:extLst>
              <a:ext uri="{FF2B5EF4-FFF2-40B4-BE49-F238E27FC236}">
                <a16:creationId xmlns:a16="http://schemas.microsoft.com/office/drawing/2014/main" id="{8DBB7D72-A326-4C33-A757-A7B0BE01A4BE}"/>
              </a:ext>
            </a:extLst>
          </p:cNvPr>
          <p:cNvSpPr txBox="1">
            <a:spLocks/>
          </p:cNvSpPr>
          <p:nvPr/>
        </p:nvSpPr>
        <p:spPr>
          <a:xfrm>
            <a:off x="1502229" y="5366677"/>
            <a:ext cx="9286503" cy="489873"/>
          </a:xfrm>
          <a:prstGeom prst="rect">
            <a:avLst/>
          </a:prstGeom>
        </p:spPr>
        <p:txBody>
          <a:bodyPr vert="horz" lIns="68580" tIns="34290" rIns="68580" bIns="34290" rtlCol="0">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0" cap="none" spc="0" baseline="0">
                <a:solidFill>
                  <a:schemeClr val="bg1">
                    <a:lumMod val="50000"/>
                  </a:schemeClr>
                </a:solidFill>
                <a:latin typeface="+mn-lt"/>
                <a:ea typeface="Gotham Bold" pitchFamily="50" charset="0"/>
                <a:cs typeface="Gotham Bold" pitchFamily="50" charset="0"/>
              </a:defRPr>
            </a:lvl1pPr>
            <a:lvl2pPr marL="685800" indent="-228600" algn="l" defTabSz="914400" rtl="0" eaLnBrk="1" latinLnBrk="0" hangingPunct="1">
              <a:lnSpc>
                <a:spcPct val="90000"/>
              </a:lnSpc>
              <a:spcBef>
                <a:spcPts val="500"/>
              </a:spcBef>
              <a:buFont typeface="Arial" panose="020B0604020202020204" pitchFamily="34" charset="0"/>
              <a:buNone/>
              <a:defRPr sz="2000" kern="1200">
                <a:solidFill>
                  <a:srgbClr val="7DC3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1800" kern="1200">
                <a:solidFill>
                  <a:srgbClr val="7DC3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0099"/>
                </a:solidFill>
              </a:rPr>
              <a:t>Discussion:  On which end of the spectrum is your organisation?</a:t>
            </a:r>
          </a:p>
        </p:txBody>
      </p:sp>
      <p:sp>
        <p:nvSpPr>
          <p:cNvPr id="12" name="Rectangle 11">
            <a:extLst>
              <a:ext uri="{FF2B5EF4-FFF2-40B4-BE49-F238E27FC236}">
                <a16:creationId xmlns:a16="http://schemas.microsoft.com/office/drawing/2014/main" id="{831210A5-B7FD-41A8-877C-88F7B4A95F11}"/>
              </a:ext>
            </a:extLst>
          </p:cNvPr>
          <p:cNvSpPr/>
          <p:nvPr/>
        </p:nvSpPr>
        <p:spPr>
          <a:xfrm>
            <a:off x="819880" y="4881038"/>
            <a:ext cx="6182629" cy="286134"/>
          </a:xfrm>
          <a:prstGeom prst="rect">
            <a:avLst/>
          </a:prstGeom>
          <a:solidFill>
            <a:srgbClr val="FF0000"/>
          </a:solidFill>
          <a:ln>
            <a:gradFill>
              <a:gsLst>
                <a:gs pos="0">
                  <a:srgbClr val="0070C0"/>
                </a:gs>
                <a:gs pos="25000">
                  <a:srgbClr val="5BA1D6"/>
                </a:gs>
                <a:gs pos="99000">
                  <a:schemeClr val="accent1">
                    <a:lumMod val="45000"/>
                    <a:lumOff val="5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A05D1BDF-1097-4011-90FD-670C34DAE091}"/>
              </a:ext>
            </a:extLst>
          </p:cNvPr>
          <p:cNvSpPr/>
          <p:nvPr/>
        </p:nvSpPr>
        <p:spPr>
          <a:xfrm>
            <a:off x="7309614" y="4863323"/>
            <a:ext cx="3479118" cy="286134"/>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B0DCF7AD-5870-4DDA-BB99-A358550EA137}"/>
              </a:ext>
            </a:extLst>
          </p:cNvPr>
          <p:cNvSpPr/>
          <p:nvPr/>
        </p:nvSpPr>
        <p:spPr>
          <a:xfrm>
            <a:off x="4895850" y="4863323"/>
            <a:ext cx="2400300" cy="28613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Slide Number Placeholder 3">
            <a:extLst>
              <a:ext uri="{FF2B5EF4-FFF2-40B4-BE49-F238E27FC236}">
                <a16:creationId xmlns:a16="http://schemas.microsoft.com/office/drawing/2014/main" id="{396BCC77-B516-C957-3A55-026CAF1BBC58}"/>
              </a:ext>
            </a:extLst>
          </p:cNvPr>
          <p:cNvSpPr txBox="1">
            <a:spLocks/>
          </p:cNvSpPr>
          <p:nvPr/>
        </p:nvSpPr>
        <p:spPr>
          <a:xfrm>
            <a:off x="11589086" y="6467660"/>
            <a:ext cx="434837"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a:pPr algn="r"/>
              <a:t>47</a:t>
            </a:fld>
            <a:endParaRPr lang="en-US" sz="1200" dirty="0"/>
          </a:p>
        </p:txBody>
      </p:sp>
    </p:spTree>
    <p:extLst>
      <p:ext uri="{BB962C8B-B14F-4D97-AF65-F5344CB8AC3E}">
        <p14:creationId xmlns:p14="http://schemas.microsoft.com/office/powerpoint/2010/main" val="3359114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82D3D8-D8CD-4CA6-8EE9-C2E6AC7339F8}"/>
              </a:ext>
            </a:extLst>
          </p:cNvPr>
          <p:cNvSpPr/>
          <p:nvPr/>
        </p:nvSpPr>
        <p:spPr>
          <a:xfrm>
            <a:off x="0" y="1828509"/>
            <a:ext cx="12192000" cy="38196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E0579F-E0A2-4707-9A34-8AB4F376F92A}"/>
              </a:ext>
            </a:extLst>
          </p:cNvPr>
          <p:cNvSpPr>
            <a:spLocks noGrp="1"/>
          </p:cNvSpPr>
          <p:nvPr>
            <p:ph type="title"/>
          </p:nvPr>
        </p:nvSpPr>
        <p:spPr/>
        <p:txBody>
          <a:bodyPr>
            <a:normAutofit/>
          </a:bodyPr>
          <a:lstStyle/>
          <a:p>
            <a:r>
              <a:rPr lang="en-US" dirty="0"/>
              <a:t>Making the Case for Action </a:t>
            </a:r>
          </a:p>
        </p:txBody>
      </p:sp>
      <p:sp>
        <p:nvSpPr>
          <p:cNvPr id="11" name="Content Placeholder 10">
            <a:extLst>
              <a:ext uri="{FF2B5EF4-FFF2-40B4-BE49-F238E27FC236}">
                <a16:creationId xmlns:a16="http://schemas.microsoft.com/office/drawing/2014/main" id="{E8D9F01D-16F9-49E3-A8DD-90E5BE4F2EDA}"/>
              </a:ext>
            </a:extLst>
          </p:cNvPr>
          <p:cNvSpPr>
            <a:spLocks noGrp="1"/>
          </p:cNvSpPr>
          <p:nvPr>
            <p:ph sz="quarter" idx="15"/>
          </p:nvPr>
        </p:nvSpPr>
        <p:spPr/>
        <p:txBody>
          <a:bodyPr/>
          <a:lstStyle/>
          <a:p>
            <a:r>
              <a:rPr lang="en-US" dirty="0"/>
              <a:t>While Business Cases and ROI Calculations can be complex, they generally fall into 4 categories:</a:t>
            </a:r>
          </a:p>
          <a:p>
            <a:endParaRPr lang="en-US" dirty="0"/>
          </a:p>
        </p:txBody>
      </p:sp>
      <p:sp>
        <p:nvSpPr>
          <p:cNvPr id="4" name="Slide Number Placeholder 3">
            <a:extLst>
              <a:ext uri="{FF2B5EF4-FFF2-40B4-BE49-F238E27FC236}">
                <a16:creationId xmlns:a16="http://schemas.microsoft.com/office/drawing/2014/main" id="{BC506758-CA4D-4059-BA87-107EF4337DB9}"/>
              </a:ext>
            </a:extLst>
          </p:cNvPr>
          <p:cNvSpPr>
            <a:spLocks noGrp="1"/>
          </p:cNvSpPr>
          <p:nvPr>
            <p:ph type="sldNum" sz="quarter" idx="12"/>
          </p:nvPr>
        </p:nvSpPr>
        <p:spPr/>
        <p:txBody>
          <a:bodyPr/>
          <a:lstStyle/>
          <a:p>
            <a:fld id="{7C0A8638-8D10-419D-A540-6BF35F11F66E}" type="slidenum">
              <a:rPr lang="en-US" smtClean="0">
                <a:solidFill>
                  <a:schemeClr val="tx1"/>
                </a:solidFill>
              </a:rPr>
              <a:t>48</a:t>
            </a:fld>
            <a:endParaRPr lang="en-US" dirty="0">
              <a:solidFill>
                <a:schemeClr val="tx1"/>
              </a:solidFill>
            </a:endParaRPr>
          </a:p>
        </p:txBody>
      </p:sp>
      <p:sp>
        <p:nvSpPr>
          <p:cNvPr id="14" name="Rectangle 13">
            <a:extLst>
              <a:ext uri="{FF2B5EF4-FFF2-40B4-BE49-F238E27FC236}">
                <a16:creationId xmlns:a16="http://schemas.microsoft.com/office/drawing/2014/main" id="{1365DE36-E356-4D74-9902-63BB05197520}"/>
              </a:ext>
            </a:extLst>
          </p:cNvPr>
          <p:cNvSpPr/>
          <p:nvPr/>
        </p:nvSpPr>
        <p:spPr>
          <a:xfrm>
            <a:off x="152423" y="1720111"/>
            <a:ext cx="2767782" cy="4336559"/>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6712EF97-42E2-4759-9851-15DF56EC2AEE}"/>
              </a:ext>
            </a:extLst>
          </p:cNvPr>
          <p:cNvSpPr txBox="1"/>
          <p:nvPr/>
        </p:nvSpPr>
        <p:spPr>
          <a:xfrm>
            <a:off x="205678" y="3811682"/>
            <a:ext cx="2767782" cy="2214132"/>
          </a:xfrm>
          <a:prstGeom prst="rect">
            <a:avLst/>
          </a:prstGeom>
          <a:noFill/>
        </p:spPr>
        <p:txBody>
          <a:bodyPr wrap="square" rtlCol="0">
            <a:spAutoFit/>
          </a:bodyPr>
          <a:lstStyle/>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Wasted labour costs due to manual efforts</a:t>
            </a:r>
            <a:br>
              <a:rPr lang="en-US" sz="1400" dirty="0">
                <a:solidFill>
                  <a:schemeClr val="tx1">
                    <a:lumMod val="85000"/>
                    <a:lumOff val="15000"/>
                  </a:schemeClr>
                </a:solidFill>
              </a:rPr>
            </a:br>
            <a:r>
              <a:rPr lang="en-US" sz="1200" dirty="0">
                <a:solidFill>
                  <a:schemeClr val="tx1">
                    <a:lumMod val="85000"/>
                    <a:lumOff val="15000"/>
                  </a:schemeClr>
                </a:solidFill>
              </a:rPr>
              <a:t>(Data cleansing, finding data, manual integration, etc.)</a:t>
            </a:r>
            <a:br>
              <a:rPr lang="en-US" sz="1400" dirty="0">
                <a:solidFill>
                  <a:schemeClr val="tx1">
                    <a:lumMod val="85000"/>
                    <a:lumOff val="15000"/>
                  </a:schemeClr>
                </a:solidFill>
              </a:rPr>
            </a:br>
            <a:endParaRPr lang="en-US" sz="1400" dirty="0">
              <a:solidFill>
                <a:schemeClr val="tx1">
                  <a:lumMod val="85000"/>
                  <a:lumOff val="15000"/>
                </a:schemeClr>
              </a:solidFill>
            </a:endParaRPr>
          </a:p>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Inefficient business processes for data management </a:t>
            </a:r>
            <a:br>
              <a:rPr lang="en-US" sz="1400" dirty="0">
                <a:solidFill>
                  <a:schemeClr val="tx1">
                    <a:lumMod val="85000"/>
                    <a:lumOff val="15000"/>
                  </a:schemeClr>
                </a:solidFill>
              </a:rPr>
            </a:br>
            <a:r>
              <a:rPr lang="en-US" sz="1200" dirty="0">
                <a:solidFill>
                  <a:schemeClr val="tx1">
                    <a:lumMod val="85000"/>
                    <a:lumOff val="15000"/>
                  </a:schemeClr>
                </a:solidFill>
              </a:rPr>
              <a:t>(Product Master Data process)</a:t>
            </a:r>
          </a:p>
          <a:p>
            <a:pPr marL="166688" indent="-166688">
              <a:lnSpc>
                <a:spcPct val="80000"/>
              </a:lnSpc>
              <a:buFont typeface="Arial" panose="020B0604020202020204" pitchFamily="34" charset="0"/>
              <a:buChar char="•"/>
            </a:pPr>
            <a:endParaRPr lang="en-US" sz="1400" dirty="0">
              <a:solidFill>
                <a:schemeClr val="tx1">
                  <a:lumMod val="85000"/>
                  <a:lumOff val="15000"/>
                </a:schemeClr>
              </a:solidFill>
            </a:endParaRPr>
          </a:p>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Data quality cost avoidance </a:t>
            </a:r>
            <a:br>
              <a:rPr lang="en-US" sz="1400" dirty="0">
                <a:solidFill>
                  <a:schemeClr val="tx1">
                    <a:lumMod val="85000"/>
                    <a:lumOff val="15000"/>
                  </a:schemeClr>
                </a:solidFill>
              </a:rPr>
            </a:br>
            <a:r>
              <a:rPr lang="en-US" sz="1200" dirty="0">
                <a:solidFill>
                  <a:schemeClr val="tx1">
                    <a:lumMod val="85000"/>
                    <a:lumOff val="15000"/>
                  </a:schemeClr>
                </a:solidFill>
              </a:rPr>
              <a:t>(Wasted mailings sent to wrong addresses)</a:t>
            </a:r>
          </a:p>
          <a:p>
            <a:pPr marL="166688" indent="-166688">
              <a:lnSpc>
                <a:spcPct val="80000"/>
              </a:lnSpc>
              <a:buFont typeface="Arial" panose="020B0604020202020204" pitchFamily="34" charset="0"/>
              <a:buChar char="•"/>
            </a:pPr>
            <a:endParaRPr lang="en-US" sz="1400" dirty="0">
              <a:solidFill>
                <a:schemeClr val="tx1">
                  <a:lumMod val="85000"/>
                  <a:lumOff val="15000"/>
                </a:schemeClr>
              </a:solidFill>
            </a:endParaRPr>
          </a:p>
        </p:txBody>
      </p:sp>
      <p:pic>
        <p:nvPicPr>
          <p:cNvPr id="25" name="Graphic 24" descr="Downward trend">
            <a:extLst>
              <a:ext uri="{FF2B5EF4-FFF2-40B4-BE49-F238E27FC236}">
                <a16:creationId xmlns:a16="http://schemas.microsoft.com/office/drawing/2014/main" id="{170B4F7A-AEB9-4C42-BB68-58017BEBBEE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0880" y="1676127"/>
            <a:ext cx="1597045" cy="1597045"/>
          </a:xfrm>
          <a:prstGeom prst="rect">
            <a:avLst/>
          </a:prstGeom>
        </p:spPr>
      </p:pic>
      <p:sp>
        <p:nvSpPr>
          <p:cNvPr id="27" name="TextBox 26">
            <a:extLst>
              <a:ext uri="{FF2B5EF4-FFF2-40B4-BE49-F238E27FC236}">
                <a16:creationId xmlns:a16="http://schemas.microsoft.com/office/drawing/2014/main" id="{C82C80E7-6DF1-4D45-A05E-F4B14D0AC24D}"/>
              </a:ext>
            </a:extLst>
          </p:cNvPr>
          <p:cNvSpPr txBox="1"/>
          <p:nvPr/>
        </p:nvSpPr>
        <p:spPr>
          <a:xfrm>
            <a:off x="151197" y="3145189"/>
            <a:ext cx="2807122" cy="400110"/>
          </a:xfrm>
          <a:prstGeom prst="rect">
            <a:avLst/>
          </a:prstGeom>
          <a:noFill/>
        </p:spPr>
        <p:txBody>
          <a:bodyPr wrap="square" rtlCol="0">
            <a:spAutoFit/>
          </a:bodyPr>
          <a:lstStyle/>
          <a:p>
            <a:pPr algn="ctr"/>
            <a:r>
              <a:rPr lang="en-US" sz="2000" b="1" dirty="0">
                <a:solidFill>
                  <a:schemeClr val="accent6">
                    <a:lumMod val="50000"/>
                  </a:schemeClr>
                </a:solidFill>
              </a:rPr>
              <a:t>Decreasing Costs</a:t>
            </a:r>
          </a:p>
        </p:txBody>
      </p:sp>
      <p:sp>
        <p:nvSpPr>
          <p:cNvPr id="31" name="Rectangle 30">
            <a:extLst>
              <a:ext uri="{FF2B5EF4-FFF2-40B4-BE49-F238E27FC236}">
                <a16:creationId xmlns:a16="http://schemas.microsoft.com/office/drawing/2014/main" id="{70D51247-F5AB-442D-9F52-DFE99552FF0E}"/>
              </a:ext>
            </a:extLst>
          </p:cNvPr>
          <p:cNvSpPr/>
          <p:nvPr/>
        </p:nvSpPr>
        <p:spPr>
          <a:xfrm>
            <a:off x="3179918" y="1720112"/>
            <a:ext cx="2767782" cy="4336558"/>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785A66B6-2DF9-4B87-89CF-442AB47D4F78}"/>
              </a:ext>
            </a:extLst>
          </p:cNvPr>
          <p:cNvSpPr txBox="1"/>
          <p:nvPr/>
        </p:nvSpPr>
        <p:spPr>
          <a:xfrm>
            <a:off x="3233173" y="3811683"/>
            <a:ext cx="2767782" cy="2337178"/>
          </a:xfrm>
          <a:prstGeom prst="rect">
            <a:avLst/>
          </a:prstGeom>
          <a:noFill/>
        </p:spPr>
        <p:txBody>
          <a:bodyPr wrap="square" rtlCol="0">
            <a:spAutoFit/>
          </a:bodyPr>
          <a:lstStyle/>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Price optimisation through Analytics</a:t>
            </a:r>
          </a:p>
          <a:p>
            <a:pPr marL="166688" indent="-166688">
              <a:lnSpc>
                <a:spcPct val="80000"/>
              </a:lnSpc>
              <a:buFont typeface="Arial" panose="020B0604020202020204" pitchFamily="34" charset="0"/>
              <a:buChar char="•"/>
            </a:pPr>
            <a:endParaRPr lang="en-US" sz="1400" dirty="0">
              <a:solidFill>
                <a:schemeClr val="tx1">
                  <a:lumMod val="85000"/>
                  <a:lumOff val="15000"/>
                </a:schemeClr>
              </a:solidFill>
            </a:endParaRPr>
          </a:p>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Improved marketing campaigns through quality customer data</a:t>
            </a:r>
          </a:p>
          <a:p>
            <a:pPr marL="166688" indent="-166688">
              <a:lnSpc>
                <a:spcPct val="80000"/>
              </a:lnSpc>
              <a:buFont typeface="Arial" panose="020B0604020202020204" pitchFamily="34" charset="0"/>
              <a:buChar char="•"/>
            </a:pPr>
            <a:endParaRPr lang="en-US" sz="1400" dirty="0">
              <a:solidFill>
                <a:schemeClr val="tx1">
                  <a:lumMod val="85000"/>
                  <a:lumOff val="15000"/>
                </a:schemeClr>
              </a:solidFill>
            </a:endParaRPr>
          </a:p>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Data-driven recommendation engines to enhance the sales cycle</a:t>
            </a:r>
          </a:p>
          <a:p>
            <a:pPr marL="166688" indent="-166688">
              <a:lnSpc>
                <a:spcPct val="80000"/>
              </a:lnSpc>
              <a:buFont typeface="Arial" panose="020B0604020202020204" pitchFamily="34" charset="0"/>
              <a:buChar char="•"/>
            </a:pPr>
            <a:endParaRPr lang="en-US" sz="1400" dirty="0">
              <a:solidFill>
                <a:schemeClr val="tx1">
                  <a:lumMod val="85000"/>
                  <a:lumOff val="15000"/>
                </a:schemeClr>
              </a:solidFill>
            </a:endParaRPr>
          </a:p>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Better grant applications through data-driven needs analysis</a:t>
            </a:r>
          </a:p>
        </p:txBody>
      </p:sp>
      <p:sp>
        <p:nvSpPr>
          <p:cNvPr id="45" name="Rectangle 44">
            <a:extLst>
              <a:ext uri="{FF2B5EF4-FFF2-40B4-BE49-F238E27FC236}">
                <a16:creationId xmlns:a16="http://schemas.microsoft.com/office/drawing/2014/main" id="{6EDA28E8-0C2D-412D-BD5C-7B2E24410B04}"/>
              </a:ext>
            </a:extLst>
          </p:cNvPr>
          <p:cNvSpPr/>
          <p:nvPr/>
        </p:nvSpPr>
        <p:spPr>
          <a:xfrm>
            <a:off x="6207413" y="1720115"/>
            <a:ext cx="2767782" cy="4336557"/>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274320" rtlCol="0" anchor="ctr"/>
          <a:lstStyle/>
          <a:p>
            <a:pPr algn="ctr"/>
            <a:endParaRPr lang="en-US" dirty="0"/>
          </a:p>
        </p:txBody>
      </p:sp>
      <p:sp>
        <p:nvSpPr>
          <p:cNvPr id="46" name="TextBox 45">
            <a:extLst>
              <a:ext uri="{FF2B5EF4-FFF2-40B4-BE49-F238E27FC236}">
                <a16:creationId xmlns:a16="http://schemas.microsoft.com/office/drawing/2014/main" id="{6127D8F8-A962-4B2B-8349-242C5DDED339}"/>
              </a:ext>
            </a:extLst>
          </p:cNvPr>
          <p:cNvSpPr txBox="1"/>
          <p:nvPr/>
        </p:nvSpPr>
        <p:spPr>
          <a:xfrm>
            <a:off x="6191048" y="3811682"/>
            <a:ext cx="2798520" cy="1746312"/>
          </a:xfrm>
          <a:prstGeom prst="rect">
            <a:avLst/>
          </a:prstGeom>
          <a:noFill/>
        </p:spPr>
        <p:txBody>
          <a:bodyPr wrap="square" rtlCol="0">
            <a:spAutoFit/>
          </a:bodyPr>
          <a:lstStyle/>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Industry regulations </a:t>
            </a:r>
            <a:br>
              <a:rPr lang="en-US" sz="1400" dirty="0"/>
            </a:br>
            <a:r>
              <a:rPr lang="en-US" sz="1200" dirty="0"/>
              <a:t>(GDPR, HIPAA, BCBS 239, Spice, </a:t>
            </a:r>
            <a:br>
              <a:rPr lang="en-US" sz="1200" dirty="0"/>
            </a:br>
            <a:r>
              <a:rPr lang="en-US" sz="1200" dirty="0"/>
              <a:t>HIPAA, etc.)</a:t>
            </a:r>
          </a:p>
          <a:p>
            <a:pPr marL="166688" indent="-166688">
              <a:lnSpc>
                <a:spcPct val="80000"/>
              </a:lnSpc>
              <a:buFont typeface="Arial" panose="020B0604020202020204" pitchFamily="34" charset="0"/>
              <a:buChar char="•"/>
            </a:pPr>
            <a:endParaRPr lang="en-US" sz="1400" dirty="0"/>
          </a:p>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Product traceability</a:t>
            </a:r>
            <a:br>
              <a:rPr lang="en-US" sz="1400" dirty="0">
                <a:solidFill>
                  <a:schemeClr val="tx1">
                    <a:lumMod val="85000"/>
                    <a:lumOff val="15000"/>
                  </a:schemeClr>
                </a:solidFill>
              </a:rPr>
            </a:br>
            <a:r>
              <a:rPr lang="en-US" sz="1200" dirty="0">
                <a:solidFill>
                  <a:schemeClr val="tx1">
                    <a:lumMod val="85000"/>
                    <a:lumOff val="15000"/>
                  </a:schemeClr>
                </a:solidFill>
              </a:rPr>
              <a:t>(Food lineage from farm/catch)</a:t>
            </a:r>
          </a:p>
          <a:p>
            <a:pPr marL="166688" indent="-166688">
              <a:lnSpc>
                <a:spcPct val="80000"/>
              </a:lnSpc>
              <a:buFont typeface="Arial" panose="020B0604020202020204" pitchFamily="34" charset="0"/>
              <a:buChar char="•"/>
            </a:pPr>
            <a:endParaRPr lang="en-US" sz="1400" dirty="0">
              <a:solidFill>
                <a:schemeClr val="tx1">
                  <a:lumMod val="85000"/>
                  <a:lumOff val="15000"/>
                </a:schemeClr>
              </a:solidFill>
            </a:endParaRPr>
          </a:p>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Litigation due to data breaches</a:t>
            </a:r>
          </a:p>
          <a:p>
            <a:pPr marL="166688" indent="-166688">
              <a:lnSpc>
                <a:spcPct val="80000"/>
              </a:lnSpc>
              <a:buFont typeface="Arial" panose="020B0604020202020204" pitchFamily="34" charset="0"/>
              <a:buChar char="•"/>
            </a:pPr>
            <a:endParaRPr lang="en-US" sz="1400" b="1" dirty="0">
              <a:solidFill>
                <a:schemeClr val="tx1">
                  <a:lumMod val="65000"/>
                  <a:lumOff val="35000"/>
                </a:schemeClr>
              </a:solidFill>
            </a:endParaRPr>
          </a:p>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Health and safety audits</a:t>
            </a:r>
          </a:p>
        </p:txBody>
      </p:sp>
      <p:grpSp>
        <p:nvGrpSpPr>
          <p:cNvPr id="48" name="Group 47">
            <a:extLst>
              <a:ext uri="{FF2B5EF4-FFF2-40B4-BE49-F238E27FC236}">
                <a16:creationId xmlns:a16="http://schemas.microsoft.com/office/drawing/2014/main" id="{1729629F-AD93-42AF-A5CA-44F307C5F84E}"/>
              </a:ext>
            </a:extLst>
          </p:cNvPr>
          <p:cNvGrpSpPr/>
          <p:nvPr/>
        </p:nvGrpSpPr>
        <p:grpSpPr>
          <a:xfrm>
            <a:off x="9234908" y="1720112"/>
            <a:ext cx="2782154" cy="4336556"/>
            <a:chOff x="870153" y="2747051"/>
            <a:chExt cx="2782154" cy="3417775"/>
          </a:xfrm>
        </p:grpSpPr>
        <p:sp>
          <p:nvSpPr>
            <p:cNvPr id="51" name="Rectangle 50">
              <a:extLst>
                <a:ext uri="{FF2B5EF4-FFF2-40B4-BE49-F238E27FC236}">
                  <a16:creationId xmlns:a16="http://schemas.microsoft.com/office/drawing/2014/main" id="{5EA22A5A-8FAC-4B83-92F5-29E3A72AC76D}"/>
                </a:ext>
              </a:extLst>
            </p:cNvPr>
            <p:cNvSpPr/>
            <p:nvPr/>
          </p:nvSpPr>
          <p:spPr>
            <a:xfrm>
              <a:off x="870153" y="2747051"/>
              <a:ext cx="2767782" cy="3417775"/>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7DC32F9F-0AB7-44B1-BE67-5E21FB90F8A8}"/>
                </a:ext>
              </a:extLst>
            </p:cNvPr>
            <p:cNvSpPr txBox="1"/>
            <p:nvPr/>
          </p:nvSpPr>
          <p:spPr>
            <a:xfrm>
              <a:off x="884525" y="4421726"/>
              <a:ext cx="2767782" cy="1027025"/>
            </a:xfrm>
            <a:prstGeom prst="rect">
              <a:avLst/>
            </a:prstGeom>
            <a:noFill/>
          </p:spPr>
          <p:txBody>
            <a:bodyPr wrap="square" rtlCol="0">
              <a:spAutoFit/>
            </a:bodyPr>
            <a:lstStyle/>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Customer satisfaction</a:t>
              </a:r>
            </a:p>
            <a:p>
              <a:pPr marL="166688" indent="-166688">
                <a:lnSpc>
                  <a:spcPct val="80000"/>
                </a:lnSpc>
                <a:buFont typeface="Arial" panose="020B0604020202020204" pitchFamily="34" charset="0"/>
                <a:buChar char="•"/>
              </a:pPr>
              <a:endParaRPr lang="en-US" sz="1400" b="1" dirty="0">
                <a:solidFill>
                  <a:schemeClr val="tx1">
                    <a:lumMod val="65000"/>
                    <a:lumOff val="35000"/>
                  </a:schemeClr>
                </a:solidFill>
              </a:endParaRPr>
            </a:p>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Brand trust</a:t>
              </a:r>
            </a:p>
            <a:p>
              <a:pPr marL="166688" indent="-166688">
                <a:lnSpc>
                  <a:spcPct val="80000"/>
                </a:lnSpc>
                <a:buFont typeface="Arial" panose="020B0604020202020204" pitchFamily="34" charset="0"/>
                <a:buChar char="•"/>
              </a:pPr>
              <a:endParaRPr lang="en-US" sz="1400" b="1" dirty="0">
                <a:solidFill>
                  <a:schemeClr val="tx1">
                    <a:lumMod val="65000"/>
                    <a:lumOff val="35000"/>
                  </a:schemeClr>
                </a:solidFill>
              </a:endParaRPr>
            </a:p>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Social media voice of consumer</a:t>
              </a:r>
            </a:p>
            <a:p>
              <a:pPr marL="166688" indent="-166688">
                <a:lnSpc>
                  <a:spcPct val="80000"/>
                </a:lnSpc>
                <a:buFont typeface="Arial" panose="020B0604020202020204" pitchFamily="34" charset="0"/>
                <a:buChar char="•"/>
              </a:pPr>
              <a:endParaRPr lang="en-US" sz="1400" b="1" dirty="0">
                <a:solidFill>
                  <a:schemeClr val="tx1">
                    <a:lumMod val="65000"/>
                    <a:lumOff val="35000"/>
                  </a:schemeClr>
                </a:solidFill>
              </a:endParaRPr>
            </a:p>
            <a:p>
              <a:pPr marL="166688" indent="-166688">
                <a:lnSpc>
                  <a:spcPct val="80000"/>
                </a:lnSpc>
                <a:buFont typeface="Arial" panose="020B0604020202020204" pitchFamily="34" charset="0"/>
                <a:buChar char="•"/>
              </a:pPr>
              <a:r>
                <a:rPr lang="en-US" sz="1400" b="1" dirty="0">
                  <a:solidFill>
                    <a:schemeClr val="tx1">
                      <a:lumMod val="65000"/>
                      <a:lumOff val="35000"/>
                    </a:schemeClr>
                  </a:solidFill>
                </a:rPr>
                <a:t>Loyalty &amp; ‘stickiness’</a:t>
              </a:r>
            </a:p>
          </p:txBody>
        </p:sp>
      </p:grpSp>
      <p:pic>
        <p:nvPicPr>
          <p:cNvPr id="54" name="Graphic 53" descr="Upward trend">
            <a:extLst>
              <a:ext uri="{FF2B5EF4-FFF2-40B4-BE49-F238E27FC236}">
                <a16:creationId xmlns:a16="http://schemas.microsoft.com/office/drawing/2014/main" id="{93848BBC-56CF-4020-9133-F355BCB8455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97652" y="1676131"/>
            <a:ext cx="1600977" cy="1597045"/>
          </a:xfrm>
          <a:prstGeom prst="rect">
            <a:avLst/>
          </a:prstGeom>
        </p:spPr>
      </p:pic>
      <p:sp>
        <p:nvSpPr>
          <p:cNvPr id="55" name="TextBox 54">
            <a:extLst>
              <a:ext uri="{FF2B5EF4-FFF2-40B4-BE49-F238E27FC236}">
                <a16:creationId xmlns:a16="http://schemas.microsoft.com/office/drawing/2014/main" id="{F51C6CEA-2C44-4B0E-A6F5-05015A8E7470}"/>
              </a:ext>
            </a:extLst>
          </p:cNvPr>
          <p:cNvSpPr txBox="1"/>
          <p:nvPr/>
        </p:nvSpPr>
        <p:spPr>
          <a:xfrm>
            <a:off x="3199502" y="3145189"/>
            <a:ext cx="2767782" cy="400110"/>
          </a:xfrm>
          <a:prstGeom prst="rect">
            <a:avLst/>
          </a:prstGeom>
          <a:noFill/>
        </p:spPr>
        <p:txBody>
          <a:bodyPr wrap="square" rtlCol="0">
            <a:spAutoFit/>
          </a:bodyPr>
          <a:lstStyle/>
          <a:p>
            <a:pPr algn="ctr"/>
            <a:r>
              <a:rPr lang="en-US" sz="2000" b="1" dirty="0">
                <a:solidFill>
                  <a:schemeClr val="accent6">
                    <a:lumMod val="50000"/>
                  </a:schemeClr>
                </a:solidFill>
              </a:rPr>
              <a:t>Increasing Revenue</a:t>
            </a:r>
          </a:p>
        </p:txBody>
      </p:sp>
      <p:sp>
        <p:nvSpPr>
          <p:cNvPr id="56" name="TextBox 55">
            <a:extLst>
              <a:ext uri="{FF2B5EF4-FFF2-40B4-BE49-F238E27FC236}">
                <a16:creationId xmlns:a16="http://schemas.microsoft.com/office/drawing/2014/main" id="{C332058D-90F4-46D9-A37D-A31A80E855C2}"/>
              </a:ext>
            </a:extLst>
          </p:cNvPr>
          <p:cNvSpPr txBox="1"/>
          <p:nvPr/>
        </p:nvSpPr>
        <p:spPr>
          <a:xfrm>
            <a:off x="6221788" y="3145189"/>
            <a:ext cx="2767783" cy="400110"/>
          </a:xfrm>
          <a:prstGeom prst="rect">
            <a:avLst/>
          </a:prstGeom>
          <a:noFill/>
        </p:spPr>
        <p:txBody>
          <a:bodyPr wrap="square" rtlCol="0">
            <a:spAutoFit/>
          </a:bodyPr>
          <a:lstStyle/>
          <a:p>
            <a:pPr algn="ctr"/>
            <a:r>
              <a:rPr lang="en-US" sz="2000" b="1" dirty="0">
                <a:solidFill>
                  <a:schemeClr val="accent2">
                    <a:lumMod val="50000"/>
                  </a:schemeClr>
                </a:solidFill>
              </a:rPr>
              <a:t>Reducing Risk </a:t>
            </a:r>
          </a:p>
        </p:txBody>
      </p:sp>
      <p:pic>
        <p:nvPicPr>
          <p:cNvPr id="57" name="Graphic 56" descr="High Voltage">
            <a:extLst>
              <a:ext uri="{FF2B5EF4-FFF2-40B4-BE49-F238E27FC236}">
                <a16:creationId xmlns:a16="http://schemas.microsoft.com/office/drawing/2014/main" id="{62923421-D7CD-445A-975F-588354AD11F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874489" y="1779377"/>
            <a:ext cx="1329877" cy="1329877"/>
          </a:xfrm>
          <a:prstGeom prst="rect">
            <a:avLst/>
          </a:prstGeom>
        </p:spPr>
      </p:pic>
      <p:pic>
        <p:nvPicPr>
          <p:cNvPr id="8" name="Graphic 7" descr="Bullseye with solid fill">
            <a:extLst>
              <a:ext uri="{FF2B5EF4-FFF2-40B4-BE49-F238E27FC236}">
                <a16:creationId xmlns:a16="http://schemas.microsoft.com/office/drawing/2014/main" id="{82604ABF-7BCF-483C-8CFB-1D561F55AFBC}"/>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951424" y="1846958"/>
            <a:ext cx="1334757" cy="1334757"/>
          </a:xfrm>
          <a:prstGeom prst="rect">
            <a:avLst/>
          </a:prstGeom>
        </p:spPr>
      </p:pic>
      <p:sp>
        <p:nvSpPr>
          <p:cNvPr id="59" name="TextBox 58">
            <a:extLst>
              <a:ext uri="{FF2B5EF4-FFF2-40B4-BE49-F238E27FC236}">
                <a16:creationId xmlns:a16="http://schemas.microsoft.com/office/drawing/2014/main" id="{6FDCD22E-14CD-4426-AA81-E545031E10FD}"/>
              </a:ext>
            </a:extLst>
          </p:cNvPr>
          <p:cNvSpPr txBox="1"/>
          <p:nvPr/>
        </p:nvSpPr>
        <p:spPr>
          <a:xfrm>
            <a:off x="9249280" y="3145189"/>
            <a:ext cx="2753410" cy="400110"/>
          </a:xfrm>
          <a:prstGeom prst="rect">
            <a:avLst/>
          </a:prstGeom>
          <a:noFill/>
        </p:spPr>
        <p:txBody>
          <a:bodyPr wrap="square" rtlCol="0">
            <a:spAutoFit/>
          </a:bodyPr>
          <a:lstStyle/>
          <a:p>
            <a:pPr algn="ctr"/>
            <a:r>
              <a:rPr lang="en-US" sz="2000" b="1" dirty="0">
                <a:solidFill>
                  <a:schemeClr val="accent2">
                    <a:lumMod val="50000"/>
                  </a:schemeClr>
                </a:solidFill>
              </a:rPr>
              <a:t>Protecting Reputation</a:t>
            </a:r>
          </a:p>
        </p:txBody>
      </p:sp>
    </p:spTree>
    <p:extLst>
      <p:ext uri="{BB962C8B-B14F-4D97-AF65-F5344CB8AC3E}">
        <p14:creationId xmlns:p14="http://schemas.microsoft.com/office/powerpoint/2010/main" val="39382249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ED9657-E0B2-4A61-BF31-D4F6BF143332}"/>
              </a:ext>
            </a:extLst>
          </p:cNvPr>
          <p:cNvSpPr/>
          <p:nvPr/>
        </p:nvSpPr>
        <p:spPr>
          <a:xfrm>
            <a:off x="0" y="1361054"/>
            <a:ext cx="12192000" cy="43929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A3BC1DC5-2796-4A98-BD1B-2CD795281593}"/>
              </a:ext>
            </a:extLst>
          </p:cNvPr>
          <p:cNvSpPr>
            <a:spLocks noGrp="1"/>
          </p:cNvSpPr>
          <p:nvPr>
            <p:ph type="title"/>
          </p:nvPr>
        </p:nvSpPr>
        <p:spPr/>
        <p:txBody>
          <a:bodyPr/>
          <a:lstStyle/>
          <a:p>
            <a:r>
              <a:rPr lang="en-US" dirty="0"/>
              <a:t>Include the Risk of Doing Nothing</a:t>
            </a:r>
          </a:p>
        </p:txBody>
      </p:sp>
      <p:sp>
        <p:nvSpPr>
          <p:cNvPr id="4" name="Slide Number Placeholder 3">
            <a:extLst>
              <a:ext uri="{FF2B5EF4-FFF2-40B4-BE49-F238E27FC236}">
                <a16:creationId xmlns:a16="http://schemas.microsoft.com/office/drawing/2014/main" id="{B4255F47-2DD2-486B-A5EC-94D5B6F9F7D3}"/>
              </a:ext>
            </a:extLst>
          </p:cNvPr>
          <p:cNvSpPr>
            <a:spLocks noGrp="1"/>
          </p:cNvSpPr>
          <p:nvPr>
            <p:ph type="sldNum" sz="quarter" idx="12"/>
          </p:nvPr>
        </p:nvSpPr>
        <p:spPr/>
        <p:txBody>
          <a:bodyPr/>
          <a:lstStyle/>
          <a:p>
            <a:fld id="{7C0A8638-8D10-419D-A540-6BF35F11F66E}" type="slidenum">
              <a:rPr lang="en-US" smtClean="0">
                <a:solidFill>
                  <a:schemeClr val="tx1"/>
                </a:solidFill>
              </a:rPr>
              <a:t>49</a:t>
            </a:fld>
            <a:endParaRPr lang="en-US" dirty="0">
              <a:solidFill>
                <a:schemeClr val="tx1"/>
              </a:solidFill>
            </a:endParaRPr>
          </a:p>
        </p:txBody>
      </p:sp>
      <p:pic>
        <p:nvPicPr>
          <p:cNvPr id="8" name="Picture 7" descr="A picture containing diagram&#10;&#10;Description automatically generated">
            <a:extLst>
              <a:ext uri="{FF2B5EF4-FFF2-40B4-BE49-F238E27FC236}">
                <a16:creationId xmlns:a16="http://schemas.microsoft.com/office/drawing/2014/main" id="{C32BC019-10BD-4BDD-A772-34B90660CF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3613" y="1681484"/>
            <a:ext cx="6437023" cy="3698939"/>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10" name="Content Placeholder 2">
            <a:extLst>
              <a:ext uri="{FF2B5EF4-FFF2-40B4-BE49-F238E27FC236}">
                <a16:creationId xmlns:a16="http://schemas.microsoft.com/office/drawing/2014/main" id="{F3CA7F0F-E482-4D4A-8EF7-D172C822B3F0}"/>
              </a:ext>
            </a:extLst>
          </p:cNvPr>
          <p:cNvSpPr txBox="1">
            <a:spLocks/>
          </p:cNvSpPr>
          <p:nvPr/>
        </p:nvSpPr>
        <p:spPr>
          <a:xfrm>
            <a:off x="290517" y="1681481"/>
            <a:ext cx="4732255" cy="3698938"/>
          </a:xfrm>
          <a:prstGeom prst="rect">
            <a:avLst/>
          </a:prstGeom>
          <a:solidFill>
            <a:schemeClr val="bg1"/>
          </a:solidFill>
          <a:effectLst>
            <a:outerShdw blurRad="50800" dist="38100" dir="2700000" algn="tl" rotWithShape="0">
              <a:prstClr val="black">
                <a:alpha val="40000"/>
              </a:prstClr>
            </a:outerShdw>
          </a:effectLst>
        </p:spPr>
        <p:txBody>
          <a:bodyPr lIns="182880" tIns="182880" rIns="182880"/>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2400" dirty="0"/>
              <a:t>There is significant cost and risk in the status quo</a:t>
            </a:r>
          </a:p>
          <a:p>
            <a:pPr>
              <a:lnSpc>
                <a:spcPct val="100000"/>
              </a:lnSpc>
              <a:spcBef>
                <a:spcPts val="0"/>
              </a:spcBef>
              <a:spcAft>
                <a:spcPts val="600"/>
              </a:spcAft>
            </a:pPr>
            <a:r>
              <a:rPr lang="en-US" sz="2400" dirty="0"/>
              <a:t>Doing nothing often has a higher cost than investing in data quality</a:t>
            </a:r>
          </a:p>
          <a:p>
            <a:pPr>
              <a:lnSpc>
                <a:spcPct val="100000"/>
              </a:lnSpc>
              <a:spcBef>
                <a:spcPts val="0"/>
              </a:spcBef>
              <a:spcAft>
                <a:spcPts val="600"/>
              </a:spcAft>
            </a:pPr>
            <a:r>
              <a:rPr lang="en-US" sz="2400" dirty="0"/>
              <a:t>Make sure to include the “do nothing” option in your analysis</a:t>
            </a:r>
            <a:endParaRPr lang="en-US" sz="2000" dirty="0"/>
          </a:p>
        </p:txBody>
      </p:sp>
    </p:spTree>
    <p:extLst>
      <p:ext uri="{BB962C8B-B14F-4D97-AF65-F5344CB8AC3E}">
        <p14:creationId xmlns:p14="http://schemas.microsoft.com/office/powerpoint/2010/main" val="3533933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assroom with desks and chairs&#10;&#10;Description automatically generated with low confidence">
            <a:extLst>
              <a:ext uri="{FF2B5EF4-FFF2-40B4-BE49-F238E27FC236}">
                <a16:creationId xmlns:a16="http://schemas.microsoft.com/office/drawing/2014/main" id="{025FACB0-1BC7-5D62-0B61-F2512B1A85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34283" y="29195"/>
            <a:ext cx="5725799" cy="2717505"/>
          </a:xfrm>
          <a:prstGeom prst="rect">
            <a:avLst/>
          </a:prstGeom>
        </p:spPr>
      </p:pic>
      <p:sp>
        <p:nvSpPr>
          <p:cNvPr id="9" name="Rectangle 3">
            <a:extLst>
              <a:ext uri="{FF2B5EF4-FFF2-40B4-BE49-F238E27FC236}">
                <a16:creationId xmlns:a16="http://schemas.microsoft.com/office/drawing/2014/main" id="{17A78F1A-670C-4266-AF17-49D96BA9EF74}"/>
              </a:ext>
            </a:extLst>
          </p:cNvPr>
          <p:cNvSpPr>
            <a:spLocks noGrp="1" noChangeArrowheads="1"/>
          </p:cNvSpPr>
          <p:nvPr>
            <p:ph idx="1"/>
          </p:nvPr>
        </p:nvSpPr>
        <p:spPr>
          <a:xfrm>
            <a:off x="4337667" y="3251205"/>
            <a:ext cx="6186287" cy="3186767"/>
          </a:xfrm>
        </p:spPr>
        <p:txBody>
          <a:bodyPr vert="horz" lIns="68580" tIns="34290" rIns="68580" bIns="34290" rtlCol="0" anchor="ctr">
            <a:normAutofit fontScale="47500" lnSpcReduction="20000"/>
          </a:bodyPr>
          <a:lstStyle/>
          <a:p>
            <a:pPr marL="342900" lvl="1" indent="0">
              <a:buClr>
                <a:srgbClr val="000099"/>
              </a:buClr>
              <a:buNone/>
            </a:pPr>
            <a:r>
              <a:rPr lang="en-GB" sz="5100" b="1" dirty="0">
                <a:solidFill>
                  <a:srgbClr val="000099"/>
                </a:solidFill>
              </a:rPr>
              <a:t>Please briefly introduce yourself by sharing:</a:t>
            </a:r>
          </a:p>
          <a:p>
            <a:pPr marL="342900" lvl="1" indent="0">
              <a:buClr>
                <a:srgbClr val="000099"/>
              </a:buClr>
              <a:buNone/>
            </a:pPr>
            <a:endParaRPr lang="en-GB" sz="5100" b="1" dirty="0">
              <a:solidFill>
                <a:srgbClr val="000099"/>
              </a:solidFill>
            </a:endParaRPr>
          </a:p>
          <a:p>
            <a:pPr lvl="1">
              <a:buClr>
                <a:srgbClr val="000099"/>
              </a:buClr>
            </a:pPr>
            <a:r>
              <a:rPr lang="en-GB" sz="4500" dirty="0"/>
              <a:t>Your name, job role and organisation</a:t>
            </a:r>
          </a:p>
          <a:p>
            <a:pPr marL="342900" lvl="1" indent="0">
              <a:buClr>
                <a:srgbClr val="000099"/>
              </a:buClr>
              <a:buNone/>
            </a:pPr>
            <a:r>
              <a:rPr lang="en-GB" sz="4500" dirty="0"/>
              <a:t> </a:t>
            </a:r>
          </a:p>
          <a:p>
            <a:pPr lvl="1">
              <a:buClr>
                <a:srgbClr val="000099"/>
              </a:buClr>
            </a:pPr>
            <a:r>
              <a:rPr lang="en-GB" sz="4500" dirty="0"/>
              <a:t>Your experience of data management / data quality </a:t>
            </a:r>
          </a:p>
          <a:p>
            <a:pPr lvl="1">
              <a:buClr>
                <a:srgbClr val="000099"/>
              </a:buClr>
            </a:pPr>
            <a:endParaRPr lang="en-GB" sz="4500" dirty="0"/>
          </a:p>
          <a:p>
            <a:pPr lvl="1">
              <a:buClr>
                <a:srgbClr val="000099"/>
              </a:buClr>
            </a:pPr>
            <a:r>
              <a:rPr lang="en-GB" sz="4500" dirty="0"/>
              <a:t>What do you want / expect to get out of this course?</a:t>
            </a:r>
          </a:p>
          <a:p>
            <a:pPr marL="342900" lvl="1" indent="0">
              <a:buClr>
                <a:srgbClr val="000099"/>
              </a:buClr>
              <a:buNone/>
            </a:pPr>
            <a:endParaRPr lang="en-GB" sz="3400" b="1" dirty="0">
              <a:solidFill>
                <a:srgbClr val="000099"/>
              </a:solidFill>
            </a:endParaRPr>
          </a:p>
          <a:p>
            <a:pPr marL="342900" lvl="1" indent="0">
              <a:buClr>
                <a:srgbClr val="000099"/>
              </a:buClr>
              <a:buNone/>
            </a:pPr>
            <a:endParaRPr lang="en-GB" sz="3400" b="1" dirty="0">
              <a:solidFill>
                <a:srgbClr val="FF0000"/>
              </a:solidFill>
            </a:endParaRPr>
          </a:p>
          <a:p>
            <a:pPr marL="0" indent="0">
              <a:buNone/>
            </a:pPr>
            <a:endParaRPr lang="en-US" sz="2400" dirty="0"/>
          </a:p>
        </p:txBody>
      </p:sp>
      <p:sp>
        <p:nvSpPr>
          <p:cNvPr id="7" name="Rectangle 2">
            <a:extLst>
              <a:ext uri="{FF2B5EF4-FFF2-40B4-BE49-F238E27FC236}">
                <a16:creationId xmlns:a16="http://schemas.microsoft.com/office/drawing/2014/main" id="{797A9A36-B4D1-4272-A4AF-C7ACB2C89D2C}"/>
              </a:ext>
            </a:extLst>
          </p:cNvPr>
          <p:cNvSpPr txBox="1">
            <a:spLocks noChangeArrowheads="1"/>
          </p:cNvSpPr>
          <p:nvPr/>
        </p:nvSpPr>
        <p:spPr>
          <a:xfrm>
            <a:off x="1329073" y="4311668"/>
            <a:ext cx="2771636" cy="710967"/>
          </a:xfrm>
          <a:prstGeom prst="rect">
            <a:avLst/>
          </a:prstGeom>
          <a:scene3d>
            <a:camera prst="legacyObliqueTopRight"/>
            <a:lightRig rig="legacyFlat3" dir="b"/>
          </a:scene3d>
        </p:spPr>
        <p:txBody>
          <a:bodyPr vert="horz" lIns="68580" tIns="34290" rIns="68580" bIns="34290" rtlCol="0" anchor="ctr">
            <a:normAutofit/>
            <a:flatTx/>
          </a:bodyPr>
          <a:lstStyle>
            <a:lvl1pPr algn="l" defTabSz="914400" rtl="0" eaLnBrk="1" latinLnBrk="0" hangingPunct="1">
              <a:lnSpc>
                <a:spcPct val="90000"/>
              </a:lnSpc>
              <a:spcBef>
                <a:spcPct val="0"/>
              </a:spcBef>
              <a:buNone/>
              <a:defRPr sz="3600" b="1" kern="1200">
                <a:solidFill>
                  <a:srgbClr val="000099"/>
                </a:solidFill>
                <a:latin typeface="+mn-lt"/>
                <a:ea typeface="+mj-ea"/>
                <a:cs typeface="+mj-cs"/>
              </a:defRPr>
            </a:lvl1pPr>
          </a:lstStyle>
          <a:p>
            <a:pPr>
              <a:spcAft>
                <a:spcPts val="450"/>
              </a:spcAft>
            </a:pPr>
            <a:r>
              <a:rPr lang="en-US" sz="3000" spc="38" dirty="0">
                <a:solidFill>
                  <a:schemeClr val="tx1"/>
                </a:solidFill>
                <a:latin typeface="+mj-lt"/>
              </a:rPr>
              <a:t>Introductions </a:t>
            </a:r>
          </a:p>
        </p:txBody>
      </p:sp>
      <p:cxnSp>
        <p:nvCxnSpPr>
          <p:cNvPr id="12" name="Straight Connector 11">
            <a:extLst>
              <a:ext uri="{FF2B5EF4-FFF2-40B4-BE49-F238E27FC236}">
                <a16:creationId xmlns:a16="http://schemas.microsoft.com/office/drawing/2014/main" id="{8F626873-35AB-41D6-A9B0-D61B7BFC0C51}"/>
              </a:ext>
            </a:extLst>
          </p:cNvPr>
          <p:cNvCxnSpPr>
            <a:cxnSpLocks/>
          </p:cNvCxnSpPr>
          <p:nvPr/>
        </p:nvCxnSpPr>
        <p:spPr>
          <a:xfrm>
            <a:off x="4100702" y="3833494"/>
            <a:ext cx="0" cy="1667315"/>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3">
            <a:extLst>
              <a:ext uri="{FF2B5EF4-FFF2-40B4-BE49-F238E27FC236}">
                <a16:creationId xmlns:a16="http://schemas.microsoft.com/office/drawing/2014/main" id="{8273FC9E-31FD-0533-1C37-9AC63C49A674}"/>
              </a:ext>
            </a:extLst>
          </p:cNvPr>
          <p:cNvSpPr txBox="1">
            <a:spLocks/>
          </p:cNvSpPr>
          <p:nvPr/>
        </p:nvSpPr>
        <p:spPr>
          <a:xfrm>
            <a:off x="11476270" y="6437972"/>
            <a:ext cx="434837"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a:pPr algn="r"/>
              <a:t>5</a:t>
            </a:fld>
            <a:endParaRPr lang="en-US" sz="1200" dirty="0"/>
          </a:p>
        </p:txBody>
      </p:sp>
    </p:spTree>
    <p:extLst>
      <p:ext uri="{BB962C8B-B14F-4D97-AF65-F5344CB8AC3E}">
        <p14:creationId xmlns:p14="http://schemas.microsoft.com/office/powerpoint/2010/main" val="27416061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4F339-EFB8-9449-A84C-B7490F65C346}"/>
              </a:ext>
            </a:extLst>
          </p:cNvPr>
          <p:cNvSpPr>
            <a:spLocks noGrp="1"/>
          </p:cNvSpPr>
          <p:nvPr>
            <p:ph type="sldNum" sz="quarter" idx="12"/>
          </p:nvPr>
        </p:nvSpPr>
        <p:spPr/>
        <p:txBody>
          <a:bodyPr/>
          <a:lstStyle/>
          <a:p>
            <a:fld id="{7C0A8638-8D10-419D-A540-6BF35F11F66E}" type="slidenum">
              <a:rPr lang="en-US" smtClean="0">
                <a:solidFill>
                  <a:schemeClr val="bg1"/>
                </a:solidFill>
              </a:rPr>
              <a:t>50</a:t>
            </a:fld>
            <a:endParaRPr lang="en-US" dirty="0">
              <a:solidFill>
                <a:schemeClr val="bg1"/>
              </a:solidFill>
            </a:endParaRPr>
          </a:p>
        </p:txBody>
      </p:sp>
      <p:sp>
        <p:nvSpPr>
          <p:cNvPr id="5" name="Title 4">
            <a:extLst>
              <a:ext uri="{FF2B5EF4-FFF2-40B4-BE49-F238E27FC236}">
                <a16:creationId xmlns:a16="http://schemas.microsoft.com/office/drawing/2014/main" id="{BAB3236D-C294-4B47-ABE0-BFFB244E9A4B}"/>
              </a:ext>
            </a:extLst>
          </p:cNvPr>
          <p:cNvSpPr txBox="1">
            <a:spLocks/>
          </p:cNvSpPr>
          <p:nvPr/>
        </p:nvSpPr>
        <p:spPr>
          <a:xfrm>
            <a:off x="7411293" y="2760102"/>
            <a:ext cx="4316506" cy="903049"/>
          </a:xfrm>
          <a:prstGeom prst="rect">
            <a:avLst/>
          </a:prstGeom>
        </p:spPr>
        <p:txBody>
          <a:bodyPr>
            <a:normAutofit fontScale="90000" lnSpcReduction="10000"/>
          </a:bodyPr>
          <a:lstStyle>
            <a:lvl1pPr algn="l" defTabSz="914400" rtl="0" eaLnBrk="1" latinLnBrk="0" hangingPunct="1">
              <a:lnSpc>
                <a:spcPct val="90000"/>
              </a:lnSpc>
              <a:spcBef>
                <a:spcPct val="0"/>
              </a:spcBef>
              <a:buNone/>
              <a:defRPr sz="3200" b="1" kern="1200">
                <a:solidFill>
                  <a:srgbClr val="000099"/>
                </a:solidFill>
                <a:latin typeface="+mn-lt"/>
                <a:ea typeface="+mj-ea"/>
                <a:cs typeface="+mj-cs"/>
              </a:defRPr>
            </a:lvl1pPr>
          </a:lstStyle>
          <a:p>
            <a:pPr algn="ctr"/>
            <a:r>
              <a:rPr lang="en-US" dirty="0">
                <a:solidFill>
                  <a:srgbClr val="FFFF00"/>
                </a:solidFill>
              </a:rPr>
              <a:t>The A2E Approach:</a:t>
            </a:r>
          </a:p>
          <a:p>
            <a:pPr algn="ctr"/>
            <a:r>
              <a:rPr lang="en-US" sz="3700" dirty="0">
                <a:solidFill>
                  <a:srgbClr val="FFFF00"/>
                </a:solidFill>
              </a:rPr>
              <a:t>Step 2 – Baseline</a:t>
            </a:r>
          </a:p>
        </p:txBody>
      </p:sp>
      <p:pic>
        <p:nvPicPr>
          <p:cNvPr id="6" name="Picture 5" descr="Diagram&#10;&#10;Description automatically generated">
            <a:extLst>
              <a:ext uri="{FF2B5EF4-FFF2-40B4-BE49-F238E27FC236}">
                <a16:creationId xmlns:a16="http://schemas.microsoft.com/office/drawing/2014/main" id="{CF5BDA81-BDF2-7C85-F2B0-C3795B1BAE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4558" y="1226634"/>
            <a:ext cx="5723109" cy="38583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761932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E232-B702-A84F-BD44-B4EF57E229E9}"/>
              </a:ext>
            </a:extLst>
          </p:cNvPr>
          <p:cNvSpPr>
            <a:spLocks noGrp="1"/>
          </p:cNvSpPr>
          <p:nvPr>
            <p:ph type="title"/>
          </p:nvPr>
        </p:nvSpPr>
        <p:spPr/>
        <p:txBody>
          <a:bodyPr/>
          <a:lstStyle/>
          <a:p>
            <a:r>
              <a:rPr lang="en-GB" dirty="0"/>
              <a:t>A2E Step 2: Baseline </a:t>
            </a:r>
          </a:p>
        </p:txBody>
      </p:sp>
      <p:sp>
        <p:nvSpPr>
          <p:cNvPr id="3" name="Content Placeholder 2">
            <a:extLst>
              <a:ext uri="{FF2B5EF4-FFF2-40B4-BE49-F238E27FC236}">
                <a16:creationId xmlns:a16="http://schemas.microsoft.com/office/drawing/2014/main" id="{7039BA85-5073-E846-BAC2-5F5D7778DDF6}"/>
              </a:ext>
            </a:extLst>
          </p:cNvPr>
          <p:cNvSpPr>
            <a:spLocks noGrp="1"/>
          </p:cNvSpPr>
          <p:nvPr>
            <p:ph sz="half" idx="1"/>
          </p:nvPr>
        </p:nvSpPr>
        <p:spPr>
          <a:xfrm>
            <a:off x="235976" y="1742497"/>
            <a:ext cx="5783824" cy="4613851"/>
          </a:xfrm>
        </p:spPr>
        <p:txBody>
          <a:bodyPr/>
          <a:lstStyle/>
          <a:p>
            <a:r>
              <a:rPr lang="en-GB" sz="1800" dirty="0"/>
              <a:t>Gives a quantitative view of key data quality problems</a:t>
            </a:r>
          </a:p>
          <a:p>
            <a:pPr lvl="1"/>
            <a:r>
              <a:rPr lang="en-GB" sz="1600" dirty="0"/>
              <a:t>Measure the baseline quality of key data sources to quantify the issues </a:t>
            </a:r>
          </a:p>
          <a:p>
            <a:r>
              <a:rPr lang="en-GB" sz="1800" dirty="0"/>
              <a:t>To do this:</a:t>
            </a:r>
          </a:p>
          <a:p>
            <a:pPr lvl="1"/>
            <a:r>
              <a:rPr lang="en-GB" sz="1600" dirty="0"/>
              <a:t>Select the key data sources and data domains identified in the Step 1 Assessment</a:t>
            </a:r>
          </a:p>
          <a:p>
            <a:pPr lvl="1"/>
            <a:r>
              <a:rPr lang="en-GB" sz="1600" dirty="0"/>
              <a:t>Profile the data (ideally use a data profiling tool) and focus on key objects and attributes </a:t>
            </a:r>
          </a:p>
          <a:p>
            <a:pPr lvl="1"/>
            <a:r>
              <a:rPr lang="en-GB" sz="1600" dirty="0"/>
              <a:t>Assess the data according to the 7 Dimensions of Data Quality – see later</a:t>
            </a:r>
          </a:p>
          <a:p>
            <a:pPr lvl="1"/>
            <a:r>
              <a:rPr lang="en-GB" sz="1600" dirty="0"/>
              <a:t>Present the results to relevant stakeholders - gain consensus on the business impact of the problems found</a:t>
            </a:r>
          </a:p>
          <a:p>
            <a:pPr lvl="1"/>
            <a:r>
              <a:rPr lang="en-GB" sz="1600" dirty="0"/>
              <a:t>Expand and refine the Data Quality issues log</a:t>
            </a:r>
          </a:p>
          <a:p>
            <a:endParaRPr lang="en-GB" sz="1600" dirty="0"/>
          </a:p>
          <a:p>
            <a:endParaRPr lang="en-GB" sz="1400" dirty="0"/>
          </a:p>
          <a:p>
            <a:endParaRPr lang="en-GB" sz="1200" dirty="0"/>
          </a:p>
        </p:txBody>
      </p:sp>
      <p:sp>
        <p:nvSpPr>
          <p:cNvPr id="4" name="Content Placeholder 3">
            <a:extLst>
              <a:ext uri="{FF2B5EF4-FFF2-40B4-BE49-F238E27FC236}">
                <a16:creationId xmlns:a16="http://schemas.microsoft.com/office/drawing/2014/main" id="{96FAA301-0D67-254C-8D2D-C1B6F89C0E7E}"/>
              </a:ext>
            </a:extLst>
          </p:cNvPr>
          <p:cNvSpPr>
            <a:spLocks noGrp="1"/>
          </p:cNvSpPr>
          <p:nvPr>
            <p:ph sz="half" idx="2"/>
          </p:nvPr>
        </p:nvSpPr>
        <p:spPr/>
        <p:txBody>
          <a:bodyPr/>
          <a:lstStyle/>
          <a:p>
            <a:r>
              <a:rPr lang="en-GB" sz="2000" dirty="0"/>
              <a:t>Data Quality Report(s)</a:t>
            </a:r>
          </a:p>
          <a:p>
            <a:r>
              <a:rPr lang="en-GB" sz="2000" dirty="0"/>
              <a:t>Data Profiling outputs – derived metadata</a:t>
            </a:r>
          </a:p>
          <a:p>
            <a:r>
              <a:rPr lang="en-GB" sz="2000" dirty="0"/>
              <a:t>Updated Issues Log, with quantification of financial costs and other business impacts </a:t>
            </a:r>
          </a:p>
          <a:p>
            <a:pPr lvl="1"/>
            <a:endParaRPr lang="en-GB" dirty="0"/>
          </a:p>
          <a:p>
            <a:pPr lvl="1"/>
            <a:endParaRPr lang="en-GB" dirty="0"/>
          </a:p>
        </p:txBody>
      </p:sp>
      <p:sp>
        <p:nvSpPr>
          <p:cNvPr id="5" name="Slide Number Placeholder 4">
            <a:extLst>
              <a:ext uri="{FF2B5EF4-FFF2-40B4-BE49-F238E27FC236}">
                <a16:creationId xmlns:a16="http://schemas.microsoft.com/office/drawing/2014/main" id="{43FB8A89-ED69-1E48-B0A1-DDB312FAD1CA}"/>
              </a:ext>
            </a:extLst>
          </p:cNvPr>
          <p:cNvSpPr>
            <a:spLocks noGrp="1"/>
          </p:cNvSpPr>
          <p:nvPr>
            <p:ph type="sldNum" sz="quarter" idx="12"/>
          </p:nvPr>
        </p:nvSpPr>
        <p:spPr/>
        <p:txBody>
          <a:bodyPr/>
          <a:lstStyle/>
          <a:p>
            <a:fld id="{7C0A8638-8D10-419D-A540-6BF35F11F66E}" type="slidenum">
              <a:rPr lang="en-US" smtClean="0">
                <a:solidFill>
                  <a:schemeClr val="tx1"/>
                </a:solidFill>
              </a:rPr>
              <a:t>51</a:t>
            </a:fld>
            <a:endParaRPr lang="en-US" dirty="0">
              <a:solidFill>
                <a:schemeClr val="tx1"/>
              </a:solidFill>
            </a:endParaRPr>
          </a:p>
        </p:txBody>
      </p:sp>
      <p:sp>
        <p:nvSpPr>
          <p:cNvPr id="7" name="TextBox 6">
            <a:extLst>
              <a:ext uri="{FF2B5EF4-FFF2-40B4-BE49-F238E27FC236}">
                <a16:creationId xmlns:a16="http://schemas.microsoft.com/office/drawing/2014/main" id="{44E8B755-4CD9-5B4C-9217-8A8182AB2384}"/>
              </a:ext>
            </a:extLst>
          </p:cNvPr>
          <p:cNvSpPr txBox="1"/>
          <p:nvPr/>
        </p:nvSpPr>
        <p:spPr>
          <a:xfrm>
            <a:off x="1202295" y="1161364"/>
            <a:ext cx="4350165" cy="430887"/>
          </a:xfrm>
          <a:prstGeom prst="rect">
            <a:avLst/>
          </a:prstGeom>
          <a:noFill/>
        </p:spPr>
        <p:txBody>
          <a:bodyPr wrap="none" rtlCol="0">
            <a:spAutoFit/>
          </a:bodyPr>
          <a:lstStyle/>
          <a:p>
            <a:r>
              <a:rPr lang="en-GB" sz="2200" b="1" dirty="0">
                <a:solidFill>
                  <a:srgbClr val="002060"/>
                </a:solidFill>
              </a:rPr>
              <a:t>BASELINE CRITICAL DATA SOURCES  </a:t>
            </a:r>
          </a:p>
        </p:txBody>
      </p:sp>
      <p:sp>
        <p:nvSpPr>
          <p:cNvPr id="9" name="TextBox 8">
            <a:extLst>
              <a:ext uri="{FF2B5EF4-FFF2-40B4-BE49-F238E27FC236}">
                <a16:creationId xmlns:a16="http://schemas.microsoft.com/office/drawing/2014/main" id="{8EE552D6-A2EA-3043-9A6E-42CD05CE2CAF}"/>
              </a:ext>
            </a:extLst>
          </p:cNvPr>
          <p:cNvSpPr txBox="1"/>
          <p:nvPr/>
        </p:nvSpPr>
        <p:spPr>
          <a:xfrm>
            <a:off x="6619249" y="1200914"/>
            <a:ext cx="3765070" cy="430887"/>
          </a:xfrm>
          <a:prstGeom prst="rect">
            <a:avLst/>
          </a:prstGeom>
          <a:noFill/>
        </p:spPr>
        <p:txBody>
          <a:bodyPr wrap="none" rtlCol="0">
            <a:spAutoFit/>
          </a:bodyPr>
          <a:lstStyle/>
          <a:p>
            <a:r>
              <a:rPr lang="en-GB" sz="2200" b="1" dirty="0">
                <a:solidFill>
                  <a:srgbClr val="002060"/>
                </a:solidFill>
              </a:rPr>
              <a:t>POTENTIAL OUTPUTS &amp; TOOLS</a:t>
            </a:r>
          </a:p>
        </p:txBody>
      </p:sp>
      <p:cxnSp>
        <p:nvCxnSpPr>
          <p:cNvPr id="10" name="Straight Connector 9">
            <a:extLst>
              <a:ext uri="{FF2B5EF4-FFF2-40B4-BE49-F238E27FC236}">
                <a16:creationId xmlns:a16="http://schemas.microsoft.com/office/drawing/2014/main" id="{94CEB0BD-97E5-FF47-9AC9-B232BCD0BF49}"/>
              </a:ext>
            </a:extLst>
          </p:cNvPr>
          <p:cNvCxnSpPr/>
          <p:nvPr/>
        </p:nvCxnSpPr>
        <p:spPr>
          <a:xfrm>
            <a:off x="6088083" y="1274894"/>
            <a:ext cx="0" cy="514359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1026" name="Picture 2" descr="Our detailed Everest Base Camp trek itinerary - STINGY NOMADS">
            <a:extLst>
              <a:ext uri="{FF2B5EF4-FFF2-40B4-BE49-F238E27FC236}">
                <a16:creationId xmlns:a16="http://schemas.microsoft.com/office/drawing/2014/main" id="{476957A2-3625-D8DC-9B8D-DC8270F55CD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94819" y="3625702"/>
            <a:ext cx="3413937" cy="227595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0945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E5AD0DF-170B-4B0D-A999-0A746703D142}"/>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2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TextBox 5">
            <a:extLst>
              <a:ext uri="{FF2B5EF4-FFF2-40B4-BE49-F238E27FC236}">
                <a16:creationId xmlns:a16="http://schemas.microsoft.com/office/drawing/2014/main" id="{E56A302B-0351-487C-8AF1-83D63E1E8035}"/>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methodoflevels.nl/artikelen/which-question-to-ask/">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
        <p:nvSpPr>
          <p:cNvPr id="7" name="Rectangle 2">
            <a:extLst>
              <a:ext uri="{FF2B5EF4-FFF2-40B4-BE49-F238E27FC236}">
                <a16:creationId xmlns:a16="http://schemas.microsoft.com/office/drawing/2014/main" id="{797A9A36-B4D1-4272-A4AF-C7ACB2C89D2C}"/>
              </a:ext>
            </a:extLst>
          </p:cNvPr>
          <p:cNvSpPr txBox="1">
            <a:spLocks noChangeArrowheads="1"/>
          </p:cNvSpPr>
          <p:nvPr/>
        </p:nvSpPr>
        <p:spPr>
          <a:xfrm>
            <a:off x="560218" y="4605884"/>
            <a:ext cx="2875385" cy="947956"/>
          </a:xfrm>
          <a:prstGeom prst="rect">
            <a:avLst/>
          </a:prstGeom>
          <a:scene3d>
            <a:camera prst="legacyObliqueTopRight"/>
            <a:lightRig rig="legacyFlat3" dir="b"/>
          </a:scene3d>
        </p:spPr>
        <p:txBody>
          <a:bodyPr vert="horz" lIns="91440" tIns="45720" rIns="91440" bIns="45720" rtlCol="0" anchor="ctr">
            <a:normAutofit/>
            <a:flatTx/>
          </a:bodyPr>
          <a:lstStyle>
            <a:lvl1pPr algn="l" defTabSz="914400" rtl="0" eaLnBrk="1" latinLnBrk="0" hangingPunct="1">
              <a:lnSpc>
                <a:spcPct val="90000"/>
              </a:lnSpc>
              <a:spcBef>
                <a:spcPct val="0"/>
              </a:spcBef>
              <a:buNone/>
              <a:defRPr sz="3600" b="1" kern="1200">
                <a:solidFill>
                  <a:srgbClr val="000099"/>
                </a:solidFill>
                <a:latin typeface="+mn-lt"/>
                <a:ea typeface="+mj-ea"/>
                <a:cs typeface="+mj-cs"/>
              </a:defRPr>
            </a:lvl1pPr>
          </a:lstStyle>
          <a:p>
            <a:pPr>
              <a:spcAft>
                <a:spcPts val="600"/>
              </a:spcAft>
            </a:pPr>
            <a:r>
              <a:rPr lang="en-US" sz="4000" spc="50" dirty="0">
                <a:solidFill>
                  <a:schemeClr val="tx1"/>
                </a:solidFill>
                <a:latin typeface="+mj-lt"/>
              </a:rPr>
              <a:t>ACTIVITY</a:t>
            </a:r>
          </a:p>
        </p:txBody>
      </p:sp>
      <p:cxnSp>
        <p:nvCxnSpPr>
          <p:cNvPr id="12" name="Straight Connector 11">
            <a:extLst>
              <a:ext uri="{FF2B5EF4-FFF2-40B4-BE49-F238E27FC236}">
                <a16:creationId xmlns:a16="http://schemas.microsoft.com/office/drawing/2014/main" id="{8F626873-35AB-41D6-A9B0-D61B7BFC0C51}"/>
              </a:ext>
            </a:extLst>
          </p:cNvPr>
          <p:cNvCxnSpPr>
            <a:cxnSpLocks/>
          </p:cNvCxnSpPr>
          <p:nvPr/>
        </p:nvCxnSpPr>
        <p:spPr>
          <a:xfrm>
            <a:off x="3435603" y="3968319"/>
            <a:ext cx="0" cy="2223086"/>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2">
            <a:extLst>
              <a:ext uri="{FF2B5EF4-FFF2-40B4-BE49-F238E27FC236}">
                <a16:creationId xmlns:a16="http://schemas.microsoft.com/office/drawing/2014/main" id="{4A38B9D6-70C6-C07C-953B-29F21B8C2710}"/>
              </a:ext>
            </a:extLst>
          </p:cNvPr>
          <p:cNvSpPr txBox="1">
            <a:spLocks/>
          </p:cNvSpPr>
          <p:nvPr/>
        </p:nvSpPr>
        <p:spPr>
          <a:xfrm>
            <a:off x="11353800" y="6356349"/>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pPr algn="r"/>
              <a:t>52</a:t>
            </a:fld>
            <a:endParaRPr lang="en-US" sz="1200" dirty="0"/>
          </a:p>
        </p:txBody>
      </p:sp>
      <p:sp>
        <p:nvSpPr>
          <p:cNvPr id="3" name="Rectangle 3">
            <a:extLst>
              <a:ext uri="{FF2B5EF4-FFF2-40B4-BE49-F238E27FC236}">
                <a16:creationId xmlns:a16="http://schemas.microsoft.com/office/drawing/2014/main" id="{4DD05465-2FF9-0384-F88F-E7A52D7147EF}"/>
              </a:ext>
            </a:extLst>
          </p:cNvPr>
          <p:cNvSpPr txBox="1">
            <a:spLocks noChangeArrowheads="1"/>
          </p:cNvSpPr>
          <p:nvPr/>
        </p:nvSpPr>
        <p:spPr>
          <a:xfrm>
            <a:off x="3976656" y="3968320"/>
            <a:ext cx="7738345" cy="23880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200"/>
              </a:spcBef>
              <a:buClr>
                <a:srgbClr val="002060"/>
              </a:buClr>
              <a:buFont typeface="Arial" panose="020B0604020202020204" pitchFamily="34" charset="0"/>
              <a:buChar char="•"/>
              <a:defRPr sz="2000" kern="1200">
                <a:solidFill>
                  <a:schemeClr val="tx1">
                    <a:lumMod val="95000"/>
                    <a:lumOff val="5000"/>
                  </a:schemeClr>
                </a:solidFill>
                <a:latin typeface="Calibri" pitchFamily="34" charset="0"/>
                <a:ea typeface="+mn-ea"/>
                <a:cs typeface="Calibri" pitchFamily="34" charset="0"/>
              </a:defRPr>
            </a:lvl1pPr>
            <a:lvl2pPr marL="685800" indent="-228600" algn="l" defTabSz="914400" rtl="0" eaLnBrk="1" latinLnBrk="0" hangingPunct="1">
              <a:lnSpc>
                <a:spcPct val="90000"/>
              </a:lnSpc>
              <a:spcBef>
                <a:spcPts val="100"/>
              </a:spcBef>
              <a:buClr>
                <a:schemeClr val="accent3">
                  <a:lumMod val="60000"/>
                  <a:lumOff val="40000"/>
                </a:schemeClr>
              </a:buClr>
              <a:buFont typeface="Arial" panose="020B0604020202020204" pitchFamily="34" charset="0"/>
              <a:buChar char="•"/>
              <a:defRPr sz="1800" kern="1200">
                <a:solidFill>
                  <a:schemeClr val="tx1">
                    <a:lumMod val="65000"/>
                    <a:lumOff val="35000"/>
                  </a:schemeClr>
                </a:solidFill>
                <a:latin typeface="Calibri" pitchFamily="34" charset="0"/>
                <a:ea typeface="+mn-ea"/>
                <a:cs typeface="Calibri" pitchFamily="34" charset="0"/>
              </a:defRPr>
            </a:lvl2pPr>
            <a:lvl3pPr marL="1143000" indent="-228600" algn="l" defTabSz="914400" rtl="0" eaLnBrk="1" latinLnBrk="0" hangingPunct="1">
              <a:lnSpc>
                <a:spcPct val="90000"/>
              </a:lnSpc>
              <a:spcBef>
                <a:spcPts val="500"/>
              </a:spcBef>
              <a:buClr>
                <a:srgbClr val="002060"/>
              </a:buClr>
              <a:buFont typeface="Arial" panose="020B0604020202020204" pitchFamily="34" charset="0"/>
              <a:buChar char="•"/>
              <a:defRPr sz="1600" kern="1200">
                <a:solidFill>
                  <a:schemeClr val="tx1">
                    <a:lumMod val="65000"/>
                    <a:lumOff val="35000"/>
                  </a:schemeClr>
                </a:solidFill>
                <a:latin typeface="Calibri" pitchFamily="34" charset="0"/>
                <a:ea typeface="+mn-ea"/>
                <a:cs typeface="Calibri" pitchFamily="34" charset="0"/>
              </a:defRPr>
            </a:lvl3pPr>
            <a:lvl4pPr marL="1600200" indent="-228600" algn="l" defTabSz="914400" rtl="0" eaLnBrk="1" latinLnBrk="0" hangingPunct="1">
              <a:lnSpc>
                <a:spcPct val="90000"/>
              </a:lnSpc>
              <a:spcBef>
                <a:spcPts val="500"/>
              </a:spcBef>
              <a:buClr>
                <a:schemeClr val="accent3">
                  <a:lumMod val="60000"/>
                  <a:lumOff val="40000"/>
                </a:schemeClr>
              </a:buClr>
              <a:buFont typeface="Arial" panose="020B0604020202020204" pitchFamily="34" charset="0"/>
              <a:buChar char="•"/>
              <a:defRPr sz="1400" kern="1200">
                <a:solidFill>
                  <a:schemeClr val="tx1">
                    <a:lumMod val="85000"/>
                    <a:lumOff val="15000"/>
                  </a:schemeClr>
                </a:solidFill>
                <a:latin typeface="Calibri" pitchFamily="34" charset="0"/>
                <a:ea typeface="+mn-ea"/>
                <a:cs typeface="Calibri" pitchFamily="34" charset="0"/>
              </a:defRPr>
            </a:lvl4pPr>
            <a:lvl5pPr marL="2057400" indent="-228600" algn="l" defTabSz="914400" rtl="0" eaLnBrk="1" latinLnBrk="0" hangingPunct="1">
              <a:lnSpc>
                <a:spcPct val="90000"/>
              </a:lnSpc>
              <a:spcBef>
                <a:spcPts val="500"/>
              </a:spcBef>
              <a:buClr>
                <a:srgbClr val="002060"/>
              </a:buClr>
              <a:buFont typeface="Arial" panose="020B0604020202020204" pitchFamily="34" charset="0"/>
              <a:buChar char="•"/>
              <a:defRPr sz="1400" kern="1200">
                <a:solidFill>
                  <a:schemeClr val="tx1">
                    <a:lumMod val="85000"/>
                    <a:lumOff val="15000"/>
                  </a:schemeClr>
                </a:solidFill>
                <a:latin typeface="Calibri" pitchFamily="34" charset="0"/>
                <a:ea typeface="+mn-ea"/>
                <a:cs typeface="Calibri"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4000" dirty="0"/>
              <a:t> </a:t>
            </a:r>
            <a:r>
              <a:rPr lang="en-GB" altLang="en-US" sz="3600" dirty="0"/>
              <a:t>From this extract of a real HR data source, list all the real or suspected data quality problems you can identify</a:t>
            </a:r>
          </a:p>
          <a:p>
            <a:pPr marL="0" indent="0">
              <a:buNone/>
            </a:pPr>
            <a:r>
              <a:rPr lang="en-GB" altLang="en-US" sz="2800" b="1" dirty="0">
                <a:solidFill>
                  <a:srgbClr val="000099"/>
                </a:solidFill>
              </a:rPr>
              <a:t>Hint</a:t>
            </a:r>
            <a:r>
              <a:rPr lang="en-GB" altLang="en-US" sz="2800" dirty="0">
                <a:solidFill>
                  <a:srgbClr val="000099"/>
                </a:solidFill>
              </a:rPr>
              <a:t>: There are at least 13 problems </a:t>
            </a:r>
            <a:endParaRPr lang="en-GB" altLang="en-US" sz="1600" dirty="0">
              <a:solidFill>
                <a:srgbClr val="000099"/>
              </a:solidFill>
            </a:endParaRPr>
          </a:p>
        </p:txBody>
      </p:sp>
    </p:spTree>
    <p:extLst>
      <p:ext uri="{BB962C8B-B14F-4D97-AF65-F5344CB8AC3E}">
        <p14:creationId xmlns:p14="http://schemas.microsoft.com/office/powerpoint/2010/main" val="3311516144"/>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312" name="Group 72"/>
          <p:cNvGraphicFramePr>
            <a:graphicFrameLocks noGrp="1"/>
          </p:cNvGraphicFramePr>
          <p:nvPr/>
        </p:nvGraphicFramePr>
        <p:xfrm>
          <a:off x="784558" y="1729042"/>
          <a:ext cx="10357183" cy="3399916"/>
        </p:xfrm>
        <a:graphic>
          <a:graphicData uri="http://schemas.openxmlformats.org/drawingml/2006/table">
            <a:tbl>
              <a:tblPr>
                <a:effectLst>
                  <a:outerShdw blurRad="50800" dist="38100" dir="2700000" algn="tl" rotWithShape="0">
                    <a:prstClr val="black">
                      <a:alpha val="40000"/>
                    </a:prstClr>
                  </a:outerShdw>
                </a:effectLst>
              </a:tblPr>
              <a:tblGrid>
                <a:gridCol w="1726197">
                  <a:extLst>
                    <a:ext uri="{9D8B030D-6E8A-4147-A177-3AD203B41FA5}">
                      <a16:colId xmlns:a16="http://schemas.microsoft.com/office/drawing/2014/main" val="20000"/>
                    </a:ext>
                  </a:extLst>
                </a:gridCol>
                <a:gridCol w="1726197">
                  <a:extLst>
                    <a:ext uri="{9D8B030D-6E8A-4147-A177-3AD203B41FA5}">
                      <a16:colId xmlns:a16="http://schemas.microsoft.com/office/drawing/2014/main" val="20001"/>
                    </a:ext>
                  </a:extLst>
                </a:gridCol>
                <a:gridCol w="1550095">
                  <a:extLst>
                    <a:ext uri="{9D8B030D-6E8A-4147-A177-3AD203B41FA5}">
                      <a16:colId xmlns:a16="http://schemas.microsoft.com/office/drawing/2014/main" val="20002"/>
                    </a:ext>
                  </a:extLst>
                </a:gridCol>
                <a:gridCol w="2107431">
                  <a:extLst>
                    <a:ext uri="{9D8B030D-6E8A-4147-A177-3AD203B41FA5}">
                      <a16:colId xmlns:a16="http://schemas.microsoft.com/office/drawing/2014/main" val="20003"/>
                    </a:ext>
                  </a:extLst>
                </a:gridCol>
                <a:gridCol w="1521066">
                  <a:extLst>
                    <a:ext uri="{9D8B030D-6E8A-4147-A177-3AD203B41FA5}">
                      <a16:colId xmlns:a16="http://schemas.microsoft.com/office/drawing/2014/main" val="20004"/>
                    </a:ext>
                  </a:extLst>
                </a:gridCol>
                <a:gridCol w="1726197">
                  <a:extLst>
                    <a:ext uri="{9D8B030D-6E8A-4147-A177-3AD203B41FA5}">
                      <a16:colId xmlns:a16="http://schemas.microsoft.com/office/drawing/2014/main" val="20005"/>
                    </a:ext>
                  </a:extLst>
                </a:gridCol>
              </a:tblGrid>
              <a:tr h="571191">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100" b="0" i="0" u="none" strike="noStrike" cap="none" normalizeH="0" baseline="0" dirty="0">
                          <a:ln>
                            <a:noFill/>
                          </a:ln>
                          <a:solidFill>
                            <a:schemeClr val="bg1"/>
                          </a:solidFill>
                          <a:effectLst/>
                          <a:latin typeface="Arial" charset="0"/>
                        </a:rPr>
                        <a:t>EMPLOYEE NO</a:t>
                      </a:r>
                    </a:p>
                  </a:txBody>
                  <a:tcPr marL="113668" marR="113668" marT="56814" marB="568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100" b="0" i="0" u="none" strike="noStrike" cap="none" normalizeH="0" baseline="0" dirty="0">
                          <a:ln>
                            <a:noFill/>
                          </a:ln>
                          <a:solidFill>
                            <a:schemeClr val="bg1"/>
                          </a:solidFill>
                          <a:effectLst/>
                          <a:latin typeface="Arial" charset="0"/>
                        </a:rPr>
                        <a:t>SURNAME</a:t>
                      </a:r>
                    </a:p>
                  </a:txBody>
                  <a:tcPr marL="113668" marR="113668" marT="56814" marB="568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100" b="0" i="0" u="none" strike="noStrike" cap="none" normalizeH="0" baseline="0" dirty="0">
                          <a:ln>
                            <a:noFill/>
                          </a:ln>
                          <a:solidFill>
                            <a:schemeClr val="bg1"/>
                          </a:solidFill>
                          <a:effectLst/>
                          <a:latin typeface="Arial" charset="0"/>
                        </a:rPr>
                        <a:t>FIRST NAME</a:t>
                      </a:r>
                    </a:p>
                  </a:txBody>
                  <a:tcPr marL="113668" marR="113668" marT="56814" marB="568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100" b="0" i="0" u="none" strike="noStrike" cap="none" normalizeH="0" baseline="0" dirty="0">
                          <a:ln>
                            <a:noFill/>
                          </a:ln>
                          <a:solidFill>
                            <a:schemeClr val="bg1"/>
                          </a:solidFill>
                          <a:effectLst/>
                          <a:latin typeface="Arial" charset="0"/>
                        </a:rPr>
                        <a:t>GENDER</a:t>
                      </a:r>
                    </a:p>
                  </a:txBody>
                  <a:tcPr marL="113668" marR="113668" marT="56814" marB="568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100" b="0" i="0" u="none" strike="noStrike" cap="none" normalizeH="0" baseline="0" dirty="0">
                          <a:ln>
                            <a:noFill/>
                          </a:ln>
                          <a:solidFill>
                            <a:schemeClr val="bg1"/>
                          </a:solidFill>
                          <a:effectLst/>
                          <a:latin typeface="Arial" charset="0"/>
                        </a:rPr>
                        <a:t>DATE OF BIRTH</a:t>
                      </a:r>
                    </a:p>
                  </a:txBody>
                  <a:tcPr marL="113668" marR="113668" marT="56814" marB="568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100" b="0" i="0" u="none" strike="noStrike" cap="none" normalizeH="0" baseline="0" dirty="0">
                          <a:ln>
                            <a:noFill/>
                          </a:ln>
                          <a:solidFill>
                            <a:schemeClr val="bg1"/>
                          </a:solidFill>
                          <a:effectLst/>
                          <a:latin typeface="Arial" charset="0"/>
                        </a:rPr>
                        <a:t>ROLE </a:t>
                      </a:r>
                    </a:p>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100" b="0" i="0" u="none" strike="noStrike" cap="none" normalizeH="0" baseline="0" dirty="0">
                          <a:ln>
                            <a:noFill/>
                          </a:ln>
                          <a:solidFill>
                            <a:schemeClr val="bg1"/>
                          </a:solidFill>
                          <a:effectLst/>
                          <a:latin typeface="Arial" charset="0"/>
                        </a:rPr>
                        <a:t>CODE </a:t>
                      </a:r>
                    </a:p>
                  </a:txBody>
                  <a:tcPr marL="113668" marR="113668" marT="56814" marB="568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99"/>
                    </a:solidFill>
                  </a:tcPr>
                </a:tc>
                <a:extLst>
                  <a:ext uri="{0D108BD9-81ED-4DB2-BD59-A6C34878D82A}">
                    <a16:rowId xmlns:a16="http://schemas.microsoft.com/office/drawing/2014/main" val="10000"/>
                  </a:ext>
                </a:extLst>
              </a:tr>
              <a:tr h="397062">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802540</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Smith </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Brian </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Female </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31/01/56</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PM16</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extLst>
                  <a:ext uri="{0D108BD9-81ED-4DB2-BD59-A6C34878D82A}">
                    <a16:rowId xmlns:a16="http://schemas.microsoft.com/office/drawing/2014/main" val="10001"/>
                  </a:ext>
                </a:extLst>
              </a:tr>
              <a:tr h="397062">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YN4176B</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Gregg</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endParaRPr kumimoji="0" lang="en-US" sz="1600" b="0" i="0" u="none" strike="noStrike" cap="none" normalizeH="0" baseline="0" dirty="0">
                        <a:ln>
                          <a:noFill/>
                        </a:ln>
                        <a:solidFill>
                          <a:srgbClr val="000000"/>
                        </a:solidFill>
                        <a:effectLst/>
                        <a:latin typeface="Arial" charset="0"/>
                      </a:endParaRP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Male</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07/09/80</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9999</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extLst>
                  <a:ext uri="{0D108BD9-81ED-4DB2-BD59-A6C34878D82A}">
                    <a16:rowId xmlns:a16="http://schemas.microsoft.com/office/drawing/2014/main" val="10002"/>
                  </a:ext>
                </a:extLst>
              </a:tr>
              <a:tr h="397062">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811609</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Patel </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Priya</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XXXX</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25/12/78</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AL60</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extLst>
                  <a:ext uri="{0D108BD9-81ED-4DB2-BD59-A6C34878D82A}">
                    <a16:rowId xmlns:a16="http://schemas.microsoft.com/office/drawing/2014/main" val="10003"/>
                  </a:ext>
                </a:extLst>
              </a:tr>
              <a:tr h="397062">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22298</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Bothroyd</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Bridget</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Female</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28/08/09</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TBD</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extLst>
                  <a:ext uri="{0D108BD9-81ED-4DB2-BD59-A6C34878D82A}">
                    <a16:rowId xmlns:a16="http://schemas.microsoft.com/office/drawing/2014/main" val="10004"/>
                  </a:ext>
                </a:extLst>
              </a:tr>
              <a:tr h="446353">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802540</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Smith</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Bryan </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Male </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31/01/56</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PM10</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extLst>
                  <a:ext uri="{0D108BD9-81ED-4DB2-BD59-A6C34878D82A}">
                    <a16:rowId xmlns:a16="http://schemas.microsoft.com/office/drawing/2014/main" val="10005"/>
                  </a:ext>
                </a:extLst>
              </a:tr>
              <a:tr h="397062">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855265</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Hayes</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Leslie</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Female </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00/00/00</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AL76</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extLst>
                  <a:ext uri="{0D108BD9-81ED-4DB2-BD59-A6C34878D82A}">
                    <a16:rowId xmlns:a16="http://schemas.microsoft.com/office/drawing/2014/main" val="10006"/>
                  </a:ext>
                </a:extLst>
              </a:tr>
              <a:tr h="397062">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endParaRPr kumimoji="0" lang="en-US" sz="1600" b="0" i="0" u="none" strike="noStrike" cap="none" normalizeH="0" baseline="0" dirty="0">
                        <a:ln>
                          <a:noFill/>
                        </a:ln>
                        <a:solidFill>
                          <a:srgbClr val="000000"/>
                        </a:solidFill>
                        <a:effectLst/>
                        <a:latin typeface="Arial" charset="0"/>
                      </a:endParaRP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Taylor</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Kevin</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Unknown</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12/30/69</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US18</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extLst>
                  <a:ext uri="{0D108BD9-81ED-4DB2-BD59-A6C34878D82A}">
                    <a16:rowId xmlns:a16="http://schemas.microsoft.com/office/drawing/2014/main" val="10007"/>
                  </a:ext>
                </a:extLst>
              </a:tr>
            </a:tbl>
          </a:graphicData>
        </a:graphic>
      </p:graphicFrame>
      <p:sp>
        <p:nvSpPr>
          <p:cNvPr id="7" name="Slide Number Placeholder 3">
            <a:extLst>
              <a:ext uri="{FF2B5EF4-FFF2-40B4-BE49-F238E27FC236}">
                <a16:creationId xmlns:a16="http://schemas.microsoft.com/office/drawing/2014/main" id="{1247BC26-E23D-D340-92A9-8BC233E215E9}"/>
              </a:ext>
            </a:extLst>
          </p:cNvPr>
          <p:cNvSpPr>
            <a:spLocks noGrp="1"/>
          </p:cNvSpPr>
          <p:nvPr>
            <p:ph type="sldNum" sz="quarter" idx="12"/>
          </p:nvPr>
        </p:nvSpPr>
        <p:spPr>
          <a:xfrm>
            <a:off x="11271584" y="6412497"/>
            <a:ext cx="579783" cy="365125"/>
          </a:xfrm>
        </p:spPr>
        <p:txBody>
          <a:bodyPr/>
          <a:lstStyle/>
          <a:p>
            <a:pPr algn="r"/>
            <a:fld id="{7C0A8638-8D10-419D-A540-6BF35F11F66E}" type="slidenum">
              <a:rPr lang="en-US">
                <a:solidFill>
                  <a:schemeClr val="tx1"/>
                </a:solidFill>
              </a:rPr>
              <a:pPr algn="r"/>
              <a:t>53</a:t>
            </a:fld>
            <a:endParaRPr lang="en-US" dirty="0">
              <a:solidFill>
                <a:schemeClr val="tx1"/>
              </a:solidFill>
            </a:endParaRPr>
          </a:p>
        </p:txBody>
      </p:sp>
      <p:sp>
        <p:nvSpPr>
          <p:cNvPr id="2" name="TextBox 1">
            <a:extLst>
              <a:ext uri="{FF2B5EF4-FFF2-40B4-BE49-F238E27FC236}">
                <a16:creationId xmlns:a16="http://schemas.microsoft.com/office/drawing/2014/main" id="{C50C829B-9806-F44C-9113-63B496D88619}"/>
              </a:ext>
            </a:extLst>
          </p:cNvPr>
          <p:cNvSpPr txBox="1"/>
          <p:nvPr/>
        </p:nvSpPr>
        <p:spPr>
          <a:xfrm>
            <a:off x="2813822" y="5336507"/>
            <a:ext cx="6993709" cy="369332"/>
          </a:xfrm>
          <a:prstGeom prst="rect">
            <a:avLst/>
          </a:prstGeom>
          <a:noFill/>
        </p:spPr>
        <p:txBody>
          <a:bodyPr wrap="none" rtlCol="0">
            <a:spAutoFit/>
          </a:bodyPr>
          <a:lstStyle/>
          <a:p>
            <a:r>
              <a:rPr lang="en-US" b="1" dirty="0">
                <a:solidFill>
                  <a:srgbClr val="000099"/>
                </a:solidFill>
              </a:rPr>
              <a:t>Note: Records extracted and anonymised from an actual HR database  </a:t>
            </a:r>
            <a:endParaRPr lang="en-GB" b="1" dirty="0">
              <a:solidFill>
                <a:srgbClr val="000099"/>
              </a:solidFill>
            </a:endParaRPr>
          </a:p>
        </p:txBody>
      </p:sp>
      <p:sp>
        <p:nvSpPr>
          <p:cNvPr id="8" name="Title 7">
            <a:extLst>
              <a:ext uri="{FF2B5EF4-FFF2-40B4-BE49-F238E27FC236}">
                <a16:creationId xmlns:a16="http://schemas.microsoft.com/office/drawing/2014/main" id="{97A3F03D-5E18-CEEA-15CF-A4FA1F7AA1BC}"/>
              </a:ext>
            </a:extLst>
          </p:cNvPr>
          <p:cNvSpPr>
            <a:spLocks noGrp="1"/>
          </p:cNvSpPr>
          <p:nvPr>
            <p:ph type="title"/>
          </p:nvPr>
        </p:nvSpPr>
        <p:spPr>
          <a:xfrm>
            <a:off x="755984" y="657925"/>
            <a:ext cx="10515600" cy="566305"/>
          </a:xfrm>
          <a:prstGeom prst="rect">
            <a:avLst/>
          </a:prstGeom>
          <a:solidFill>
            <a:srgbClr val="000099"/>
          </a:solidFill>
          <a:ln>
            <a:solidFill>
              <a:srgbClr val="000099"/>
            </a:solidFill>
          </a:ln>
          <a:effectLst>
            <a:outerShdw blurRad="50800" dist="38100" dir="2700000" algn="tl" rotWithShape="0">
              <a:prstClr val="black">
                <a:alpha val="40000"/>
              </a:prstClr>
            </a:outerShdw>
          </a:effectLst>
        </p:spPr>
        <p:txBody>
          <a:bodyPr vert="horz" wrap="square" lIns="121917" tIns="60958" rIns="121917" bIns="60958" rtlCol="0" anchor="ctr">
            <a:spAutoFit/>
          </a:bodyPr>
          <a:lstStyle/>
          <a:p>
            <a:r>
              <a:rPr lang="en-US" dirty="0">
                <a:solidFill>
                  <a:srgbClr val="FFC000"/>
                </a:solidFill>
              </a:rPr>
              <a:t>ACTIVITY – Extract of HR data source </a:t>
            </a:r>
          </a:p>
        </p:txBody>
      </p:sp>
    </p:spTree>
    <p:extLst>
      <p:ext uri="{BB962C8B-B14F-4D97-AF65-F5344CB8AC3E}">
        <p14:creationId xmlns:p14="http://schemas.microsoft.com/office/powerpoint/2010/main" val="221306189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312" name="Group 72"/>
          <p:cNvGraphicFramePr>
            <a:graphicFrameLocks noGrp="1"/>
          </p:cNvGraphicFramePr>
          <p:nvPr/>
        </p:nvGraphicFramePr>
        <p:xfrm>
          <a:off x="1379245" y="1407898"/>
          <a:ext cx="8515311" cy="3811822"/>
        </p:xfrm>
        <a:graphic>
          <a:graphicData uri="http://schemas.openxmlformats.org/drawingml/2006/table">
            <a:tbl>
              <a:tblPr>
                <a:effectLst>
                  <a:outerShdw blurRad="50800" dist="38100" dir="2700000" algn="tl" rotWithShape="0">
                    <a:prstClr val="black">
                      <a:alpha val="40000"/>
                    </a:prstClr>
                  </a:outerShdw>
                </a:effectLst>
              </a:tblPr>
              <a:tblGrid>
                <a:gridCol w="1435061">
                  <a:extLst>
                    <a:ext uri="{9D8B030D-6E8A-4147-A177-3AD203B41FA5}">
                      <a16:colId xmlns:a16="http://schemas.microsoft.com/office/drawing/2014/main" val="20000"/>
                    </a:ext>
                  </a:extLst>
                </a:gridCol>
                <a:gridCol w="1416050">
                  <a:extLst>
                    <a:ext uri="{9D8B030D-6E8A-4147-A177-3AD203B41FA5}">
                      <a16:colId xmlns:a16="http://schemas.microsoft.com/office/drawing/2014/main" val="20001"/>
                    </a:ext>
                  </a:extLst>
                </a:gridCol>
                <a:gridCol w="1271588">
                  <a:extLst>
                    <a:ext uri="{9D8B030D-6E8A-4147-A177-3AD203B41FA5}">
                      <a16:colId xmlns:a16="http://schemas.microsoft.com/office/drawing/2014/main" val="20002"/>
                    </a:ext>
                  </a:extLst>
                </a:gridCol>
                <a:gridCol w="1728787">
                  <a:extLst>
                    <a:ext uri="{9D8B030D-6E8A-4147-A177-3AD203B41FA5}">
                      <a16:colId xmlns:a16="http://schemas.microsoft.com/office/drawing/2014/main" val="20003"/>
                    </a:ext>
                  </a:extLst>
                </a:gridCol>
                <a:gridCol w="1247775">
                  <a:extLst>
                    <a:ext uri="{9D8B030D-6E8A-4147-A177-3AD203B41FA5}">
                      <a16:colId xmlns:a16="http://schemas.microsoft.com/office/drawing/2014/main" val="20004"/>
                    </a:ext>
                  </a:extLst>
                </a:gridCol>
                <a:gridCol w="1416050">
                  <a:extLst>
                    <a:ext uri="{9D8B030D-6E8A-4147-A177-3AD203B41FA5}">
                      <a16:colId xmlns:a16="http://schemas.microsoft.com/office/drawing/2014/main" val="20005"/>
                    </a:ext>
                  </a:extLst>
                </a:gridCol>
              </a:tblGrid>
              <a:tr h="532047">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200" b="0" i="0" u="none" strike="noStrike" cap="none" normalizeH="0" baseline="0" dirty="0">
                          <a:ln>
                            <a:noFill/>
                          </a:ln>
                          <a:solidFill>
                            <a:schemeClr val="bg1"/>
                          </a:solidFill>
                          <a:effectLst/>
                          <a:latin typeface="Arial" charset="0"/>
                        </a:rPr>
                        <a:t>EMPLOYEE NO</a:t>
                      </a:r>
                    </a:p>
                  </a:txBody>
                  <a:tcPr marL="113668" marR="113668" marT="56814" marB="568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200" b="0" i="0" u="none" strike="noStrike" cap="none" normalizeH="0" baseline="0" dirty="0">
                          <a:ln>
                            <a:noFill/>
                          </a:ln>
                          <a:solidFill>
                            <a:schemeClr val="bg1"/>
                          </a:solidFill>
                          <a:effectLst/>
                          <a:latin typeface="Arial" charset="0"/>
                        </a:rPr>
                        <a:t>SURNAME</a:t>
                      </a:r>
                    </a:p>
                  </a:txBody>
                  <a:tcPr marL="113668" marR="113668" marT="56814" marB="568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200" b="0" i="0" u="none" strike="noStrike" cap="none" normalizeH="0" baseline="0" dirty="0">
                          <a:ln>
                            <a:noFill/>
                          </a:ln>
                          <a:solidFill>
                            <a:schemeClr val="bg1"/>
                          </a:solidFill>
                          <a:effectLst/>
                          <a:latin typeface="Arial" charset="0"/>
                        </a:rPr>
                        <a:t>FIRST NAME</a:t>
                      </a:r>
                    </a:p>
                  </a:txBody>
                  <a:tcPr marL="113668" marR="113668" marT="56814" marB="568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200" b="0" i="0" u="none" strike="noStrike" cap="none" normalizeH="0" baseline="0" dirty="0">
                          <a:ln>
                            <a:noFill/>
                          </a:ln>
                          <a:solidFill>
                            <a:schemeClr val="bg1"/>
                          </a:solidFill>
                          <a:effectLst/>
                          <a:latin typeface="Arial" charset="0"/>
                        </a:rPr>
                        <a:t>GENDER</a:t>
                      </a:r>
                    </a:p>
                  </a:txBody>
                  <a:tcPr marL="113668" marR="113668" marT="56814" marB="568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200" b="0" i="0" u="none" strike="noStrike" cap="none" normalizeH="0" baseline="0" dirty="0">
                          <a:ln>
                            <a:noFill/>
                          </a:ln>
                          <a:solidFill>
                            <a:schemeClr val="bg1"/>
                          </a:solidFill>
                          <a:effectLst/>
                          <a:latin typeface="Arial" charset="0"/>
                        </a:rPr>
                        <a:t>DATE OF BIRTH</a:t>
                      </a:r>
                    </a:p>
                  </a:txBody>
                  <a:tcPr marL="113668" marR="113668" marT="56814" marB="568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200" b="0" i="0" u="none" strike="noStrike" cap="none" normalizeH="0" baseline="0" dirty="0">
                          <a:ln>
                            <a:noFill/>
                          </a:ln>
                          <a:solidFill>
                            <a:schemeClr val="bg1"/>
                          </a:solidFill>
                          <a:effectLst/>
                          <a:latin typeface="Arial" charset="0"/>
                        </a:rPr>
                        <a:t>ROLE CODE </a:t>
                      </a:r>
                    </a:p>
                  </a:txBody>
                  <a:tcPr marL="113668" marR="113668" marT="56814" marB="568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99"/>
                    </a:solidFill>
                  </a:tcPr>
                </a:tc>
                <a:extLst>
                  <a:ext uri="{0D108BD9-81ED-4DB2-BD59-A6C34878D82A}">
                    <a16:rowId xmlns:a16="http://schemas.microsoft.com/office/drawing/2014/main" val="10000"/>
                  </a:ext>
                </a:extLst>
              </a:tr>
              <a:tr h="460375">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802540</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Smith </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Brian </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Female </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4F4F"/>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31/01/56</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PM16</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60375">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YN4176B</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4F4F"/>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Gregg</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endParaRPr kumimoji="0" lang="en-US" sz="1600" b="0" i="0" u="none" strike="noStrike" cap="none" normalizeH="0" baseline="0" dirty="0">
                        <a:ln>
                          <a:noFill/>
                        </a:ln>
                        <a:solidFill>
                          <a:srgbClr val="000000"/>
                        </a:solidFill>
                        <a:effectLst/>
                        <a:latin typeface="Arial" charset="0"/>
                      </a:endParaRP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4F4F"/>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Male</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07/09/80</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9999</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4F4F"/>
                    </a:solidFill>
                  </a:tcPr>
                </a:tc>
                <a:extLst>
                  <a:ext uri="{0D108BD9-81ED-4DB2-BD59-A6C34878D82A}">
                    <a16:rowId xmlns:a16="http://schemas.microsoft.com/office/drawing/2014/main" val="10002"/>
                  </a:ext>
                </a:extLst>
              </a:tr>
              <a:tr h="460375">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811609</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Patel </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Priya</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XXXX</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4F4F"/>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25/12/78</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AL60</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extLst>
                  <a:ext uri="{0D108BD9-81ED-4DB2-BD59-A6C34878D82A}">
                    <a16:rowId xmlns:a16="http://schemas.microsoft.com/office/drawing/2014/main" val="10003"/>
                  </a:ext>
                </a:extLst>
              </a:tr>
              <a:tr h="460375">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22298</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4F4F"/>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Bothroyd</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Bridget</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Female</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28/08/09</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4F4F"/>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TBD</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4F4F"/>
                    </a:solidFill>
                  </a:tcPr>
                </a:tc>
                <a:extLst>
                  <a:ext uri="{0D108BD9-81ED-4DB2-BD59-A6C34878D82A}">
                    <a16:rowId xmlns:a16="http://schemas.microsoft.com/office/drawing/2014/main" val="10004"/>
                  </a:ext>
                </a:extLst>
              </a:tr>
              <a:tr h="517525">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802540</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Smith</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Bryan </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Male </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31/01/56</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PM10</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5"/>
                  </a:ext>
                </a:extLst>
              </a:tr>
              <a:tr h="460375">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855265</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Hayes</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Leslie</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Female </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4F4F"/>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00/00/00</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4F4F"/>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AL76</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extLst>
                  <a:ext uri="{0D108BD9-81ED-4DB2-BD59-A6C34878D82A}">
                    <a16:rowId xmlns:a16="http://schemas.microsoft.com/office/drawing/2014/main" val="10006"/>
                  </a:ext>
                </a:extLst>
              </a:tr>
              <a:tr h="460375">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endParaRPr kumimoji="0" lang="en-US" sz="1600" b="0" i="0" u="none" strike="noStrike" cap="none" normalizeH="0" baseline="0" dirty="0">
                        <a:ln>
                          <a:noFill/>
                        </a:ln>
                        <a:solidFill>
                          <a:srgbClr val="000000"/>
                        </a:solidFill>
                        <a:effectLst/>
                        <a:latin typeface="Arial" charset="0"/>
                      </a:endParaRP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4F4F"/>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Taylor</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Kevin</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Unknown</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4F4F"/>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12/30/69</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4F4F"/>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US18</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extLst>
                  <a:ext uri="{0D108BD9-81ED-4DB2-BD59-A6C34878D82A}">
                    <a16:rowId xmlns:a16="http://schemas.microsoft.com/office/drawing/2014/main" val="10007"/>
                  </a:ext>
                </a:extLst>
              </a:tr>
            </a:tbl>
          </a:graphicData>
        </a:graphic>
      </p:graphicFrame>
      <p:sp>
        <p:nvSpPr>
          <p:cNvPr id="3" name="TextBox 2"/>
          <p:cNvSpPr txBox="1"/>
          <p:nvPr/>
        </p:nvSpPr>
        <p:spPr>
          <a:xfrm>
            <a:off x="824543" y="5479323"/>
            <a:ext cx="9727393" cy="707886"/>
          </a:xfrm>
          <a:prstGeom prst="rect">
            <a:avLst/>
          </a:prstGeom>
          <a:noFill/>
        </p:spPr>
        <p:txBody>
          <a:bodyPr wrap="square" rtlCol="0">
            <a:spAutoFit/>
          </a:bodyPr>
          <a:lstStyle/>
          <a:p>
            <a:r>
              <a:rPr lang="en-GB" sz="2000" b="1" dirty="0">
                <a:solidFill>
                  <a:srgbClr val="000099"/>
                </a:solidFill>
              </a:rPr>
              <a:t>ANSWER:  Total number of potential Data Quality problems is 13 or 19, depending on whether Smith is a duplicate record </a:t>
            </a:r>
          </a:p>
        </p:txBody>
      </p:sp>
      <p:sp>
        <p:nvSpPr>
          <p:cNvPr id="7" name="Slide Number Placeholder 3">
            <a:extLst>
              <a:ext uri="{FF2B5EF4-FFF2-40B4-BE49-F238E27FC236}">
                <a16:creationId xmlns:a16="http://schemas.microsoft.com/office/drawing/2014/main" id="{3ADFFE82-8BAE-2047-BD78-B8F0136F278E}"/>
              </a:ext>
            </a:extLst>
          </p:cNvPr>
          <p:cNvSpPr txBox="1">
            <a:spLocks/>
          </p:cNvSpPr>
          <p:nvPr/>
        </p:nvSpPr>
        <p:spPr>
          <a:xfrm>
            <a:off x="11353800" y="6356349"/>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a:solidFill>
                  <a:schemeClr val="bg1"/>
                </a:solidFill>
              </a:rPr>
              <a:pPr algn="r"/>
              <a:t>54</a:t>
            </a:fld>
            <a:endParaRPr lang="en-US" sz="1200" dirty="0">
              <a:solidFill>
                <a:schemeClr val="bg1"/>
              </a:solidFill>
            </a:endParaRPr>
          </a:p>
        </p:txBody>
      </p:sp>
      <p:sp>
        <p:nvSpPr>
          <p:cNvPr id="9" name="Slide Number Placeholder 3">
            <a:extLst>
              <a:ext uri="{FF2B5EF4-FFF2-40B4-BE49-F238E27FC236}">
                <a16:creationId xmlns:a16="http://schemas.microsoft.com/office/drawing/2014/main" id="{3A597E32-FF00-AB45-8134-D9FC6C633B96}"/>
              </a:ext>
            </a:extLst>
          </p:cNvPr>
          <p:cNvSpPr>
            <a:spLocks noGrp="1"/>
          </p:cNvSpPr>
          <p:nvPr>
            <p:ph type="sldNum" sz="quarter" idx="12"/>
          </p:nvPr>
        </p:nvSpPr>
        <p:spPr>
          <a:xfrm>
            <a:off x="11211427" y="6406481"/>
            <a:ext cx="579783" cy="365125"/>
          </a:xfrm>
        </p:spPr>
        <p:txBody>
          <a:bodyPr/>
          <a:lstStyle/>
          <a:p>
            <a:pPr algn="r"/>
            <a:fld id="{7C0A8638-8D10-419D-A540-6BF35F11F66E}" type="slidenum">
              <a:rPr lang="en-US">
                <a:solidFill>
                  <a:schemeClr val="tx1"/>
                </a:solidFill>
              </a:rPr>
              <a:pPr algn="r"/>
              <a:t>54</a:t>
            </a:fld>
            <a:endParaRPr lang="en-US" dirty="0">
              <a:solidFill>
                <a:schemeClr val="tx1"/>
              </a:solidFill>
            </a:endParaRPr>
          </a:p>
        </p:txBody>
      </p:sp>
      <p:sp>
        <p:nvSpPr>
          <p:cNvPr id="2" name="Rectangle 1">
            <a:extLst>
              <a:ext uri="{FF2B5EF4-FFF2-40B4-BE49-F238E27FC236}">
                <a16:creationId xmlns:a16="http://schemas.microsoft.com/office/drawing/2014/main" id="{1441364C-74D0-A745-80F5-CF3BA2001710}"/>
              </a:ext>
            </a:extLst>
          </p:cNvPr>
          <p:cNvSpPr/>
          <p:nvPr/>
        </p:nvSpPr>
        <p:spPr>
          <a:xfrm>
            <a:off x="10291117" y="4640570"/>
            <a:ext cx="521638" cy="478679"/>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E321DDF9-B621-F84B-8889-DC98A856C7A0}"/>
              </a:ext>
            </a:extLst>
          </p:cNvPr>
          <p:cNvSpPr txBox="1"/>
          <p:nvPr/>
        </p:nvSpPr>
        <p:spPr>
          <a:xfrm>
            <a:off x="10237745" y="3313809"/>
            <a:ext cx="591829" cy="369332"/>
          </a:xfrm>
          <a:prstGeom prst="rect">
            <a:avLst/>
          </a:prstGeom>
          <a:noFill/>
        </p:spPr>
        <p:txBody>
          <a:bodyPr wrap="none" rtlCol="0">
            <a:spAutoFit/>
          </a:bodyPr>
          <a:lstStyle/>
          <a:p>
            <a:r>
              <a:rPr lang="en-GB" dirty="0">
                <a:latin typeface="Abadi" panose="020B0604020104020204" pitchFamily="34" charset="0"/>
              </a:rPr>
              <a:t>Key:</a:t>
            </a:r>
          </a:p>
        </p:txBody>
      </p:sp>
      <p:sp>
        <p:nvSpPr>
          <p:cNvPr id="12" name="Rectangle 11">
            <a:extLst>
              <a:ext uri="{FF2B5EF4-FFF2-40B4-BE49-F238E27FC236}">
                <a16:creationId xmlns:a16="http://schemas.microsoft.com/office/drawing/2014/main" id="{16E2D0CB-8B9E-544C-92BB-268F2DFCB2E2}"/>
              </a:ext>
            </a:extLst>
          </p:cNvPr>
          <p:cNvSpPr/>
          <p:nvPr/>
        </p:nvSpPr>
        <p:spPr>
          <a:xfrm>
            <a:off x="10291117" y="3808163"/>
            <a:ext cx="521638" cy="478679"/>
          </a:xfrm>
          <a:prstGeom prst="rect">
            <a:avLst/>
          </a:prstGeom>
          <a:solidFill>
            <a:srgbClr val="FF4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EFF91A51-64C1-9843-BD2E-FB55B8EEF2AE}"/>
              </a:ext>
            </a:extLst>
          </p:cNvPr>
          <p:cNvSpPr txBox="1"/>
          <p:nvPr/>
        </p:nvSpPr>
        <p:spPr>
          <a:xfrm>
            <a:off x="11024873" y="4510574"/>
            <a:ext cx="908710" cy="738664"/>
          </a:xfrm>
          <a:prstGeom prst="rect">
            <a:avLst/>
          </a:prstGeom>
          <a:noFill/>
        </p:spPr>
        <p:txBody>
          <a:bodyPr wrap="none" rtlCol="0">
            <a:spAutoFit/>
          </a:bodyPr>
          <a:lstStyle/>
          <a:p>
            <a:pPr algn="ctr"/>
            <a:r>
              <a:rPr lang="en-GB" sz="1400" dirty="0">
                <a:latin typeface="Abadi" panose="020B0604020104020204" pitchFamily="34" charset="0"/>
              </a:rPr>
              <a:t>Potential </a:t>
            </a:r>
          </a:p>
          <a:p>
            <a:pPr algn="ctr"/>
            <a:r>
              <a:rPr lang="en-GB" sz="1400" dirty="0">
                <a:latin typeface="Abadi" panose="020B0604020104020204" pitchFamily="34" charset="0"/>
              </a:rPr>
              <a:t>Duplicate</a:t>
            </a:r>
          </a:p>
          <a:p>
            <a:pPr algn="ctr"/>
            <a:r>
              <a:rPr lang="en-GB" sz="1400" dirty="0">
                <a:latin typeface="Abadi" panose="020B0604020104020204" pitchFamily="34" charset="0"/>
              </a:rPr>
              <a:t>Record </a:t>
            </a:r>
          </a:p>
        </p:txBody>
      </p:sp>
      <p:sp>
        <p:nvSpPr>
          <p:cNvPr id="14" name="TextBox 13">
            <a:extLst>
              <a:ext uri="{FF2B5EF4-FFF2-40B4-BE49-F238E27FC236}">
                <a16:creationId xmlns:a16="http://schemas.microsoft.com/office/drawing/2014/main" id="{2F476157-0B34-C34D-8DCD-3E609ABBEC0F}"/>
              </a:ext>
            </a:extLst>
          </p:cNvPr>
          <p:cNvSpPr txBox="1"/>
          <p:nvPr/>
        </p:nvSpPr>
        <p:spPr>
          <a:xfrm>
            <a:off x="10829570" y="3678166"/>
            <a:ext cx="1187120" cy="738664"/>
          </a:xfrm>
          <a:prstGeom prst="rect">
            <a:avLst/>
          </a:prstGeom>
          <a:noFill/>
        </p:spPr>
        <p:txBody>
          <a:bodyPr wrap="none" rtlCol="0">
            <a:spAutoFit/>
          </a:bodyPr>
          <a:lstStyle/>
          <a:p>
            <a:pPr algn="ctr"/>
            <a:r>
              <a:rPr lang="en-GB" sz="1400" dirty="0">
                <a:latin typeface="Abadi" panose="020B0604020104020204" pitchFamily="34" charset="0"/>
              </a:rPr>
              <a:t>Potential </a:t>
            </a:r>
          </a:p>
          <a:p>
            <a:pPr algn="ctr"/>
            <a:r>
              <a:rPr lang="en-GB" sz="1400" dirty="0">
                <a:latin typeface="Abadi" panose="020B0604020104020204" pitchFamily="34" charset="0"/>
              </a:rPr>
              <a:t>Data Quality </a:t>
            </a:r>
          </a:p>
          <a:p>
            <a:pPr algn="ctr"/>
            <a:r>
              <a:rPr lang="en-GB" sz="1400" dirty="0">
                <a:latin typeface="Abadi" panose="020B0604020104020204" pitchFamily="34" charset="0"/>
              </a:rPr>
              <a:t>Problem</a:t>
            </a:r>
          </a:p>
        </p:txBody>
      </p:sp>
      <p:sp>
        <p:nvSpPr>
          <p:cNvPr id="15" name="Title 5">
            <a:extLst>
              <a:ext uri="{FF2B5EF4-FFF2-40B4-BE49-F238E27FC236}">
                <a16:creationId xmlns:a16="http://schemas.microsoft.com/office/drawing/2014/main" id="{9B823764-D05A-9B4C-EE20-71A0DD0E56B4}"/>
              </a:ext>
            </a:extLst>
          </p:cNvPr>
          <p:cNvSpPr txBox="1">
            <a:spLocks/>
          </p:cNvSpPr>
          <p:nvPr/>
        </p:nvSpPr>
        <p:spPr>
          <a:xfrm>
            <a:off x="446679" y="147587"/>
            <a:ext cx="10515600" cy="625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0099"/>
                </a:solidFill>
                <a:latin typeface="+mn-lt"/>
                <a:ea typeface="+mj-ea"/>
                <a:cs typeface="+mj-cs"/>
              </a:defRPr>
            </a:lvl1pPr>
          </a:lstStyle>
          <a:p>
            <a:endParaRPr lang="en-GB" dirty="0"/>
          </a:p>
        </p:txBody>
      </p:sp>
      <p:sp>
        <p:nvSpPr>
          <p:cNvPr id="16" name="Rectangle 15">
            <a:extLst>
              <a:ext uri="{FF2B5EF4-FFF2-40B4-BE49-F238E27FC236}">
                <a16:creationId xmlns:a16="http://schemas.microsoft.com/office/drawing/2014/main" id="{25CF7A48-079C-8613-CEC6-DDF62D15ECCA}"/>
              </a:ext>
            </a:extLst>
          </p:cNvPr>
          <p:cNvSpPr/>
          <p:nvPr/>
        </p:nvSpPr>
        <p:spPr>
          <a:xfrm>
            <a:off x="741452" y="474733"/>
            <a:ext cx="10220827" cy="615549"/>
          </a:xfrm>
          <a:prstGeom prst="rect">
            <a:avLst/>
          </a:prstGeom>
          <a:solidFill>
            <a:srgbClr val="000099"/>
          </a:solidFill>
          <a:ln>
            <a:solidFill>
              <a:srgbClr val="000099"/>
            </a:solidFill>
          </a:ln>
          <a:effectLst>
            <a:outerShdw blurRad="50800" dist="38100" dir="2700000" algn="tl" rotWithShape="0">
              <a:prstClr val="black">
                <a:alpha val="40000"/>
              </a:prstClr>
            </a:outerShdw>
          </a:effectLst>
        </p:spPr>
        <p:txBody>
          <a:bodyPr wrap="square" lIns="121917" tIns="60958" rIns="121917" bIns="60958">
            <a:spAutoFit/>
          </a:bodyPr>
          <a:lstStyle/>
          <a:p>
            <a:r>
              <a:rPr lang="en-US" sz="3200" b="1" dirty="0">
                <a:solidFill>
                  <a:srgbClr val="FFC000"/>
                </a:solidFill>
              </a:rPr>
              <a:t>ACTIVITY – Extract of actual HR data source </a:t>
            </a:r>
          </a:p>
        </p:txBody>
      </p:sp>
    </p:spTree>
    <p:extLst>
      <p:ext uri="{BB962C8B-B14F-4D97-AF65-F5344CB8AC3E}">
        <p14:creationId xmlns:p14="http://schemas.microsoft.com/office/powerpoint/2010/main" val="165549427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F3714-10E9-5F48-936C-A12E08FEE6AB}"/>
              </a:ext>
            </a:extLst>
          </p:cNvPr>
          <p:cNvSpPr>
            <a:spLocks noGrp="1"/>
          </p:cNvSpPr>
          <p:nvPr>
            <p:ph type="title"/>
          </p:nvPr>
        </p:nvSpPr>
        <p:spPr>
          <a:xfrm>
            <a:off x="167871" y="204348"/>
            <a:ext cx="10972800" cy="609600"/>
          </a:xfrm>
        </p:spPr>
        <p:txBody>
          <a:bodyPr>
            <a:normAutofit/>
          </a:bodyPr>
          <a:lstStyle/>
          <a:p>
            <a:r>
              <a:rPr lang="en-GB" dirty="0"/>
              <a:t>Quantifying Data Problems: The Value of Data Profiling Tools  </a:t>
            </a:r>
          </a:p>
        </p:txBody>
      </p:sp>
      <p:sp>
        <p:nvSpPr>
          <p:cNvPr id="4" name="Slide Number Placeholder 3">
            <a:extLst>
              <a:ext uri="{FF2B5EF4-FFF2-40B4-BE49-F238E27FC236}">
                <a16:creationId xmlns:a16="http://schemas.microsoft.com/office/drawing/2014/main" id="{F744EA6F-5C28-334F-BD64-867B12F507A8}"/>
              </a:ext>
            </a:extLst>
          </p:cNvPr>
          <p:cNvSpPr txBox="1">
            <a:spLocks/>
          </p:cNvSpPr>
          <p:nvPr/>
        </p:nvSpPr>
        <p:spPr>
          <a:xfrm>
            <a:off x="11353800" y="6356349"/>
            <a:ext cx="579783"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a:pPr algn="r"/>
              <a:t>55</a:t>
            </a:fld>
            <a:endParaRPr lang="en-US" sz="1200" dirty="0"/>
          </a:p>
        </p:txBody>
      </p:sp>
      <p:pic>
        <p:nvPicPr>
          <p:cNvPr id="5" name="Table Placeholder 4" descr="Data Quality with EDQ - Data Profiling - ClearPeaks Blog">
            <a:extLst>
              <a:ext uri="{FF2B5EF4-FFF2-40B4-BE49-F238E27FC236}">
                <a16:creationId xmlns:a16="http://schemas.microsoft.com/office/drawing/2014/main" id="{FC0CBCA6-D395-7F4D-B0F6-03056B40B134}"/>
              </a:ext>
            </a:extLst>
          </p:cNvPr>
          <p:cNvPicPr>
            <a:picLocks noGrp="1" noChangeAspect="1" noChangeArrowheads="1"/>
          </p:cNvPicPr>
          <p:nvPr>
            <p:ph type="tbl" idx="1"/>
          </p:nvPr>
        </p:nvPicPr>
        <p:blipFill>
          <a:blip r:embed="rId3">
            <a:extLst>
              <a:ext uri="{28A0092B-C50C-407E-A947-70E740481C1C}">
                <a14:useLocalDpi xmlns:a14="http://schemas.microsoft.com/office/drawing/2010/main"/>
              </a:ext>
            </a:extLst>
          </a:blip>
          <a:srcRect/>
          <a:stretch>
            <a:fillRect/>
          </a:stretch>
        </p:blipFill>
        <p:spPr bwMode="auto">
          <a:xfrm>
            <a:off x="3851720" y="1348338"/>
            <a:ext cx="7932581" cy="43834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0136EB3-5A96-654A-82DC-30AA9B5AFC58}"/>
              </a:ext>
            </a:extLst>
          </p:cNvPr>
          <p:cNvSpPr txBox="1"/>
          <p:nvPr/>
        </p:nvSpPr>
        <p:spPr>
          <a:xfrm>
            <a:off x="167871" y="1043534"/>
            <a:ext cx="3467958" cy="5201424"/>
          </a:xfrm>
          <a:prstGeom prst="rect">
            <a:avLst/>
          </a:prstGeom>
          <a:noFill/>
        </p:spPr>
        <p:txBody>
          <a:bodyPr wrap="square" rtlCol="0">
            <a:spAutoFit/>
          </a:bodyPr>
          <a:lstStyle/>
          <a:p>
            <a:pPr marL="285750" indent="-285750">
              <a:buFont typeface="Arial" panose="020B0604020202020204" pitchFamily="34" charset="0"/>
              <a:buChar char="•"/>
            </a:pPr>
            <a:r>
              <a:rPr lang="en-GB" dirty="0"/>
              <a:t>Data profiling tools automate the process of assessing and reporting on the quality of data sources </a:t>
            </a:r>
          </a:p>
          <a:p>
            <a:pPr marL="285750" indent="-285750">
              <a:buFont typeface="Arial" panose="020B0604020202020204" pitchFamily="34" charset="0"/>
              <a:buChar char="•"/>
            </a:pPr>
            <a:r>
              <a:rPr lang="en-GB" dirty="0"/>
              <a:t>The benefits of data profiling include:</a:t>
            </a:r>
          </a:p>
          <a:p>
            <a:pPr marL="285750" indent="-285750">
              <a:buFont typeface="Wingdings" pitchFamily="2" charset="2"/>
              <a:buChar char="Ø"/>
            </a:pPr>
            <a:r>
              <a:rPr lang="en-GB" sz="1600" dirty="0">
                <a:solidFill>
                  <a:srgbClr val="000099"/>
                </a:solidFill>
              </a:rPr>
              <a:t>Fast processing of large data sets</a:t>
            </a:r>
          </a:p>
          <a:p>
            <a:pPr marL="285750" indent="-285750">
              <a:buFont typeface="Wingdings" pitchFamily="2" charset="2"/>
              <a:buChar char="Ø"/>
            </a:pPr>
            <a:r>
              <a:rPr lang="en-GB" sz="1600" dirty="0">
                <a:solidFill>
                  <a:srgbClr val="000099"/>
                </a:solidFill>
              </a:rPr>
              <a:t>Complete analysis of an entire data set, so identifies all outliers </a:t>
            </a:r>
          </a:p>
          <a:p>
            <a:pPr marL="285750" indent="-285750">
              <a:buFont typeface="Wingdings" pitchFamily="2" charset="2"/>
              <a:buChar char="Ø"/>
            </a:pPr>
            <a:r>
              <a:rPr lang="en-GB" sz="1600" dirty="0">
                <a:solidFill>
                  <a:srgbClr val="000099"/>
                </a:solidFill>
              </a:rPr>
              <a:t>Some profilers enable drill down to individual records / rows </a:t>
            </a:r>
          </a:p>
          <a:p>
            <a:pPr marL="285750" indent="-285750">
              <a:buFont typeface="Wingdings" pitchFamily="2" charset="2"/>
              <a:buChar char="Ø"/>
            </a:pPr>
            <a:r>
              <a:rPr lang="en-GB" sz="1600" dirty="0">
                <a:solidFill>
                  <a:srgbClr val="000099"/>
                </a:solidFill>
              </a:rPr>
              <a:t>Automatic generation of metadata</a:t>
            </a:r>
          </a:p>
          <a:p>
            <a:pPr marL="285750" indent="-285750">
              <a:buFont typeface="Wingdings" pitchFamily="2" charset="2"/>
              <a:buChar char="Ø"/>
            </a:pPr>
            <a:r>
              <a:rPr lang="en-GB" sz="1600" dirty="0">
                <a:solidFill>
                  <a:srgbClr val="000099"/>
                </a:solidFill>
              </a:rPr>
              <a:t>Checks conformance of the dataset with business rules (pre-built or added)</a:t>
            </a:r>
          </a:p>
          <a:p>
            <a:pPr marL="285750" indent="-285750">
              <a:buFont typeface="Wingdings" pitchFamily="2" charset="2"/>
              <a:buChar char="Ø"/>
            </a:pPr>
            <a:r>
              <a:rPr lang="en-GB" sz="1600" dirty="0">
                <a:solidFill>
                  <a:srgbClr val="000099"/>
                </a:solidFill>
              </a:rPr>
              <a:t>Enables fact based discussion of the causes and impacts of data problems </a:t>
            </a:r>
          </a:p>
          <a:p>
            <a:pPr marL="285750" indent="-285750">
              <a:buFont typeface="Wingdings" pitchFamily="2" charset="2"/>
              <a:buChar char="Ø"/>
            </a:pPr>
            <a:r>
              <a:rPr lang="en-GB" sz="1600" dirty="0">
                <a:solidFill>
                  <a:srgbClr val="000099"/>
                </a:solidFill>
              </a:rPr>
              <a:t>Excellent starting point in data quality workshops</a:t>
            </a:r>
            <a:endParaRPr lang="en-GB" dirty="0"/>
          </a:p>
        </p:txBody>
      </p:sp>
      <p:sp>
        <p:nvSpPr>
          <p:cNvPr id="6" name="TextBox 5">
            <a:extLst>
              <a:ext uri="{FF2B5EF4-FFF2-40B4-BE49-F238E27FC236}">
                <a16:creationId xmlns:a16="http://schemas.microsoft.com/office/drawing/2014/main" id="{7559B91B-E6F7-2545-88DC-98878B103831}"/>
              </a:ext>
            </a:extLst>
          </p:cNvPr>
          <p:cNvSpPr txBox="1"/>
          <p:nvPr/>
        </p:nvSpPr>
        <p:spPr>
          <a:xfrm>
            <a:off x="6975044" y="5736279"/>
            <a:ext cx="3032305" cy="307777"/>
          </a:xfrm>
          <a:prstGeom prst="rect">
            <a:avLst/>
          </a:prstGeom>
          <a:noFill/>
        </p:spPr>
        <p:txBody>
          <a:bodyPr wrap="none" rtlCol="0">
            <a:spAutoFit/>
          </a:bodyPr>
          <a:lstStyle/>
          <a:p>
            <a:r>
              <a:rPr lang="en-GB" sz="1400" b="1" i="1" dirty="0"/>
              <a:t>Example partial Data Profiling report</a:t>
            </a:r>
          </a:p>
        </p:txBody>
      </p:sp>
    </p:spTree>
    <p:extLst>
      <p:ext uri="{BB962C8B-B14F-4D97-AF65-F5344CB8AC3E}">
        <p14:creationId xmlns:p14="http://schemas.microsoft.com/office/powerpoint/2010/main" val="15435528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173F3-08BD-B045-B64F-6577B0566EE6}"/>
              </a:ext>
            </a:extLst>
          </p:cNvPr>
          <p:cNvSpPr>
            <a:spLocks noGrp="1"/>
          </p:cNvSpPr>
          <p:nvPr>
            <p:ph type="title"/>
          </p:nvPr>
        </p:nvSpPr>
        <p:spPr>
          <a:xfrm>
            <a:off x="499037" y="296791"/>
            <a:ext cx="10515600" cy="625080"/>
          </a:xfrm>
        </p:spPr>
        <p:txBody>
          <a:bodyPr/>
          <a:lstStyle/>
          <a:p>
            <a:r>
              <a:rPr lang="en-GB" dirty="0"/>
              <a:t>The Importance of Business Review &amp; Validation </a:t>
            </a:r>
          </a:p>
        </p:txBody>
      </p:sp>
      <p:sp>
        <p:nvSpPr>
          <p:cNvPr id="3" name="Content Placeholder 2">
            <a:extLst>
              <a:ext uri="{FF2B5EF4-FFF2-40B4-BE49-F238E27FC236}">
                <a16:creationId xmlns:a16="http://schemas.microsoft.com/office/drawing/2014/main" id="{8CC619A8-9720-564C-8B7D-E84F6E9D7F21}"/>
              </a:ext>
            </a:extLst>
          </p:cNvPr>
          <p:cNvSpPr>
            <a:spLocks noGrp="1"/>
          </p:cNvSpPr>
          <p:nvPr>
            <p:ph idx="1"/>
          </p:nvPr>
        </p:nvSpPr>
        <p:spPr>
          <a:xfrm>
            <a:off x="499037" y="1412028"/>
            <a:ext cx="6571614" cy="4848601"/>
          </a:xfrm>
        </p:spPr>
        <p:txBody>
          <a:bodyPr/>
          <a:lstStyle/>
          <a:p>
            <a:r>
              <a:rPr lang="en-GB" dirty="0"/>
              <a:t>Data profiling findings should be reviewed by appropriate business &amp; IT stakeholders </a:t>
            </a:r>
          </a:p>
          <a:p>
            <a:pPr lvl="1"/>
            <a:r>
              <a:rPr lang="en-GB" dirty="0"/>
              <a:t>If formal Data Governance in place, this should ideally led by the Data Stewards responsible for the specific data areas (see later)</a:t>
            </a:r>
          </a:p>
          <a:p>
            <a:r>
              <a:rPr lang="en-GB" dirty="0"/>
              <a:t>Aim to reach consensus on what the business impact is</a:t>
            </a:r>
          </a:p>
          <a:p>
            <a:r>
              <a:rPr lang="en-GB" dirty="0"/>
              <a:t>Ways of doing this:</a:t>
            </a:r>
          </a:p>
          <a:p>
            <a:pPr lvl="1"/>
            <a:r>
              <a:rPr lang="en-GB" dirty="0"/>
              <a:t>Workshops and / or meetings (virtual or F2F)</a:t>
            </a:r>
          </a:p>
          <a:p>
            <a:pPr lvl="1"/>
            <a:r>
              <a:rPr lang="en-GB" dirty="0"/>
              <a:t>By workflows, seeking views on the potential problem areas</a:t>
            </a:r>
          </a:p>
          <a:p>
            <a:r>
              <a:rPr lang="en-GB" dirty="0"/>
              <a:t>For priority areas, agree Business Rules which should be in place to baseline current data quality and measure data quality improvement (covered later)</a:t>
            </a:r>
          </a:p>
        </p:txBody>
      </p:sp>
      <p:sp>
        <p:nvSpPr>
          <p:cNvPr id="4" name="Slide Number Placeholder 3">
            <a:extLst>
              <a:ext uri="{FF2B5EF4-FFF2-40B4-BE49-F238E27FC236}">
                <a16:creationId xmlns:a16="http://schemas.microsoft.com/office/drawing/2014/main" id="{D14AC71F-D7BF-9C43-912D-5D6DB53B491E}"/>
              </a:ext>
            </a:extLst>
          </p:cNvPr>
          <p:cNvSpPr>
            <a:spLocks noGrp="1"/>
          </p:cNvSpPr>
          <p:nvPr>
            <p:ph type="sldNum" sz="quarter" idx="12"/>
          </p:nvPr>
        </p:nvSpPr>
        <p:spPr/>
        <p:txBody>
          <a:bodyPr/>
          <a:lstStyle/>
          <a:p>
            <a:fld id="{7C0A8638-8D10-419D-A540-6BF35F11F66E}" type="slidenum">
              <a:rPr lang="en-US" smtClean="0">
                <a:solidFill>
                  <a:schemeClr val="tx1"/>
                </a:solidFill>
              </a:rPr>
              <a:t>56</a:t>
            </a:fld>
            <a:endParaRPr lang="en-US" dirty="0">
              <a:solidFill>
                <a:schemeClr val="tx1"/>
              </a:solidFill>
            </a:endParaRPr>
          </a:p>
        </p:txBody>
      </p:sp>
      <p:pic>
        <p:nvPicPr>
          <p:cNvPr id="4098" name="Picture 2" descr="11 Guidelines for Creating Your Best Presentation | SlideGenius">
            <a:extLst>
              <a:ext uri="{FF2B5EF4-FFF2-40B4-BE49-F238E27FC236}">
                <a16:creationId xmlns:a16="http://schemas.microsoft.com/office/drawing/2014/main" id="{4D83260F-299C-993D-1BDA-78276461F44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11463" y="2410489"/>
            <a:ext cx="4381500" cy="18669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9862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4F339-EFB8-9449-A84C-B7490F65C346}"/>
              </a:ext>
            </a:extLst>
          </p:cNvPr>
          <p:cNvSpPr>
            <a:spLocks noGrp="1"/>
          </p:cNvSpPr>
          <p:nvPr>
            <p:ph type="sldNum" sz="quarter" idx="12"/>
          </p:nvPr>
        </p:nvSpPr>
        <p:spPr/>
        <p:txBody>
          <a:bodyPr/>
          <a:lstStyle/>
          <a:p>
            <a:fld id="{7C0A8638-8D10-419D-A540-6BF35F11F66E}" type="slidenum">
              <a:rPr lang="en-US" smtClean="0">
                <a:solidFill>
                  <a:schemeClr val="bg1"/>
                </a:solidFill>
              </a:rPr>
              <a:t>57</a:t>
            </a:fld>
            <a:endParaRPr lang="en-US" dirty="0">
              <a:solidFill>
                <a:schemeClr val="bg1"/>
              </a:solidFill>
            </a:endParaRPr>
          </a:p>
        </p:txBody>
      </p:sp>
      <p:sp>
        <p:nvSpPr>
          <p:cNvPr id="5" name="Title 4">
            <a:extLst>
              <a:ext uri="{FF2B5EF4-FFF2-40B4-BE49-F238E27FC236}">
                <a16:creationId xmlns:a16="http://schemas.microsoft.com/office/drawing/2014/main" id="{BAB3236D-C294-4B47-ABE0-BFFB244E9A4B}"/>
              </a:ext>
            </a:extLst>
          </p:cNvPr>
          <p:cNvSpPr txBox="1">
            <a:spLocks/>
          </p:cNvSpPr>
          <p:nvPr/>
        </p:nvSpPr>
        <p:spPr>
          <a:xfrm>
            <a:off x="7411293" y="2760102"/>
            <a:ext cx="4316506" cy="903049"/>
          </a:xfrm>
          <a:prstGeom prst="rect">
            <a:avLst/>
          </a:prstGeom>
        </p:spPr>
        <p:txBody>
          <a:bodyPr>
            <a:normAutofit fontScale="97500" lnSpcReduction="10000"/>
          </a:bodyPr>
          <a:lstStyle>
            <a:lvl1pPr algn="l" defTabSz="914400" rtl="0" eaLnBrk="1" latinLnBrk="0" hangingPunct="1">
              <a:lnSpc>
                <a:spcPct val="90000"/>
              </a:lnSpc>
              <a:spcBef>
                <a:spcPct val="0"/>
              </a:spcBef>
              <a:buNone/>
              <a:defRPr sz="3200" b="1" kern="1200">
                <a:solidFill>
                  <a:srgbClr val="000099"/>
                </a:solidFill>
                <a:latin typeface="+mn-lt"/>
                <a:ea typeface="+mj-ea"/>
                <a:cs typeface="+mj-cs"/>
              </a:defRPr>
            </a:lvl1pPr>
          </a:lstStyle>
          <a:p>
            <a:pPr algn="ctr"/>
            <a:r>
              <a:rPr lang="en-US" dirty="0">
                <a:solidFill>
                  <a:srgbClr val="FFFF00"/>
                </a:solidFill>
              </a:rPr>
              <a:t>The A2E Approach:</a:t>
            </a:r>
          </a:p>
          <a:p>
            <a:pPr algn="ctr"/>
            <a:r>
              <a:rPr lang="en-US" sz="3300" dirty="0">
                <a:solidFill>
                  <a:srgbClr val="FFFF00"/>
                </a:solidFill>
              </a:rPr>
              <a:t>Step 3 – Converge</a:t>
            </a:r>
          </a:p>
        </p:txBody>
      </p:sp>
      <p:pic>
        <p:nvPicPr>
          <p:cNvPr id="6" name="Picture 5" descr="Diagram&#10;&#10;Description automatically generated">
            <a:extLst>
              <a:ext uri="{FF2B5EF4-FFF2-40B4-BE49-F238E27FC236}">
                <a16:creationId xmlns:a16="http://schemas.microsoft.com/office/drawing/2014/main" id="{8F6D8CF0-0CC8-5B97-6DDE-BEB6CB6524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1102" y="1304695"/>
            <a:ext cx="5310530" cy="39914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29869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E232-B702-A84F-BD44-B4EF57E229E9}"/>
              </a:ext>
            </a:extLst>
          </p:cNvPr>
          <p:cNvSpPr>
            <a:spLocks noGrp="1"/>
          </p:cNvSpPr>
          <p:nvPr>
            <p:ph type="title"/>
          </p:nvPr>
        </p:nvSpPr>
        <p:spPr/>
        <p:txBody>
          <a:bodyPr/>
          <a:lstStyle/>
          <a:p>
            <a:r>
              <a:rPr lang="en-GB" dirty="0"/>
              <a:t>A2E Step 3: Converge</a:t>
            </a:r>
          </a:p>
        </p:txBody>
      </p:sp>
      <p:sp>
        <p:nvSpPr>
          <p:cNvPr id="3" name="Content Placeholder 2">
            <a:extLst>
              <a:ext uri="{FF2B5EF4-FFF2-40B4-BE49-F238E27FC236}">
                <a16:creationId xmlns:a16="http://schemas.microsoft.com/office/drawing/2014/main" id="{7039BA85-5073-E846-BAC2-5F5D7778DDF6}"/>
              </a:ext>
            </a:extLst>
          </p:cNvPr>
          <p:cNvSpPr>
            <a:spLocks noGrp="1"/>
          </p:cNvSpPr>
          <p:nvPr>
            <p:ph sz="half" idx="1"/>
          </p:nvPr>
        </p:nvSpPr>
        <p:spPr>
          <a:xfrm>
            <a:off x="746708" y="2052957"/>
            <a:ext cx="5219125" cy="3887656"/>
          </a:xfrm>
        </p:spPr>
        <p:txBody>
          <a:bodyPr/>
          <a:lstStyle/>
          <a:p>
            <a:r>
              <a:rPr lang="en-GB" sz="1600" dirty="0"/>
              <a:t>Determine initial data quality improvement projects; focus in on two things:</a:t>
            </a:r>
          </a:p>
          <a:p>
            <a:pPr marL="461963" lvl="1" indent="-236538"/>
            <a:r>
              <a:rPr lang="en-GB" sz="1600" dirty="0"/>
              <a:t>Potential pilot / proof of concept data quality improvement project(s) </a:t>
            </a:r>
          </a:p>
          <a:p>
            <a:pPr marL="461963" lvl="1" indent="-236538"/>
            <a:r>
              <a:rPr lang="en-GB" sz="1600" dirty="0"/>
              <a:t>Data quality improvement projects with the largest net benefits</a:t>
            </a:r>
          </a:p>
          <a:p>
            <a:r>
              <a:rPr lang="en-GB" sz="1600" dirty="0"/>
              <a:t>Note:  these are often NOT the same thing; in the early stages of a DQ initiative it’s important to establish credibility and prove the potential benefits of wider adoption via a PoC</a:t>
            </a:r>
          </a:p>
          <a:p>
            <a:r>
              <a:rPr lang="en-GB" sz="1600" dirty="0"/>
              <a:t>Work with stakeholders to identify priorities from the Data Quality Issues log</a:t>
            </a:r>
          </a:p>
          <a:p>
            <a:r>
              <a:rPr lang="en-US" sz="1600" dirty="0"/>
              <a:t>Prioritise projects (e.g. Priority Grid)</a:t>
            </a:r>
          </a:p>
          <a:p>
            <a:r>
              <a:rPr lang="en-GB" sz="1600" dirty="0"/>
              <a:t>Run pilots / proofs of concept</a:t>
            </a:r>
          </a:p>
          <a:p>
            <a:r>
              <a:rPr lang="en-GB" sz="1600" dirty="0"/>
              <a:t>Identify and run initial DQ improvement projects</a:t>
            </a:r>
            <a:endParaRPr lang="en-GB" sz="1200" dirty="0"/>
          </a:p>
          <a:p>
            <a:pPr lvl="1"/>
            <a:endParaRPr lang="en-GB" sz="1000" dirty="0"/>
          </a:p>
          <a:p>
            <a:endParaRPr lang="en-GB" sz="1200" dirty="0"/>
          </a:p>
          <a:p>
            <a:pPr lvl="1"/>
            <a:endParaRPr lang="en-GB" sz="1000" dirty="0"/>
          </a:p>
          <a:p>
            <a:pPr marL="457200" lvl="1" indent="0">
              <a:buNone/>
            </a:pPr>
            <a:endParaRPr lang="en-GB" sz="1000" dirty="0"/>
          </a:p>
          <a:p>
            <a:pPr lvl="1"/>
            <a:endParaRPr lang="en-GB" sz="1000" dirty="0"/>
          </a:p>
        </p:txBody>
      </p:sp>
      <p:sp>
        <p:nvSpPr>
          <p:cNvPr id="4" name="Content Placeholder 3">
            <a:extLst>
              <a:ext uri="{FF2B5EF4-FFF2-40B4-BE49-F238E27FC236}">
                <a16:creationId xmlns:a16="http://schemas.microsoft.com/office/drawing/2014/main" id="{96FAA301-0D67-254C-8D2D-C1B6F89C0E7E}"/>
              </a:ext>
            </a:extLst>
          </p:cNvPr>
          <p:cNvSpPr>
            <a:spLocks noGrp="1"/>
          </p:cNvSpPr>
          <p:nvPr>
            <p:ph sz="half" idx="2"/>
          </p:nvPr>
        </p:nvSpPr>
        <p:spPr>
          <a:xfrm>
            <a:off x="6172226" y="1944725"/>
            <a:ext cx="5761361" cy="4351338"/>
          </a:xfrm>
        </p:spPr>
        <p:txBody>
          <a:bodyPr/>
          <a:lstStyle/>
          <a:p>
            <a:r>
              <a:rPr lang="en-GB" dirty="0"/>
              <a:t>Prioritised Data Quality Issues Log</a:t>
            </a:r>
          </a:p>
          <a:p>
            <a:r>
              <a:rPr lang="en-GB" dirty="0"/>
              <a:t>Priority Grid</a:t>
            </a:r>
          </a:p>
          <a:p>
            <a:r>
              <a:rPr lang="en-GB" dirty="0"/>
              <a:t>Agreed pilot project(s)</a:t>
            </a:r>
          </a:p>
          <a:p>
            <a:r>
              <a:rPr lang="en-GB" dirty="0"/>
              <a:t>Agreed potential DQ projects </a:t>
            </a:r>
          </a:p>
          <a:p>
            <a:r>
              <a:rPr lang="en-GB" dirty="0"/>
              <a:t>Business cases</a:t>
            </a:r>
          </a:p>
          <a:p>
            <a:endParaRPr lang="en-GB" sz="1200" dirty="0"/>
          </a:p>
          <a:p>
            <a:pPr marL="0" indent="0">
              <a:buNone/>
            </a:pPr>
            <a:r>
              <a:rPr lang="en-GB" sz="2000" b="1" dirty="0"/>
              <a:t>KEY MESSAGE: </a:t>
            </a:r>
          </a:p>
          <a:p>
            <a:pPr marL="0" indent="0">
              <a:buNone/>
            </a:pPr>
            <a:r>
              <a:rPr lang="en-GB" sz="2000" b="1" dirty="0"/>
              <a:t>Focus &amp; Purpose: the Pareto Principle</a:t>
            </a:r>
          </a:p>
          <a:p>
            <a:pPr marL="0" indent="0">
              <a:buNone/>
            </a:pPr>
            <a:r>
              <a:rPr lang="en-US" sz="1800" b="1" dirty="0">
                <a:solidFill>
                  <a:srgbClr val="005493"/>
                </a:solidFill>
              </a:rPr>
              <a:t>80%</a:t>
            </a:r>
            <a:r>
              <a:rPr lang="en-US" sz="1800" dirty="0">
                <a:solidFill>
                  <a:srgbClr val="005493"/>
                </a:solidFill>
              </a:rPr>
              <a:t> of business benefit can often be delivered through improving the quality of </a:t>
            </a:r>
            <a:r>
              <a:rPr lang="en-US" sz="1800" b="1" dirty="0">
                <a:solidFill>
                  <a:srgbClr val="005493"/>
                </a:solidFill>
              </a:rPr>
              <a:t>20% </a:t>
            </a:r>
            <a:r>
              <a:rPr lang="en-US" sz="1800" dirty="0">
                <a:solidFill>
                  <a:srgbClr val="005493"/>
                </a:solidFill>
              </a:rPr>
              <a:t>of the data – concentrate on the </a:t>
            </a:r>
            <a:r>
              <a:rPr lang="en-US" sz="1800" b="1" dirty="0">
                <a:solidFill>
                  <a:srgbClr val="005493"/>
                </a:solidFill>
              </a:rPr>
              <a:t>20%</a:t>
            </a:r>
            <a:r>
              <a:rPr lang="en-US" sz="1800" dirty="0">
                <a:solidFill>
                  <a:srgbClr val="005493"/>
                </a:solidFill>
              </a:rPr>
              <a:t> that really matters (good candidates are often shared master data, reference data etc.</a:t>
            </a:r>
            <a:r>
              <a:rPr lang="en-US" sz="1800" dirty="0">
                <a:solidFill>
                  <a:schemeClr val="bg2">
                    <a:lumMod val="50000"/>
                  </a:schemeClr>
                </a:solidFill>
              </a:rPr>
              <a:t>) </a:t>
            </a:r>
          </a:p>
          <a:p>
            <a:pPr lvl="1"/>
            <a:endParaRPr lang="en-GB" dirty="0"/>
          </a:p>
          <a:p>
            <a:pPr marL="457200" lvl="1" indent="0">
              <a:buNone/>
            </a:pPr>
            <a:endParaRPr lang="en-GB" dirty="0"/>
          </a:p>
        </p:txBody>
      </p:sp>
      <p:sp>
        <p:nvSpPr>
          <p:cNvPr id="5" name="Slide Number Placeholder 4">
            <a:extLst>
              <a:ext uri="{FF2B5EF4-FFF2-40B4-BE49-F238E27FC236}">
                <a16:creationId xmlns:a16="http://schemas.microsoft.com/office/drawing/2014/main" id="{43FB8A89-ED69-1E48-B0A1-DDB312FAD1CA}"/>
              </a:ext>
            </a:extLst>
          </p:cNvPr>
          <p:cNvSpPr>
            <a:spLocks noGrp="1"/>
          </p:cNvSpPr>
          <p:nvPr>
            <p:ph type="sldNum" sz="quarter" idx="12"/>
          </p:nvPr>
        </p:nvSpPr>
        <p:spPr/>
        <p:txBody>
          <a:bodyPr/>
          <a:lstStyle/>
          <a:p>
            <a:fld id="{7C0A8638-8D10-419D-A540-6BF35F11F66E}" type="slidenum">
              <a:rPr lang="en-US" smtClean="0">
                <a:solidFill>
                  <a:schemeClr val="tx1"/>
                </a:solidFill>
              </a:rPr>
              <a:t>58</a:t>
            </a:fld>
            <a:endParaRPr lang="en-US" dirty="0">
              <a:solidFill>
                <a:schemeClr val="tx1"/>
              </a:solidFill>
            </a:endParaRPr>
          </a:p>
        </p:txBody>
      </p:sp>
      <p:sp>
        <p:nvSpPr>
          <p:cNvPr id="7" name="TextBox 6">
            <a:extLst>
              <a:ext uri="{FF2B5EF4-FFF2-40B4-BE49-F238E27FC236}">
                <a16:creationId xmlns:a16="http://schemas.microsoft.com/office/drawing/2014/main" id="{44E8B755-4CD9-5B4C-9217-8A8182AB2384}"/>
              </a:ext>
            </a:extLst>
          </p:cNvPr>
          <p:cNvSpPr txBox="1"/>
          <p:nvPr/>
        </p:nvSpPr>
        <p:spPr>
          <a:xfrm>
            <a:off x="552245" y="1113631"/>
            <a:ext cx="5008472" cy="769441"/>
          </a:xfrm>
          <a:prstGeom prst="rect">
            <a:avLst/>
          </a:prstGeom>
          <a:noFill/>
        </p:spPr>
        <p:txBody>
          <a:bodyPr wrap="square" rtlCol="0">
            <a:spAutoFit/>
          </a:bodyPr>
          <a:lstStyle/>
          <a:p>
            <a:pPr algn="ctr"/>
            <a:r>
              <a:rPr lang="en-GB" sz="2200" b="1" dirty="0">
                <a:solidFill>
                  <a:srgbClr val="002060"/>
                </a:solidFill>
              </a:rPr>
              <a:t>PRIORITISE &amp; FOCUS ON SPECIFIC </a:t>
            </a:r>
          </a:p>
          <a:p>
            <a:pPr algn="ctr"/>
            <a:r>
              <a:rPr lang="en-GB" sz="2200" b="1" dirty="0">
                <a:solidFill>
                  <a:srgbClr val="002060"/>
                </a:solidFill>
              </a:rPr>
              <a:t>ISSUES &amp; OPPORTUNTIES</a:t>
            </a:r>
          </a:p>
        </p:txBody>
      </p:sp>
      <p:sp>
        <p:nvSpPr>
          <p:cNvPr id="9" name="TextBox 8">
            <a:extLst>
              <a:ext uri="{FF2B5EF4-FFF2-40B4-BE49-F238E27FC236}">
                <a16:creationId xmlns:a16="http://schemas.microsoft.com/office/drawing/2014/main" id="{8EE552D6-A2EA-3043-9A6E-42CD05CE2CAF}"/>
              </a:ext>
            </a:extLst>
          </p:cNvPr>
          <p:cNvSpPr txBox="1"/>
          <p:nvPr/>
        </p:nvSpPr>
        <p:spPr>
          <a:xfrm>
            <a:off x="6822410" y="1216447"/>
            <a:ext cx="3765070" cy="430887"/>
          </a:xfrm>
          <a:prstGeom prst="rect">
            <a:avLst/>
          </a:prstGeom>
          <a:noFill/>
        </p:spPr>
        <p:txBody>
          <a:bodyPr wrap="none" rtlCol="0">
            <a:spAutoFit/>
          </a:bodyPr>
          <a:lstStyle/>
          <a:p>
            <a:r>
              <a:rPr lang="en-GB" sz="2200" b="1" dirty="0">
                <a:solidFill>
                  <a:srgbClr val="002060"/>
                </a:solidFill>
              </a:rPr>
              <a:t>POTENTIAL OUTPUTS &amp; TOOLS</a:t>
            </a:r>
          </a:p>
        </p:txBody>
      </p:sp>
      <p:pic>
        <p:nvPicPr>
          <p:cNvPr id="10" name="Picture 9">
            <a:extLst>
              <a:ext uri="{FF2B5EF4-FFF2-40B4-BE49-F238E27FC236}">
                <a16:creationId xmlns:a16="http://schemas.microsoft.com/office/drawing/2014/main" id="{7DB3BD25-8C8C-8F46-95C6-06F42C30E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91702" y="3495612"/>
            <a:ext cx="1777115" cy="1118398"/>
          </a:xfrm>
          <a:prstGeom prst="rect">
            <a:avLst/>
          </a:prstGeom>
        </p:spPr>
      </p:pic>
      <p:cxnSp>
        <p:nvCxnSpPr>
          <p:cNvPr id="11" name="Straight Connector 10">
            <a:extLst>
              <a:ext uri="{FF2B5EF4-FFF2-40B4-BE49-F238E27FC236}">
                <a16:creationId xmlns:a16="http://schemas.microsoft.com/office/drawing/2014/main" id="{6C06CE75-6186-5C4D-BA90-47254B6923A4}"/>
              </a:ext>
            </a:extLst>
          </p:cNvPr>
          <p:cNvCxnSpPr>
            <a:cxnSpLocks/>
          </p:cNvCxnSpPr>
          <p:nvPr/>
        </p:nvCxnSpPr>
        <p:spPr>
          <a:xfrm>
            <a:off x="5965837" y="1274898"/>
            <a:ext cx="0" cy="460932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5925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3937" y="143416"/>
            <a:ext cx="10515600" cy="787814"/>
          </a:xfrm>
        </p:spPr>
        <p:txBody>
          <a:bodyPr/>
          <a:lstStyle/>
          <a:p>
            <a:r>
              <a:rPr lang="en-US" dirty="0"/>
              <a:t>Setting Priorities &amp; Activities </a:t>
            </a:r>
          </a:p>
        </p:txBody>
      </p:sp>
      <p:sp>
        <p:nvSpPr>
          <p:cNvPr id="4" name="Slide Number Placeholder 3">
            <a:extLst>
              <a:ext uri="{FF2B5EF4-FFF2-40B4-BE49-F238E27FC236}">
                <a16:creationId xmlns:a16="http://schemas.microsoft.com/office/drawing/2014/main" id="{F519E9D5-D5AC-9A44-8405-AFDF248C7FC1}"/>
              </a:ext>
            </a:extLst>
          </p:cNvPr>
          <p:cNvSpPr txBox="1">
            <a:spLocks/>
          </p:cNvSpPr>
          <p:nvPr/>
        </p:nvSpPr>
        <p:spPr>
          <a:xfrm>
            <a:off x="11353800" y="6362365"/>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a:pPr algn="r"/>
              <a:t>59</a:t>
            </a:fld>
            <a:endParaRPr lang="en-US" sz="1200" dirty="0"/>
          </a:p>
        </p:txBody>
      </p:sp>
      <p:pic>
        <p:nvPicPr>
          <p:cNvPr id="1026" name="Picture 2" descr="New Leadership Role? Start Strong with These 6 Key Actions | People Equation">
            <a:extLst>
              <a:ext uri="{FF2B5EF4-FFF2-40B4-BE49-F238E27FC236}">
                <a16:creationId xmlns:a16="http://schemas.microsoft.com/office/drawing/2014/main" id="{D9DDF9CE-7260-F44F-9C2C-9E76CD5DFDB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93208" y="2208877"/>
            <a:ext cx="2205591" cy="2852057"/>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id="{853B9B6C-0AB8-274B-A635-22F7C550B697}"/>
              </a:ext>
            </a:extLst>
          </p:cNvPr>
          <p:cNvSpPr/>
          <p:nvPr/>
        </p:nvSpPr>
        <p:spPr>
          <a:xfrm>
            <a:off x="7669363" y="3704456"/>
            <a:ext cx="3563353" cy="2712948"/>
          </a:xfrm>
          <a:prstGeom prst="roundRect">
            <a:avLst/>
          </a:prstGeom>
          <a:ln w="63500"/>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GB" sz="2400" b="1" dirty="0">
                <a:solidFill>
                  <a:schemeClr val="tx1"/>
                </a:solidFill>
              </a:rPr>
              <a:t>WHEN?</a:t>
            </a:r>
          </a:p>
          <a:p>
            <a:pPr marL="342900" indent="-342900">
              <a:buFont typeface="Arial" panose="020B0604020202020204" pitchFamily="34" charset="0"/>
              <a:buChar char="•"/>
            </a:pPr>
            <a:r>
              <a:rPr lang="en-GB" sz="1600" b="1" dirty="0">
                <a:solidFill>
                  <a:schemeClr val="tx1"/>
                </a:solidFill>
              </a:rPr>
              <a:t>Don’t spend too long doing analysis and reflection </a:t>
            </a:r>
          </a:p>
          <a:p>
            <a:pPr marL="342900" indent="-342900">
              <a:buFont typeface="Arial" panose="020B0604020202020204" pitchFamily="34" charset="0"/>
              <a:buChar char="•"/>
            </a:pPr>
            <a:r>
              <a:rPr lang="en-GB" sz="1600" b="1" dirty="0">
                <a:solidFill>
                  <a:schemeClr val="tx1"/>
                </a:solidFill>
              </a:rPr>
              <a:t>Start a pilot / PoC DQ project as the top priority</a:t>
            </a:r>
          </a:p>
          <a:p>
            <a:pPr marL="342900" indent="-342900">
              <a:buFont typeface="Arial" panose="020B0604020202020204" pitchFamily="34" charset="0"/>
              <a:buChar char="•"/>
            </a:pPr>
            <a:r>
              <a:rPr lang="en-GB" sz="1600" b="1" dirty="0">
                <a:solidFill>
                  <a:schemeClr val="tx1"/>
                </a:solidFill>
              </a:rPr>
              <a:t>Use the pilot / PoC to introduce DQ principles &amp; practices</a:t>
            </a:r>
          </a:p>
          <a:p>
            <a:pPr marL="342900" indent="-342900">
              <a:buFont typeface="Arial" panose="020B0604020202020204" pitchFamily="34" charset="0"/>
              <a:buChar char="•"/>
            </a:pPr>
            <a:r>
              <a:rPr lang="en-GB" sz="1600" b="1" dirty="0">
                <a:solidFill>
                  <a:schemeClr val="tx1"/>
                </a:solidFill>
              </a:rPr>
              <a:t>Apply to further pilots / PoCs</a:t>
            </a:r>
            <a:r>
              <a:rPr lang="en-GB" b="1" dirty="0"/>
              <a:t> </a:t>
            </a:r>
          </a:p>
        </p:txBody>
      </p:sp>
      <p:sp>
        <p:nvSpPr>
          <p:cNvPr id="7" name="Rounded Rectangle 6">
            <a:extLst>
              <a:ext uri="{FF2B5EF4-FFF2-40B4-BE49-F238E27FC236}">
                <a16:creationId xmlns:a16="http://schemas.microsoft.com/office/drawing/2014/main" id="{51C6D2F7-3A60-3748-B690-8396E98978B3}"/>
              </a:ext>
            </a:extLst>
          </p:cNvPr>
          <p:cNvSpPr/>
          <p:nvPr/>
        </p:nvSpPr>
        <p:spPr>
          <a:xfrm>
            <a:off x="782207" y="779512"/>
            <a:ext cx="3563353" cy="2712948"/>
          </a:xfrm>
          <a:prstGeom prst="roundRect">
            <a:avLst/>
          </a:prstGeom>
          <a:solidFill>
            <a:schemeClr val="bg2">
              <a:lumMod val="90000"/>
            </a:schemeClr>
          </a:solidFill>
          <a:ln w="63500"/>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2400" b="1" dirty="0">
                <a:solidFill>
                  <a:schemeClr val="tx1"/>
                </a:solidFill>
              </a:rPr>
              <a:t>WHY?</a:t>
            </a:r>
          </a:p>
          <a:p>
            <a:pPr marL="285750" indent="-285750">
              <a:buFont typeface="Arial" panose="020B0604020202020204" pitchFamily="34" charset="0"/>
              <a:buChar char="•"/>
            </a:pPr>
            <a:r>
              <a:rPr lang="en-GB" sz="1600" b="1" dirty="0">
                <a:solidFill>
                  <a:schemeClr val="tx1"/>
                </a:solidFill>
              </a:rPr>
              <a:t>Ensure clear focus &amp; priority to manage limited time</a:t>
            </a:r>
          </a:p>
          <a:p>
            <a:pPr marL="285750" indent="-285750">
              <a:buFont typeface="Arial" panose="020B0604020202020204" pitchFamily="34" charset="0"/>
              <a:buChar char="•"/>
            </a:pPr>
            <a:r>
              <a:rPr lang="en-GB" sz="1600" b="1" dirty="0">
                <a:solidFill>
                  <a:schemeClr val="tx1"/>
                </a:solidFill>
              </a:rPr>
              <a:t>Important to make an early impact to gain credibility</a:t>
            </a:r>
          </a:p>
          <a:p>
            <a:pPr marL="285750" indent="-285750">
              <a:buFont typeface="Arial" panose="020B0604020202020204" pitchFamily="34" charset="0"/>
              <a:buChar char="•"/>
            </a:pPr>
            <a:r>
              <a:rPr lang="en-GB" sz="1600" b="1" dirty="0">
                <a:solidFill>
                  <a:schemeClr val="tx1"/>
                </a:solidFill>
              </a:rPr>
              <a:t>Need to gain support of Data Champions &amp; Steering Group</a:t>
            </a:r>
          </a:p>
          <a:p>
            <a:pPr marL="285750" indent="-285750">
              <a:buFont typeface="Arial" panose="020B0604020202020204" pitchFamily="34" charset="0"/>
              <a:buChar char="•"/>
            </a:pPr>
            <a:r>
              <a:rPr lang="en-GB" sz="1600" b="1" dirty="0">
                <a:solidFill>
                  <a:schemeClr val="tx1"/>
                </a:solidFill>
              </a:rPr>
              <a:t>Build confidence &amp; experience in DQ principles &amp; approaches </a:t>
            </a:r>
          </a:p>
          <a:p>
            <a:r>
              <a:rPr lang="en-GB" sz="1600" b="1" dirty="0">
                <a:solidFill>
                  <a:schemeClr val="tx1"/>
                </a:solidFill>
              </a:rPr>
              <a:t> </a:t>
            </a:r>
          </a:p>
        </p:txBody>
      </p:sp>
      <p:sp>
        <p:nvSpPr>
          <p:cNvPr id="8" name="Rounded Rectangle 7">
            <a:extLst>
              <a:ext uri="{FF2B5EF4-FFF2-40B4-BE49-F238E27FC236}">
                <a16:creationId xmlns:a16="http://schemas.microsoft.com/office/drawing/2014/main" id="{2304F122-2A0B-DA48-8B7D-4E45ADAE849E}"/>
              </a:ext>
            </a:extLst>
          </p:cNvPr>
          <p:cNvSpPr/>
          <p:nvPr/>
        </p:nvSpPr>
        <p:spPr>
          <a:xfrm>
            <a:off x="782207" y="3703529"/>
            <a:ext cx="3563353" cy="2712948"/>
          </a:xfrm>
          <a:prstGeom prst="roundRect">
            <a:avLst/>
          </a:prstGeom>
          <a:solidFill>
            <a:schemeClr val="accent1">
              <a:lumMod val="60000"/>
              <a:lumOff val="40000"/>
            </a:schemeClr>
          </a:solidFill>
          <a:ln w="635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HOW?</a:t>
            </a:r>
          </a:p>
          <a:p>
            <a:pPr marL="285750" indent="-285750">
              <a:buFont typeface="Arial" panose="020B0604020202020204" pitchFamily="34" charset="0"/>
              <a:buChar char="•"/>
            </a:pPr>
            <a:r>
              <a:rPr lang="en-GB" sz="1600" b="1" dirty="0">
                <a:solidFill>
                  <a:schemeClr val="tx1"/>
                </a:solidFill>
              </a:rPr>
              <a:t>Prioritise Issues List &amp; agree priorities with the data stakeholders</a:t>
            </a:r>
          </a:p>
          <a:p>
            <a:pPr marL="285750" indent="-285750">
              <a:buFont typeface="Arial" panose="020B0604020202020204" pitchFamily="34" charset="0"/>
              <a:buChar char="•"/>
            </a:pPr>
            <a:r>
              <a:rPr lang="en-GB" sz="1600" b="1" dirty="0">
                <a:solidFill>
                  <a:schemeClr val="tx1"/>
                </a:solidFill>
              </a:rPr>
              <a:t>Specify any support (financial and / or resources) required</a:t>
            </a:r>
          </a:p>
          <a:p>
            <a:pPr marL="285750" indent="-285750">
              <a:buFont typeface="Arial" panose="020B0604020202020204" pitchFamily="34" charset="0"/>
              <a:buChar char="•"/>
            </a:pPr>
            <a:r>
              <a:rPr lang="en-GB" sz="1600" b="1" dirty="0">
                <a:solidFill>
                  <a:schemeClr val="tx1"/>
                </a:solidFill>
              </a:rPr>
              <a:t>Create &amp; lead a team to deliver the improvements</a:t>
            </a:r>
          </a:p>
        </p:txBody>
      </p:sp>
      <p:sp>
        <p:nvSpPr>
          <p:cNvPr id="9" name="Rounded Rectangle 8">
            <a:extLst>
              <a:ext uri="{FF2B5EF4-FFF2-40B4-BE49-F238E27FC236}">
                <a16:creationId xmlns:a16="http://schemas.microsoft.com/office/drawing/2014/main" id="{B97AA13D-3759-2D4C-8E26-E15382A51906}"/>
              </a:ext>
            </a:extLst>
          </p:cNvPr>
          <p:cNvSpPr/>
          <p:nvPr/>
        </p:nvSpPr>
        <p:spPr>
          <a:xfrm>
            <a:off x="7669360" y="807390"/>
            <a:ext cx="3563353" cy="2649488"/>
          </a:xfrm>
          <a:prstGeom prst="roundRect">
            <a:avLst/>
          </a:prstGeom>
          <a:solidFill>
            <a:schemeClr val="accent6">
              <a:lumMod val="60000"/>
              <a:lumOff val="40000"/>
            </a:schemeClr>
          </a:solidFill>
          <a:ln w="63500"/>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GB" sz="2400" b="1" dirty="0">
              <a:solidFill>
                <a:schemeClr val="tx1"/>
              </a:solidFill>
            </a:endParaRPr>
          </a:p>
          <a:p>
            <a:r>
              <a:rPr lang="en-GB" sz="2400" b="1" dirty="0">
                <a:solidFill>
                  <a:schemeClr val="tx1"/>
                </a:solidFill>
              </a:rPr>
              <a:t>WHAT?</a:t>
            </a:r>
          </a:p>
          <a:p>
            <a:pPr marL="285750" indent="-285750">
              <a:buFont typeface="Arial" panose="020B0604020202020204" pitchFamily="34" charset="0"/>
              <a:buChar char="•"/>
            </a:pPr>
            <a:r>
              <a:rPr lang="en-GB" sz="1600" b="1" dirty="0">
                <a:solidFill>
                  <a:schemeClr val="tx1"/>
                </a:solidFill>
              </a:rPr>
              <a:t>Look for ‘quick wins’ </a:t>
            </a:r>
          </a:p>
          <a:p>
            <a:pPr marL="285750" indent="-285750">
              <a:buFont typeface="Arial" panose="020B0604020202020204" pitchFamily="34" charset="0"/>
              <a:buChar char="•"/>
            </a:pPr>
            <a:r>
              <a:rPr lang="en-GB" sz="1600" b="1" dirty="0">
                <a:solidFill>
                  <a:schemeClr val="tx1"/>
                </a:solidFill>
              </a:rPr>
              <a:t>Data Quality improvement projects often a good source of quick wins as benefits easier to quantify</a:t>
            </a:r>
          </a:p>
          <a:p>
            <a:pPr marL="285750" indent="-285750">
              <a:buFont typeface="Arial" panose="020B0604020202020204" pitchFamily="34" charset="0"/>
              <a:buChar char="•"/>
            </a:pPr>
            <a:r>
              <a:rPr lang="en-GB" sz="1600" b="1" dirty="0">
                <a:solidFill>
                  <a:schemeClr val="tx1"/>
                </a:solidFill>
              </a:rPr>
              <a:t>Create a use case for promoting the value of the role  </a:t>
            </a:r>
          </a:p>
          <a:p>
            <a:pPr marL="285750" indent="-285750">
              <a:buFont typeface="Arial" panose="020B0604020202020204" pitchFamily="34" charset="0"/>
              <a:buChar char="•"/>
            </a:pPr>
            <a:r>
              <a:rPr lang="en-GB" sz="1600" b="1" dirty="0">
                <a:solidFill>
                  <a:schemeClr val="tx1"/>
                </a:solidFill>
              </a:rPr>
              <a:t>Build a foundation for longer term success </a:t>
            </a:r>
          </a:p>
          <a:p>
            <a:pPr marL="285750" indent="-285750">
              <a:buFont typeface="Arial" panose="020B0604020202020204" pitchFamily="34" charset="0"/>
              <a:buChar char="•"/>
            </a:pPr>
            <a:endParaRPr lang="en-GB" b="1" dirty="0"/>
          </a:p>
        </p:txBody>
      </p:sp>
    </p:spTree>
    <p:extLst>
      <p:ext uri="{BB962C8B-B14F-4D97-AF65-F5344CB8AC3E}">
        <p14:creationId xmlns:p14="http://schemas.microsoft.com/office/powerpoint/2010/main" val="4002463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3647777" y="612844"/>
            <a:ext cx="5101784" cy="450123"/>
          </a:xfrm>
        </p:spPr>
        <p:txBody>
          <a:bodyPr vert="horz" lIns="91440" tIns="45720" rIns="91440" bIns="91438" rtlCol="0" anchor="b">
            <a:normAutofit fontScale="90000"/>
          </a:bodyPr>
          <a:lstStyle/>
          <a:p>
            <a:r>
              <a:rPr lang="en-GB" dirty="0"/>
              <a:t>Who Am I? </a:t>
            </a:r>
          </a:p>
        </p:txBody>
      </p:sp>
      <p:sp>
        <p:nvSpPr>
          <p:cNvPr id="23555" name="Content Placeholder 2"/>
          <p:cNvSpPr>
            <a:spLocks noGrp="1"/>
          </p:cNvSpPr>
          <p:nvPr>
            <p:ph sz="quarter" idx="4294967295"/>
          </p:nvPr>
        </p:nvSpPr>
        <p:spPr>
          <a:xfrm>
            <a:off x="1080654" y="1640639"/>
            <a:ext cx="10479974" cy="4511637"/>
          </a:xfrm>
        </p:spPr>
        <p:txBody>
          <a:bodyPr>
            <a:normAutofit lnSpcReduction="10000"/>
          </a:bodyPr>
          <a:lstStyle/>
          <a:p>
            <a:pPr marL="273044" indent="-273044"/>
            <a:endParaRPr lang="en-GB" sz="1425" dirty="0"/>
          </a:p>
          <a:p>
            <a:pPr marL="273044" indent="-273044"/>
            <a:r>
              <a:rPr lang="en-GB" sz="1900" dirty="0"/>
              <a:t>35 years’ experience in IT &amp; Business Strategy; 27 years in Data Management</a:t>
            </a:r>
          </a:p>
          <a:p>
            <a:pPr marL="273044" indent="-273044"/>
            <a:r>
              <a:rPr lang="en-GB" sz="1900" b="1" dirty="0"/>
              <a:t>2015 to present: </a:t>
            </a:r>
            <a:r>
              <a:rPr lang="en-GB" sz="1900" dirty="0"/>
              <a:t> Principal Information Management Consultant EMEA, Global Data Strategy.  Worked with private and public sector clients in the UK and Europe, North America and the Middle East.  Currently acting Chief Data Officer at a global financial company. </a:t>
            </a:r>
          </a:p>
          <a:p>
            <a:pPr marL="273044" indent="-273044"/>
            <a:r>
              <a:rPr lang="en-GB" sz="1900" b="1" dirty="0"/>
              <a:t>2010 to 2015:</a:t>
            </a:r>
            <a:r>
              <a:rPr lang="en-GB" sz="1900" dirty="0"/>
              <a:t>  IT &amp; Data Consultant at Trillium Software, IPL and FromHereOn (Enterprise Architects) </a:t>
            </a:r>
          </a:p>
          <a:p>
            <a:pPr marL="273044" indent="-273044"/>
            <a:r>
              <a:rPr lang="en-GB" sz="1900" b="1" dirty="0"/>
              <a:t>1981 to 2010</a:t>
            </a:r>
            <a:r>
              <a:rPr lang="en-GB" sz="1900" dirty="0"/>
              <a:t>:  Worked for British Telecommunications (BT) as graduate entrant, programmer, business analyst, project manager, programme manager, unit head, director.  Ultimately ran a £15 million revenue Information Management &amp; CRM practice.</a:t>
            </a:r>
          </a:p>
          <a:p>
            <a:pPr marL="273044" indent="-273044"/>
            <a:r>
              <a:rPr lang="en-GB" sz="1900" b="1" dirty="0"/>
              <a:t>1997 to 2005</a:t>
            </a:r>
            <a:r>
              <a:rPr lang="en-GB" sz="1900" dirty="0"/>
              <a:t>:  While at BT, led an Information Quality improvement programme that delivered recorded benefits of over £650m and was praised by Gartner,  Forrester and others </a:t>
            </a:r>
          </a:p>
          <a:p>
            <a:pPr marL="273044" indent="-273044"/>
            <a:r>
              <a:rPr lang="en-GB" sz="1900" dirty="0"/>
              <a:t>Former Vice Chair of the Data Management Association of the UK (DAMA UK) and still a DAMA UK Committee Member </a:t>
            </a:r>
          </a:p>
          <a:p>
            <a:pPr marL="273044" indent="-273044"/>
            <a:r>
              <a:rPr lang="en-GB" sz="1900" dirty="0"/>
              <a:t>Born and still live in Wales in the United Kingdom</a:t>
            </a:r>
          </a:p>
        </p:txBody>
      </p:sp>
      <p:sp>
        <p:nvSpPr>
          <p:cNvPr id="5" name="Slide Number Placeholder 3">
            <a:extLst>
              <a:ext uri="{FF2B5EF4-FFF2-40B4-BE49-F238E27FC236}">
                <a16:creationId xmlns:a16="http://schemas.microsoft.com/office/drawing/2014/main" id="{A515B406-2CB2-0B42-B920-BFE1A68FCECC}"/>
              </a:ext>
            </a:extLst>
          </p:cNvPr>
          <p:cNvSpPr>
            <a:spLocks noGrp="1"/>
          </p:cNvSpPr>
          <p:nvPr>
            <p:ph type="sldNum" sz="quarter" idx="12"/>
          </p:nvPr>
        </p:nvSpPr>
        <p:spPr>
          <a:xfrm>
            <a:off x="11482208" y="6432034"/>
            <a:ext cx="434837" cy="273844"/>
          </a:xfrm>
        </p:spPr>
        <p:txBody>
          <a:bodyPr/>
          <a:lstStyle/>
          <a:p>
            <a:fld id="{7C0A8638-8D10-419D-A540-6BF35F11F66E}" type="slidenum">
              <a:rPr lang="en-US" smtClean="0">
                <a:solidFill>
                  <a:schemeClr val="tx1"/>
                </a:solidFill>
              </a:rPr>
              <a:t>6</a:t>
            </a:fld>
            <a:endParaRPr lang="en-US" dirty="0">
              <a:solidFill>
                <a:schemeClr val="tx1"/>
              </a:solidFill>
            </a:endParaRPr>
          </a:p>
        </p:txBody>
      </p:sp>
      <p:pic>
        <p:nvPicPr>
          <p:cNvPr id="3" name="Picture 2">
            <a:extLst>
              <a:ext uri="{FF2B5EF4-FFF2-40B4-BE49-F238E27FC236}">
                <a16:creationId xmlns:a16="http://schemas.microsoft.com/office/drawing/2014/main" id="{A6FCAFA4-E681-CB9A-22A5-6928B0B5D9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5983" t="18651" r="15983" b="18651"/>
          <a:stretch/>
        </p:blipFill>
        <p:spPr>
          <a:xfrm>
            <a:off x="7385630" y="959649"/>
            <a:ext cx="998275" cy="710651"/>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A9CCC73A-E56A-62F2-75D0-7F3012A930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74475" y="1008317"/>
            <a:ext cx="1364876" cy="481721"/>
          </a:xfrm>
          <a:prstGeom prst="rect">
            <a:avLst/>
          </a:prstGeom>
        </p:spPr>
      </p:pic>
      <p:sp>
        <p:nvSpPr>
          <p:cNvPr id="7" name="TextBox 6">
            <a:extLst>
              <a:ext uri="{FF2B5EF4-FFF2-40B4-BE49-F238E27FC236}">
                <a16:creationId xmlns:a16="http://schemas.microsoft.com/office/drawing/2014/main" id="{9C71EE62-8D23-7642-7B81-3FEE487E171E}"/>
              </a:ext>
            </a:extLst>
          </p:cNvPr>
          <p:cNvSpPr txBox="1"/>
          <p:nvPr/>
        </p:nvSpPr>
        <p:spPr>
          <a:xfrm>
            <a:off x="3916315" y="6038240"/>
            <a:ext cx="5760719" cy="507831"/>
          </a:xfrm>
          <a:prstGeom prst="rect">
            <a:avLst/>
          </a:prstGeom>
          <a:noFill/>
        </p:spPr>
        <p:txBody>
          <a:bodyPr wrap="square" rtlCol="0">
            <a:spAutoFit/>
          </a:bodyPr>
          <a:lstStyle/>
          <a:p>
            <a:r>
              <a:rPr lang="en-US" sz="1350" b="1" dirty="0">
                <a:solidFill>
                  <a:schemeClr val="tx1">
                    <a:lumMod val="65000"/>
                    <a:lumOff val="35000"/>
                  </a:schemeClr>
                </a:solidFill>
              </a:rPr>
              <a:t>Follow on Twitter  	- @NigelTurner8</a:t>
            </a:r>
          </a:p>
          <a:p>
            <a:r>
              <a:rPr lang="en-US" sz="1350" b="1" dirty="0">
                <a:solidFill>
                  <a:schemeClr val="tx1">
                    <a:lumMod val="65000"/>
                    <a:lumOff val="35000"/>
                  </a:schemeClr>
                </a:solidFill>
              </a:rPr>
              <a:t>Follow on LinkedIn - https://www.linkedin.com/in/nigelturnerdataman/</a:t>
            </a:r>
          </a:p>
        </p:txBody>
      </p:sp>
      <p:pic>
        <p:nvPicPr>
          <p:cNvPr id="8" name="Picture 7" descr="A picture containing text, clipart&#10;&#10;Description automatically generated">
            <a:extLst>
              <a:ext uri="{FF2B5EF4-FFF2-40B4-BE49-F238E27FC236}">
                <a16:creationId xmlns:a16="http://schemas.microsoft.com/office/drawing/2014/main" id="{3DBD844F-57DB-883E-BEE4-2CE3C351D84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94387" y="424113"/>
            <a:ext cx="1727200" cy="1168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465981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Data Identification (1)</a:t>
            </a:r>
          </a:p>
        </p:txBody>
      </p:sp>
      <p:sp>
        <p:nvSpPr>
          <p:cNvPr id="5" name="Content Placeholder 4"/>
          <p:cNvSpPr>
            <a:spLocks noGrp="1"/>
          </p:cNvSpPr>
          <p:nvPr>
            <p:ph sz="quarter" idx="15"/>
          </p:nvPr>
        </p:nvSpPr>
        <p:spPr/>
        <p:txBody>
          <a:bodyPr/>
          <a:lstStyle/>
          <a:p>
            <a:r>
              <a:rPr lang="en-US" dirty="0"/>
              <a:t>Focus on high priority data items and attributes </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2405" y="2615881"/>
            <a:ext cx="3318620" cy="2603840"/>
          </a:xfrm>
          <a:prstGeom prst="rect">
            <a:avLst/>
          </a:prstGeom>
        </p:spPr>
      </p:pic>
      <p:sp>
        <p:nvSpPr>
          <p:cNvPr id="8" name="Rectangle 7"/>
          <p:cNvSpPr/>
          <p:nvPr/>
        </p:nvSpPr>
        <p:spPr>
          <a:xfrm>
            <a:off x="3293537" y="1673222"/>
            <a:ext cx="4956363" cy="868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9144" rtlCol="0" anchor="ctr"/>
          <a:lstStyle/>
          <a:p>
            <a:r>
              <a:rPr lang="en-US" sz="2000" b="1" dirty="0">
                <a:solidFill>
                  <a:schemeClr val="accent1">
                    <a:lumMod val="50000"/>
                  </a:schemeClr>
                </a:solidFill>
              </a:rPr>
              <a:t>e.g. Launch a New Service </a:t>
            </a:r>
            <a:r>
              <a:rPr lang="en-US" sz="2000" b="1" dirty="0">
                <a:solidFill>
                  <a:schemeClr val="tx1">
                    <a:lumMod val="85000"/>
                    <a:lumOff val="15000"/>
                  </a:schemeClr>
                </a:solidFill>
              </a:rPr>
              <a:t>– </a:t>
            </a:r>
            <a:r>
              <a:rPr lang="en-US" sz="2000" dirty="0">
                <a:solidFill>
                  <a:schemeClr val="bg2">
                    <a:lumMod val="25000"/>
                  </a:schemeClr>
                </a:solidFill>
              </a:rPr>
              <a:t>Marketing Campaigns require better customer information</a:t>
            </a:r>
          </a:p>
        </p:txBody>
      </p:sp>
      <p:sp>
        <p:nvSpPr>
          <p:cNvPr id="10" name="TextBox 9"/>
          <p:cNvSpPr txBox="1"/>
          <p:nvPr/>
        </p:nvSpPr>
        <p:spPr>
          <a:xfrm>
            <a:off x="4143843" y="4549953"/>
            <a:ext cx="1156447" cy="646331"/>
          </a:xfrm>
          <a:prstGeom prst="rect">
            <a:avLst/>
          </a:prstGeom>
          <a:noFill/>
        </p:spPr>
        <p:txBody>
          <a:bodyPr wrap="square" rtlCol="0">
            <a:spAutoFit/>
          </a:bodyPr>
          <a:lstStyle/>
          <a:p>
            <a:pPr algn="ctr"/>
            <a:r>
              <a:rPr lang="en-US" b="1" dirty="0">
                <a:solidFill>
                  <a:schemeClr val="accent1">
                    <a:lumMod val="50000"/>
                  </a:schemeClr>
                </a:solidFill>
              </a:rPr>
              <a:t>Customer</a:t>
            </a:r>
          </a:p>
          <a:p>
            <a:pPr algn="ctr"/>
            <a:r>
              <a:rPr lang="en-US" b="1" dirty="0">
                <a:solidFill>
                  <a:schemeClr val="accent1">
                    <a:lumMod val="50000"/>
                  </a:schemeClr>
                </a:solidFill>
              </a:rPr>
              <a:t>Name  </a:t>
            </a:r>
          </a:p>
        </p:txBody>
      </p:sp>
      <p:sp>
        <p:nvSpPr>
          <p:cNvPr id="11" name="TextBox 10"/>
          <p:cNvSpPr txBox="1"/>
          <p:nvPr/>
        </p:nvSpPr>
        <p:spPr>
          <a:xfrm>
            <a:off x="6313496" y="4501859"/>
            <a:ext cx="1156447" cy="646331"/>
          </a:xfrm>
          <a:prstGeom prst="rect">
            <a:avLst/>
          </a:prstGeom>
          <a:noFill/>
        </p:spPr>
        <p:txBody>
          <a:bodyPr wrap="square" rtlCol="0">
            <a:spAutoFit/>
          </a:bodyPr>
          <a:lstStyle/>
          <a:p>
            <a:pPr algn="ctr"/>
            <a:r>
              <a:rPr lang="en-US" b="1" dirty="0">
                <a:solidFill>
                  <a:schemeClr val="accent1">
                    <a:lumMod val="50000"/>
                  </a:schemeClr>
                </a:solidFill>
              </a:rPr>
              <a:t>Customer Address </a:t>
            </a:r>
          </a:p>
        </p:txBody>
      </p:sp>
      <p:sp>
        <p:nvSpPr>
          <p:cNvPr id="12" name="TextBox 11"/>
          <p:cNvSpPr txBox="1"/>
          <p:nvPr/>
        </p:nvSpPr>
        <p:spPr>
          <a:xfrm>
            <a:off x="4475865" y="5293850"/>
            <a:ext cx="1156447" cy="923330"/>
          </a:xfrm>
          <a:prstGeom prst="rect">
            <a:avLst/>
          </a:prstGeom>
          <a:noFill/>
        </p:spPr>
        <p:txBody>
          <a:bodyPr wrap="square" rtlCol="0">
            <a:spAutoFit/>
          </a:bodyPr>
          <a:lstStyle/>
          <a:p>
            <a:pPr algn="ctr"/>
            <a:r>
              <a:rPr lang="en-US" b="1" dirty="0">
                <a:solidFill>
                  <a:schemeClr val="accent1">
                    <a:lumMod val="50000"/>
                  </a:schemeClr>
                </a:solidFill>
              </a:rPr>
              <a:t>Customer email Address</a:t>
            </a:r>
          </a:p>
        </p:txBody>
      </p:sp>
      <p:sp>
        <p:nvSpPr>
          <p:cNvPr id="13" name="TextBox 12"/>
          <p:cNvSpPr txBox="1"/>
          <p:nvPr/>
        </p:nvSpPr>
        <p:spPr>
          <a:xfrm>
            <a:off x="5219034" y="6157177"/>
            <a:ext cx="1579585" cy="646331"/>
          </a:xfrm>
          <a:prstGeom prst="rect">
            <a:avLst/>
          </a:prstGeom>
          <a:noFill/>
        </p:spPr>
        <p:txBody>
          <a:bodyPr wrap="square" rtlCol="0">
            <a:spAutoFit/>
          </a:bodyPr>
          <a:lstStyle/>
          <a:p>
            <a:r>
              <a:rPr lang="en-US" b="1" dirty="0">
                <a:solidFill>
                  <a:schemeClr val="accent1">
                    <a:lumMod val="50000"/>
                  </a:schemeClr>
                </a:solidFill>
              </a:rPr>
              <a:t>UK Region Code </a:t>
            </a:r>
          </a:p>
        </p:txBody>
      </p:sp>
      <p:sp>
        <p:nvSpPr>
          <p:cNvPr id="14" name="TextBox 13"/>
          <p:cNvSpPr txBox="1"/>
          <p:nvPr/>
        </p:nvSpPr>
        <p:spPr>
          <a:xfrm>
            <a:off x="6008829" y="5363725"/>
            <a:ext cx="1156447" cy="646331"/>
          </a:xfrm>
          <a:prstGeom prst="rect">
            <a:avLst/>
          </a:prstGeom>
          <a:noFill/>
        </p:spPr>
        <p:txBody>
          <a:bodyPr wrap="square" rtlCol="0">
            <a:spAutoFit/>
          </a:bodyPr>
          <a:lstStyle/>
          <a:p>
            <a:pPr algn="ctr"/>
            <a:r>
              <a:rPr lang="en-US" b="1" dirty="0">
                <a:solidFill>
                  <a:schemeClr val="accent1">
                    <a:lumMod val="50000"/>
                  </a:schemeClr>
                </a:solidFill>
              </a:rPr>
              <a:t>Date of Birth </a:t>
            </a:r>
          </a:p>
        </p:txBody>
      </p:sp>
      <p:sp>
        <p:nvSpPr>
          <p:cNvPr id="16" name="Left Brace 15"/>
          <p:cNvSpPr/>
          <p:nvPr/>
        </p:nvSpPr>
        <p:spPr>
          <a:xfrm>
            <a:off x="2447369" y="1815353"/>
            <a:ext cx="322729" cy="605118"/>
          </a:xfrm>
          <a:prstGeom prst="leftBrac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p:cNvSpPr txBox="1"/>
          <p:nvPr/>
        </p:nvSpPr>
        <p:spPr>
          <a:xfrm>
            <a:off x="268941" y="1815353"/>
            <a:ext cx="2070847" cy="646331"/>
          </a:xfrm>
          <a:prstGeom prst="rect">
            <a:avLst/>
          </a:prstGeom>
          <a:noFill/>
        </p:spPr>
        <p:txBody>
          <a:bodyPr wrap="square" rtlCol="0">
            <a:spAutoFit/>
          </a:bodyPr>
          <a:lstStyle/>
          <a:p>
            <a:pPr algn="ctr"/>
            <a:r>
              <a:rPr lang="en-US" b="1" dirty="0">
                <a:solidFill>
                  <a:schemeClr val="bg2">
                    <a:lumMod val="50000"/>
                  </a:schemeClr>
                </a:solidFill>
              </a:rPr>
              <a:t>Identify Key Business Drivers</a:t>
            </a:r>
          </a:p>
        </p:txBody>
      </p:sp>
      <p:sp>
        <p:nvSpPr>
          <p:cNvPr id="18" name="Left Brace 17"/>
          <p:cNvSpPr/>
          <p:nvPr/>
        </p:nvSpPr>
        <p:spPr>
          <a:xfrm>
            <a:off x="2393579" y="2615885"/>
            <a:ext cx="430307" cy="2416325"/>
          </a:xfrm>
          <a:prstGeom prst="leftBrac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TextBox 18"/>
          <p:cNvSpPr txBox="1"/>
          <p:nvPr/>
        </p:nvSpPr>
        <p:spPr>
          <a:xfrm>
            <a:off x="0" y="3396100"/>
            <a:ext cx="2393575" cy="923330"/>
          </a:xfrm>
          <a:prstGeom prst="rect">
            <a:avLst/>
          </a:prstGeom>
          <a:noFill/>
        </p:spPr>
        <p:txBody>
          <a:bodyPr wrap="square" rtlCol="0">
            <a:spAutoFit/>
          </a:bodyPr>
          <a:lstStyle/>
          <a:p>
            <a:pPr algn="ctr"/>
            <a:r>
              <a:rPr lang="en-US" b="1" dirty="0">
                <a:solidFill>
                  <a:schemeClr val="bg2">
                    <a:lumMod val="50000"/>
                  </a:schemeClr>
                </a:solidFill>
              </a:rPr>
              <a:t>Filter Data Elements Aligned with Business Drivers</a:t>
            </a:r>
          </a:p>
        </p:txBody>
      </p:sp>
      <p:sp>
        <p:nvSpPr>
          <p:cNvPr id="20" name="Left Brace 19"/>
          <p:cNvSpPr/>
          <p:nvPr/>
        </p:nvSpPr>
        <p:spPr>
          <a:xfrm>
            <a:off x="2393579" y="5148190"/>
            <a:ext cx="430307" cy="1037461"/>
          </a:xfrm>
          <a:prstGeom prst="leftBrac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TextBox 20"/>
          <p:cNvSpPr txBox="1"/>
          <p:nvPr/>
        </p:nvSpPr>
        <p:spPr>
          <a:xfrm>
            <a:off x="53790" y="5293850"/>
            <a:ext cx="2393575" cy="646331"/>
          </a:xfrm>
          <a:prstGeom prst="rect">
            <a:avLst/>
          </a:prstGeom>
          <a:noFill/>
        </p:spPr>
        <p:txBody>
          <a:bodyPr wrap="square" rtlCol="0">
            <a:spAutoFit/>
          </a:bodyPr>
          <a:lstStyle/>
          <a:p>
            <a:pPr algn="ctr"/>
            <a:r>
              <a:rPr lang="en-US" b="1" dirty="0">
                <a:solidFill>
                  <a:schemeClr val="bg2">
                    <a:lumMod val="50000"/>
                  </a:schemeClr>
                </a:solidFill>
              </a:rPr>
              <a:t>Focus Improvement Efforts on Key Data</a:t>
            </a:r>
          </a:p>
        </p:txBody>
      </p:sp>
      <p:sp>
        <p:nvSpPr>
          <p:cNvPr id="22" name="Right Arrow 21"/>
          <p:cNvSpPr/>
          <p:nvPr/>
        </p:nvSpPr>
        <p:spPr>
          <a:xfrm>
            <a:off x="8039100" y="3629029"/>
            <a:ext cx="1009650" cy="619125"/>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9250120" y="3530091"/>
            <a:ext cx="2393575" cy="1015663"/>
          </a:xfrm>
          <a:prstGeom prst="rect">
            <a:avLst/>
          </a:prstGeom>
          <a:noFill/>
        </p:spPr>
        <p:txBody>
          <a:bodyPr wrap="square" rtlCol="0">
            <a:spAutoFit/>
          </a:bodyPr>
          <a:lstStyle/>
          <a:p>
            <a:pPr algn="ctr"/>
            <a:r>
              <a:rPr lang="en-US" sz="2000" b="1" dirty="0">
                <a:solidFill>
                  <a:schemeClr val="accent1">
                    <a:lumMod val="50000"/>
                  </a:schemeClr>
                </a:solidFill>
              </a:rPr>
              <a:t>Targeted Projects in to Deliver Priority Improvements </a:t>
            </a:r>
          </a:p>
        </p:txBody>
      </p:sp>
      <p:sp>
        <p:nvSpPr>
          <p:cNvPr id="24" name="Slide Number Placeholder 3">
            <a:extLst>
              <a:ext uri="{FF2B5EF4-FFF2-40B4-BE49-F238E27FC236}">
                <a16:creationId xmlns:a16="http://schemas.microsoft.com/office/drawing/2014/main" id="{89625735-FB88-544A-82B5-60B267B6F029}"/>
              </a:ext>
            </a:extLst>
          </p:cNvPr>
          <p:cNvSpPr txBox="1">
            <a:spLocks/>
          </p:cNvSpPr>
          <p:nvPr/>
        </p:nvSpPr>
        <p:spPr>
          <a:xfrm>
            <a:off x="11353800" y="6356349"/>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a:pPr algn="r"/>
              <a:t>60</a:t>
            </a:fld>
            <a:endParaRPr lang="en-US" sz="1200" dirty="0"/>
          </a:p>
        </p:txBody>
      </p:sp>
    </p:spTree>
    <p:extLst>
      <p:ext uri="{BB962C8B-B14F-4D97-AF65-F5344CB8AC3E}">
        <p14:creationId xmlns:p14="http://schemas.microsoft.com/office/powerpoint/2010/main" val="248815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Data Identification (2)</a:t>
            </a:r>
          </a:p>
        </p:txBody>
      </p:sp>
      <p:graphicFrame>
        <p:nvGraphicFramePr>
          <p:cNvPr id="5" name="Content Placeholder 4"/>
          <p:cNvGraphicFramePr>
            <a:graphicFrameLocks noGrp="1"/>
          </p:cNvGraphicFramePr>
          <p:nvPr>
            <p:ph idx="1"/>
          </p:nvPr>
        </p:nvGraphicFramePr>
        <p:xfrm>
          <a:off x="2107127" y="1569381"/>
          <a:ext cx="6857888"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prstGeom prst="rect">
            <a:avLst/>
          </a:prstGeom>
        </p:spPr>
        <p:txBody>
          <a:bodyPr/>
          <a:lstStyle/>
          <a:p>
            <a:fld id="{5BA07366-CB75-4AA8-9E5B-928B849F427C}" type="slidenum">
              <a:rPr lang="en-GB" smtClean="0">
                <a:solidFill>
                  <a:schemeClr val="tx1"/>
                </a:solidFill>
              </a:rPr>
              <a:t>61</a:t>
            </a:fld>
            <a:endParaRPr lang="en-GB" dirty="0">
              <a:solidFill>
                <a:schemeClr val="tx1"/>
              </a:solidFill>
            </a:endParaRPr>
          </a:p>
        </p:txBody>
      </p:sp>
      <p:sp>
        <p:nvSpPr>
          <p:cNvPr id="6" name="TextBox 5"/>
          <p:cNvSpPr txBox="1"/>
          <p:nvPr/>
        </p:nvSpPr>
        <p:spPr>
          <a:xfrm>
            <a:off x="5081495" y="2346180"/>
            <a:ext cx="1152128" cy="251287"/>
          </a:xfrm>
          <a:prstGeom prst="rect">
            <a:avLst/>
          </a:prstGeom>
          <a:noFill/>
        </p:spPr>
        <p:txBody>
          <a:bodyPr wrap="square" lIns="0" tIns="0" rIns="0" bIns="0" rtlCol="0">
            <a:noAutofit/>
          </a:bodyPr>
          <a:lstStyle/>
          <a:p>
            <a:pPr>
              <a:lnSpc>
                <a:spcPct val="113000"/>
              </a:lnSpc>
              <a:spcBef>
                <a:spcPts val="600"/>
              </a:spcBef>
            </a:pPr>
            <a:r>
              <a:rPr lang="en-US" sz="1600" b="1" dirty="0">
                <a:solidFill>
                  <a:schemeClr val="bg1"/>
                </a:solidFill>
              </a:rPr>
              <a:t>Conceptual</a:t>
            </a:r>
          </a:p>
        </p:txBody>
      </p:sp>
      <p:sp>
        <p:nvSpPr>
          <p:cNvPr id="7" name="TextBox 6"/>
          <p:cNvSpPr txBox="1"/>
          <p:nvPr/>
        </p:nvSpPr>
        <p:spPr>
          <a:xfrm>
            <a:off x="5317129" y="3450929"/>
            <a:ext cx="1152128" cy="251287"/>
          </a:xfrm>
          <a:prstGeom prst="rect">
            <a:avLst/>
          </a:prstGeom>
          <a:noFill/>
        </p:spPr>
        <p:txBody>
          <a:bodyPr wrap="square" lIns="0" tIns="0" rIns="0" bIns="0" rtlCol="0">
            <a:noAutofit/>
          </a:bodyPr>
          <a:lstStyle/>
          <a:p>
            <a:pPr>
              <a:lnSpc>
                <a:spcPct val="113000"/>
              </a:lnSpc>
              <a:spcBef>
                <a:spcPts val="600"/>
              </a:spcBef>
            </a:pPr>
            <a:r>
              <a:rPr lang="en-US" sz="1600" b="1" dirty="0">
                <a:solidFill>
                  <a:schemeClr val="bg1"/>
                </a:solidFill>
              </a:rPr>
              <a:t>Logical</a:t>
            </a:r>
          </a:p>
        </p:txBody>
      </p:sp>
      <p:sp>
        <p:nvSpPr>
          <p:cNvPr id="8" name="TextBox 7"/>
          <p:cNvSpPr txBox="1"/>
          <p:nvPr/>
        </p:nvSpPr>
        <p:spPr>
          <a:xfrm>
            <a:off x="5227330" y="4803407"/>
            <a:ext cx="1152128" cy="251287"/>
          </a:xfrm>
          <a:prstGeom prst="rect">
            <a:avLst/>
          </a:prstGeom>
          <a:noFill/>
        </p:spPr>
        <p:txBody>
          <a:bodyPr wrap="square" lIns="0" tIns="0" rIns="0" bIns="0" rtlCol="0">
            <a:noAutofit/>
          </a:bodyPr>
          <a:lstStyle/>
          <a:p>
            <a:pPr>
              <a:lnSpc>
                <a:spcPct val="113000"/>
              </a:lnSpc>
              <a:spcBef>
                <a:spcPts val="600"/>
              </a:spcBef>
            </a:pPr>
            <a:r>
              <a:rPr lang="en-US" sz="1600" b="1" dirty="0">
                <a:solidFill>
                  <a:schemeClr val="bg1"/>
                </a:solidFill>
              </a:rPr>
              <a:t>Physical</a:t>
            </a:r>
          </a:p>
        </p:txBody>
      </p:sp>
      <p:sp>
        <p:nvSpPr>
          <p:cNvPr id="10" name="TextBox 9"/>
          <p:cNvSpPr txBox="1"/>
          <p:nvPr/>
        </p:nvSpPr>
        <p:spPr>
          <a:xfrm>
            <a:off x="9391503" y="1492949"/>
            <a:ext cx="1190192" cy="400110"/>
          </a:xfrm>
          <a:prstGeom prst="rect">
            <a:avLst/>
          </a:prstGeom>
          <a:noFill/>
        </p:spPr>
        <p:txBody>
          <a:bodyPr wrap="square" rtlCol="0">
            <a:spAutoFit/>
          </a:bodyPr>
          <a:lstStyle/>
          <a:p>
            <a:r>
              <a:rPr lang="en-US" sz="2000" b="1" u="sng" dirty="0">
                <a:solidFill>
                  <a:srgbClr val="000099"/>
                </a:solidFill>
              </a:rPr>
              <a:t>Purpose</a:t>
            </a:r>
            <a:endParaRPr lang="en-GB" sz="2000" b="1" u="sng" dirty="0">
              <a:solidFill>
                <a:srgbClr val="000099"/>
              </a:solidFill>
            </a:endParaRPr>
          </a:p>
        </p:txBody>
      </p:sp>
      <p:sp>
        <p:nvSpPr>
          <p:cNvPr id="11" name="TextBox 10"/>
          <p:cNvSpPr txBox="1"/>
          <p:nvPr/>
        </p:nvSpPr>
        <p:spPr>
          <a:xfrm>
            <a:off x="8737184" y="2083495"/>
            <a:ext cx="2921416" cy="584775"/>
          </a:xfrm>
          <a:prstGeom prst="rect">
            <a:avLst/>
          </a:prstGeom>
          <a:noFill/>
        </p:spPr>
        <p:txBody>
          <a:bodyPr wrap="square" rtlCol="0">
            <a:spAutoFit/>
          </a:bodyPr>
          <a:lstStyle/>
          <a:p>
            <a:pPr algn="ctr"/>
            <a:r>
              <a:rPr lang="en-US" sz="1600" b="1" dirty="0">
                <a:solidFill>
                  <a:srgbClr val="000099"/>
                </a:solidFill>
              </a:rPr>
              <a:t>Communication &amp; Definition </a:t>
            </a:r>
            <a:r>
              <a:rPr lang="en-US" sz="1600" dirty="0">
                <a:solidFill>
                  <a:srgbClr val="000099"/>
                </a:solidFill>
              </a:rPr>
              <a:t>of Business Terms &amp; Rules</a:t>
            </a:r>
            <a:endParaRPr lang="en-GB" sz="1600" dirty="0">
              <a:solidFill>
                <a:srgbClr val="000099"/>
              </a:solidFill>
            </a:endParaRPr>
          </a:p>
        </p:txBody>
      </p:sp>
      <p:sp>
        <p:nvSpPr>
          <p:cNvPr id="12" name="TextBox 11"/>
          <p:cNvSpPr txBox="1"/>
          <p:nvPr/>
        </p:nvSpPr>
        <p:spPr>
          <a:xfrm>
            <a:off x="8997292" y="3343444"/>
            <a:ext cx="2044685" cy="830997"/>
          </a:xfrm>
          <a:prstGeom prst="rect">
            <a:avLst/>
          </a:prstGeom>
          <a:noFill/>
        </p:spPr>
        <p:txBody>
          <a:bodyPr wrap="square" rtlCol="0">
            <a:spAutoFit/>
          </a:bodyPr>
          <a:lstStyle/>
          <a:p>
            <a:pPr algn="ctr"/>
            <a:r>
              <a:rPr lang="en-US" sz="1600" b="1" dirty="0">
                <a:solidFill>
                  <a:srgbClr val="000099"/>
                </a:solidFill>
              </a:rPr>
              <a:t>Clarification &amp; Detail </a:t>
            </a:r>
            <a:r>
              <a:rPr lang="en-US" sz="1600" dirty="0">
                <a:solidFill>
                  <a:srgbClr val="000099"/>
                </a:solidFill>
              </a:rPr>
              <a:t>of Business Rules &amp; Data Structures</a:t>
            </a:r>
            <a:endParaRPr lang="en-GB" sz="1600" dirty="0">
              <a:solidFill>
                <a:srgbClr val="000099"/>
              </a:solidFill>
            </a:endParaRPr>
          </a:p>
        </p:txBody>
      </p:sp>
      <p:sp>
        <p:nvSpPr>
          <p:cNvPr id="13" name="TextBox 12"/>
          <p:cNvSpPr txBox="1"/>
          <p:nvPr/>
        </p:nvSpPr>
        <p:spPr>
          <a:xfrm>
            <a:off x="9187661" y="4849615"/>
            <a:ext cx="1874358" cy="830997"/>
          </a:xfrm>
          <a:prstGeom prst="rect">
            <a:avLst/>
          </a:prstGeom>
          <a:noFill/>
        </p:spPr>
        <p:txBody>
          <a:bodyPr wrap="square" rtlCol="0">
            <a:spAutoFit/>
          </a:bodyPr>
          <a:lstStyle/>
          <a:p>
            <a:pPr algn="ctr"/>
            <a:r>
              <a:rPr lang="en-US" sz="1600" b="1" dirty="0">
                <a:solidFill>
                  <a:srgbClr val="000099"/>
                </a:solidFill>
              </a:rPr>
              <a:t>Technical</a:t>
            </a:r>
            <a:r>
              <a:rPr lang="en-US" sz="1600" dirty="0">
                <a:solidFill>
                  <a:srgbClr val="000099"/>
                </a:solidFill>
              </a:rPr>
              <a:t> </a:t>
            </a:r>
            <a:r>
              <a:rPr lang="en-US" sz="1600" b="1" dirty="0">
                <a:solidFill>
                  <a:srgbClr val="000099"/>
                </a:solidFill>
              </a:rPr>
              <a:t>Implementation</a:t>
            </a:r>
            <a:r>
              <a:rPr lang="en-US" sz="1600" dirty="0">
                <a:solidFill>
                  <a:srgbClr val="000099"/>
                </a:solidFill>
              </a:rPr>
              <a:t> on a Physical Database</a:t>
            </a:r>
            <a:endParaRPr lang="en-GB" sz="1600" dirty="0">
              <a:solidFill>
                <a:srgbClr val="000099"/>
              </a:solidFill>
            </a:endParaRPr>
          </a:p>
        </p:txBody>
      </p:sp>
      <p:sp>
        <p:nvSpPr>
          <p:cNvPr id="20" name="TextBox 19"/>
          <p:cNvSpPr txBox="1"/>
          <p:nvPr/>
        </p:nvSpPr>
        <p:spPr>
          <a:xfrm>
            <a:off x="1187788" y="1520840"/>
            <a:ext cx="1678149" cy="707886"/>
          </a:xfrm>
          <a:prstGeom prst="rect">
            <a:avLst/>
          </a:prstGeom>
          <a:noFill/>
        </p:spPr>
        <p:txBody>
          <a:bodyPr wrap="square" rtlCol="0">
            <a:spAutoFit/>
          </a:bodyPr>
          <a:lstStyle/>
          <a:p>
            <a:pPr algn="ctr"/>
            <a:r>
              <a:rPr lang="en-US" sz="2000" b="1" u="sng" dirty="0">
                <a:solidFill>
                  <a:srgbClr val="000099"/>
                </a:solidFill>
              </a:rPr>
              <a:t>Governance/ SME Lead </a:t>
            </a:r>
            <a:endParaRPr lang="en-GB" sz="2000" b="1" u="sng" dirty="0">
              <a:solidFill>
                <a:srgbClr val="000099"/>
              </a:solidFill>
            </a:endParaRPr>
          </a:p>
        </p:txBody>
      </p:sp>
      <p:sp>
        <p:nvSpPr>
          <p:cNvPr id="21" name="TextBox 20"/>
          <p:cNvSpPr txBox="1"/>
          <p:nvPr/>
        </p:nvSpPr>
        <p:spPr>
          <a:xfrm>
            <a:off x="566154" y="2258909"/>
            <a:ext cx="2921416" cy="338554"/>
          </a:xfrm>
          <a:prstGeom prst="rect">
            <a:avLst/>
          </a:prstGeom>
          <a:noFill/>
        </p:spPr>
        <p:txBody>
          <a:bodyPr wrap="square" rtlCol="0">
            <a:spAutoFit/>
          </a:bodyPr>
          <a:lstStyle/>
          <a:p>
            <a:pPr algn="ctr"/>
            <a:r>
              <a:rPr lang="en-US" sz="1600" b="1" dirty="0">
                <a:solidFill>
                  <a:srgbClr val="000099"/>
                </a:solidFill>
              </a:rPr>
              <a:t>Senior Business Owners </a:t>
            </a:r>
            <a:endParaRPr lang="en-GB" sz="1600" dirty="0">
              <a:solidFill>
                <a:srgbClr val="000099"/>
              </a:solidFill>
            </a:endParaRPr>
          </a:p>
        </p:txBody>
      </p:sp>
      <p:sp>
        <p:nvSpPr>
          <p:cNvPr id="22" name="TextBox 21"/>
          <p:cNvSpPr txBox="1"/>
          <p:nvPr/>
        </p:nvSpPr>
        <p:spPr>
          <a:xfrm>
            <a:off x="1004519" y="3445796"/>
            <a:ext cx="2044685" cy="584775"/>
          </a:xfrm>
          <a:prstGeom prst="rect">
            <a:avLst/>
          </a:prstGeom>
          <a:noFill/>
        </p:spPr>
        <p:txBody>
          <a:bodyPr wrap="square" rtlCol="0">
            <a:spAutoFit/>
          </a:bodyPr>
          <a:lstStyle/>
          <a:p>
            <a:pPr algn="ctr"/>
            <a:r>
              <a:rPr lang="en-US" sz="1600" b="1" dirty="0">
                <a:solidFill>
                  <a:srgbClr val="000099"/>
                </a:solidFill>
              </a:rPr>
              <a:t>Business Operations &amp; IT People </a:t>
            </a:r>
            <a:endParaRPr lang="en-GB" sz="1600" dirty="0">
              <a:solidFill>
                <a:srgbClr val="000099"/>
              </a:solidFill>
            </a:endParaRPr>
          </a:p>
        </p:txBody>
      </p:sp>
      <p:sp>
        <p:nvSpPr>
          <p:cNvPr id="24" name="TextBox 23"/>
          <p:cNvSpPr txBox="1"/>
          <p:nvPr/>
        </p:nvSpPr>
        <p:spPr>
          <a:xfrm>
            <a:off x="707613" y="4762302"/>
            <a:ext cx="2044685" cy="584775"/>
          </a:xfrm>
          <a:prstGeom prst="rect">
            <a:avLst/>
          </a:prstGeom>
          <a:noFill/>
        </p:spPr>
        <p:txBody>
          <a:bodyPr wrap="square" rtlCol="0">
            <a:spAutoFit/>
          </a:bodyPr>
          <a:lstStyle/>
          <a:p>
            <a:pPr algn="ctr"/>
            <a:r>
              <a:rPr lang="en-US" sz="1600" b="1" dirty="0">
                <a:solidFill>
                  <a:srgbClr val="000099"/>
                </a:solidFill>
              </a:rPr>
              <a:t>Business SMEs &amp; IT Specialists</a:t>
            </a:r>
            <a:endParaRPr lang="en-GB" sz="1600" dirty="0">
              <a:solidFill>
                <a:srgbClr val="000099"/>
              </a:solidFill>
            </a:endParaRPr>
          </a:p>
        </p:txBody>
      </p:sp>
      <p:sp>
        <p:nvSpPr>
          <p:cNvPr id="25" name="TextBox 24"/>
          <p:cNvSpPr txBox="1"/>
          <p:nvPr/>
        </p:nvSpPr>
        <p:spPr>
          <a:xfrm>
            <a:off x="4610905" y="2597463"/>
            <a:ext cx="1909317" cy="261610"/>
          </a:xfrm>
          <a:prstGeom prst="rect">
            <a:avLst/>
          </a:prstGeom>
          <a:noFill/>
        </p:spPr>
        <p:txBody>
          <a:bodyPr wrap="square" rtlCol="0">
            <a:spAutoFit/>
          </a:bodyPr>
          <a:lstStyle/>
          <a:p>
            <a:pPr algn="ctr"/>
            <a:r>
              <a:rPr lang="en-US" sz="1100" dirty="0">
                <a:solidFill>
                  <a:schemeClr val="bg1"/>
                </a:solidFill>
              </a:rPr>
              <a:t>Business Concepts</a:t>
            </a:r>
            <a:endParaRPr lang="en-GB" sz="1100" dirty="0">
              <a:solidFill>
                <a:schemeClr val="bg1"/>
              </a:solidFill>
            </a:endParaRPr>
          </a:p>
        </p:txBody>
      </p:sp>
      <p:sp>
        <p:nvSpPr>
          <p:cNvPr id="26" name="TextBox 25"/>
          <p:cNvSpPr txBox="1"/>
          <p:nvPr/>
        </p:nvSpPr>
        <p:spPr>
          <a:xfrm>
            <a:off x="4241903" y="3775321"/>
            <a:ext cx="2762739" cy="261610"/>
          </a:xfrm>
          <a:prstGeom prst="rect">
            <a:avLst/>
          </a:prstGeom>
          <a:noFill/>
        </p:spPr>
        <p:txBody>
          <a:bodyPr wrap="square" rtlCol="0">
            <a:spAutoFit/>
          </a:bodyPr>
          <a:lstStyle/>
          <a:p>
            <a:pPr algn="ctr"/>
            <a:r>
              <a:rPr lang="en-US" sz="1100" dirty="0">
                <a:solidFill>
                  <a:schemeClr val="bg1"/>
                </a:solidFill>
              </a:rPr>
              <a:t>Data Entities</a:t>
            </a:r>
            <a:endParaRPr lang="en-GB" sz="1100" dirty="0">
              <a:solidFill>
                <a:schemeClr val="bg1"/>
              </a:solidFill>
            </a:endParaRPr>
          </a:p>
        </p:txBody>
      </p:sp>
      <p:sp>
        <p:nvSpPr>
          <p:cNvPr id="27" name="TextBox 26"/>
          <p:cNvSpPr txBox="1"/>
          <p:nvPr/>
        </p:nvSpPr>
        <p:spPr>
          <a:xfrm>
            <a:off x="4241902" y="5130538"/>
            <a:ext cx="2762739" cy="261610"/>
          </a:xfrm>
          <a:prstGeom prst="rect">
            <a:avLst/>
          </a:prstGeom>
          <a:noFill/>
        </p:spPr>
        <p:txBody>
          <a:bodyPr wrap="square" rtlCol="0">
            <a:spAutoFit/>
          </a:bodyPr>
          <a:lstStyle/>
          <a:p>
            <a:pPr algn="ctr"/>
            <a:r>
              <a:rPr lang="en-US" sz="1100" dirty="0">
                <a:solidFill>
                  <a:schemeClr val="bg1"/>
                </a:solidFill>
              </a:rPr>
              <a:t>Physical Tables</a:t>
            </a:r>
            <a:endParaRPr lang="en-GB" sz="1100" dirty="0">
              <a:solidFill>
                <a:schemeClr val="bg1"/>
              </a:solidFill>
            </a:endParaRPr>
          </a:p>
        </p:txBody>
      </p:sp>
      <p:cxnSp>
        <p:nvCxnSpPr>
          <p:cNvPr id="14" name="Straight Connector 13"/>
          <p:cNvCxnSpPr/>
          <p:nvPr/>
        </p:nvCxnSpPr>
        <p:spPr>
          <a:xfrm flipV="1">
            <a:off x="246366" y="3004633"/>
            <a:ext cx="11700194" cy="13987"/>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46366" y="4471483"/>
            <a:ext cx="11700194" cy="13987"/>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Content Placeholder 4">
            <a:extLst>
              <a:ext uri="{FF2B5EF4-FFF2-40B4-BE49-F238E27FC236}">
                <a16:creationId xmlns:a16="http://schemas.microsoft.com/office/drawing/2014/main" id="{7F24FE70-87C1-9F47-8901-79B9952792AF}"/>
              </a:ext>
            </a:extLst>
          </p:cNvPr>
          <p:cNvSpPr>
            <a:spLocks noGrp="1"/>
          </p:cNvSpPr>
          <p:nvPr>
            <p:ph sz="quarter" idx="15"/>
          </p:nvPr>
        </p:nvSpPr>
        <p:spPr>
          <a:xfrm>
            <a:off x="446679" y="705135"/>
            <a:ext cx="10544052" cy="653164"/>
          </a:xfrm>
        </p:spPr>
        <p:txBody>
          <a:bodyPr/>
          <a:lstStyle/>
          <a:p>
            <a:r>
              <a:rPr lang="en-US" dirty="0"/>
              <a:t>Focus on key Data Architecture entities and attributes </a:t>
            </a:r>
          </a:p>
        </p:txBody>
      </p:sp>
    </p:spTree>
    <p:extLst>
      <p:ext uri="{BB962C8B-B14F-4D97-AF65-F5344CB8AC3E}">
        <p14:creationId xmlns:p14="http://schemas.microsoft.com/office/powerpoint/2010/main" val="17829078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5EA9440-313F-4A82-8287-4825AD429B80}"/>
              </a:ext>
            </a:extLst>
          </p:cNvPr>
          <p:cNvSpPr>
            <a:spLocks noGrp="1"/>
          </p:cNvSpPr>
          <p:nvPr>
            <p:ph idx="1"/>
          </p:nvPr>
        </p:nvSpPr>
        <p:spPr>
          <a:xfrm>
            <a:off x="1675302" y="2150340"/>
            <a:ext cx="8975328" cy="1174751"/>
          </a:xfrm>
        </p:spPr>
        <p:txBody>
          <a:bodyPr/>
          <a:lstStyle/>
          <a:p>
            <a:pPr marL="0" indent="0">
              <a:buNone/>
            </a:pPr>
            <a:r>
              <a:rPr lang="en-US" sz="2400" dirty="0">
                <a:solidFill>
                  <a:srgbClr val="444892"/>
                </a:solidFill>
              </a:rPr>
              <a:t>Modelling key business processes to the data that is Created, Updated, or Deleted (CRUD) is important in understanding data usage and helps to establish priority actions </a:t>
            </a:r>
          </a:p>
          <a:p>
            <a:endParaRPr lang="en-US" dirty="0"/>
          </a:p>
        </p:txBody>
      </p:sp>
      <p:grpSp>
        <p:nvGrpSpPr>
          <p:cNvPr id="2" name="Group 1">
            <a:extLst>
              <a:ext uri="{FF2B5EF4-FFF2-40B4-BE49-F238E27FC236}">
                <a16:creationId xmlns:a16="http://schemas.microsoft.com/office/drawing/2014/main" id="{C1FB90CE-5A26-356D-C4D1-D94036DD51FA}"/>
              </a:ext>
            </a:extLst>
          </p:cNvPr>
          <p:cNvGrpSpPr/>
          <p:nvPr/>
        </p:nvGrpSpPr>
        <p:grpSpPr>
          <a:xfrm>
            <a:off x="1603440" y="3663613"/>
            <a:ext cx="9047190" cy="2124891"/>
            <a:chOff x="1577265" y="2569488"/>
            <a:chExt cx="9047190" cy="2124891"/>
          </a:xfrm>
        </p:grpSpPr>
        <p:sp>
          <p:nvSpPr>
            <p:cNvPr id="15" name="Rectangle 14">
              <a:extLst>
                <a:ext uri="{FF2B5EF4-FFF2-40B4-BE49-F238E27FC236}">
                  <a16:creationId xmlns:a16="http://schemas.microsoft.com/office/drawing/2014/main" id="{B99DE8C7-D1DF-4FCA-A804-B456C066AB6C}"/>
                </a:ext>
              </a:extLst>
            </p:cNvPr>
            <p:cNvSpPr/>
            <p:nvPr/>
          </p:nvSpPr>
          <p:spPr>
            <a:xfrm>
              <a:off x="1577265" y="2569488"/>
              <a:ext cx="3503933" cy="212489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081193" y="2569488"/>
              <a:ext cx="5543262" cy="212489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9127" y="2809995"/>
              <a:ext cx="3360205" cy="1707235"/>
            </a:xfrm>
            <a:prstGeom prst="rect">
              <a:avLst/>
            </a:prstGeom>
          </p:spPr>
        </p:pic>
        <p:sp>
          <p:nvSpPr>
            <p:cNvPr id="5" name="TextBox 4"/>
            <p:cNvSpPr txBox="1"/>
            <p:nvPr/>
          </p:nvSpPr>
          <p:spPr>
            <a:xfrm>
              <a:off x="7058454" y="2628014"/>
              <a:ext cx="2542903" cy="276999"/>
            </a:xfrm>
            <a:prstGeom prst="rect">
              <a:avLst/>
            </a:prstGeom>
            <a:noFill/>
          </p:spPr>
          <p:txBody>
            <a:bodyPr wrap="square" rtlCol="0">
              <a:spAutoFit/>
            </a:bodyPr>
            <a:lstStyle/>
            <a:p>
              <a:r>
                <a:rPr lang="en-US" sz="1200" dirty="0">
                  <a:solidFill>
                    <a:schemeClr val="bg1"/>
                  </a:solidFill>
                </a:rPr>
                <a:t>CRUD Matrix</a:t>
              </a:r>
            </a:p>
          </p:txBody>
        </p:sp>
        <p:sp>
          <p:nvSpPr>
            <p:cNvPr id="8" name="TextBox 7"/>
            <p:cNvSpPr txBox="1"/>
            <p:nvPr/>
          </p:nvSpPr>
          <p:spPr>
            <a:xfrm>
              <a:off x="2303166" y="2569488"/>
              <a:ext cx="2542903" cy="276999"/>
            </a:xfrm>
            <a:prstGeom prst="rect">
              <a:avLst/>
            </a:prstGeom>
            <a:noFill/>
          </p:spPr>
          <p:txBody>
            <a:bodyPr wrap="square" rtlCol="0">
              <a:spAutoFit/>
            </a:bodyPr>
            <a:lstStyle/>
            <a:p>
              <a:r>
                <a:rPr lang="en-US" sz="1200" dirty="0">
                  <a:solidFill>
                    <a:schemeClr val="bg1"/>
                  </a:solidFill>
                </a:rPr>
                <a:t>Business Process Model</a:t>
              </a:r>
            </a:p>
          </p:txBody>
        </p:sp>
      </p:grpSp>
      <p:sp>
        <p:nvSpPr>
          <p:cNvPr id="3" name="Slide Number Placeholder 2">
            <a:extLst>
              <a:ext uri="{FF2B5EF4-FFF2-40B4-BE49-F238E27FC236}">
                <a16:creationId xmlns:a16="http://schemas.microsoft.com/office/drawing/2014/main" id="{9571BACE-E9AA-62FE-AF94-4AB8107FE5FB}"/>
              </a:ext>
            </a:extLst>
          </p:cNvPr>
          <p:cNvSpPr txBox="1">
            <a:spLocks/>
          </p:cNvSpPr>
          <p:nvPr/>
        </p:nvSpPr>
        <p:spPr>
          <a:xfrm>
            <a:off x="11470333" y="6442513"/>
            <a:ext cx="434837"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a:pPr algn="r"/>
              <a:t>62</a:t>
            </a:fld>
            <a:endParaRPr lang="en-US" sz="1200" dirty="0"/>
          </a:p>
        </p:txBody>
      </p:sp>
      <p:sp>
        <p:nvSpPr>
          <p:cNvPr id="10" name="Title 1">
            <a:extLst>
              <a:ext uri="{FF2B5EF4-FFF2-40B4-BE49-F238E27FC236}">
                <a16:creationId xmlns:a16="http://schemas.microsoft.com/office/drawing/2014/main" id="{E84E1FD7-B6DA-58BF-A116-601677F45FDA}"/>
              </a:ext>
            </a:extLst>
          </p:cNvPr>
          <p:cNvSpPr>
            <a:spLocks noGrp="1"/>
          </p:cNvSpPr>
          <p:nvPr>
            <p:ph type="title"/>
          </p:nvPr>
        </p:nvSpPr>
        <p:spPr>
          <a:xfrm>
            <a:off x="432232" y="452139"/>
            <a:ext cx="8180342" cy="524653"/>
          </a:xfrm>
        </p:spPr>
        <p:txBody>
          <a:bodyPr>
            <a:noAutofit/>
          </a:bodyPr>
          <a:lstStyle/>
          <a:p>
            <a:r>
              <a:rPr lang="en-US" dirty="0"/>
              <a:t>Key Data Identification (3) </a:t>
            </a:r>
            <a:br>
              <a:rPr lang="en-US" dirty="0"/>
            </a:br>
            <a:endParaRPr lang="en-US" dirty="0"/>
          </a:p>
        </p:txBody>
      </p:sp>
      <p:graphicFrame>
        <p:nvGraphicFramePr>
          <p:cNvPr id="30" name="Table 29"/>
          <p:cNvGraphicFramePr>
            <a:graphicFrameLocks noGrp="1"/>
          </p:cNvGraphicFramePr>
          <p:nvPr>
            <p:extLst>
              <p:ext uri="{D42A27DB-BD31-4B8C-83A1-F6EECF244321}">
                <p14:modId xmlns:p14="http://schemas.microsoft.com/office/powerpoint/2010/main" val="689464796"/>
              </p:ext>
            </p:extLst>
          </p:nvPr>
        </p:nvGraphicFramePr>
        <p:xfrm>
          <a:off x="5179158" y="4113532"/>
          <a:ext cx="5471473" cy="1225052"/>
        </p:xfrm>
        <a:graphic>
          <a:graphicData uri="http://schemas.openxmlformats.org/drawingml/2006/table">
            <a:tbl>
              <a:tblPr firstRow="1" bandRow="1">
                <a:tableStyleId>{5C22544A-7EE6-4342-B048-85BDC9FD1C3A}</a:tableStyleId>
              </a:tblPr>
              <a:tblGrid>
                <a:gridCol w="2069641">
                  <a:extLst>
                    <a:ext uri="{9D8B030D-6E8A-4147-A177-3AD203B41FA5}">
                      <a16:colId xmlns:a16="http://schemas.microsoft.com/office/drawing/2014/main" val="20000"/>
                    </a:ext>
                  </a:extLst>
                </a:gridCol>
                <a:gridCol w="853977">
                  <a:extLst>
                    <a:ext uri="{9D8B030D-6E8A-4147-A177-3AD203B41FA5}">
                      <a16:colId xmlns:a16="http://schemas.microsoft.com/office/drawing/2014/main" val="20001"/>
                    </a:ext>
                  </a:extLst>
                </a:gridCol>
                <a:gridCol w="823838">
                  <a:extLst>
                    <a:ext uri="{9D8B030D-6E8A-4147-A177-3AD203B41FA5}">
                      <a16:colId xmlns:a16="http://schemas.microsoft.com/office/drawing/2014/main" val="20002"/>
                    </a:ext>
                  </a:extLst>
                </a:gridCol>
                <a:gridCol w="803744">
                  <a:extLst>
                    <a:ext uri="{9D8B030D-6E8A-4147-A177-3AD203B41FA5}">
                      <a16:colId xmlns:a16="http://schemas.microsoft.com/office/drawing/2014/main" val="20003"/>
                    </a:ext>
                  </a:extLst>
                </a:gridCol>
                <a:gridCol w="920273">
                  <a:extLst>
                    <a:ext uri="{9D8B030D-6E8A-4147-A177-3AD203B41FA5}">
                      <a16:colId xmlns:a16="http://schemas.microsoft.com/office/drawing/2014/main" val="20004"/>
                    </a:ext>
                  </a:extLst>
                </a:gridCol>
              </a:tblGrid>
              <a:tr h="243840">
                <a:tc>
                  <a:txBody>
                    <a:bodyPr/>
                    <a:lstStyle/>
                    <a:p>
                      <a:pPr algn="ctr"/>
                      <a:endParaRPr lang="en-US" sz="1000" dirty="0">
                        <a:solidFill>
                          <a:schemeClr val="tx1"/>
                        </a:solidFill>
                      </a:endParaRP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rPr>
                        <a:t>SALES </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rPr>
                        <a:t>FULFILMENT</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rPr>
                        <a:t>SHIPPING</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rPr>
                        <a:t>ACCOUNTING</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43840">
                <a:tc>
                  <a:txBody>
                    <a:bodyPr/>
                    <a:lstStyle/>
                    <a:p>
                      <a:r>
                        <a:rPr lang="en-US" sz="1000" dirty="0">
                          <a:solidFill>
                            <a:schemeClr val="tx1"/>
                          </a:solidFill>
                        </a:rPr>
                        <a:t>Receive Customer Order</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rPr>
                        <a:t>C</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rPr>
                        <a:t>R,U</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rPr>
                        <a:t>R,U</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rPr>
                        <a:t>U</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6123">
                <a:tc>
                  <a:txBody>
                    <a:bodyPr/>
                    <a:lstStyle/>
                    <a:p>
                      <a:r>
                        <a:rPr lang="en-US" sz="1000" dirty="0">
                          <a:solidFill>
                            <a:schemeClr val="tx1"/>
                          </a:solidFill>
                        </a:rPr>
                        <a:t>Process Customer Order</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rPr>
                        <a:t>C,R,U</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rPr>
                        <a:t>R,U</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rPr>
                        <a:t>R,U</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rPr>
                        <a:t>U</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840">
                <a:tc>
                  <a:txBody>
                    <a:bodyPr/>
                    <a:lstStyle/>
                    <a:p>
                      <a:r>
                        <a:rPr lang="en-US" sz="1000" dirty="0">
                          <a:solidFill>
                            <a:schemeClr val="tx1"/>
                          </a:solidFill>
                        </a:rPr>
                        <a:t>Fill Order</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rPr>
                        <a:t>R,U</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rPr>
                        <a:t>C</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R,U</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rPr>
                        <a:t>R</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7409">
                <a:tc>
                  <a:txBody>
                    <a:bodyPr/>
                    <a:lstStyle/>
                    <a:p>
                      <a:r>
                        <a:rPr lang="en-US" sz="1000" dirty="0">
                          <a:solidFill>
                            <a:schemeClr val="tx1"/>
                          </a:solidFill>
                        </a:rPr>
                        <a:t>Send Invoice</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R,U</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000" dirty="0">
                        <a:solidFill>
                          <a:schemeClr val="tx1"/>
                        </a:solidFill>
                      </a:endParaRP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R,U</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a:solidFill>
                            <a:schemeClr val="tx1"/>
                          </a:solidFill>
                        </a:rPr>
                        <a:t>C</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6" name="Content Placeholder 4">
            <a:extLst>
              <a:ext uri="{FF2B5EF4-FFF2-40B4-BE49-F238E27FC236}">
                <a16:creationId xmlns:a16="http://schemas.microsoft.com/office/drawing/2014/main" id="{AEF55AC9-8FEC-2E44-80BA-9089908C4DD6}"/>
              </a:ext>
            </a:extLst>
          </p:cNvPr>
          <p:cNvSpPr>
            <a:spLocks noGrp="1"/>
          </p:cNvSpPr>
          <p:nvPr>
            <p:ph sz="quarter" idx="15"/>
          </p:nvPr>
        </p:nvSpPr>
        <p:spPr>
          <a:xfrm>
            <a:off x="432232" y="719829"/>
            <a:ext cx="10544052" cy="653164"/>
          </a:xfrm>
        </p:spPr>
        <p:txBody>
          <a:bodyPr/>
          <a:lstStyle/>
          <a:p>
            <a:r>
              <a:rPr lang="en-US" sz="2400" dirty="0"/>
              <a:t>Analyse use of data in critical Business Processes </a:t>
            </a:r>
          </a:p>
        </p:txBody>
      </p:sp>
      <p:sp>
        <p:nvSpPr>
          <p:cNvPr id="9" name="TextBox 8">
            <a:extLst>
              <a:ext uri="{FF2B5EF4-FFF2-40B4-BE49-F238E27FC236}">
                <a16:creationId xmlns:a16="http://schemas.microsoft.com/office/drawing/2014/main" id="{302778AC-D1A4-DEA2-A9F3-0E453AE13754}"/>
              </a:ext>
            </a:extLst>
          </p:cNvPr>
          <p:cNvSpPr txBox="1"/>
          <p:nvPr/>
        </p:nvSpPr>
        <p:spPr>
          <a:xfrm>
            <a:off x="10776857" y="4138255"/>
            <a:ext cx="1295739" cy="1200329"/>
          </a:xfrm>
          <a:prstGeom prst="rect">
            <a:avLst/>
          </a:prstGeom>
          <a:noFill/>
        </p:spPr>
        <p:txBody>
          <a:bodyPr wrap="none" rtlCol="0">
            <a:spAutoFit/>
          </a:bodyPr>
          <a:lstStyle/>
          <a:p>
            <a:r>
              <a:rPr lang="en-GB" b="1" dirty="0"/>
              <a:t>C</a:t>
            </a:r>
            <a:r>
              <a:rPr lang="en-GB" dirty="0"/>
              <a:t> - Create </a:t>
            </a:r>
          </a:p>
          <a:p>
            <a:r>
              <a:rPr lang="en-GB" b="1" dirty="0"/>
              <a:t>R</a:t>
            </a:r>
            <a:r>
              <a:rPr lang="en-GB" dirty="0"/>
              <a:t> – Read </a:t>
            </a:r>
          </a:p>
          <a:p>
            <a:r>
              <a:rPr lang="en-GB" b="1" dirty="0"/>
              <a:t>U</a:t>
            </a:r>
            <a:r>
              <a:rPr lang="en-GB" dirty="0"/>
              <a:t> – Update </a:t>
            </a:r>
          </a:p>
          <a:p>
            <a:r>
              <a:rPr lang="en-GB" b="1" dirty="0"/>
              <a:t>D </a:t>
            </a:r>
            <a:r>
              <a:rPr lang="en-GB" dirty="0"/>
              <a:t>– Delete </a:t>
            </a:r>
          </a:p>
        </p:txBody>
      </p:sp>
    </p:spTree>
    <p:extLst>
      <p:ext uri="{BB962C8B-B14F-4D97-AF65-F5344CB8AC3E}">
        <p14:creationId xmlns:p14="http://schemas.microsoft.com/office/powerpoint/2010/main" val="35814722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A44450-AC5E-4241-9346-108C1DBFA598}"/>
              </a:ext>
            </a:extLst>
          </p:cNvPr>
          <p:cNvSpPr>
            <a:spLocks noGrp="1"/>
          </p:cNvSpPr>
          <p:nvPr>
            <p:ph type="title"/>
          </p:nvPr>
        </p:nvSpPr>
        <p:spPr>
          <a:xfrm>
            <a:off x="941367" y="0"/>
            <a:ext cx="7886700" cy="1325563"/>
          </a:xfrm>
        </p:spPr>
        <p:txBody>
          <a:bodyPr/>
          <a:lstStyle/>
          <a:p>
            <a:r>
              <a:rPr lang="en-US" dirty="0"/>
              <a:t>Seek Out “Quick Win” Projects</a:t>
            </a:r>
          </a:p>
        </p:txBody>
      </p:sp>
      <p:sp>
        <p:nvSpPr>
          <p:cNvPr id="4" name="Content Placeholder 3">
            <a:extLst>
              <a:ext uri="{FF2B5EF4-FFF2-40B4-BE49-F238E27FC236}">
                <a16:creationId xmlns:a16="http://schemas.microsoft.com/office/drawing/2014/main" id="{838EABE4-C588-4ADA-9E0C-8CE4D86FFF20}"/>
              </a:ext>
            </a:extLst>
          </p:cNvPr>
          <p:cNvSpPr txBox="1">
            <a:spLocks/>
          </p:cNvSpPr>
          <p:nvPr/>
        </p:nvSpPr>
        <p:spPr>
          <a:xfrm>
            <a:off x="2069303" y="2542274"/>
            <a:ext cx="8833785" cy="3488377"/>
          </a:xfrm>
          <a:prstGeom prst="rect">
            <a:avLst/>
          </a:prstGeom>
          <a:solidFill>
            <a:schemeClr val="accent4">
              <a:lumMod val="20000"/>
              <a:lumOff val="80000"/>
            </a:schemeClr>
          </a:solidFill>
          <a:ln w="28575">
            <a:solidFill>
              <a:schemeClr val="bg1">
                <a:lumMod val="85000"/>
              </a:schemeClr>
            </a:solidFill>
          </a:ln>
          <a:effectLst>
            <a:outerShdw blurRad="50800" dist="38100" dir="2700000" algn="tl" rotWithShape="0">
              <a:prstClr val="black">
                <a:alpha val="40000"/>
              </a:prstClr>
            </a:outerShdw>
          </a:effectLst>
        </p:spPr>
        <p:txBody>
          <a:bodyPr lIns="137160" tIns="68580" rIns="137160"/>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450"/>
              </a:spcAft>
              <a:buNone/>
            </a:pPr>
            <a:r>
              <a:rPr lang="en-GB" sz="2000" b="1" dirty="0"/>
              <a:t>Quick Win Project:  </a:t>
            </a:r>
            <a:r>
              <a:rPr lang="en-GB" sz="2000" dirty="0"/>
              <a:t>A “Quick Win” Project is a project that shows early value while at the same time building towards a long term goal.  A successful “quick win”:</a:t>
            </a:r>
          </a:p>
          <a:p>
            <a:pPr lvl="1">
              <a:lnSpc>
                <a:spcPct val="100000"/>
              </a:lnSpc>
              <a:spcAft>
                <a:spcPts val="450"/>
              </a:spcAft>
            </a:pPr>
            <a:r>
              <a:rPr lang="en-GB" sz="1800" dirty="0"/>
              <a:t>Aligns with business objectives and </a:t>
            </a:r>
            <a:r>
              <a:rPr lang="en-GB" sz="1800" b="1" dirty="0"/>
              <a:t>solves a high-value business problem </a:t>
            </a:r>
            <a:r>
              <a:rPr lang="en-GB" sz="1800" i="1" dirty="0"/>
              <a:t>or</a:t>
            </a:r>
            <a:r>
              <a:rPr lang="en-GB" sz="1800" dirty="0"/>
              <a:t> </a:t>
            </a:r>
          </a:p>
          <a:p>
            <a:pPr lvl="1">
              <a:lnSpc>
                <a:spcPct val="100000"/>
              </a:lnSpc>
              <a:spcAft>
                <a:spcPts val="450"/>
              </a:spcAft>
            </a:pPr>
            <a:r>
              <a:rPr lang="en-GB" sz="1800" dirty="0"/>
              <a:t>Creates a </a:t>
            </a:r>
            <a:r>
              <a:rPr lang="en-GB" sz="1800" b="1" dirty="0"/>
              <a:t>proof of concept for a high-value business opportunity</a:t>
            </a:r>
            <a:r>
              <a:rPr lang="en-GB" sz="1800" dirty="0"/>
              <a:t> </a:t>
            </a:r>
          </a:p>
          <a:p>
            <a:pPr lvl="1">
              <a:lnSpc>
                <a:spcPct val="100000"/>
              </a:lnSpc>
              <a:spcAft>
                <a:spcPts val="450"/>
              </a:spcAft>
            </a:pPr>
            <a:r>
              <a:rPr lang="en-GB" sz="1800" dirty="0"/>
              <a:t>Sets a </a:t>
            </a:r>
            <a:r>
              <a:rPr lang="en-GB" sz="1800" b="1" dirty="0"/>
              <a:t>solid foundation for future efforts</a:t>
            </a:r>
          </a:p>
          <a:p>
            <a:pPr lvl="1">
              <a:lnSpc>
                <a:spcPct val="100000"/>
              </a:lnSpc>
              <a:spcAft>
                <a:spcPts val="450"/>
              </a:spcAft>
            </a:pPr>
            <a:r>
              <a:rPr lang="en-GB" sz="1800" dirty="0"/>
              <a:t>Acts as a </a:t>
            </a:r>
            <a:r>
              <a:rPr lang="en-GB" sz="1800" b="1" dirty="0"/>
              <a:t>“light bulb moment” for key stakeholders </a:t>
            </a:r>
            <a:r>
              <a:rPr lang="en-GB" sz="1800" dirty="0"/>
              <a:t>to understand the value of improving Data Quality</a:t>
            </a:r>
            <a:endParaRPr lang="en-GB" dirty="0"/>
          </a:p>
        </p:txBody>
      </p:sp>
      <p:pic>
        <p:nvPicPr>
          <p:cNvPr id="6" name="Graphic 5" descr="Lights On with solid fill">
            <a:extLst>
              <a:ext uri="{FF2B5EF4-FFF2-40B4-BE49-F238E27FC236}">
                <a16:creationId xmlns:a16="http://schemas.microsoft.com/office/drawing/2014/main" id="{3027250B-6515-4D0F-9D19-F3A935C6EF5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168212" y="1070793"/>
            <a:ext cx="1161662" cy="1161662"/>
          </a:xfrm>
          <a:prstGeom prst="rect">
            <a:avLst/>
          </a:prstGeom>
        </p:spPr>
      </p:pic>
      <p:sp>
        <p:nvSpPr>
          <p:cNvPr id="5" name="Slide Number Placeholder 3">
            <a:extLst>
              <a:ext uri="{FF2B5EF4-FFF2-40B4-BE49-F238E27FC236}">
                <a16:creationId xmlns:a16="http://schemas.microsoft.com/office/drawing/2014/main" id="{8465C6CE-12DD-8F79-AF72-BA00F94751F1}"/>
              </a:ext>
            </a:extLst>
          </p:cNvPr>
          <p:cNvSpPr txBox="1">
            <a:spLocks/>
          </p:cNvSpPr>
          <p:nvPr/>
        </p:nvSpPr>
        <p:spPr>
          <a:xfrm>
            <a:off x="11523772" y="6467660"/>
            <a:ext cx="434837"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a:pPr algn="r"/>
              <a:t>63</a:t>
            </a:fld>
            <a:endParaRPr lang="en-US" sz="1200" dirty="0"/>
          </a:p>
        </p:txBody>
      </p:sp>
    </p:spTree>
    <p:extLst>
      <p:ext uri="{BB962C8B-B14F-4D97-AF65-F5344CB8AC3E}">
        <p14:creationId xmlns:p14="http://schemas.microsoft.com/office/powerpoint/2010/main" val="9592434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328247" y="105184"/>
            <a:ext cx="10163908" cy="494582"/>
          </a:xfrm>
        </p:spPr>
        <p:txBody>
          <a:bodyPr anchor="b">
            <a:normAutofit fontScale="90000"/>
          </a:bodyPr>
          <a:lstStyle/>
          <a:p>
            <a:pPr eaLnBrk="1" hangingPunct="1"/>
            <a:r>
              <a:rPr lang="en-GB" dirty="0"/>
              <a:t>Setting Priorities: Priority Grid </a:t>
            </a:r>
          </a:p>
        </p:txBody>
      </p:sp>
      <p:sp>
        <p:nvSpPr>
          <p:cNvPr id="112643" name="Rectangle 127"/>
          <p:cNvSpPr>
            <a:spLocks noChangeArrowheads="1"/>
          </p:cNvSpPr>
          <p:nvPr/>
        </p:nvSpPr>
        <p:spPr bwMode="auto">
          <a:xfrm>
            <a:off x="3216280" y="1793521"/>
            <a:ext cx="2951163" cy="1946859"/>
          </a:xfrm>
          <a:prstGeom prst="rect">
            <a:avLst/>
          </a:prstGeom>
          <a:solidFill>
            <a:schemeClr val="accent6">
              <a:lumMod val="20000"/>
              <a:lumOff val="80000"/>
            </a:schemeClr>
          </a:solidFill>
          <a:ln w="9525">
            <a:solidFill>
              <a:schemeClr val="tx1"/>
            </a:solidFill>
            <a:miter lim="800000"/>
            <a:headEnd/>
            <a:tailEnd/>
          </a:ln>
        </p:spPr>
        <p:txBody>
          <a:bodyPr wrap="none" anchor="ctr"/>
          <a:lstStyle/>
          <a:p>
            <a:pPr algn="ctr"/>
            <a:r>
              <a:rPr lang="en-GB" b="1" dirty="0">
                <a:solidFill>
                  <a:srgbClr val="0033CC"/>
                </a:solidFill>
              </a:rPr>
              <a:t>High Benefits – Low Difficulty</a:t>
            </a:r>
          </a:p>
          <a:p>
            <a:pPr algn="ctr"/>
            <a:endParaRPr lang="en-GB" b="1" dirty="0"/>
          </a:p>
          <a:p>
            <a:pPr algn="ctr"/>
            <a:r>
              <a:rPr lang="en-GB" sz="2000" b="1" dirty="0"/>
              <a:t>PRIORITY</a:t>
            </a:r>
          </a:p>
          <a:p>
            <a:pPr algn="ctr"/>
            <a:r>
              <a:rPr lang="en-GB" sz="2000" b="1" dirty="0"/>
              <a:t>1</a:t>
            </a:r>
          </a:p>
        </p:txBody>
      </p:sp>
      <p:sp>
        <p:nvSpPr>
          <p:cNvPr id="112644" name="Rectangle 128"/>
          <p:cNvSpPr>
            <a:spLocks noChangeArrowheads="1"/>
          </p:cNvSpPr>
          <p:nvPr/>
        </p:nvSpPr>
        <p:spPr bwMode="auto">
          <a:xfrm>
            <a:off x="6169030" y="3730369"/>
            <a:ext cx="2951163" cy="1944687"/>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a:r>
              <a:rPr lang="en-GB" b="1" dirty="0">
                <a:solidFill>
                  <a:srgbClr val="0033CC"/>
                </a:solidFill>
              </a:rPr>
              <a:t>Low Benefits – High Difficulty</a:t>
            </a:r>
          </a:p>
          <a:p>
            <a:pPr algn="ctr"/>
            <a:endParaRPr lang="en-GB" b="1" dirty="0">
              <a:solidFill>
                <a:srgbClr val="0033CC"/>
              </a:solidFill>
            </a:endParaRPr>
          </a:p>
          <a:p>
            <a:pPr algn="ctr"/>
            <a:r>
              <a:rPr lang="en-GB" sz="2000" b="1" dirty="0"/>
              <a:t>PRIORITY</a:t>
            </a:r>
          </a:p>
          <a:p>
            <a:pPr algn="ctr"/>
            <a:r>
              <a:rPr lang="en-GB" sz="2000" b="1" dirty="0"/>
              <a:t>4</a:t>
            </a:r>
          </a:p>
        </p:txBody>
      </p:sp>
      <p:sp>
        <p:nvSpPr>
          <p:cNvPr id="112645" name="Rectangle 129"/>
          <p:cNvSpPr>
            <a:spLocks noChangeArrowheads="1"/>
          </p:cNvSpPr>
          <p:nvPr/>
        </p:nvSpPr>
        <p:spPr bwMode="auto">
          <a:xfrm>
            <a:off x="6169030" y="1793517"/>
            <a:ext cx="2951163" cy="1944688"/>
          </a:xfrm>
          <a:prstGeom prst="rect">
            <a:avLst/>
          </a:prstGeom>
          <a:solidFill>
            <a:schemeClr val="bg1">
              <a:lumMod val="95000"/>
            </a:schemeClr>
          </a:solidFill>
          <a:ln w="9525">
            <a:solidFill>
              <a:schemeClr val="tx1"/>
            </a:solidFill>
            <a:miter lim="800000"/>
            <a:headEnd/>
            <a:tailEnd/>
          </a:ln>
        </p:spPr>
        <p:txBody>
          <a:bodyPr wrap="none" anchor="ctr"/>
          <a:lstStyle/>
          <a:p>
            <a:pPr algn="ctr"/>
            <a:r>
              <a:rPr lang="en-GB" b="1" dirty="0">
                <a:solidFill>
                  <a:srgbClr val="0033CC"/>
                </a:solidFill>
              </a:rPr>
              <a:t>High Benefits – High Difficulty</a:t>
            </a:r>
          </a:p>
          <a:p>
            <a:pPr algn="ctr"/>
            <a:endParaRPr lang="en-GB" b="1" dirty="0">
              <a:solidFill>
                <a:srgbClr val="0033CC"/>
              </a:solidFill>
            </a:endParaRPr>
          </a:p>
          <a:p>
            <a:pPr algn="ctr"/>
            <a:r>
              <a:rPr lang="en-GB" sz="2000" b="1" dirty="0"/>
              <a:t>PRIORITY</a:t>
            </a:r>
          </a:p>
          <a:p>
            <a:pPr algn="ctr"/>
            <a:r>
              <a:rPr lang="en-GB" sz="2000" b="1" dirty="0"/>
              <a:t>2</a:t>
            </a:r>
            <a:endParaRPr lang="en-GB" sz="2400" b="1" dirty="0"/>
          </a:p>
        </p:txBody>
      </p:sp>
      <p:sp>
        <p:nvSpPr>
          <p:cNvPr id="112646" name="Rectangle 130"/>
          <p:cNvSpPr>
            <a:spLocks noChangeArrowheads="1"/>
          </p:cNvSpPr>
          <p:nvPr/>
        </p:nvSpPr>
        <p:spPr bwMode="auto">
          <a:xfrm>
            <a:off x="3216280" y="3730369"/>
            <a:ext cx="2951163" cy="1944687"/>
          </a:xfrm>
          <a:prstGeom prst="rect">
            <a:avLst/>
          </a:prstGeom>
          <a:solidFill>
            <a:schemeClr val="bg1">
              <a:lumMod val="95000"/>
            </a:schemeClr>
          </a:solidFill>
          <a:ln w="9525">
            <a:solidFill>
              <a:schemeClr val="tx1"/>
            </a:solidFill>
            <a:miter lim="800000"/>
            <a:headEnd/>
            <a:tailEnd/>
          </a:ln>
        </p:spPr>
        <p:txBody>
          <a:bodyPr wrap="none" anchor="ctr"/>
          <a:lstStyle/>
          <a:p>
            <a:pPr algn="ctr"/>
            <a:r>
              <a:rPr lang="en-GB" b="1" dirty="0">
                <a:solidFill>
                  <a:srgbClr val="0033CC"/>
                </a:solidFill>
              </a:rPr>
              <a:t>Low Benefits – Low Difficulty</a:t>
            </a:r>
          </a:p>
          <a:p>
            <a:pPr algn="ctr"/>
            <a:endParaRPr lang="en-GB" sz="2400" b="1" dirty="0"/>
          </a:p>
          <a:p>
            <a:pPr algn="ctr"/>
            <a:r>
              <a:rPr lang="en-GB" sz="2000" b="1" dirty="0"/>
              <a:t>PRIORITY</a:t>
            </a:r>
          </a:p>
          <a:p>
            <a:pPr algn="ctr"/>
            <a:r>
              <a:rPr lang="en-GB" sz="2000" b="1" dirty="0"/>
              <a:t>3</a:t>
            </a:r>
            <a:endParaRPr lang="en-GB" sz="2400" b="1" dirty="0"/>
          </a:p>
        </p:txBody>
      </p:sp>
      <p:sp>
        <p:nvSpPr>
          <p:cNvPr id="112649" name="Text Box 133"/>
          <p:cNvSpPr txBox="1">
            <a:spLocks noChangeArrowheads="1"/>
          </p:cNvSpPr>
          <p:nvPr/>
        </p:nvSpPr>
        <p:spPr bwMode="auto">
          <a:xfrm>
            <a:off x="4800603" y="6171942"/>
            <a:ext cx="3044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sz="2000" b="1" dirty="0">
                <a:solidFill>
                  <a:srgbClr val="4D4D4D"/>
                </a:solidFill>
              </a:rPr>
              <a:t>LEVEL OF DIFFICULTY</a:t>
            </a:r>
            <a:r>
              <a:rPr lang="en-GB" dirty="0">
                <a:solidFill>
                  <a:srgbClr val="4D4D4D"/>
                </a:solidFill>
              </a:rPr>
              <a:t> </a:t>
            </a:r>
          </a:p>
        </p:txBody>
      </p:sp>
      <p:sp>
        <p:nvSpPr>
          <p:cNvPr id="112650" name="Text Box 134"/>
          <p:cNvSpPr txBox="1">
            <a:spLocks noChangeArrowheads="1"/>
          </p:cNvSpPr>
          <p:nvPr/>
        </p:nvSpPr>
        <p:spPr bwMode="auto">
          <a:xfrm rot="-5400000">
            <a:off x="1552576" y="3228718"/>
            <a:ext cx="1841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sz="2000" b="1" dirty="0">
                <a:solidFill>
                  <a:srgbClr val="4D4D4D"/>
                </a:solidFill>
              </a:rPr>
              <a:t>BENEFITS</a:t>
            </a:r>
            <a:r>
              <a:rPr lang="en-GB" b="1" dirty="0">
                <a:solidFill>
                  <a:srgbClr val="4D4D4D"/>
                </a:solidFill>
              </a:rPr>
              <a:t> </a:t>
            </a:r>
          </a:p>
        </p:txBody>
      </p:sp>
      <p:sp>
        <p:nvSpPr>
          <p:cNvPr id="12" name="Slide Number Placeholder 3">
            <a:extLst>
              <a:ext uri="{FF2B5EF4-FFF2-40B4-BE49-F238E27FC236}">
                <a16:creationId xmlns:a16="http://schemas.microsoft.com/office/drawing/2014/main" id="{726BA9D2-C01B-3C4E-8892-84270881DE29}"/>
              </a:ext>
            </a:extLst>
          </p:cNvPr>
          <p:cNvSpPr>
            <a:spLocks noGrp="1"/>
          </p:cNvSpPr>
          <p:nvPr>
            <p:ph type="sldNum" sz="quarter" idx="12"/>
          </p:nvPr>
        </p:nvSpPr>
        <p:spPr>
          <a:xfrm>
            <a:off x="11353800" y="6356349"/>
            <a:ext cx="579783" cy="365125"/>
          </a:xfrm>
        </p:spPr>
        <p:txBody>
          <a:bodyPr/>
          <a:lstStyle/>
          <a:p>
            <a:fld id="{7C0A8638-8D10-419D-A540-6BF35F11F66E}" type="slidenum">
              <a:rPr lang="en-US" smtClean="0">
                <a:solidFill>
                  <a:schemeClr val="tx1"/>
                </a:solidFill>
              </a:rPr>
              <a:t>64</a:t>
            </a:fld>
            <a:endParaRPr lang="en-US" dirty="0">
              <a:solidFill>
                <a:schemeClr val="tx1"/>
              </a:solidFill>
            </a:endParaRPr>
          </a:p>
        </p:txBody>
      </p:sp>
      <p:cxnSp>
        <p:nvCxnSpPr>
          <p:cNvPr id="4" name="Straight Arrow Connector 3">
            <a:extLst>
              <a:ext uri="{FF2B5EF4-FFF2-40B4-BE49-F238E27FC236}">
                <a16:creationId xmlns:a16="http://schemas.microsoft.com/office/drawing/2014/main" id="{9A4BF8F9-A537-4F5F-8938-C5B69A505499}"/>
              </a:ext>
            </a:extLst>
          </p:cNvPr>
          <p:cNvCxnSpPr/>
          <p:nvPr/>
        </p:nvCxnSpPr>
        <p:spPr>
          <a:xfrm flipV="1">
            <a:off x="2841523" y="1793521"/>
            <a:ext cx="0" cy="388153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1CF1DD2-B466-4303-A624-11DBFF2D9313}"/>
              </a:ext>
            </a:extLst>
          </p:cNvPr>
          <p:cNvCxnSpPr>
            <a:cxnSpLocks/>
          </p:cNvCxnSpPr>
          <p:nvPr/>
        </p:nvCxnSpPr>
        <p:spPr>
          <a:xfrm flipV="1">
            <a:off x="3216276" y="5965108"/>
            <a:ext cx="5862720"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Folded Corner 7">
            <a:extLst>
              <a:ext uri="{FF2B5EF4-FFF2-40B4-BE49-F238E27FC236}">
                <a16:creationId xmlns:a16="http://schemas.microsoft.com/office/drawing/2014/main" id="{B7CA0117-C188-4614-BBDE-50AC4B0FE403}"/>
              </a:ext>
            </a:extLst>
          </p:cNvPr>
          <p:cNvSpPr/>
          <p:nvPr/>
        </p:nvSpPr>
        <p:spPr bwMode="auto">
          <a:xfrm rot="21396734">
            <a:off x="3337577" y="2929385"/>
            <a:ext cx="690711" cy="583077"/>
          </a:xfrm>
          <a:prstGeom prst="foldedCorner">
            <a:avLst/>
          </a:prstGeom>
          <a:solidFill>
            <a:schemeClr val="accent4">
              <a:lumMod val="20000"/>
              <a:lumOff val="80000"/>
            </a:schemeClr>
          </a:solidFill>
          <a:ln w="12700">
            <a:solidFill>
              <a:schemeClr val="bg1">
                <a:lumMod val="85000"/>
              </a:schemeClr>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41716" tIns="41716" rIns="41716" bIns="52979" numCol="1" rtlCol="0" anchor="ctr" anchorCtr="0" compatLnSpc="1">
            <a:prstTxWarp prst="textNoShape">
              <a:avLst/>
            </a:prstTxWarp>
          </a:bodyPr>
          <a:lstStyle/>
          <a:p>
            <a:pPr algn="ctr" defTabSz="1059591"/>
            <a:r>
              <a:rPr lang="en-US" sz="1000" b="1" dirty="0">
                <a:solidFill>
                  <a:schemeClr val="tx1"/>
                </a:solidFill>
                <a:latin typeface="Comic Sans MS" panose="030F0702030302020204" pitchFamily="66" charset="0"/>
              </a:rPr>
              <a:t>Address Validation</a:t>
            </a:r>
            <a:endParaRPr lang="en-GB" sz="1000" b="1" dirty="0">
              <a:solidFill>
                <a:schemeClr val="tx1"/>
              </a:solidFill>
              <a:latin typeface="Comic Sans MS" panose="030F0702030302020204" pitchFamily="66" charset="0"/>
            </a:endParaRPr>
          </a:p>
        </p:txBody>
      </p:sp>
      <p:sp>
        <p:nvSpPr>
          <p:cNvPr id="7" name="Folded Corner 7">
            <a:extLst>
              <a:ext uri="{FF2B5EF4-FFF2-40B4-BE49-F238E27FC236}">
                <a16:creationId xmlns:a16="http://schemas.microsoft.com/office/drawing/2014/main" id="{C6540690-A821-4BAE-8C82-B8ECD6A649BA}"/>
              </a:ext>
            </a:extLst>
          </p:cNvPr>
          <p:cNvSpPr/>
          <p:nvPr/>
        </p:nvSpPr>
        <p:spPr bwMode="auto">
          <a:xfrm rot="639816">
            <a:off x="8258622" y="2497517"/>
            <a:ext cx="690711" cy="583077"/>
          </a:xfrm>
          <a:prstGeom prst="foldedCorner">
            <a:avLst/>
          </a:prstGeom>
          <a:solidFill>
            <a:schemeClr val="accent4">
              <a:lumMod val="20000"/>
              <a:lumOff val="80000"/>
            </a:schemeClr>
          </a:solidFill>
          <a:ln w="12700">
            <a:solidFill>
              <a:schemeClr val="bg1">
                <a:lumMod val="85000"/>
              </a:schemeClr>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41716" tIns="41716" rIns="41716" bIns="52979" numCol="1" rtlCol="0" anchor="ctr" anchorCtr="0" compatLnSpc="1">
            <a:prstTxWarp prst="textNoShape">
              <a:avLst/>
            </a:prstTxWarp>
          </a:bodyPr>
          <a:lstStyle/>
          <a:p>
            <a:pPr algn="ctr" defTabSz="1059591"/>
            <a:r>
              <a:rPr lang="en-US" sz="1000" b="1" dirty="0">
                <a:solidFill>
                  <a:schemeClr val="tx1"/>
                </a:solidFill>
                <a:latin typeface="Comic Sans MS" panose="030F0702030302020204" pitchFamily="66" charset="0"/>
              </a:rPr>
              <a:t>Customer MDM</a:t>
            </a:r>
            <a:endParaRPr lang="en-GB" sz="1000" b="1" dirty="0">
              <a:solidFill>
                <a:schemeClr val="tx1"/>
              </a:solidFill>
              <a:latin typeface="Comic Sans MS" panose="030F0702030302020204" pitchFamily="66" charset="0"/>
            </a:endParaRPr>
          </a:p>
        </p:txBody>
      </p:sp>
      <p:sp>
        <p:nvSpPr>
          <p:cNvPr id="8" name="Folded Corner 7">
            <a:extLst>
              <a:ext uri="{FF2B5EF4-FFF2-40B4-BE49-F238E27FC236}">
                <a16:creationId xmlns:a16="http://schemas.microsoft.com/office/drawing/2014/main" id="{8C634690-4BCB-4BB4-8091-B3FC91CD2392}"/>
              </a:ext>
            </a:extLst>
          </p:cNvPr>
          <p:cNvSpPr/>
          <p:nvPr/>
        </p:nvSpPr>
        <p:spPr bwMode="auto">
          <a:xfrm rot="21396734">
            <a:off x="3337578" y="4864060"/>
            <a:ext cx="690711" cy="583077"/>
          </a:xfrm>
          <a:prstGeom prst="foldedCorner">
            <a:avLst/>
          </a:prstGeom>
          <a:solidFill>
            <a:schemeClr val="accent4">
              <a:lumMod val="20000"/>
              <a:lumOff val="80000"/>
            </a:schemeClr>
          </a:solidFill>
          <a:ln w="12700">
            <a:solidFill>
              <a:schemeClr val="bg1">
                <a:lumMod val="85000"/>
              </a:schemeClr>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41716" tIns="41716" rIns="41716" bIns="52979" numCol="1" rtlCol="0" anchor="ctr" anchorCtr="0" compatLnSpc="1">
            <a:prstTxWarp prst="textNoShape">
              <a:avLst/>
            </a:prstTxWarp>
          </a:bodyPr>
          <a:lstStyle/>
          <a:p>
            <a:pPr algn="ctr" defTabSz="1059591"/>
            <a:r>
              <a:rPr lang="en-US" sz="1000" b="1" dirty="0">
                <a:solidFill>
                  <a:schemeClr val="tx1"/>
                </a:solidFill>
                <a:latin typeface="Comic Sans MS" panose="030F0702030302020204" pitchFamily="66" charset="0"/>
              </a:rPr>
              <a:t>Manual Cleanup</a:t>
            </a:r>
            <a:endParaRPr lang="en-GB" sz="1000" b="1" dirty="0">
              <a:solidFill>
                <a:schemeClr val="tx1"/>
              </a:solidFill>
              <a:latin typeface="Comic Sans MS" panose="030F0702030302020204" pitchFamily="66" charset="0"/>
            </a:endParaRPr>
          </a:p>
        </p:txBody>
      </p:sp>
      <p:sp>
        <p:nvSpPr>
          <p:cNvPr id="9" name="Folded Corner 7">
            <a:extLst>
              <a:ext uri="{FF2B5EF4-FFF2-40B4-BE49-F238E27FC236}">
                <a16:creationId xmlns:a16="http://schemas.microsoft.com/office/drawing/2014/main" id="{E07743E3-84C6-47E2-A97B-1365602E6920}"/>
              </a:ext>
            </a:extLst>
          </p:cNvPr>
          <p:cNvSpPr/>
          <p:nvPr/>
        </p:nvSpPr>
        <p:spPr bwMode="auto">
          <a:xfrm rot="319821">
            <a:off x="6339641" y="4832907"/>
            <a:ext cx="690711" cy="583077"/>
          </a:xfrm>
          <a:prstGeom prst="foldedCorner">
            <a:avLst/>
          </a:prstGeom>
          <a:solidFill>
            <a:schemeClr val="accent4">
              <a:lumMod val="20000"/>
              <a:lumOff val="80000"/>
            </a:schemeClr>
          </a:solidFill>
          <a:ln w="12700">
            <a:solidFill>
              <a:schemeClr val="bg1">
                <a:lumMod val="85000"/>
              </a:schemeClr>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41716" tIns="41716" rIns="41716" bIns="52979" numCol="1" rtlCol="0" anchor="ctr" anchorCtr="0" compatLnSpc="1">
            <a:prstTxWarp prst="textNoShape">
              <a:avLst/>
            </a:prstTxWarp>
          </a:bodyPr>
          <a:lstStyle/>
          <a:p>
            <a:pPr algn="ctr" defTabSz="1059591"/>
            <a:r>
              <a:rPr lang="en-US" sz="1000" b="1" dirty="0">
                <a:solidFill>
                  <a:schemeClr val="tx1"/>
                </a:solidFill>
                <a:latin typeface="Comic Sans MS" panose="030F0702030302020204" pitchFamily="66" charset="0"/>
              </a:rPr>
              <a:t>Legacy Migration</a:t>
            </a:r>
            <a:endParaRPr lang="en-GB" sz="1000" b="1" dirty="0">
              <a:solidFill>
                <a:schemeClr val="tx1"/>
              </a:solidFill>
              <a:latin typeface="Comic Sans MS" panose="030F0702030302020204" pitchFamily="66" charset="0"/>
            </a:endParaRPr>
          </a:p>
        </p:txBody>
      </p:sp>
      <p:sp>
        <p:nvSpPr>
          <p:cNvPr id="10" name="Folded Corner 7">
            <a:extLst>
              <a:ext uri="{FF2B5EF4-FFF2-40B4-BE49-F238E27FC236}">
                <a16:creationId xmlns:a16="http://schemas.microsoft.com/office/drawing/2014/main" id="{A585DDEE-B9E8-4C98-AF8C-E21A3850B2B8}"/>
              </a:ext>
            </a:extLst>
          </p:cNvPr>
          <p:cNvSpPr/>
          <p:nvPr/>
        </p:nvSpPr>
        <p:spPr bwMode="auto">
          <a:xfrm rot="639816">
            <a:off x="5926760" y="2785208"/>
            <a:ext cx="690711" cy="583077"/>
          </a:xfrm>
          <a:prstGeom prst="foldedCorner">
            <a:avLst/>
          </a:prstGeom>
          <a:solidFill>
            <a:schemeClr val="accent4">
              <a:lumMod val="20000"/>
              <a:lumOff val="80000"/>
            </a:schemeClr>
          </a:solidFill>
          <a:ln w="12700">
            <a:solidFill>
              <a:schemeClr val="bg1">
                <a:lumMod val="85000"/>
              </a:schemeClr>
            </a:solid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41716" tIns="41716" rIns="41716" bIns="52979" numCol="1" rtlCol="0" anchor="ctr" anchorCtr="0" compatLnSpc="1">
            <a:prstTxWarp prst="textNoShape">
              <a:avLst/>
            </a:prstTxWarp>
          </a:bodyPr>
          <a:lstStyle/>
          <a:p>
            <a:pPr algn="ctr" defTabSz="1059591"/>
            <a:r>
              <a:rPr lang="en-US" sz="1000" b="1" dirty="0">
                <a:solidFill>
                  <a:schemeClr val="tx1"/>
                </a:solidFill>
                <a:latin typeface="Comic Sans MS" panose="030F0702030302020204" pitchFamily="66" charset="0"/>
              </a:rPr>
              <a:t>Business Process Change</a:t>
            </a:r>
            <a:endParaRPr lang="en-GB" sz="1000" b="1" dirty="0">
              <a:solidFill>
                <a:schemeClr val="tx1"/>
              </a:solidFill>
              <a:latin typeface="Comic Sans MS" panose="030F0702030302020204" pitchFamily="66" charset="0"/>
            </a:endParaRPr>
          </a:p>
        </p:txBody>
      </p:sp>
      <p:sp>
        <p:nvSpPr>
          <p:cNvPr id="31" name="Content Placeholder 3">
            <a:extLst>
              <a:ext uri="{FF2B5EF4-FFF2-40B4-BE49-F238E27FC236}">
                <a16:creationId xmlns:a16="http://schemas.microsoft.com/office/drawing/2014/main" id="{9F562572-5927-41DF-A3C7-7D7ED94C8A8A}"/>
              </a:ext>
            </a:extLst>
          </p:cNvPr>
          <p:cNvSpPr txBox="1">
            <a:spLocks/>
          </p:cNvSpPr>
          <p:nvPr/>
        </p:nvSpPr>
        <p:spPr>
          <a:xfrm>
            <a:off x="328247" y="960196"/>
            <a:ext cx="10683883" cy="5386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Priorities based on Benefits vs. Level of Difficulty can often be easily determined via a workshop activity using a Priority Grid.</a:t>
            </a:r>
            <a:endParaRPr lang="en-GB" dirty="0"/>
          </a:p>
          <a:p>
            <a:pPr lvl="1"/>
            <a:endParaRPr lang="en-GB" dirty="0"/>
          </a:p>
        </p:txBody>
      </p:sp>
    </p:spTree>
    <p:extLst>
      <p:ext uri="{BB962C8B-B14F-4D97-AF65-F5344CB8AC3E}">
        <p14:creationId xmlns:p14="http://schemas.microsoft.com/office/powerpoint/2010/main" val="266826805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014" y="118401"/>
            <a:ext cx="11594028" cy="787814"/>
          </a:xfrm>
        </p:spPr>
        <p:txBody>
          <a:bodyPr>
            <a:normAutofit/>
          </a:bodyPr>
          <a:lstStyle/>
          <a:p>
            <a:r>
              <a:rPr lang="en-US" dirty="0"/>
              <a:t>Data Issues &amp; Opportunities Log: Suggested Template</a:t>
            </a:r>
          </a:p>
        </p:txBody>
      </p:sp>
      <p:graphicFrame>
        <p:nvGraphicFramePr>
          <p:cNvPr id="9" name="Table 8"/>
          <p:cNvGraphicFramePr>
            <a:graphicFrameLocks noGrp="1"/>
          </p:cNvGraphicFramePr>
          <p:nvPr>
            <p:extLst>
              <p:ext uri="{D42A27DB-BD31-4B8C-83A1-F6EECF244321}">
                <p14:modId xmlns:p14="http://schemas.microsoft.com/office/powerpoint/2010/main" val="1408302062"/>
              </p:ext>
            </p:extLst>
          </p:nvPr>
        </p:nvGraphicFramePr>
        <p:xfrm>
          <a:off x="460482" y="906215"/>
          <a:ext cx="11003782" cy="5422088"/>
        </p:xfrm>
        <a:graphic>
          <a:graphicData uri="http://schemas.openxmlformats.org/drawingml/2006/table">
            <a:tbl>
              <a:tblPr firstRow="1" firstCol="1" bandRow="1"/>
              <a:tblGrid>
                <a:gridCol w="337504">
                  <a:extLst>
                    <a:ext uri="{9D8B030D-6E8A-4147-A177-3AD203B41FA5}">
                      <a16:colId xmlns:a16="http://schemas.microsoft.com/office/drawing/2014/main" val="20000"/>
                    </a:ext>
                  </a:extLst>
                </a:gridCol>
                <a:gridCol w="1002572">
                  <a:extLst>
                    <a:ext uri="{9D8B030D-6E8A-4147-A177-3AD203B41FA5}">
                      <a16:colId xmlns:a16="http://schemas.microsoft.com/office/drawing/2014/main" val="20002"/>
                    </a:ext>
                  </a:extLst>
                </a:gridCol>
                <a:gridCol w="2299439">
                  <a:extLst>
                    <a:ext uri="{9D8B030D-6E8A-4147-A177-3AD203B41FA5}">
                      <a16:colId xmlns:a16="http://schemas.microsoft.com/office/drawing/2014/main" val="20003"/>
                    </a:ext>
                  </a:extLst>
                </a:gridCol>
                <a:gridCol w="3583418">
                  <a:extLst>
                    <a:ext uri="{9D8B030D-6E8A-4147-A177-3AD203B41FA5}">
                      <a16:colId xmlns:a16="http://schemas.microsoft.com/office/drawing/2014/main" val="20004"/>
                    </a:ext>
                  </a:extLst>
                </a:gridCol>
                <a:gridCol w="1644099">
                  <a:extLst>
                    <a:ext uri="{9D8B030D-6E8A-4147-A177-3AD203B41FA5}">
                      <a16:colId xmlns:a16="http://schemas.microsoft.com/office/drawing/2014/main" val="4283597285"/>
                    </a:ext>
                  </a:extLst>
                </a:gridCol>
                <a:gridCol w="2136750">
                  <a:extLst>
                    <a:ext uri="{9D8B030D-6E8A-4147-A177-3AD203B41FA5}">
                      <a16:colId xmlns:a16="http://schemas.microsoft.com/office/drawing/2014/main" val="1681351089"/>
                    </a:ext>
                  </a:extLst>
                </a:gridCol>
              </a:tblGrid>
              <a:tr h="1075905">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ID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Short Name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Brief Description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Impact of the Problem / Potential Opportunity</a:t>
                      </a: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(Business &amp; IT)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115" marR="66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Raised By</a:t>
                      </a:r>
                    </a:p>
                  </a:txBody>
                  <a:tcPr marL="66115" marR="66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Boston Grid Priority Score (*) </a:t>
                      </a:r>
                    </a:p>
                    <a:p>
                      <a:pPr marL="0" marR="0" algn="l">
                        <a:lnSpc>
                          <a:spcPct val="107000"/>
                        </a:lnSpc>
                        <a:spcBef>
                          <a:spcPts val="0"/>
                        </a:spcBef>
                        <a:spcAft>
                          <a:spcPts val="0"/>
                        </a:spcAft>
                      </a:pPr>
                      <a:r>
                        <a:rPr lang="en-US" sz="1000" b="1"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rPr>
                        <a:t>1 – High Benefits / Low Difficulty</a:t>
                      </a:r>
                    </a:p>
                    <a:p>
                      <a:pPr marL="0" marR="0" algn="l">
                        <a:lnSpc>
                          <a:spcPct val="107000"/>
                        </a:lnSpc>
                        <a:spcBef>
                          <a:spcPts val="0"/>
                        </a:spcBef>
                        <a:spcAft>
                          <a:spcPts val="0"/>
                        </a:spcAft>
                      </a:pPr>
                      <a:r>
                        <a:rPr lang="en-US" sz="1000" b="1"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rPr>
                        <a:t>2 – High Benefits / High Difficulty</a:t>
                      </a:r>
                    </a:p>
                    <a:p>
                      <a:pPr marL="0" marR="0" algn="l">
                        <a:lnSpc>
                          <a:spcPct val="107000"/>
                        </a:lnSpc>
                        <a:spcBef>
                          <a:spcPts val="0"/>
                        </a:spcBef>
                        <a:spcAft>
                          <a:spcPts val="0"/>
                        </a:spcAft>
                      </a:pPr>
                      <a:r>
                        <a:rPr lang="en-US" sz="1000" b="1"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rPr>
                        <a:t>3 – Low Benefits / Low Difficulty</a:t>
                      </a:r>
                    </a:p>
                    <a:p>
                      <a:pPr marL="0" marR="0" algn="l">
                        <a:lnSpc>
                          <a:spcPct val="107000"/>
                        </a:lnSpc>
                        <a:spcBef>
                          <a:spcPts val="0"/>
                        </a:spcBef>
                        <a:spcAft>
                          <a:spcPts val="0"/>
                        </a:spcAft>
                      </a:pPr>
                      <a:r>
                        <a:rPr lang="en-US" sz="1000" b="1"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rPr>
                        <a:t>4 – Low Benefits / High Difficulty</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115" marR="66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1840467">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8570" marR="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Customer Data Duplication </a:t>
                      </a: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Both in the CRM platform and the Customer Data Warehouse there are known customer record duplications, mainly caused by marketing and sales people not being able or willing to search for an existing customer record.  One estimate is that up to 25% of CRM customer records are duplicates.  Data Warehouse duplication unknown. </a:t>
                      </a: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Multiple marketing communications sent to the same customer, causing brand damage</a:t>
                      </a: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Inability to evaluate total customer lifetime revenue value</a:t>
                      </a: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Impossible to derive a single view of a customer</a:t>
                      </a: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Risks contravening GDPR if customer submits Data Subject Access Request (DSAR) and all data not returned</a:t>
                      </a: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Resolving this problem would accelerate MDM ambitions and enable better targeted 1-1 customer marketing </a:t>
                      </a:r>
                    </a:p>
                  </a:txBody>
                  <a:tcPr marL="66115" marR="66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Bob Mills (Marketing Manager)</a:t>
                      </a: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Anna Ford (CRM Technical Architect)</a:t>
                      </a: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George May (Senior Sales Rep)</a:t>
                      </a:r>
                    </a:p>
                  </a:txBody>
                  <a:tcPr marL="66115" marR="66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320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rPr>
                        <a:t>2</a:t>
                      </a:r>
                    </a:p>
                    <a:p>
                      <a:pPr marL="0" marR="0" algn="ctr">
                        <a:lnSpc>
                          <a:spcPct val="107000"/>
                        </a:lnSpc>
                        <a:spcBef>
                          <a:spcPts val="0"/>
                        </a:spcBef>
                        <a:spcAft>
                          <a:spcPts val="0"/>
                        </a:spcAft>
                      </a:pPr>
                      <a:r>
                        <a:rPr lang="en-US" sz="1100" dirty="0">
                          <a:solidFill>
                            <a:srgbClr val="000099"/>
                          </a:solidFill>
                          <a:effectLst/>
                          <a:latin typeface="Calibri" panose="020F0502020204030204" pitchFamily="34" charset="0"/>
                          <a:ea typeface="Calibri" panose="020F0502020204030204" pitchFamily="34" charset="0"/>
                          <a:cs typeface="Times New Roman" panose="02020603050405020304" pitchFamily="18" charset="0"/>
                        </a:rPr>
                        <a:t>(Though conducting an initial data cleanse of the CRM platform may be a 1 – further investigation required) </a:t>
                      </a:r>
                    </a:p>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27243">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a:t>
                      </a:r>
                    </a:p>
                  </a:txBody>
                  <a:tcPr marL="8570" marR="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5" marR="66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5" marR="66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5" marR="66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52780">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a:t>
                      </a:r>
                    </a:p>
                  </a:txBody>
                  <a:tcPr marL="8570" marR="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570" marR="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5" marR="66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5" marR="66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nSpc>
                          <a:spcPct val="107000"/>
                        </a:lnSpc>
                        <a:spcBef>
                          <a:spcPts val="0"/>
                        </a:spcBef>
                        <a:spcAft>
                          <a:spcPts val="0"/>
                        </a:spcAft>
                        <a:buFont typeface="Arial" panose="020B0604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115" marR="66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Slide Number Placeholder 3">
            <a:extLst>
              <a:ext uri="{FF2B5EF4-FFF2-40B4-BE49-F238E27FC236}">
                <a16:creationId xmlns:a16="http://schemas.microsoft.com/office/drawing/2014/main" id="{407CCED6-4E12-E640-A0FE-476CED52B290}"/>
              </a:ext>
            </a:extLst>
          </p:cNvPr>
          <p:cNvSpPr txBox="1">
            <a:spLocks/>
          </p:cNvSpPr>
          <p:nvPr/>
        </p:nvSpPr>
        <p:spPr>
          <a:xfrm>
            <a:off x="11353800" y="6356349"/>
            <a:ext cx="579783"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a:pPr algn="r"/>
              <a:t>65</a:t>
            </a:fld>
            <a:endParaRPr lang="en-US" sz="1200" dirty="0"/>
          </a:p>
        </p:txBody>
      </p:sp>
    </p:spTree>
    <p:extLst>
      <p:ext uri="{BB962C8B-B14F-4D97-AF65-F5344CB8AC3E}">
        <p14:creationId xmlns:p14="http://schemas.microsoft.com/office/powerpoint/2010/main" val="18734564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E5AD0DF-170B-4B0D-A999-0A746703D142}"/>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2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TextBox 5">
            <a:extLst>
              <a:ext uri="{FF2B5EF4-FFF2-40B4-BE49-F238E27FC236}">
                <a16:creationId xmlns:a16="http://schemas.microsoft.com/office/drawing/2014/main" id="{E56A302B-0351-487C-8AF1-83D63E1E8035}"/>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methodoflevels.nl/artikelen/which-question-to-ask/">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
        <p:nvSpPr>
          <p:cNvPr id="7" name="Rectangle 2">
            <a:extLst>
              <a:ext uri="{FF2B5EF4-FFF2-40B4-BE49-F238E27FC236}">
                <a16:creationId xmlns:a16="http://schemas.microsoft.com/office/drawing/2014/main" id="{797A9A36-B4D1-4272-A4AF-C7ACB2C89D2C}"/>
              </a:ext>
            </a:extLst>
          </p:cNvPr>
          <p:cNvSpPr txBox="1">
            <a:spLocks noChangeArrowheads="1"/>
          </p:cNvSpPr>
          <p:nvPr/>
        </p:nvSpPr>
        <p:spPr>
          <a:xfrm>
            <a:off x="607719" y="4622460"/>
            <a:ext cx="2875385" cy="947956"/>
          </a:xfrm>
          <a:prstGeom prst="rect">
            <a:avLst/>
          </a:prstGeom>
          <a:scene3d>
            <a:camera prst="legacyObliqueTopRight"/>
            <a:lightRig rig="legacyFlat3" dir="b"/>
          </a:scene3d>
        </p:spPr>
        <p:txBody>
          <a:bodyPr vert="horz" lIns="91440" tIns="45720" rIns="91440" bIns="45720" rtlCol="0" anchor="ctr">
            <a:normAutofit/>
            <a:flatTx/>
          </a:bodyPr>
          <a:lstStyle>
            <a:lvl1pPr algn="l" defTabSz="914400" rtl="0" eaLnBrk="1" latinLnBrk="0" hangingPunct="1">
              <a:lnSpc>
                <a:spcPct val="90000"/>
              </a:lnSpc>
              <a:spcBef>
                <a:spcPct val="0"/>
              </a:spcBef>
              <a:buNone/>
              <a:defRPr sz="3600" b="1" kern="1200">
                <a:solidFill>
                  <a:srgbClr val="000099"/>
                </a:solidFill>
                <a:latin typeface="+mn-lt"/>
                <a:ea typeface="+mj-ea"/>
                <a:cs typeface="+mj-cs"/>
              </a:defRPr>
            </a:lvl1pPr>
          </a:lstStyle>
          <a:p>
            <a:pPr>
              <a:spcAft>
                <a:spcPts val="600"/>
              </a:spcAft>
            </a:pPr>
            <a:r>
              <a:rPr lang="en-US" sz="4000" spc="50" dirty="0">
                <a:solidFill>
                  <a:schemeClr val="tx1"/>
                </a:solidFill>
                <a:latin typeface="+mj-lt"/>
              </a:rPr>
              <a:t>ACTIVITY</a:t>
            </a:r>
          </a:p>
        </p:txBody>
      </p:sp>
      <p:cxnSp>
        <p:nvCxnSpPr>
          <p:cNvPr id="12" name="Straight Connector 11">
            <a:extLst>
              <a:ext uri="{FF2B5EF4-FFF2-40B4-BE49-F238E27FC236}">
                <a16:creationId xmlns:a16="http://schemas.microsoft.com/office/drawing/2014/main" id="{8F626873-35AB-41D6-A9B0-D61B7BFC0C51}"/>
              </a:ext>
            </a:extLst>
          </p:cNvPr>
          <p:cNvCxnSpPr>
            <a:cxnSpLocks/>
          </p:cNvCxnSpPr>
          <p:nvPr/>
        </p:nvCxnSpPr>
        <p:spPr>
          <a:xfrm>
            <a:off x="3435603" y="3968319"/>
            <a:ext cx="0" cy="2223086"/>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2">
            <a:extLst>
              <a:ext uri="{FF2B5EF4-FFF2-40B4-BE49-F238E27FC236}">
                <a16:creationId xmlns:a16="http://schemas.microsoft.com/office/drawing/2014/main" id="{4A38B9D6-70C6-C07C-953B-29F21B8C2710}"/>
              </a:ext>
            </a:extLst>
          </p:cNvPr>
          <p:cNvSpPr txBox="1">
            <a:spLocks/>
          </p:cNvSpPr>
          <p:nvPr/>
        </p:nvSpPr>
        <p:spPr>
          <a:xfrm>
            <a:off x="11353800" y="6356349"/>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pPr algn="r"/>
              <a:t>66</a:t>
            </a:fld>
            <a:endParaRPr lang="en-US" sz="1200" dirty="0"/>
          </a:p>
        </p:txBody>
      </p:sp>
      <p:sp>
        <p:nvSpPr>
          <p:cNvPr id="4" name="TextBox 3">
            <a:extLst>
              <a:ext uri="{FF2B5EF4-FFF2-40B4-BE49-F238E27FC236}">
                <a16:creationId xmlns:a16="http://schemas.microsoft.com/office/drawing/2014/main" id="{50FC2B5A-67D7-21B2-6137-DEB8CBA57434}"/>
              </a:ext>
            </a:extLst>
          </p:cNvPr>
          <p:cNvSpPr txBox="1"/>
          <p:nvPr/>
        </p:nvSpPr>
        <p:spPr>
          <a:xfrm>
            <a:off x="4033329" y="3973054"/>
            <a:ext cx="7277913" cy="2246769"/>
          </a:xfrm>
          <a:prstGeom prst="rect">
            <a:avLst/>
          </a:prstGeom>
          <a:noFill/>
        </p:spPr>
        <p:txBody>
          <a:bodyPr wrap="square">
            <a:spAutoFit/>
          </a:bodyPr>
          <a:lstStyle/>
          <a:p>
            <a:pPr marL="457200" indent="-457200">
              <a:buFont typeface="Arial" panose="020B0604020202020204" pitchFamily="34" charset="0"/>
              <a:buChar char="•"/>
            </a:pPr>
            <a:r>
              <a:rPr lang="en-GB" altLang="en-US" sz="2800" dirty="0"/>
              <a:t>Have you already identified any potential ‘quick win’ Data Quality projects in your organisation? </a:t>
            </a:r>
          </a:p>
          <a:p>
            <a:pPr marL="457200" indent="-457200">
              <a:buFont typeface="Arial" panose="020B0604020202020204" pitchFamily="34" charset="0"/>
              <a:buChar char="•"/>
            </a:pPr>
            <a:r>
              <a:rPr lang="en-GB" altLang="en-US" sz="2800" dirty="0"/>
              <a:t>Could you identify potential ’quick wins’ that you could progress on your return?</a:t>
            </a:r>
            <a:endParaRPr lang="en-GB" sz="2700" dirty="0"/>
          </a:p>
        </p:txBody>
      </p:sp>
    </p:spTree>
    <p:extLst>
      <p:ext uri="{BB962C8B-B14F-4D97-AF65-F5344CB8AC3E}">
        <p14:creationId xmlns:p14="http://schemas.microsoft.com/office/powerpoint/2010/main" val="2045180098"/>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4F339-EFB8-9449-A84C-B7490F65C346}"/>
              </a:ext>
            </a:extLst>
          </p:cNvPr>
          <p:cNvSpPr>
            <a:spLocks noGrp="1"/>
          </p:cNvSpPr>
          <p:nvPr>
            <p:ph type="sldNum" sz="quarter" idx="12"/>
          </p:nvPr>
        </p:nvSpPr>
        <p:spPr/>
        <p:txBody>
          <a:bodyPr/>
          <a:lstStyle/>
          <a:p>
            <a:fld id="{7C0A8638-8D10-419D-A540-6BF35F11F66E}" type="slidenum">
              <a:rPr lang="en-US" smtClean="0">
                <a:solidFill>
                  <a:schemeClr val="bg1"/>
                </a:solidFill>
              </a:rPr>
              <a:t>67</a:t>
            </a:fld>
            <a:endParaRPr lang="en-US" dirty="0">
              <a:solidFill>
                <a:schemeClr val="bg1"/>
              </a:solidFill>
            </a:endParaRPr>
          </a:p>
        </p:txBody>
      </p:sp>
      <p:sp>
        <p:nvSpPr>
          <p:cNvPr id="5" name="Title 4">
            <a:extLst>
              <a:ext uri="{FF2B5EF4-FFF2-40B4-BE49-F238E27FC236}">
                <a16:creationId xmlns:a16="http://schemas.microsoft.com/office/drawing/2014/main" id="{BAB3236D-C294-4B47-ABE0-BFFB244E9A4B}"/>
              </a:ext>
            </a:extLst>
          </p:cNvPr>
          <p:cNvSpPr txBox="1">
            <a:spLocks/>
          </p:cNvSpPr>
          <p:nvPr/>
        </p:nvSpPr>
        <p:spPr>
          <a:xfrm>
            <a:off x="7411293" y="2760102"/>
            <a:ext cx="4316506" cy="903049"/>
          </a:xfrm>
          <a:prstGeom prst="rect">
            <a:avLst/>
          </a:prstGeom>
        </p:spPr>
        <p:txBody>
          <a:bodyPr>
            <a:normAutofit fontScale="97500" lnSpcReduction="10000"/>
          </a:bodyPr>
          <a:lstStyle>
            <a:lvl1pPr algn="l" defTabSz="914400" rtl="0" eaLnBrk="1" latinLnBrk="0" hangingPunct="1">
              <a:lnSpc>
                <a:spcPct val="90000"/>
              </a:lnSpc>
              <a:spcBef>
                <a:spcPct val="0"/>
              </a:spcBef>
              <a:buNone/>
              <a:defRPr sz="3200" b="1" kern="1200">
                <a:solidFill>
                  <a:srgbClr val="000099"/>
                </a:solidFill>
                <a:latin typeface="+mn-lt"/>
                <a:ea typeface="+mj-ea"/>
                <a:cs typeface="+mj-cs"/>
              </a:defRPr>
            </a:lvl1pPr>
          </a:lstStyle>
          <a:p>
            <a:pPr algn="ctr"/>
            <a:r>
              <a:rPr lang="en-US" dirty="0">
                <a:solidFill>
                  <a:srgbClr val="FFFF00"/>
                </a:solidFill>
              </a:rPr>
              <a:t>The A2E Approach:</a:t>
            </a:r>
          </a:p>
          <a:p>
            <a:pPr algn="ctr"/>
            <a:r>
              <a:rPr lang="en-US" sz="3300" dirty="0">
                <a:solidFill>
                  <a:srgbClr val="FFFF00"/>
                </a:solidFill>
              </a:rPr>
              <a:t>Step 4 – Develop</a:t>
            </a:r>
          </a:p>
        </p:txBody>
      </p:sp>
      <p:pic>
        <p:nvPicPr>
          <p:cNvPr id="6" name="Picture 5" descr="Diagram&#10;&#10;Description automatically generated">
            <a:extLst>
              <a:ext uri="{FF2B5EF4-FFF2-40B4-BE49-F238E27FC236}">
                <a16:creationId xmlns:a16="http://schemas.microsoft.com/office/drawing/2014/main" id="{8B4ED206-F60E-35E0-6C48-717E7DA93E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3103" y="1073610"/>
            <a:ext cx="5648190" cy="427603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797311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E232-B702-A84F-BD44-B4EF57E229E9}"/>
              </a:ext>
            </a:extLst>
          </p:cNvPr>
          <p:cNvSpPr>
            <a:spLocks noGrp="1"/>
          </p:cNvSpPr>
          <p:nvPr>
            <p:ph type="title"/>
          </p:nvPr>
        </p:nvSpPr>
        <p:spPr/>
        <p:txBody>
          <a:bodyPr/>
          <a:lstStyle/>
          <a:p>
            <a:r>
              <a:rPr lang="en-GB" dirty="0"/>
              <a:t>A2E Step 4: Develop</a:t>
            </a:r>
          </a:p>
        </p:txBody>
      </p:sp>
      <p:sp>
        <p:nvSpPr>
          <p:cNvPr id="3" name="Content Placeholder 2">
            <a:extLst>
              <a:ext uri="{FF2B5EF4-FFF2-40B4-BE49-F238E27FC236}">
                <a16:creationId xmlns:a16="http://schemas.microsoft.com/office/drawing/2014/main" id="{7039BA85-5073-E846-BAC2-5F5D7778DDF6}"/>
              </a:ext>
            </a:extLst>
          </p:cNvPr>
          <p:cNvSpPr>
            <a:spLocks noGrp="1"/>
          </p:cNvSpPr>
          <p:nvPr>
            <p:ph sz="half" idx="1"/>
          </p:nvPr>
        </p:nvSpPr>
        <p:spPr>
          <a:xfrm>
            <a:off x="838200" y="1742497"/>
            <a:ext cx="5181600" cy="4613851"/>
          </a:xfrm>
        </p:spPr>
        <p:txBody>
          <a:bodyPr/>
          <a:lstStyle/>
          <a:p>
            <a:endParaRPr lang="en-GB" sz="1400" dirty="0"/>
          </a:p>
          <a:p>
            <a:pPr marL="0" indent="0">
              <a:buNone/>
            </a:pPr>
            <a:endParaRPr lang="en-GB" sz="1400" dirty="0"/>
          </a:p>
        </p:txBody>
      </p:sp>
      <p:sp>
        <p:nvSpPr>
          <p:cNvPr id="4" name="Content Placeholder 3">
            <a:extLst>
              <a:ext uri="{FF2B5EF4-FFF2-40B4-BE49-F238E27FC236}">
                <a16:creationId xmlns:a16="http://schemas.microsoft.com/office/drawing/2014/main" id="{96FAA301-0D67-254C-8D2D-C1B6F89C0E7E}"/>
              </a:ext>
            </a:extLst>
          </p:cNvPr>
          <p:cNvSpPr>
            <a:spLocks noGrp="1"/>
          </p:cNvSpPr>
          <p:nvPr>
            <p:ph sz="half" idx="2"/>
          </p:nvPr>
        </p:nvSpPr>
        <p:spPr>
          <a:xfrm>
            <a:off x="6172200" y="1628979"/>
            <a:ext cx="5181600" cy="4351338"/>
          </a:xfrm>
        </p:spPr>
        <p:txBody>
          <a:bodyPr/>
          <a:lstStyle/>
          <a:p>
            <a:r>
              <a:rPr lang="en-GB" sz="2000" dirty="0"/>
              <a:t>Root Cause Analysis diagrams</a:t>
            </a:r>
          </a:p>
          <a:p>
            <a:r>
              <a:rPr lang="en-GB" sz="2000" dirty="0"/>
              <a:t>Updated business cases &amp; case study</a:t>
            </a:r>
          </a:p>
          <a:p>
            <a:r>
              <a:rPr lang="en-GB" sz="2000" dirty="0"/>
              <a:t>Data Quality KPIs and thresholds based on the 7 Data Quality Dimensions and identified Business Rules </a:t>
            </a:r>
          </a:p>
          <a:p>
            <a:r>
              <a:rPr lang="en-GB" sz="2000" dirty="0"/>
              <a:t>Data Improvement Plans </a:t>
            </a:r>
          </a:p>
          <a:p>
            <a:endParaRPr lang="en-GB" sz="2000" dirty="0"/>
          </a:p>
          <a:p>
            <a:endParaRPr lang="en-GB" dirty="0"/>
          </a:p>
          <a:p>
            <a:pPr lvl="1"/>
            <a:endParaRPr lang="en-GB" dirty="0"/>
          </a:p>
          <a:p>
            <a:pPr lvl="1"/>
            <a:endParaRPr lang="en-GB" dirty="0"/>
          </a:p>
        </p:txBody>
      </p:sp>
      <p:sp>
        <p:nvSpPr>
          <p:cNvPr id="5" name="Slide Number Placeholder 4">
            <a:extLst>
              <a:ext uri="{FF2B5EF4-FFF2-40B4-BE49-F238E27FC236}">
                <a16:creationId xmlns:a16="http://schemas.microsoft.com/office/drawing/2014/main" id="{43FB8A89-ED69-1E48-B0A1-DDB312FAD1CA}"/>
              </a:ext>
            </a:extLst>
          </p:cNvPr>
          <p:cNvSpPr>
            <a:spLocks noGrp="1"/>
          </p:cNvSpPr>
          <p:nvPr>
            <p:ph type="sldNum" sz="quarter" idx="12"/>
          </p:nvPr>
        </p:nvSpPr>
        <p:spPr/>
        <p:txBody>
          <a:bodyPr/>
          <a:lstStyle/>
          <a:p>
            <a:fld id="{7C0A8638-8D10-419D-A540-6BF35F11F66E}" type="slidenum">
              <a:rPr lang="en-US" smtClean="0">
                <a:solidFill>
                  <a:schemeClr val="tx1"/>
                </a:solidFill>
              </a:rPr>
              <a:t>68</a:t>
            </a:fld>
            <a:endParaRPr lang="en-US" dirty="0">
              <a:solidFill>
                <a:schemeClr val="tx1"/>
              </a:solidFill>
            </a:endParaRPr>
          </a:p>
        </p:txBody>
      </p:sp>
      <p:sp>
        <p:nvSpPr>
          <p:cNvPr id="7" name="TextBox 6">
            <a:extLst>
              <a:ext uri="{FF2B5EF4-FFF2-40B4-BE49-F238E27FC236}">
                <a16:creationId xmlns:a16="http://schemas.microsoft.com/office/drawing/2014/main" id="{44E8B755-4CD9-5B4C-9217-8A8182AB2384}"/>
              </a:ext>
            </a:extLst>
          </p:cNvPr>
          <p:cNvSpPr txBox="1"/>
          <p:nvPr/>
        </p:nvSpPr>
        <p:spPr>
          <a:xfrm>
            <a:off x="838200" y="1023130"/>
            <a:ext cx="4494115" cy="400110"/>
          </a:xfrm>
          <a:prstGeom prst="rect">
            <a:avLst/>
          </a:prstGeom>
          <a:noFill/>
        </p:spPr>
        <p:txBody>
          <a:bodyPr wrap="none" rtlCol="0">
            <a:spAutoFit/>
          </a:bodyPr>
          <a:lstStyle/>
          <a:p>
            <a:r>
              <a:rPr lang="en-GB" sz="2000" b="1" dirty="0">
                <a:solidFill>
                  <a:srgbClr val="002060"/>
                </a:solidFill>
              </a:rPr>
              <a:t>DESIGN &amp; IMPLEMENT IMPROVEMENTS </a:t>
            </a:r>
          </a:p>
        </p:txBody>
      </p:sp>
      <p:sp>
        <p:nvSpPr>
          <p:cNvPr id="9" name="TextBox 8">
            <a:extLst>
              <a:ext uri="{FF2B5EF4-FFF2-40B4-BE49-F238E27FC236}">
                <a16:creationId xmlns:a16="http://schemas.microsoft.com/office/drawing/2014/main" id="{8EE552D6-A2EA-3043-9A6E-42CD05CE2CAF}"/>
              </a:ext>
            </a:extLst>
          </p:cNvPr>
          <p:cNvSpPr txBox="1"/>
          <p:nvPr/>
        </p:nvSpPr>
        <p:spPr>
          <a:xfrm>
            <a:off x="6546485" y="1023130"/>
            <a:ext cx="3436197" cy="400110"/>
          </a:xfrm>
          <a:prstGeom prst="rect">
            <a:avLst/>
          </a:prstGeom>
          <a:noFill/>
        </p:spPr>
        <p:txBody>
          <a:bodyPr wrap="none" rtlCol="0">
            <a:spAutoFit/>
          </a:bodyPr>
          <a:lstStyle/>
          <a:p>
            <a:r>
              <a:rPr lang="en-GB" sz="2000" b="1" dirty="0">
                <a:solidFill>
                  <a:srgbClr val="002060"/>
                </a:solidFill>
              </a:rPr>
              <a:t>POTENTIAL OUTPUTS &amp; TOOLS</a:t>
            </a:r>
          </a:p>
        </p:txBody>
      </p:sp>
      <p:sp>
        <p:nvSpPr>
          <p:cNvPr id="10" name="Content Placeholder 2">
            <a:extLst>
              <a:ext uri="{FF2B5EF4-FFF2-40B4-BE49-F238E27FC236}">
                <a16:creationId xmlns:a16="http://schemas.microsoft.com/office/drawing/2014/main" id="{93AC0360-6F17-834C-A2C4-C1143C604D15}"/>
              </a:ext>
            </a:extLst>
          </p:cNvPr>
          <p:cNvSpPr txBox="1">
            <a:spLocks/>
          </p:cNvSpPr>
          <p:nvPr/>
        </p:nvSpPr>
        <p:spPr>
          <a:xfrm>
            <a:off x="559129" y="1523887"/>
            <a:ext cx="5408221" cy="46138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Create data quality improvement team to include:</a:t>
            </a:r>
          </a:p>
          <a:p>
            <a:pPr lvl="1"/>
            <a:r>
              <a:rPr lang="en-GB" sz="1600" dirty="0"/>
              <a:t>Business stakeholders (Data producers, consumers and others, e.g. process owners)</a:t>
            </a:r>
          </a:p>
          <a:p>
            <a:pPr lvl="1"/>
            <a:r>
              <a:rPr lang="en-GB" sz="1600" dirty="0"/>
              <a:t>IT stakeholders – SMEs, DBAs etc. </a:t>
            </a:r>
          </a:p>
          <a:p>
            <a:pPr lvl="1"/>
            <a:r>
              <a:rPr lang="en-GB" sz="1600" dirty="0"/>
              <a:t>Other specialists as required (e.g. Data Protection Officer if Personal Data involved) </a:t>
            </a:r>
          </a:p>
          <a:p>
            <a:pPr lvl="1"/>
            <a:r>
              <a:rPr lang="en-GB" sz="1600" dirty="0"/>
              <a:t>Note:  It is important to align with Data Governance Initiatives &amp; Roles (e.g. Data Owners, Data Stewards)</a:t>
            </a:r>
          </a:p>
          <a:p>
            <a:r>
              <a:rPr lang="en-GB" sz="1800" dirty="0">
                <a:solidFill>
                  <a:schemeClr val="tx1"/>
                </a:solidFill>
              </a:rPr>
              <a:t>Re-analyse current problems</a:t>
            </a:r>
          </a:p>
          <a:p>
            <a:pPr lvl="1"/>
            <a:r>
              <a:rPr lang="en-GB" sz="1600" dirty="0">
                <a:solidFill>
                  <a:schemeClr val="accent3">
                    <a:lumMod val="75000"/>
                  </a:schemeClr>
                </a:solidFill>
              </a:rPr>
              <a:t>Perform root cause analysis</a:t>
            </a:r>
          </a:p>
          <a:p>
            <a:r>
              <a:rPr lang="en-GB" sz="1800" dirty="0">
                <a:solidFill>
                  <a:schemeClr val="tx1"/>
                </a:solidFill>
              </a:rPr>
              <a:t>Design and implement improvements </a:t>
            </a:r>
          </a:p>
          <a:p>
            <a:pPr lvl="1"/>
            <a:r>
              <a:rPr lang="en-GB" sz="1600" dirty="0">
                <a:solidFill>
                  <a:schemeClr val="accent3">
                    <a:lumMod val="75000"/>
                  </a:schemeClr>
                </a:solidFill>
              </a:rPr>
              <a:t>Design and implement changes</a:t>
            </a:r>
          </a:p>
          <a:p>
            <a:pPr lvl="1"/>
            <a:r>
              <a:rPr lang="en-GB" sz="1600" dirty="0">
                <a:solidFill>
                  <a:schemeClr val="accent3">
                    <a:lumMod val="75000"/>
                  </a:schemeClr>
                </a:solidFill>
              </a:rPr>
              <a:t>Identify Business Rules &amp; set data quality KPIs </a:t>
            </a:r>
          </a:p>
          <a:p>
            <a:pPr lvl="1"/>
            <a:r>
              <a:rPr lang="en-GB" sz="1600" dirty="0">
                <a:solidFill>
                  <a:schemeClr val="accent3">
                    <a:lumMod val="75000"/>
                  </a:schemeClr>
                </a:solidFill>
              </a:rPr>
              <a:t>Measure improvements against KPIs </a:t>
            </a:r>
          </a:p>
          <a:p>
            <a:pPr lvl="1"/>
            <a:r>
              <a:rPr lang="en-GB" sz="1600" dirty="0">
                <a:solidFill>
                  <a:schemeClr val="accent3">
                    <a:lumMod val="75000"/>
                  </a:schemeClr>
                </a:solidFill>
              </a:rPr>
              <a:t>Revisit the business case to log benefits </a:t>
            </a:r>
          </a:p>
          <a:p>
            <a:pPr lvl="1"/>
            <a:r>
              <a:rPr lang="en-GB" sz="1600" dirty="0">
                <a:solidFill>
                  <a:schemeClr val="accent3">
                    <a:lumMod val="75000"/>
                  </a:schemeClr>
                </a:solidFill>
              </a:rPr>
              <a:t>Identify future improvements </a:t>
            </a:r>
          </a:p>
          <a:p>
            <a:pPr lvl="1"/>
            <a:r>
              <a:rPr lang="en-GB" sz="1600" dirty="0">
                <a:solidFill>
                  <a:schemeClr val="accent3">
                    <a:lumMod val="75000"/>
                  </a:schemeClr>
                </a:solidFill>
              </a:rPr>
              <a:t>Produce case study </a:t>
            </a:r>
          </a:p>
          <a:p>
            <a:endParaRPr lang="en-GB" sz="1800" dirty="0">
              <a:solidFill>
                <a:schemeClr val="tx1"/>
              </a:solidFill>
            </a:endParaRPr>
          </a:p>
          <a:p>
            <a:pPr lvl="1"/>
            <a:endParaRPr lang="en-GB" sz="1600" dirty="0">
              <a:solidFill>
                <a:schemeClr val="tx1"/>
              </a:solidFill>
            </a:endParaRPr>
          </a:p>
          <a:p>
            <a:endParaRPr lang="en-GB" sz="1800" dirty="0"/>
          </a:p>
          <a:p>
            <a:pPr lvl="1"/>
            <a:endParaRPr lang="en-GB" sz="1000" dirty="0"/>
          </a:p>
          <a:p>
            <a:endParaRPr lang="en-GB" sz="1200" dirty="0"/>
          </a:p>
          <a:p>
            <a:pPr lvl="1"/>
            <a:endParaRPr lang="en-GB" sz="1000" dirty="0"/>
          </a:p>
          <a:p>
            <a:pPr marL="457200" lvl="1" indent="0">
              <a:buNone/>
            </a:pPr>
            <a:endParaRPr lang="en-GB" sz="1000" dirty="0"/>
          </a:p>
          <a:p>
            <a:pPr lvl="1"/>
            <a:endParaRPr lang="en-GB" sz="1000" dirty="0"/>
          </a:p>
        </p:txBody>
      </p:sp>
      <p:cxnSp>
        <p:nvCxnSpPr>
          <p:cNvPr id="11" name="Straight Connector 10">
            <a:extLst>
              <a:ext uri="{FF2B5EF4-FFF2-40B4-BE49-F238E27FC236}">
                <a16:creationId xmlns:a16="http://schemas.microsoft.com/office/drawing/2014/main" id="{E82AF7D2-AF1F-804B-BCC9-5A5962B61025}"/>
              </a:ext>
            </a:extLst>
          </p:cNvPr>
          <p:cNvCxnSpPr>
            <a:cxnSpLocks/>
          </p:cNvCxnSpPr>
          <p:nvPr/>
        </p:nvCxnSpPr>
        <p:spPr>
          <a:xfrm flipH="1">
            <a:off x="5967355" y="1359725"/>
            <a:ext cx="52449" cy="481723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pic>
        <p:nvPicPr>
          <p:cNvPr id="8" name="Picture 7" descr="A picture containing shape&#10;&#10;Description automatically generated">
            <a:extLst>
              <a:ext uri="{FF2B5EF4-FFF2-40B4-BE49-F238E27FC236}">
                <a16:creationId xmlns:a16="http://schemas.microsoft.com/office/drawing/2014/main" id="{E589F719-35B6-E3BA-F5D6-E7E1632F6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01260" y="3990049"/>
            <a:ext cx="2476884" cy="2256375"/>
          </a:xfrm>
          <a:prstGeom prst="rect">
            <a:avLst/>
          </a:prstGeom>
          <a:ln w="25400">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499298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CBA1E1-4745-904A-9FC3-BD2027C2EE4F}"/>
              </a:ext>
            </a:extLst>
          </p:cNvPr>
          <p:cNvSpPr>
            <a:spLocks noGrp="1"/>
          </p:cNvSpPr>
          <p:nvPr>
            <p:ph type="title"/>
          </p:nvPr>
        </p:nvSpPr>
        <p:spPr>
          <a:xfrm>
            <a:off x="255739" y="142340"/>
            <a:ext cx="11098061" cy="787814"/>
          </a:xfrm>
        </p:spPr>
        <p:txBody>
          <a:bodyPr>
            <a:noAutofit/>
          </a:bodyPr>
          <a:lstStyle/>
          <a:p>
            <a:r>
              <a:rPr lang="en-GB" sz="2400" dirty="0"/>
              <a:t>Creating Data Quality Working Groups: Getting Wider Engagement &amp; Collaboration</a:t>
            </a:r>
          </a:p>
        </p:txBody>
      </p:sp>
      <p:pic>
        <p:nvPicPr>
          <p:cNvPr id="6" name="Picture 5">
            <a:extLst>
              <a:ext uri="{FF2B5EF4-FFF2-40B4-BE49-F238E27FC236}">
                <a16:creationId xmlns:a16="http://schemas.microsoft.com/office/drawing/2014/main" id="{838139AA-A8B2-4C40-B499-172E188ADA45}"/>
              </a:ext>
            </a:extLst>
          </p:cNvPr>
          <p:cNvPicPr>
            <a:picLocks noChangeAspect="1"/>
          </p:cNvPicPr>
          <p:nvPr/>
        </p:nvPicPr>
        <p:blipFill>
          <a:blip r:embed="rId3"/>
          <a:stretch>
            <a:fillRect/>
          </a:stretch>
        </p:blipFill>
        <p:spPr>
          <a:xfrm>
            <a:off x="7668715" y="3875867"/>
            <a:ext cx="2627806" cy="174547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2FCF712F-D41F-8741-835B-0D9504F15DF4}"/>
              </a:ext>
            </a:extLst>
          </p:cNvPr>
          <p:cNvPicPr>
            <a:picLocks noChangeAspect="1"/>
          </p:cNvPicPr>
          <p:nvPr/>
        </p:nvPicPr>
        <p:blipFill>
          <a:blip r:embed="rId4"/>
          <a:stretch>
            <a:fillRect/>
          </a:stretch>
        </p:blipFill>
        <p:spPr>
          <a:xfrm>
            <a:off x="1727490" y="4129089"/>
            <a:ext cx="3047070" cy="1368445"/>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6929B9B4-FF7E-8240-9F33-93D19F6C96AB}"/>
              </a:ext>
            </a:extLst>
          </p:cNvPr>
          <p:cNvSpPr txBox="1"/>
          <p:nvPr/>
        </p:nvSpPr>
        <p:spPr>
          <a:xfrm>
            <a:off x="7144456" y="3059668"/>
            <a:ext cx="3933641" cy="369332"/>
          </a:xfrm>
          <a:prstGeom prst="rect">
            <a:avLst/>
          </a:prstGeom>
          <a:noFill/>
        </p:spPr>
        <p:txBody>
          <a:bodyPr wrap="none" rtlCol="0">
            <a:spAutoFit/>
          </a:bodyPr>
          <a:lstStyle/>
          <a:p>
            <a:r>
              <a:rPr lang="en-GB" b="1" dirty="0"/>
              <a:t>People Who Feel the Pain of Poor Data </a:t>
            </a:r>
          </a:p>
        </p:txBody>
      </p:sp>
      <p:sp>
        <p:nvSpPr>
          <p:cNvPr id="12" name="TextBox 11">
            <a:extLst>
              <a:ext uri="{FF2B5EF4-FFF2-40B4-BE49-F238E27FC236}">
                <a16:creationId xmlns:a16="http://schemas.microsoft.com/office/drawing/2014/main" id="{B37A0809-3245-8846-A247-957664EB0DE9}"/>
              </a:ext>
            </a:extLst>
          </p:cNvPr>
          <p:cNvSpPr txBox="1"/>
          <p:nvPr/>
        </p:nvSpPr>
        <p:spPr>
          <a:xfrm>
            <a:off x="1838566" y="5621344"/>
            <a:ext cx="2983637" cy="646331"/>
          </a:xfrm>
          <a:prstGeom prst="rect">
            <a:avLst/>
          </a:prstGeom>
          <a:noFill/>
        </p:spPr>
        <p:txBody>
          <a:bodyPr wrap="none" rtlCol="0">
            <a:spAutoFit/>
          </a:bodyPr>
          <a:lstStyle/>
          <a:p>
            <a:pPr algn="ctr"/>
            <a:r>
              <a:rPr lang="en-GB" b="1" dirty="0"/>
              <a:t>Data Domain Experts / Geeks</a:t>
            </a:r>
          </a:p>
          <a:p>
            <a:pPr algn="ctr"/>
            <a:r>
              <a:rPr lang="en-GB" b="1" dirty="0"/>
              <a:t>(The ‘Go To’ person)</a:t>
            </a:r>
          </a:p>
        </p:txBody>
      </p:sp>
      <p:pic>
        <p:nvPicPr>
          <p:cNvPr id="15" name="Picture 14">
            <a:extLst>
              <a:ext uri="{FF2B5EF4-FFF2-40B4-BE49-F238E27FC236}">
                <a16:creationId xmlns:a16="http://schemas.microsoft.com/office/drawing/2014/main" id="{DB6D0E4A-0AA3-9548-BD10-01E8ABD2C2CE}"/>
              </a:ext>
            </a:extLst>
          </p:cNvPr>
          <p:cNvPicPr>
            <a:picLocks noChangeAspect="1"/>
          </p:cNvPicPr>
          <p:nvPr/>
        </p:nvPicPr>
        <p:blipFill>
          <a:blip r:embed="rId5"/>
          <a:stretch>
            <a:fillRect/>
          </a:stretch>
        </p:blipFill>
        <p:spPr>
          <a:xfrm>
            <a:off x="7446158" y="956097"/>
            <a:ext cx="2760664" cy="1833726"/>
          </a:xfrm>
          <a:prstGeom prst="rect">
            <a:avLst/>
          </a:prstGeom>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9377D932-AC0B-9F41-8450-40D861399E6C}"/>
              </a:ext>
            </a:extLst>
          </p:cNvPr>
          <p:cNvSpPr txBox="1"/>
          <p:nvPr/>
        </p:nvSpPr>
        <p:spPr>
          <a:xfrm>
            <a:off x="7264329" y="5759843"/>
            <a:ext cx="3693896" cy="369332"/>
          </a:xfrm>
          <a:prstGeom prst="rect">
            <a:avLst/>
          </a:prstGeom>
          <a:noFill/>
        </p:spPr>
        <p:txBody>
          <a:bodyPr wrap="none" rtlCol="0">
            <a:spAutoFit/>
          </a:bodyPr>
          <a:lstStyle/>
          <a:p>
            <a:r>
              <a:rPr lang="en-GB" b="1" dirty="0"/>
              <a:t>Enthusiasts Seeking a New Challenge</a:t>
            </a:r>
          </a:p>
        </p:txBody>
      </p:sp>
      <p:sp>
        <p:nvSpPr>
          <p:cNvPr id="14" name="Slide Number Placeholder 3">
            <a:extLst>
              <a:ext uri="{FF2B5EF4-FFF2-40B4-BE49-F238E27FC236}">
                <a16:creationId xmlns:a16="http://schemas.microsoft.com/office/drawing/2014/main" id="{29AEC8D2-8F8C-1945-AE11-0D837E586627}"/>
              </a:ext>
            </a:extLst>
          </p:cNvPr>
          <p:cNvSpPr>
            <a:spLocks noGrp="1"/>
          </p:cNvSpPr>
          <p:nvPr>
            <p:ph type="sldNum" sz="quarter" idx="12"/>
          </p:nvPr>
        </p:nvSpPr>
        <p:spPr>
          <a:xfrm>
            <a:off x="11353800" y="6356349"/>
            <a:ext cx="579783" cy="365125"/>
          </a:xfrm>
        </p:spPr>
        <p:txBody>
          <a:bodyPr/>
          <a:lstStyle/>
          <a:p>
            <a:pPr algn="r"/>
            <a:fld id="{7C0A8638-8D10-419D-A540-6BF35F11F66E}" type="slidenum">
              <a:rPr lang="en-US">
                <a:solidFill>
                  <a:schemeClr val="tx1"/>
                </a:solidFill>
              </a:rPr>
              <a:pPr algn="r"/>
              <a:t>69</a:t>
            </a:fld>
            <a:endParaRPr lang="en-US" dirty="0">
              <a:solidFill>
                <a:schemeClr val="tx1"/>
              </a:solidFill>
            </a:endParaRPr>
          </a:p>
        </p:txBody>
      </p:sp>
      <p:sp>
        <p:nvSpPr>
          <p:cNvPr id="2" name="TextBox 1">
            <a:extLst>
              <a:ext uri="{FF2B5EF4-FFF2-40B4-BE49-F238E27FC236}">
                <a16:creationId xmlns:a16="http://schemas.microsoft.com/office/drawing/2014/main" id="{5C73AD7D-5700-8960-198E-C81558A1855D}"/>
              </a:ext>
            </a:extLst>
          </p:cNvPr>
          <p:cNvSpPr txBox="1"/>
          <p:nvPr/>
        </p:nvSpPr>
        <p:spPr>
          <a:xfrm>
            <a:off x="1691466" y="2945173"/>
            <a:ext cx="3224918" cy="646331"/>
          </a:xfrm>
          <a:prstGeom prst="rect">
            <a:avLst/>
          </a:prstGeom>
          <a:noFill/>
        </p:spPr>
        <p:txBody>
          <a:bodyPr wrap="square" rtlCol="0">
            <a:spAutoFit/>
          </a:bodyPr>
          <a:lstStyle/>
          <a:p>
            <a:r>
              <a:rPr lang="en-GB" b="1" dirty="0"/>
              <a:t>De Facto (Maybe Unrecognised) Data Owners / Stewards etc.</a:t>
            </a:r>
          </a:p>
        </p:txBody>
      </p:sp>
      <p:pic>
        <p:nvPicPr>
          <p:cNvPr id="3" name="Picture 2">
            <a:extLst>
              <a:ext uri="{FF2B5EF4-FFF2-40B4-BE49-F238E27FC236}">
                <a16:creationId xmlns:a16="http://schemas.microsoft.com/office/drawing/2014/main" id="{830ABF64-B9A3-15AA-8446-B29C63FD4A0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97002" y="944946"/>
            <a:ext cx="2772567" cy="1934743"/>
          </a:xfrm>
          <a:prstGeom prst="rect">
            <a:avLst/>
          </a:prstGeom>
          <a:ln w="25400">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13019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E5AD0DF-170B-4B0D-A999-0A746703D142}"/>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 name="Rectangle 3">
            <a:extLst>
              <a:ext uri="{FF2B5EF4-FFF2-40B4-BE49-F238E27FC236}">
                <a16:creationId xmlns:a16="http://schemas.microsoft.com/office/drawing/2014/main" id="{17A78F1A-670C-4266-AF17-49D96BA9EF74}"/>
              </a:ext>
            </a:extLst>
          </p:cNvPr>
          <p:cNvSpPr>
            <a:spLocks noGrp="1" noChangeArrowheads="1"/>
          </p:cNvSpPr>
          <p:nvPr>
            <p:ph idx="1"/>
          </p:nvPr>
        </p:nvSpPr>
        <p:spPr>
          <a:xfrm>
            <a:off x="4224338" y="3968320"/>
            <a:ext cx="7485062" cy="2337886"/>
          </a:xfrm>
        </p:spPr>
        <p:txBody>
          <a:bodyPr vert="horz" lIns="91440" tIns="45720" rIns="91440" bIns="45720" rtlCol="0" anchor="ctr">
            <a:normAutofit/>
          </a:bodyPr>
          <a:lstStyle/>
          <a:p>
            <a:r>
              <a:rPr lang="en-GB" sz="3200" dirty="0"/>
              <a:t>What is Data Quality?</a:t>
            </a:r>
          </a:p>
          <a:p>
            <a:r>
              <a:rPr lang="en-GB" sz="3200" dirty="0"/>
              <a:t>How do you know if Data Quality meets user and business needs? </a:t>
            </a:r>
          </a:p>
        </p:txBody>
      </p:sp>
      <p:sp>
        <p:nvSpPr>
          <p:cNvPr id="6" name="TextBox 5">
            <a:extLst>
              <a:ext uri="{FF2B5EF4-FFF2-40B4-BE49-F238E27FC236}">
                <a16:creationId xmlns:a16="http://schemas.microsoft.com/office/drawing/2014/main" id="{E56A302B-0351-487C-8AF1-83D63E1E8035}"/>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methodoflevels.nl/artikelen/which-question-to-ask/">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
        <p:nvSpPr>
          <p:cNvPr id="7" name="Rectangle 2">
            <a:extLst>
              <a:ext uri="{FF2B5EF4-FFF2-40B4-BE49-F238E27FC236}">
                <a16:creationId xmlns:a16="http://schemas.microsoft.com/office/drawing/2014/main" id="{797A9A36-B4D1-4272-A4AF-C7ACB2C89D2C}"/>
              </a:ext>
            </a:extLst>
          </p:cNvPr>
          <p:cNvSpPr txBox="1">
            <a:spLocks noChangeArrowheads="1"/>
          </p:cNvSpPr>
          <p:nvPr/>
        </p:nvSpPr>
        <p:spPr>
          <a:xfrm>
            <a:off x="560218" y="4605884"/>
            <a:ext cx="2875385" cy="947956"/>
          </a:xfrm>
          <a:prstGeom prst="rect">
            <a:avLst/>
          </a:prstGeom>
          <a:scene3d>
            <a:camera prst="legacyObliqueTopRight"/>
            <a:lightRig rig="legacyFlat3" dir="b"/>
          </a:scene3d>
        </p:spPr>
        <p:txBody>
          <a:bodyPr vert="horz" lIns="91440" tIns="45720" rIns="91440" bIns="45720" rtlCol="0" anchor="ctr">
            <a:normAutofit/>
            <a:flatTx/>
          </a:bodyPr>
          <a:lstStyle>
            <a:lvl1pPr algn="l" defTabSz="914400" rtl="0" eaLnBrk="1" latinLnBrk="0" hangingPunct="1">
              <a:lnSpc>
                <a:spcPct val="90000"/>
              </a:lnSpc>
              <a:spcBef>
                <a:spcPct val="0"/>
              </a:spcBef>
              <a:buNone/>
              <a:defRPr sz="3600" b="1" kern="1200">
                <a:solidFill>
                  <a:srgbClr val="000099"/>
                </a:solidFill>
                <a:latin typeface="+mn-lt"/>
                <a:ea typeface="+mj-ea"/>
                <a:cs typeface="+mj-cs"/>
              </a:defRPr>
            </a:lvl1pPr>
          </a:lstStyle>
          <a:p>
            <a:pPr>
              <a:spcAft>
                <a:spcPts val="600"/>
              </a:spcAft>
            </a:pPr>
            <a:r>
              <a:rPr lang="en-US" sz="4000" spc="50" dirty="0">
                <a:solidFill>
                  <a:schemeClr val="tx1"/>
                </a:solidFill>
                <a:latin typeface="+mj-lt"/>
              </a:rPr>
              <a:t>DISCUSSION</a:t>
            </a:r>
          </a:p>
        </p:txBody>
      </p:sp>
      <p:cxnSp>
        <p:nvCxnSpPr>
          <p:cNvPr id="12" name="Straight Connector 11">
            <a:extLst>
              <a:ext uri="{FF2B5EF4-FFF2-40B4-BE49-F238E27FC236}">
                <a16:creationId xmlns:a16="http://schemas.microsoft.com/office/drawing/2014/main" id="{8F626873-35AB-41D6-A9B0-D61B7BFC0C51}"/>
              </a:ext>
            </a:extLst>
          </p:cNvPr>
          <p:cNvCxnSpPr>
            <a:cxnSpLocks/>
          </p:cNvCxnSpPr>
          <p:nvPr/>
        </p:nvCxnSpPr>
        <p:spPr>
          <a:xfrm>
            <a:off x="3435603" y="3968319"/>
            <a:ext cx="0" cy="2223086"/>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2">
            <a:extLst>
              <a:ext uri="{FF2B5EF4-FFF2-40B4-BE49-F238E27FC236}">
                <a16:creationId xmlns:a16="http://schemas.microsoft.com/office/drawing/2014/main" id="{4A38B9D6-70C6-C07C-953B-29F21B8C2710}"/>
              </a:ext>
            </a:extLst>
          </p:cNvPr>
          <p:cNvSpPr txBox="1">
            <a:spLocks/>
          </p:cNvSpPr>
          <p:nvPr/>
        </p:nvSpPr>
        <p:spPr>
          <a:xfrm>
            <a:off x="11353800" y="6356349"/>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pPr algn="r"/>
              <a:t>7</a:t>
            </a:fld>
            <a:endParaRPr lang="en-US" sz="1200" dirty="0"/>
          </a:p>
        </p:txBody>
      </p:sp>
    </p:spTree>
    <p:extLst>
      <p:ext uri="{BB962C8B-B14F-4D97-AF65-F5344CB8AC3E}">
        <p14:creationId xmlns:p14="http://schemas.microsoft.com/office/powerpoint/2010/main" val="327542986"/>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31CA-9D9A-714B-A9F4-2B4FA65134E0}"/>
              </a:ext>
            </a:extLst>
          </p:cNvPr>
          <p:cNvSpPr>
            <a:spLocks noGrp="1"/>
          </p:cNvSpPr>
          <p:nvPr>
            <p:ph type="title"/>
          </p:nvPr>
        </p:nvSpPr>
        <p:spPr/>
        <p:txBody>
          <a:bodyPr>
            <a:normAutofit/>
          </a:bodyPr>
          <a:lstStyle/>
          <a:p>
            <a:r>
              <a:rPr lang="en-GB" dirty="0"/>
              <a:t>Multiple Cause Diagrams (Root Cause Analysis) – Example </a:t>
            </a:r>
          </a:p>
        </p:txBody>
      </p:sp>
      <p:sp>
        <p:nvSpPr>
          <p:cNvPr id="3" name="TextBox 2">
            <a:extLst>
              <a:ext uri="{FF2B5EF4-FFF2-40B4-BE49-F238E27FC236}">
                <a16:creationId xmlns:a16="http://schemas.microsoft.com/office/drawing/2014/main" id="{65D93D4E-78A3-C74D-8829-C71C3D590F5F}"/>
              </a:ext>
            </a:extLst>
          </p:cNvPr>
          <p:cNvSpPr txBox="1"/>
          <p:nvPr/>
        </p:nvSpPr>
        <p:spPr>
          <a:xfrm>
            <a:off x="5303860" y="3105838"/>
            <a:ext cx="1584280" cy="646331"/>
          </a:xfrm>
          <a:prstGeom prst="rect">
            <a:avLst/>
          </a:prstGeom>
          <a:noFill/>
        </p:spPr>
        <p:txBody>
          <a:bodyPr wrap="none" rtlCol="0">
            <a:spAutoFit/>
          </a:bodyPr>
          <a:lstStyle/>
          <a:p>
            <a:r>
              <a:rPr lang="en-GB" dirty="0"/>
              <a:t>Poor Customer</a:t>
            </a:r>
          </a:p>
          <a:p>
            <a:r>
              <a:rPr lang="en-GB" dirty="0"/>
              <a:t>Data Quality </a:t>
            </a:r>
          </a:p>
        </p:txBody>
      </p:sp>
      <p:cxnSp>
        <p:nvCxnSpPr>
          <p:cNvPr id="5" name="Straight Arrow Connector 4">
            <a:extLst>
              <a:ext uri="{FF2B5EF4-FFF2-40B4-BE49-F238E27FC236}">
                <a16:creationId xmlns:a16="http://schemas.microsoft.com/office/drawing/2014/main" id="{9BA94AE7-25A7-4E48-A1F3-4F9E6914B5C6}"/>
              </a:ext>
            </a:extLst>
          </p:cNvPr>
          <p:cNvCxnSpPr>
            <a:cxnSpLocks/>
          </p:cNvCxnSpPr>
          <p:nvPr/>
        </p:nvCxnSpPr>
        <p:spPr>
          <a:xfrm flipV="1">
            <a:off x="4926932" y="3752435"/>
            <a:ext cx="678870" cy="66315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3029782-08A4-8541-A3A7-08D0885DFFEA}"/>
              </a:ext>
            </a:extLst>
          </p:cNvPr>
          <p:cNvSpPr txBox="1"/>
          <p:nvPr/>
        </p:nvSpPr>
        <p:spPr>
          <a:xfrm>
            <a:off x="446673" y="1479148"/>
            <a:ext cx="1527213" cy="646331"/>
          </a:xfrm>
          <a:prstGeom prst="rect">
            <a:avLst/>
          </a:prstGeom>
          <a:noFill/>
        </p:spPr>
        <p:txBody>
          <a:bodyPr wrap="none" rtlCol="0">
            <a:spAutoFit/>
          </a:bodyPr>
          <a:lstStyle/>
          <a:p>
            <a:r>
              <a:rPr lang="en-GB" dirty="0"/>
              <a:t>Lack of Data </a:t>
            </a:r>
          </a:p>
          <a:p>
            <a:r>
              <a:rPr lang="en-GB" dirty="0"/>
              <a:t>Entry Training </a:t>
            </a:r>
          </a:p>
        </p:txBody>
      </p:sp>
      <p:sp>
        <p:nvSpPr>
          <p:cNvPr id="8" name="TextBox 7">
            <a:extLst>
              <a:ext uri="{FF2B5EF4-FFF2-40B4-BE49-F238E27FC236}">
                <a16:creationId xmlns:a16="http://schemas.microsoft.com/office/drawing/2014/main" id="{8E40172B-95BB-9841-9A9F-930015ADF346}"/>
              </a:ext>
            </a:extLst>
          </p:cNvPr>
          <p:cNvSpPr txBox="1"/>
          <p:nvPr/>
        </p:nvSpPr>
        <p:spPr>
          <a:xfrm>
            <a:off x="2241887" y="3039856"/>
            <a:ext cx="1743811" cy="646331"/>
          </a:xfrm>
          <a:prstGeom prst="rect">
            <a:avLst/>
          </a:prstGeom>
          <a:noFill/>
        </p:spPr>
        <p:txBody>
          <a:bodyPr wrap="none" rtlCol="0">
            <a:spAutoFit/>
          </a:bodyPr>
          <a:lstStyle/>
          <a:p>
            <a:r>
              <a:rPr lang="en-GB" dirty="0"/>
              <a:t>Inconsistent </a:t>
            </a:r>
          </a:p>
          <a:p>
            <a:r>
              <a:rPr lang="en-GB" dirty="0"/>
              <a:t>Data Definitions </a:t>
            </a:r>
          </a:p>
        </p:txBody>
      </p:sp>
      <p:sp>
        <p:nvSpPr>
          <p:cNvPr id="9" name="TextBox 8">
            <a:extLst>
              <a:ext uri="{FF2B5EF4-FFF2-40B4-BE49-F238E27FC236}">
                <a16:creationId xmlns:a16="http://schemas.microsoft.com/office/drawing/2014/main" id="{2564FC68-738D-1944-817E-ECF6339714D8}"/>
              </a:ext>
            </a:extLst>
          </p:cNvPr>
          <p:cNvSpPr txBox="1"/>
          <p:nvPr/>
        </p:nvSpPr>
        <p:spPr>
          <a:xfrm>
            <a:off x="2913709" y="1428492"/>
            <a:ext cx="1329082" cy="646331"/>
          </a:xfrm>
          <a:prstGeom prst="rect">
            <a:avLst/>
          </a:prstGeom>
          <a:noFill/>
        </p:spPr>
        <p:txBody>
          <a:bodyPr wrap="none" rtlCol="0">
            <a:spAutoFit/>
          </a:bodyPr>
          <a:lstStyle/>
          <a:p>
            <a:r>
              <a:rPr lang="en-GB" dirty="0"/>
              <a:t>Lack of Data</a:t>
            </a:r>
          </a:p>
          <a:p>
            <a:r>
              <a:rPr lang="en-GB" dirty="0"/>
              <a:t>Literacy </a:t>
            </a:r>
          </a:p>
        </p:txBody>
      </p:sp>
      <p:sp>
        <p:nvSpPr>
          <p:cNvPr id="10" name="TextBox 9">
            <a:extLst>
              <a:ext uri="{FF2B5EF4-FFF2-40B4-BE49-F238E27FC236}">
                <a16:creationId xmlns:a16="http://schemas.microsoft.com/office/drawing/2014/main" id="{3701D135-2B5B-D24A-BC44-BF962CEB8A09}"/>
              </a:ext>
            </a:extLst>
          </p:cNvPr>
          <p:cNvSpPr txBox="1"/>
          <p:nvPr/>
        </p:nvSpPr>
        <p:spPr>
          <a:xfrm>
            <a:off x="7295541" y="2022856"/>
            <a:ext cx="1146468" cy="923330"/>
          </a:xfrm>
          <a:prstGeom prst="rect">
            <a:avLst/>
          </a:prstGeom>
          <a:noFill/>
        </p:spPr>
        <p:txBody>
          <a:bodyPr wrap="none" rtlCol="0">
            <a:spAutoFit/>
          </a:bodyPr>
          <a:lstStyle/>
          <a:p>
            <a:r>
              <a:rPr lang="en-GB" dirty="0"/>
              <a:t>Duplicate </a:t>
            </a:r>
          </a:p>
          <a:p>
            <a:r>
              <a:rPr lang="en-GB" dirty="0"/>
              <a:t>Customer </a:t>
            </a:r>
          </a:p>
          <a:p>
            <a:r>
              <a:rPr lang="en-GB" dirty="0"/>
              <a:t>Records </a:t>
            </a:r>
          </a:p>
        </p:txBody>
      </p:sp>
      <p:sp>
        <p:nvSpPr>
          <p:cNvPr id="11" name="TextBox 10">
            <a:extLst>
              <a:ext uri="{FF2B5EF4-FFF2-40B4-BE49-F238E27FC236}">
                <a16:creationId xmlns:a16="http://schemas.microsoft.com/office/drawing/2014/main" id="{B40F0504-9E5C-B744-901F-9E30530939B3}"/>
              </a:ext>
            </a:extLst>
          </p:cNvPr>
          <p:cNvSpPr txBox="1"/>
          <p:nvPr/>
        </p:nvSpPr>
        <p:spPr>
          <a:xfrm>
            <a:off x="5215137" y="1402497"/>
            <a:ext cx="1164165" cy="646331"/>
          </a:xfrm>
          <a:prstGeom prst="rect">
            <a:avLst/>
          </a:prstGeom>
          <a:noFill/>
        </p:spPr>
        <p:txBody>
          <a:bodyPr wrap="none" rtlCol="0">
            <a:spAutoFit/>
          </a:bodyPr>
          <a:lstStyle/>
          <a:p>
            <a:r>
              <a:rPr lang="en-GB" dirty="0"/>
              <a:t>Poor Data </a:t>
            </a:r>
          </a:p>
          <a:p>
            <a:r>
              <a:rPr lang="en-GB" dirty="0"/>
              <a:t>Entry </a:t>
            </a:r>
          </a:p>
        </p:txBody>
      </p:sp>
      <p:sp>
        <p:nvSpPr>
          <p:cNvPr id="12" name="TextBox 11">
            <a:extLst>
              <a:ext uri="{FF2B5EF4-FFF2-40B4-BE49-F238E27FC236}">
                <a16:creationId xmlns:a16="http://schemas.microsoft.com/office/drawing/2014/main" id="{279AA0C0-AA00-1446-9469-804B34C1762D}"/>
              </a:ext>
            </a:extLst>
          </p:cNvPr>
          <p:cNvSpPr txBox="1"/>
          <p:nvPr/>
        </p:nvSpPr>
        <p:spPr>
          <a:xfrm>
            <a:off x="9203060" y="2161359"/>
            <a:ext cx="1795748" cy="646331"/>
          </a:xfrm>
          <a:prstGeom prst="rect">
            <a:avLst/>
          </a:prstGeom>
          <a:noFill/>
        </p:spPr>
        <p:txBody>
          <a:bodyPr wrap="none" rtlCol="0">
            <a:spAutoFit/>
          </a:bodyPr>
          <a:lstStyle/>
          <a:p>
            <a:r>
              <a:rPr lang="en-GB" dirty="0"/>
              <a:t>Inadequate Data </a:t>
            </a:r>
          </a:p>
          <a:p>
            <a:r>
              <a:rPr lang="en-GB" dirty="0"/>
              <a:t>Entry Validation </a:t>
            </a:r>
          </a:p>
        </p:txBody>
      </p:sp>
      <p:sp>
        <p:nvSpPr>
          <p:cNvPr id="13" name="TextBox 12">
            <a:extLst>
              <a:ext uri="{FF2B5EF4-FFF2-40B4-BE49-F238E27FC236}">
                <a16:creationId xmlns:a16="http://schemas.microsoft.com/office/drawing/2014/main" id="{11E3030C-F4A2-CE4C-BE73-E0FE61EEB3CE}"/>
              </a:ext>
            </a:extLst>
          </p:cNvPr>
          <p:cNvSpPr txBox="1"/>
          <p:nvPr/>
        </p:nvSpPr>
        <p:spPr>
          <a:xfrm>
            <a:off x="9838749" y="4258866"/>
            <a:ext cx="1601721" cy="923330"/>
          </a:xfrm>
          <a:prstGeom prst="rect">
            <a:avLst/>
          </a:prstGeom>
          <a:noFill/>
        </p:spPr>
        <p:txBody>
          <a:bodyPr wrap="none" rtlCol="0">
            <a:spAutoFit/>
          </a:bodyPr>
          <a:lstStyle/>
          <a:p>
            <a:r>
              <a:rPr lang="en-GB" dirty="0"/>
              <a:t>Missing or </a:t>
            </a:r>
          </a:p>
          <a:p>
            <a:r>
              <a:rPr lang="en-GB" dirty="0"/>
              <a:t>Obsolete </a:t>
            </a:r>
          </a:p>
          <a:p>
            <a:r>
              <a:rPr lang="en-GB" dirty="0"/>
              <a:t>Business Rules </a:t>
            </a:r>
          </a:p>
        </p:txBody>
      </p:sp>
      <p:sp>
        <p:nvSpPr>
          <p:cNvPr id="14" name="TextBox 13">
            <a:extLst>
              <a:ext uri="{FF2B5EF4-FFF2-40B4-BE49-F238E27FC236}">
                <a16:creationId xmlns:a16="http://schemas.microsoft.com/office/drawing/2014/main" id="{5BC0CF7B-0D18-564D-8D0A-6520CE0C49FC}"/>
              </a:ext>
            </a:extLst>
          </p:cNvPr>
          <p:cNvSpPr txBox="1"/>
          <p:nvPr/>
        </p:nvSpPr>
        <p:spPr>
          <a:xfrm>
            <a:off x="6096000" y="4931618"/>
            <a:ext cx="1980286" cy="923330"/>
          </a:xfrm>
          <a:prstGeom prst="rect">
            <a:avLst/>
          </a:prstGeom>
          <a:noFill/>
        </p:spPr>
        <p:txBody>
          <a:bodyPr wrap="none" rtlCol="0">
            <a:spAutoFit/>
          </a:bodyPr>
          <a:lstStyle/>
          <a:p>
            <a:r>
              <a:rPr lang="en-GB" dirty="0"/>
              <a:t>No Business</a:t>
            </a:r>
          </a:p>
          <a:p>
            <a:r>
              <a:rPr lang="en-GB" dirty="0"/>
              <a:t>Accountability</a:t>
            </a:r>
          </a:p>
          <a:p>
            <a:r>
              <a:rPr lang="en-GB" dirty="0"/>
              <a:t>for Data Standards </a:t>
            </a:r>
          </a:p>
        </p:txBody>
      </p:sp>
      <p:sp>
        <p:nvSpPr>
          <p:cNvPr id="15" name="TextBox 14">
            <a:extLst>
              <a:ext uri="{FF2B5EF4-FFF2-40B4-BE49-F238E27FC236}">
                <a16:creationId xmlns:a16="http://schemas.microsoft.com/office/drawing/2014/main" id="{6F7EBEC0-8342-F64F-B837-895787269A74}"/>
              </a:ext>
            </a:extLst>
          </p:cNvPr>
          <p:cNvSpPr txBox="1"/>
          <p:nvPr/>
        </p:nvSpPr>
        <p:spPr>
          <a:xfrm>
            <a:off x="3501618" y="4466464"/>
            <a:ext cx="1645963" cy="923330"/>
          </a:xfrm>
          <a:prstGeom prst="rect">
            <a:avLst/>
          </a:prstGeom>
          <a:noFill/>
        </p:spPr>
        <p:txBody>
          <a:bodyPr wrap="none" rtlCol="0">
            <a:spAutoFit/>
          </a:bodyPr>
          <a:lstStyle/>
          <a:p>
            <a:r>
              <a:rPr lang="en-GB" dirty="0"/>
              <a:t>Undefined</a:t>
            </a:r>
          </a:p>
          <a:p>
            <a:r>
              <a:rPr lang="en-GB" dirty="0"/>
              <a:t>Process &amp; Data </a:t>
            </a:r>
          </a:p>
          <a:p>
            <a:r>
              <a:rPr lang="en-GB" dirty="0"/>
              <a:t>Ownership </a:t>
            </a:r>
          </a:p>
        </p:txBody>
      </p:sp>
      <p:cxnSp>
        <p:nvCxnSpPr>
          <p:cNvPr id="16" name="Straight Arrow Connector 15">
            <a:extLst>
              <a:ext uri="{FF2B5EF4-FFF2-40B4-BE49-F238E27FC236}">
                <a16:creationId xmlns:a16="http://schemas.microsoft.com/office/drawing/2014/main" id="{D23C2890-F021-FE40-9DD6-ECC6A5E602F2}"/>
              </a:ext>
            </a:extLst>
          </p:cNvPr>
          <p:cNvCxnSpPr>
            <a:cxnSpLocks/>
          </p:cNvCxnSpPr>
          <p:nvPr/>
        </p:nvCxnSpPr>
        <p:spPr>
          <a:xfrm>
            <a:off x="5703819" y="2197290"/>
            <a:ext cx="0" cy="8425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D7F8CEE-2948-A04B-B2E0-A1AC6D4DF73A}"/>
              </a:ext>
            </a:extLst>
          </p:cNvPr>
          <p:cNvCxnSpPr>
            <a:cxnSpLocks/>
          </p:cNvCxnSpPr>
          <p:nvPr/>
        </p:nvCxnSpPr>
        <p:spPr>
          <a:xfrm flipH="1" flipV="1">
            <a:off x="6320496" y="1761257"/>
            <a:ext cx="3356811" cy="4360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700038D-B0D6-4343-9377-56008FDCD181}"/>
              </a:ext>
            </a:extLst>
          </p:cNvPr>
          <p:cNvCxnSpPr>
            <a:cxnSpLocks/>
          </p:cNvCxnSpPr>
          <p:nvPr/>
        </p:nvCxnSpPr>
        <p:spPr>
          <a:xfrm flipV="1">
            <a:off x="4106844" y="1736373"/>
            <a:ext cx="1012655" cy="6594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0C408CB-CC0E-164B-8258-38492CB75A04}"/>
              </a:ext>
            </a:extLst>
          </p:cNvPr>
          <p:cNvCxnSpPr>
            <a:cxnSpLocks/>
          </p:cNvCxnSpPr>
          <p:nvPr/>
        </p:nvCxnSpPr>
        <p:spPr>
          <a:xfrm flipH="1" flipV="1">
            <a:off x="9950120" y="2857500"/>
            <a:ext cx="427121" cy="14013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4F6DBEA-024E-D349-8873-3BC176C4059E}"/>
              </a:ext>
            </a:extLst>
          </p:cNvPr>
          <p:cNvCxnSpPr>
            <a:cxnSpLocks/>
            <a:stCxn id="12" idx="1"/>
            <a:endCxn id="10" idx="3"/>
          </p:cNvCxnSpPr>
          <p:nvPr/>
        </p:nvCxnSpPr>
        <p:spPr>
          <a:xfrm flipH="1">
            <a:off x="8442013" y="2484521"/>
            <a:ext cx="76105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30C342F-7EB4-0047-B33D-92FE057E42E5}"/>
              </a:ext>
            </a:extLst>
          </p:cNvPr>
          <p:cNvCxnSpPr>
            <a:cxnSpLocks/>
          </p:cNvCxnSpPr>
          <p:nvPr/>
        </p:nvCxnSpPr>
        <p:spPr>
          <a:xfrm flipV="1">
            <a:off x="7736309" y="4836699"/>
            <a:ext cx="1985211" cy="6093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01E48D3-DDF3-D64F-9C9D-3A9BF9FDC629}"/>
              </a:ext>
            </a:extLst>
          </p:cNvPr>
          <p:cNvCxnSpPr>
            <a:cxnSpLocks/>
          </p:cNvCxnSpPr>
          <p:nvPr/>
        </p:nvCxnSpPr>
        <p:spPr>
          <a:xfrm flipV="1">
            <a:off x="2049916" y="1802317"/>
            <a:ext cx="750846" cy="449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79D0C17-F237-B448-9B1B-82664BA9CFF6}"/>
              </a:ext>
            </a:extLst>
          </p:cNvPr>
          <p:cNvCxnSpPr>
            <a:cxnSpLocks/>
          </p:cNvCxnSpPr>
          <p:nvPr/>
        </p:nvCxnSpPr>
        <p:spPr>
          <a:xfrm flipV="1">
            <a:off x="2785311" y="2081581"/>
            <a:ext cx="445168" cy="9682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A9FB919-B94A-1140-952F-2DCDA92044F2}"/>
              </a:ext>
            </a:extLst>
          </p:cNvPr>
          <p:cNvCxnSpPr>
            <a:cxnSpLocks/>
          </p:cNvCxnSpPr>
          <p:nvPr/>
        </p:nvCxnSpPr>
        <p:spPr>
          <a:xfrm flipH="1">
            <a:off x="6292459" y="2636921"/>
            <a:ext cx="1084909" cy="5213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C05775E-48D5-DC48-AD3A-4EEDCF7A0967}"/>
              </a:ext>
            </a:extLst>
          </p:cNvPr>
          <p:cNvSpPr txBox="1"/>
          <p:nvPr/>
        </p:nvSpPr>
        <p:spPr>
          <a:xfrm>
            <a:off x="8602581" y="871308"/>
            <a:ext cx="1873077" cy="646331"/>
          </a:xfrm>
          <a:prstGeom prst="rect">
            <a:avLst/>
          </a:prstGeom>
          <a:noFill/>
        </p:spPr>
        <p:txBody>
          <a:bodyPr wrap="none" rtlCol="0">
            <a:spAutoFit/>
          </a:bodyPr>
          <a:lstStyle/>
          <a:p>
            <a:r>
              <a:rPr lang="en-GB" dirty="0"/>
              <a:t>Legacy IT &amp; </a:t>
            </a:r>
          </a:p>
          <a:p>
            <a:r>
              <a:rPr lang="en-GB" dirty="0"/>
              <a:t>Underinvestment </a:t>
            </a:r>
          </a:p>
        </p:txBody>
      </p:sp>
      <p:sp>
        <p:nvSpPr>
          <p:cNvPr id="46" name="TextBox 45">
            <a:extLst>
              <a:ext uri="{FF2B5EF4-FFF2-40B4-BE49-F238E27FC236}">
                <a16:creationId xmlns:a16="http://schemas.microsoft.com/office/drawing/2014/main" id="{AF104CCF-4E7F-0A48-8C16-7D570CE5BE89}"/>
              </a:ext>
            </a:extLst>
          </p:cNvPr>
          <p:cNvSpPr txBox="1"/>
          <p:nvPr/>
        </p:nvSpPr>
        <p:spPr>
          <a:xfrm>
            <a:off x="7448257" y="3302863"/>
            <a:ext cx="1958678" cy="1200329"/>
          </a:xfrm>
          <a:prstGeom prst="rect">
            <a:avLst/>
          </a:prstGeom>
          <a:noFill/>
        </p:spPr>
        <p:txBody>
          <a:bodyPr wrap="none" rtlCol="0">
            <a:spAutoFit/>
          </a:bodyPr>
          <a:lstStyle/>
          <a:p>
            <a:r>
              <a:rPr lang="en-GB" dirty="0"/>
              <a:t>Poorly</a:t>
            </a:r>
          </a:p>
          <a:p>
            <a:r>
              <a:rPr lang="en-GB" dirty="0"/>
              <a:t>Defined &amp;</a:t>
            </a:r>
          </a:p>
          <a:p>
            <a:r>
              <a:rPr lang="en-GB" dirty="0"/>
              <a:t>Documented</a:t>
            </a:r>
          </a:p>
          <a:p>
            <a:r>
              <a:rPr lang="en-GB" dirty="0"/>
              <a:t>Business Processes</a:t>
            </a:r>
          </a:p>
        </p:txBody>
      </p:sp>
      <p:cxnSp>
        <p:nvCxnSpPr>
          <p:cNvPr id="47" name="Straight Arrow Connector 46">
            <a:extLst>
              <a:ext uri="{FF2B5EF4-FFF2-40B4-BE49-F238E27FC236}">
                <a16:creationId xmlns:a16="http://schemas.microsoft.com/office/drawing/2014/main" id="{B8CAB02E-9F6C-DA4B-9FE5-1DB32E805D15}"/>
              </a:ext>
            </a:extLst>
          </p:cNvPr>
          <p:cNvCxnSpPr>
            <a:cxnSpLocks/>
            <a:stCxn id="45" idx="2"/>
            <a:endCxn id="12" idx="0"/>
          </p:cNvCxnSpPr>
          <p:nvPr/>
        </p:nvCxnSpPr>
        <p:spPr>
          <a:xfrm>
            <a:off x="9539116" y="1517635"/>
            <a:ext cx="561818" cy="64372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2CF9510D-2104-9B4F-9682-12C62EB2D035}"/>
              </a:ext>
            </a:extLst>
          </p:cNvPr>
          <p:cNvCxnSpPr>
            <a:cxnSpLocks/>
          </p:cNvCxnSpPr>
          <p:nvPr/>
        </p:nvCxnSpPr>
        <p:spPr>
          <a:xfrm flipH="1" flipV="1">
            <a:off x="6665499" y="3558183"/>
            <a:ext cx="734467" cy="2288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FC0580D-8C64-7440-9628-11F636039E8B}"/>
              </a:ext>
            </a:extLst>
          </p:cNvPr>
          <p:cNvCxnSpPr>
            <a:cxnSpLocks/>
          </p:cNvCxnSpPr>
          <p:nvPr/>
        </p:nvCxnSpPr>
        <p:spPr>
          <a:xfrm flipV="1">
            <a:off x="5245827" y="4162930"/>
            <a:ext cx="2154139" cy="97842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7F716E7C-8560-F244-B808-714FC406D3FD}"/>
              </a:ext>
            </a:extLst>
          </p:cNvPr>
          <p:cNvSpPr txBox="1"/>
          <p:nvPr/>
        </p:nvSpPr>
        <p:spPr>
          <a:xfrm>
            <a:off x="8386944" y="5827574"/>
            <a:ext cx="2039982" cy="923330"/>
          </a:xfrm>
          <a:prstGeom prst="rect">
            <a:avLst/>
          </a:prstGeom>
          <a:noFill/>
        </p:spPr>
        <p:txBody>
          <a:bodyPr wrap="none" rtlCol="0">
            <a:spAutoFit/>
          </a:bodyPr>
          <a:lstStyle/>
          <a:p>
            <a:r>
              <a:rPr lang="en-GB" dirty="0"/>
              <a:t>Poor Requirements </a:t>
            </a:r>
          </a:p>
          <a:p>
            <a:r>
              <a:rPr lang="en-GB" dirty="0"/>
              <a:t>&amp; Change </a:t>
            </a:r>
          </a:p>
          <a:p>
            <a:r>
              <a:rPr lang="en-GB" dirty="0"/>
              <a:t>Management</a:t>
            </a:r>
          </a:p>
        </p:txBody>
      </p:sp>
      <p:sp>
        <p:nvSpPr>
          <p:cNvPr id="60" name="Slide Number Placeholder 3">
            <a:extLst>
              <a:ext uri="{FF2B5EF4-FFF2-40B4-BE49-F238E27FC236}">
                <a16:creationId xmlns:a16="http://schemas.microsoft.com/office/drawing/2014/main" id="{A8A2C194-4B0E-4340-A170-FE3AC050B68E}"/>
              </a:ext>
            </a:extLst>
          </p:cNvPr>
          <p:cNvSpPr txBox="1">
            <a:spLocks/>
          </p:cNvSpPr>
          <p:nvPr/>
        </p:nvSpPr>
        <p:spPr>
          <a:xfrm>
            <a:off x="11353800" y="6362365"/>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a:pPr algn="r"/>
              <a:t>70</a:t>
            </a:fld>
            <a:endParaRPr lang="en-US" sz="1200" dirty="0"/>
          </a:p>
        </p:txBody>
      </p:sp>
      <p:cxnSp>
        <p:nvCxnSpPr>
          <p:cNvPr id="61" name="Straight Arrow Connector 60">
            <a:extLst>
              <a:ext uri="{FF2B5EF4-FFF2-40B4-BE49-F238E27FC236}">
                <a16:creationId xmlns:a16="http://schemas.microsoft.com/office/drawing/2014/main" id="{8DF48DD7-5002-2B40-854C-9B77544A47E6}"/>
              </a:ext>
            </a:extLst>
          </p:cNvPr>
          <p:cNvCxnSpPr>
            <a:cxnSpLocks/>
          </p:cNvCxnSpPr>
          <p:nvPr/>
        </p:nvCxnSpPr>
        <p:spPr>
          <a:xfrm flipV="1">
            <a:off x="9262218" y="5141358"/>
            <a:ext cx="1252855" cy="75501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A4E3DC7-2A10-0C42-B4F8-B246D621FB5B}"/>
              </a:ext>
            </a:extLst>
          </p:cNvPr>
          <p:cNvCxnSpPr>
            <a:cxnSpLocks/>
          </p:cNvCxnSpPr>
          <p:nvPr/>
        </p:nvCxnSpPr>
        <p:spPr>
          <a:xfrm>
            <a:off x="4150899" y="5389794"/>
            <a:ext cx="4172447" cy="101702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A34421F8-90E1-9D4F-827E-CA84BE8A2FE1}"/>
              </a:ext>
            </a:extLst>
          </p:cNvPr>
          <p:cNvCxnSpPr>
            <a:cxnSpLocks/>
          </p:cNvCxnSpPr>
          <p:nvPr/>
        </p:nvCxnSpPr>
        <p:spPr>
          <a:xfrm flipH="1" flipV="1">
            <a:off x="3026711" y="3716526"/>
            <a:ext cx="919224" cy="7499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F3A1ABBF-7B81-F140-A573-507A1F182CAC}"/>
              </a:ext>
            </a:extLst>
          </p:cNvPr>
          <p:cNvSpPr/>
          <p:nvPr/>
        </p:nvSpPr>
        <p:spPr>
          <a:xfrm>
            <a:off x="82834" y="2689487"/>
            <a:ext cx="1941425" cy="2946878"/>
          </a:xfrm>
          <a:prstGeom prst="rect">
            <a:avLst/>
          </a:prstGeom>
          <a:solidFill>
            <a:schemeClr val="accent6">
              <a:lumMod val="7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TIPS FOR MCDs</a:t>
            </a:r>
          </a:p>
          <a:p>
            <a:pPr marL="285750" indent="-285750">
              <a:buFont typeface="Arial" panose="020B0604020202020204" pitchFamily="34" charset="0"/>
              <a:buChar char="•"/>
            </a:pPr>
            <a:r>
              <a:rPr lang="en-GB" sz="1400" dirty="0">
                <a:solidFill>
                  <a:schemeClr val="bg1"/>
                </a:solidFill>
              </a:rPr>
              <a:t>Start with the end effect to be explained and put in the centre of the diagram</a:t>
            </a:r>
          </a:p>
          <a:p>
            <a:pPr marL="285750" indent="-285750">
              <a:buFont typeface="Arial" panose="020B0604020202020204" pitchFamily="34" charset="0"/>
              <a:buChar char="•"/>
            </a:pPr>
            <a:r>
              <a:rPr lang="en-GB" sz="1400" dirty="0">
                <a:solidFill>
                  <a:schemeClr val="bg1"/>
                </a:solidFill>
              </a:rPr>
              <a:t>Work backwards from the end effect</a:t>
            </a:r>
          </a:p>
          <a:p>
            <a:pPr marL="285750" indent="-285750">
              <a:buFont typeface="Arial" panose="020B0604020202020204" pitchFamily="34" charset="0"/>
              <a:buChar char="•"/>
            </a:pPr>
            <a:r>
              <a:rPr lang="en-GB" sz="1400" dirty="0">
                <a:solidFill>
                  <a:schemeClr val="bg1"/>
                </a:solidFill>
              </a:rPr>
              <a:t>Stop when you have identified 10-15 causes / effects </a:t>
            </a:r>
          </a:p>
          <a:p>
            <a:pPr algn="ctr"/>
            <a:endParaRPr lang="en-GB" dirty="0">
              <a:solidFill>
                <a:schemeClr val="bg1"/>
              </a:solidFill>
            </a:endParaRPr>
          </a:p>
        </p:txBody>
      </p:sp>
    </p:spTree>
    <p:extLst>
      <p:ext uri="{BB962C8B-B14F-4D97-AF65-F5344CB8AC3E}">
        <p14:creationId xmlns:p14="http://schemas.microsoft.com/office/powerpoint/2010/main" val="21376670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31CA-9D9A-714B-A9F4-2B4FA65134E0}"/>
              </a:ext>
            </a:extLst>
          </p:cNvPr>
          <p:cNvSpPr>
            <a:spLocks noGrp="1"/>
          </p:cNvSpPr>
          <p:nvPr>
            <p:ph type="title"/>
          </p:nvPr>
        </p:nvSpPr>
        <p:spPr/>
        <p:txBody>
          <a:bodyPr>
            <a:normAutofit/>
          </a:bodyPr>
          <a:lstStyle/>
          <a:p>
            <a:r>
              <a:rPr lang="en-GB" dirty="0"/>
              <a:t>Multiple Cause Diagrams (Root Cause Analysis) – Value  </a:t>
            </a:r>
          </a:p>
        </p:txBody>
      </p:sp>
      <p:sp>
        <p:nvSpPr>
          <p:cNvPr id="3" name="TextBox 2">
            <a:extLst>
              <a:ext uri="{FF2B5EF4-FFF2-40B4-BE49-F238E27FC236}">
                <a16:creationId xmlns:a16="http://schemas.microsoft.com/office/drawing/2014/main" id="{65D93D4E-78A3-C74D-8829-C71C3D590F5F}"/>
              </a:ext>
            </a:extLst>
          </p:cNvPr>
          <p:cNvSpPr txBox="1"/>
          <p:nvPr/>
        </p:nvSpPr>
        <p:spPr>
          <a:xfrm>
            <a:off x="5303864" y="3105838"/>
            <a:ext cx="1606017" cy="646331"/>
          </a:xfrm>
          <a:prstGeom prst="rect">
            <a:avLst/>
          </a:prstGeom>
          <a:noFill/>
        </p:spPr>
        <p:txBody>
          <a:bodyPr wrap="none" rtlCol="0">
            <a:spAutoFit/>
          </a:bodyPr>
          <a:lstStyle/>
          <a:p>
            <a:r>
              <a:rPr lang="en-GB" b="1" dirty="0">
                <a:solidFill>
                  <a:schemeClr val="accent6">
                    <a:lumMod val="75000"/>
                  </a:schemeClr>
                </a:solidFill>
              </a:rPr>
              <a:t>Poor Customer</a:t>
            </a:r>
          </a:p>
          <a:p>
            <a:r>
              <a:rPr lang="en-GB" b="1" dirty="0">
                <a:solidFill>
                  <a:schemeClr val="accent6">
                    <a:lumMod val="75000"/>
                  </a:schemeClr>
                </a:solidFill>
              </a:rPr>
              <a:t>Data Quality </a:t>
            </a:r>
          </a:p>
        </p:txBody>
      </p:sp>
      <p:cxnSp>
        <p:nvCxnSpPr>
          <p:cNvPr id="5" name="Straight Arrow Connector 4">
            <a:extLst>
              <a:ext uri="{FF2B5EF4-FFF2-40B4-BE49-F238E27FC236}">
                <a16:creationId xmlns:a16="http://schemas.microsoft.com/office/drawing/2014/main" id="{9BA94AE7-25A7-4E48-A1F3-4F9E6914B5C6}"/>
              </a:ext>
            </a:extLst>
          </p:cNvPr>
          <p:cNvCxnSpPr>
            <a:cxnSpLocks/>
          </p:cNvCxnSpPr>
          <p:nvPr/>
        </p:nvCxnSpPr>
        <p:spPr>
          <a:xfrm flipV="1">
            <a:off x="4926932" y="3752435"/>
            <a:ext cx="678870" cy="66315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3029782-08A4-8541-A3A7-08D0885DFFEA}"/>
              </a:ext>
            </a:extLst>
          </p:cNvPr>
          <p:cNvSpPr txBox="1"/>
          <p:nvPr/>
        </p:nvSpPr>
        <p:spPr>
          <a:xfrm>
            <a:off x="446673" y="1479148"/>
            <a:ext cx="1556452" cy="646331"/>
          </a:xfrm>
          <a:prstGeom prst="rect">
            <a:avLst/>
          </a:prstGeom>
          <a:noFill/>
        </p:spPr>
        <p:txBody>
          <a:bodyPr wrap="none" rtlCol="0">
            <a:spAutoFit/>
          </a:bodyPr>
          <a:lstStyle/>
          <a:p>
            <a:r>
              <a:rPr lang="en-GB" b="1" dirty="0">
                <a:solidFill>
                  <a:srgbClr val="FF0000"/>
                </a:solidFill>
              </a:rPr>
              <a:t>Lack of Data </a:t>
            </a:r>
          </a:p>
          <a:p>
            <a:r>
              <a:rPr lang="en-GB" b="1" dirty="0">
                <a:solidFill>
                  <a:srgbClr val="FF0000"/>
                </a:solidFill>
              </a:rPr>
              <a:t>Entry Training </a:t>
            </a:r>
          </a:p>
        </p:txBody>
      </p:sp>
      <p:sp>
        <p:nvSpPr>
          <p:cNvPr id="8" name="TextBox 7">
            <a:extLst>
              <a:ext uri="{FF2B5EF4-FFF2-40B4-BE49-F238E27FC236}">
                <a16:creationId xmlns:a16="http://schemas.microsoft.com/office/drawing/2014/main" id="{8E40172B-95BB-9841-9A9F-930015ADF346}"/>
              </a:ext>
            </a:extLst>
          </p:cNvPr>
          <p:cNvSpPr txBox="1"/>
          <p:nvPr/>
        </p:nvSpPr>
        <p:spPr>
          <a:xfrm>
            <a:off x="2241887" y="3039856"/>
            <a:ext cx="1743811" cy="646331"/>
          </a:xfrm>
          <a:prstGeom prst="rect">
            <a:avLst/>
          </a:prstGeom>
          <a:noFill/>
        </p:spPr>
        <p:txBody>
          <a:bodyPr wrap="none" rtlCol="0">
            <a:spAutoFit/>
          </a:bodyPr>
          <a:lstStyle/>
          <a:p>
            <a:r>
              <a:rPr lang="en-GB" dirty="0"/>
              <a:t>Inconsistent </a:t>
            </a:r>
          </a:p>
          <a:p>
            <a:r>
              <a:rPr lang="en-GB" dirty="0"/>
              <a:t>Data Definitions </a:t>
            </a:r>
          </a:p>
        </p:txBody>
      </p:sp>
      <p:sp>
        <p:nvSpPr>
          <p:cNvPr id="9" name="TextBox 8">
            <a:extLst>
              <a:ext uri="{FF2B5EF4-FFF2-40B4-BE49-F238E27FC236}">
                <a16:creationId xmlns:a16="http://schemas.microsoft.com/office/drawing/2014/main" id="{2564FC68-738D-1944-817E-ECF6339714D8}"/>
              </a:ext>
            </a:extLst>
          </p:cNvPr>
          <p:cNvSpPr txBox="1"/>
          <p:nvPr/>
        </p:nvSpPr>
        <p:spPr>
          <a:xfrm>
            <a:off x="2913709" y="1428492"/>
            <a:ext cx="1329082" cy="646331"/>
          </a:xfrm>
          <a:prstGeom prst="rect">
            <a:avLst/>
          </a:prstGeom>
          <a:noFill/>
        </p:spPr>
        <p:txBody>
          <a:bodyPr wrap="none" rtlCol="0">
            <a:spAutoFit/>
          </a:bodyPr>
          <a:lstStyle/>
          <a:p>
            <a:r>
              <a:rPr lang="en-GB" dirty="0"/>
              <a:t>Lack of Data</a:t>
            </a:r>
          </a:p>
          <a:p>
            <a:r>
              <a:rPr lang="en-GB" dirty="0"/>
              <a:t>Literacy </a:t>
            </a:r>
          </a:p>
        </p:txBody>
      </p:sp>
      <p:sp>
        <p:nvSpPr>
          <p:cNvPr id="10" name="TextBox 9">
            <a:extLst>
              <a:ext uri="{FF2B5EF4-FFF2-40B4-BE49-F238E27FC236}">
                <a16:creationId xmlns:a16="http://schemas.microsoft.com/office/drawing/2014/main" id="{3701D135-2B5B-D24A-BC44-BF962CEB8A09}"/>
              </a:ext>
            </a:extLst>
          </p:cNvPr>
          <p:cNvSpPr txBox="1"/>
          <p:nvPr/>
        </p:nvSpPr>
        <p:spPr>
          <a:xfrm>
            <a:off x="7295541" y="2022856"/>
            <a:ext cx="1146468" cy="923330"/>
          </a:xfrm>
          <a:prstGeom prst="rect">
            <a:avLst/>
          </a:prstGeom>
          <a:noFill/>
        </p:spPr>
        <p:txBody>
          <a:bodyPr wrap="none" rtlCol="0">
            <a:spAutoFit/>
          </a:bodyPr>
          <a:lstStyle/>
          <a:p>
            <a:r>
              <a:rPr lang="en-GB" dirty="0"/>
              <a:t>Duplicate </a:t>
            </a:r>
          </a:p>
          <a:p>
            <a:r>
              <a:rPr lang="en-GB" dirty="0"/>
              <a:t>Customer </a:t>
            </a:r>
          </a:p>
          <a:p>
            <a:r>
              <a:rPr lang="en-GB" dirty="0"/>
              <a:t>Records </a:t>
            </a:r>
          </a:p>
        </p:txBody>
      </p:sp>
      <p:sp>
        <p:nvSpPr>
          <p:cNvPr id="11" name="TextBox 10">
            <a:extLst>
              <a:ext uri="{FF2B5EF4-FFF2-40B4-BE49-F238E27FC236}">
                <a16:creationId xmlns:a16="http://schemas.microsoft.com/office/drawing/2014/main" id="{B40F0504-9E5C-B744-901F-9E30530939B3}"/>
              </a:ext>
            </a:extLst>
          </p:cNvPr>
          <p:cNvSpPr txBox="1"/>
          <p:nvPr/>
        </p:nvSpPr>
        <p:spPr>
          <a:xfrm>
            <a:off x="5215137" y="1402497"/>
            <a:ext cx="1164165" cy="646331"/>
          </a:xfrm>
          <a:prstGeom prst="rect">
            <a:avLst/>
          </a:prstGeom>
          <a:noFill/>
        </p:spPr>
        <p:txBody>
          <a:bodyPr wrap="none" rtlCol="0">
            <a:spAutoFit/>
          </a:bodyPr>
          <a:lstStyle/>
          <a:p>
            <a:r>
              <a:rPr lang="en-GB" dirty="0"/>
              <a:t>Poor Data </a:t>
            </a:r>
          </a:p>
          <a:p>
            <a:r>
              <a:rPr lang="en-GB" dirty="0"/>
              <a:t>Entry </a:t>
            </a:r>
          </a:p>
        </p:txBody>
      </p:sp>
      <p:sp>
        <p:nvSpPr>
          <p:cNvPr id="12" name="TextBox 11">
            <a:extLst>
              <a:ext uri="{FF2B5EF4-FFF2-40B4-BE49-F238E27FC236}">
                <a16:creationId xmlns:a16="http://schemas.microsoft.com/office/drawing/2014/main" id="{279AA0C0-AA00-1446-9469-804B34C1762D}"/>
              </a:ext>
            </a:extLst>
          </p:cNvPr>
          <p:cNvSpPr txBox="1"/>
          <p:nvPr/>
        </p:nvSpPr>
        <p:spPr>
          <a:xfrm>
            <a:off x="9203060" y="2161359"/>
            <a:ext cx="1795748" cy="646331"/>
          </a:xfrm>
          <a:prstGeom prst="rect">
            <a:avLst/>
          </a:prstGeom>
          <a:noFill/>
        </p:spPr>
        <p:txBody>
          <a:bodyPr wrap="none" rtlCol="0">
            <a:spAutoFit/>
          </a:bodyPr>
          <a:lstStyle/>
          <a:p>
            <a:r>
              <a:rPr lang="en-GB" dirty="0"/>
              <a:t>Inadequate Data </a:t>
            </a:r>
          </a:p>
          <a:p>
            <a:r>
              <a:rPr lang="en-GB" dirty="0"/>
              <a:t>Entry Validation </a:t>
            </a:r>
          </a:p>
        </p:txBody>
      </p:sp>
      <p:sp>
        <p:nvSpPr>
          <p:cNvPr id="13" name="TextBox 12">
            <a:extLst>
              <a:ext uri="{FF2B5EF4-FFF2-40B4-BE49-F238E27FC236}">
                <a16:creationId xmlns:a16="http://schemas.microsoft.com/office/drawing/2014/main" id="{11E3030C-F4A2-CE4C-BE73-E0FE61EEB3CE}"/>
              </a:ext>
            </a:extLst>
          </p:cNvPr>
          <p:cNvSpPr txBox="1"/>
          <p:nvPr/>
        </p:nvSpPr>
        <p:spPr>
          <a:xfrm>
            <a:off x="9838749" y="4258866"/>
            <a:ext cx="1601721" cy="923330"/>
          </a:xfrm>
          <a:prstGeom prst="rect">
            <a:avLst/>
          </a:prstGeom>
          <a:noFill/>
        </p:spPr>
        <p:txBody>
          <a:bodyPr wrap="none" rtlCol="0">
            <a:spAutoFit/>
          </a:bodyPr>
          <a:lstStyle/>
          <a:p>
            <a:r>
              <a:rPr lang="en-GB" dirty="0"/>
              <a:t>Missing or </a:t>
            </a:r>
          </a:p>
          <a:p>
            <a:r>
              <a:rPr lang="en-GB" dirty="0"/>
              <a:t>Obsolete </a:t>
            </a:r>
          </a:p>
          <a:p>
            <a:r>
              <a:rPr lang="en-GB" dirty="0"/>
              <a:t>Business Rules </a:t>
            </a:r>
          </a:p>
        </p:txBody>
      </p:sp>
      <p:sp>
        <p:nvSpPr>
          <p:cNvPr id="14" name="TextBox 13">
            <a:extLst>
              <a:ext uri="{FF2B5EF4-FFF2-40B4-BE49-F238E27FC236}">
                <a16:creationId xmlns:a16="http://schemas.microsoft.com/office/drawing/2014/main" id="{5BC0CF7B-0D18-564D-8D0A-6520CE0C49FC}"/>
              </a:ext>
            </a:extLst>
          </p:cNvPr>
          <p:cNvSpPr txBox="1"/>
          <p:nvPr/>
        </p:nvSpPr>
        <p:spPr>
          <a:xfrm>
            <a:off x="6096000" y="4931618"/>
            <a:ext cx="1567930" cy="923330"/>
          </a:xfrm>
          <a:prstGeom prst="rect">
            <a:avLst/>
          </a:prstGeom>
          <a:noFill/>
        </p:spPr>
        <p:txBody>
          <a:bodyPr wrap="none" rtlCol="0">
            <a:spAutoFit/>
          </a:bodyPr>
          <a:lstStyle/>
          <a:p>
            <a:r>
              <a:rPr lang="en-GB" dirty="0"/>
              <a:t>No Business</a:t>
            </a:r>
          </a:p>
          <a:p>
            <a:r>
              <a:rPr lang="en-GB" dirty="0"/>
              <a:t>Accountability</a:t>
            </a:r>
          </a:p>
          <a:p>
            <a:r>
              <a:rPr lang="en-GB" dirty="0"/>
              <a:t>for Data  </a:t>
            </a:r>
          </a:p>
        </p:txBody>
      </p:sp>
      <p:sp>
        <p:nvSpPr>
          <p:cNvPr id="15" name="TextBox 14">
            <a:extLst>
              <a:ext uri="{FF2B5EF4-FFF2-40B4-BE49-F238E27FC236}">
                <a16:creationId xmlns:a16="http://schemas.microsoft.com/office/drawing/2014/main" id="{6F7EBEC0-8342-F64F-B837-895787269A74}"/>
              </a:ext>
            </a:extLst>
          </p:cNvPr>
          <p:cNvSpPr txBox="1"/>
          <p:nvPr/>
        </p:nvSpPr>
        <p:spPr>
          <a:xfrm>
            <a:off x="3501618" y="4466464"/>
            <a:ext cx="1674689" cy="923330"/>
          </a:xfrm>
          <a:prstGeom prst="rect">
            <a:avLst/>
          </a:prstGeom>
          <a:noFill/>
        </p:spPr>
        <p:txBody>
          <a:bodyPr wrap="none" rtlCol="0">
            <a:spAutoFit/>
          </a:bodyPr>
          <a:lstStyle/>
          <a:p>
            <a:r>
              <a:rPr lang="en-GB" b="1" dirty="0">
                <a:solidFill>
                  <a:srgbClr val="FF0000"/>
                </a:solidFill>
              </a:rPr>
              <a:t>Undefined</a:t>
            </a:r>
          </a:p>
          <a:p>
            <a:r>
              <a:rPr lang="en-GB" b="1" dirty="0">
                <a:solidFill>
                  <a:srgbClr val="FF0000"/>
                </a:solidFill>
              </a:rPr>
              <a:t>Process &amp; Data </a:t>
            </a:r>
          </a:p>
          <a:p>
            <a:r>
              <a:rPr lang="en-GB" b="1" dirty="0">
                <a:solidFill>
                  <a:srgbClr val="FF0000"/>
                </a:solidFill>
              </a:rPr>
              <a:t>Ownership </a:t>
            </a:r>
          </a:p>
        </p:txBody>
      </p:sp>
      <p:cxnSp>
        <p:nvCxnSpPr>
          <p:cNvPr id="16" name="Straight Arrow Connector 15">
            <a:extLst>
              <a:ext uri="{FF2B5EF4-FFF2-40B4-BE49-F238E27FC236}">
                <a16:creationId xmlns:a16="http://schemas.microsoft.com/office/drawing/2014/main" id="{D23C2890-F021-FE40-9DD6-ECC6A5E602F2}"/>
              </a:ext>
            </a:extLst>
          </p:cNvPr>
          <p:cNvCxnSpPr>
            <a:cxnSpLocks/>
          </p:cNvCxnSpPr>
          <p:nvPr/>
        </p:nvCxnSpPr>
        <p:spPr>
          <a:xfrm>
            <a:off x="5703819" y="2197290"/>
            <a:ext cx="0" cy="8425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D7F8CEE-2948-A04B-B2E0-A1AC6D4DF73A}"/>
              </a:ext>
            </a:extLst>
          </p:cNvPr>
          <p:cNvCxnSpPr>
            <a:cxnSpLocks/>
          </p:cNvCxnSpPr>
          <p:nvPr/>
        </p:nvCxnSpPr>
        <p:spPr>
          <a:xfrm flipH="1" flipV="1">
            <a:off x="6320496" y="1761257"/>
            <a:ext cx="3356811" cy="4360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700038D-B0D6-4343-9377-56008FDCD181}"/>
              </a:ext>
            </a:extLst>
          </p:cNvPr>
          <p:cNvCxnSpPr>
            <a:cxnSpLocks/>
          </p:cNvCxnSpPr>
          <p:nvPr/>
        </p:nvCxnSpPr>
        <p:spPr>
          <a:xfrm flipV="1">
            <a:off x="4106844" y="1736373"/>
            <a:ext cx="1012655" cy="6594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0C408CB-CC0E-164B-8258-38492CB75A04}"/>
              </a:ext>
            </a:extLst>
          </p:cNvPr>
          <p:cNvCxnSpPr>
            <a:cxnSpLocks/>
          </p:cNvCxnSpPr>
          <p:nvPr/>
        </p:nvCxnSpPr>
        <p:spPr>
          <a:xfrm flipH="1" flipV="1">
            <a:off x="9950120" y="2857500"/>
            <a:ext cx="427121" cy="14013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4F6DBEA-024E-D349-8873-3BC176C4059E}"/>
              </a:ext>
            </a:extLst>
          </p:cNvPr>
          <p:cNvCxnSpPr>
            <a:cxnSpLocks/>
            <a:stCxn id="12" idx="1"/>
            <a:endCxn id="10" idx="3"/>
          </p:cNvCxnSpPr>
          <p:nvPr/>
        </p:nvCxnSpPr>
        <p:spPr>
          <a:xfrm flipH="1">
            <a:off x="8442013" y="2484521"/>
            <a:ext cx="76105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30C342F-7EB4-0047-B33D-92FE057E42E5}"/>
              </a:ext>
            </a:extLst>
          </p:cNvPr>
          <p:cNvCxnSpPr>
            <a:cxnSpLocks/>
          </p:cNvCxnSpPr>
          <p:nvPr/>
        </p:nvCxnSpPr>
        <p:spPr>
          <a:xfrm flipV="1">
            <a:off x="7736309" y="4836699"/>
            <a:ext cx="1985211" cy="6093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01E48D3-DDF3-D64F-9C9D-3A9BF9FDC629}"/>
              </a:ext>
            </a:extLst>
          </p:cNvPr>
          <p:cNvCxnSpPr>
            <a:cxnSpLocks/>
          </p:cNvCxnSpPr>
          <p:nvPr/>
        </p:nvCxnSpPr>
        <p:spPr>
          <a:xfrm flipV="1">
            <a:off x="2049916" y="1802317"/>
            <a:ext cx="750846" cy="449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79D0C17-F237-B448-9B1B-82664BA9CFF6}"/>
              </a:ext>
            </a:extLst>
          </p:cNvPr>
          <p:cNvCxnSpPr>
            <a:cxnSpLocks/>
          </p:cNvCxnSpPr>
          <p:nvPr/>
        </p:nvCxnSpPr>
        <p:spPr>
          <a:xfrm flipV="1">
            <a:off x="2785311" y="2081581"/>
            <a:ext cx="445168" cy="9682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A9FB919-B94A-1140-952F-2DCDA92044F2}"/>
              </a:ext>
            </a:extLst>
          </p:cNvPr>
          <p:cNvCxnSpPr>
            <a:cxnSpLocks/>
          </p:cNvCxnSpPr>
          <p:nvPr/>
        </p:nvCxnSpPr>
        <p:spPr>
          <a:xfrm flipH="1">
            <a:off x="6292459" y="2636921"/>
            <a:ext cx="1084909" cy="5213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C05775E-48D5-DC48-AD3A-4EEDCF7A0967}"/>
              </a:ext>
            </a:extLst>
          </p:cNvPr>
          <p:cNvSpPr txBox="1"/>
          <p:nvPr/>
        </p:nvSpPr>
        <p:spPr>
          <a:xfrm>
            <a:off x="8602581" y="871308"/>
            <a:ext cx="1904239" cy="646331"/>
          </a:xfrm>
          <a:prstGeom prst="rect">
            <a:avLst/>
          </a:prstGeom>
          <a:noFill/>
        </p:spPr>
        <p:txBody>
          <a:bodyPr wrap="none" rtlCol="0">
            <a:spAutoFit/>
          </a:bodyPr>
          <a:lstStyle/>
          <a:p>
            <a:r>
              <a:rPr lang="en-GB" b="1" dirty="0">
                <a:solidFill>
                  <a:srgbClr val="FF0000"/>
                </a:solidFill>
              </a:rPr>
              <a:t>Legacy IT &amp; </a:t>
            </a:r>
          </a:p>
          <a:p>
            <a:r>
              <a:rPr lang="en-GB" b="1" dirty="0">
                <a:solidFill>
                  <a:srgbClr val="FF0000"/>
                </a:solidFill>
              </a:rPr>
              <a:t>Underinvestment </a:t>
            </a:r>
          </a:p>
        </p:txBody>
      </p:sp>
      <p:sp>
        <p:nvSpPr>
          <p:cNvPr id="46" name="TextBox 45">
            <a:extLst>
              <a:ext uri="{FF2B5EF4-FFF2-40B4-BE49-F238E27FC236}">
                <a16:creationId xmlns:a16="http://schemas.microsoft.com/office/drawing/2014/main" id="{AF104CCF-4E7F-0A48-8C16-7D570CE5BE89}"/>
              </a:ext>
            </a:extLst>
          </p:cNvPr>
          <p:cNvSpPr txBox="1"/>
          <p:nvPr/>
        </p:nvSpPr>
        <p:spPr>
          <a:xfrm>
            <a:off x="7448257" y="3302863"/>
            <a:ext cx="1958678" cy="1200329"/>
          </a:xfrm>
          <a:prstGeom prst="rect">
            <a:avLst/>
          </a:prstGeom>
          <a:noFill/>
        </p:spPr>
        <p:txBody>
          <a:bodyPr wrap="none" rtlCol="0">
            <a:spAutoFit/>
          </a:bodyPr>
          <a:lstStyle/>
          <a:p>
            <a:r>
              <a:rPr lang="en-GB" dirty="0"/>
              <a:t>Poorly</a:t>
            </a:r>
          </a:p>
          <a:p>
            <a:r>
              <a:rPr lang="en-GB" dirty="0"/>
              <a:t>Defined &amp;</a:t>
            </a:r>
          </a:p>
          <a:p>
            <a:r>
              <a:rPr lang="en-GB" dirty="0"/>
              <a:t>Documented</a:t>
            </a:r>
          </a:p>
          <a:p>
            <a:r>
              <a:rPr lang="en-GB" dirty="0"/>
              <a:t>Business Processes</a:t>
            </a:r>
          </a:p>
        </p:txBody>
      </p:sp>
      <p:cxnSp>
        <p:nvCxnSpPr>
          <p:cNvPr id="47" name="Straight Arrow Connector 46">
            <a:extLst>
              <a:ext uri="{FF2B5EF4-FFF2-40B4-BE49-F238E27FC236}">
                <a16:creationId xmlns:a16="http://schemas.microsoft.com/office/drawing/2014/main" id="{B8CAB02E-9F6C-DA4B-9FE5-1DB32E805D15}"/>
              </a:ext>
            </a:extLst>
          </p:cNvPr>
          <p:cNvCxnSpPr>
            <a:cxnSpLocks/>
            <a:stCxn id="45" idx="2"/>
            <a:endCxn id="12" idx="0"/>
          </p:cNvCxnSpPr>
          <p:nvPr/>
        </p:nvCxnSpPr>
        <p:spPr>
          <a:xfrm>
            <a:off x="9554701" y="1517635"/>
            <a:ext cx="546237" cy="64372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2CF9510D-2104-9B4F-9682-12C62EB2D035}"/>
              </a:ext>
            </a:extLst>
          </p:cNvPr>
          <p:cNvCxnSpPr>
            <a:cxnSpLocks/>
          </p:cNvCxnSpPr>
          <p:nvPr/>
        </p:nvCxnSpPr>
        <p:spPr>
          <a:xfrm flipH="1" flipV="1">
            <a:off x="6665499" y="3558183"/>
            <a:ext cx="734467" cy="2288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FC0580D-8C64-7440-9628-11F636039E8B}"/>
              </a:ext>
            </a:extLst>
          </p:cNvPr>
          <p:cNvCxnSpPr>
            <a:cxnSpLocks/>
          </p:cNvCxnSpPr>
          <p:nvPr/>
        </p:nvCxnSpPr>
        <p:spPr>
          <a:xfrm flipV="1">
            <a:off x="5011157" y="4162927"/>
            <a:ext cx="2388809" cy="6737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7F716E7C-8560-F244-B808-714FC406D3FD}"/>
              </a:ext>
            </a:extLst>
          </p:cNvPr>
          <p:cNvSpPr txBox="1"/>
          <p:nvPr/>
        </p:nvSpPr>
        <p:spPr>
          <a:xfrm>
            <a:off x="8386944" y="5827574"/>
            <a:ext cx="2039982" cy="923330"/>
          </a:xfrm>
          <a:prstGeom prst="rect">
            <a:avLst/>
          </a:prstGeom>
          <a:noFill/>
        </p:spPr>
        <p:txBody>
          <a:bodyPr wrap="none" rtlCol="0">
            <a:spAutoFit/>
          </a:bodyPr>
          <a:lstStyle/>
          <a:p>
            <a:r>
              <a:rPr lang="en-GB" dirty="0"/>
              <a:t>Poor Requirements </a:t>
            </a:r>
          </a:p>
          <a:p>
            <a:r>
              <a:rPr lang="en-GB" dirty="0"/>
              <a:t>&amp; Change </a:t>
            </a:r>
          </a:p>
          <a:p>
            <a:r>
              <a:rPr lang="en-GB" dirty="0"/>
              <a:t>Management</a:t>
            </a:r>
          </a:p>
        </p:txBody>
      </p:sp>
      <p:sp>
        <p:nvSpPr>
          <p:cNvPr id="60" name="Slide Number Placeholder 3">
            <a:extLst>
              <a:ext uri="{FF2B5EF4-FFF2-40B4-BE49-F238E27FC236}">
                <a16:creationId xmlns:a16="http://schemas.microsoft.com/office/drawing/2014/main" id="{A8A2C194-4B0E-4340-A170-FE3AC050B68E}"/>
              </a:ext>
            </a:extLst>
          </p:cNvPr>
          <p:cNvSpPr txBox="1">
            <a:spLocks/>
          </p:cNvSpPr>
          <p:nvPr/>
        </p:nvSpPr>
        <p:spPr>
          <a:xfrm>
            <a:off x="11353800" y="6362365"/>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a:pPr algn="r"/>
              <a:t>71</a:t>
            </a:fld>
            <a:endParaRPr lang="en-US" sz="1200" dirty="0"/>
          </a:p>
        </p:txBody>
      </p:sp>
      <p:cxnSp>
        <p:nvCxnSpPr>
          <p:cNvPr id="61" name="Straight Arrow Connector 60">
            <a:extLst>
              <a:ext uri="{FF2B5EF4-FFF2-40B4-BE49-F238E27FC236}">
                <a16:creationId xmlns:a16="http://schemas.microsoft.com/office/drawing/2014/main" id="{8DF48DD7-5002-2B40-854C-9B77544A47E6}"/>
              </a:ext>
            </a:extLst>
          </p:cNvPr>
          <p:cNvCxnSpPr>
            <a:cxnSpLocks/>
          </p:cNvCxnSpPr>
          <p:nvPr/>
        </p:nvCxnSpPr>
        <p:spPr>
          <a:xfrm flipV="1">
            <a:off x="9262218" y="5141358"/>
            <a:ext cx="1252855" cy="75501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A4E3DC7-2A10-0C42-B4F8-B246D621FB5B}"/>
              </a:ext>
            </a:extLst>
          </p:cNvPr>
          <p:cNvCxnSpPr>
            <a:cxnSpLocks/>
          </p:cNvCxnSpPr>
          <p:nvPr/>
        </p:nvCxnSpPr>
        <p:spPr>
          <a:xfrm>
            <a:off x="4150899" y="5389794"/>
            <a:ext cx="4172447" cy="101702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A34421F8-90E1-9D4F-827E-CA84BE8A2FE1}"/>
              </a:ext>
            </a:extLst>
          </p:cNvPr>
          <p:cNvCxnSpPr>
            <a:cxnSpLocks/>
          </p:cNvCxnSpPr>
          <p:nvPr/>
        </p:nvCxnSpPr>
        <p:spPr>
          <a:xfrm flipH="1" flipV="1">
            <a:off x="3026711" y="3716526"/>
            <a:ext cx="919224" cy="7499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F3A1ABBF-7B81-F140-A573-507A1F182CAC}"/>
              </a:ext>
            </a:extLst>
          </p:cNvPr>
          <p:cNvSpPr/>
          <p:nvPr/>
        </p:nvSpPr>
        <p:spPr>
          <a:xfrm>
            <a:off x="113695" y="2524023"/>
            <a:ext cx="2012533" cy="3303551"/>
          </a:xfrm>
          <a:prstGeom prst="rect">
            <a:avLst/>
          </a:prstGeom>
          <a:solidFill>
            <a:schemeClr val="accent1">
              <a:lumMod val="7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USES OF MCDs</a:t>
            </a:r>
          </a:p>
          <a:p>
            <a:pPr marL="285750" indent="-285750">
              <a:buFont typeface="Arial" panose="020B0604020202020204" pitchFamily="34" charset="0"/>
              <a:buChar char="•"/>
            </a:pPr>
            <a:r>
              <a:rPr lang="en-GB" sz="1400" dirty="0"/>
              <a:t>Demonstrates multi-causality of problems &amp; effects</a:t>
            </a:r>
          </a:p>
          <a:p>
            <a:pPr marL="285750" indent="-285750">
              <a:buFont typeface="Arial" panose="020B0604020202020204" pitchFamily="34" charset="0"/>
              <a:buChar char="•"/>
            </a:pPr>
            <a:r>
              <a:rPr lang="en-GB" sz="1400" dirty="0"/>
              <a:t>Gives holistic analysis (PPT)</a:t>
            </a:r>
          </a:p>
          <a:p>
            <a:pPr marL="285750" indent="-285750">
              <a:buFont typeface="Arial" panose="020B0604020202020204" pitchFamily="34" charset="0"/>
              <a:buChar char="•"/>
            </a:pPr>
            <a:r>
              <a:rPr lang="en-GB" sz="1400" dirty="0"/>
              <a:t>Highlights Root Causes to suggest potential sequencing of activities</a:t>
            </a:r>
          </a:p>
          <a:p>
            <a:pPr marL="285750" indent="-285750">
              <a:buFont typeface="Arial" panose="020B0604020202020204" pitchFamily="34" charset="0"/>
              <a:buChar char="•"/>
            </a:pPr>
            <a:r>
              <a:rPr lang="en-GB" sz="1400" dirty="0"/>
              <a:t>Useful technique for gaining consensus on problems &amp; potential actions </a:t>
            </a:r>
          </a:p>
        </p:txBody>
      </p:sp>
      <p:cxnSp>
        <p:nvCxnSpPr>
          <p:cNvPr id="35" name="Straight Arrow Connector 34">
            <a:extLst>
              <a:ext uri="{FF2B5EF4-FFF2-40B4-BE49-F238E27FC236}">
                <a16:creationId xmlns:a16="http://schemas.microsoft.com/office/drawing/2014/main" id="{8C4B3CCE-4C18-DB4F-A5A7-1E753915742C}"/>
              </a:ext>
            </a:extLst>
          </p:cNvPr>
          <p:cNvCxnSpPr>
            <a:cxnSpLocks/>
            <a:endCxn id="14" idx="1"/>
          </p:cNvCxnSpPr>
          <p:nvPr/>
        </p:nvCxnSpPr>
        <p:spPr>
          <a:xfrm>
            <a:off x="4734426" y="5133389"/>
            <a:ext cx="1361574" cy="2598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7470B20-E735-4D42-A3C5-4F63CF3A72E8}"/>
              </a:ext>
            </a:extLst>
          </p:cNvPr>
          <p:cNvSpPr txBox="1"/>
          <p:nvPr/>
        </p:nvSpPr>
        <p:spPr>
          <a:xfrm>
            <a:off x="113695" y="5847970"/>
            <a:ext cx="4054187" cy="523220"/>
          </a:xfrm>
          <a:prstGeom prst="rect">
            <a:avLst/>
          </a:prstGeom>
          <a:noFill/>
          <a:ln w="25400">
            <a:solidFill>
              <a:schemeClr val="tx1"/>
            </a:solidFill>
          </a:ln>
        </p:spPr>
        <p:txBody>
          <a:bodyPr wrap="none" rtlCol="0">
            <a:spAutoFit/>
          </a:bodyPr>
          <a:lstStyle/>
          <a:p>
            <a:r>
              <a:rPr lang="en-GB" sz="1400" b="1" dirty="0">
                <a:latin typeface="Abadi" panose="020B0604020104020204" pitchFamily="34" charset="0"/>
              </a:rPr>
              <a:t>Key:  </a:t>
            </a:r>
            <a:r>
              <a:rPr lang="en-GB" sz="1400" dirty="0">
                <a:latin typeface="Abadi" panose="020B0604020104020204" pitchFamily="34" charset="0"/>
              </a:rPr>
              <a:t>	</a:t>
            </a:r>
            <a:r>
              <a:rPr lang="en-GB" sz="1400" b="1" dirty="0">
                <a:solidFill>
                  <a:schemeClr val="accent6">
                    <a:lumMod val="75000"/>
                  </a:schemeClr>
                </a:solidFill>
                <a:latin typeface="Abadi" panose="020B0604020104020204" pitchFamily="34" charset="0"/>
              </a:rPr>
              <a:t>GREEN</a:t>
            </a:r>
            <a:r>
              <a:rPr lang="en-GB" sz="1400" dirty="0">
                <a:latin typeface="Abadi" panose="020B0604020104020204" pitchFamily="34" charset="0"/>
              </a:rPr>
              <a:t> – End problem to be explained</a:t>
            </a:r>
          </a:p>
          <a:p>
            <a:r>
              <a:rPr lang="en-GB" sz="1400" dirty="0">
                <a:latin typeface="Abadi" panose="020B0604020104020204" pitchFamily="34" charset="0"/>
              </a:rPr>
              <a:t>	</a:t>
            </a:r>
            <a:r>
              <a:rPr lang="en-GB" sz="1400" b="1" dirty="0">
                <a:solidFill>
                  <a:srgbClr val="FF0000"/>
                </a:solidFill>
                <a:latin typeface="Abadi" panose="020B0604020104020204" pitchFamily="34" charset="0"/>
              </a:rPr>
              <a:t>RED</a:t>
            </a:r>
            <a:r>
              <a:rPr lang="en-GB" sz="1400" dirty="0">
                <a:latin typeface="Abadi" panose="020B0604020104020204" pitchFamily="34" charset="0"/>
              </a:rPr>
              <a:t> – Root causes</a:t>
            </a:r>
          </a:p>
        </p:txBody>
      </p:sp>
    </p:spTree>
    <p:extLst>
      <p:ext uri="{BB962C8B-B14F-4D97-AF65-F5344CB8AC3E}">
        <p14:creationId xmlns:p14="http://schemas.microsoft.com/office/powerpoint/2010/main" val="18253491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KPIs</a:t>
            </a:r>
          </a:p>
        </p:txBody>
      </p:sp>
      <p:sp>
        <p:nvSpPr>
          <p:cNvPr id="3" name="Content Placeholder 2"/>
          <p:cNvSpPr>
            <a:spLocks noGrp="1"/>
          </p:cNvSpPr>
          <p:nvPr>
            <p:ph idx="1"/>
          </p:nvPr>
        </p:nvSpPr>
        <p:spPr/>
        <p:txBody>
          <a:bodyPr/>
          <a:lstStyle/>
          <a:p>
            <a:r>
              <a:rPr lang="en-US" dirty="0"/>
              <a:t>Most businesses set strategic goals they desire to achieve and measure these goals against Key Performance Indicators (KPIs).  </a:t>
            </a:r>
          </a:p>
          <a:p>
            <a:pPr lvl="1"/>
            <a:r>
              <a:rPr lang="en-US" dirty="0"/>
              <a:t>These KPIs provide a concrete, objective way  to measure progress towards these goals</a:t>
            </a:r>
          </a:p>
          <a:p>
            <a:r>
              <a:rPr lang="en-US" dirty="0"/>
              <a:t>To use Finance as a comparison, they have a number of KPIs they use </a:t>
            </a:r>
            <a:br>
              <a:rPr lang="en-US" dirty="0"/>
            </a:br>
            <a:r>
              <a:rPr lang="en-US" dirty="0"/>
              <a:t>to manage </a:t>
            </a:r>
            <a:r>
              <a:rPr lang="en-US" b="1" dirty="0"/>
              <a:t>financial assets</a:t>
            </a:r>
            <a:endParaRPr lang="en-US" dirty="0"/>
          </a:p>
          <a:p>
            <a:pPr lvl="1"/>
            <a:r>
              <a:rPr lang="en-US" dirty="0"/>
              <a:t>Revenue Projections</a:t>
            </a:r>
          </a:p>
          <a:p>
            <a:pPr lvl="1"/>
            <a:r>
              <a:rPr lang="en-US" dirty="0"/>
              <a:t>Budget Goals &amp; Limits</a:t>
            </a:r>
          </a:p>
          <a:p>
            <a:pPr lvl="1"/>
            <a:r>
              <a:rPr lang="en-US" dirty="0"/>
              <a:t>Expense Ration, etc.</a:t>
            </a:r>
          </a:p>
          <a:p>
            <a:r>
              <a:rPr lang="en-US" dirty="0"/>
              <a:t>We need to do the same with </a:t>
            </a:r>
            <a:r>
              <a:rPr lang="en-US" b="1" dirty="0"/>
              <a:t>data assets</a:t>
            </a:r>
            <a:endParaRPr lang="en-US" dirty="0"/>
          </a:p>
          <a:p>
            <a:pPr lvl="1"/>
            <a:r>
              <a:rPr lang="en-US" dirty="0"/>
              <a:t>% complete</a:t>
            </a:r>
          </a:p>
          <a:p>
            <a:pPr lvl="1"/>
            <a:r>
              <a:rPr lang="en-US" dirty="0"/>
              <a:t>% accuracy</a:t>
            </a:r>
          </a:p>
          <a:p>
            <a:pPr lvl="1"/>
            <a:r>
              <a:rPr lang="en-US" dirty="0"/>
              <a:t>Timeliness</a:t>
            </a:r>
          </a:p>
          <a:p>
            <a:pPr lvl="1"/>
            <a:r>
              <a:rPr lang="en-US" dirty="0"/>
              <a:t>RoI</a:t>
            </a:r>
          </a:p>
          <a:p>
            <a:pPr lvl="1"/>
            <a:r>
              <a:rPr lang="en-US" dirty="0"/>
              <a:t>Cost Savings</a:t>
            </a:r>
          </a:p>
          <a:p>
            <a:pPr lvl="1"/>
            <a:endParaRPr lang="en-US" dirty="0"/>
          </a:p>
        </p:txBody>
      </p:sp>
      <p:sp>
        <p:nvSpPr>
          <p:cNvPr id="5" name="Content Placeholder 4"/>
          <p:cNvSpPr>
            <a:spLocks noGrp="1"/>
          </p:cNvSpPr>
          <p:nvPr>
            <p:ph sz="quarter" idx="15"/>
          </p:nvPr>
        </p:nvSpPr>
        <p:spPr/>
        <p:txBody>
          <a:bodyPr/>
          <a:lstStyle/>
          <a:p>
            <a:r>
              <a:rPr lang="en-US" dirty="0"/>
              <a:t>“You Can’t Manage What You Can’t Measure”</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258780">
            <a:off x="3890766" y="2879662"/>
            <a:ext cx="654967" cy="864811"/>
          </a:xfrm>
          <a:prstGeom prst="rect">
            <a:avLst/>
          </a:prstGeom>
        </p:spPr>
      </p:pic>
      <p:grpSp>
        <p:nvGrpSpPr>
          <p:cNvPr id="7" name="Group 6"/>
          <p:cNvGrpSpPr/>
          <p:nvPr/>
        </p:nvGrpSpPr>
        <p:grpSpPr>
          <a:xfrm rot="593888">
            <a:off x="2807576" y="4686328"/>
            <a:ext cx="1719619" cy="844400"/>
            <a:chOff x="6918927" y="3797576"/>
            <a:chExt cx="1719619" cy="844400"/>
          </a:xfrm>
        </p:grpSpPr>
        <p:pic>
          <p:nvPicPr>
            <p:cNvPr id="8" name="Picture 7"/>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918927" y="3797576"/>
              <a:ext cx="812621" cy="844400"/>
            </a:xfrm>
            <a:prstGeom prst="rect">
              <a:avLst/>
            </a:prstGeom>
          </p:spPr>
        </p:pic>
        <p:sp>
          <p:nvSpPr>
            <p:cNvPr id="9" name="TextBox 8"/>
            <p:cNvSpPr txBox="1"/>
            <p:nvPr/>
          </p:nvSpPr>
          <p:spPr>
            <a:xfrm>
              <a:off x="6959871" y="3797576"/>
              <a:ext cx="1678675" cy="307777"/>
            </a:xfrm>
            <a:prstGeom prst="rect">
              <a:avLst/>
            </a:prstGeom>
            <a:noFill/>
          </p:spPr>
          <p:txBody>
            <a:bodyPr wrap="square" rtlCol="0">
              <a:spAutoFit/>
            </a:bodyPr>
            <a:lstStyle/>
            <a:p>
              <a:r>
                <a:rPr lang="en-US" sz="1400" b="1" dirty="0">
                  <a:solidFill>
                    <a:srgbClr val="000099"/>
                  </a:solidFill>
                </a:rPr>
                <a:t>001011</a:t>
              </a:r>
            </a:p>
          </p:txBody>
        </p:sp>
      </p:grpSp>
      <p:sp>
        <p:nvSpPr>
          <p:cNvPr id="10" name="Slide Number Placeholder 3">
            <a:extLst>
              <a:ext uri="{FF2B5EF4-FFF2-40B4-BE49-F238E27FC236}">
                <a16:creationId xmlns:a16="http://schemas.microsoft.com/office/drawing/2014/main" id="{DA207D93-13F0-F84B-8C42-2A4D42B8509F}"/>
              </a:ext>
            </a:extLst>
          </p:cNvPr>
          <p:cNvSpPr txBox="1">
            <a:spLocks/>
          </p:cNvSpPr>
          <p:nvPr/>
        </p:nvSpPr>
        <p:spPr>
          <a:xfrm>
            <a:off x="11353800" y="6362365"/>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a:pPr algn="r"/>
              <a:t>72</a:t>
            </a:fld>
            <a:endParaRPr lang="en-US" sz="1200" dirty="0"/>
          </a:p>
        </p:txBody>
      </p:sp>
    </p:spTree>
    <p:extLst>
      <p:ext uri="{BB962C8B-B14F-4D97-AF65-F5344CB8AC3E}">
        <p14:creationId xmlns:p14="http://schemas.microsoft.com/office/powerpoint/2010/main" val="36025585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DE10F-AAEC-7541-952B-069E2C73D473}"/>
              </a:ext>
            </a:extLst>
          </p:cNvPr>
          <p:cNvSpPr>
            <a:spLocks noGrp="1"/>
          </p:cNvSpPr>
          <p:nvPr>
            <p:ph type="title"/>
          </p:nvPr>
        </p:nvSpPr>
        <p:spPr>
          <a:xfrm>
            <a:off x="440195" y="166516"/>
            <a:ext cx="10515600" cy="625080"/>
          </a:xfrm>
        </p:spPr>
        <p:txBody>
          <a:bodyPr/>
          <a:lstStyle/>
          <a:p>
            <a:r>
              <a:rPr lang="en-GB" sz="3200" b="1" dirty="0"/>
              <a:t>Baselining &amp; Setting KPIs:  the 7 Dimensions of Data Quality</a:t>
            </a:r>
            <a:r>
              <a:rPr lang="en-GB" sz="3200" dirty="0"/>
              <a:t> </a:t>
            </a:r>
          </a:p>
        </p:txBody>
      </p:sp>
      <p:sp>
        <p:nvSpPr>
          <p:cNvPr id="4" name="Slide Number Placeholder 3">
            <a:extLst>
              <a:ext uri="{FF2B5EF4-FFF2-40B4-BE49-F238E27FC236}">
                <a16:creationId xmlns:a16="http://schemas.microsoft.com/office/drawing/2014/main" id="{B2A0DF97-2433-EB4B-ACBE-AF63D44F806C}"/>
              </a:ext>
            </a:extLst>
          </p:cNvPr>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aphicFrame>
        <p:nvGraphicFramePr>
          <p:cNvPr id="7" name="Diagram 6">
            <a:extLst>
              <a:ext uri="{FF2B5EF4-FFF2-40B4-BE49-F238E27FC236}">
                <a16:creationId xmlns:a16="http://schemas.microsoft.com/office/drawing/2014/main" id="{ACC106FC-D1D0-AD40-B92E-4045294E2D83}"/>
              </a:ext>
            </a:extLst>
          </p:cNvPr>
          <p:cNvGraphicFramePr/>
          <p:nvPr/>
        </p:nvGraphicFramePr>
        <p:xfrm>
          <a:off x="985653" y="949714"/>
          <a:ext cx="1011975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4">
            <a:extLst>
              <a:ext uri="{FF2B5EF4-FFF2-40B4-BE49-F238E27FC236}">
                <a16:creationId xmlns:a16="http://schemas.microsoft.com/office/drawing/2014/main" id="{CE788B98-2D62-9D4A-82EB-08791FE814BF}"/>
              </a:ext>
            </a:extLst>
          </p:cNvPr>
          <p:cNvSpPr txBox="1"/>
          <p:nvPr/>
        </p:nvSpPr>
        <p:spPr>
          <a:xfrm>
            <a:off x="11311868" y="3623104"/>
            <a:ext cx="572566" cy="358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endParaRPr lang="en-GB" sz="1500" dirty="0">
              <a:solidFill>
                <a:schemeClr val="tx1"/>
              </a:solidFill>
            </a:endParaRPr>
          </a:p>
        </p:txBody>
      </p:sp>
      <p:sp>
        <p:nvSpPr>
          <p:cNvPr id="16" name="Rounded Rectangle 4">
            <a:extLst>
              <a:ext uri="{FF2B5EF4-FFF2-40B4-BE49-F238E27FC236}">
                <a16:creationId xmlns:a16="http://schemas.microsoft.com/office/drawing/2014/main" id="{D7580F7E-EC05-DC40-9A1E-D06C4EFBF9DA}"/>
              </a:ext>
            </a:extLst>
          </p:cNvPr>
          <p:cNvSpPr txBox="1"/>
          <p:nvPr/>
        </p:nvSpPr>
        <p:spPr>
          <a:xfrm>
            <a:off x="11256870" y="2057741"/>
            <a:ext cx="572565" cy="3585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endParaRPr lang="en-GB" sz="1500" dirty="0"/>
          </a:p>
        </p:txBody>
      </p:sp>
      <p:grpSp>
        <p:nvGrpSpPr>
          <p:cNvPr id="3" name="Group 2">
            <a:extLst>
              <a:ext uri="{FF2B5EF4-FFF2-40B4-BE49-F238E27FC236}">
                <a16:creationId xmlns:a16="http://schemas.microsoft.com/office/drawing/2014/main" id="{1A94AC1F-EFE4-3746-A8D5-EB92489DD269}"/>
              </a:ext>
            </a:extLst>
          </p:cNvPr>
          <p:cNvGrpSpPr/>
          <p:nvPr/>
        </p:nvGrpSpPr>
        <p:grpSpPr>
          <a:xfrm>
            <a:off x="11055541" y="3429000"/>
            <a:ext cx="1189062" cy="2461984"/>
            <a:chOff x="11013695" y="1873075"/>
            <a:chExt cx="1189062" cy="2461984"/>
          </a:xfrm>
        </p:grpSpPr>
        <p:sp>
          <p:nvSpPr>
            <p:cNvPr id="9" name="TextBox 8">
              <a:extLst>
                <a:ext uri="{FF2B5EF4-FFF2-40B4-BE49-F238E27FC236}">
                  <a16:creationId xmlns:a16="http://schemas.microsoft.com/office/drawing/2014/main" id="{CAE81057-51CE-DF48-8F36-35A4D57B1222}"/>
                </a:ext>
              </a:extLst>
            </p:cNvPr>
            <p:cNvSpPr txBox="1"/>
            <p:nvPr/>
          </p:nvSpPr>
          <p:spPr>
            <a:xfrm>
              <a:off x="11033847" y="2730899"/>
              <a:ext cx="1168910" cy="523220"/>
            </a:xfrm>
            <a:prstGeom prst="rect">
              <a:avLst/>
            </a:prstGeom>
            <a:noFill/>
          </p:spPr>
          <p:txBody>
            <a:bodyPr wrap="none" rtlCol="0">
              <a:spAutoFit/>
            </a:bodyPr>
            <a:lstStyle/>
            <a:p>
              <a:pPr algn="ctr"/>
              <a:r>
                <a:rPr lang="en-GB" sz="1400" b="1" dirty="0"/>
                <a:t>CONTENT</a:t>
              </a:r>
            </a:p>
            <a:p>
              <a:pPr algn="ctr"/>
              <a:r>
                <a:rPr lang="en-GB" sz="1400" b="1" dirty="0"/>
                <a:t>DIMENSIONS</a:t>
              </a:r>
            </a:p>
          </p:txBody>
        </p:sp>
        <p:sp>
          <p:nvSpPr>
            <p:cNvPr id="11" name="Rounded Rectangle 10">
              <a:extLst>
                <a:ext uri="{FF2B5EF4-FFF2-40B4-BE49-F238E27FC236}">
                  <a16:creationId xmlns:a16="http://schemas.microsoft.com/office/drawing/2014/main" id="{4D2A7895-D9CA-AC40-A84B-5D0CFE052829}"/>
                </a:ext>
              </a:extLst>
            </p:cNvPr>
            <p:cNvSpPr/>
            <p:nvPr/>
          </p:nvSpPr>
          <p:spPr>
            <a:xfrm>
              <a:off x="11292469" y="3405012"/>
              <a:ext cx="611363" cy="397386"/>
            </a:xfrm>
            <a:prstGeom prst="roundRect">
              <a:avLst/>
            </a:prstGeom>
            <a:solidFill>
              <a:schemeClr val="accent6">
                <a:lumMod val="60000"/>
                <a:lumOff val="40000"/>
              </a:schemeClr>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5">
                <a:hueOff val="-7353344"/>
                <a:satOff val="-10228"/>
                <a:lumOff val="-3922"/>
                <a:alphaOff val="0"/>
              </a:schemeClr>
            </a:effectRef>
            <a:fontRef idx="minor">
              <a:schemeClr val="lt1"/>
            </a:fontRef>
          </p:style>
          <p:txBody>
            <a:bodyPr/>
            <a:lstStyle/>
            <a:p>
              <a:endParaRPr lang="en-GB" dirty="0"/>
            </a:p>
          </p:txBody>
        </p:sp>
        <p:sp>
          <p:nvSpPr>
            <p:cNvPr id="15" name="Rounded Rectangle 14">
              <a:extLst>
                <a:ext uri="{FF2B5EF4-FFF2-40B4-BE49-F238E27FC236}">
                  <a16:creationId xmlns:a16="http://schemas.microsoft.com/office/drawing/2014/main" id="{649CABC6-EB57-3E45-9272-7720C269676A}"/>
                </a:ext>
              </a:extLst>
            </p:cNvPr>
            <p:cNvSpPr/>
            <p:nvPr/>
          </p:nvSpPr>
          <p:spPr>
            <a:xfrm>
              <a:off x="11268680" y="2369247"/>
              <a:ext cx="611362" cy="397385"/>
            </a:xfrm>
            <a:prstGeom prst="roundRect">
              <a:avLst/>
            </a:prstGeom>
            <a:solidFill>
              <a:schemeClr val="accent1">
                <a:lumMod val="75000"/>
              </a:schemeClr>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5">
                <a:hueOff val="-1225557"/>
                <a:satOff val="-1705"/>
                <a:lumOff val="-654"/>
                <a:alphaOff val="0"/>
              </a:schemeClr>
            </a:effectRef>
            <a:fontRef idx="minor">
              <a:schemeClr val="lt1"/>
            </a:fontRef>
          </p:style>
          <p:txBody>
            <a:bodyPr/>
            <a:lstStyle/>
            <a:p>
              <a:endParaRPr lang="en-GB" dirty="0"/>
            </a:p>
          </p:txBody>
        </p:sp>
        <p:sp>
          <p:nvSpPr>
            <p:cNvPr id="17" name="TextBox 16">
              <a:extLst>
                <a:ext uri="{FF2B5EF4-FFF2-40B4-BE49-F238E27FC236}">
                  <a16:creationId xmlns:a16="http://schemas.microsoft.com/office/drawing/2014/main" id="{A0BDCE8F-67AD-464E-9694-F6803A9D7931}"/>
                </a:ext>
              </a:extLst>
            </p:cNvPr>
            <p:cNvSpPr txBox="1"/>
            <p:nvPr/>
          </p:nvSpPr>
          <p:spPr>
            <a:xfrm>
              <a:off x="11013695" y="3811839"/>
              <a:ext cx="1168910" cy="523220"/>
            </a:xfrm>
            <a:prstGeom prst="rect">
              <a:avLst/>
            </a:prstGeom>
            <a:noFill/>
          </p:spPr>
          <p:txBody>
            <a:bodyPr wrap="none" rtlCol="0">
              <a:spAutoFit/>
            </a:bodyPr>
            <a:lstStyle/>
            <a:p>
              <a:pPr algn="ctr"/>
              <a:r>
                <a:rPr lang="en-GB" sz="1400" b="1" dirty="0"/>
                <a:t>CONTEXT</a:t>
              </a:r>
            </a:p>
            <a:p>
              <a:pPr algn="ctr"/>
              <a:r>
                <a:rPr lang="en-GB" sz="1400" b="1" dirty="0"/>
                <a:t>DIMENSIONS</a:t>
              </a:r>
            </a:p>
          </p:txBody>
        </p:sp>
        <p:sp>
          <p:nvSpPr>
            <p:cNvPr id="21" name="TextBox 20">
              <a:extLst>
                <a:ext uri="{FF2B5EF4-FFF2-40B4-BE49-F238E27FC236}">
                  <a16:creationId xmlns:a16="http://schemas.microsoft.com/office/drawing/2014/main" id="{73D83233-3723-1A43-A4AA-939E584C2763}"/>
                </a:ext>
              </a:extLst>
            </p:cNvPr>
            <p:cNvSpPr txBox="1"/>
            <p:nvPr/>
          </p:nvSpPr>
          <p:spPr>
            <a:xfrm>
              <a:off x="11286854" y="1873075"/>
              <a:ext cx="581378" cy="369332"/>
            </a:xfrm>
            <a:prstGeom prst="rect">
              <a:avLst/>
            </a:prstGeom>
            <a:noFill/>
          </p:spPr>
          <p:txBody>
            <a:bodyPr wrap="none" rtlCol="0">
              <a:spAutoFit/>
            </a:bodyPr>
            <a:lstStyle/>
            <a:p>
              <a:r>
                <a:rPr lang="en-GB" dirty="0"/>
                <a:t>Key:</a:t>
              </a:r>
            </a:p>
          </p:txBody>
        </p:sp>
      </p:grpSp>
      <p:sp>
        <p:nvSpPr>
          <p:cNvPr id="24" name="TextBox 23">
            <a:extLst>
              <a:ext uri="{FF2B5EF4-FFF2-40B4-BE49-F238E27FC236}">
                <a16:creationId xmlns:a16="http://schemas.microsoft.com/office/drawing/2014/main" id="{AD0A5486-DB30-4248-8151-BD9DC56382E2}"/>
              </a:ext>
            </a:extLst>
          </p:cNvPr>
          <p:cNvSpPr txBox="1"/>
          <p:nvPr/>
        </p:nvSpPr>
        <p:spPr>
          <a:xfrm>
            <a:off x="6743180" y="1016973"/>
            <a:ext cx="2478013" cy="461665"/>
          </a:xfrm>
          <a:prstGeom prst="rect">
            <a:avLst/>
          </a:prstGeom>
          <a:noFill/>
        </p:spPr>
        <p:txBody>
          <a:bodyPr wrap="square" rtlCol="0">
            <a:spAutoFit/>
          </a:bodyPr>
          <a:lstStyle/>
          <a:p>
            <a:r>
              <a:rPr lang="en-GB" sz="1200" b="1" dirty="0">
                <a:solidFill>
                  <a:srgbClr val="005493"/>
                </a:solidFill>
              </a:rPr>
              <a:t>Is all the required data present?</a:t>
            </a:r>
          </a:p>
          <a:p>
            <a:r>
              <a:rPr lang="en-GB" sz="1200" i="1" dirty="0">
                <a:solidFill>
                  <a:srgbClr val="005493"/>
                </a:solidFill>
              </a:rPr>
              <a:t>(e.g. date of birth in a DoB field) </a:t>
            </a:r>
          </a:p>
        </p:txBody>
      </p:sp>
      <p:sp>
        <p:nvSpPr>
          <p:cNvPr id="30" name="TextBox 29">
            <a:extLst>
              <a:ext uri="{FF2B5EF4-FFF2-40B4-BE49-F238E27FC236}">
                <a16:creationId xmlns:a16="http://schemas.microsoft.com/office/drawing/2014/main" id="{01C15880-C7E3-2148-93C7-85219F174243}"/>
              </a:ext>
            </a:extLst>
          </p:cNvPr>
          <p:cNvSpPr txBox="1"/>
          <p:nvPr/>
        </p:nvSpPr>
        <p:spPr>
          <a:xfrm>
            <a:off x="8979924" y="3844199"/>
            <a:ext cx="2198220" cy="1200329"/>
          </a:xfrm>
          <a:prstGeom prst="rect">
            <a:avLst/>
          </a:prstGeom>
          <a:noFill/>
        </p:spPr>
        <p:txBody>
          <a:bodyPr wrap="square" rtlCol="0">
            <a:spAutoFit/>
          </a:bodyPr>
          <a:lstStyle/>
          <a:p>
            <a:r>
              <a:rPr lang="en-GB" sz="1200" b="1" dirty="0">
                <a:solidFill>
                  <a:srgbClr val="005493"/>
                </a:solidFill>
              </a:rPr>
              <a:t>In a data source, is the entry unique or are there unintended duplicate records?</a:t>
            </a:r>
          </a:p>
          <a:p>
            <a:r>
              <a:rPr lang="en-GB" sz="1200" i="1" dirty="0">
                <a:solidFill>
                  <a:srgbClr val="005493"/>
                </a:solidFill>
              </a:rPr>
              <a:t>(e.g. same client organisation spelled several different ways in multiple CRM records)</a:t>
            </a:r>
          </a:p>
        </p:txBody>
      </p:sp>
      <p:sp>
        <p:nvSpPr>
          <p:cNvPr id="31" name="TextBox 30">
            <a:extLst>
              <a:ext uri="{FF2B5EF4-FFF2-40B4-BE49-F238E27FC236}">
                <a16:creationId xmlns:a16="http://schemas.microsoft.com/office/drawing/2014/main" id="{6EBDDE54-E024-C846-ADD2-C54BA13F6A74}"/>
              </a:ext>
            </a:extLst>
          </p:cNvPr>
          <p:cNvSpPr txBox="1"/>
          <p:nvPr/>
        </p:nvSpPr>
        <p:spPr>
          <a:xfrm>
            <a:off x="8568532" y="1851815"/>
            <a:ext cx="2478013" cy="646331"/>
          </a:xfrm>
          <a:prstGeom prst="rect">
            <a:avLst/>
          </a:prstGeom>
          <a:noFill/>
        </p:spPr>
        <p:txBody>
          <a:bodyPr wrap="square" rtlCol="0">
            <a:spAutoFit/>
          </a:bodyPr>
          <a:lstStyle/>
          <a:p>
            <a:r>
              <a:rPr lang="en-GB" sz="1200" b="1" dirty="0">
                <a:solidFill>
                  <a:srgbClr val="005493"/>
                </a:solidFill>
              </a:rPr>
              <a:t>Does the data reflect the real world?</a:t>
            </a:r>
          </a:p>
          <a:p>
            <a:r>
              <a:rPr lang="en-GB" sz="1200" i="1" dirty="0">
                <a:solidFill>
                  <a:srgbClr val="005493"/>
                </a:solidFill>
              </a:rPr>
              <a:t>(e.g. current customer address) </a:t>
            </a:r>
          </a:p>
        </p:txBody>
      </p:sp>
      <p:sp>
        <p:nvSpPr>
          <p:cNvPr id="32" name="TextBox 31">
            <a:extLst>
              <a:ext uri="{FF2B5EF4-FFF2-40B4-BE49-F238E27FC236}">
                <a16:creationId xmlns:a16="http://schemas.microsoft.com/office/drawing/2014/main" id="{4816EED1-9A4A-B246-AED7-9BE73F6075BA}"/>
              </a:ext>
            </a:extLst>
          </p:cNvPr>
          <p:cNvSpPr txBox="1"/>
          <p:nvPr/>
        </p:nvSpPr>
        <p:spPr>
          <a:xfrm>
            <a:off x="986642" y="3969392"/>
            <a:ext cx="2064792" cy="830997"/>
          </a:xfrm>
          <a:prstGeom prst="rect">
            <a:avLst/>
          </a:prstGeom>
          <a:noFill/>
        </p:spPr>
        <p:txBody>
          <a:bodyPr wrap="square" rtlCol="0">
            <a:spAutoFit/>
          </a:bodyPr>
          <a:lstStyle/>
          <a:p>
            <a:r>
              <a:rPr lang="en-GB" sz="1200" b="1" dirty="0">
                <a:solidFill>
                  <a:schemeClr val="accent6">
                    <a:lumMod val="75000"/>
                  </a:schemeClr>
                </a:solidFill>
              </a:rPr>
              <a:t>Do the users who need to use the data have access to it?</a:t>
            </a:r>
          </a:p>
          <a:p>
            <a:r>
              <a:rPr lang="en-GB" sz="1200" i="1" dirty="0">
                <a:solidFill>
                  <a:schemeClr val="accent6">
                    <a:lumMod val="75000"/>
                  </a:schemeClr>
                </a:solidFill>
              </a:rPr>
              <a:t>(e.g. Finance team and invoice data held in data warehouse) </a:t>
            </a:r>
          </a:p>
        </p:txBody>
      </p:sp>
      <p:sp>
        <p:nvSpPr>
          <p:cNvPr id="33" name="TextBox 32">
            <a:extLst>
              <a:ext uri="{FF2B5EF4-FFF2-40B4-BE49-F238E27FC236}">
                <a16:creationId xmlns:a16="http://schemas.microsoft.com/office/drawing/2014/main" id="{E3E92731-2AA4-DF49-941D-1666D8A0F934}"/>
              </a:ext>
            </a:extLst>
          </p:cNvPr>
          <p:cNvSpPr txBox="1"/>
          <p:nvPr/>
        </p:nvSpPr>
        <p:spPr>
          <a:xfrm>
            <a:off x="1072998" y="1851811"/>
            <a:ext cx="2478013" cy="1200329"/>
          </a:xfrm>
          <a:prstGeom prst="rect">
            <a:avLst/>
          </a:prstGeom>
          <a:noFill/>
        </p:spPr>
        <p:txBody>
          <a:bodyPr wrap="square" rtlCol="0">
            <a:spAutoFit/>
          </a:bodyPr>
          <a:lstStyle/>
          <a:p>
            <a:r>
              <a:rPr lang="en-GB" sz="1200" b="1" dirty="0">
                <a:solidFill>
                  <a:schemeClr val="accent6">
                    <a:lumMod val="75000"/>
                  </a:schemeClr>
                </a:solidFill>
              </a:rPr>
              <a:t>Is the data available to users when they need it and is it sufficiently timely to meet their needs?</a:t>
            </a:r>
          </a:p>
          <a:p>
            <a:r>
              <a:rPr lang="en-GB" sz="1200" i="1" dirty="0">
                <a:solidFill>
                  <a:schemeClr val="accent6">
                    <a:lumMod val="75000"/>
                  </a:schemeClr>
                </a:solidFill>
              </a:rPr>
              <a:t>(e.g. invoices sent in last 24 hours available on the data warehouse by 9am the next day) </a:t>
            </a:r>
          </a:p>
        </p:txBody>
      </p:sp>
      <p:sp>
        <p:nvSpPr>
          <p:cNvPr id="34" name="TextBox 33">
            <a:extLst>
              <a:ext uri="{FF2B5EF4-FFF2-40B4-BE49-F238E27FC236}">
                <a16:creationId xmlns:a16="http://schemas.microsoft.com/office/drawing/2014/main" id="{05161979-70E9-0C4C-B4E4-20A99DFFE861}"/>
              </a:ext>
            </a:extLst>
          </p:cNvPr>
          <p:cNvSpPr txBox="1"/>
          <p:nvPr/>
        </p:nvSpPr>
        <p:spPr>
          <a:xfrm>
            <a:off x="1881046" y="5646158"/>
            <a:ext cx="2478013" cy="646331"/>
          </a:xfrm>
          <a:prstGeom prst="rect">
            <a:avLst/>
          </a:prstGeom>
          <a:noFill/>
        </p:spPr>
        <p:txBody>
          <a:bodyPr wrap="square" rtlCol="0">
            <a:spAutoFit/>
          </a:bodyPr>
          <a:lstStyle/>
          <a:p>
            <a:r>
              <a:rPr lang="en-GB" sz="1200" b="1" dirty="0">
                <a:solidFill>
                  <a:srgbClr val="005493"/>
                </a:solidFill>
              </a:rPr>
              <a:t>Where data is held in different sources, are the sources consistent?</a:t>
            </a:r>
          </a:p>
          <a:p>
            <a:r>
              <a:rPr lang="en-GB" sz="1200" i="1" dirty="0">
                <a:solidFill>
                  <a:srgbClr val="005493"/>
                </a:solidFill>
              </a:rPr>
              <a:t>(e.g. current customer address)</a:t>
            </a:r>
          </a:p>
        </p:txBody>
      </p:sp>
      <p:sp>
        <p:nvSpPr>
          <p:cNvPr id="35" name="TextBox 34">
            <a:extLst>
              <a:ext uri="{FF2B5EF4-FFF2-40B4-BE49-F238E27FC236}">
                <a16:creationId xmlns:a16="http://schemas.microsoft.com/office/drawing/2014/main" id="{8A3A4D5F-5B44-314F-A8D4-AF6EDB47322F}"/>
              </a:ext>
            </a:extLst>
          </p:cNvPr>
          <p:cNvSpPr txBox="1"/>
          <p:nvPr/>
        </p:nvSpPr>
        <p:spPr>
          <a:xfrm>
            <a:off x="7740921" y="5361128"/>
            <a:ext cx="2478013" cy="1015663"/>
          </a:xfrm>
          <a:prstGeom prst="rect">
            <a:avLst/>
          </a:prstGeom>
          <a:noFill/>
        </p:spPr>
        <p:txBody>
          <a:bodyPr wrap="square" rtlCol="0">
            <a:spAutoFit/>
          </a:bodyPr>
          <a:lstStyle/>
          <a:p>
            <a:r>
              <a:rPr lang="en-GB" sz="1200" b="1" dirty="0">
                <a:solidFill>
                  <a:srgbClr val="005493"/>
                </a:solidFill>
              </a:rPr>
              <a:t>Does the data conform to a specified or expected format and / or business rule?</a:t>
            </a:r>
          </a:p>
          <a:p>
            <a:r>
              <a:rPr lang="en-GB" sz="1200" i="1" dirty="0">
                <a:solidFill>
                  <a:srgbClr val="005493"/>
                </a:solidFill>
              </a:rPr>
              <a:t>(e.g. date of birth as DD/MM/YYYY; age between 18 and 120 years)</a:t>
            </a:r>
          </a:p>
        </p:txBody>
      </p:sp>
      <p:sp>
        <p:nvSpPr>
          <p:cNvPr id="5" name="Oval 4">
            <a:extLst>
              <a:ext uri="{FF2B5EF4-FFF2-40B4-BE49-F238E27FC236}">
                <a16:creationId xmlns:a16="http://schemas.microsoft.com/office/drawing/2014/main" id="{446235B4-C6D4-A546-981E-3A9CC660F07A}"/>
              </a:ext>
            </a:extLst>
          </p:cNvPr>
          <p:cNvSpPr/>
          <p:nvPr/>
        </p:nvSpPr>
        <p:spPr>
          <a:xfrm>
            <a:off x="5029869" y="2879771"/>
            <a:ext cx="2132262" cy="1710047"/>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THE SEVEN DIMENSIONS OF DATA QUALITY </a:t>
            </a:r>
          </a:p>
        </p:txBody>
      </p:sp>
      <p:sp>
        <p:nvSpPr>
          <p:cNvPr id="6" name="TextBox 5">
            <a:extLst>
              <a:ext uri="{FF2B5EF4-FFF2-40B4-BE49-F238E27FC236}">
                <a16:creationId xmlns:a16="http://schemas.microsoft.com/office/drawing/2014/main" id="{020264A6-1BE3-624D-97A5-E32055C9F338}"/>
              </a:ext>
            </a:extLst>
          </p:cNvPr>
          <p:cNvSpPr txBox="1"/>
          <p:nvPr/>
        </p:nvSpPr>
        <p:spPr>
          <a:xfrm>
            <a:off x="488332" y="709192"/>
            <a:ext cx="3061412" cy="1077218"/>
          </a:xfrm>
          <a:prstGeom prst="rect">
            <a:avLst/>
          </a:prstGeom>
          <a:noFill/>
          <a:ln w="28575">
            <a:solidFill>
              <a:schemeClr val="tx1"/>
            </a:solidFill>
          </a:ln>
        </p:spPr>
        <p:txBody>
          <a:bodyPr wrap="square" rtlCol="0">
            <a:spAutoFit/>
          </a:bodyPr>
          <a:lstStyle/>
          <a:p>
            <a:pPr algn="ctr"/>
            <a:r>
              <a:rPr lang="en-GB" sz="1600" b="1" dirty="0"/>
              <a:t>You cannot measure DQ per se: you need to measure each dimension and roll up into an overall DQ measure</a:t>
            </a:r>
          </a:p>
        </p:txBody>
      </p:sp>
      <p:sp>
        <p:nvSpPr>
          <p:cNvPr id="22" name="Slide Number Placeholder 3">
            <a:extLst>
              <a:ext uri="{FF2B5EF4-FFF2-40B4-BE49-F238E27FC236}">
                <a16:creationId xmlns:a16="http://schemas.microsoft.com/office/drawing/2014/main" id="{EAD2A27D-14E3-FA4E-B5FD-7213077912F5}"/>
              </a:ext>
            </a:extLst>
          </p:cNvPr>
          <p:cNvSpPr txBox="1">
            <a:spLocks/>
          </p:cNvSpPr>
          <p:nvPr/>
        </p:nvSpPr>
        <p:spPr>
          <a:xfrm>
            <a:off x="11353800" y="6362365"/>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a:pPr algn="r"/>
              <a:t>73</a:t>
            </a:fld>
            <a:endParaRPr lang="en-US" sz="1200" dirty="0"/>
          </a:p>
        </p:txBody>
      </p:sp>
    </p:spTree>
    <p:extLst>
      <p:ext uri="{BB962C8B-B14F-4D97-AF65-F5344CB8AC3E}">
        <p14:creationId xmlns:p14="http://schemas.microsoft.com/office/powerpoint/2010/main" val="1082488121"/>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D5F9-4278-4D4B-B4E6-0940FC93A969}"/>
              </a:ext>
            </a:extLst>
          </p:cNvPr>
          <p:cNvSpPr>
            <a:spLocks noGrp="1"/>
          </p:cNvSpPr>
          <p:nvPr>
            <p:ph type="title"/>
          </p:nvPr>
        </p:nvSpPr>
        <p:spPr/>
        <p:txBody>
          <a:bodyPr>
            <a:normAutofit/>
          </a:bodyPr>
          <a:lstStyle/>
          <a:p>
            <a:r>
              <a:rPr lang="en-GB" dirty="0"/>
              <a:t>Data Improvement:  The Importance of Business Rules </a:t>
            </a:r>
          </a:p>
        </p:txBody>
      </p:sp>
      <p:sp>
        <p:nvSpPr>
          <p:cNvPr id="3" name="Text Placeholder 2">
            <a:extLst>
              <a:ext uri="{FF2B5EF4-FFF2-40B4-BE49-F238E27FC236}">
                <a16:creationId xmlns:a16="http://schemas.microsoft.com/office/drawing/2014/main" id="{57C1E227-3DE2-D84B-B78B-9F93E177E470}"/>
              </a:ext>
            </a:extLst>
          </p:cNvPr>
          <p:cNvSpPr>
            <a:spLocks noGrp="1"/>
          </p:cNvSpPr>
          <p:nvPr>
            <p:ph type="body" sz="quarter" idx="12"/>
          </p:nvPr>
        </p:nvSpPr>
        <p:spPr>
          <a:xfrm>
            <a:off x="3740628" y="942402"/>
            <a:ext cx="5522126" cy="5475018"/>
          </a:xfrm>
        </p:spPr>
        <p:txBody>
          <a:bodyPr>
            <a:normAutofit/>
          </a:bodyPr>
          <a:lstStyle/>
          <a:p>
            <a:r>
              <a:rPr lang="en-GB" dirty="0"/>
              <a:t>In a data context, business rules are used to define and enforce the standards that data must conform to</a:t>
            </a:r>
          </a:p>
          <a:p>
            <a:r>
              <a:rPr lang="en-GB" dirty="0"/>
              <a:t>Therefore have a key role in assessing, baselining and improving data quality </a:t>
            </a:r>
          </a:p>
          <a:p>
            <a:r>
              <a:rPr lang="en-GB" dirty="0"/>
              <a:t>Are used to specify data design, e.g. drop down lists, data input validation etc.</a:t>
            </a:r>
          </a:p>
          <a:p>
            <a:r>
              <a:rPr lang="en-GB" dirty="0"/>
              <a:t>A simple typology of Business Rules as applied to data is:</a:t>
            </a:r>
          </a:p>
          <a:p>
            <a:pPr lvl="1"/>
            <a:r>
              <a:rPr lang="en-GB" b="1" dirty="0"/>
              <a:t>Format business rules </a:t>
            </a:r>
            <a:r>
              <a:rPr lang="en-GB" dirty="0"/>
              <a:t>– specify the format standards data should comply with</a:t>
            </a:r>
          </a:p>
          <a:p>
            <a:pPr lvl="1"/>
            <a:r>
              <a:rPr lang="en-GB" b="1" dirty="0"/>
              <a:t>Content business rules </a:t>
            </a:r>
            <a:r>
              <a:rPr lang="en-GB" dirty="0"/>
              <a:t>– specify the allowable content of records or fields</a:t>
            </a:r>
          </a:p>
          <a:p>
            <a:endParaRPr lang="en-GB" dirty="0"/>
          </a:p>
          <a:p>
            <a:pPr lvl="1"/>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7404B8BF-AEA8-FD46-8C11-1D51EF00FE70}"/>
              </a:ext>
            </a:extLst>
          </p:cNvPr>
          <p:cNvSpPr txBox="1">
            <a:spLocks/>
          </p:cNvSpPr>
          <p:nvPr/>
        </p:nvSpPr>
        <p:spPr>
          <a:xfrm>
            <a:off x="11353800" y="6356349"/>
            <a:ext cx="579783"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a:pPr algn="r"/>
              <a:t>74</a:t>
            </a:fld>
            <a:endParaRPr lang="en-US" sz="1200" dirty="0"/>
          </a:p>
        </p:txBody>
      </p:sp>
      <p:pic>
        <p:nvPicPr>
          <p:cNvPr id="1026" name="Picture 2" descr="Image result for business rules">
            <a:extLst>
              <a:ext uri="{FF2B5EF4-FFF2-40B4-BE49-F238E27FC236}">
                <a16:creationId xmlns:a16="http://schemas.microsoft.com/office/drawing/2014/main" id="{F906BBE9-1F14-4E41-9E96-8C19FFED6B6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69953" y="1262263"/>
            <a:ext cx="1716364" cy="1871924"/>
          </a:xfrm>
          <a:prstGeom prst="rect">
            <a:avLst/>
          </a:prstGeom>
          <a:noFill/>
          <a:ln w="25400">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DF6FBDD-08D4-A44A-A7E0-9480E1E294BA}"/>
              </a:ext>
            </a:extLst>
          </p:cNvPr>
          <p:cNvSpPr txBox="1"/>
          <p:nvPr/>
        </p:nvSpPr>
        <p:spPr>
          <a:xfrm>
            <a:off x="95767" y="3723813"/>
            <a:ext cx="3404229" cy="2585323"/>
          </a:xfrm>
          <a:prstGeom prst="rect">
            <a:avLst/>
          </a:prstGeom>
          <a:noFill/>
          <a:ln w="25400">
            <a:solidFill>
              <a:schemeClr val="tx1"/>
            </a:solidFill>
          </a:ln>
        </p:spPr>
        <p:txBody>
          <a:bodyPr wrap="square" rtlCol="0">
            <a:spAutoFit/>
          </a:bodyPr>
          <a:lstStyle/>
          <a:p>
            <a:pPr algn="ctr"/>
            <a:r>
              <a:rPr lang="en-GB" dirty="0">
                <a:latin typeface="Abadi" panose="020B0604020104020204" pitchFamily="34" charset="0"/>
              </a:rPr>
              <a:t>”A Business Rule is a criterion used to guide day-to-day business activity, shape operational business judgments, or make operational business decisions.” </a:t>
            </a:r>
          </a:p>
          <a:p>
            <a:pPr algn="ctr"/>
            <a:endParaRPr lang="en-GB" dirty="0">
              <a:latin typeface="Abadi" panose="020B0604020104020204" pitchFamily="34" charset="0"/>
            </a:endParaRPr>
          </a:p>
          <a:p>
            <a:pPr algn="ctr"/>
            <a:r>
              <a:rPr lang="en-GB" dirty="0">
                <a:solidFill>
                  <a:srgbClr val="000099"/>
                </a:solidFill>
                <a:latin typeface="Abadi" panose="020B0604020104020204" pitchFamily="34" charset="0"/>
              </a:rPr>
              <a:t>Ronald Ross, quoted in </a:t>
            </a:r>
          </a:p>
          <a:p>
            <a:pPr algn="ctr"/>
            <a:r>
              <a:rPr lang="en-GB" dirty="0">
                <a:solidFill>
                  <a:srgbClr val="000099"/>
                </a:solidFill>
                <a:latin typeface="Abadi" panose="020B0604020104020204" pitchFamily="34" charset="0"/>
              </a:rPr>
              <a:t>architectureandgovernance.com </a:t>
            </a:r>
          </a:p>
        </p:txBody>
      </p:sp>
      <p:pic>
        <p:nvPicPr>
          <p:cNvPr id="7" name="Picture 6" descr="A picture containing text, font, screenshot, poster&#10;&#10;Description automatically generated">
            <a:extLst>
              <a:ext uri="{FF2B5EF4-FFF2-40B4-BE49-F238E27FC236}">
                <a16:creationId xmlns:a16="http://schemas.microsoft.com/office/drawing/2014/main" id="{F9D494F6-C1D6-A5E6-BB34-6316386E8C4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556438" y="2939070"/>
            <a:ext cx="2087253" cy="1569485"/>
          </a:xfrm>
          <a:prstGeom prst="rect">
            <a:avLst/>
          </a:prstGeom>
          <a:ln w="25400">
            <a:solidFill>
              <a:schemeClr val="tx1"/>
            </a:solidFill>
          </a:ln>
          <a:effectLst>
            <a:outerShdw blurRad="50800" dist="38100" dir="2700000" algn="tl" rotWithShape="0">
              <a:prstClr val="black">
                <a:alpha val="40000"/>
              </a:prstClr>
            </a:outerShdw>
          </a:effectLst>
        </p:spPr>
      </p:pic>
      <p:pic>
        <p:nvPicPr>
          <p:cNvPr id="9" name="Picture 8" descr="A picture containing text, wooden block, wooden, indoor&#10;&#10;Description automatically generated">
            <a:extLst>
              <a:ext uri="{FF2B5EF4-FFF2-40B4-BE49-F238E27FC236}">
                <a16:creationId xmlns:a16="http://schemas.microsoft.com/office/drawing/2014/main" id="{572EFF50-CC0A-F6A7-A656-8648BA7ECB7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552814" y="4823695"/>
            <a:ext cx="2090877" cy="1388831"/>
          </a:xfrm>
          <a:prstGeom prst="rect">
            <a:avLst/>
          </a:prstGeom>
          <a:ln w="254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500860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D5F9-4278-4D4B-B4E6-0940FC93A969}"/>
              </a:ext>
            </a:extLst>
          </p:cNvPr>
          <p:cNvSpPr>
            <a:spLocks noGrp="1"/>
          </p:cNvSpPr>
          <p:nvPr>
            <p:ph type="title"/>
          </p:nvPr>
        </p:nvSpPr>
        <p:spPr/>
        <p:txBody>
          <a:bodyPr>
            <a:normAutofit/>
          </a:bodyPr>
          <a:lstStyle/>
          <a:p>
            <a:r>
              <a:rPr lang="en-GB" dirty="0"/>
              <a:t>Example Data Related Business Rules </a:t>
            </a:r>
          </a:p>
        </p:txBody>
      </p:sp>
      <p:sp>
        <p:nvSpPr>
          <p:cNvPr id="4" name="Slide Number Placeholder 3">
            <a:extLst>
              <a:ext uri="{FF2B5EF4-FFF2-40B4-BE49-F238E27FC236}">
                <a16:creationId xmlns:a16="http://schemas.microsoft.com/office/drawing/2014/main" id="{7404B8BF-AEA8-FD46-8C11-1D51EF00FE70}"/>
              </a:ext>
            </a:extLst>
          </p:cNvPr>
          <p:cNvSpPr txBox="1">
            <a:spLocks/>
          </p:cNvSpPr>
          <p:nvPr/>
        </p:nvSpPr>
        <p:spPr>
          <a:xfrm>
            <a:off x="11353800" y="6356349"/>
            <a:ext cx="579783"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a:solidFill>
                  <a:schemeClr val="bg1"/>
                </a:solidFill>
              </a:rPr>
              <a:pPr algn="r"/>
              <a:t>75</a:t>
            </a:fld>
            <a:endParaRPr lang="en-US" sz="1200" dirty="0">
              <a:solidFill>
                <a:schemeClr val="bg1"/>
              </a:solidFill>
            </a:endParaRPr>
          </a:p>
        </p:txBody>
      </p:sp>
      <p:sp>
        <p:nvSpPr>
          <p:cNvPr id="7" name="TextBox 6">
            <a:extLst>
              <a:ext uri="{FF2B5EF4-FFF2-40B4-BE49-F238E27FC236}">
                <a16:creationId xmlns:a16="http://schemas.microsoft.com/office/drawing/2014/main" id="{E2932EBF-D71B-E747-93BC-5F3DA6EF3F03}"/>
              </a:ext>
            </a:extLst>
          </p:cNvPr>
          <p:cNvSpPr txBox="1"/>
          <p:nvPr/>
        </p:nvSpPr>
        <p:spPr>
          <a:xfrm>
            <a:off x="560080" y="1138451"/>
            <a:ext cx="3931683" cy="4816703"/>
          </a:xfrm>
          <a:prstGeom prst="rect">
            <a:avLst/>
          </a:prstGeom>
          <a:noFill/>
          <a:ln w="25400">
            <a:solidFill>
              <a:schemeClr val="tx1"/>
            </a:solidFill>
          </a:ln>
        </p:spPr>
        <p:txBody>
          <a:bodyPr wrap="square" rtlCol="0">
            <a:spAutoFit/>
          </a:bodyPr>
          <a:lstStyle/>
          <a:p>
            <a:endParaRPr lang="en-GB" sz="2400" b="1" dirty="0">
              <a:solidFill>
                <a:srgbClr val="000099"/>
              </a:solidFill>
              <a:latin typeface="Abadi" panose="020B0604020104020204" pitchFamily="34" charset="0"/>
            </a:endParaRPr>
          </a:p>
          <a:p>
            <a:r>
              <a:rPr lang="en-GB" sz="2400" b="1" dirty="0">
                <a:solidFill>
                  <a:srgbClr val="000099"/>
                </a:solidFill>
                <a:latin typeface="Abadi" panose="020B0604020104020204" pitchFamily="34" charset="0"/>
              </a:rPr>
              <a:t>FORMAT RULES </a:t>
            </a:r>
          </a:p>
          <a:p>
            <a:endParaRPr lang="en-GB" sz="2400" b="1" dirty="0">
              <a:solidFill>
                <a:srgbClr val="000099"/>
              </a:solidFill>
              <a:latin typeface="Abadi" panose="020B0604020104020204" pitchFamily="34" charset="0"/>
            </a:endParaRPr>
          </a:p>
          <a:p>
            <a:pPr marL="285750" indent="-285750">
              <a:lnSpc>
                <a:spcPct val="120000"/>
              </a:lnSpc>
              <a:spcAft>
                <a:spcPts val="600"/>
              </a:spcAft>
              <a:buFont typeface="Arial" panose="020B0604020202020204" pitchFamily="34" charset="0"/>
              <a:buChar char="•"/>
            </a:pPr>
            <a:r>
              <a:rPr lang="en-GB" sz="1600" dirty="0">
                <a:latin typeface="Abadi" panose="020B0604020104020204" pitchFamily="34" charset="0"/>
              </a:rPr>
              <a:t>A UK National Insurance Number must be in the format: aa nn nn nn a</a:t>
            </a:r>
          </a:p>
          <a:p>
            <a:pPr marL="285750" indent="-285750">
              <a:lnSpc>
                <a:spcPct val="120000"/>
              </a:lnSpc>
              <a:spcAft>
                <a:spcPts val="600"/>
              </a:spcAft>
              <a:buFont typeface="Arial" panose="020B0604020202020204" pitchFamily="34" charset="0"/>
              <a:buChar char="•"/>
            </a:pPr>
            <a:r>
              <a:rPr lang="en-GB" sz="1600" dirty="0">
                <a:latin typeface="Abadi" panose="020B0604020104020204" pitchFamily="34" charset="0"/>
              </a:rPr>
              <a:t>An employee must have a unique Employee ID in the format:  aa nnnn</a:t>
            </a:r>
          </a:p>
          <a:p>
            <a:pPr marL="285750" indent="-285750">
              <a:lnSpc>
                <a:spcPct val="120000"/>
              </a:lnSpc>
              <a:spcAft>
                <a:spcPts val="600"/>
              </a:spcAft>
              <a:buFont typeface="Arial" panose="020B0604020202020204" pitchFamily="34" charset="0"/>
              <a:buChar char="•"/>
            </a:pPr>
            <a:r>
              <a:rPr lang="en-GB" sz="1600" dirty="0">
                <a:latin typeface="Abadi" panose="020B0604020104020204" pitchFamily="34" charset="0"/>
              </a:rPr>
              <a:t>Date of birth should be in North American format of MM/DD/YYYY </a:t>
            </a:r>
          </a:p>
          <a:p>
            <a:pPr marL="285750" indent="-285750">
              <a:lnSpc>
                <a:spcPct val="120000"/>
              </a:lnSpc>
              <a:spcAft>
                <a:spcPts val="600"/>
              </a:spcAft>
              <a:buFont typeface="Arial" panose="020B0604020202020204" pitchFamily="34" charset="0"/>
              <a:buChar char="•"/>
            </a:pPr>
            <a:r>
              <a:rPr lang="en-GB" sz="1600" dirty="0">
                <a:latin typeface="Abadi" panose="020B0604020104020204" pitchFamily="34" charset="0"/>
              </a:rPr>
              <a:t>A full US zip code must be in the format nnnnn-nnnn</a:t>
            </a:r>
          </a:p>
          <a:p>
            <a:pPr marL="285750" indent="-285750">
              <a:lnSpc>
                <a:spcPct val="120000"/>
              </a:lnSpc>
              <a:spcAft>
                <a:spcPts val="600"/>
              </a:spcAft>
              <a:buFont typeface="Arial" panose="020B0604020202020204" pitchFamily="34" charset="0"/>
              <a:buChar char="•"/>
            </a:pPr>
            <a:r>
              <a:rPr lang="en-GB" sz="1600" dirty="0">
                <a:latin typeface="Abadi" panose="020B0604020104020204" pitchFamily="34" charset="0"/>
              </a:rPr>
              <a:t>Internet router identifier must be in the format Aaa_Nan_Naa</a:t>
            </a:r>
          </a:p>
          <a:p>
            <a:pPr marL="285750" indent="-285750">
              <a:buFont typeface="Arial" panose="020B0604020202020204" pitchFamily="34" charset="0"/>
              <a:buChar char="•"/>
            </a:pPr>
            <a:endParaRPr lang="en-GB" dirty="0"/>
          </a:p>
        </p:txBody>
      </p:sp>
      <p:pic>
        <p:nvPicPr>
          <p:cNvPr id="6" name="Picture 5">
            <a:extLst>
              <a:ext uri="{FF2B5EF4-FFF2-40B4-BE49-F238E27FC236}">
                <a16:creationId xmlns:a16="http://schemas.microsoft.com/office/drawing/2014/main" id="{6834A33B-BB34-440C-94B0-0C59FC25DB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53298">
            <a:off x="4054947" y="754053"/>
            <a:ext cx="1081864" cy="1229855"/>
          </a:xfrm>
          <a:prstGeom prst="rect">
            <a:avLst/>
          </a:prstGeom>
        </p:spPr>
      </p:pic>
      <p:sp>
        <p:nvSpPr>
          <p:cNvPr id="9" name="Slide Number Placeholder 3">
            <a:extLst>
              <a:ext uri="{FF2B5EF4-FFF2-40B4-BE49-F238E27FC236}">
                <a16:creationId xmlns:a16="http://schemas.microsoft.com/office/drawing/2014/main" id="{588A1DD9-C393-79CA-9DA8-542F1F9CF692}"/>
              </a:ext>
            </a:extLst>
          </p:cNvPr>
          <p:cNvSpPr txBox="1">
            <a:spLocks/>
          </p:cNvSpPr>
          <p:nvPr/>
        </p:nvSpPr>
        <p:spPr>
          <a:xfrm>
            <a:off x="11446823" y="6431560"/>
            <a:ext cx="579783"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a:pPr algn="r"/>
              <a:t>75</a:t>
            </a:fld>
            <a:endParaRPr lang="en-US" sz="1200" dirty="0"/>
          </a:p>
        </p:txBody>
      </p:sp>
      <p:sp>
        <p:nvSpPr>
          <p:cNvPr id="3" name="TextBox 2">
            <a:extLst>
              <a:ext uri="{FF2B5EF4-FFF2-40B4-BE49-F238E27FC236}">
                <a16:creationId xmlns:a16="http://schemas.microsoft.com/office/drawing/2014/main" id="{6E089DB7-1536-78BF-429E-F54561C114AF}"/>
              </a:ext>
            </a:extLst>
          </p:cNvPr>
          <p:cNvSpPr txBox="1"/>
          <p:nvPr/>
        </p:nvSpPr>
        <p:spPr>
          <a:xfrm>
            <a:off x="6963637" y="1237811"/>
            <a:ext cx="3868127" cy="4849213"/>
          </a:xfrm>
          <a:prstGeom prst="rect">
            <a:avLst/>
          </a:prstGeom>
          <a:noFill/>
          <a:ln w="25400">
            <a:solidFill>
              <a:schemeClr val="tx1"/>
            </a:solidFill>
          </a:ln>
        </p:spPr>
        <p:txBody>
          <a:bodyPr wrap="square" rtlCol="0">
            <a:spAutoFit/>
          </a:bodyPr>
          <a:lstStyle/>
          <a:p>
            <a:pPr marL="285750" indent="-285750">
              <a:buFont typeface="Arial" panose="020B0604020202020204" pitchFamily="34" charset="0"/>
              <a:buChar char="•"/>
            </a:pPr>
            <a:endParaRPr lang="en-GB" dirty="0">
              <a:latin typeface="Abadi" panose="020B0604020104020204" pitchFamily="34" charset="0"/>
            </a:endParaRPr>
          </a:p>
          <a:p>
            <a:r>
              <a:rPr lang="en-GB" sz="2400" b="1" dirty="0">
                <a:solidFill>
                  <a:srgbClr val="000099"/>
                </a:solidFill>
                <a:latin typeface="Abadi" panose="020B0604020104020204" pitchFamily="34" charset="0"/>
              </a:rPr>
              <a:t>CONTENT RULES </a:t>
            </a:r>
          </a:p>
          <a:p>
            <a:pPr marL="285750" indent="-285750">
              <a:buFont typeface="Arial" panose="020B0604020202020204" pitchFamily="34" charset="0"/>
              <a:buChar char="•"/>
            </a:pPr>
            <a:endParaRPr lang="en-GB" dirty="0">
              <a:latin typeface="Abadi" panose="020B0604020104020204" pitchFamily="34" charset="0"/>
            </a:endParaRPr>
          </a:p>
          <a:p>
            <a:pPr marL="285750" indent="-285750">
              <a:lnSpc>
                <a:spcPct val="120000"/>
              </a:lnSpc>
              <a:spcAft>
                <a:spcPts val="600"/>
              </a:spcAft>
              <a:buFont typeface="Arial" panose="020B0604020202020204" pitchFamily="34" charset="0"/>
              <a:buChar char="•"/>
            </a:pPr>
            <a:r>
              <a:rPr lang="en-GB" sz="1600" dirty="0">
                <a:latin typeface="Abadi" panose="020B0604020104020204" pitchFamily="34" charset="0"/>
              </a:rPr>
              <a:t>Every Sales Representative must be assigned to one and only one Sales Region</a:t>
            </a:r>
          </a:p>
          <a:p>
            <a:pPr marL="285750" indent="-285750">
              <a:lnSpc>
                <a:spcPct val="120000"/>
              </a:lnSpc>
              <a:spcAft>
                <a:spcPts val="600"/>
              </a:spcAft>
              <a:buFont typeface="Arial" panose="020B0604020202020204" pitchFamily="34" charset="0"/>
              <a:buChar char="•"/>
            </a:pPr>
            <a:r>
              <a:rPr lang="en-GB" sz="1600" dirty="0">
                <a:latin typeface="Abadi" panose="020B0604020104020204" pitchFamily="34" charset="0"/>
              </a:rPr>
              <a:t>A valid email address must be entered by a customer to enable a customer’s order to be accepted</a:t>
            </a:r>
          </a:p>
          <a:p>
            <a:pPr marL="285750" indent="-285750">
              <a:lnSpc>
                <a:spcPct val="120000"/>
              </a:lnSpc>
              <a:spcAft>
                <a:spcPts val="600"/>
              </a:spcAft>
              <a:buFont typeface="Arial" panose="020B0604020202020204" pitchFamily="34" charset="0"/>
              <a:buChar char="•"/>
            </a:pPr>
            <a:r>
              <a:rPr lang="en-GB" sz="1600" dirty="0">
                <a:latin typeface="Abadi" panose="020B0604020104020204" pitchFamily="34" charset="0"/>
              </a:rPr>
              <a:t>Gender codes must have the valid value of Male, Female or Unknown</a:t>
            </a:r>
          </a:p>
          <a:p>
            <a:pPr marL="285750" indent="-285750">
              <a:lnSpc>
                <a:spcPct val="120000"/>
              </a:lnSpc>
              <a:spcAft>
                <a:spcPts val="600"/>
              </a:spcAft>
              <a:buFont typeface="Arial" panose="020B0604020202020204" pitchFamily="34" charset="0"/>
              <a:buChar char="•"/>
            </a:pPr>
            <a:r>
              <a:rPr lang="en-GB" sz="1600" dirty="0">
                <a:latin typeface="Abadi" panose="020B0604020104020204" pitchFamily="34" charset="0"/>
              </a:rPr>
              <a:t>A supplier must have at least one associated geographical address</a:t>
            </a:r>
          </a:p>
          <a:p>
            <a:pPr marL="285750" indent="-285750">
              <a:lnSpc>
                <a:spcPct val="120000"/>
              </a:lnSpc>
              <a:spcAft>
                <a:spcPts val="600"/>
              </a:spcAft>
              <a:buFont typeface="Arial" panose="020B0604020202020204" pitchFamily="34" charset="0"/>
              <a:buChar char="•"/>
            </a:pPr>
            <a:r>
              <a:rPr lang="en-GB" sz="1600" dirty="0">
                <a:latin typeface="Abadi" panose="020B0604020104020204" pitchFamily="34" charset="0"/>
              </a:rPr>
              <a:t>Product Price should be Product Unit Cost + 25%</a:t>
            </a:r>
            <a:endParaRPr lang="en-GB" sz="1600" dirty="0"/>
          </a:p>
        </p:txBody>
      </p:sp>
      <p:pic>
        <p:nvPicPr>
          <p:cNvPr id="5" name="Picture 4">
            <a:extLst>
              <a:ext uri="{FF2B5EF4-FFF2-40B4-BE49-F238E27FC236}">
                <a16:creationId xmlns:a16="http://schemas.microsoft.com/office/drawing/2014/main" id="{139139E5-F460-209A-11D0-621DD8AD92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67357">
            <a:off x="10163042" y="751421"/>
            <a:ext cx="1021332" cy="1146590"/>
          </a:xfrm>
          <a:prstGeom prst="rect">
            <a:avLst/>
          </a:prstGeom>
        </p:spPr>
      </p:pic>
    </p:spTree>
    <p:extLst>
      <p:ext uri="{BB962C8B-B14F-4D97-AF65-F5344CB8AC3E}">
        <p14:creationId xmlns:p14="http://schemas.microsoft.com/office/powerpoint/2010/main" val="21191649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EBB1F-7B5C-9C49-8071-A33296293649}"/>
              </a:ext>
            </a:extLst>
          </p:cNvPr>
          <p:cNvSpPr>
            <a:spLocks noGrp="1"/>
          </p:cNvSpPr>
          <p:nvPr>
            <p:ph type="title"/>
          </p:nvPr>
        </p:nvSpPr>
        <p:spPr/>
        <p:txBody>
          <a:bodyPr/>
          <a:lstStyle/>
          <a:p>
            <a:r>
              <a:rPr lang="en-GB" dirty="0"/>
              <a:t>How Do You Identify Business Rules? </a:t>
            </a:r>
          </a:p>
        </p:txBody>
      </p:sp>
      <p:sp>
        <p:nvSpPr>
          <p:cNvPr id="3" name="Content Placeholder 2">
            <a:extLst>
              <a:ext uri="{FF2B5EF4-FFF2-40B4-BE49-F238E27FC236}">
                <a16:creationId xmlns:a16="http://schemas.microsoft.com/office/drawing/2014/main" id="{96E7A428-A598-6D4E-88C1-24432B30F0E9}"/>
              </a:ext>
            </a:extLst>
          </p:cNvPr>
          <p:cNvSpPr>
            <a:spLocks noGrp="1"/>
          </p:cNvSpPr>
          <p:nvPr>
            <p:ph idx="1"/>
          </p:nvPr>
        </p:nvSpPr>
        <p:spPr>
          <a:xfrm>
            <a:off x="319987" y="774544"/>
            <a:ext cx="7891928" cy="4848601"/>
          </a:xfrm>
        </p:spPr>
        <p:txBody>
          <a:bodyPr/>
          <a:lstStyle/>
          <a:p>
            <a:r>
              <a:rPr lang="en-GB" dirty="0"/>
              <a:t>Business rules can be discovered or derived from:</a:t>
            </a:r>
          </a:p>
          <a:p>
            <a:pPr lvl="1"/>
            <a:r>
              <a:rPr lang="en-GB" dirty="0"/>
              <a:t>Data models (Business / Logical / Physical)</a:t>
            </a:r>
          </a:p>
          <a:p>
            <a:pPr lvl="1"/>
            <a:r>
              <a:rPr lang="en-GB" dirty="0"/>
              <a:t>Business documentation (e.g. Process Descriptions, User Instructions) </a:t>
            </a:r>
          </a:p>
          <a:p>
            <a:pPr lvl="1"/>
            <a:r>
              <a:rPr lang="en-GB" dirty="0"/>
              <a:t>IT Documentation (e.g. requirements specifications, system manuals)</a:t>
            </a:r>
          </a:p>
          <a:p>
            <a:pPr lvl="1"/>
            <a:r>
              <a:rPr lang="en-GB" dirty="0"/>
              <a:t>Source code (e.g. If ‘A Then B’ statements)</a:t>
            </a:r>
          </a:p>
          <a:p>
            <a:pPr lvl="1"/>
            <a:r>
              <a:rPr lang="en-GB" dirty="0"/>
              <a:t>Master and / or Reference Data Sources (e.g. currency codes, product master data) </a:t>
            </a:r>
          </a:p>
          <a:p>
            <a:pPr lvl="1"/>
            <a:r>
              <a:rPr lang="en-GB" dirty="0"/>
              <a:t>Documented metadata (e.g. Business Glossaries, Data Dictionaries, Metadata Repositories)</a:t>
            </a:r>
          </a:p>
          <a:p>
            <a:pPr lvl="1"/>
            <a:r>
              <a:rPr lang="en-GB" dirty="0"/>
              <a:t>Data profiling outputs </a:t>
            </a:r>
          </a:p>
          <a:p>
            <a:pPr lvl="1"/>
            <a:r>
              <a:rPr lang="en-GB" b="1" dirty="0"/>
              <a:t>Talking to key stakeholders</a:t>
            </a:r>
            <a:r>
              <a:rPr lang="en-GB" dirty="0"/>
              <a:t>:</a:t>
            </a:r>
          </a:p>
          <a:p>
            <a:pPr lvl="2"/>
            <a:r>
              <a:rPr lang="en-GB" dirty="0"/>
              <a:t>Data owners and data stewards (if in place)</a:t>
            </a:r>
          </a:p>
          <a:p>
            <a:pPr lvl="2"/>
            <a:r>
              <a:rPr lang="en-GB" dirty="0"/>
              <a:t>Data producers and consumers </a:t>
            </a:r>
          </a:p>
          <a:p>
            <a:pPr lvl="2"/>
            <a:r>
              <a:rPr lang="en-GB" dirty="0"/>
              <a:t>Other business and IT subject matter experts </a:t>
            </a:r>
          </a:p>
          <a:p>
            <a:pPr lvl="2"/>
            <a:endParaRPr lang="en-GB" dirty="0"/>
          </a:p>
          <a:p>
            <a:pPr lvl="2"/>
            <a:endParaRPr lang="en-GB" dirty="0"/>
          </a:p>
          <a:p>
            <a:endParaRPr lang="en-GB" dirty="0"/>
          </a:p>
        </p:txBody>
      </p:sp>
      <p:sp>
        <p:nvSpPr>
          <p:cNvPr id="4" name="Slide Number Placeholder 3">
            <a:extLst>
              <a:ext uri="{FF2B5EF4-FFF2-40B4-BE49-F238E27FC236}">
                <a16:creationId xmlns:a16="http://schemas.microsoft.com/office/drawing/2014/main" id="{6265EF91-4C3E-E94F-A273-7219F760F230}"/>
              </a:ext>
            </a:extLst>
          </p:cNvPr>
          <p:cNvSpPr>
            <a:spLocks noGrp="1"/>
          </p:cNvSpPr>
          <p:nvPr>
            <p:ph type="sldNum" sz="quarter" idx="12"/>
          </p:nvPr>
        </p:nvSpPr>
        <p:spPr/>
        <p:txBody>
          <a:bodyPr/>
          <a:lstStyle/>
          <a:p>
            <a:fld id="{7C0A8638-8D10-419D-A540-6BF35F11F66E}" type="slidenum">
              <a:rPr lang="en-US" smtClean="0">
                <a:solidFill>
                  <a:schemeClr val="tx1"/>
                </a:solidFill>
              </a:rPr>
              <a:t>76</a:t>
            </a:fld>
            <a:endParaRPr lang="en-US" dirty="0">
              <a:solidFill>
                <a:schemeClr val="tx1"/>
              </a:solidFill>
            </a:endParaRPr>
          </a:p>
        </p:txBody>
      </p:sp>
      <p:pic>
        <p:nvPicPr>
          <p:cNvPr id="5" name="Picture 4">
            <a:extLst>
              <a:ext uri="{FF2B5EF4-FFF2-40B4-BE49-F238E27FC236}">
                <a16:creationId xmlns:a16="http://schemas.microsoft.com/office/drawing/2014/main" id="{8912B825-015C-4647-9035-5A039CF9424E}"/>
              </a:ext>
            </a:extLst>
          </p:cNvPr>
          <p:cNvPicPr>
            <a:picLocks noChangeAspect="1"/>
          </p:cNvPicPr>
          <p:nvPr/>
        </p:nvPicPr>
        <p:blipFill>
          <a:blip r:embed="rId3"/>
          <a:stretch>
            <a:fillRect/>
          </a:stretch>
        </p:blipFill>
        <p:spPr>
          <a:xfrm>
            <a:off x="8405326" y="1485411"/>
            <a:ext cx="2948474" cy="1958475"/>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9F607BBB-5ACF-1848-A94D-66079846960A}"/>
              </a:ext>
            </a:extLst>
          </p:cNvPr>
          <p:cNvSpPr txBox="1"/>
          <p:nvPr/>
        </p:nvSpPr>
        <p:spPr>
          <a:xfrm>
            <a:off x="7669766" y="4359911"/>
            <a:ext cx="4043266" cy="1723549"/>
          </a:xfrm>
          <a:prstGeom prst="rect">
            <a:avLst/>
          </a:prstGeom>
          <a:noFill/>
          <a:ln w="28575">
            <a:solidFill>
              <a:srgbClr val="C00000"/>
            </a:solidFill>
          </a:ln>
        </p:spPr>
        <p:txBody>
          <a:bodyPr wrap="square" rtlCol="0">
            <a:spAutoFit/>
          </a:bodyPr>
          <a:lstStyle/>
          <a:p>
            <a:pPr algn="ctr"/>
            <a:r>
              <a:rPr lang="en-GB" b="1" dirty="0">
                <a:solidFill>
                  <a:srgbClr val="C00000"/>
                </a:solidFill>
              </a:rPr>
              <a:t>VITAL IMPORTANCE OF STAKEHOLDER ENGAGEMENT:</a:t>
            </a:r>
          </a:p>
          <a:p>
            <a:pPr marL="285750" indent="-285750">
              <a:buFont typeface="Arial" panose="020B0604020202020204" pitchFamily="34" charset="0"/>
              <a:buChar char="•"/>
            </a:pPr>
            <a:r>
              <a:rPr lang="en-GB" sz="1400" dirty="0">
                <a:solidFill>
                  <a:srgbClr val="C00000"/>
                </a:solidFill>
              </a:rPr>
              <a:t>Business rules are frequently implicit (i.e. locked in people’s heads) and not formally documented</a:t>
            </a:r>
          </a:p>
          <a:p>
            <a:pPr marL="285750" indent="-285750">
              <a:buFont typeface="Arial" panose="020B0604020202020204" pitchFamily="34" charset="0"/>
              <a:buChar char="•"/>
            </a:pPr>
            <a:r>
              <a:rPr lang="en-GB" sz="1400" dirty="0">
                <a:solidFill>
                  <a:srgbClr val="C00000"/>
                </a:solidFill>
              </a:rPr>
              <a:t>Where business rules are documented, documentation is often out of date and not updated in line with system changes </a:t>
            </a:r>
          </a:p>
        </p:txBody>
      </p:sp>
      <p:sp>
        <p:nvSpPr>
          <p:cNvPr id="7" name="Triangle 6">
            <a:extLst>
              <a:ext uri="{FF2B5EF4-FFF2-40B4-BE49-F238E27FC236}">
                <a16:creationId xmlns:a16="http://schemas.microsoft.com/office/drawing/2014/main" id="{DEB21478-F8A5-774D-90A4-983EF1F50DD9}"/>
              </a:ext>
            </a:extLst>
          </p:cNvPr>
          <p:cNvSpPr/>
          <p:nvPr/>
        </p:nvSpPr>
        <p:spPr>
          <a:xfrm rot="16200000">
            <a:off x="5803398" y="4217084"/>
            <a:ext cx="1723549" cy="200919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056380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E5AD0DF-170B-4B0D-A999-0A746703D142}"/>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2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TextBox 5">
            <a:extLst>
              <a:ext uri="{FF2B5EF4-FFF2-40B4-BE49-F238E27FC236}">
                <a16:creationId xmlns:a16="http://schemas.microsoft.com/office/drawing/2014/main" id="{E56A302B-0351-487C-8AF1-83D63E1E8035}"/>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methodoflevels.nl/artikelen/which-question-to-ask/">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
        <p:nvSpPr>
          <p:cNvPr id="7" name="Rectangle 2">
            <a:extLst>
              <a:ext uri="{FF2B5EF4-FFF2-40B4-BE49-F238E27FC236}">
                <a16:creationId xmlns:a16="http://schemas.microsoft.com/office/drawing/2014/main" id="{797A9A36-B4D1-4272-A4AF-C7ACB2C89D2C}"/>
              </a:ext>
            </a:extLst>
          </p:cNvPr>
          <p:cNvSpPr txBox="1">
            <a:spLocks noChangeArrowheads="1"/>
          </p:cNvSpPr>
          <p:nvPr/>
        </p:nvSpPr>
        <p:spPr>
          <a:xfrm>
            <a:off x="607719" y="4622460"/>
            <a:ext cx="2875385" cy="947956"/>
          </a:xfrm>
          <a:prstGeom prst="rect">
            <a:avLst/>
          </a:prstGeom>
          <a:scene3d>
            <a:camera prst="legacyObliqueTopRight"/>
            <a:lightRig rig="legacyFlat3" dir="b"/>
          </a:scene3d>
        </p:spPr>
        <p:txBody>
          <a:bodyPr vert="horz" lIns="91440" tIns="45720" rIns="91440" bIns="45720" rtlCol="0" anchor="ctr">
            <a:normAutofit/>
            <a:flatTx/>
          </a:bodyPr>
          <a:lstStyle>
            <a:lvl1pPr algn="l" defTabSz="914400" rtl="0" eaLnBrk="1" latinLnBrk="0" hangingPunct="1">
              <a:lnSpc>
                <a:spcPct val="90000"/>
              </a:lnSpc>
              <a:spcBef>
                <a:spcPct val="0"/>
              </a:spcBef>
              <a:buNone/>
              <a:defRPr sz="3600" b="1" kern="1200">
                <a:solidFill>
                  <a:srgbClr val="000099"/>
                </a:solidFill>
                <a:latin typeface="+mn-lt"/>
                <a:ea typeface="+mj-ea"/>
                <a:cs typeface="+mj-cs"/>
              </a:defRPr>
            </a:lvl1pPr>
          </a:lstStyle>
          <a:p>
            <a:pPr>
              <a:spcAft>
                <a:spcPts val="600"/>
              </a:spcAft>
            </a:pPr>
            <a:r>
              <a:rPr lang="en-US" sz="4000" spc="50" dirty="0">
                <a:solidFill>
                  <a:schemeClr val="tx1"/>
                </a:solidFill>
                <a:latin typeface="+mj-lt"/>
              </a:rPr>
              <a:t>ACTIVITY</a:t>
            </a:r>
          </a:p>
        </p:txBody>
      </p:sp>
      <p:cxnSp>
        <p:nvCxnSpPr>
          <p:cNvPr id="12" name="Straight Connector 11">
            <a:extLst>
              <a:ext uri="{FF2B5EF4-FFF2-40B4-BE49-F238E27FC236}">
                <a16:creationId xmlns:a16="http://schemas.microsoft.com/office/drawing/2014/main" id="{8F626873-35AB-41D6-A9B0-D61B7BFC0C51}"/>
              </a:ext>
            </a:extLst>
          </p:cNvPr>
          <p:cNvCxnSpPr>
            <a:cxnSpLocks/>
          </p:cNvCxnSpPr>
          <p:nvPr/>
        </p:nvCxnSpPr>
        <p:spPr>
          <a:xfrm>
            <a:off x="3435603" y="3968319"/>
            <a:ext cx="0" cy="2223086"/>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2">
            <a:extLst>
              <a:ext uri="{FF2B5EF4-FFF2-40B4-BE49-F238E27FC236}">
                <a16:creationId xmlns:a16="http://schemas.microsoft.com/office/drawing/2014/main" id="{4A38B9D6-70C6-C07C-953B-29F21B8C2710}"/>
              </a:ext>
            </a:extLst>
          </p:cNvPr>
          <p:cNvSpPr txBox="1">
            <a:spLocks/>
          </p:cNvSpPr>
          <p:nvPr/>
        </p:nvSpPr>
        <p:spPr>
          <a:xfrm>
            <a:off x="11353800" y="6356349"/>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pPr algn="r"/>
              <a:t>77</a:t>
            </a:fld>
            <a:endParaRPr lang="en-US" sz="1200" dirty="0"/>
          </a:p>
        </p:txBody>
      </p:sp>
      <p:sp>
        <p:nvSpPr>
          <p:cNvPr id="3" name="Rectangle 3">
            <a:extLst>
              <a:ext uri="{FF2B5EF4-FFF2-40B4-BE49-F238E27FC236}">
                <a16:creationId xmlns:a16="http://schemas.microsoft.com/office/drawing/2014/main" id="{CA99B14C-1DC9-FAF8-5629-201454CA04C6}"/>
              </a:ext>
            </a:extLst>
          </p:cNvPr>
          <p:cNvSpPr txBox="1">
            <a:spLocks noChangeArrowheads="1"/>
          </p:cNvSpPr>
          <p:nvPr/>
        </p:nvSpPr>
        <p:spPr>
          <a:xfrm>
            <a:off x="4047069" y="3883922"/>
            <a:ext cx="7222614" cy="26549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200"/>
              </a:spcBef>
              <a:buClr>
                <a:srgbClr val="002060"/>
              </a:buClr>
              <a:buFont typeface="Arial" panose="020B0604020202020204" pitchFamily="34" charset="0"/>
              <a:buChar char="•"/>
              <a:defRPr sz="2000" kern="1200">
                <a:solidFill>
                  <a:schemeClr val="tx1">
                    <a:lumMod val="95000"/>
                    <a:lumOff val="5000"/>
                  </a:schemeClr>
                </a:solidFill>
                <a:latin typeface="Calibri" pitchFamily="34" charset="0"/>
                <a:ea typeface="+mn-ea"/>
                <a:cs typeface="Calibri" pitchFamily="34" charset="0"/>
              </a:defRPr>
            </a:lvl1pPr>
            <a:lvl2pPr marL="685800" indent="-228600" algn="l" defTabSz="914400" rtl="0" eaLnBrk="1" latinLnBrk="0" hangingPunct="1">
              <a:lnSpc>
                <a:spcPct val="90000"/>
              </a:lnSpc>
              <a:spcBef>
                <a:spcPts val="100"/>
              </a:spcBef>
              <a:buClr>
                <a:schemeClr val="accent3">
                  <a:lumMod val="60000"/>
                  <a:lumOff val="40000"/>
                </a:schemeClr>
              </a:buClr>
              <a:buFont typeface="Arial" panose="020B0604020202020204" pitchFamily="34" charset="0"/>
              <a:buChar char="•"/>
              <a:defRPr sz="1800" kern="1200">
                <a:solidFill>
                  <a:schemeClr val="tx1">
                    <a:lumMod val="65000"/>
                    <a:lumOff val="35000"/>
                  </a:schemeClr>
                </a:solidFill>
                <a:latin typeface="Calibri" pitchFamily="34" charset="0"/>
                <a:ea typeface="+mn-ea"/>
                <a:cs typeface="Calibri" pitchFamily="34" charset="0"/>
              </a:defRPr>
            </a:lvl2pPr>
            <a:lvl3pPr marL="1143000" indent="-228600" algn="l" defTabSz="914400" rtl="0" eaLnBrk="1" latinLnBrk="0" hangingPunct="1">
              <a:lnSpc>
                <a:spcPct val="90000"/>
              </a:lnSpc>
              <a:spcBef>
                <a:spcPts val="500"/>
              </a:spcBef>
              <a:buClr>
                <a:srgbClr val="002060"/>
              </a:buClr>
              <a:buFont typeface="Arial" panose="020B0604020202020204" pitchFamily="34" charset="0"/>
              <a:buChar char="•"/>
              <a:defRPr sz="1600" kern="1200">
                <a:solidFill>
                  <a:schemeClr val="tx1">
                    <a:lumMod val="65000"/>
                    <a:lumOff val="35000"/>
                  </a:schemeClr>
                </a:solidFill>
                <a:latin typeface="Calibri" pitchFamily="34" charset="0"/>
                <a:ea typeface="+mn-ea"/>
                <a:cs typeface="Calibri" pitchFamily="34" charset="0"/>
              </a:defRPr>
            </a:lvl3pPr>
            <a:lvl4pPr marL="1600200" indent="-228600" algn="l" defTabSz="914400" rtl="0" eaLnBrk="1" latinLnBrk="0" hangingPunct="1">
              <a:lnSpc>
                <a:spcPct val="90000"/>
              </a:lnSpc>
              <a:spcBef>
                <a:spcPts val="500"/>
              </a:spcBef>
              <a:buClr>
                <a:schemeClr val="accent3">
                  <a:lumMod val="60000"/>
                  <a:lumOff val="40000"/>
                </a:schemeClr>
              </a:buClr>
              <a:buFont typeface="Arial" panose="020B0604020202020204" pitchFamily="34" charset="0"/>
              <a:buChar char="•"/>
              <a:defRPr sz="1400" kern="1200">
                <a:solidFill>
                  <a:schemeClr val="tx1">
                    <a:lumMod val="85000"/>
                    <a:lumOff val="15000"/>
                  </a:schemeClr>
                </a:solidFill>
                <a:latin typeface="Calibri" pitchFamily="34" charset="0"/>
                <a:ea typeface="+mn-ea"/>
                <a:cs typeface="Calibri" pitchFamily="34" charset="0"/>
              </a:defRPr>
            </a:lvl4pPr>
            <a:lvl5pPr marL="2057400" indent="-228600" algn="l" defTabSz="914400" rtl="0" eaLnBrk="1" latinLnBrk="0" hangingPunct="1">
              <a:lnSpc>
                <a:spcPct val="90000"/>
              </a:lnSpc>
              <a:spcBef>
                <a:spcPts val="500"/>
              </a:spcBef>
              <a:buClr>
                <a:srgbClr val="002060"/>
              </a:buClr>
              <a:buFont typeface="Arial" panose="020B0604020202020204" pitchFamily="34" charset="0"/>
              <a:buChar char="•"/>
              <a:defRPr sz="1400" kern="1200">
                <a:solidFill>
                  <a:schemeClr val="tx1">
                    <a:lumMod val="85000"/>
                    <a:lumOff val="15000"/>
                  </a:schemeClr>
                </a:solidFill>
                <a:latin typeface="Calibri" pitchFamily="34" charset="0"/>
                <a:ea typeface="+mn-ea"/>
                <a:cs typeface="Calibri"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ltLang="en-US" sz="2400" dirty="0"/>
              <a:t>Referring back to the HR data source sample earlier, specify:</a:t>
            </a:r>
          </a:p>
          <a:p>
            <a:pPr marL="742950" indent="-742950">
              <a:buClr>
                <a:schemeClr val="tx1"/>
              </a:buClr>
              <a:buFont typeface="Arial" panose="020B0604020202020204" pitchFamily="34" charset="0"/>
              <a:buAutoNum type="arabicPeriod"/>
            </a:pPr>
            <a:r>
              <a:rPr lang="en-GB" altLang="en-US" sz="2400" dirty="0"/>
              <a:t>3 Format Business Rules</a:t>
            </a:r>
          </a:p>
          <a:p>
            <a:pPr marL="742950" indent="-742950">
              <a:buClr>
                <a:schemeClr val="tx1"/>
              </a:buClr>
              <a:buFont typeface="Arial" panose="020B0604020202020204" pitchFamily="34" charset="0"/>
              <a:buAutoNum type="arabicPeriod"/>
            </a:pPr>
            <a:r>
              <a:rPr lang="en-GB" altLang="en-US" sz="2400" dirty="0"/>
              <a:t>3 Content Business Rules</a:t>
            </a:r>
          </a:p>
          <a:p>
            <a:pPr marL="0" indent="0">
              <a:buFont typeface="Arial" panose="020B0604020202020204" pitchFamily="34" charset="0"/>
              <a:buNone/>
            </a:pPr>
            <a:r>
              <a:rPr lang="en-GB" altLang="en-US" sz="2400" dirty="0"/>
              <a:t>that can be used to create and enforce ‘fit for purpose’ data improvement on this data source</a:t>
            </a:r>
          </a:p>
        </p:txBody>
      </p:sp>
    </p:spTree>
    <p:extLst>
      <p:ext uri="{BB962C8B-B14F-4D97-AF65-F5344CB8AC3E}">
        <p14:creationId xmlns:p14="http://schemas.microsoft.com/office/powerpoint/2010/main" val="1515176399"/>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312" name="Group 72"/>
          <p:cNvGraphicFramePr>
            <a:graphicFrameLocks noGrp="1"/>
          </p:cNvGraphicFramePr>
          <p:nvPr/>
        </p:nvGraphicFramePr>
        <p:xfrm>
          <a:off x="1379245" y="1407898"/>
          <a:ext cx="8515311" cy="3811822"/>
        </p:xfrm>
        <a:graphic>
          <a:graphicData uri="http://schemas.openxmlformats.org/drawingml/2006/table">
            <a:tbl>
              <a:tblPr>
                <a:effectLst>
                  <a:outerShdw blurRad="50800" dist="38100" dir="2700000" algn="tl" rotWithShape="0">
                    <a:prstClr val="black">
                      <a:alpha val="40000"/>
                    </a:prstClr>
                  </a:outerShdw>
                </a:effectLst>
              </a:tblPr>
              <a:tblGrid>
                <a:gridCol w="1435061">
                  <a:extLst>
                    <a:ext uri="{9D8B030D-6E8A-4147-A177-3AD203B41FA5}">
                      <a16:colId xmlns:a16="http://schemas.microsoft.com/office/drawing/2014/main" val="20000"/>
                    </a:ext>
                  </a:extLst>
                </a:gridCol>
                <a:gridCol w="1416050">
                  <a:extLst>
                    <a:ext uri="{9D8B030D-6E8A-4147-A177-3AD203B41FA5}">
                      <a16:colId xmlns:a16="http://schemas.microsoft.com/office/drawing/2014/main" val="20001"/>
                    </a:ext>
                  </a:extLst>
                </a:gridCol>
                <a:gridCol w="1271588">
                  <a:extLst>
                    <a:ext uri="{9D8B030D-6E8A-4147-A177-3AD203B41FA5}">
                      <a16:colId xmlns:a16="http://schemas.microsoft.com/office/drawing/2014/main" val="20002"/>
                    </a:ext>
                  </a:extLst>
                </a:gridCol>
                <a:gridCol w="1728787">
                  <a:extLst>
                    <a:ext uri="{9D8B030D-6E8A-4147-A177-3AD203B41FA5}">
                      <a16:colId xmlns:a16="http://schemas.microsoft.com/office/drawing/2014/main" val="20003"/>
                    </a:ext>
                  </a:extLst>
                </a:gridCol>
                <a:gridCol w="1247775">
                  <a:extLst>
                    <a:ext uri="{9D8B030D-6E8A-4147-A177-3AD203B41FA5}">
                      <a16:colId xmlns:a16="http://schemas.microsoft.com/office/drawing/2014/main" val="20004"/>
                    </a:ext>
                  </a:extLst>
                </a:gridCol>
                <a:gridCol w="1416050">
                  <a:extLst>
                    <a:ext uri="{9D8B030D-6E8A-4147-A177-3AD203B41FA5}">
                      <a16:colId xmlns:a16="http://schemas.microsoft.com/office/drawing/2014/main" val="20005"/>
                    </a:ext>
                  </a:extLst>
                </a:gridCol>
              </a:tblGrid>
              <a:tr h="532047">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200" b="0" i="0" u="none" strike="noStrike" cap="none" normalizeH="0" baseline="0" dirty="0">
                          <a:ln>
                            <a:noFill/>
                          </a:ln>
                          <a:solidFill>
                            <a:schemeClr val="bg1"/>
                          </a:solidFill>
                          <a:effectLst/>
                          <a:latin typeface="Arial" charset="0"/>
                        </a:rPr>
                        <a:t>EMPLOYEE NO</a:t>
                      </a:r>
                    </a:p>
                  </a:txBody>
                  <a:tcPr marL="113668" marR="113668" marT="56814" marB="568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200" b="0" i="0" u="none" strike="noStrike" cap="none" normalizeH="0" baseline="0" dirty="0">
                          <a:ln>
                            <a:noFill/>
                          </a:ln>
                          <a:solidFill>
                            <a:schemeClr val="bg1"/>
                          </a:solidFill>
                          <a:effectLst/>
                          <a:latin typeface="Arial" charset="0"/>
                        </a:rPr>
                        <a:t>SURNAME</a:t>
                      </a:r>
                    </a:p>
                  </a:txBody>
                  <a:tcPr marL="113668" marR="113668" marT="56814" marB="568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200" b="0" i="0" u="none" strike="noStrike" cap="none" normalizeH="0" baseline="0" dirty="0">
                          <a:ln>
                            <a:noFill/>
                          </a:ln>
                          <a:solidFill>
                            <a:schemeClr val="bg1"/>
                          </a:solidFill>
                          <a:effectLst/>
                          <a:latin typeface="Arial" charset="0"/>
                        </a:rPr>
                        <a:t>FIRST NAME</a:t>
                      </a:r>
                    </a:p>
                  </a:txBody>
                  <a:tcPr marL="113668" marR="113668" marT="56814" marB="568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200" b="0" i="0" u="none" strike="noStrike" cap="none" normalizeH="0" baseline="0" dirty="0">
                          <a:ln>
                            <a:noFill/>
                          </a:ln>
                          <a:solidFill>
                            <a:schemeClr val="bg1"/>
                          </a:solidFill>
                          <a:effectLst/>
                          <a:latin typeface="Arial" charset="0"/>
                        </a:rPr>
                        <a:t>GENDER</a:t>
                      </a:r>
                    </a:p>
                  </a:txBody>
                  <a:tcPr marL="113668" marR="113668" marT="56814" marB="568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200" b="0" i="0" u="none" strike="noStrike" cap="none" normalizeH="0" baseline="0" dirty="0">
                          <a:ln>
                            <a:noFill/>
                          </a:ln>
                          <a:solidFill>
                            <a:schemeClr val="bg1"/>
                          </a:solidFill>
                          <a:effectLst/>
                          <a:latin typeface="Arial" charset="0"/>
                        </a:rPr>
                        <a:t>DATE OF BIRTH</a:t>
                      </a:r>
                    </a:p>
                  </a:txBody>
                  <a:tcPr marL="113668" marR="113668" marT="56814" marB="568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200" b="0" i="0" u="none" strike="noStrike" cap="none" normalizeH="0" baseline="0" dirty="0">
                          <a:ln>
                            <a:noFill/>
                          </a:ln>
                          <a:solidFill>
                            <a:schemeClr val="bg1"/>
                          </a:solidFill>
                          <a:effectLst/>
                          <a:latin typeface="Arial" charset="0"/>
                        </a:rPr>
                        <a:t>ROLE CODE </a:t>
                      </a:r>
                    </a:p>
                  </a:txBody>
                  <a:tcPr marL="113668" marR="113668" marT="56814" marB="568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99"/>
                    </a:solidFill>
                  </a:tcPr>
                </a:tc>
                <a:extLst>
                  <a:ext uri="{0D108BD9-81ED-4DB2-BD59-A6C34878D82A}">
                    <a16:rowId xmlns:a16="http://schemas.microsoft.com/office/drawing/2014/main" val="10000"/>
                  </a:ext>
                </a:extLst>
              </a:tr>
              <a:tr h="460375">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802540</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Smith </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Brian </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Female </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4F4F"/>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31/01/56</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PM16</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460375">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YN4176B</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4F4F"/>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Gregg</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endParaRPr kumimoji="0" lang="en-US" sz="1600" b="0" i="0" u="none" strike="noStrike" cap="none" normalizeH="0" baseline="0" dirty="0">
                        <a:ln>
                          <a:noFill/>
                        </a:ln>
                        <a:solidFill>
                          <a:srgbClr val="000000"/>
                        </a:solidFill>
                        <a:effectLst/>
                        <a:latin typeface="Arial" charset="0"/>
                      </a:endParaRP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4F4F"/>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Male</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07/09/80</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9999</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4F4F"/>
                    </a:solidFill>
                  </a:tcPr>
                </a:tc>
                <a:extLst>
                  <a:ext uri="{0D108BD9-81ED-4DB2-BD59-A6C34878D82A}">
                    <a16:rowId xmlns:a16="http://schemas.microsoft.com/office/drawing/2014/main" val="10002"/>
                  </a:ext>
                </a:extLst>
              </a:tr>
              <a:tr h="460375">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811609</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Patel </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Priya</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XXXX</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4F4F"/>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25/12/78</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AL60</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extLst>
                  <a:ext uri="{0D108BD9-81ED-4DB2-BD59-A6C34878D82A}">
                    <a16:rowId xmlns:a16="http://schemas.microsoft.com/office/drawing/2014/main" val="10003"/>
                  </a:ext>
                </a:extLst>
              </a:tr>
              <a:tr h="460375">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22298</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4F4F"/>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Bothroyd</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Bridget</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Female</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28/08/09</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4F4F"/>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TBD</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4F4F"/>
                    </a:solidFill>
                  </a:tcPr>
                </a:tc>
                <a:extLst>
                  <a:ext uri="{0D108BD9-81ED-4DB2-BD59-A6C34878D82A}">
                    <a16:rowId xmlns:a16="http://schemas.microsoft.com/office/drawing/2014/main" val="10004"/>
                  </a:ext>
                </a:extLst>
              </a:tr>
              <a:tr h="517525">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802540</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Smith</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Bryan </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Male </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31/01/56</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PM10</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5"/>
                  </a:ext>
                </a:extLst>
              </a:tr>
              <a:tr h="460375">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855265</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Hayes</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Leslie</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Female </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4F4F"/>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00/00/00</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4F4F"/>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AL76</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9EE"/>
                    </a:solidFill>
                  </a:tcPr>
                </a:tc>
                <a:extLst>
                  <a:ext uri="{0D108BD9-81ED-4DB2-BD59-A6C34878D82A}">
                    <a16:rowId xmlns:a16="http://schemas.microsoft.com/office/drawing/2014/main" val="10006"/>
                  </a:ext>
                </a:extLst>
              </a:tr>
              <a:tr h="460375">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endParaRPr kumimoji="0" lang="en-US" sz="1600" b="0" i="0" u="none" strike="noStrike" cap="none" normalizeH="0" baseline="0" dirty="0">
                        <a:ln>
                          <a:noFill/>
                        </a:ln>
                        <a:solidFill>
                          <a:srgbClr val="000000"/>
                        </a:solidFill>
                        <a:effectLst/>
                        <a:latin typeface="Arial" charset="0"/>
                      </a:endParaRP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4F4F"/>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Taylor</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Kevin</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Unknown</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4F4F"/>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12/30/69</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4F4F"/>
                    </a:solidFill>
                  </a:tcPr>
                </a:tc>
                <a:tc>
                  <a:txBody>
                    <a:bodyPr/>
                    <a:lstStyle/>
                    <a:p>
                      <a:pPr marL="0" marR="0" lvl="0" indent="0" algn="ctr" defTabSz="914400" rtl="0" eaLnBrk="1" fontAlgn="base" latinLnBrk="0" hangingPunct="1">
                        <a:lnSpc>
                          <a:spcPct val="100000"/>
                        </a:lnSpc>
                        <a:spcBef>
                          <a:spcPct val="0"/>
                        </a:spcBef>
                        <a:spcAft>
                          <a:spcPct val="0"/>
                        </a:spcAft>
                        <a:buClrTx/>
                        <a:buSzPct val="60000"/>
                        <a:buFont typeface="Wingdings 2" pitchFamily="18" charset="2"/>
                        <a:buNone/>
                        <a:tabLst/>
                      </a:pPr>
                      <a:r>
                        <a:rPr kumimoji="0" lang="en-GB" sz="1600" b="0" i="0" u="none" strike="noStrike" cap="none" normalizeH="0" baseline="0" dirty="0">
                          <a:ln>
                            <a:noFill/>
                          </a:ln>
                          <a:solidFill>
                            <a:srgbClr val="000000"/>
                          </a:solidFill>
                          <a:effectLst/>
                          <a:latin typeface="Arial" charset="0"/>
                        </a:rPr>
                        <a:t>US18</a:t>
                      </a:r>
                    </a:p>
                  </a:txBody>
                  <a:tcPr marL="113668" marR="113668" marT="56814" marB="568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0DC"/>
                    </a:solidFill>
                  </a:tcPr>
                </a:tc>
                <a:extLst>
                  <a:ext uri="{0D108BD9-81ED-4DB2-BD59-A6C34878D82A}">
                    <a16:rowId xmlns:a16="http://schemas.microsoft.com/office/drawing/2014/main" val="10007"/>
                  </a:ext>
                </a:extLst>
              </a:tr>
            </a:tbl>
          </a:graphicData>
        </a:graphic>
      </p:graphicFrame>
      <p:sp>
        <p:nvSpPr>
          <p:cNvPr id="7" name="Slide Number Placeholder 3">
            <a:extLst>
              <a:ext uri="{FF2B5EF4-FFF2-40B4-BE49-F238E27FC236}">
                <a16:creationId xmlns:a16="http://schemas.microsoft.com/office/drawing/2014/main" id="{3ADFFE82-8BAE-2047-BD78-B8F0136F278E}"/>
              </a:ext>
            </a:extLst>
          </p:cNvPr>
          <p:cNvSpPr txBox="1">
            <a:spLocks/>
          </p:cNvSpPr>
          <p:nvPr/>
        </p:nvSpPr>
        <p:spPr>
          <a:xfrm>
            <a:off x="11353800" y="6356349"/>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a:solidFill>
                  <a:schemeClr val="bg1"/>
                </a:solidFill>
              </a:rPr>
              <a:pPr algn="r"/>
              <a:t>78</a:t>
            </a:fld>
            <a:endParaRPr lang="en-US" sz="1200" dirty="0">
              <a:solidFill>
                <a:schemeClr val="bg1"/>
              </a:solidFill>
            </a:endParaRPr>
          </a:p>
        </p:txBody>
      </p:sp>
      <p:sp>
        <p:nvSpPr>
          <p:cNvPr id="9" name="Slide Number Placeholder 3">
            <a:extLst>
              <a:ext uri="{FF2B5EF4-FFF2-40B4-BE49-F238E27FC236}">
                <a16:creationId xmlns:a16="http://schemas.microsoft.com/office/drawing/2014/main" id="{3A597E32-FF00-AB45-8134-D9FC6C633B96}"/>
              </a:ext>
            </a:extLst>
          </p:cNvPr>
          <p:cNvSpPr>
            <a:spLocks noGrp="1"/>
          </p:cNvSpPr>
          <p:nvPr>
            <p:ph type="sldNum" sz="quarter" idx="12"/>
          </p:nvPr>
        </p:nvSpPr>
        <p:spPr>
          <a:xfrm>
            <a:off x="11211427" y="6406481"/>
            <a:ext cx="579783" cy="365125"/>
          </a:xfrm>
        </p:spPr>
        <p:txBody>
          <a:bodyPr/>
          <a:lstStyle/>
          <a:p>
            <a:pPr algn="r"/>
            <a:fld id="{7C0A8638-8D10-419D-A540-6BF35F11F66E}" type="slidenum">
              <a:rPr lang="en-US">
                <a:solidFill>
                  <a:schemeClr val="tx1"/>
                </a:solidFill>
              </a:rPr>
              <a:pPr algn="r"/>
              <a:t>78</a:t>
            </a:fld>
            <a:endParaRPr lang="en-US" dirty="0">
              <a:solidFill>
                <a:schemeClr val="tx1"/>
              </a:solidFill>
            </a:endParaRPr>
          </a:p>
        </p:txBody>
      </p:sp>
      <p:sp>
        <p:nvSpPr>
          <p:cNvPr id="2" name="Rectangle 1">
            <a:extLst>
              <a:ext uri="{FF2B5EF4-FFF2-40B4-BE49-F238E27FC236}">
                <a16:creationId xmlns:a16="http://schemas.microsoft.com/office/drawing/2014/main" id="{1441364C-74D0-A745-80F5-CF3BA2001710}"/>
              </a:ext>
            </a:extLst>
          </p:cNvPr>
          <p:cNvSpPr/>
          <p:nvPr/>
        </p:nvSpPr>
        <p:spPr>
          <a:xfrm>
            <a:off x="10291117" y="4640570"/>
            <a:ext cx="521638" cy="478679"/>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E321DDF9-B621-F84B-8889-DC98A856C7A0}"/>
              </a:ext>
            </a:extLst>
          </p:cNvPr>
          <p:cNvSpPr txBox="1"/>
          <p:nvPr/>
        </p:nvSpPr>
        <p:spPr>
          <a:xfrm>
            <a:off x="10237745" y="3313809"/>
            <a:ext cx="591829" cy="369332"/>
          </a:xfrm>
          <a:prstGeom prst="rect">
            <a:avLst/>
          </a:prstGeom>
          <a:noFill/>
        </p:spPr>
        <p:txBody>
          <a:bodyPr wrap="none" rtlCol="0">
            <a:spAutoFit/>
          </a:bodyPr>
          <a:lstStyle/>
          <a:p>
            <a:r>
              <a:rPr lang="en-GB" dirty="0">
                <a:latin typeface="Abadi" panose="020B0604020104020204" pitchFamily="34" charset="0"/>
              </a:rPr>
              <a:t>Key:</a:t>
            </a:r>
          </a:p>
        </p:txBody>
      </p:sp>
      <p:sp>
        <p:nvSpPr>
          <p:cNvPr id="12" name="Rectangle 11">
            <a:extLst>
              <a:ext uri="{FF2B5EF4-FFF2-40B4-BE49-F238E27FC236}">
                <a16:creationId xmlns:a16="http://schemas.microsoft.com/office/drawing/2014/main" id="{16E2D0CB-8B9E-544C-92BB-268F2DFCB2E2}"/>
              </a:ext>
            </a:extLst>
          </p:cNvPr>
          <p:cNvSpPr/>
          <p:nvPr/>
        </p:nvSpPr>
        <p:spPr>
          <a:xfrm>
            <a:off x="10291117" y="3808163"/>
            <a:ext cx="521638" cy="478679"/>
          </a:xfrm>
          <a:prstGeom prst="rect">
            <a:avLst/>
          </a:prstGeom>
          <a:solidFill>
            <a:srgbClr val="FF4F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EFF91A51-64C1-9843-BD2E-FB55B8EEF2AE}"/>
              </a:ext>
            </a:extLst>
          </p:cNvPr>
          <p:cNvSpPr txBox="1"/>
          <p:nvPr/>
        </p:nvSpPr>
        <p:spPr>
          <a:xfrm>
            <a:off x="11024873" y="4510574"/>
            <a:ext cx="908710" cy="738664"/>
          </a:xfrm>
          <a:prstGeom prst="rect">
            <a:avLst/>
          </a:prstGeom>
          <a:noFill/>
        </p:spPr>
        <p:txBody>
          <a:bodyPr wrap="none" rtlCol="0">
            <a:spAutoFit/>
          </a:bodyPr>
          <a:lstStyle/>
          <a:p>
            <a:pPr algn="ctr"/>
            <a:r>
              <a:rPr lang="en-GB" sz="1400" dirty="0">
                <a:latin typeface="Abadi" panose="020B0604020104020204" pitchFamily="34" charset="0"/>
              </a:rPr>
              <a:t>Potential </a:t>
            </a:r>
          </a:p>
          <a:p>
            <a:pPr algn="ctr"/>
            <a:r>
              <a:rPr lang="en-GB" sz="1400" dirty="0">
                <a:latin typeface="Abadi" panose="020B0604020104020204" pitchFamily="34" charset="0"/>
              </a:rPr>
              <a:t>Duplicate</a:t>
            </a:r>
          </a:p>
          <a:p>
            <a:pPr algn="ctr"/>
            <a:r>
              <a:rPr lang="en-GB" sz="1400" dirty="0">
                <a:latin typeface="Abadi" panose="020B0604020104020204" pitchFamily="34" charset="0"/>
              </a:rPr>
              <a:t>Record </a:t>
            </a:r>
          </a:p>
        </p:txBody>
      </p:sp>
      <p:sp>
        <p:nvSpPr>
          <p:cNvPr id="14" name="TextBox 13">
            <a:extLst>
              <a:ext uri="{FF2B5EF4-FFF2-40B4-BE49-F238E27FC236}">
                <a16:creationId xmlns:a16="http://schemas.microsoft.com/office/drawing/2014/main" id="{2F476157-0B34-C34D-8DCD-3E609ABBEC0F}"/>
              </a:ext>
            </a:extLst>
          </p:cNvPr>
          <p:cNvSpPr txBox="1"/>
          <p:nvPr/>
        </p:nvSpPr>
        <p:spPr>
          <a:xfrm>
            <a:off x="10829570" y="3678166"/>
            <a:ext cx="1187120" cy="738664"/>
          </a:xfrm>
          <a:prstGeom prst="rect">
            <a:avLst/>
          </a:prstGeom>
          <a:noFill/>
        </p:spPr>
        <p:txBody>
          <a:bodyPr wrap="none" rtlCol="0">
            <a:spAutoFit/>
          </a:bodyPr>
          <a:lstStyle/>
          <a:p>
            <a:pPr algn="ctr"/>
            <a:r>
              <a:rPr lang="en-GB" sz="1400" dirty="0">
                <a:latin typeface="Abadi" panose="020B0604020104020204" pitchFamily="34" charset="0"/>
              </a:rPr>
              <a:t>Potential </a:t>
            </a:r>
          </a:p>
          <a:p>
            <a:pPr algn="ctr"/>
            <a:r>
              <a:rPr lang="en-GB" sz="1400" dirty="0">
                <a:latin typeface="Abadi" panose="020B0604020104020204" pitchFamily="34" charset="0"/>
              </a:rPr>
              <a:t>Data Quality </a:t>
            </a:r>
          </a:p>
          <a:p>
            <a:pPr algn="ctr"/>
            <a:r>
              <a:rPr lang="en-GB" sz="1400" dirty="0">
                <a:latin typeface="Abadi" panose="020B0604020104020204" pitchFamily="34" charset="0"/>
              </a:rPr>
              <a:t>Problem</a:t>
            </a:r>
          </a:p>
        </p:txBody>
      </p:sp>
      <p:sp>
        <p:nvSpPr>
          <p:cNvPr id="15" name="Title 5">
            <a:extLst>
              <a:ext uri="{FF2B5EF4-FFF2-40B4-BE49-F238E27FC236}">
                <a16:creationId xmlns:a16="http://schemas.microsoft.com/office/drawing/2014/main" id="{9B823764-D05A-9B4C-EE20-71A0DD0E56B4}"/>
              </a:ext>
            </a:extLst>
          </p:cNvPr>
          <p:cNvSpPr txBox="1">
            <a:spLocks/>
          </p:cNvSpPr>
          <p:nvPr/>
        </p:nvSpPr>
        <p:spPr>
          <a:xfrm>
            <a:off x="446679" y="147587"/>
            <a:ext cx="10515600" cy="625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000099"/>
                </a:solidFill>
                <a:latin typeface="+mn-lt"/>
                <a:ea typeface="+mj-ea"/>
                <a:cs typeface="+mj-cs"/>
              </a:defRPr>
            </a:lvl1pPr>
          </a:lstStyle>
          <a:p>
            <a:endParaRPr lang="en-GB" dirty="0"/>
          </a:p>
        </p:txBody>
      </p:sp>
      <p:sp>
        <p:nvSpPr>
          <p:cNvPr id="16" name="Rectangle 15">
            <a:extLst>
              <a:ext uri="{FF2B5EF4-FFF2-40B4-BE49-F238E27FC236}">
                <a16:creationId xmlns:a16="http://schemas.microsoft.com/office/drawing/2014/main" id="{25CF7A48-079C-8613-CEC6-DDF62D15ECCA}"/>
              </a:ext>
            </a:extLst>
          </p:cNvPr>
          <p:cNvSpPr/>
          <p:nvPr/>
        </p:nvSpPr>
        <p:spPr>
          <a:xfrm>
            <a:off x="741452" y="474733"/>
            <a:ext cx="10220827" cy="615549"/>
          </a:xfrm>
          <a:prstGeom prst="rect">
            <a:avLst/>
          </a:prstGeom>
          <a:solidFill>
            <a:srgbClr val="000099"/>
          </a:solidFill>
          <a:ln>
            <a:solidFill>
              <a:srgbClr val="000099"/>
            </a:solidFill>
          </a:ln>
          <a:effectLst>
            <a:outerShdw blurRad="50800" dist="38100" dir="2700000" algn="tl" rotWithShape="0">
              <a:prstClr val="black">
                <a:alpha val="40000"/>
              </a:prstClr>
            </a:outerShdw>
          </a:effectLst>
        </p:spPr>
        <p:txBody>
          <a:bodyPr wrap="square" lIns="121917" tIns="60958" rIns="121917" bIns="60958">
            <a:spAutoFit/>
          </a:bodyPr>
          <a:lstStyle/>
          <a:p>
            <a:r>
              <a:rPr lang="en-US" sz="3200" b="1" dirty="0">
                <a:solidFill>
                  <a:srgbClr val="FFC000"/>
                </a:solidFill>
              </a:rPr>
              <a:t>ACTIVITY – Extract of actual HR data source </a:t>
            </a:r>
          </a:p>
        </p:txBody>
      </p:sp>
    </p:spTree>
    <p:extLst>
      <p:ext uri="{BB962C8B-B14F-4D97-AF65-F5344CB8AC3E}">
        <p14:creationId xmlns:p14="http://schemas.microsoft.com/office/powerpoint/2010/main" val="2755272224"/>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E1855-01E1-B740-BE5A-74FD36F87AB8}"/>
              </a:ext>
            </a:extLst>
          </p:cNvPr>
          <p:cNvSpPr>
            <a:spLocks noGrp="1"/>
          </p:cNvSpPr>
          <p:nvPr>
            <p:ph type="title"/>
          </p:nvPr>
        </p:nvSpPr>
        <p:spPr/>
        <p:txBody>
          <a:bodyPr>
            <a:normAutofit fontScale="90000"/>
          </a:bodyPr>
          <a:lstStyle/>
          <a:p>
            <a:r>
              <a:rPr lang="en-GB" dirty="0"/>
              <a:t>Using Business Rules to steer and enforce Data Quality standards </a:t>
            </a:r>
          </a:p>
        </p:txBody>
      </p:sp>
      <p:sp>
        <p:nvSpPr>
          <p:cNvPr id="3" name="Slide Number Placeholder 2">
            <a:extLst>
              <a:ext uri="{FF2B5EF4-FFF2-40B4-BE49-F238E27FC236}">
                <a16:creationId xmlns:a16="http://schemas.microsoft.com/office/drawing/2014/main" id="{BC930B02-D448-4348-A970-466178BFA2CE}"/>
              </a:ext>
            </a:extLst>
          </p:cNvPr>
          <p:cNvSpPr>
            <a:spLocks noGrp="1"/>
          </p:cNvSpPr>
          <p:nvPr>
            <p:ph type="sldNum" sz="quarter" idx="12"/>
          </p:nvPr>
        </p:nvSpPr>
        <p:spPr/>
        <p:txBody>
          <a:bodyPr/>
          <a:lstStyle/>
          <a:p>
            <a:fld id="{7C0A8638-8D10-419D-A540-6BF35F11F66E}" type="slidenum">
              <a:rPr lang="en-US" smtClean="0">
                <a:solidFill>
                  <a:schemeClr val="tx1"/>
                </a:solidFill>
              </a:rPr>
              <a:t>79</a:t>
            </a:fld>
            <a:endParaRPr lang="en-US" dirty="0">
              <a:solidFill>
                <a:schemeClr val="tx1"/>
              </a:solidFill>
            </a:endParaRPr>
          </a:p>
        </p:txBody>
      </p:sp>
      <p:graphicFrame>
        <p:nvGraphicFramePr>
          <p:cNvPr id="5" name="Table 5">
            <a:extLst>
              <a:ext uri="{FF2B5EF4-FFF2-40B4-BE49-F238E27FC236}">
                <a16:creationId xmlns:a16="http://schemas.microsoft.com/office/drawing/2014/main" id="{2141D095-3AF2-CB4E-B5F8-695D9124C4A6}"/>
              </a:ext>
            </a:extLst>
          </p:cNvPr>
          <p:cNvGraphicFramePr>
            <a:graphicFrameLocks noGrp="1"/>
          </p:cNvGraphicFramePr>
          <p:nvPr>
            <p:extLst>
              <p:ext uri="{D42A27DB-BD31-4B8C-83A1-F6EECF244321}">
                <p14:modId xmlns:p14="http://schemas.microsoft.com/office/powerpoint/2010/main" val="1105906375"/>
              </p:ext>
            </p:extLst>
          </p:nvPr>
        </p:nvGraphicFramePr>
        <p:xfrm>
          <a:off x="6270171" y="1520247"/>
          <a:ext cx="5470258" cy="42062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837011">
                  <a:extLst>
                    <a:ext uri="{9D8B030D-6E8A-4147-A177-3AD203B41FA5}">
                      <a16:colId xmlns:a16="http://schemas.microsoft.com/office/drawing/2014/main" val="3206524976"/>
                    </a:ext>
                  </a:extLst>
                </a:gridCol>
                <a:gridCol w="2633247">
                  <a:extLst>
                    <a:ext uri="{9D8B030D-6E8A-4147-A177-3AD203B41FA5}">
                      <a16:colId xmlns:a16="http://schemas.microsoft.com/office/drawing/2014/main" val="2421838880"/>
                    </a:ext>
                  </a:extLst>
                </a:gridCol>
              </a:tblGrid>
              <a:tr h="509306">
                <a:tc>
                  <a:txBody>
                    <a:bodyPr/>
                    <a:lstStyle/>
                    <a:p>
                      <a:pPr algn="ctr"/>
                      <a:r>
                        <a:rPr lang="en-GB" dirty="0"/>
                        <a:t>Example potential format business rules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2599E"/>
                    </a:solidFill>
                  </a:tcPr>
                </a:tc>
                <a:tc>
                  <a:txBody>
                    <a:bodyPr/>
                    <a:lstStyle/>
                    <a:p>
                      <a:pPr algn="ctr"/>
                      <a:r>
                        <a:rPr lang="en-GB" dirty="0"/>
                        <a:t>Example potential content business rules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2599E"/>
                    </a:solidFill>
                  </a:tcPr>
                </a:tc>
                <a:extLst>
                  <a:ext uri="{0D108BD9-81ED-4DB2-BD59-A6C34878D82A}">
                    <a16:rowId xmlns:a16="http://schemas.microsoft.com/office/drawing/2014/main" val="518374593"/>
                  </a:ext>
                </a:extLst>
              </a:tr>
              <a:tr h="370840">
                <a:tc>
                  <a:txBody>
                    <a:bodyPr/>
                    <a:lstStyle/>
                    <a:p>
                      <a:r>
                        <a:rPr lang="en-GB" sz="1400" dirty="0"/>
                        <a:t>Employee No. must be in format nnnnnn.  Blank Employee Numbers are only allowed if new starter is awaiting Emp. No. allocation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Employee No. should be unique.  Only one Employee No. should be allocated to any individual employee</a:t>
                      </a:r>
                    </a:p>
                    <a:p>
                      <a:endParaRPr lang="en-GB" sz="1400" dirty="0"/>
                    </a:p>
                    <a:p>
                      <a:r>
                        <a:rPr lang="en-GB" sz="14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98679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First Name must not be blank </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Gender should align with First Name derived from Common Names Reference file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71528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Date of Birth must be in format nn/nn/nn</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Allowable Genders are FEMALE, MALE, SELF-DETERMINED or UNKNOWN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60136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Role code must be in format AAnn</a:t>
                      </a:r>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Date of Birth must be expressed as DD/MM/YY and in the range 01/01/1940 to 12/12/2006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2823554"/>
                  </a:ext>
                </a:extLst>
              </a:tr>
            </a:tbl>
          </a:graphicData>
        </a:graphic>
      </p:graphicFrame>
      <p:pic>
        <p:nvPicPr>
          <p:cNvPr id="7" name="Picture 6">
            <a:extLst>
              <a:ext uri="{FF2B5EF4-FFF2-40B4-BE49-F238E27FC236}">
                <a16:creationId xmlns:a16="http://schemas.microsoft.com/office/drawing/2014/main" id="{BEB7358F-734B-4200-A2C0-E2F0B6DEF038}"/>
              </a:ext>
            </a:extLst>
          </p:cNvPr>
          <p:cNvPicPr>
            <a:picLocks noChangeAspect="1"/>
          </p:cNvPicPr>
          <p:nvPr/>
        </p:nvPicPr>
        <p:blipFill>
          <a:blip r:embed="rId3"/>
          <a:stretch>
            <a:fillRect/>
          </a:stretch>
        </p:blipFill>
        <p:spPr>
          <a:xfrm>
            <a:off x="229357" y="2111727"/>
            <a:ext cx="5789497" cy="2634546"/>
          </a:xfrm>
          <a:prstGeom prst="rect">
            <a:avLst/>
          </a:prstGeom>
        </p:spPr>
      </p:pic>
    </p:spTree>
    <p:extLst>
      <p:ext uri="{BB962C8B-B14F-4D97-AF65-F5344CB8AC3E}">
        <p14:creationId xmlns:p14="http://schemas.microsoft.com/office/powerpoint/2010/main" val="2842402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0691EB-721D-4F6F-892F-29A08F4B3D7E}"/>
              </a:ext>
            </a:extLst>
          </p:cNvPr>
          <p:cNvSpPr/>
          <p:nvPr/>
        </p:nvSpPr>
        <p:spPr>
          <a:xfrm>
            <a:off x="0" y="1773281"/>
            <a:ext cx="12192000" cy="3560436"/>
          </a:xfrm>
          <a:prstGeom prst="rect">
            <a:avLst/>
          </a:prstGeom>
          <a:solidFill>
            <a:srgbClr val="ED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7B4755-E8E5-4F96-AC27-BED56A08F70C}"/>
              </a:ext>
            </a:extLst>
          </p:cNvPr>
          <p:cNvSpPr>
            <a:spLocks noGrp="1"/>
          </p:cNvSpPr>
          <p:nvPr>
            <p:ph type="title"/>
          </p:nvPr>
        </p:nvSpPr>
        <p:spPr>
          <a:xfrm>
            <a:off x="584902" y="270207"/>
            <a:ext cx="10515600" cy="625080"/>
          </a:xfrm>
        </p:spPr>
        <p:txBody>
          <a:bodyPr/>
          <a:lstStyle/>
          <a:p>
            <a:r>
              <a:rPr lang="en-US" dirty="0"/>
              <a:t>Data Quality – A Simple Definition</a:t>
            </a:r>
          </a:p>
        </p:txBody>
      </p:sp>
      <p:sp>
        <p:nvSpPr>
          <p:cNvPr id="4" name="Slide Number Placeholder 3">
            <a:extLst>
              <a:ext uri="{FF2B5EF4-FFF2-40B4-BE49-F238E27FC236}">
                <a16:creationId xmlns:a16="http://schemas.microsoft.com/office/drawing/2014/main" id="{7288FB23-DA06-406E-BC59-F8B7B821DCDD}"/>
              </a:ext>
            </a:extLst>
          </p:cNvPr>
          <p:cNvSpPr>
            <a:spLocks noGrp="1"/>
          </p:cNvSpPr>
          <p:nvPr>
            <p:ph type="sldNum" sz="quarter" idx="12"/>
          </p:nvPr>
        </p:nvSpPr>
        <p:spPr>
          <a:xfrm>
            <a:off x="11222182" y="6381832"/>
            <a:ext cx="713291" cy="365125"/>
          </a:xfrm>
        </p:spPr>
        <p:txBody>
          <a:bodyPr/>
          <a:lstStyle/>
          <a:p>
            <a:fld id="{7C0A8638-8D10-419D-A540-6BF35F11F66E}" type="slidenum">
              <a:rPr lang="en-US" smtClean="0">
                <a:solidFill>
                  <a:schemeClr val="tx1"/>
                </a:solidFill>
              </a:rPr>
              <a:t>8</a:t>
            </a:fld>
            <a:endParaRPr lang="en-US" dirty="0">
              <a:solidFill>
                <a:schemeClr val="tx1"/>
              </a:solidFill>
            </a:endParaRPr>
          </a:p>
        </p:txBody>
      </p:sp>
      <p:sp>
        <p:nvSpPr>
          <p:cNvPr id="6" name="Content Placeholder 2">
            <a:extLst>
              <a:ext uri="{FF2B5EF4-FFF2-40B4-BE49-F238E27FC236}">
                <a16:creationId xmlns:a16="http://schemas.microsoft.com/office/drawing/2014/main" id="{B2C4D40C-FDE7-4734-BC26-D908D16B0AF8}"/>
              </a:ext>
            </a:extLst>
          </p:cNvPr>
          <p:cNvSpPr>
            <a:spLocks noGrp="1"/>
          </p:cNvSpPr>
          <p:nvPr>
            <p:ph idx="1"/>
          </p:nvPr>
        </p:nvSpPr>
        <p:spPr>
          <a:xfrm>
            <a:off x="835252" y="2576052"/>
            <a:ext cx="4842593" cy="2015613"/>
          </a:xfr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vert="horz" lIns="91440" tIns="91440" rIns="91440" bIns="45720" rtlCol="0" anchor="ctr">
            <a:noAutofit/>
          </a:bodyPr>
          <a:lstStyle/>
          <a:p>
            <a:pPr marL="0" indent="0" algn="ctr">
              <a:buNone/>
            </a:pPr>
            <a:r>
              <a:rPr lang="en-US" b="1" dirty="0"/>
              <a:t>Data that is </a:t>
            </a:r>
            <a:r>
              <a:rPr lang="en-US" b="1" dirty="0">
                <a:solidFill>
                  <a:srgbClr val="0070C0"/>
                </a:solidFill>
              </a:rPr>
              <a:t>demonstrably </a:t>
            </a:r>
            <a:r>
              <a:rPr lang="en-US" b="1" dirty="0">
                <a:solidFill>
                  <a:schemeClr val="accent6">
                    <a:lumMod val="75000"/>
                  </a:schemeClr>
                </a:solidFill>
              </a:rPr>
              <a:t>fit for purpose</a:t>
            </a:r>
            <a:endParaRPr lang="en-US" sz="2400" dirty="0"/>
          </a:p>
        </p:txBody>
      </p:sp>
      <p:sp>
        <p:nvSpPr>
          <p:cNvPr id="8" name="Content Placeholder 2">
            <a:extLst>
              <a:ext uri="{FF2B5EF4-FFF2-40B4-BE49-F238E27FC236}">
                <a16:creationId xmlns:a16="http://schemas.microsoft.com/office/drawing/2014/main" id="{92C5E292-6388-4C9F-B56A-6AC405F18C48}"/>
              </a:ext>
            </a:extLst>
          </p:cNvPr>
          <p:cNvSpPr txBox="1">
            <a:spLocks/>
          </p:cNvSpPr>
          <p:nvPr/>
        </p:nvSpPr>
        <p:spPr>
          <a:xfrm>
            <a:off x="6513101" y="1905424"/>
            <a:ext cx="4842593" cy="329615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vert="horz" lIns="182880" tIns="91440" rIns="0" bIns="45720" rtlCol="0">
            <a:noAutofit/>
          </a:bodyPr>
          <a:lstStyle>
            <a:lvl1pPr marL="228600" indent="-228600" algn="l" defTabSz="914400" rtl="0" eaLnBrk="1" latinLnBrk="0" hangingPunct="1">
              <a:lnSpc>
                <a:spcPct val="100000"/>
              </a:lnSpc>
              <a:spcBef>
                <a:spcPts val="800"/>
              </a:spcBef>
              <a:buFont typeface="Arial" panose="020B0604020202020204" pitchFamily="34" charset="0"/>
              <a:buChar char="•"/>
              <a:defRPr sz="2000" kern="1200">
                <a:solidFill>
                  <a:schemeClr val="tx1">
                    <a:lumMod val="95000"/>
                    <a:lumOff val="5000"/>
                  </a:schemeClr>
                </a:solidFill>
                <a:latin typeface="+mn-lt"/>
                <a:ea typeface="+mn-ea"/>
                <a:cs typeface="+mn-cs"/>
              </a:defRPr>
            </a:lvl1pPr>
            <a:lvl2pPr marL="6858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00000"/>
              </a:lnSpc>
              <a:spcBef>
                <a:spcPts val="8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a:p>
            <a:pPr marL="0" indent="0">
              <a:buNone/>
            </a:pPr>
            <a:r>
              <a:rPr lang="en-US" sz="2400" b="1" dirty="0">
                <a:solidFill>
                  <a:srgbClr val="0070C0"/>
                </a:solidFill>
              </a:rPr>
              <a:t>Demonstrably: </a:t>
            </a:r>
            <a:r>
              <a:rPr lang="en-GB" dirty="0">
                <a:solidFill>
                  <a:schemeClr val="tx1"/>
                </a:solidFill>
              </a:rPr>
              <a:t>Implies that data quality &amp; improvement can be measured, and business impact demonstrated </a:t>
            </a:r>
          </a:p>
          <a:p>
            <a:pPr marL="0" indent="0">
              <a:buNone/>
            </a:pPr>
            <a:r>
              <a:rPr lang="en-US" dirty="0"/>
              <a:t> </a:t>
            </a:r>
          </a:p>
          <a:p>
            <a:pPr marL="0" indent="0">
              <a:buNone/>
            </a:pPr>
            <a:r>
              <a:rPr lang="en-US" sz="2400" b="1" dirty="0">
                <a:solidFill>
                  <a:schemeClr val="accent6">
                    <a:lumMod val="75000"/>
                  </a:schemeClr>
                </a:solidFill>
              </a:rPr>
              <a:t>Fit for Purpose:  </a:t>
            </a:r>
            <a:r>
              <a:rPr lang="en-GB" dirty="0">
                <a:solidFill>
                  <a:schemeClr val="tx1"/>
                </a:solidFill>
              </a:rPr>
              <a:t>Data quality must meet the needs of the organisation and its stakeholders</a:t>
            </a:r>
          </a:p>
          <a:p>
            <a:pPr marL="0" indent="0">
              <a:buNone/>
            </a:pPr>
            <a:endParaRPr lang="en-US" dirty="0"/>
          </a:p>
          <a:p>
            <a:pPr lvl="1"/>
            <a:endParaRPr lang="en-US" dirty="0"/>
          </a:p>
        </p:txBody>
      </p:sp>
    </p:spTree>
    <p:extLst>
      <p:ext uri="{BB962C8B-B14F-4D97-AF65-F5344CB8AC3E}">
        <p14:creationId xmlns:p14="http://schemas.microsoft.com/office/powerpoint/2010/main" val="14423524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6DB12-F50E-664E-AA10-5CFAFB20A51C}"/>
              </a:ext>
            </a:extLst>
          </p:cNvPr>
          <p:cNvSpPr>
            <a:spLocks noGrp="1"/>
          </p:cNvSpPr>
          <p:nvPr>
            <p:ph type="title"/>
          </p:nvPr>
        </p:nvSpPr>
        <p:spPr/>
        <p:txBody>
          <a:bodyPr/>
          <a:lstStyle/>
          <a:p>
            <a:r>
              <a:rPr lang="en-GB" dirty="0"/>
              <a:t>Deploying Business Rules - Approaches </a:t>
            </a:r>
          </a:p>
        </p:txBody>
      </p:sp>
      <p:sp>
        <p:nvSpPr>
          <p:cNvPr id="4" name="Slide Number Placeholder 3">
            <a:extLst>
              <a:ext uri="{FF2B5EF4-FFF2-40B4-BE49-F238E27FC236}">
                <a16:creationId xmlns:a16="http://schemas.microsoft.com/office/drawing/2014/main" id="{D13B445B-D195-6E46-A969-7C3029CC3194}"/>
              </a:ext>
            </a:extLst>
          </p:cNvPr>
          <p:cNvSpPr>
            <a:spLocks noGrp="1"/>
          </p:cNvSpPr>
          <p:nvPr>
            <p:ph type="sldNum" sz="quarter" idx="12"/>
          </p:nvPr>
        </p:nvSpPr>
        <p:spPr/>
        <p:txBody>
          <a:bodyPr/>
          <a:lstStyle/>
          <a:p>
            <a:fld id="{7C0A8638-8D10-419D-A540-6BF35F11F66E}" type="slidenum">
              <a:rPr lang="en-US" smtClean="0">
                <a:solidFill>
                  <a:schemeClr val="tx1"/>
                </a:solidFill>
              </a:rPr>
              <a:t>80</a:t>
            </a:fld>
            <a:endParaRPr lang="en-US" dirty="0">
              <a:solidFill>
                <a:schemeClr val="tx1"/>
              </a:solidFill>
            </a:endParaRPr>
          </a:p>
        </p:txBody>
      </p:sp>
      <p:pic>
        <p:nvPicPr>
          <p:cNvPr id="10" name="Picture 9" descr="A picture containing orange&#10;&#10;Description automatically generated">
            <a:extLst>
              <a:ext uri="{FF2B5EF4-FFF2-40B4-BE49-F238E27FC236}">
                <a16:creationId xmlns:a16="http://schemas.microsoft.com/office/drawing/2014/main" id="{0066591B-A2B5-0A44-A365-7D813BE674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88032" y="4015127"/>
            <a:ext cx="3079970" cy="1779188"/>
          </a:xfrm>
          <a:prstGeom prst="rect">
            <a:avLst/>
          </a:prstGeom>
          <a:ln w="28575">
            <a:solidFill>
              <a:schemeClr val="tx1"/>
            </a:solidFill>
          </a:ln>
        </p:spPr>
      </p:pic>
      <p:pic>
        <p:nvPicPr>
          <p:cNvPr id="12" name="Picture 11" descr="A picture containing text&#10;&#10;Description automatically generated">
            <a:extLst>
              <a:ext uri="{FF2B5EF4-FFF2-40B4-BE49-F238E27FC236}">
                <a16:creationId xmlns:a16="http://schemas.microsoft.com/office/drawing/2014/main" id="{94C9B519-C3FF-5B44-A62E-3C766546861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53216" y="4015127"/>
            <a:ext cx="3201675" cy="1836270"/>
          </a:xfrm>
          <a:prstGeom prst="rect">
            <a:avLst/>
          </a:prstGeom>
          <a:ln w="28575">
            <a:solidFill>
              <a:schemeClr val="tx1"/>
            </a:solidFill>
          </a:ln>
        </p:spPr>
      </p:pic>
      <p:pic>
        <p:nvPicPr>
          <p:cNvPr id="16" name="Picture 15" descr="A picture containing text, electronics, computer&#10;&#10;Description automatically generated">
            <a:extLst>
              <a:ext uri="{FF2B5EF4-FFF2-40B4-BE49-F238E27FC236}">
                <a16:creationId xmlns:a16="http://schemas.microsoft.com/office/drawing/2014/main" id="{EB9FCB9C-B836-8341-8333-8C6B8EF3E83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3216" y="1269437"/>
            <a:ext cx="3201675" cy="1792938"/>
          </a:xfrm>
          <a:prstGeom prst="rect">
            <a:avLst/>
          </a:prstGeom>
          <a:ln w="28575">
            <a:solidFill>
              <a:schemeClr val="tx1"/>
            </a:solidFill>
          </a:ln>
        </p:spPr>
      </p:pic>
      <p:sp>
        <p:nvSpPr>
          <p:cNvPr id="18" name="TextBox 17">
            <a:extLst>
              <a:ext uri="{FF2B5EF4-FFF2-40B4-BE49-F238E27FC236}">
                <a16:creationId xmlns:a16="http://schemas.microsoft.com/office/drawing/2014/main" id="{C7AE95D7-4BB4-C84E-A4D7-9D59CAA7D4D3}"/>
              </a:ext>
            </a:extLst>
          </p:cNvPr>
          <p:cNvSpPr txBox="1"/>
          <p:nvPr/>
        </p:nvSpPr>
        <p:spPr>
          <a:xfrm>
            <a:off x="9750725" y="4443056"/>
            <a:ext cx="2250418" cy="923330"/>
          </a:xfrm>
          <a:prstGeom prst="rect">
            <a:avLst/>
          </a:prstGeom>
          <a:noFill/>
        </p:spPr>
        <p:txBody>
          <a:bodyPr wrap="square" rtlCol="0">
            <a:spAutoFit/>
          </a:bodyPr>
          <a:lstStyle/>
          <a:p>
            <a:pPr algn="ctr"/>
            <a:r>
              <a:rPr lang="en-GB" dirty="0">
                <a:latin typeface="Abadi" panose="020B0604020104020204" pitchFamily="34" charset="0"/>
              </a:rPr>
              <a:t>Data Quality Tool:</a:t>
            </a:r>
          </a:p>
          <a:p>
            <a:pPr algn="ctr"/>
            <a:r>
              <a:rPr lang="en-GB" dirty="0">
                <a:latin typeface="Abadi" panose="020B0604020104020204" pitchFamily="34" charset="0"/>
              </a:rPr>
              <a:t>DQ Business Rules Engine </a:t>
            </a:r>
          </a:p>
        </p:txBody>
      </p:sp>
      <p:sp>
        <p:nvSpPr>
          <p:cNvPr id="20" name="TextBox 19">
            <a:extLst>
              <a:ext uri="{FF2B5EF4-FFF2-40B4-BE49-F238E27FC236}">
                <a16:creationId xmlns:a16="http://schemas.microsoft.com/office/drawing/2014/main" id="{35D1E2DA-21E4-D942-9F49-03A4E18410D7}"/>
              </a:ext>
            </a:extLst>
          </p:cNvPr>
          <p:cNvSpPr txBox="1"/>
          <p:nvPr/>
        </p:nvSpPr>
        <p:spPr>
          <a:xfrm>
            <a:off x="9658288" y="1877180"/>
            <a:ext cx="2109536" cy="646331"/>
          </a:xfrm>
          <a:prstGeom prst="rect">
            <a:avLst/>
          </a:prstGeom>
          <a:noFill/>
        </p:spPr>
        <p:txBody>
          <a:bodyPr wrap="square" rtlCol="0">
            <a:spAutoFit/>
          </a:bodyPr>
          <a:lstStyle/>
          <a:p>
            <a:pPr algn="ctr"/>
            <a:r>
              <a:rPr lang="en-GB" dirty="0">
                <a:latin typeface="Abadi" panose="020B0604020104020204" pitchFamily="34" charset="0"/>
              </a:rPr>
              <a:t>Master &amp; Reference Data Management </a:t>
            </a:r>
          </a:p>
        </p:txBody>
      </p:sp>
      <p:pic>
        <p:nvPicPr>
          <p:cNvPr id="22" name="Picture 21" descr="A picture containing text&#10;&#10;Description automatically generated">
            <a:extLst>
              <a:ext uri="{FF2B5EF4-FFF2-40B4-BE49-F238E27FC236}">
                <a16:creationId xmlns:a16="http://schemas.microsoft.com/office/drawing/2014/main" id="{F7E62A6F-E82B-BF49-A786-ED730CF37B2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88032" y="1205912"/>
            <a:ext cx="3079970" cy="1988860"/>
          </a:xfrm>
          <a:prstGeom prst="rect">
            <a:avLst/>
          </a:prstGeom>
        </p:spPr>
      </p:pic>
      <p:sp>
        <p:nvSpPr>
          <p:cNvPr id="23" name="TextBox 22">
            <a:extLst>
              <a:ext uri="{FF2B5EF4-FFF2-40B4-BE49-F238E27FC236}">
                <a16:creationId xmlns:a16="http://schemas.microsoft.com/office/drawing/2014/main" id="{DF05B3F5-0625-8E4D-BD4D-E1681334A922}"/>
              </a:ext>
            </a:extLst>
          </p:cNvPr>
          <p:cNvSpPr txBox="1"/>
          <p:nvPr/>
        </p:nvSpPr>
        <p:spPr>
          <a:xfrm>
            <a:off x="3986464" y="4540349"/>
            <a:ext cx="2109536" cy="923330"/>
          </a:xfrm>
          <a:prstGeom prst="rect">
            <a:avLst/>
          </a:prstGeom>
          <a:noFill/>
        </p:spPr>
        <p:txBody>
          <a:bodyPr wrap="square" rtlCol="0">
            <a:spAutoFit/>
          </a:bodyPr>
          <a:lstStyle/>
          <a:p>
            <a:pPr algn="ctr"/>
            <a:r>
              <a:rPr lang="en-GB" dirty="0">
                <a:latin typeface="Abadi" panose="020B0604020104020204" pitchFamily="34" charset="0"/>
              </a:rPr>
              <a:t>Application Code</a:t>
            </a:r>
          </a:p>
          <a:p>
            <a:pPr algn="ctr"/>
            <a:r>
              <a:rPr lang="en-GB" dirty="0">
                <a:latin typeface="Abadi" panose="020B0604020104020204" pitchFamily="34" charset="0"/>
              </a:rPr>
              <a:t>(e.g. data input validation) </a:t>
            </a:r>
          </a:p>
        </p:txBody>
      </p:sp>
      <p:sp>
        <p:nvSpPr>
          <p:cNvPr id="24" name="TextBox 23">
            <a:extLst>
              <a:ext uri="{FF2B5EF4-FFF2-40B4-BE49-F238E27FC236}">
                <a16:creationId xmlns:a16="http://schemas.microsoft.com/office/drawing/2014/main" id="{A72AF541-ECF5-584D-B5EF-D947C4513556}"/>
              </a:ext>
            </a:extLst>
          </p:cNvPr>
          <p:cNvSpPr txBox="1"/>
          <p:nvPr/>
        </p:nvSpPr>
        <p:spPr>
          <a:xfrm>
            <a:off x="4054891" y="1704245"/>
            <a:ext cx="2109536" cy="1200329"/>
          </a:xfrm>
          <a:prstGeom prst="rect">
            <a:avLst/>
          </a:prstGeom>
          <a:noFill/>
        </p:spPr>
        <p:txBody>
          <a:bodyPr wrap="square" rtlCol="0">
            <a:spAutoFit/>
          </a:bodyPr>
          <a:lstStyle/>
          <a:p>
            <a:pPr algn="ctr"/>
            <a:r>
              <a:rPr lang="en-GB" dirty="0">
                <a:latin typeface="Abadi" panose="020B0604020104020204" pitchFamily="34" charset="0"/>
              </a:rPr>
              <a:t>Data Entry Guidelines, Business Glossary &amp; Training </a:t>
            </a:r>
          </a:p>
        </p:txBody>
      </p:sp>
    </p:spTree>
    <p:extLst>
      <p:ext uri="{BB962C8B-B14F-4D97-AF65-F5344CB8AC3E}">
        <p14:creationId xmlns:p14="http://schemas.microsoft.com/office/powerpoint/2010/main" val="316032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ta Warehouse Icon - Data Warehouse Icon Free, HD Png Download ,  Transparent Png Image - PNGitem">
            <a:extLst>
              <a:ext uri="{FF2B5EF4-FFF2-40B4-BE49-F238E27FC236}">
                <a16:creationId xmlns:a16="http://schemas.microsoft.com/office/drawing/2014/main" id="{1F455090-B3E5-4645-BD09-3E1AA6BD91FC}"/>
              </a:ext>
            </a:extLst>
          </p:cNvPr>
          <p:cNvPicPr>
            <a:picLocks noChangeAspect="1" noChangeArrowheads="1"/>
          </p:cNvPicPr>
          <p:nvPr/>
        </p:nvPicPr>
        <p:blipFill>
          <a:blip r:embed="rId3" cstate="screen">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585489" y="4078264"/>
            <a:ext cx="1725987" cy="16518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407C4BB-D380-5344-A81D-0E81AFDA3A70}"/>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2697784" y="4578399"/>
            <a:ext cx="2070100" cy="977900"/>
          </a:xfrm>
          <a:prstGeom prst="rect">
            <a:avLst/>
          </a:prstGeom>
        </p:spPr>
      </p:pic>
      <p:pic>
        <p:nvPicPr>
          <p:cNvPr id="5" name="Picture 4">
            <a:extLst>
              <a:ext uri="{FF2B5EF4-FFF2-40B4-BE49-F238E27FC236}">
                <a16:creationId xmlns:a16="http://schemas.microsoft.com/office/drawing/2014/main" id="{FCD23B25-F18B-964C-A612-4DF6A63238AD}"/>
              </a:ext>
            </a:extLst>
          </p:cNvPr>
          <p:cNvPicPr>
            <a:picLocks noChangeAspect="1"/>
          </p:cNvPicPr>
          <p:nvPr/>
        </p:nvPicPr>
        <p:blipFill>
          <a:blip r:embed="rId7">
            <a:biLevel thresh="75000"/>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443985" y="3904052"/>
            <a:ext cx="1422400" cy="1422400"/>
          </a:xfrm>
          <a:prstGeom prst="rect">
            <a:avLst/>
          </a:prstGeom>
          <a:ln w="12700">
            <a:solidFill>
              <a:schemeClr val="dk1">
                <a:shade val="50000"/>
              </a:schemeClr>
            </a:solidFill>
          </a:ln>
        </p:spPr>
      </p:pic>
      <p:pic>
        <p:nvPicPr>
          <p:cNvPr id="7" name="Picture 6">
            <a:extLst>
              <a:ext uri="{FF2B5EF4-FFF2-40B4-BE49-F238E27FC236}">
                <a16:creationId xmlns:a16="http://schemas.microsoft.com/office/drawing/2014/main" id="{6E00C16A-BD7C-634E-990E-A2A000D13FE9}"/>
              </a:ext>
            </a:extLst>
          </p:cNvPr>
          <p:cNvPicPr>
            <a:picLocks noChangeAspect="1"/>
          </p:cNvPicPr>
          <p:nvPr/>
        </p:nvPicPr>
        <p:blipFill>
          <a:blip r:embed="rId9">
            <a:biLevel thresh="75000"/>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10141229" y="1799542"/>
            <a:ext cx="1422400" cy="1422400"/>
          </a:xfrm>
          <a:prstGeom prst="rect">
            <a:avLst/>
          </a:prstGeom>
        </p:spPr>
      </p:pic>
      <p:pic>
        <p:nvPicPr>
          <p:cNvPr id="8" name="Picture 7">
            <a:extLst>
              <a:ext uri="{FF2B5EF4-FFF2-40B4-BE49-F238E27FC236}">
                <a16:creationId xmlns:a16="http://schemas.microsoft.com/office/drawing/2014/main" id="{F8F3100F-DF52-E844-80F8-2A97380A3C6A}"/>
              </a:ext>
            </a:extLst>
          </p:cNvPr>
          <p:cNvPicPr>
            <a:picLocks noChangeAspect="1"/>
          </p:cNvPicPr>
          <p:nvPr/>
        </p:nvPicPr>
        <p:blipFill>
          <a:blip r:embed="rId11" cstate="screen">
            <a:biLevel thresh="75000"/>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a:ext>
            </a:extLst>
          </a:blip>
          <a:stretch>
            <a:fillRect/>
          </a:stretch>
        </p:blipFill>
        <p:spPr>
          <a:xfrm>
            <a:off x="587953" y="1613103"/>
            <a:ext cx="749043" cy="653710"/>
          </a:xfrm>
          <a:prstGeom prst="rect">
            <a:avLst/>
          </a:prstGeom>
          <a:ln w="12700">
            <a:solidFill>
              <a:schemeClr val="dk1">
                <a:shade val="50000"/>
              </a:schemeClr>
            </a:solidFill>
          </a:ln>
        </p:spPr>
      </p:pic>
      <p:pic>
        <p:nvPicPr>
          <p:cNvPr id="9" name="Picture 8">
            <a:extLst>
              <a:ext uri="{FF2B5EF4-FFF2-40B4-BE49-F238E27FC236}">
                <a16:creationId xmlns:a16="http://schemas.microsoft.com/office/drawing/2014/main" id="{BA0F2596-BE57-A149-8487-427FFEEF5D61}"/>
              </a:ext>
            </a:extLst>
          </p:cNvPr>
          <p:cNvPicPr>
            <a:picLocks noChangeAspect="1"/>
          </p:cNvPicPr>
          <p:nvPr/>
        </p:nvPicPr>
        <p:blipFill>
          <a:blip r:embed="rId13" cstate="screen">
            <a:biLevel thresh="75000"/>
            <a:extLst>
              <a:ext uri="{BEBA8EAE-BF5A-486C-A8C5-ECC9F3942E4B}">
                <a14:imgProps xmlns:a14="http://schemas.microsoft.com/office/drawing/2010/main">
                  <a14:imgLayer r:embed="rId14">
                    <a14:imgEffect>
                      <a14:colorTemperature colorTemp="7193"/>
                    </a14:imgEffect>
                    <a14:imgEffect>
                      <a14:saturation sat="94000"/>
                    </a14:imgEffect>
                  </a14:imgLayer>
                </a14:imgProps>
              </a:ext>
              <a:ext uri="{28A0092B-C50C-407E-A947-70E740481C1C}">
                <a14:useLocalDpi xmlns:a14="http://schemas.microsoft.com/office/drawing/2010/main"/>
              </a:ext>
            </a:extLst>
          </a:blip>
          <a:stretch>
            <a:fillRect/>
          </a:stretch>
        </p:blipFill>
        <p:spPr>
          <a:xfrm>
            <a:off x="8988421" y="4431161"/>
            <a:ext cx="1145112" cy="1145112"/>
          </a:xfrm>
          <a:prstGeom prst="rect">
            <a:avLst/>
          </a:prstGeom>
        </p:spPr>
      </p:pic>
      <p:pic>
        <p:nvPicPr>
          <p:cNvPr id="11" name="Picture 10">
            <a:extLst>
              <a:ext uri="{FF2B5EF4-FFF2-40B4-BE49-F238E27FC236}">
                <a16:creationId xmlns:a16="http://schemas.microsoft.com/office/drawing/2014/main" id="{A00BB805-4A97-1743-BF34-78C879F416BA}"/>
              </a:ext>
            </a:extLst>
          </p:cNvPr>
          <p:cNvPicPr>
            <a:picLocks noChangeAspect="1"/>
          </p:cNvPicPr>
          <p:nvPr/>
        </p:nvPicPr>
        <p:blipFill>
          <a:blip r:embed="rId7">
            <a:biLevel thresh="75000"/>
            <a:extLst>
              <a:ext uri="{BEBA8EAE-BF5A-486C-A8C5-ECC9F3942E4B}">
                <a14:imgProps xmlns:a14="http://schemas.microsoft.com/office/drawing/2010/main">
                  <a14:imgLayer r:embed="rId15">
                    <a14:imgEffect>
                      <a14:saturation sat="0"/>
                    </a14:imgEffect>
                  </a14:imgLayer>
                </a14:imgProps>
              </a:ext>
            </a:extLst>
          </a:blip>
          <a:stretch>
            <a:fillRect/>
          </a:stretch>
        </p:blipFill>
        <p:spPr>
          <a:xfrm>
            <a:off x="596385" y="4056452"/>
            <a:ext cx="1422400" cy="1422400"/>
          </a:xfrm>
          <a:prstGeom prst="rect">
            <a:avLst/>
          </a:prstGeom>
          <a:ln w="12700">
            <a:solidFill>
              <a:schemeClr val="dk1">
                <a:shade val="50000"/>
              </a:schemeClr>
            </a:solidFill>
          </a:ln>
        </p:spPr>
      </p:pic>
      <p:pic>
        <p:nvPicPr>
          <p:cNvPr id="12" name="Picture 11">
            <a:extLst>
              <a:ext uri="{FF2B5EF4-FFF2-40B4-BE49-F238E27FC236}">
                <a16:creationId xmlns:a16="http://schemas.microsoft.com/office/drawing/2014/main" id="{6FADB06A-C43D-5A47-9846-7A2264957FB5}"/>
              </a:ext>
            </a:extLst>
          </p:cNvPr>
          <p:cNvPicPr>
            <a:picLocks noChangeAspect="1"/>
          </p:cNvPicPr>
          <p:nvPr/>
        </p:nvPicPr>
        <p:blipFill>
          <a:blip r:embed="rId7">
            <a:biLevel thresh="75000"/>
            <a:extLst>
              <a:ext uri="{BEBA8EAE-BF5A-486C-A8C5-ECC9F3942E4B}">
                <a14:imgProps xmlns:a14="http://schemas.microsoft.com/office/drawing/2010/main">
                  <a14:imgLayer r:embed="rId15">
                    <a14:imgEffect>
                      <a14:saturation sat="0"/>
                    </a14:imgEffect>
                  </a14:imgLayer>
                </a14:imgProps>
              </a:ext>
            </a:extLst>
          </a:blip>
          <a:stretch>
            <a:fillRect/>
          </a:stretch>
        </p:blipFill>
        <p:spPr>
          <a:xfrm>
            <a:off x="748785" y="4208852"/>
            <a:ext cx="1422400" cy="1422400"/>
          </a:xfrm>
          <a:prstGeom prst="rect">
            <a:avLst/>
          </a:prstGeom>
          <a:ln w="12700">
            <a:solidFill>
              <a:schemeClr val="dk1">
                <a:shade val="50000"/>
              </a:schemeClr>
            </a:solidFill>
          </a:ln>
        </p:spPr>
      </p:pic>
      <p:pic>
        <p:nvPicPr>
          <p:cNvPr id="13" name="Picture 12">
            <a:extLst>
              <a:ext uri="{FF2B5EF4-FFF2-40B4-BE49-F238E27FC236}">
                <a16:creationId xmlns:a16="http://schemas.microsoft.com/office/drawing/2014/main" id="{6F70EB09-5952-1B45-88DE-5BAE9D413A98}"/>
              </a:ext>
            </a:extLst>
          </p:cNvPr>
          <p:cNvPicPr>
            <a:picLocks noChangeAspect="1"/>
          </p:cNvPicPr>
          <p:nvPr/>
        </p:nvPicPr>
        <p:blipFill>
          <a:blip r:embed="rId7">
            <a:biLevel thresh="75000"/>
            <a:extLst>
              <a:ext uri="{BEBA8EAE-BF5A-486C-A8C5-ECC9F3942E4B}">
                <a14:imgProps xmlns:a14="http://schemas.microsoft.com/office/drawing/2010/main">
                  <a14:imgLayer r:embed="rId15">
                    <a14:imgEffect>
                      <a14:saturation sat="0"/>
                    </a14:imgEffect>
                  </a14:imgLayer>
                </a14:imgProps>
              </a:ext>
            </a:extLst>
          </a:blip>
          <a:stretch>
            <a:fillRect/>
          </a:stretch>
        </p:blipFill>
        <p:spPr>
          <a:xfrm>
            <a:off x="901185" y="4361252"/>
            <a:ext cx="1422400" cy="1422400"/>
          </a:xfrm>
          <a:prstGeom prst="rect">
            <a:avLst/>
          </a:prstGeom>
          <a:ln w="12700">
            <a:solidFill>
              <a:schemeClr val="dk1">
                <a:shade val="50000"/>
              </a:schemeClr>
            </a:solidFill>
          </a:ln>
        </p:spPr>
      </p:pic>
      <p:sp>
        <p:nvSpPr>
          <p:cNvPr id="14" name="Down Arrow 13">
            <a:extLst>
              <a:ext uri="{FF2B5EF4-FFF2-40B4-BE49-F238E27FC236}">
                <a16:creationId xmlns:a16="http://schemas.microsoft.com/office/drawing/2014/main" id="{C329B246-3F9C-7941-802E-A95BC65BFE9E}"/>
              </a:ext>
            </a:extLst>
          </p:cNvPr>
          <p:cNvSpPr/>
          <p:nvPr/>
        </p:nvSpPr>
        <p:spPr>
          <a:xfrm>
            <a:off x="1180986" y="3039310"/>
            <a:ext cx="370605" cy="72499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8" name="Right Arrow 17">
            <a:extLst>
              <a:ext uri="{FF2B5EF4-FFF2-40B4-BE49-F238E27FC236}">
                <a16:creationId xmlns:a16="http://schemas.microsoft.com/office/drawing/2014/main" id="{704965E6-369B-B941-90C7-04912DB0EB4B}"/>
              </a:ext>
            </a:extLst>
          </p:cNvPr>
          <p:cNvSpPr/>
          <p:nvPr/>
        </p:nvSpPr>
        <p:spPr>
          <a:xfrm>
            <a:off x="2423527" y="4887959"/>
            <a:ext cx="369877" cy="35878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0" name="Right Arrow 19">
            <a:extLst>
              <a:ext uri="{FF2B5EF4-FFF2-40B4-BE49-F238E27FC236}">
                <a16:creationId xmlns:a16="http://schemas.microsoft.com/office/drawing/2014/main" id="{E7E288AE-5651-0B43-BE7E-A36A45E822E9}"/>
              </a:ext>
            </a:extLst>
          </p:cNvPr>
          <p:cNvSpPr/>
          <p:nvPr/>
        </p:nvSpPr>
        <p:spPr>
          <a:xfrm>
            <a:off x="4801428" y="4856749"/>
            <a:ext cx="687031" cy="35878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1" name="Right Arrow 20">
            <a:extLst>
              <a:ext uri="{FF2B5EF4-FFF2-40B4-BE49-F238E27FC236}">
                <a16:creationId xmlns:a16="http://schemas.microsoft.com/office/drawing/2014/main" id="{7B8396D4-4FC5-DF42-9A43-D3E289CDCB39}"/>
              </a:ext>
            </a:extLst>
          </p:cNvPr>
          <p:cNvSpPr/>
          <p:nvPr/>
        </p:nvSpPr>
        <p:spPr>
          <a:xfrm>
            <a:off x="7435411" y="4768048"/>
            <a:ext cx="1418465" cy="35878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2" name="Right Arrow 21">
            <a:extLst>
              <a:ext uri="{FF2B5EF4-FFF2-40B4-BE49-F238E27FC236}">
                <a16:creationId xmlns:a16="http://schemas.microsoft.com/office/drawing/2014/main" id="{F1AAF5C2-A980-A847-B67A-C1FE32916A3C}"/>
              </a:ext>
            </a:extLst>
          </p:cNvPr>
          <p:cNvSpPr/>
          <p:nvPr/>
        </p:nvSpPr>
        <p:spPr>
          <a:xfrm rot="17801084">
            <a:off x="9487918" y="3619889"/>
            <a:ext cx="1253290" cy="547137"/>
          </a:xfrm>
          <a:prstGeom prst="rightArrow">
            <a:avLst>
              <a:gd name="adj1" fmla="val 30783"/>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23" name="Picture 22">
            <a:extLst>
              <a:ext uri="{FF2B5EF4-FFF2-40B4-BE49-F238E27FC236}">
                <a16:creationId xmlns:a16="http://schemas.microsoft.com/office/drawing/2014/main" id="{61ED3CA1-9104-1D46-9DB5-278F36182F15}"/>
              </a:ext>
            </a:extLst>
          </p:cNvPr>
          <p:cNvPicPr>
            <a:picLocks noChangeAspect="1"/>
          </p:cNvPicPr>
          <p:nvPr/>
        </p:nvPicPr>
        <p:blipFill>
          <a:blip r:embed="rId11" cstate="screen">
            <a:biLevel thresh="75000"/>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a:ext>
            </a:extLst>
          </a:blip>
          <a:stretch>
            <a:fillRect/>
          </a:stretch>
        </p:blipFill>
        <p:spPr>
          <a:xfrm>
            <a:off x="819020" y="1939958"/>
            <a:ext cx="749043" cy="653710"/>
          </a:xfrm>
          <a:prstGeom prst="rect">
            <a:avLst/>
          </a:prstGeom>
          <a:ln w="12700">
            <a:solidFill>
              <a:schemeClr val="dk1">
                <a:shade val="50000"/>
              </a:schemeClr>
            </a:solidFill>
          </a:ln>
        </p:spPr>
      </p:pic>
      <p:pic>
        <p:nvPicPr>
          <p:cNvPr id="24" name="Picture 23">
            <a:extLst>
              <a:ext uri="{FF2B5EF4-FFF2-40B4-BE49-F238E27FC236}">
                <a16:creationId xmlns:a16="http://schemas.microsoft.com/office/drawing/2014/main" id="{B8060720-CCD7-6F43-9526-AB408F771C96}"/>
              </a:ext>
            </a:extLst>
          </p:cNvPr>
          <p:cNvPicPr>
            <a:picLocks noChangeAspect="1"/>
          </p:cNvPicPr>
          <p:nvPr/>
        </p:nvPicPr>
        <p:blipFill>
          <a:blip r:embed="rId11" cstate="screen">
            <a:biLevel thresh="75000"/>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a:ext>
            </a:extLst>
          </a:blip>
          <a:stretch>
            <a:fillRect/>
          </a:stretch>
        </p:blipFill>
        <p:spPr>
          <a:xfrm>
            <a:off x="1132359" y="2166563"/>
            <a:ext cx="749043" cy="653710"/>
          </a:xfrm>
          <a:prstGeom prst="rect">
            <a:avLst/>
          </a:prstGeom>
          <a:ln w="12700">
            <a:solidFill>
              <a:schemeClr val="dk1">
                <a:shade val="50000"/>
              </a:schemeClr>
            </a:solidFill>
          </a:ln>
        </p:spPr>
      </p:pic>
      <p:pic>
        <p:nvPicPr>
          <p:cNvPr id="25" name="Picture 24">
            <a:extLst>
              <a:ext uri="{FF2B5EF4-FFF2-40B4-BE49-F238E27FC236}">
                <a16:creationId xmlns:a16="http://schemas.microsoft.com/office/drawing/2014/main" id="{06F46B4C-3ED5-9944-A32D-A2A99DC3DDB6}"/>
              </a:ext>
            </a:extLst>
          </p:cNvPr>
          <p:cNvPicPr>
            <a:picLocks noChangeAspect="1"/>
          </p:cNvPicPr>
          <p:nvPr/>
        </p:nvPicPr>
        <p:blipFill>
          <a:blip r:embed="rId11" cstate="screen">
            <a:biLevel thresh="75000"/>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a:ext>
            </a:extLst>
          </a:blip>
          <a:stretch>
            <a:fillRect/>
          </a:stretch>
        </p:blipFill>
        <p:spPr>
          <a:xfrm>
            <a:off x="1591895" y="2519888"/>
            <a:ext cx="749043" cy="653710"/>
          </a:xfrm>
          <a:prstGeom prst="rect">
            <a:avLst/>
          </a:prstGeom>
          <a:ln w="12700">
            <a:solidFill>
              <a:schemeClr val="dk1">
                <a:shade val="50000"/>
              </a:schemeClr>
            </a:solidFill>
          </a:ln>
        </p:spPr>
      </p:pic>
      <p:sp>
        <p:nvSpPr>
          <p:cNvPr id="26" name="Title 7">
            <a:extLst>
              <a:ext uri="{FF2B5EF4-FFF2-40B4-BE49-F238E27FC236}">
                <a16:creationId xmlns:a16="http://schemas.microsoft.com/office/drawing/2014/main" id="{C5A32EDA-C920-6245-A0AF-7217C54D4D40}"/>
              </a:ext>
            </a:extLst>
          </p:cNvPr>
          <p:cNvSpPr txBox="1">
            <a:spLocks/>
          </p:cNvSpPr>
          <p:nvPr/>
        </p:nvSpPr>
        <p:spPr>
          <a:xfrm>
            <a:off x="351022" y="230466"/>
            <a:ext cx="11489957" cy="625715"/>
          </a:xfrm>
          <a:prstGeom prst="rect">
            <a:avLst/>
          </a:prstGeom>
        </p:spPr>
        <p:txBody>
          <a:bodyPr/>
          <a:lstStyle>
            <a:lvl1pPr algn="l" defTabSz="914400" rtl="0" eaLnBrk="1" latinLnBrk="0" hangingPunct="1">
              <a:lnSpc>
                <a:spcPct val="90000"/>
              </a:lnSpc>
              <a:spcBef>
                <a:spcPct val="0"/>
              </a:spcBef>
              <a:buNone/>
              <a:defRPr sz="2800" b="1" kern="1200">
                <a:solidFill>
                  <a:srgbClr val="000099"/>
                </a:solidFill>
                <a:latin typeface="+mn-lt"/>
                <a:ea typeface="+mj-ea"/>
                <a:cs typeface="+mj-cs"/>
              </a:defRPr>
            </a:lvl1pPr>
          </a:lstStyle>
          <a:p>
            <a:r>
              <a:rPr lang="en-US" sz="2400" dirty="0"/>
              <a:t>Step 3: Automating Data Quality Business Rules via a DQ Rules Engine  </a:t>
            </a:r>
          </a:p>
        </p:txBody>
      </p:sp>
      <p:pic>
        <p:nvPicPr>
          <p:cNvPr id="3" name="Picture 2">
            <a:extLst>
              <a:ext uri="{FF2B5EF4-FFF2-40B4-BE49-F238E27FC236}">
                <a16:creationId xmlns:a16="http://schemas.microsoft.com/office/drawing/2014/main" id="{EE75B919-60AD-6B41-92D6-8CF2293654E5}"/>
              </a:ext>
            </a:extLst>
          </p:cNvPr>
          <p:cNvPicPr>
            <a:picLocks noChangeAspect="1"/>
          </p:cNvPicPr>
          <p:nvPr/>
        </p:nvPicPr>
        <p:blipFill>
          <a:blip r:embed="rId17">
            <a:duotone>
              <a:prstClr val="black"/>
              <a:schemeClr val="accent1">
                <a:tint val="45000"/>
                <a:satMod val="400000"/>
              </a:schemeClr>
            </a:duotone>
          </a:blip>
          <a:stretch>
            <a:fillRect/>
          </a:stretch>
        </p:blipFill>
        <p:spPr>
          <a:xfrm>
            <a:off x="5780620" y="1668915"/>
            <a:ext cx="1422400" cy="1422400"/>
          </a:xfrm>
          <a:prstGeom prst="rect">
            <a:avLst/>
          </a:prstGeom>
          <a:ln w="22225">
            <a:solidFill>
              <a:schemeClr val="tx1"/>
            </a:solidFill>
          </a:ln>
        </p:spPr>
      </p:pic>
      <p:sp>
        <p:nvSpPr>
          <p:cNvPr id="10" name="TextBox 9">
            <a:extLst>
              <a:ext uri="{FF2B5EF4-FFF2-40B4-BE49-F238E27FC236}">
                <a16:creationId xmlns:a16="http://schemas.microsoft.com/office/drawing/2014/main" id="{3A3EF465-ECFB-1F4E-AA00-33DC6128080D}"/>
              </a:ext>
            </a:extLst>
          </p:cNvPr>
          <p:cNvSpPr txBox="1"/>
          <p:nvPr/>
        </p:nvSpPr>
        <p:spPr>
          <a:xfrm>
            <a:off x="555854" y="806459"/>
            <a:ext cx="785793" cy="646331"/>
          </a:xfrm>
          <a:prstGeom prst="rect">
            <a:avLst/>
          </a:prstGeom>
          <a:noFill/>
        </p:spPr>
        <p:txBody>
          <a:bodyPr wrap="none" rtlCol="0">
            <a:spAutoFit/>
          </a:bodyPr>
          <a:lstStyle/>
          <a:p>
            <a:r>
              <a:rPr lang="en-GB" b="1" dirty="0">
                <a:solidFill>
                  <a:srgbClr val="002060"/>
                </a:solidFill>
              </a:rPr>
              <a:t>DATA</a:t>
            </a:r>
          </a:p>
          <a:p>
            <a:r>
              <a:rPr lang="en-GB" b="1" dirty="0">
                <a:solidFill>
                  <a:srgbClr val="002060"/>
                </a:solidFill>
              </a:rPr>
              <a:t>INPUT</a:t>
            </a:r>
          </a:p>
        </p:txBody>
      </p:sp>
      <p:sp>
        <p:nvSpPr>
          <p:cNvPr id="34" name="TextBox 33">
            <a:extLst>
              <a:ext uri="{FF2B5EF4-FFF2-40B4-BE49-F238E27FC236}">
                <a16:creationId xmlns:a16="http://schemas.microsoft.com/office/drawing/2014/main" id="{8CEC12B6-0C46-0D48-9A79-36CE7B83FFAE}"/>
              </a:ext>
            </a:extLst>
          </p:cNvPr>
          <p:cNvSpPr txBox="1"/>
          <p:nvPr/>
        </p:nvSpPr>
        <p:spPr>
          <a:xfrm>
            <a:off x="5807445" y="5761056"/>
            <a:ext cx="1438599" cy="646331"/>
          </a:xfrm>
          <a:prstGeom prst="rect">
            <a:avLst/>
          </a:prstGeom>
          <a:noFill/>
        </p:spPr>
        <p:txBody>
          <a:bodyPr wrap="none" rtlCol="0">
            <a:spAutoFit/>
          </a:bodyPr>
          <a:lstStyle/>
          <a:p>
            <a:pPr algn="ctr"/>
            <a:r>
              <a:rPr lang="en-GB" b="1" dirty="0">
                <a:solidFill>
                  <a:srgbClr val="002060"/>
                </a:solidFill>
              </a:rPr>
              <a:t>DATA </a:t>
            </a:r>
          </a:p>
          <a:p>
            <a:pPr algn="ctr"/>
            <a:r>
              <a:rPr lang="en-GB" b="1" dirty="0">
                <a:solidFill>
                  <a:srgbClr val="002060"/>
                </a:solidFill>
              </a:rPr>
              <a:t>WAREHOUSE</a:t>
            </a:r>
          </a:p>
        </p:txBody>
      </p:sp>
      <p:sp>
        <p:nvSpPr>
          <p:cNvPr id="35" name="TextBox 34">
            <a:extLst>
              <a:ext uri="{FF2B5EF4-FFF2-40B4-BE49-F238E27FC236}">
                <a16:creationId xmlns:a16="http://schemas.microsoft.com/office/drawing/2014/main" id="{31ED084D-8837-004F-8BB0-6EE7BCE19543}"/>
              </a:ext>
            </a:extLst>
          </p:cNvPr>
          <p:cNvSpPr txBox="1"/>
          <p:nvPr/>
        </p:nvSpPr>
        <p:spPr>
          <a:xfrm>
            <a:off x="3097627" y="5818107"/>
            <a:ext cx="1560877" cy="646331"/>
          </a:xfrm>
          <a:prstGeom prst="rect">
            <a:avLst/>
          </a:prstGeom>
          <a:noFill/>
        </p:spPr>
        <p:txBody>
          <a:bodyPr wrap="none" rtlCol="0">
            <a:spAutoFit/>
          </a:bodyPr>
          <a:lstStyle/>
          <a:p>
            <a:r>
              <a:rPr lang="en-GB" b="1" dirty="0">
                <a:solidFill>
                  <a:srgbClr val="002060"/>
                </a:solidFill>
              </a:rPr>
              <a:t>STAGING / ETL</a:t>
            </a:r>
          </a:p>
          <a:p>
            <a:pPr algn="ctr"/>
            <a:r>
              <a:rPr lang="en-GB" b="1" dirty="0">
                <a:solidFill>
                  <a:srgbClr val="002060"/>
                </a:solidFill>
              </a:rPr>
              <a:t>LAYER</a:t>
            </a:r>
          </a:p>
        </p:txBody>
      </p:sp>
      <p:sp>
        <p:nvSpPr>
          <p:cNvPr id="36" name="TextBox 35">
            <a:extLst>
              <a:ext uri="{FF2B5EF4-FFF2-40B4-BE49-F238E27FC236}">
                <a16:creationId xmlns:a16="http://schemas.microsoft.com/office/drawing/2014/main" id="{A6FE9633-DEFE-5E45-B0DB-0E3506B28662}"/>
              </a:ext>
            </a:extLst>
          </p:cNvPr>
          <p:cNvSpPr txBox="1"/>
          <p:nvPr/>
        </p:nvSpPr>
        <p:spPr>
          <a:xfrm>
            <a:off x="1232992" y="5783958"/>
            <a:ext cx="1102738" cy="646331"/>
          </a:xfrm>
          <a:prstGeom prst="rect">
            <a:avLst/>
          </a:prstGeom>
          <a:noFill/>
        </p:spPr>
        <p:txBody>
          <a:bodyPr wrap="none" rtlCol="0">
            <a:spAutoFit/>
          </a:bodyPr>
          <a:lstStyle/>
          <a:p>
            <a:r>
              <a:rPr lang="en-GB" b="1" dirty="0">
                <a:solidFill>
                  <a:srgbClr val="002060"/>
                </a:solidFill>
              </a:rPr>
              <a:t>SOURCE</a:t>
            </a:r>
          </a:p>
          <a:p>
            <a:r>
              <a:rPr lang="en-GB" b="1" dirty="0">
                <a:solidFill>
                  <a:srgbClr val="002060"/>
                </a:solidFill>
              </a:rPr>
              <a:t>SYSTEMS </a:t>
            </a:r>
          </a:p>
        </p:txBody>
      </p:sp>
      <p:sp>
        <p:nvSpPr>
          <p:cNvPr id="37" name="TextBox 36">
            <a:extLst>
              <a:ext uri="{FF2B5EF4-FFF2-40B4-BE49-F238E27FC236}">
                <a16:creationId xmlns:a16="http://schemas.microsoft.com/office/drawing/2014/main" id="{1B2D8B08-2A4B-474B-980B-5991B81B97BC}"/>
              </a:ext>
            </a:extLst>
          </p:cNvPr>
          <p:cNvSpPr txBox="1"/>
          <p:nvPr/>
        </p:nvSpPr>
        <p:spPr>
          <a:xfrm>
            <a:off x="10440285" y="3324140"/>
            <a:ext cx="1307730" cy="646331"/>
          </a:xfrm>
          <a:prstGeom prst="rect">
            <a:avLst/>
          </a:prstGeom>
          <a:noFill/>
        </p:spPr>
        <p:txBody>
          <a:bodyPr wrap="none" rtlCol="0">
            <a:spAutoFit/>
          </a:bodyPr>
          <a:lstStyle/>
          <a:p>
            <a:r>
              <a:rPr lang="en-GB" b="1" dirty="0">
                <a:solidFill>
                  <a:srgbClr val="002060"/>
                </a:solidFill>
              </a:rPr>
              <a:t>REPORTING</a:t>
            </a:r>
          </a:p>
          <a:p>
            <a:pPr algn="ctr"/>
            <a:r>
              <a:rPr lang="en-GB" b="1" dirty="0">
                <a:solidFill>
                  <a:srgbClr val="002060"/>
                </a:solidFill>
              </a:rPr>
              <a:t>LAYER</a:t>
            </a:r>
          </a:p>
        </p:txBody>
      </p:sp>
      <p:sp>
        <p:nvSpPr>
          <p:cNvPr id="38" name="TextBox 37">
            <a:extLst>
              <a:ext uri="{FF2B5EF4-FFF2-40B4-BE49-F238E27FC236}">
                <a16:creationId xmlns:a16="http://schemas.microsoft.com/office/drawing/2014/main" id="{44F3D6A4-372F-8B45-AC90-D5D34EAE7222}"/>
              </a:ext>
            </a:extLst>
          </p:cNvPr>
          <p:cNvSpPr txBox="1"/>
          <p:nvPr/>
        </p:nvSpPr>
        <p:spPr>
          <a:xfrm>
            <a:off x="9226693" y="5761055"/>
            <a:ext cx="875368" cy="646331"/>
          </a:xfrm>
          <a:prstGeom prst="rect">
            <a:avLst/>
          </a:prstGeom>
          <a:noFill/>
        </p:spPr>
        <p:txBody>
          <a:bodyPr wrap="none" rtlCol="0">
            <a:spAutoFit/>
          </a:bodyPr>
          <a:lstStyle/>
          <a:p>
            <a:r>
              <a:rPr lang="en-GB" b="1" dirty="0">
                <a:solidFill>
                  <a:srgbClr val="002060"/>
                </a:solidFill>
              </a:rPr>
              <a:t>DATA</a:t>
            </a:r>
          </a:p>
          <a:p>
            <a:r>
              <a:rPr lang="en-GB" b="1" dirty="0">
                <a:solidFill>
                  <a:srgbClr val="002060"/>
                </a:solidFill>
              </a:rPr>
              <a:t>MARTS</a:t>
            </a:r>
          </a:p>
        </p:txBody>
      </p:sp>
      <p:sp>
        <p:nvSpPr>
          <p:cNvPr id="15" name="TextBox 14">
            <a:extLst>
              <a:ext uri="{FF2B5EF4-FFF2-40B4-BE49-F238E27FC236}">
                <a16:creationId xmlns:a16="http://schemas.microsoft.com/office/drawing/2014/main" id="{8CC3C3DE-026D-6948-952B-F3E05FB10602}"/>
              </a:ext>
            </a:extLst>
          </p:cNvPr>
          <p:cNvSpPr txBox="1"/>
          <p:nvPr/>
        </p:nvSpPr>
        <p:spPr>
          <a:xfrm>
            <a:off x="2577709" y="1712172"/>
            <a:ext cx="2582887" cy="369332"/>
          </a:xfrm>
          <a:prstGeom prst="rect">
            <a:avLst/>
          </a:prstGeom>
          <a:noFill/>
        </p:spPr>
        <p:txBody>
          <a:bodyPr wrap="none" rtlCol="0">
            <a:spAutoFit/>
          </a:bodyPr>
          <a:lstStyle/>
          <a:p>
            <a:r>
              <a:rPr lang="en-GB" dirty="0">
                <a:solidFill>
                  <a:schemeClr val="accent1">
                    <a:lumMod val="75000"/>
                  </a:schemeClr>
                </a:solidFill>
              </a:rPr>
              <a:t>Real Time Data Validation</a:t>
            </a:r>
          </a:p>
        </p:txBody>
      </p:sp>
      <p:sp>
        <p:nvSpPr>
          <p:cNvPr id="41" name="TextBox 40">
            <a:extLst>
              <a:ext uri="{FF2B5EF4-FFF2-40B4-BE49-F238E27FC236}">
                <a16:creationId xmlns:a16="http://schemas.microsoft.com/office/drawing/2014/main" id="{CB82C863-CBAA-BA46-8A59-DE3AA237DFA7}"/>
              </a:ext>
            </a:extLst>
          </p:cNvPr>
          <p:cNvSpPr txBox="1"/>
          <p:nvPr/>
        </p:nvSpPr>
        <p:spPr>
          <a:xfrm rot="19709309">
            <a:off x="3999279" y="3358451"/>
            <a:ext cx="2317054" cy="369332"/>
          </a:xfrm>
          <a:prstGeom prst="rect">
            <a:avLst/>
          </a:prstGeom>
          <a:noFill/>
        </p:spPr>
        <p:txBody>
          <a:bodyPr wrap="square" rtlCol="0">
            <a:spAutoFit/>
          </a:bodyPr>
          <a:lstStyle/>
          <a:p>
            <a:r>
              <a:rPr lang="en-GB" dirty="0">
                <a:solidFill>
                  <a:schemeClr val="accent1">
                    <a:lumMod val="75000"/>
                  </a:schemeClr>
                </a:solidFill>
              </a:rPr>
              <a:t>Batch Validation</a:t>
            </a:r>
          </a:p>
        </p:txBody>
      </p:sp>
      <p:sp>
        <p:nvSpPr>
          <p:cNvPr id="42" name="TextBox 41">
            <a:extLst>
              <a:ext uri="{FF2B5EF4-FFF2-40B4-BE49-F238E27FC236}">
                <a16:creationId xmlns:a16="http://schemas.microsoft.com/office/drawing/2014/main" id="{73A609E4-A799-9C42-8B09-EE7F2C649770}"/>
              </a:ext>
            </a:extLst>
          </p:cNvPr>
          <p:cNvSpPr txBox="1"/>
          <p:nvPr/>
        </p:nvSpPr>
        <p:spPr>
          <a:xfrm rot="2877301">
            <a:off x="7638025" y="3072390"/>
            <a:ext cx="1703672" cy="369332"/>
          </a:xfrm>
          <a:prstGeom prst="rect">
            <a:avLst/>
          </a:prstGeom>
          <a:noFill/>
        </p:spPr>
        <p:txBody>
          <a:bodyPr wrap="none" rtlCol="0">
            <a:spAutoFit/>
          </a:bodyPr>
          <a:lstStyle/>
          <a:p>
            <a:r>
              <a:rPr lang="en-GB" dirty="0">
                <a:solidFill>
                  <a:schemeClr val="accent1">
                    <a:lumMod val="75000"/>
                  </a:schemeClr>
                </a:solidFill>
              </a:rPr>
              <a:t>Batch Validation</a:t>
            </a:r>
          </a:p>
        </p:txBody>
      </p:sp>
      <p:sp>
        <p:nvSpPr>
          <p:cNvPr id="44" name="TextBox 43">
            <a:extLst>
              <a:ext uri="{FF2B5EF4-FFF2-40B4-BE49-F238E27FC236}">
                <a16:creationId xmlns:a16="http://schemas.microsoft.com/office/drawing/2014/main" id="{06D7751E-236A-514B-902D-ED86E40B11A9}"/>
              </a:ext>
            </a:extLst>
          </p:cNvPr>
          <p:cNvSpPr txBox="1"/>
          <p:nvPr/>
        </p:nvSpPr>
        <p:spPr>
          <a:xfrm>
            <a:off x="6465469" y="3455188"/>
            <a:ext cx="1255289" cy="646331"/>
          </a:xfrm>
          <a:prstGeom prst="rect">
            <a:avLst/>
          </a:prstGeom>
          <a:noFill/>
        </p:spPr>
        <p:txBody>
          <a:bodyPr wrap="square" rtlCol="0">
            <a:spAutoFit/>
          </a:bodyPr>
          <a:lstStyle/>
          <a:p>
            <a:r>
              <a:rPr lang="en-GB" dirty="0">
                <a:solidFill>
                  <a:schemeClr val="accent1">
                    <a:lumMod val="75000"/>
                  </a:schemeClr>
                </a:solidFill>
              </a:rPr>
              <a:t>Batch </a:t>
            </a:r>
          </a:p>
          <a:p>
            <a:r>
              <a:rPr lang="en-GB" dirty="0">
                <a:solidFill>
                  <a:schemeClr val="accent1">
                    <a:lumMod val="75000"/>
                  </a:schemeClr>
                </a:solidFill>
              </a:rPr>
              <a:t>Validation</a:t>
            </a:r>
          </a:p>
        </p:txBody>
      </p:sp>
      <p:sp>
        <p:nvSpPr>
          <p:cNvPr id="45" name="TextBox 44">
            <a:extLst>
              <a:ext uri="{FF2B5EF4-FFF2-40B4-BE49-F238E27FC236}">
                <a16:creationId xmlns:a16="http://schemas.microsoft.com/office/drawing/2014/main" id="{B39F316D-598E-8545-B541-C05DFEA2163C}"/>
              </a:ext>
            </a:extLst>
          </p:cNvPr>
          <p:cNvSpPr txBox="1"/>
          <p:nvPr/>
        </p:nvSpPr>
        <p:spPr>
          <a:xfrm>
            <a:off x="5715300" y="902687"/>
            <a:ext cx="1622880" cy="646331"/>
          </a:xfrm>
          <a:prstGeom prst="rect">
            <a:avLst/>
          </a:prstGeom>
          <a:noFill/>
        </p:spPr>
        <p:txBody>
          <a:bodyPr wrap="none" rtlCol="0">
            <a:spAutoFit/>
          </a:bodyPr>
          <a:lstStyle/>
          <a:p>
            <a:pPr algn="ctr"/>
            <a:r>
              <a:rPr lang="en-GB" b="1" dirty="0">
                <a:solidFill>
                  <a:srgbClr val="002060"/>
                </a:solidFill>
              </a:rPr>
              <a:t>DATA QUALITY </a:t>
            </a:r>
          </a:p>
          <a:p>
            <a:pPr algn="ctr"/>
            <a:r>
              <a:rPr lang="en-GB" b="1" dirty="0">
                <a:solidFill>
                  <a:srgbClr val="002060"/>
                </a:solidFill>
              </a:rPr>
              <a:t>RULES ENGINE</a:t>
            </a:r>
          </a:p>
        </p:txBody>
      </p:sp>
      <p:cxnSp>
        <p:nvCxnSpPr>
          <p:cNvPr id="17" name="Straight Arrow Connector 16">
            <a:extLst>
              <a:ext uri="{FF2B5EF4-FFF2-40B4-BE49-F238E27FC236}">
                <a16:creationId xmlns:a16="http://schemas.microsoft.com/office/drawing/2014/main" id="{E8A8558C-36D6-7D49-B26F-58D75D128E5E}"/>
              </a:ext>
            </a:extLst>
          </p:cNvPr>
          <p:cNvCxnSpPr>
            <a:cxnSpLocks/>
          </p:cNvCxnSpPr>
          <p:nvPr/>
        </p:nvCxnSpPr>
        <p:spPr>
          <a:xfrm flipH="1">
            <a:off x="1959749" y="2074526"/>
            <a:ext cx="3553760" cy="1599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A17AD698-DB61-3E49-8CC8-FDC9A17FA19B}"/>
              </a:ext>
            </a:extLst>
          </p:cNvPr>
          <p:cNvGrpSpPr/>
          <p:nvPr/>
        </p:nvGrpSpPr>
        <p:grpSpPr>
          <a:xfrm>
            <a:off x="2449601" y="2538857"/>
            <a:ext cx="3100686" cy="1794050"/>
            <a:chOff x="2449601" y="2538857"/>
            <a:chExt cx="3100686" cy="1794050"/>
          </a:xfrm>
        </p:grpSpPr>
        <p:sp>
          <p:nvSpPr>
            <p:cNvPr id="40" name="TextBox 39">
              <a:extLst>
                <a:ext uri="{FF2B5EF4-FFF2-40B4-BE49-F238E27FC236}">
                  <a16:creationId xmlns:a16="http://schemas.microsoft.com/office/drawing/2014/main" id="{AD93E48D-7069-7B4E-9AF4-0CACCE31E7E8}"/>
                </a:ext>
              </a:extLst>
            </p:cNvPr>
            <p:cNvSpPr txBox="1"/>
            <p:nvPr/>
          </p:nvSpPr>
          <p:spPr>
            <a:xfrm rot="19784049">
              <a:off x="2449601" y="3095353"/>
              <a:ext cx="2884251" cy="369332"/>
            </a:xfrm>
            <a:prstGeom prst="rect">
              <a:avLst/>
            </a:prstGeom>
            <a:noFill/>
          </p:spPr>
          <p:txBody>
            <a:bodyPr wrap="none" rtlCol="0">
              <a:spAutoFit/>
            </a:bodyPr>
            <a:lstStyle/>
            <a:p>
              <a:r>
                <a:rPr lang="en-GB" dirty="0">
                  <a:solidFill>
                    <a:schemeClr val="accent1">
                      <a:lumMod val="75000"/>
                    </a:schemeClr>
                  </a:solidFill>
                </a:rPr>
                <a:t>Real Time &amp; Batch Validation</a:t>
              </a:r>
            </a:p>
          </p:txBody>
        </p:sp>
        <p:cxnSp>
          <p:nvCxnSpPr>
            <p:cNvPr id="49" name="Straight Arrow Connector 48">
              <a:extLst>
                <a:ext uri="{FF2B5EF4-FFF2-40B4-BE49-F238E27FC236}">
                  <a16:creationId xmlns:a16="http://schemas.microsoft.com/office/drawing/2014/main" id="{86F2948B-BD12-0843-8161-5087183B7E8E}"/>
                </a:ext>
              </a:extLst>
            </p:cNvPr>
            <p:cNvCxnSpPr>
              <a:cxnSpLocks/>
            </p:cNvCxnSpPr>
            <p:nvPr/>
          </p:nvCxnSpPr>
          <p:spPr>
            <a:xfrm flipH="1">
              <a:off x="2450497" y="2538857"/>
              <a:ext cx="3099790" cy="179405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grpSp>
      <p:cxnSp>
        <p:nvCxnSpPr>
          <p:cNvPr id="50" name="Straight Arrow Connector 49">
            <a:extLst>
              <a:ext uri="{FF2B5EF4-FFF2-40B4-BE49-F238E27FC236}">
                <a16:creationId xmlns:a16="http://schemas.microsoft.com/office/drawing/2014/main" id="{FC4E1D4D-B81C-8648-9440-10C15FC11B96}"/>
              </a:ext>
            </a:extLst>
          </p:cNvPr>
          <p:cNvCxnSpPr>
            <a:cxnSpLocks/>
          </p:cNvCxnSpPr>
          <p:nvPr/>
        </p:nvCxnSpPr>
        <p:spPr>
          <a:xfrm>
            <a:off x="7311476" y="2266817"/>
            <a:ext cx="2082899" cy="219857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DD1ED3B-101B-2346-AECE-4DE51DACC582}"/>
              </a:ext>
            </a:extLst>
          </p:cNvPr>
          <p:cNvCxnSpPr>
            <a:cxnSpLocks/>
          </p:cNvCxnSpPr>
          <p:nvPr/>
        </p:nvCxnSpPr>
        <p:spPr>
          <a:xfrm flipH="1">
            <a:off x="3908541" y="3221200"/>
            <a:ext cx="2128833" cy="1275584"/>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7863EC2-F06D-6045-9A82-1BFF24E72FCF}"/>
              </a:ext>
            </a:extLst>
          </p:cNvPr>
          <p:cNvCxnSpPr>
            <a:cxnSpLocks/>
            <a:endCxn id="1026" idx="0"/>
          </p:cNvCxnSpPr>
          <p:nvPr/>
        </p:nvCxnSpPr>
        <p:spPr>
          <a:xfrm>
            <a:off x="6448479" y="3221200"/>
            <a:ext cx="0" cy="85706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8DE6203A-36ED-7644-B176-C568FB433288}"/>
              </a:ext>
            </a:extLst>
          </p:cNvPr>
          <p:cNvGrpSpPr/>
          <p:nvPr/>
        </p:nvGrpSpPr>
        <p:grpSpPr>
          <a:xfrm>
            <a:off x="7257021" y="1808970"/>
            <a:ext cx="2884251" cy="481252"/>
            <a:chOff x="1944100" y="3211414"/>
            <a:chExt cx="2884251" cy="481252"/>
          </a:xfrm>
        </p:grpSpPr>
        <p:sp>
          <p:nvSpPr>
            <p:cNvPr id="43" name="TextBox 42">
              <a:extLst>
                <a:ext uri="{FF2B5EF4-FFF2-40B4-BE49-F238E27FC236}">
                  <a16:creationId xmlns:a16="http://schemas.microsoft.com/office/drawing/2014/main" id="{9C850907-5522-974A-9BF7-F06F11CD11A7}"/>
                </a:ext>
              </a:extLst>
            </p:cNvPr>
            <p:cNvSpPr txBox="1"/>
            <p:nvPr/>
          </p:nvSpPr>
          <p:spPr>
            <a:xfrm rot="323937">
              <a:off x="1944100" y="3211414"/>
              <a:ext cx="2884251" cy="369332"/>
            </a:xfrm>
            <a:prstGeom prst="rect">
              <a:avLst/>
            </a:prstGeom>
            <a:noFill/>
          </p:spPr>
          <p:txBody>
            <a:bodyPr wrap="none" rtlCol="0">
              <a:spAutoFit/>
            </a:bodyPr>
            <a:lstStyle/>
            <a:p>
              <a:r>
                <a:rPr lang="en-GB" dirty="0">
                  <a:solidFill>
                    <a:schemeClr val="accent1">
                      <a:lumMod val="75000"/>
                    </a:schemeClr>
                  </a:solidFill>
                </a:rPr>
                <a:t>Real Time &amp; Batch Validation</a:t>
              </a:r>
            </a:p>
          </p:txBody>
        </p:sp>
        <p:cxnSp>
          <p:nvCxnSpPr>
            <p:cNvPr id="46" name="Straight Arrow Connector 45">
              <a:extLst>
                <a:ext uri="{FF2B5EF4-FFF2-40B4-BE49-F238E27FC236}">
                  <a16:creationId xmlns:a16="http://schemas.microsoft.com/office/drawing/2014/main" id="{BCEBED03-D2DC-414F-A30D-B2B188DBF45F}"/>
                </a:ext>
              </a:extLst>
            </p:cNvPr>
            <p:cNvCxnSpPr>
              <a:cxnSpLocks/>
            </p:cNvCxnSpPr>
            <p:nvPr/>
          </p:nvCxnSpPr>
          <p:spPr>
            <a:xfrm>
              <a:off x="2009424" y="3456460"/>
              <a:ext cx="2705781" cy="236206"/>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grpSp>
      <p:sp>
        <p:nvSpPr>
          <p:cNvPr id="47" name="Slide Number Placeholder 3">
            <a:extLst>
              <a:ext uri="{FF2B5EF4-FFF2-40B4-BE49-F238E27FC236}">
                <a16:creationId xmlns:a16="http://schemas.microsoft.com/office/drawing/2014/main" id="{5344937E-B1DB-D794-A9FF-23C7CCB4A3B6}"/>
              </a:ext>
            </a:extLst>
          </p:cNvPr>
          <p:cNvSpPr txBox="1">
            <a:spLocks/>
          </p:cNvSpPr>
          <p:nvPr/>
        </p:nvSpPr>
        <p:spPr>
          <a:xfrm>
            <a:off x="11353800" y="6356349"/>
            <a:ext cx="579783"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a:pPr algn="r"/>
              <a:t>81</a:t>
            </a:fld>
            <a:endParaRPr lang="en-US" sz="1200" dirty="0"/>
          </a:p>
        </p:txBody>
      </p:sp>
    </p:spTree>
    <p:extLst>
      <p:ext uri="{BB962C8B-B14F-4D97-AF65-F5344CB8AC3E}">
        <p14:creationId xmlns:p14="http://schemas.microsoft.com/office/powerpoint/2010/main" val="9510442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B397E-2180-E750-B8A5-2861BB7D7181}"/>
              </a:ext>
            </a:extLst>
          </p:cNvPr>
          <p:cNvSpPr>
            <a:spLocks noGrp="1"/>
          </p:cNvSpPr>
          <p:nvPr>
            <p:ph type="title"/>
          </p:nvPr>
        </p:nvSpPr>
        <p:spPr/>
        <p:txBody>
          <a:bodyPr/>
          <a:lstStyle/>
          <a:p>
            <a:r>
              <a:rPr lang="en-GB" dirty="0"/>
              <a:t>Use of Tools &amp; Technology in Data Quality Management </a:t>
            </a:r>
          </a:p>
        </p:txBody>
      </p:sp>
      <p:pic>
        <p:nvPicPr>
          <p:cNvPr id="6" name="Content Placeholder 5" descr="Table&#10;&#10;Description automatically generated with medium confidence">
            <a:extLst>
              <a:ext uri="{FF2B5EF4-FFF2-40B4-BE49-F238E27FC236}">
                <a16:creationId xmlns:a16="http://schemas.microsoft.com/office/drawing/2014/main" id="{914BDE4E-8A11-BEC9-C7C3-1E9E0696EAF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34152" y="1921116"/>
            <a:ext cx="4089434" cy="3177777"/>
          </a:xfrm>
          <a:ln w="25400">
            <a:solidFill>
              <a:srgbClr val="FF5D5D"/>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75612016-A1A2-CF0B-1604-AB90D417DF0B}"/>
              </a:ext>
            </a:extLst>
          </p:cNvPr>
          <p:cNvSpPr txBox="1"/>
          <p:nvPr/>
        </p:nvSpPr>
        <p:spPr>
          <a:xfrm>
            <a:off x="4464857" y="5768662"/>
            <a:ext cx="4199676" cy="369332"/>
          </a:xfrm>
          <a:prstGeom prst="rect">
            <a:avLst/>
          </a:prstGeom>
          <a:noFill/>
        </p:spPr>
        <p:txBody>
          <a:bodyPr wrap="square">
            <a:spAutoFit/>
          </a:bodyPr>
          <a:lstStyle/>
          <a:p>
            <a:r>
              <a:rPr lang="en-GB" sz="900" i="1" dirty="0">
                <a:solidFill>
                  <a:srgbClr val="00B0F0"/>
                </a:solidFill>
              </a:rPr>
              <a:t>Source: 2022 State of Data Quality, TDWI, James Kobielus</a:t>
            </a:r>
          </a:p>
          <a:p>
            <a:r>
              <a:rPr lang="en-GB" sz="900" i="1" dirty="0">
                <a:solidFill>
                  <a:srgbClr val="00B0F0"/>
                </a:solidFill>
              </a:rPr>
              <a:t>Available for download at https://globaldatastrategy.com/resources/white-papers/</a:t>
            </a:r>
          </a:p>
        </p:txBody>
      </p:sp>
      <p:sp>
        <p:nvSpPr>
          <p:cNvPr id="3" name="TextBox 2">
            <a:extLst>
              <a:ext uri="{FF2B5EF4-FFF2-40B4-BE49-F238E27FC236}">
                <a16:creationId xmlns:a16="http://schemas.microsoft.com/office/drawing/2014/main" id="{1259AA53-827F-E9FB-FA74-2CE742097254}"/>
              </a:ext>
            </a:extLst>
          </p:cNvPr>
          <p:cNvSpPr txBox="1"/>
          <p:nvPr/>
        </p:nvSpPr>
        <p:spPr>
          <a:xfrm>
            <a:off x="5536001" y="1342547"/>
            <a:ext cx="2195484" cy="3993401"/>
          </a:xfrm>
          <a:prstGeom prst="rect">
            <a:avLst/>
          </a:prstGeom>
          <a:noFill/>
          <a:ln w="25400">
            <a:solidFill>
              <a:srgbClr val="FF5D5D"/>
            </a:solidFill>
          </a:ln>
        </p:spPr>
        <p:txBody>
          <a:bodyPr wrap="square" rtlCol="0">
            <a:spAutoFit/>
          </a:bodyPr>
          <a:lstStyle/>
          <a:p>
            <a:r>
              <a:rPr lang="en-GB" sz="1200" b="1" dirty="0"/>
              <a:t>Headline Findings:</a:t>
            </a:r>
          </a:p>
          <a:p>
            <a:endParaRPr lang="en-GB" sz="1200" b="1" dirty="0"/>
          </a:p>
          <a:p>
            <a:pPr marL="214313" indent="-214313">
              <a:buFont typeface="Arial" panose="020B0604020202020204" pitchFamily="34" charset="0"/>
              <a:buChar char="•"/>
            </a:pPr>
            <a:r>
              <a:rPr lang="en-GB" sz="1200" dirty="0"/>
              <a:t>Tools and technologies are increasingly being acquired and used to support data quality management </a:t>
            </a:r>
          </a:p>
          <a:p>
            <a:endParaRPr lang="en-GB" sz="1200" dirty="0"/>
          </a:p>
          <a:p>
            <a:pPr marL="214313" indent="-214313">
              <a:buFont typeface="Arial" panose="020B0604020202020204" pitchFamily="34" charset="0"/>
              <a:buChar char="•"/>
            </a:pPr>
            <a:r>
              <a:rPr lang="en-GB" sz="1200" dirty="0"/>
              <a:t>Strong focus on Data Preparation &amp; Transformation reinforce finding that analytics and intelligence are key drivers for better data quality management</a:t>
            </a:r>
          </a:p>
          <a:p>
            <a:pPr marL="214313" indent="-214313">
              <a:buFont typeface="Arial" panose="020B0604020202020204" pitchFamily="34" charset="0"/>
              <a:buChar char="•"/>
            </a:pPr>
            <a:endParaRPr lang="en-GB" sz="1200" dirty="0"/>
          </a:p>
          <a:p>
            <a:pPr marL="214313" indent="-214313">
              <a:buFont typeface="Arial" panose="020B0604020202020204" pitchFamily="34" charset="0"/>
              <a:buChar char="•"/>
            </a:pPr>
            <a:r>
              <a:rPr lang="en-GB" sz="1200" dirty="0"/>
              <a:t>Although only 16% currently have an enterprise wide data catalog, 45% intend implementing one within the next 12 months </a:t>
            </a:r>
          </a:p>
          <a:p>
            <a:pPr marL="214313" indent="-214313">
              <a:buFont typeface="Arial" panose="020B0604020202020204" pitchFamily="34" charset="0"/>
              <a:buChar char="•"/>
            </a:pPr>
            <a:endParaRPr lang="en-GB" sz="1350" dirty="0"/>
          </a:p>
        </p:txBody>
      </p:sp>
      <p:sp>
        <p:nvSpPr>
          <p:cNvPr id="5" name="TextBox 4">
            <a:extLst>
              <a:ext uri="{FF2B5EF4-FFF2-40B4-BE49-F238E27FC236}">
                <a16:creationId xmlns:a16="http://schemas.microsoft.com/office/drawing/2014/main" id="{BFFAC903-F341-1E8A-63A4-A4142FA8181D}"/>
              </a:ext>
            </a:extLst>
          </p:cNvPr>
          <p:cNvSpPr txBox="1"/>
          <p:nvPr/>
        </p:nvSpPr>
        <p:spPr>
          <a:xfrm>
            <a:off x="8664533" y="1781048"/>
            <a:ext cx="2195484" cy="3208571"/>
          </a:xfrm>
          <a:prstGeom prst="rect">
            <a:avLst/>
          </a:prstGeom>
          <a:gradFill flip="none" rotWithShape="1">
            <a:gsLst>
              <a:gs pos="0">
                <a:srgbClr val="FF7E79">
                  <a:tint val="66000"/>
                  <a:satMod val="160000"/>
                </a:srgbClr>
              </a:gs>
              <a:gs pos="50000">
                <a:srgbClr val="FF7E79">
                  <a:tint val="44500"/>
                  <a:satMod val="160000"/>
                </a:srgbClr>
              </a:gs>
              <a:gs pos="100000">
                <a:srgbClr val="FF7E79">
                  <a:tint val="23500"/>
                  <a:satMod val="160000"/>
                </a:srgbClr>
              </a:gs>
            </a:gsLst>
            <a:lin ang="2700000" scaled="1"/>
            <a:tileRect/>
          </a:gradFill>
          <a:ln w="25400">
            <a:solidFill>
              <a:srgbClr val="FF5D5D"/>
            </a:solidFill>
          </a:ln>
        </p:spPr>
        <p:txBody>
          <a:bodyPr wrap="square" rtlCol="0">
            <a:spAutoFit/>
          </a:bodyPr>
          <a:lstStyle/>
          <a:p>
            <a:r>
              <a:rPr lang="en-GB" sz="1350" b="1" i="1" dirty="0"/>
              <a:t>Tools enable:</a:t>
            </a:r>
          </a:p>
          <a:p>
            <a:endParaRPr lang="en-GB" sz="1350" b="1" i="1" dirty="0"/>
          </a:p>
          <a:p>
            <a:pPr marL="214313" indent="-214313">
              <a:buFont typeface="Arial" panose="020B0604020202020204" pitchFamily="34" charset="0"/>
              <a:buChar char="•"/>
            </a:pPr>
            <a:r>
              <a:rPr lang="en-GB" sz="1350" i="1" dirty="0"/>
              <a:t>Profiling</a:t>
            </a:r>
          </a:p>
          <a:p>
            <a:pPr marL="214313" indent="-214313">
              <a:buFont typeface="Arial" panose="020B0604020202020204" pitchFamily="34" charset="0"/>
              <a:buChar char="•"/>
            </a:pPr>
            <a:r>
              <a:rPr lang="en-GB" sz="1350" i="1" dirty="0"/>
              <a:t>Monitoring</a:t>
            </a:r>
          </a:p>
          <a:p>
            <a:pPr marL="214313" indent="-214313">
              <a:buFont typeface="Arial" panose="020B0604020202020204" pitchFamily="34" charset="0"/>
              <a:buChar char="•"/>
            </a:pPr>
            <a:r>
              <a:rPr lang="en-GB" sz="1350" i="1" dirty="0"/>
              <a:t>Parsing</a:t>
            </a:r>
          </a:p>
          <a:p>
            <a:pPr marL="214313" indent="-214313">
              <a:buFont typeface="Arial" panose="020B0604020202020204" pitchFamily="34" charset="0"/>
              <a:buChar char="•"/>
            </a:pPr>
            <a:r>
              <a:rPr lang="en-GB" sz="1350" i="1" dirty="0"/>
              <a:t>Standardising</a:t>
            </a:r>
          </a:p>
          <a:p>
            <a:pPr marL="214313" indent="-214313">
              <a:buFont typeface="Arial" panose="020B0604020202020204" pitchFamily="34" charset="0"/>
              <a:buChar char="•"/>
            </a:pPr>
            <a:r>
              <a:rPr lang="en-GB" sz="1350" i="1" dirty="0"/>
              <a:t>Matching</a:t>
            </a:r>
          </a:p>
          <a:p>
            <a:pPr marL="214313" indent="-214313">
              <a:buFont typeface="Arial" panose="020B0604020202020204" pitchFamily="34" charset="0"/>
              <a:buChar char="•"/>
            </a:pPr>
            <a:r>
              <a:rPr lang="en-GB" sz="1350" i="1" dirty="0"/>
              <a:t>Merging</a:t>
            </a:r>
          </a:p>
          <a:p>
            <a:pPr marL="214313" indent="-214313">
              <a:buFont typeface="Arial" panose="020B0604020202020204" pitchFamily="34" charset="0"/>
              <a:buChar char="•"/>
            </a:pPr>
            <a:r>
              <a:rPr lang="en-GB" sz="1350" i="1" dirty="0"/>
              <a:t>Cleansing</a:t>
            </a:r>
          </a:p>
          <a:p>
            <a:pPr marL="214313" indent="-214313">
              <a:buFont typeface="Arial" panose="020B0604020202020204" pitchFamily="34" charset="0"/>
              <a:buChar char="•"/>
            </a:pPr>
            <a:r>
              <a:rPr lang="en-GB" sz="1350" i="1" dirty="0"/>
              <a:t>Correcting</a:t>
            </a:r>
          </a:p>
          <a:p>
            <a:pPr marL="214313" indent="-214313">
              <a:buFont typeface="Arial" panose="020B0604020202020204" pitchFamily="34" charset="0"/>
              <a:buChar char="•"/>
            </a:pPr>
            <a:r>
              <a:rPr lang="en-GB" sz="1350" i="1" dirty="0"/>
              <a:t>Enhancing </a:t>
            </a:r>
          </a:p>
          <a:p>
            <a:pPr marL="214313" indent="-214313">
              <a:buFont typeface="Arial" panose="020B0604020202020204" pitchFamily="34" charset="0"/>
              <a:buChar char="•"/>
            </a:pPr>
            <a:r>
              <a:rPr lang="en-GB" sz="1350" i="1" dirty="0"/>
              <a:t>Management of data quality rules</a:t>
            </a:r>
          </a:p>
          <a:p>
            <a:pPr marL="214313" indent="-214313">
              <a:buFont typeface="Arial" panose="020B0604020202020204" pitchFamily="34" charset="0"/>
              <a:buChar char="•"/>
            </a:pPr>
            <a:r>
              <a:rPr lang="en-GB" sz="1350" i="1" dirty="0"/>
              <a:t>Data quality workflows</a:t>
            </a:r>
          </a:p>
          <a:p>
            <a:pPr marL="214313" indent="-214313">
              <a:buFont typeface="Arial" panose="020B0604020202020204" pitchFamily="34" charset="0"/>
              <a:buChar char="•"/>
            </a:pPr>
            <a:r>
              <a:rPr lang="en-GB" sz="1350" i="1" dirty="0"/>
              <a:t>Data quality reporting</a:t>
            </a:r>
            <a:endParaRPr lang="en-GB" sz="1350" dirty="0"/>
          </a:p>
        </p:txBody>
      </p:sp>
      <p:sp>
        <p:nvSpPr>
          <p:cNvPr id="8" name="Slide Number Placeholder 3">
            <a:extLst>
              <a:ext uri="{FF2B5EF4-FFF2-40B4-BE49-F238E27FC236}">
                <a16:creationId xmlns:a16="http://schemas.microsoft.com/office/drawing/2014/main" id="{F58CC6F1-6205-3A09-0D04-181351CDE3F1}"/>
              </a:ext>
            </a:extLst>
          </p:cNvPr>
          <p:cNvSpPr txBox="1">
            <a:spLocks/>
          </p:cNvSpPr>
          <p:nvPr/>
        </p:nvSpPr>
        <p:spPr>
          <a:xfrm>
            <a:off x="11511896" y="6437971"/>
            <a:ext cx="434837"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a:pPr algn="r"/>
              <a:t>82</a:t>
            </a:fld>
            <a:endParaRPr lang="en-US" sz="1200" dirty="0"/>
          </a:p>
        </p:txBody>
      </p:sp>
    </p:spTree>
    <p:extLst>
      <p:ext uri="{BB962C8B-B14F-4D97-AF65-F5344CB8AC3E}">
        <p14:creationId xmlns:p14="http://schemas.microsoft.com/office/powerpoint/2010/main" val="24600825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76568-A3F5-704B-80C6-3239C940D746}"/>
              </a:ext>
            </a:extLst>
          </p:cNvPr>
          <p:cNvSpPr>
            <a:spLocks noGrp="1"/>
          </p:cNvSpPr>
          <p:nvPr>
            <p:ph type="title"/>
          </p:nvPr>
        </p:nvSpPr>
        <p:spPr>
          <a:xfrm>
            <a:off x="390333" y="99039"/>
            <a:ext cx="10515600" cy="823912"/>
          </a:xfrm>
        </p:spPr>
        <p:txBody>
          <a:bodyPr/>
          <a:lstStyle/>
          <a:p>
            <a:r>
              <a:rPr lang="en-US" dirty="0"/>
              <a:t>Data Improvement Plan </a:t>
            </a:r>
          </a:p>
        </p:txBody>
      </p:sp>
      <p:sp>
        <p:nvSpPr>
          <p:cNvPr id="3" name="Text Placeholder 2">
            <a:extLst>
              <a:ext uri="{FF2B5EF4-FFF2-40B4-BE49-F238E27FC236}">
                <a16:creationId xmlns:a16="http://schemas.microsoft.com/office/drawing/2014/main" id="{CA2BF22A-5ECF-0448-8BAE-7C3EAB2D715B}"/>
              </a:ext>
            </a:extLst>
          </p:cNvPr>
          <p:cNvSpPr>
            <a:spLocks noGrp="1"/>
          </p:cNvSpPr>
          <p:nvPr>
            <p:ph type="body" idx="1"/>
          </p:nvPr>
        </p:nvSpPr>
        <p:spPr>
          <a:xfrm>
            <a:off x="794352" y="1574192"/>
            <a:ext cx="5186338" cy="823912"/>
          </a:xfrm>
        </p:spPr>
        <p:txBody>
          <a:bodyPr>
            <a:noAutofit/>
          </a:bodyPr>
          <a:lstStyle/>
          <a:p>
            <a:r>
              <a:rPr lang="en-US" sz="2000" dirty="0"/>
              <a:t>A </a:t>
            </a:r>
            <a:r>
              <a:rPr lang="en-US" sz="2000" dirty="0">
                <a:solidFill>
                  <a:schemeClr val="accent5">
                    <a:lumMod val="75000"/>
                  </a:schemeClr>
                </a:solidFill>
              </a:rPr>
              <a:t>Data Improvement Plan </a:t>
            </a:r>
            <a:r>
              <a:rPr lang="en-US" sz="2000" dirty="0"/>
              <a:t>is a formal plan to specify and manage improvements to a specified data domain and / or data problem area  </a:t>
            </a:r>
          </a:p>
        </p:txBody>
      </p:sp>
      <p:sp>
        <p:nvSpPr>
          <p:cNvPr id="7" name="Slide Number Placeholder 6">
            <a:extLst>
              <a:ext uri="{FF2B5EF4-FFF2-40B4-BE49-F238E27FC236}">
                <a16:creationId xmlns:a16="http://schemas.microsoft.com/office/drawing/2014/main" id="{00AE125F-5E0D-ED46-8660-59E5D4ABD746}"/>
              </a:ext>
            </a:extLst>
          </p:cNvPr>
          <p:cNvSpPr>
            <a:spLocks noGrp="1"/>
          </p:cNvSpPr>
          <p:nvPr>
            <p:ph type="sldNum" sz="quarter" idx="12"/>
          </p:nvPr>
        </p:nvSpPr>
        <p:spPr>
          <a:xfrm>
            <a:off x="11499135" y="6344237"/>
            <a:ext cx="579783" cy="365125"/>
          </a:xfrm>
        </p:spPr>
        <p:txBody>
          <a:bodyPr/>
          <a:lstStyle/>
          <a:p>
            <a:fld id="{7C0A8638-8D10-419D-A540-6BF35F11F66E}" type="slidenum">
              <a:rPr lang="en-US" smtClean="0">
                <a:solidFill>
                  <a:schemeClr val="tx1"/>
                </a:solidFill>
              </a:rPr>
              <a:t>83</a:t>
            </a:fld>
            <a:endParaRPr lang="en-US" dirty="0">
              <a:solidFill>
                <a:schemeClr val="tx1"/>
              </a:solidFill>
            </a:endParaRPr>
          </a:p>
        </p:txBody>
      </p:sp>
      <p:sp>
        <p:nvSpPr>
          <p:cNvPr id="8" name="Text Placeholder 2">
            <a:extLst>
              <a:ext uri="{FF2B5EF4-FFF2-40B4-BE49-F238E27FC236}">
                <a16:creationId xmlns:a16="http://schemas.microsoft.com/office/drawing/2014/main" id="{9D23A605-A6B8-7A4A-9653-5714966C94B3}"/>
              </a:ext>
            </a:extLst>
          </p:cNvPr>
          <p:cNvSpPr txBox="1">
            <a:spLocks/>
          </p:cNvSpPr>
          <p:nvPr/>
        </p:nvSpPr>
        <p:spPr>
          <a:xfrm>
            <a:off x="648492" y="4660381"/>
            <a:ext cx="5157787" cy="1511664"/>
          </a:xfrm>
          <a:prstGeom prst="rect">
            <a:avLst/>
          </a:prstGeom>
        </p:spPr>
        <p:txBody>
          <a:bodyPr vert="horz" lIns="91440" tIns="45720" rIns="91440" bIns="45720" rtlCol="0" anchor="b">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00009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8000" dirty="0"/>
              <a:t>The benefits of a Data Improvement Plan are that it:</a:t>
            </a:r>
          </a:p>
          <a:p>
            <a:pPr marL="342900" indent="-342900">
              <a:buFont typeface="Arial" panose="020B0604020202020204" pitchFamily="34" charset="0"/>
              <a:buChar char="•"/>
            </a:pPr>
            <a:r>
              <a:rPr lang="en-US" sz="7200" b="0" dirty="0"/>
              <a:t>Sets out goals and expectations for data improvement </a:t>
            </a:r>
          </a:p>
          <a:p>
            <a:pPr marL="342900" indent="-342900">
              <a:buFont typeface="Arial" panose="020B0604020202020204" pitchFamily="34" charset="0"/>
              <a:buChar char="•"/>
            </a:pPr>
            <a:r>
              <a:rPr lang="en-US" sz="7200" b="0" dirty="0"/>
              <a:t>Acts as a focal point for all data improvement activities </a:t>
            </a:r>
          </a:p>
          <a:p>
            <a:pPr marL="342900" indent="-342900">
              <a:buFont typeface="Arial" panose="020B0604020202020204" pitchFamily="34" charset="0"/>
              <a:buChar char="•"/>
            </a:pPr>
            <a:r>
              <a:rPr lang="en-US" sz="7200" b="0" dirty="0"/>
              <a:t>Prioritises improvement activities </a:t>
            </a:r>
          </a:p>
          <a:p>
            <a:pPr marL="342900" indent="-342900">
              <a:buFont typeface="Arial" panose="020B0604020202020204" pitchFamily="34" charset="0"/>
              <a:buChar char="•"/>
            </a:pPr>
            <a:r>
              <a:rPr lang="en-US" sz="7200" b="0" dirty="0"/>
              <a:t>Can be used to track improvements and communicate successes </a:t>
            </a:r>
          </a:p>
          <a:p>
            <a:pPr marL="342900" indent="-342900">
              <a:buFont typeface="Arial" panose="020B0604020202020204" pitchFamily="34" charset="0"/>
              <a:buChar char="•"/>
            </a:pPr>
            <a:r>
              <a:rPr lang="en-US" sz="7200" b="0" dirty="0"/>
              <a:t>Can evolve to align with the changing needs of the business </a:t>
            </a:r>
          </a:p>
          <a:p>
            <a:r>
              <a:rPr lang="en-US" sz="7200" b="0" dirty="0"/>
              <a:t>Data domain DIPs can be rolled up to form the core of a company wide Data Quality Improvement Program</a:t>
            </a:r>
          </a:p>
          <a:p>
            <a:endParaRPr lang="en-US" dirty="0"/>
          </a:p>
        </p:txBody>
      </p:sp>
      <p:pic>
        <p:nvPicPr>
          <p:cNvPr id="5" name="Picture 4" descr="A screenshot of a cell phone&#10;&#10;Description automatically generated">
            <a:extLst>
              <a:ext uri="{FF2B5EF4-FFF2-40B4-BE49-F238E27FC236}">
                <a16:creationId xmlns:a16="http://schemas.microsoft.com/office/drawing/2014/main" id="{FAD676B6-F43C-BE44-BC5D-C4ADE8B10B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61900" y="1353402"/>
            <a:ext cx="5937426" cy="4589813"/>
          </a:xfrm>
          <a:prstGeom prst="rect">
            <a:avLst/>
          </a:prstGeom>
          <a:ln w="57150">
            <a:solidFill>
              <a:schemeClr val="tx1"/>
            </a:solidFill>
          </a:ln>
        </p:spPr>
      </p:pic>
    </p:spTree>
    <p:extLst>
      <p:ext uri="{BB962C8B-B14F-4D97-AF65-F5344CB8AC3E}">
        <p14:creationId xmlns:p14="http://schemas.microsoft.com/office/powerpoint/2010/main" val="15073923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48A65-B825-4A8D-9D3C-F67BFA9E6197}"/>
              </a:ext>
            </a:extLst>
          </p:cNvPr>
          <p:cNvSpPr>
            <a:spLocks noGrp="1"/>
          </p:cNvSpPr>
          <p:nvPr>
            <p:ph type="title"/>
          </p:nvPr>
        </p:nvSpPr>
        <p:spPr>
          <a:xfrm>
            <a:off x="803320" y="688777"/>
            <a:ext cx="10311989" cy="468810"/>
          </a:xfrm>
        </p:spPr>
        <p:txBody>
          <a:bodyPr>
            <a:noAutofit/>
          </a:bodyPr>
          <a:lstStyle/>
          <a:p>
            <a:r>
              <a:rPr lang="en-US" sz="3600" dirty="0"/>
              <a:t>Align your Data Quality Roadmap with other relevant Roadmaps </a:t>
            </a:r>
          </a:p>
        </p:txBody>
      </p:sp>
      <p:sp>
        <p:nvSpPr>
          <p:cNvPr id="4" name="Content Placeholder 3">
            <a:extLst>
              <a:ext uri="{FF2B5EF4-FFF2-40B4-BE49-F238E27FC236}">
                <a16:creationId xmlns:a16="http://schemas.microsoft.com/office/drawing/2014/main" id="{BFB5F33B-BF6C-45DB-9B57-DC468F8D3303}"/>
              </a:ext>
            </a:extLst>
          </p:cNvPr>
          <p:cNvSpPr>
            <a:spLocks noGrp="1"/>
          </p:cNvSpPr>
          <p:nvPr>
            <p:ph idx="1"/>
          </p:nvPr>
        </p:nvSpPr>
        <p:spPr>
          <a:xfrm>
            <a:off x="849094" y="1934329"/>
            <a:ext cx="7449481" cy="3705247"/>
          </a:xfrm>
        </p:spPr>
        <p:txBody>
          <a:bodyPr>
            <a:normAutofit fontScale="92500" lnSpcReduction="10000"/>
          </a:bodyPr>
          <a:lstStyle/>
          <a:p>
            <a:pPr>
              <a:spcBef>
                <a:spcPts val="450"/>
              </a:spcBef>
              <a:spcAft>
                <a:spcPts val="450"/>
              </a:spcAft>
            </a:pPr>
            <a:r>
              <a:rPr lang="en-US" sz="1800" dirty="0"/>
              <a:t>When managing your Data Quality Roadmap, it’s important to engage and align with other Roadmaps being developed</a:t>
            </a:r>
          </a:p>
          <a:p>
            <a:pPr lvl="1">
              <a:spcBef>
                <a:spcPts val="450"/>
              </a:spcBef>
              <a:spcAft>
                <a:spcPts val="450"/>
              </a:spcAft>
            </a:pPr>
            <a:r>
              <a:rPr lang="en-US" sz="1600" dirty="0"/>
              <a:t>Will the existing Data Quality Roadmap deliver benefits that support the development of other Roadmaps?  For example:</a:t>
            </a:r>
          </a:p>
          <a:p>
            <a:pPr lvl="2">
              <a:spcBef>
                <a:spcPts val="450"/>
              </a:spcBef>
              <a:spcAft>
                <a:spcPts val="450"/>
              </a:spcAft>
            </a:pPr>
            <a:r>
              <a:rPr lang="en-US" dirty="0"/>
              <a:t>Billing Re-platforming project</a:t>
            </a:r>
          </a:p>
          <a:p>
            <a:pPr lvl="2">
              <a:spcBef>
                <a:spcPts val="450"/>
              </a:spcBef>
              <a:spcAft>
                <a:spcPts val="450"/>
              </a:spcAft>
            </a:pPr>
            <a:r>
              <a:rPr lang="en-US" dirty="0"/>
              <a:t>CRM system deployment </a:t>
            </a:r>
          </a:p>
          <a:p>
            <a:pPr lvl="2">
              <a:spcBef>
                <a:spcPts val="450"/>
              </a:spcBef>
              <a:spcAft>
                <a:spcPts val="450"/>
              </a:spcAft>
            </a:pPr>
            <a:r>
              <a:rPr lang="en-US" dirty="0"/>
              <a:t>New product launch</a:t>
            </a:r>
          </a:p>
          <a:p>
            <a:pPr lvl="2">
              <a:spcBef>
                <a:spcPts val="450"/>
              </a:spcBef>
              <a:spcAft>
                <a:spcPts val="450"/>
              </a:spcAft>
            </a:pPr>
            <a:r>
              <a:rPr lang="en-US" dirty="0"/>
              <a:t>Regulatory change  </a:t>
            </a:r>
          </a:p>
          <a:p>
            <a:pPr lvl="1">
              <a:spcBef>
                <a:spcPts val="450"/>
              </a:spcBef>
              <a:spcAft>
                <a:spcPts val="450"/>
              </a:spcAft>
            </a:pPr>
            <a:r>
              <a:rPr lang="en-US" sz="1600" dirty="0"/>
              <a:t>Do you need to adapt your Data Quality Roadmaps to better support other Roadmaps? </a:t>
            </a:r>
          </a:p>
          <a:p>
            <a:pPr lvl="1">
              <a:spcBef>
                <a:spcPts val="450"/>
              </a:spcBef>
              <a:spcAft>
                <a:spcPts val="450"/>
              </a:spcAft>
            </a:pPr>
            <a:r>
              <a:rPr lang="en-US" sz="1600" dirty="0"/>
              <a:t>Are there existing communications you can leverage to promote your Data Quality Roadmap? </a:t>
            </a:r>
          </a:p>
        </p:txBody>
      </p:sp>
      <p:sp>
        <p:nvSpPr>
          <p:cNvPr id="10" name="Arrow: Right 9">
            <a:extLst>
              <a:ext uri="{FF2B5EF4-FFF2-40B4-BE49-F238E27FC236}">
                <a16:creationId xmlns:a16="http://schemas.microsoft.com/office/drawing/2014/main" id="{72746778-FFE5-405E-9E31-367A9896E1FA}"/>
              </a:ext>
            </a:extLst>
          </p:cNvPr>
          <p:cNvSpPr/>
          <p:nvPr/>
        </p:nvSpPr>
        <p:spPr>
          <a:xfrm>
            <a:off x="8491112" y="4420385"/>
            <a:ext cx="1902278" cy="77317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Data Quality Roadmap </a:t>
            </a:r>
          </a:p>
        </p:txBody>
      </p:sp>
      <p:cxnSp>
        <p:nvCxnSpPr>
          <p:cNvPr id="12" name="Straight Connector 11">
            <a:extLst>
              <a:ext uri="{FF2B5EF4-FFF2-40B4-BE49-F238E27FC236}">
                <a16:creationId xmlns:a16="http://schemas.microsoft.com/office/drawing/2014/main" id="{6DF54950-2416-41D8-B3CD-03B14474B444}"/>
              </a:ext>
            </a:extLst>
          </p:cNvPr>
          <p:cNvCxnSpPr>
            <a:cxnSpLocks/>
          </p:cNvCxnSpPr>
          <p:nvPr/>
        </p:nvCxnSpPr>
        <p:spPr>
          <a:xfrm>
            <a:off x="8882997" y="1714500"/>
            <a:ext cx="0" cy="2849336"/>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57FEA2B-C1E7-499B-8F00-E608FDDA929D}"/>
              </a:ext>
            </a:extLst>
          </p:cNvPr>
          <p:cNvCxnSpPr>
            <a:cxnSpLocks/>
          </p:cNvCxnSpPr>
          <p:nvPr/>
        </p:nvCxnSpPr>
        <p:spPr>
          <a:xfrm>
            <a:off x="9319787" y="1714500"/>
            <a:ext cx="0" cy="2849336"/>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FC64A96-CF5E-4734-AE86-753D36650135}"/>
              </a:ext>
            </a:extLst>
          </p:cNvPr>
          <p:cNvCxnSpPr>
            <a:cxnSpLocks/>
          </p:cNvCxnSpPr>
          <p:nvPr/>
        </p:nvCxnSpPr>
        <p:spPr>
          <a:xfrm>
            <a:off x="9756576" y="1714500"/>
            <a:ext cx="0" cy="2849336"/>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8" name="Graphic 17" descr="Marker with solid fill">
            <a:extLst>
              <a:ext uri="{FF2B5EF4-FFF2-40B4-BE49-F238E27FC236}">
                <a16:creationId xmlns:a16="http://schemas.microsoft.com/office/drawing/2014/main" id="{DC40F7A6-1EDB-4EBC-BFDF-F0841BA85D7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854454">
            <a:off x="8732692" y="4189449"/>
            <a:ext cx="461873" cy="461873"/>
          </a:xfrm>
          <a:prstGeom prst="rect">
            <a:avLst/>
          </a:prstGeom>
        </p:spPr>
      </p:pic>
      <p:pic>
        <p:nvPicPr>
          <p:cNvPr id="19" name="Graphic 18" descr="Marker with solid fill">
            <a:extLst>
              <a:ext uri="{FF2B5EF4-FFF2-40B4-BE49-F238E27FC236}">
                <a16:creationId xmlns:a16="http://schemas.microsoft.com/office/drawing/2014/main" id="{45BB9E5E-B702-4766-9FA7-805E95E7519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854454">
            <a:off x="8755649" y="3517555"/>
            <a:ext cx="461873" cy="461873"/>
          </a:xfrm>
          <a:prstGeom prst="rect">
            <a:avLst/>
          </a:prstGeom>
        </p:spPr>
      </p:pic>
      <p:pic>
        <p:nvPicPr>
          <p:cNvPr id="20" name="Graphic 19" descr="Marker with solid fill">
            <a:extLst>
              <a:ext uri="{FF2B5EF4-FFF2-40B4-BE49-F238E27FC236}">
                <a16:creationId xmlns:a16="http://schemas.microsoft.com/office/drawing/2014/main" id="{2C25C9AC-4A56-4D42-8EAE-9229094DE22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854454">
            <a:off x="9150085" y="4189449"/>
            <a:ext cx="461873" cy="461873"/>
          </a:xfrm>
          <a:prstGeom prst="rect">
            <a:avLst/>
          </a:prstGeom>
        </p:spPr>
      </p:pic>
      <p:pic>
        <p:nvPicPr>
          <p:cNvPr id="21" name="Graphic 20" descr="Marker with solid fill">
            <a:extLst>
              <a:ext uri="{FF2B5EF4-FFF2-40B4-BE49-F238E27FC236}">
                <a16:creationId xmlns:a16="http://schemas.microsoft.com/office/drawing/2014/main" id="{7982C6B3-2234-4828-8B8A-1E976639A98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854454">
            <a:off x="9279227" y="2234270"/>
            <a:ext cx="461873" cy="461873"/>
          </a:xfrm>
          <a:prstGeom prst="rect">
            <a:avLst/>
          </a:prstGeom>
        </p:spPr>
      </p:pic>
      <p:pic>
        <p:nvPicPr>
          <p:cNvPr id="22" name="Graphic 21" descr="Marker with solid fill">
            <a:extLst>
              <a:ext uri="{FF2B5EF4-FFF2-40B4-BE49-F238E27FC236}">
                <a16:creationId xmlns:a16="http://schemas.microsoft.com/office/drawing/2014/main" id="{1CDBEFB6-5ED8-4AA9-9CDA-BEBB1544EAFB}"/>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854454">
            <a:off x="9582793" y="4182324"/>
            <a:ext cx="461873" cy="461873"/>
          </a:xfrm>
          <a:prstGeom prst="rect">
            <a:avLst/>
          </a:prstGeom>
        </p:spPr>
      </p:pic>
      <p:pic>
        <p:nvPicPr>
          <p:cNvPr id="23" name="Graphic 22" descr="Marker with solid fill">
            <a:extLst>
              <a:ext uri="{FF2B5EF4-FFF2-40B4-BE49-F238E27FC236}">
                <a16:creationId xmlns:a16="http://schemas.microsoft.com/office/drawing/2014/main" id="{13054816-C753-43A3-999A-0CFC84840C1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854454">
            <a:off x="9340072" y="2860805"/>
            <a:ext cx="461873" cy="461873"/>
          </a:xfrm>
          <a:prstGeom prst="rect">
            <a:avLst/>
          </a:prstGeom>
        </p:spPr>
      </p:pic>
      <p:pic>
        <p:nvPicPr>
          <p:cNvPr id="24" name="Graphic 23" descr="Marker with solid fill">
            <a:extLst>
              <a:ext uri="{FF2B5EF4-FFF2-40B4-BE49-F238E27FC236}">
                <a16:creationId xmlns:a16="http://schemas.microsoft.com/office/drawing/2014/main" id="{70C2B574-460C-406D-8434-9457A0C6327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854454">
            <a:off x="9132226" y="1590659"/>
            <a:ext cx="461873" cy="461873"/>
          </a:xfrm>
          <a:prstGeom prst="rect">
            <a:avLst/>
          </a:prstGeom>
        </p:spPr>
      </p:pic>
      <p:sp>
        <p:nvSpPr>
          <p:cNvPr id="6" name="Arrow: Right 5">
            <a:extLst>
              <a:ext uri="{FF2B5EF4-FFF2-40B4-BE49-F238E27FC236}">
                <a16:creationId xmlns:a16="http://schemas.microsoft.com/office/drawing/2014/main" id="{D9BA69F9-B71E-425C-9C6B-0C0E5224242C}"/>
              </a:ext>
            </a:extLst>
          </p:cNvPr>
          <p:cNvSpPr/>
          <p:nvPr/>
        </p:nvSpPr>
        <p:spPr>
          <a:xfrm>
            <a:off x="8491112" y="1886650"/>
            <a:ext cx="1787978" cy="468810"/>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t>Billing Re-platform</a:t>
            </a:r>
          </a:p>
        </p:txBody>
      </p:sp>
      <p:sp>
        <p:nvSpPr>
          <p:cNvPr id="7" name="Arrow: Right 6">
            <a:extLst>
              <a:ext uri="{FF2B5EF4-FFF2-40B4-BE49-F238E27FC236}">
                <a16:creationId xmlns:a16="http://schemas.microsoft.com/office/drawing/2014/main" id="{D8112DC6-67D5-4C86-BEED-1E3EB0B79DB9}"/>
              </a:ext>
            </a:extLst>
          </p:cNvPr>
          <p:cNvSpPr/>
          <p:nvPr/>
        </p:nvSpPr>
        <p:spPr>
          <a:xfrm>
            <a:off x="8491112" y="2520083"/>
            <a:ext cx="1845128" cy="468810"/>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CRM Deployment</a:t>
            </a:r>
          </a:p>
        </p:txBody>
      </p:sp>
      <p:sp>
        <p:nvSpPr>
          <p:cNvPr id="8" name="Arrow: Right 7">
            <a:extLst>
              <a:ext uri="{FF2B5EF4-FFF2-40B4-BE49-F238E27FC236}">
                <a16:creationId xmlns:a16="http://schemas.microsoft.com/office/drawing/2014/main" id="{78F599CF-4915-49CF-B586-3184BD92B6C0}"/>
              </a:ext>
            </a:extLst>
          </p:cNvPr>
          <p:cNvSpPr/>
          <p:nvPr/>
        </p:nvSpPr>
        <p:spPr>
          <a:xfrm>
            <a:off x="8491112" y="3153515"/>
            <a:ext cx="1787978" cy="46881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New Product Launch</a:t>
            </a:r>
          </a:p>
        </p:txBody>
      </p:sp>
      <p:sp>
        <p:nvSpPr>
          <p:cNvPr id="9" name="Arrow: Right 8">
            <a:extLst>
              <a:ext uri="{FF2B5EF4-FFF2-40B4-BE49-F238E27FC236}">
                <a16:creationId xmlns:a16="http://schemas.microsoft.com/office/drawing/2014/main" id="{7BB8C579-89EB-4CD9-AE5D-75D72B506B4B}"/>
              </a:ext>
            </a:extLst>
          </p:cNvPr>
          <p:cNvSpPr/>
          <p:nvPr/>
        </p:nvSpPr>
        <p:spPr>
          <a:xfrm>
            <a:off x="8491112" y="3786948"/>
            <a:ext cx="1787978" cy="468810"/>
          </a:xfrm>
          <a:prstGeom prst="rightArrow">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Regulatory Change </a:t>
            </a:r>
          </a:p>
        </p:txBody>
      </p:sp>
      <p:sp>
        <p:nvSpPr>
          <p:cNvPr id="5" name="Slide Number Placeholder 3">
            <a:extLst>
              <a:ext uri="{FF2B5EF4-FFF2-40B4-BE49-F238E27FC236}">
                <a16:creationId xmlns:a16="http://schemas.microsoft.com/office/drawing/2014/main" id="{6BCA52C4-3D45-B218-68FE-93AB31D7C975}"/>
              </a:ext>
            </a:extLst>
          </p:cNvPr>
          <p:cNvSpPr txBox="1">
            <a:spLocks/>
          </p:cNvSpPr>
          <p:nvPr/>
        </p:nvSpPr>
        <p:spPr>
          <a:xfrm>
            <a:off x="11589092" y="6455784"/>
            <a:ext cx="434837"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a:pPr algn="r"/>
              <a:t>84</a:t>
            </a:fld>
            <a:endParaRPr lang="en-US" sz="1200" dirty="0"/>
          </a:p>
        </p:txBody>
      </p:sp>
    </p:spTree>
    <p:extLst>
      <p:ext uri="{BB962C8B-B14F-4D97-AF65-F5344CB8AC3E}">
        <p14:creationId xmlns:p14="http://schemas.microsoft.com/office/powerpoint/2010/main" val="10031917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4F339-EFB8-9449-A84C-B7490F65C346}"/>
              </a:ext>
            </a:extLst>
          </p:cNvPr>
          <p:cNvSpPr>
            <a:spLocks noGrp="1"/>
          </p:cNvSpPr>
          <p:nvPr>
            <p:ph type="sldNum" sz="quarter" idx="12"/>
          </p:nvPr>
        </p:nvSpPr>
        <p:spPr/>
        <p:txBody>
          <a:bodyPr/>
          <a:lstStyle/>
          <a:p>
            <a:fld id="{7C0A8638-8D10-419D-A540-6BF35F11F66E}" type="slidenum">
              <a:rPr lang="en-US" smtClean="0">
                <a:solidFill>
                  <a:schemeClr val="bg1"/>
                </a:solidFill>
              </a:rPr>
              <a:t>85</a:t>
            </a:fld>
            <a:endParaRPr lang="en-US" dirty="0">
              <a:solidFill>
                <a:schemeClr val="bg1"/>
              </a:solidFill>
            </a:endParaRPr>
          </a:p>
        </p:txBody>
      </p:sp>
      <p:sp>
        <p:nvSpPr>
          <p:cNvPr id="5" name="Title 4">
            <a:extLst>
              <a:ext uri="{FF2B5EF4-FFF2-40B4-BE49-F238E27FC236}">
                <a16:creationId xmlns:a16="http://schemas.microsoft.com/office/drawing/2014/main" id="{BAB3236D-C294-4B47-ABE0-BFFB244E9A4B}"/>
              </a:ext>
            </a:extLst>
          </p:cNvPr>
          <p:cNvSpPr txBox="1">
            <a:spLocks/>
          </p:cNvSpPr>
          <p:nvPr/>
        </p:nvSpPr>
        <p:spPr>
          <a:xfrm>
            <a:off x="7411293" y="2760102"/>
            <a:ext cx="4316506" cy="903049"/>
          </a:xfrm>
          <a:prstGeom prst="rect">
            <a:avLst/>
          </a:prstGeom>
        </p:spPr>
        <p:txBody>
          <a:bodyPr>
            <a:normAutofit fontScale="90000" lnSpcReduction="10000"/>
          </a:bodyPr>
          <a:lstStyle>
            <a:lvl1pPr algn="l" defTabSz="914400" rtl="0" eaLnBrk="1" latinLnBrk="0" hangingPunct="1">
              <a:lnSpc>
                <a:spcPct val="90000"/>
              </a:lnSpc>
              <a:spcBef>
                <a:spcPct val="0"/>
              </a:spcBef>
              <a:buNone/>
              <a:defRPr sz="3200" b="1" kern="1200">
                <a:solidFill>
                  <a:srgbClr val="000099"/>
                </a:solidFill>
                <a:latin typeface="+mn-lt"/>
                <a:ea typeface="+mj-ea"/>
                <a:cs typeface="+mj-cs"/>
              </a:defRPr>
            </a:lvl1pPr>
          </a:lstStyle>
          <a:p>
            <a:pPr algn="ctr"/>
            <a:r>
              <a:rPr lang="en-US" dirty="0">
                <a:solidFill>
                  <a:srgbClr val="FFFF00"/>
                </a:solidFill>
              </a:rPr>
              <a:t>The A2E Approach:</a:t>
            </a:r>
          </a:p>
          <a:p>
            <a:pPr algn="ctr"/>
            <a:r>
              <a:rPr lang="en-US" sz="4000" dirty="0">
                <a:solidFill>
                  <a:srgbClr val="FFFF00"/>
                </a:solidFill>
              </a:rPr>
              <a:t>Step 5 – Evaluate </a:t>
            </a:r>
          </a:p>
        </p:txBody>
      </p:sp>
      <p:pic>
        <p:nvPicPr>
          <p:cNvPr id="8" name="Picture 7" descr="Diagram&#10;&#10;Description automatically generated">
            <a:extLst>
              <a:ext uri="{FF2B5EF4-FFF2-40B4-BE49-F238E27FC236}">
                <a16:creationId xmlns:a16="http://schemas.microsoft.com/office/drawing/2014/main" id="{654FF5A5-D33F-A8B8-38BD-7A128A3690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2772" y="1282391"/>
            <a:ext cx="5760126" cy="39606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301110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EE232-B702-A84F-BD44-B4EF57E229E9}"/>
              </a:ext>
            </a:extLst>
          </p:cNvPr>
          <p:cNvSpPr>
            <a:spLocks noGrp="1"/>
          </p:cNvSpPr>
          <p:nvPr>
            <p:ph type="title"/>
          </p:nvPr>
        </p:nvSpPr>
        <p:spPr/>
        <p:txBody>
          <a:bodyPr/>
          <a:lstStyle/>
          <a:p>
            <a:r>
              <a:rPr lang="en-GB" dirty="0"/>
              <a:t>A2E Step 5: Evaluate </a:t>
            </a:r>
          </a:p>
        </p:txBody>
      </p:sp>
      <p:sp>
        <p:nvSpPr>
          <p:cNvPr id="3" name="Content Placeholder 2">
            <a:extLst>
              <a:ext uri="{FF2B5EF4-FFF2-40B4-BE49-F238E27FC236}">
                <a16:creationId xmlns:a16="http://schemas.microsoft.com/office/drawing/2014/main" id="{7039BA85-5073-E846-BAC2-5F5D7778DDF6}"/>
              </a:ext>
            </a:extLst>
          </p:cNvPr>
          <p:cNvSpPr>
            <a:spLocks noGrp="1"/>
          </p:cNvSpPr>
          <p:nvPr>
            <p:ph sz="half" idx="1"/>
          </p:nvPr>
        </p:nvSpPr>
        <p:spPr>
          <a:xfrm>
            <a:off x="838200" y="1742497"/>
            <a:ext cx="5181600" cy="4613851"/>
          </a:xfrm>
        </p:spPr>
        <p:txBody>
          <a:bodyPr/>
          <a:lstStyle/>
          <a:p>
            <a:r>
              <a:rPr lang="en-GB" sz="1800" dirty="0"/>
              <a:t>Embed Data Quality improvement as a business as usual activity</a:t>
            </a:r>
          </a:p>
          <a:p>
            <a:r>
              <a:rPr lang="en-GB" sz="1800" dirty="0"/>
              <a:t>Evolve Data Quality improvement teams into wider Data Governance structure:</a:t>
            </a:r>
          </a:p>
          <a:p>
            <a:r>
              <a:rPr lang="en-GB" sz="1800" dirty="0"/>
              <a:t>Track Data Quality improvements via Data Quality Dashboards</a:t>
            </a:r>
          </a:p>
          <a:p>
            <a:r>
              <a:rPr lang="en-GB" sz="1800" dirty="0"/>
              <a:t>Monitor financial and business benefits over time</a:t>
            </a:r>
          </a:p>
          <a:p>
            <a:r>
              <a:rPr lang="en-GB" sz="1800" dirty="0"/>
              <a:t>Evangelising benefits – part of your job is marketing! </a:t>
            </a:r>
            <a:endParaRPr lang="en-GB" sz="1600" dirty="0"/>
          </a:p>
        </p:txBody>
      </p:sp>
      <p:sp>
        <p:nvSpPr>
          <p:cNvPr id="4" name="Content Placeholder 3">
            <a:extLst>
              <a:ext uri="{FF2B5EF4-FFF2-40B4-BE49-F238E27FC236}">
                <a16:creationId xmlns:a16="http://schemas.microsoft.com/office/drawing/2014/main" id="{96FAA301-0D67-254C-8D2D-C1B6F89C0E7E}"/>
              </a:ext>
            </a:extLst>
          </p:cNvPr>
          <p:cNvSpPr>
            <a:spLocks noGrp="1"/>
          </p:cNvSpPr>
          <p:nvPr>
            <p:ph sz="half" idx="2"/>
          </p:nvPr>
        </p:nvSpPr>
        <p:spPr>
          <a:xfrm>
            <a:off x="6172202" y="1742497"/>
            <a:ext cx="5536868" cy="4351338"/>
          </a:xfrm>
        </p:spPr>
        <p:txBody>
          <a:bodyPr/>
          <a:lstStyle/>
          <a:p>
            <a:r>
              <a:rPr lang="en-GB" sz="1800" dirty="0"/>
              <a:t>Evolving &amp; incremental Data Improvement Plans </a:t>
            </a:r>
          </a:p>
          <a:p>
            <a:r>
              <a:rPr lang="en-GB" sz="1800" dirty="0"/>
              <a:t>Formal Data Governance Roles in place for targeted data areas </a:t>
            </a:r>
          </a:p>
          <a:p>
            <a:r>
              <a:rPr lang="en-GB" sz="1800" dirty="0"/>
              <a:t>Regular Data Quality Dashboard updates and analysis</a:t>
            </a:r>
          </a:p>
          <a:p>
            <a:r>
              <a:rPr lang="en-GB" sz="1800" dirty="0"/>
              <a:t>Business Process Change</a:t>
            </a:r>
          </a:p>
          <a:p>
            <a:r>
              <a:rPr lang="en-GB" sz="1800" dirty="0"/>
              <a:t>Continued RoI and financial benefits</a:t>
            </a:r>
          </a:p>
          <a:p>
            <a:r>
              <a:rPr lang="en-GB" sz="1800" dirty="0"/>
              <a:t>Communication Plan and Organisational Change Efforts</a:t>
            </a:r>
          </a:p>
          <a:p>
            <a:pPr lvl="1"/>
            <a:endParaRPr lang="en-GB" dirty="0"/>
          </a:p>
          <a:p>
            <a:pPr lvl="1"/>
            <a:endParaRPr lang="en-GB" dirty="0"/>
          </a:p>
        </p:txBody>
      </p:sp>
      <p:sp>
        <p:nvSpPr>
          <p:cNvPr id="5" name="Slide Number Placeholder 4">
            <a:extLst>
              <a:ext uri="{FF2B5EF4-FFF2-40B4-BE49-F238E27FC236}">
                <a16:creationId xmlns:a16="http://schemas.microsoft.com/office/drawing/2014/main" id="{43FB8A89-ED69-1E48-B0A1-DDB312FAD1CA}"/>
              </a:ext>
            </a:extLst>
          </p:cNvPr>
          <p:cNvSpPr>
            <a:spLocks noGrp="1"/>
          </p:cNvSpPr>
          <p:nvPr>
            <p:ph type="sldNum" sz="quarter" idx="12"/>
          </p:nvPr>
        </p:nvSpPr>
        <p:spPr/>
        <p:txBody>
          <a:bodyPr/>
          <a:lstStyle/>
          <a:p>
            <a:fld id="{7C0A8638-8D10-419D-A540-6BF35F11F66E}" type="slidenum">
              <a:rPr lang="en-US" smtClean="0">
                <a:solidFill>
                  <a:schemeClr val="tx1"/>
                </a:solidFill>
              </a:rPr>
              <a:t>86</a:t>
            </a:fld>
            <a:endParaRPr lang="en-US" dirty="0">
              <a:solidFill>
                <a:schemeClr val="tx1"/>
              </a:solidFill>
            </a:endParaRPr>
          </a:p>
        </p:txBody>
      </p:sp>
      <p:sp>
        <p:nvSpPr>
          <p:cNvPr id="7" name="TextBox 6">
            <a:extLst>
              <a:ext uri="{FF2B5EF4-FFF2-40B4-BE49-F238E27FC236}">
                <a16:creationId xmlns:a16="http://schemas.microsoft.com/office/drawing/2014/main" id="{44E8B755-4CD9-5B4C-9217-8A8182AB2384}"/>
              </a:ext>
            </a:extLst>
          </p:cNvPr>
          <p:cNvSpPr txBox="1"/>
          <p:nvPr/>
        </p:nvSpPr>
        <p:spPr>
          <a:xfrm>
            <a:off x="1667386" y="1209809"/>
            <a:ext cx="3308342" cy="400110"/>
          </a:xfrm>
          <a:prstGeom prst="rect">
            <a:avLst/>
          </a:prstGeom>
          <a:noFill/>
        </p:spPr>
        <p:txBody>
          <a:bodyPr wrap="none" rtlCol="0">
            <a:spAutoFit/>
          </a:bodyPr>
          <a:lstStyle/>
          <a:p>
            <a:r>
              <a:rPr lang="en-GB" sz="2000" b="1" dirty="0">
                <a:solidFill>
                  <a:srgbClr val="002060"/>
                </a:solidFill>
              </a:rPr>
              <a:t>EVALUATE &amp; SUSTAIN GAINS  </a:t>
            </a:r>
          </a:p>
        </p:txBody>
      </p:sp>
      <p:sp>
        <p:nvSpPr>
          <p:cNvPr id="9" name="TextBox 8">
            <a:extLst>
              <a:ext uri="{FF2B5EF4-FFF2-40B4-BE49-F238E27FC236}">
                <a16:creationId xmlns:a16="http://schemas.microsoft.com/office/drawing/2014/main" id="{8EE552D6-A2EA-3043-9A6E-42CD05CE2CAF}"/>
              </a:ext>
            </a:extLst>
          </p:cNvPr>
          <p:cNvSpPr txBox="1"/>
          <p:nvPr/>
        </p:nvSpPr>
        <p:spPr>
          <a:xfrm>
            <a:off x="6924850" y="1209809"/>
            <a:ext cx="3436197" cy="400110"/>
          </a:xfrm>
          <a:prstGeom prst="rect">
            <a:avLst/>
          </a:prstGeom>
          <a:noFill/>
        </p:spPr>
        <p:txBody>
          <a:bodyPr wrap="none" rtlCol="0">
            <a:spAutoFit/>
          </a:bodyPr>
          <a:lstStyle/>
          <a:p>
            <a:r>
              <a:rPr lang="en-GB" sz="2000" b="1" dirty="0">
                <a:solidFill>
                  <a:srgbClr val="002060"/>
                </a:solidFill>
              </a:rPr>
              <a:t>POTENTIAL OUTPUTS &amp; TOOLS</a:t>
            </a:r>
          </a:p>
        </p:txBody>
      </p:sp>
      <p:pic>
        <p:nvPicPr>
          <p:cNvPr id="11" name="Picture 10" descr="Text, whiteboard&#10;&#10;Description automatically generated">
            <a:extLst>
              <a:ext uri="{FF2B5EF4-FFF2-40B4-BE49-F238E27FC236}">
                <a16:creationId xmlns:a16="http://schemas.microsoft.com/office/drawing/2014/main" id="{E02F51C8-E3F0-C3F1-3B5A-FB1076403D0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55446" y="4592155"/>
            <a:ext cx="2367795" cy="1572769"/>
          </a:xfrm>
          <a:prstGeom prst="rect">
            <a:avLst/>
          </a:prstGeom>
          <a:effectLst>
            <a:outerShdw blurRad="50800" dist="38100" dir="2700000" algn="tl" rotWithShape="0">
              <a:prstClr val="black">
                <a:alpha val="40000"/>
              </a:prstClr>
            </a:outerShdw>
          </a:effectLst>
        </p:spPr>
      </p:pic>
      <p:cxnSp>
        <p:nvCxnSpPr>
          <p:cNvPr id="12" name="Straight Connector 11">
            <a:extLst>
              <a:ext uri="{FF2B5EF4-FFF2-40B4-BE49-F238E27FC236}">
                <a16:creationId xmlns:a16="http://schemas.microsoft.com/office/drawing/2014/main" id="{C183D4F5-5510-08C4-C052-3128CE640ACD}"/>
              </a:ext>
            </a:extLst>
          </p:cNvPr>
          <p:cNvCxnSpPr>
            <a:cxnSpLocks/>
          </p:cNvCxnSpPr>
          <p:nvPr/>
        </p:nvCxnSpPr>
        <p:spPr>
          <a:xfrm flipH="1">
            <a:off x="5967355" y="1359725"/>
            <a:ext cx="52449" cy="481723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8247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30B11-BB33-124C-8D92-F67F6643EB61}"/>
              </a:ext>
            </a:extLst>
          </p:cNvPr>
          <p:cNvSpPr>
            <a:spLocks noGrp="1"/>
          </p:cNvSpPr>
          <p:nvPr>
            <p:ph type="title"/>
          </p:nvPr>
        </p:nvSpPr>
        <p:spPr/>
        <p:txBody>
          <a:bodyPr/>
          <a:lstStyle/>
          <a:p>
            <a:r>
              <a:rPr lang="en-GB" dirty="0"/>
              <a:t>Monitor &amp; Report Business Rule Adherence   </a:t>
            </a:r>
          </a:p>
        </p:txBody>
      </p:sp>
      <p:sp>
        <p:nvSpPr>
          <p:cNvPr id="3" name="Content Placeholder 2">
            <a:extLst>
              <a:ext uri="{FF2B5EF4-FFF2-40B4-BE49-F238E27FC236}">
                <a16:creationId xmlns:a16="http://schemas.microsoft.com/office/drawing/2014/main" id="{2C549731-C10A-D146-985C-44A9BFBE750A}"/>
              </a:ext>
            </a:extLst>
          </p:cNvPr>
          <p:cNvSpPr>
            <a:spLocks noGrp="1"/>
          </p:cNvSpPr>
          <p:nvPr>
            <p:ph idx="1"/>
          </p:nvPr>
        </p:nvSpPr>
        <p:spPr>
          <a:xfrm>
            <a:off x="258417" y="1090732"/>
            <a:ext cx="6111437" cy="4848601"/>
          </a:xfrm>
        </p:spPr>
        <p:txBody>
          <a:bodyPr/>
          <a:lstStyle/>
          <a:p>
            <a:r>
              <a:rPr lang="en-GB" sz="1800" dirty="0"/>
              <a:t>When Business Rules are implemented can be used to:</a:t>
            </a:r>
          </a:p>
          <a:p>
            <a:pPr lvl="1"/>
            <a:r>
              <a:rPr lang="en-GB" sz="1600" dirty="0"/>
              <a:t>Check continued adherence of existing data </a:t>
            </a:r>
          </a:p>
          <a:p>
            <a:pPr lvl="1"/>
            <a:r>
              <a:rPr lang="en-GB" sz="1600" dirty="0"/>
              <a:t>Enforce the rules on new data to prevent new problems </a:t>
            </a:r>
          </a:p>
          <a:p>
            <a:r>
              <a:rPr lang="en-GB" sz="1800" dirty="0"/>
              <a:t>Best monitored via Data Quality Dashboards </a:t>
            </a:r>
          </a:p>
          <a:p>
            <a:pPr lvl="1"/>
            <a:r>
              <a:rPr lang="en-GB" sz="1600" dirty="0"/>
              <a:t>Provide regular reports on adherence of data to Business Rules</a:t>
            </a:r>
          </a:p>
          <a:p>
            <a:pPr lvl="1"/>
            <a:r>
              <a:rPr lang="en-GB" sz="1600" dirty="0"/>
              <a:t>Set KPIs to drive continuous data improvement</a:t>
            </a:r>
          </a:p>
          <a:p>
            <a:pPr lvl="1"/>
            <a:r>
              <a:rPr lang="en-GB" sz="1600" dirty="0"/>
              <a:t>Identify data quality trends</a:t>
            </a:r>
          </a:p>
          <a:p>
            <a:pPr lvl="1"/>
            <a:r>
              <a:rPr lang="en-GB" sz="1600" dirty="0"/>
              <a:t>Highlight areas where corrective action required </a:t>
            </a:r>
          </a:p>
          <a:p>
            <a:pPr lvl="1"/>
            <a:r>
              <a:rPr lang="en-GB" sz="1600" dirty="0"/>
              <a:t>Indicate where / if Business Rules may need to be amended to meet changing business needs </a:t>
            </a:r>
          </a:p>
          <a:p>
            <a:r>
              <a:rPr lang="en-GB" sz="1800" dirty="0"/>
              <a:t>When reporting always try to relate data quality to business outcomes </a:t>
            </a:r>
          </a:p>
          <a:p>
            <a:pPr lvl="1"/>
            <a:r>
              <a:rPr lang="en-GB" sz="1600" dirty="0"/>
              <a:t>Address the ‘so what’ objection </a:t>
            </a:r>
          </a:p>
          <a:p>
            <a:pPr lvl="1"/>
            <a:r>
              <a:rPr lang="en-GB" sz="1600" dirty="0"/>
              <a:t>Puts a financial or other benefit on continued data quality improvement </a:t>
            </a:r>
          </a:p>
        </p:txBody>
      </p:sp>
      <p:sp>
        <p:nvSpPr>
          <p:cNvPr id="4" name="Slide Number Placeholder 3">
            <a:extLst>
              <a:ext uri="{FF2B5EF4-FFF2-40B4-BE49-F238E27FC236}">
                <a16:creationId xmlns:a16="http://schemas.microsoft.com/office/drawing/2014/main" id="{9D347B8D-759E-C842-B78C-68533B256478}"/>
              </a:ext>
            </a:extLst>
          </p:cNvPr>
          <p:cNvSpPr>
            <a:spLocks noGrp="1"/>
          </p:cNvSpPr>
          <p:nvPr>
            <p:ph type="sldNum" sz="quarter" idx="12"/>
          </p:nvPr>
        </p:nvSpPr>
        <p:spPr/>
        <p:txBody>
          <a:bodyPr/>
          <a:lstStyle/>
          <a:p>
            <a:fld id="{7C0A8638-8D10-419D-A540-6BF35F11F66E}" type="slidenum">
              <a:rPr lang="en-US" smtClean="0">
                <a:solidFill>
                  <a:schemeClr val="tx1"/>
                </a:solidFill>
              </a:rPr>
              <a:t>87</a:t>
            </a:fld>
            <a:endParaRPr lang="en-US" dirty="0">
              <a:solidFill>
                <a:schemeClr val="tx1"/>
              </a:solidFill>
            </a:endParaRPr>
          </a:p>
        </p:txBody>
      </p:sp>
      <p:pic>
        <p:nvPicPr>
          <p:cNvPr id="6" name="Picture 5">
            <a:extLst>
              <a:ext uri="{FF2B5EF4-FFF2-40B4-BE49-F238E27FC236}">
                <a16:creationId xmlns:a16="http://schemas.microsoft.com/office/drawing/2014/main" id="{ABFE4E23-74DB-4951-B734-059B814AD6FB}"/>
              </a:ext>
            </a:extLst>
          </p:cNvPr>
          <p:cNvPicPr>
            <a:picLocks noChangeAspect="1"/>
          </p:cNvPicPr>
          <p:nvPr/>
        </p:nvPicPr>
        <p:blipFill>
          <a:blip r:embed="rId3"/>
          <a:stretch>
            <a:fillRect/>
          </a:stretch>
        </p:blipFill>
        <p:spPr>
          <a:xfrm>
            <a:off x="6275969" y="1514169"/>
            <a:ext cx="5657614" cy="4001728"/>
          </a:xfrm>
          <a:prstGeom prst="rect">
            <a:avLst/>
          </a:prstGeom>
        </p:spPr>
      </p:pic>
      <p:sp>
        <p:nvSpPr>
          <p:cNvPr id="7" name="TextBox 6">
            <a:extLst>
              <a:ext uri="{FF2B5EF4-FFF2-40B4-BE49-F238E27FC236}">
                <a16:creationId xmlns:a16="http://schemas.microsoft.com/office/drawing/2014/main" id="{0E4A137C-EE1F-4202-877A-73EB507AB4E1}"/>
              </a:ext>
            </a:extLst>
          </p:cNvPr>
          <p:cNvSpPr txBox="1"/>
          <p:nvPr/>
        </p:nvSpPr>
        <p:spPr>
          <a:xfrm>
            <a:off x="6491776" y="5391957"/>
            <a:ext cx="5279923" cy="369332"/>
          </a:xfrm>
          <a:prstGeom prst="rect">
            <a:avLst/>
          </a:prstGeom>
          <a:noFill/>
        </p:spPr>
        <p:txBody>
          <a:bodyPr wrap="square" rtlCol="0">
            <a:spAutoFit/>
          </a:bodyPr>
          <a:lstStyle/>
          <a:p>
            <a:pPr algn="ctr"/>
            <a:r>
              <a:rPr lang="en-US" dirty="0"/>
              <a:t>Data Quality Dashboard</a:t>
            </a:r>
          </a:p>
        </p:txBody>
      </p:sp>
    </p:spTree>
    <p:extLst>
      <p:ext uri="{BB962C8B-B14F-4D97-AF65-F5344CB8AC3E}">
        <p14:creationId xmlns:p14="http://schemas.microsoft.com/office/powerpoint/2010/main" val="18760696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F811-36FA-0F4C-A4DF-82628A82921C}"/>
              </a:ext>
            </a:extLst>
          </p:cNvPr>
          <p:cNvSpPr>
            <a:spLocks noGrp="1"/>
          </p:cNvSpPr>
          <p:nvPr>
            <p:ph type="title"/>
          </p:nvPr>
        </p:nvSpPr>
        <p:spPr/>
        <p:txBody>
          <a:bodyPr/>
          <a:lstStyle/>
          <a:p>
            <a:r>
              <a:rPr lang="en-GB" dirty="0"/>
              <a:t>Data Governance &amp; Data Quality:  the synergies  </a:t>
            </a:r>
          </a:p>
        </p:txBody>
      </p:sp>
      <p:sp>
        <p:nvSpPr>
          <p:cNvPr id="12" name="Content Placeholder 2">
            <a:extLst>
              <a:ext uri="{FF2B5EF4-FFF2-40B4-BE49-F238E27FC236}">
                <a16:creationId xmlns:a16="http://schemas.microsoft.com/office/drawing/2014/main" id="{D450E905-3620-6845-AC1C-A14708D2D808}"/>
              </a:ext>
            </a:extLst>
          </p:cNvPr>
          <p:cNvSpPr txBox="1">
            <a:spLocks/>
          </p:cNvSpPr>
          <p:nvPr/>
        </p:nvSpPr>
        <p:spPr>
          <a:xfrm>
            <a:off x="748145" y="1288473"/>
            <a:ext cx="8205850" cy="4746824"/>
          </a:xfrm>
          <a:prstGeom prst="rect">
            <a:avLst/>
          </a:prstGeom>
          <a:ln>
            <a:solidFill>
              <a:schemeClr val="bg1">
                <a:lumMod val="75000"/>
              </a:schemeClr>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009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50" dirty="0"/>
              <a:t>Data Quality improvement is a primary reason why many organisations implement data governance:</a:t>
            </a:r>
          </a:p>
          <a:p>
            <a:pPr lvl="1"/>
            <a:r>
              <a:rPr lang="en-GB" sz="1350" dirty="0"/>
              <a:t>Realise that Data Quality is a business problem and not an IT problem</a:t>
            </a:r>
          </a:p>
          <a:p>
            <a:pPr lvl="1"/>
            <a:r>
              <a:rPr lang="en-GB" sz="1350" dirty="0"/>
              <a:t>Recognise that Data Quality improvement cannot be sustained without business leadership</a:t>
            </a:r>
          </a:p>
          <a:p>
            <a:pPr lvl="1"/>
            <a:r>
              <a:rPr lang="en-GB" sz="1350" dirty="0"/>
              <a:t>Have learnt that Data Quality is NOT a synonym for data cleanse; data cleanse is a repeated cost of failure and usually does not remove the root causes of poor Data Quality</a:t>
            </a:r>
          </a:p>
          <a:p>
            <a:pPr lvl="1"/>
            <a:r>
              <a:rPr lang="en-GB" sz="1350" dirty="0"/>
              <a:t>Data is volatile and so Data Quality has to be a perpetual business as usual activity enabled through data governance </a:t>
            </a:r>
          </a:p>
          <a:p>
            <a:pPr lvl="1"/>
            <a:endParaRPr lang="en-GB" sz="1350" dirty="0"/>
          </a:p>
          <a:p>
            <a:r>
              <a:rPr lang="en-GB" sz="1650" dirty="0"/>
              <a:t>Better Data Quality is usually a very effective way of demonstrating the value of Data Governance:</a:t>
            </a:r>
          </a:p>
          <a:p>
            <a:pPr lvl="1"/>
            <a:r>
              <a:rPr lang="en-GB" sz="1500" dirty="0"/>
              <a:t>Enhanced Data Quality can deliver ‘quick wins’</a:t>
            </a:r>
          </a:p>
          <a:p>
            <a:pPr lvl="1"/>
            <a:r>
              <a:rPr lang="en-GB" sz="1500" dirty="0"/>
              <a:t>The benefits of reducing the ‘costs of failure’ caused by poor Data Quality can be significant &amp; measurable</a:t>
            </a:r>
          </a:p>
          <a:p>
            <a:pPr lvl="1"/>
            <a:r>
              <a:rPr lang="en-GB" sz="1500" dirty="0"/>
              <a:t>A sound Data Quality foundation enhances the value &amp; success of other data management investments (e.g. Business Intelligence, Data Science, Analytics, CRM et al)   </a:t>
            </a:r>
          </a:p>
          <a:p>
            <a:endParaRPr lang="en-GB" sz="1650" dirty="0"/>
          </a:p>
        </p:txBody>
      </p:sp>
      <p:sp>
        <p:nvSpPr>
          <p:cNvPr id="7" name="Slide Number Placeholder 3">
            <a:extLst>
              <a:ext uri="{FF2B5EF4-FFF2-40B4-BE49-F238E27FC236}">
                <a16:creationId xmlns:a16="http://schemas.microsoft.com/office/drawing/2014/main" id="{D09DDE6A-2920-4440-87B0-60516BE4022C}"/>
              </a:ext>
            </a:extLst>
          </p:cNvPr>
          <p:cNvSpPr txBox="1">
            <a:spLocks/>
          </p:cNvSpPr>
          <p:nvPr/>
        </p:nvSpPr>
        <p:spPr>
          <a:xfrm>
            <a:off x="11464395" y="6448421"/>
            <a:ext cx="434837"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a:pPr algn="r"/>
              <a:t>88</a:t>
            </a:fld>
            <a:endParaRPr lang="en-US" sz="1200" dirty="0"/>
          </a:p>
        </p:txBody>
      </p:sp>
      <p:pic>
        <p:nvPicPr>
          <p:cNvPr id="4" name="Picture 3" descr="A picture containing diagram&#10;&#10;Description automatically generated">
            <a:extLst>
              <a:ext uri="{FF2B5EF4-FFF2-40B4-BE49-F238E27FC236}">
                <a16:creationId xmlns:a16="http://schemas.microsoft.com/office/drawing/2014/main" id="{DE9412CB-6004-B8C9-4A12-50A183E97C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26343" y="2197967"/>
            <a:ext cx="1961479" cy="2462065"/>
          </a:xfrm>
          <a:prstGeom prst="rect">
            <a:avLst/>
          </a:prstGeom>
          <a:ln w="254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847068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85AF932A-1A42-45B6-B071-55F6DA20107E}"/>
              </a:ext>
            </a:extLst>
          </p:cNvPr>
          <p:cNvSpPr/>
          <p:nvPr/>
        </p:nvSpPr>
        <p:spPr>
          <a:xfrm>
            <a:off x="174171" y="4781028"/>
            <a:ext cx="11740750" cy="668699"/>
          </a:xfrm>
          <a:prstGeom prst="roundRect">
            <a:avLst/>
          </a:prstGeom>
          <a:solidFill>
            <a:srgbClr val="FCEFE8"/>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28600" tIns="0" rtlCol="0" anchor="t" anchorCtr="0"/>
          <a:lstStyle/>
          <a:p>
            <a:pPr algn="ctr"/>
            <a:r>
              <a:rPr lang="en-US" b="1" dirty="0">
                <a:solidFill>
                  <a:schemeClr val="tx1">
                    <a:lumMod val="85000"/>
                    <a:lumOff val="15000"/>
                  </a:schemeClr>
                </a:solidFill>
              </a:rPr>
              <a:t>Data Architect*</a:t>
            </a:r>
          </a:p>
        </p:txBody>
      </p:sp>
      <p:sp>
        <p:nvSpPr>
          <p:cNvPr id="2" name="Title 1">
            <a:extLst>
              <a:ext uri="{FF2B5EF4-FFF2-40B4-BE49-F238E27FC236}">
                <a16:creationId xmlns:a16="http://schemas.microsoft.com/office/drawing/2014/main" id="{F3845755-66B7-4C55-869E-DE6B450FA3F3}"/>
              </a:ext>
            </a:extLst>
          </p:cNvPr>
          <p:cNvSpPr>
            <a:spLocks noGrp="1"/>
          </p:cNvSpPr>
          <p:nvPr>
            <p:ph type="title"/>
          </p:nvPr>
        </p:nvSpPr>
        <p:spPr>
          <a:xfrm>
            <a:off x="654608" y="0"/>
            <a:ext cx="10515600" cy="625715"/>
          </a:xfrm>
        </p:spPr>
        <p:txBody>
          <a:bodyPr>
            <a:normAutofit/>
          </a:bodyPr>
          <a:lstStyle/>
          <a:p>
            <a:r>
              <a:rPr lang="en-US" dirty="0"/>
              <a:t>Typical Key Data Governance Roles</a:t>
            </a:r>
            <a:endParaRPr lang="en-US" dirty="0">
              <a:solidFill>
                <a:srgbClr val="7030A0"/>
              </a:solidFill>
            </a:endParaRPr>
          </a:p>
        </p:txBody>
      </p:sp>
      <p:sp>
        <p:nvSpPr>
          <p:cNvPr id="4" name="Rectangle: Rounded Corners 3">
            <a:extLst>
              <a:ext uri="{FF2B5EF4-FFF2-40B4-BE49-F238E27FC236}">
                <a16:creationId xmlns:a16="http://schemas.microsoft.com/office/drawing/2014/main" id="{71B4741B-6DC8-41C3-8A66-A459DDF6E45B}"/>
              </a:ext>
            </a:extLst>
          </p:cNvPr>
          <p:cNvSpPr/>
          <p:nvPr/>
        </p:nvSpPr>
        <p:spPr>
          <a:xfrm>
            <a:off x="251927" y="682942"/>
            <a:ext cx="2659224" cy="3246802"/>
          </a:xfrm>
          <a:prstGeom prst="roundRect">
            <a:avLst/>
          </a:prstGeom>
          <a:solidFill>
            <a:srgbClr val="F7F3FB"/>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US" b="1" dirty="0">
                <a:solidFill>
                  <a:srgbClr val="7030A0"/>
                </a:solidFill>
              </a:rPr>
              <a:t>Executive Sponsor</a:t>
            </a:r>
          </a:p>
        </p:txBody>
      </p:sp>
      <p:sp>
        <p:nvSpPr>
          <p:cNvPr id="5" name="Rectangle: Rounded Corners 4">
            <a:extLst>
              <a:ext uri="{FF2B5EF4-FFF2-40B4-BE49-F238E27FC236}">
                <a16:creationId xmlns:a16="http://schemas.microsoft.com/office/drawing/2014/main" id="{A5B7D4AC-6DCE-40CE-801C-E91810A3DA8E}"/>
              </a:ext>
            </a:extLst>
          </p:cNvPr>
          <p:cNvSpPr/>
          <p:nvPr/>
        </p:nvSpPr>
        <p:spPr>
          <a:xfrm>
            <a:off x="3253184" y="682942"/>
            <a:ext cx="2659224" cy="3246802"/>
          </a:xfrm>
          <a:prstGeom prst="roundRect">
            <a:avLst/>
          </a:prstGeom>
          <a:solidFill>
            <a:srgbClr val="F2F7FC"/>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US" b="1" dirty="0">
                <a:solidFill>
                  <a:srgbClr val="002060"/>
                </a:solidFill>
              </a:rPr>
              <a:t>Data Owner </a:t>
            </a:r>
          </a:p>
        </p:txBody>
      </p:sp>
      <p:sp>
        <p:nvSpPr>
          <p:cNvPr id="6" name="Rectangle: Rounded Corners 5">
            <a:extLst>
              <a:ext uri="{FF2B5EF4-FFF2-40B4-BE49-F238E27FC236}">
                <a16:creationId xmlns:a16="http://schemas.microsoft.com/office/drawing/2014/main" id="{0ABFE807-80B6-4982-83D5-077AB58F49D3}"/>
              </a:ext>
            </a:extLst>
          </p:cNvPr>
          <p:cNvSpPr/>
          <p:nvPr/>
        </p:nvSpPr>
        <p:spPr>
          <a:xfrm>
            <a:off x="6254441" y="682942"/>
            <a:ext cx="2659224" cy="3246802"/>
          </a:xfrm>
          <a:prstGeom prst="roundRect">
            <a:avLst/>
          </a:prstGeom>
          <a:solidFill>
            <a:srgbClr val="F1F8EC"/>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t" anchorCtr="0"/>
          <a:lstStyle/>
          <a:p>
            <a:pPr algn="ctr"/>
            <a:r>
              <a:rPr lang="en-US" b="1" dirty="0">
                <a:solidFill>
                  <a:schemeClr val="accent6">
                    <a:lumMod val="50000"/>
                  </a:schemeClr>
                </a:solidFill>
              </a:rPr>
              <a:t>Business Data Steward </a:t>
            </a:r>
          </a:p>
        </p:txBody>
      </p:sp>
      <p:sp>
        <p:nvSpPr>
          <p:cNvPr id="7" name="Rectangle: Rounded Corners 6">
            <a:extLst>
              <a:ext uri="{FF2B5EF4-FFF2-40B4-BE49-F238E27FC236}">
                <a16:creationId xmlns:a16="http://schemas.microsoft.com/office/drawing/2014/main" id="{597BF0CE-3A33-4202-948D-42DC0B2C7564}"/>
              </a:ext>
            </a:extLst>
          </p:cNvPr>
          <p:cNvSpPr/>
          <p:nvPr/>
        </p:nvSpPr>
        <p:spPr>
          <a:xfrm>
            <a:off x="9255697" y="682942"/>
            <a:ext cx="2659224" cy="3246802"/>
          </a:xfrm>
          <a:prstGeom prst="roundRect">
            <a:avLst/>
          </a:prstGeom>
          <a:solidFill>
            <a:srgbClr val="FEF8F4"/>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US" b="1" dirty="0">
                <a:solidFill>
                  <a:schemeClr val="accent4">
                    <a:lumMod val="50000"/>
                  </a:schemeClr>
                </a:solidFill>
              </a:rPr>
              <a:t>Technical Data Steward</a:t>
            </a:r>
          </a:p>
        </p:txBody>
      </p:sp>
      <p:sp>
        <p:nvSpPr>
          <p:cNvPr id="8" name="Rectangle 7">
            <a:extLst>
              <a:ext uri="{FF2B5EF4-FFF2-40B4-BE49-F238E27FC236}">
                <a16:creationId xmlns:a16="http://schemas.microsoft.com/office/drawing/2014/main" id="{5E7FC845-D01D-4EDF-BFCF-167909BAC5D5}"/>
              </a:ext>
            </a:extLst>
          </p:cNvPr>
          <p:cNvSpPr/>
          <p:nvPr/>
        </p:nvSpPr>
        <p:spPr>
          <a:xfrm>
            <a:off x="387721" y="2079166"/>
            <a:ext cx="2392801" cy="1619235"/>
          </a:xfrm>
          <a:prstGeom prst="rect">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Male profile">
            <a:extLst>
              <a:ext uri="{FF2B5EF4-FFF2-40B4-BE49-F238E27FC236}">
                <a16:creationId xmlns:a16="http://schemas.microsoft.com/office/drawing/2014/main" id="{A5860237-52AC-4C0B-B30A-7570D036440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8139" y="1362266"/>
            <a:ext cx="914400" cy="914400"/>
          </a:xfrm>
          <a:prstGeom prst="rect">
            <a:avLst/>
          </a:prstGeom>
        </p:spPr>
      </p:pic>
      <p:sp>
        <p:nvSpPr>
          <p:cNvPr id="12" name="Rectangle 11">
            <a:extLst>
              <a:ext uri="{FF2B5EF4-FFF2-40B4-BE49-F238E27FC236}">
                <a16:creationId xmlns:a16="http://schemas.microsoft.com/office/drawing/2014/main" id="{4826C5C9-9994-4783-ABFC-3DF01245D7A0}"/>
              </a:ext>
            </a:extLst>
          </p:cNvPr>
          <p:cNvSpPr/>
          <p:nvPr/>
        </p:nvSpPr>
        <p:spPr>
          <a:xfrm>
            <a:off x="9399798" y="2079170"/>
            <a:ext cx="2392801" cy="1619235"/>
          </a:xfrm>
          <a:prstGeom prst="rect">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29DDE9C-5F90-4C55-9D64-D0B968F18194}"/>
              </a:ext>
            </a:extLst>
          </p:cNvPr>
          <p:cNvSpPr/>
          <p:nvPr/>
        </p:nvSpPr>
        <p:spPr>
          <a:xfrm>
            <a:off x="6387656" y="2079170"/>
            <a:ext cx="2392801" cy="1619235"/>
          </a:xfrm>
          <a:prstGeom prst="rect">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87821F1-5659-41E1-8124-99EF4D045049}"/>
              </a:ext>
            </a:extLst>
          </p:cNvPr>
          <p:cNvSpPr/>
          <p:nvPr/>
        </p:nvSpPr>
        <p:spPr>
          <a:xfrm>
            <a:off x="3386399" y="2079170"/>
            <a:ext cx="2392801" cy="1619235"/>
          </a:xfrm>
          <a:prstGeom prst="rect">
            <a:avLst/>
          </a:pr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Female Profile">
            <a:extLst>
              <a:ext uri="{FF2B5EF4-FFF2-40B4-BE49-F238E27FC236}">
                <a16:creationId xmlns:a16="http://schemas.microsoft.com/office/drawing/2014/main" id="{3A41F3C4-D094-43C9-90DE-C04C7326331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125595" y="1352766"/>
            <a:ext cx="914400" cy="914400"/>
          </a:xfrm>
          <a:prstGeom prst="rect">
            <a:avLst/>
          </a:prstGeom>
        </p:spPr>
      </p:pic>
      <p:pic>
        <p:nvPicPr>
          <p:cNvPr id="18" name="Graphic 17" descr="School girl">
            <a:extLst>
              <a:ext uri="{FF2B5EF4-FFF2-40B4-BE49-F238E27FC236}">
                <a16:creationId xmlns:a16="http://schemas.microsoft.com/office/drawing/2014/main" id="{6DCC8340-F25A-4DAB-B93A-A115948C9CA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080197" y="1306570"/>
            <a:ext cx="961054" cy="961054"/>
          </a:xfrm>
          <a:prstGeom prst="rect">
            <a:avLst/>
          </a:prstGeom>
        </p:spPr>
      </p:pic>
      <p:pic>
        <p:nvPicPr>
          <p:cNvPr id="20" name="Graphic 19" descr="School boy">
            <a:extLst>
              <a:ext uri="{FF2B5EF4-FFF2-40B4-BE49-F238E27FC236}">
                <a16:creationId xmlns:a16="http://schemas.microsoft.com/office/drawing/2014/main" id="{5614BDB1-6642-4B44-943F-50953235B0A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093896" y="1293842"/>
            <a:ext cx="982824" cy="982824"/>
          </a:xfrm>
          <a:prstGeom prst="rect">
            <a:avLst/>
          </a:prstGeom>
        </p:spPr>
      </p:pic>
      <p:grpSp>
        <p:nvGrpSpPr>
          <p:cNvPr id="23" name="Group 22">
            <a:extLst>
              <a:ext uri="{FF2B5EF4-FFF2-40B4-BE49-F238E27FC236}">
                <a16:creationId xmlns:a16="http://schemas.microsoft.com/office/drawing/2014/main" id="{2B9365F8-1A73-42C5-A1E2-9A1B4CBBDF79}"/>
              </a:ext>
            </a:extLst>
          </p:cNvPr>
          <p:cNvGrpSpPr/>
          <p:nvPr/>
        </p:nvGrpSpPr>
        <p:grpSpPr>
          <a:xfrm>
            <a:off x="174171" y="3943090"/>
            <a:ext cx="11740750" cy="788436"/>
            <a:chOff x="174171" y="4062836"/>
            <a:chExt cx="11740750" cy="788436"/>
          </a:xfrm>
        </p:grpSpPr>
        <p:sp>
          <p:nvSpPr>
            <p:cNvPr id="17" name="Rectangle: Rounded Corners 16">
              <a:extLst>
                <a:ext uri="{FF2B5EF4-FFF2-40B4-BE49-F238E27FC236}">
                  <a16:creationId xmlns:a16="http://schemas.microsoft.com/office/drawing/2014/main" id="{9E4D2B70-1732-437C-A09F-1FD791E64681}"/>
                </a:ext>
              </a:extLst>
            </p:cNvPr>
            <p:cNvSpPr/>
            <p:nvPr/>
          </p:nvSpPr>
          <p:spPr>
            <a:xfrm>
              <a:off x="174171" y="4141235"/>
              <a:ext cx="11740750" cy="668699"/>
            </a:xfrm>
            <a:prstGeom prst="roundRect">
              <a:avLst/>
            </a:prstGeom>
            <a:solidFill>
              <a:srgbClr val="FFFDF7"/>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28600" tIns="0" rtlCol="0" anchor="t" anchorCtr="0"/>
            <a:lstStyle/>
            <a:p>
              <a:pPr algn="ctr"/>
              <a:r>
                <a:rPr lang="en-US" b="1" dirty="0">
                  <a:solidFill>
                    <a:schemeClr val="tx1">
                      <a:lumMod val="85000"/>
                      <a:lumOff val="15000"/>
                    </a:schemeClr>
                  </a:solidFill>
                </a:rPr>
                <a:t>Data Governance Lead*</a:t>
              </a:r>
            </a:p>
          </p:txBody>
        </p:sp>
        <p:pic>
          <p:nvPicPr>
            <p:cNvPr id="19" name="Graphic 18" descr="Office worker">
              <a:extLst>
                <a:ext uri="{FF2B5EF4-FFF2-40B4-BE49-F238E27FC236}">
                  <a16:creationId xmlns:a16="http://schemas.microsoft.com/office/drawing/2014/main" id="{06249EF2-17C5-4778-BA2F-BC57A0E23E04}"/>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83909" y="4062836"/>
              <a:ext cx="788436" cy="788436"/>
            </a:xfrm>
            <a:prstGeom prst="rect">
              <a:avLst/>
            </a:prstGeom>
          </p:spPr>
        </p:pic>
      </p:grpSp>
      <p:sp>
        <p:nvSpPr>
          <p:cNvPr id="21" name="Rectangle 20">
            <a:extLst>
              <a:ext uri="{FF2B5EF4-FFF2-40B4-BE49-F238E27FC236}">
                <a16:creationId xmlns:a16="http://schemas.microsoft.com/office/drawing/2014/main" id="{AF03DFF3-5F24-4007-91C3-A1A4729D298C}"/>
              </a:ext>
            </a:extLst>
          </p:cNvPr>
          <p:cNvSpPr/>
          <p:nvPr/>
        </p:nvSpPr>
        <p:spPr>
          <a:xfrm>
            <a:off x="410291" y="2223696"/>
            <a:ext cx="2225546" cy="1061829"/>
          </a:xfrm>
          <a:prstGeom prst="rect">
            <a:avLst/>
          </a:prstGeom>
        </p:spPr>
        <p:txBody>
          <a:bodyPr wrap="none">
            <a:spAutoFit/>
          </a:bodyPr>
          <a:lstStyle/>
          <a:p>
            <a:pPr marL="174625" indent="-174625">
              <a:spcBef>
                <a:spcPts val="600"/>
              </a:spcBef>
              <a:buFont typeface="Arial" panose="020B0604020202020204" pitchFamily="34" charset="0"/>
              <a:buChar char="•"/>
              <a:tabLst>
                <a:tab pos="457200" algn="l"/>
              </a:tabLst>
            </a:pPr>
            <a:r>
              <a:rPr lang="en-US" sz="1200" dirty="0">
                <a:solidFill>
                  <a:srgbClr val="000000"/>
                </a:solidFill>
                <a:ea typeface="Times New Roman" panose="02020603050405020304" pitchFamily="18" charset="0"/>
                <a:cs typeface="Calibri" panose="020F0502020204030204" pitchFamily="34" charset="0"/>
              </a:rPr>
              <a:t>Promotes Data Driven Culture</a:t>
            </a:r>
          </a:p>
          <a:p>
            <a:pPr marL="174625" indent="-174625">
              <a:spcBef>
                <a:spcPts val="600"/>
              </a:spcBef>
              <a:buFont typeface="Arial" panose="020B0604020202020204" pitchFamily="34" charset="0"/>
              <a:buChar char="•"/>
              <a:tabLst>
                <a:tab pos="457200" algn="l"/>
              </a:tabLst>
            </a:pPr>
            <a:r>
              <a:rPr lang="en-US" sz="1200" dirty="0">
                <a:solidFill>
                  <a:srgbClr val="000000"/>
                </a:solidFill>
                <a:cs typeface="Calibri" panose="020F0502020204030204" pitchFamily="34" charset="0"/>
              </a:rPr>
              <a:t>Champions Best Practices </a:t>
            </a:r>
          </a:p>
          <a:p>
            <a:pPr marL="174625" indent="-174625">
              <a:spcBef>
                <a:spcPts val="600"/>
              </a:spcBef>
              <a:buFont typeface="Arial" panose="020B0604020202020204" pitchFamily="34" charset="0"/>
              <a:buChar char="•"/>
              <a:tabLst>
                <a:tab pos="457200" algn="l"/>
              </a:tabLst>
            </a:pPr>
            <a:r>
              <a:rPr lang="en-US" sz="1200" dirty="0">
                <a:solidFill>
                  <a:srgbClr val="000000"/>
                </a:solidFill>
                <a:cs typeface="Calibri" panose="020F0502020204030204" pitchFamily="34" charset="0"/>
              </a:rPr>
              <a:t>Advocate with ELT and Board</a:t>
            </a:r>
          </a:p>
          <a:p>
            <a:pPr marL="174625" indent="-174625">
              <a:spcBef>
                <a:spcPts val="600"/>
              </a:spcBef>
              <a:buFont typeface="Arial" panose="020B0604020202020204" pitchFamily="34" charset="0"/>
              <a:buChar char="•"/>
              <a:tabLst>
                <a:tab pos="457200" algn="l"/>
              </a:tabLst>
            </a:pPr>
            <a:r>
              <a:rPr lang="en-US" sz="1200" dirty="0">
                <a:solidFill>
                  <a:srgbClr val="000000"/>
                </a:solidFill>
                <a:cs typeface="Calibri" panose="020F0502020204030204" pitchFamily="34" charset="0"/>
              </a:rPr>
              <a:t>Escalation Point for Key Issues</a:t>
            </a:r>
            <a:endParaRPr lang="en-US" sz="1200" dirty="0">
              <a:cs typeface="Times New Roman" panose="02020603050405020304" pitchFamily="18" charset="0"/>
            </a:endParaRPr>
          </a:p>
        </p:txBody>
      </p:sp>
      <p:sp>
        <p:nvSpPr>
          <p:cNvPr id="22" name="Rectangle 21">
            <a:extLst>
              <a:ext uri="{FF2B5EF4-FFF2-40B4-BE49-F238E27FC236}">
                <a16:creationId xmlns:a16="http://schemas.microsoft.com/office/drawing/2014/main" id="{1A423C4F-DF2E-4337-A356-7B6C0B248B8E}"/>
              </a:ext>
            </a:extLst>
          </p:cNvPr>
          <p:cNvSpPr/>
          <p:nvPr/>
        </p:nvSpPr>
        <p:spPr>
          <a:xfrm>
            <a:off x="3386395" y="2223700"/>
            <a:ext cx="2429490" cy="1431161"/>
          </a:xfrm>
          <a:prstGeom prst="rect">
            <a:avLst/>
          </a:prstGeom>
        </p:spPr>
        <p:txBody>
          <a:bodyPr wrap="square">
            <a:spAutoFit/>
          </a:bodyPr>
          <a:lstStyle/>
          <a:p>
            <a:pPr marL="174625" indent="-174625">
              <a:spcBef>
                <a:spcPts val="600"/>
              </a:spcBef>
              <a:buFont typeface="Arial" panose="020B0604020202020204" pitchFamily="34" charset="0"/>
              <a:buChar char="•"/>
              <a:tabLst>
                <a:tab pos="457200" algn="l"/>
              </a:tabLst>
            </a:pPr>
            <a:r>
              <a:rPr lang="en-US" sz="1200" dirty="0">
                <a:solidFill>
                  <a:srgbClr val="000000"/>
                </a:solidFill>
                <a:ea typeface="Times New Roman" panose="02020603050405020304" pitchFamily="18" charset="0"/>
                <a:cs typeface="Calibri" panose="020F0502020204030204" pitchFamily="34" charset="0"/>
              </a:rPr>
              <a:t>Represents the data needs for a particular functional area</a:t>
            </a:r>
          </a:p>
          <a:p>
            <a:pPr marL="174625" indent="-174625">
              <a:spcBef>
                <a:spcPts val="600"/>
              </a:spcBef>
              <a:buFont typeface="Arial" panose="020B0604020202020204" pitchFamily="34" charset="0"/>
              <a:buChar char="•"/>
              <a:tabLst>
                <a:tab pos="457200" algn="l"/>
              </a:tabLst>
            </a:pPr>
            <a:r>
              <a:rPr lang="en-US" sz="1200" dirty="0">
                <a:solidFill>
                  <a:srgbClr val="000000"/>
                </a:solidFill>
                <a:cs typeface="Calibri" panose="020F0502020204030204" pitchFamily="34" charset="0"/>
              </a:rPr>
              <a:t>Defines key KPIs &amp; data elements</a:t>
            </a:r>
          </a:p>
          <a:p>
            <a:pPr marL="174625" indent="-174625">
              <a:spcBef>
                <a:spcPts val="600"/>
              </a:spcBef>
              <a:buFont typeface="Arial" panose="020B0604020202020204" pitchFamily="34" charset="0"/>
              <a:buChar char="•"/>
              <a:tabLst>
                <a:tab pos="457200" algn="l"/>
              </a:tabLst>
            </a:pPr>
            <a:r>
              <a:rPr lang="en-US" sz="1200" dirty="0">
                <a:solidFill>
                  <a:srgbClr val="000000"/>
                </a:solidFill>
                <a:cs typeface="Calibri" panose="020F0502020204030204" pitchFamily="34" charset="0"/>
              </a:rPr>
              <a:t>Defines key business rules</a:t>
            </a:r>
          </a:p>
          <a:p>
            <a:pPr marL="174625" indent="-174625">
              <a:spcBef>
                <a:spcPts val="600"/>
              </a:spcBef>
              <a:buFont typeface="Arial" panose="020B0604020202020204" pitchFamily="34" charset="0"/>
              <a:buChar char="•"/>
              <a:tabLst>
                <a:tab pos="457200" algn="l"/>
              </a:tabLst>
            </a:pPr>
            <a:r>
              <a:rPr lang="en-US" sz="1200" dirty="0">
                <a:solidFill>
                  <a:srgbClr val="000000"/>
                </a:solidFill>
                <a:cs typeface="Calibri" panose="020F0502020204030204" pitchFamily="34" charset="0"/>
              </a:rPr>
              <a:t>Sanctions Data Quality Metrics &amp; Thresholds</a:t>
            </a:r>
            <a:endParaRPr lang="en-US" sz="1200" dirty="0">
              <a:cs typeface="Times New Roman" panose="02020603050405020304" pitchFamily="18" charset="0"/>
            </a:endParaRPr>
          </a:p>
        </p:txBody>
      </p:sp>
      <p:grpSp>
        <p:nvGrpSpPr>
          <p:cNvPr id="36" name="Group 35">
            <a:extLst>
              <a:ext uri="{FF2B5EF4-FFF2-40B4-BE49-F238E27FC236}">
                <a16:creationId xmlns:a16="http://schemas.microsoft.com/office/drawing/2014/main" id="{AFA016EF-8397-46F9-AB99-BC0BEA78F38D}"/>
              </a:ext>
            </a:extLst>
          </p:cNvPr>
          <p:cNvGrpSpPr/>
          <p:nvPr/>
        </p:nvGrpSpPr>
        <p:grpSpPr>
          <a:xfrm>
            <a:off x="174171" y="5462168"/>
            <a:ext cx="11740750" cy="788436"/>
            <a:chOff x="174171" y="4062836"/>
            <a:chExt cx="11740750" cy="788436"/>
          </a:xfrm>
          <a:solidFill>
            <a:srgbClr val="F0F0F0"/>
          </a:solidFill>
        </p:grpSpPr>
        <p:sp>
          <p:nvSpPr>
            <p:cNvPr id="37" name="Rectangle: Rounded Corners 36">
              <a:extLst>
                <a:ext uri="{FF2B5EF4-FFF2-40B4-BE49-F238E27FC236}">
                  <a16:creationId xmlns:a16="http://schemas.microsoft.com/office/drawing/2014/main" id="{720375ED-1CD5-48AC-A436-649D7978D2F3}"/>
                </a:ext>
              </a:extLst>
            </p:cNvPr>
            <p:cNvSpPr/>
            <p:nvPr/>
          </p:nvSpPr>
          <p:spPr>
            <a:xfrm>
              <a:off x="174171" y="4141235"/>
              <a:ext cx="11740750" cy="668699"/>
            </a:xfrm>
            <a:prstGeom prst="roundRect">
              <a:avLst/>
            </a:prstGeom>
            <a:grp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28600" tIns="0" rtlCol="0" anchor="t" anchorCtr="0"/>
            <a:lstStyle/>
            <a:p>
              <a:pPr algn="ctr"/>
              <a:r>
                <a:rPr lang="en-US" b="1" dirty="0">
                  <a:solidFill>
                    <a:schemeClr val="tx1">
                      <a:lumMod val="85000"/>
                      <a:lumOff val="15000"/>
                    </a:schemeClr>
                  </a:solidFill>
                </a:rPr>
                <a:t>Data Security Lead*</a:t>
              </a:r>
            </a:p>
          </p:txBody>
        </p:sp>
        <p:pic>
          <p:nvPicPr>
            <p:cNvPr id="38" name="Graphic 37" descr="Office worker">
              <a:extLst>
                <a:ext uri="{FF2B5EF4-FFF2-40B4-BE49-F238E27FC236}">
                  <a16:creationId xmlns:a16="http://schemas.microsoft.com/office/drawing/2014/main" id="{EDDBA195-52BA-4ECA-9DD5-2194BA7B0308}"/>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083909" y="4062836"/>
              <a:ext cx="788436" cy="788436"/>
            </a:xfrm>
            <a:prstGeom prst="rect">
              <a:avLst/>
            </a:prstGeom>
          </p:spPr>
        </p:pic>
      </p:grpSp>
      <p:pic>
        <p:nvPicPr>
          <p:cNvPr id="35" name="Graphic 34" descr="Office worker">
            <a:extLst>
              <a:ext uri="{FF2B5EF4-FFF2-40B4-BE49-F238E27FC236}">
                <a16:creationId xmlns:a16="http://schemas.microsoft.com/office/drawing/2014/main" id="{37AC27DE-41D5-4630-9544-9A0039D3CAE0}"/>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083909" y="4702629"/>
            <a:ext cx="788436" cy="788436"/>
          </a:xfrm>
          <a:prstGeom prst="rect">
            <a:avLst/>
          </a:prstGeom>
        </p:spPr>
      </p:pic>
      <p:sp>
        <p:nvSpPr>
          <p:cNvPr id="40" name="Rectangle 39">
            <a:extLst>
              <a:ext uri="{FF2B5EF4-FFF2-40B4-BE49-F238E27FC236}">
                <a16:creationId xmlns:a16="http://schemas.microsoft.com/office/drawing/2014/main" id="{13BDA1F6-DD1C-406D-954A-978B22402F46}"/>
              </a:ext>
            </a:extLst>
          </p:cNvPr>
          <p:cNvSpPr/>
          <p:nvPr/>
        </p:nvSpPr>
        <p:spPr>
          <a:xfrm>
            <a:off x="1738533" y="4248576"/>
            <a:ext cx="10054065" cy="461665"/>
          </a:xfrm>
          <a:prstGeom prst="rect">
            <a:avLst/>
          </a:prstGeom>
        </p:spPr>
        <p:txBody>
          <a:bodyPr wrap="square">
            <a:spAutoFit/>
          </a:bodyPr>
          <a:lstStyle/>
          <a:p>
            <a:pPr marL="174625" indent="-174625">
              <a:buFont typeface="Arial" panose="020B0604020202020204" pitchFamily="34" charset="0"/>
              <a:buChar char="•"/>
              <a:tabLst>
                <a:tab pos="457200" algn="l"/>
              </a:tabLst>
            </a:pPr>
            <a:r>
              <a:rPr lang="en-US" sz="1200" dirty="0">
                <a:solidFill>
                  <a:srgbClr val="000000"/>
                </a:solidFill>
                <a:ea typeface="Times New Roman" panose="02020603050405020304" pitchFamily="18" charset="0"/>
                <a:cs typeface="Calibri" panose="020F0502020204030204" pitchFamily="34" charset="0"/>
              </a:rPr>
              <a:t>Acts as a cross-functional lead for the data governance effort, working with both business and IT roles</a:t>
            </a:r>
          </a:p>
          <a:p>
            <a:pPr marL="174625" indent="-174625">
              <a:buFont typeface="Arial" panose="020B0604020202020204" pitchFamily="34" charset="0"/>
              <a:buChar char="•"/>
              <a:tabLst>
                <a:tab pos="457200" algn="l"/>
              </a:tabLst>
            </a:pPr>
            <a:r>
              <a:rPr lang="en-US" sz="1200" dirty="0">
                <a:solidFill>
                  <a:srgbClr val="000000"/>
                </a:solidFill>
                <a:cs typeface="Calibri" panose="020F0502020204030204" pitchFamily="34" charset="0"/>
              </a:rPr>
              <a:t>Chair of the Data Governance Steering Committee</a:t>
            </a:r>
            <a:endParaRPr lang="en-US" sz="1200" dirty="0">
              <a:cs typeface="Times New Roman" panose="02020603050405020304" pitchFamily="18" charset="0"/>
            </a:endParaRPr>
          </a:p>
        </p:txBody>
      </p:sp>
      <p:sp>
        <p:nvSpPr>
          <p:cNvPr id="41" name="TextBox 40">
            <a:extLst>
              <a:ext uri="{FF2B5EF4-FFF2-40B4-BE49-F238E27FC236}">
                <a16:creationId xmlns:a16="http://schemas.microsoft.com/office/drawing/2014/main" id="{BBCB1EDE-9BC4-4BF7-96F3-B8CEC1FC90B5}"/>
              </a:ext>
            </a:extLst>
          </p:cNvPr>
          <p:cNvSpPr txBox="1"/>
          <p:nvPr/>
        </p:nvSpPr>
        <p:spPr>
          <a:xfrm>
            <a:off x="5120771" y="6315212"/>
            <a:ext cx="3918857" cy="307777"/>
          </a:xfrm>
          <a:prstGeom prst="rect">
            <a:avLst/>
          </a:prstGeom>
          <a:noFill/>
        </p:spPr>
        <p:txBody>
          <a:bodyPr wrap="square" rtlCol="0">
            <a:spAutoFit/>
          </a:bodyPr>
          <a:lstStyle/>
          <a:p>
            <a:r>
              <a:rPr lang="en-US" sz="1400" dirty="0"/>
              <a:t>* Typically a full-time role</a:t>
            </a:r>
          </a:p>
        </p:txBody>
      </p:sp>
      <p:sp>
        <p:nvSpPr>
          <p:cNvPr id="28" name="Rectangle 27">
            <a:extLst>
              <a:ext uri="{FF2B5EF4-FFF2-40B4-BE49-F238E27FC236}">
                <a16:creationId xmlns:a16="http://schemas.microsoft.com/office/drawing/2014/main" id="{39ED2044-A1F5-4977-B357-91265748EADB}"/>
              </a:ext>
            </a:extLst>
          </p:cNvPr>
          <p:cNvSpPr/>
          <p:nvPr/>
        </p:nvSpPr>
        <p:spPr>
          <a:xfrm>
            <a:off x="6417569" y="2223700"/>
            <a:ext cx="2429490" cy="1538883"/>
          </a:xfrm>
          <a:prstGeom prst="rect">
            <a:avLst/>
          </a:prstGeom>
        </p:spPr>
        <p:txBody>
          <a:bodyPr wrap="square">
            <a:spAutoFit/>
          </a:bodyPr>
          <a:lstStyle/>
          <a:p>
            <a:pPr marL="174625" indent="-174625">
              <a:spcBef>
                <a:spcPts val="600"/>
              </a:spcBef>
              <a:buFont typeface="Arial" panose="020B0604020202020204" pitchFamily="34" charset="0"/>
              <a:buChar char="•"/>
              <a:tabLst>
                <a:tab pos="457200" algn="l"/>
              </a:tabLst>
            </a:pPr>
            <a:r>
              <a:rPr lang="en-US" sz="1200" dirty="0">
                <a:solidFill>
                  <a:srgbClr val="000000"/>
                </a:solidFill>
                <a:ea typeface="Times New Roman" panose="02020603050405020304" pitchFamily="18" charset="0"/>
                <a:cs typeface="Calibri" panose="020F0502020204030204" pitchFamily="34" charset="0"/>
              </a:rPr>
              <a:t>Responsible for the day-to-day management and quality of data</a:t>
            </a:r>
          </a:p>
          <a:p>
            <a:pPr marL="174625" indent="-174625">
              <a:spcBef>
                <a:spcPts val="600"/>
              </a:spcBef>
              <a:buFont typeface="Arial" panose="020B0604020202020204" pitchFamily="34" charset="0"/>
              <a:buChar char="•"/>
              <a:tabLst>
                <a:tab pos="457200" algn="l"/>
              </a:tabLst>
            </a:pPr>
            <a:r>
              <a:rPr lang="en-US" sz="1200" dirty="0">
                <a:solidFill>
                  <a:srgbClr val="000000"/>
                </a:solidFill>
                <a:cs typeface="Calibri" panose="020F0502020204030204" pitchFamily="34" charset="0"/>
              </a:rPr>
              <a:t>Subject Matter Expert (SME) for a given business domain</a:t>
            </a:r>
          </a:p>
          <a:p>
            <a:pPr marL="174625" indent="-174625">
              <a:spcBef>
                <a:spcPts val="600"/>
              </a:spcBef>
              <a:buFont typeface="Arial" panose="020B0604020202020204" pitchFamily="34" charset="0"/>
              <a:buChar char="•"/>
              <a:tabLst>
                <a:tab pos="457200" algn="l"/>
              </a:tabLst>
            </a:pPr>
            <a:r>
              <a:rPr lang="en-US" sz="1200" dirty="0">
                <a:solidFill>
                  <a:srgbClr val="000000"/>
                </a:solidFill>
                <a:cs typeface="Calibri" panose="020F0502020204030204" pitchFamily="34" charset="0"/>
              </a:rPr>
              <a:t>Aligns with the Lead Data Steward to support business rules and to align with key KPIs</a:t>
            </a:r>
            <a:endParaRPr lang="en-US" sz="1200" dirty="0">
              <a:cs typeface="Times New Roman" panose="02020603050405020304" pitchFamily="18" charset="0"/>
            </a:endParaRPr>
          </a:p>
        </p:txBody>
      </p:sp>
      <p:sp>
        <p:nvSpPr>
          <p:cNvPr id="29" name="Rectangle 28">
            <a:extLst>
              <a:ext uri="{FF2B5EF4-FFF2-40B4-BE49-F238E27FC236}">
                <a16:creationId xmlns:a16="http://schemas.microsoft.com/office/drawing/2014/main" id="{6DE08978-66BC-4CBE-9F5C-D57AED522FE6}"/>
              </a:ext>
            </a:extLst>
          </p:cNvPr>
          <p:cNvSpPr/>
          <p:nvPr/>
        </p:nvSpPr>
        <p:spPr>
          <a:xfrm>
            <a:off x="1805441" y="4984570"/>
            <a:ext cx="10054065" cy="461665"/>
          </a:xfrm>
          <a:prstGeom prst="rect">
            <a:avLst/>
          </a:prstGeom>
        </p:spPr>
        <p:txBody>
          <a:bodyPr wrap="square">
            <a:spAutoFit/>
          </a:bodyPr>
          <a:lstStyle/>
          <a:p>
            <a:pPr marL="174625" indent="-174625">
              <a:buFont typeface="Arial" panose="020B0604020202020204" pitchFamily="34" charset="0"/>
              <a:buChar char="•"/>
              <a:tabLst>
                <a:tab pos="457200" algn="l"/>
              </a:tabLst>
            </a:pPr>
            <a:r>
              <a:rPr lang="en-US" sz="1200" dirty="0">
                <a:solidFill>
                  <a:srgbClr val="000000"/>
                </a:solidFill>
                <a:ea typeface="Times New Roman" panose="02020603050405020304" pitchFamily="18" charset="0"/>
                <a:cs typeface="Calibri" panose="020F0502020204030204" pitchFamily="34" charset="0"/>
              </a:rPr>
              <a:t>Oversees the holistic data architecture for the organisation, including data models, data standards, data integration, etc.</a:t>
            </a:r>
          </a:p>
          <a:p>
            <a:pPr marL="174625" indent="-174625">
              <a:buFont typeface="Arial" panose="020B0604020202020204" pitchFamily="34" charset="0"/>
              <a:buChar char="•"/>
              <a:tabLst>
                <a:tab pos="457200" algn="l"/>
              </a:tabLst>
            </a:pPr>
            <a:r>
              <a:rPr lang="en-US" sz="1200" dirty="0">
                <a:solidFill>
                  <a:srgbClr val="000000"/>
                </a:solidFill>
                <a:cs typeface="Calibri" panose="020F0502020204030204" pitchFamily="34" charset="0"/>
              </a:rPr>
              <a:t>Works with both business and technical stakeholders to ensure that systems implementations align with key business rules &amp; needs</a:t>
            </a:r>
            <a:endParaRPr lang="en-US" sz="1200" dirty="0">
              <a:cs typeface="Times New Roman" panose="02020603050405020304" pitchFamily="18" charset="0"/>
            </a:endParaRPr>
          </a:p>
        </p:txBody>
      </p:sp>
      <p:sp>
        <p:nvSpPr>
          <p:cNvPr id="30" name="Rectangle 29">
            <a:extLst>
              <a:ext uri="{FF2B5EF4-FFF2-40B4-BE49-F238E27FC236}">
                <a16:creationId xmlns:a16="http://schemas.microsoft.com/office/drawing/2014/main" id="{7D0D30DE-688A-4B2C-8F70-A14224CFE6CA}"/>
              </a:ext>
            </a:extLst>
          </p:cNvPr>
          <p:cNvSpPr/>
          <p:nvPr/>
        </p:nvSpPr>
        <p:spPr>
          <a:xfrm>
            <a:off x="1805441" y="5737057"/>
            <a:ext cx="10054065" cy="461665"/>
          </a:xfrm>
          <a:prstGeom prst="rect">
            <a:avLst/>
          </a:prstGeom>
        </p:spPr>
        <p:txBody>
          <a:bodyPr wrap="square">
            <a:spAutoFit/>
          </a:bodyPr>
          <a:lstStyle/>
          <a:p>
            <a:pPr marL="174625" indent="-174625">
              <a:buFont typeface="Arial" panose="020B0604020202020204" pitchFamily="34" charset="0"/>
              <a:buChar char="•"/>
              <a:tabLst>
                <a:tab pos="457200" algn="l"/>
              </a:tabLst>
            </a:pPr>
            <a:r>
              <a:rPr lang="en-US" sz="1200" dirty="0">
                <a:solidFill>
                  <a:srgbClr val="000000"/>
                </a:solidFill>
                <a:ea typeface="Times New Roman" panose="02020603050405020304" pitchFamily="18" charset="0"/>
                <a:cs typeface="Calibri" panose="020F0502020204030204" pitchFamily="34" charset="0"/>
              </a:rPr>
              <a:t>Ensures that the organisation adheres to the adequate security standards to support industry regulations and best practices</a:t>
            </a:r>
          </a:p>
          <a:p>
            <a:pPr marL="174625" indent="-174625">
              <a:buFont typeface="Arial" panose="020B0604020202020204" pitchFamily="34" charset="0"/>
              <a:buChar char="•"/>
              <a:tabLst>
                <a:tab pos="457200" algn="l"/>
              </a:tabLst>
            </a:pPr>
            <a:r>
              <a:rPr lang="en-US" sz="1200" dirty="0">
                <a:solidFill>
                  <a:srgbClr val="000000"/>
                </a:solidFill>
                <a:cs typeface="Calibri" panose="020F0502020204030204" pitchFamily="34" charset="0"/>
              </a:rPr>
              <a:t>Works with the Data Governance Lead and Data Architecture to ensure that data implementations support business needs in a secure way.</a:t>
            </a:r>
            <a:endParaRPr lang="en-US" sz="1200" dirty="0">
              <a:cs typeface="Times New Roman" panose="02020603050405020304" pitchFamily="18" charset="0"/>
            </a:endParaRPr>
          </a:p>
        </p:txBody>
      </p:sp>
      <p:sp>
        <p:nvSpPr>
          <p:cNvPr id="31" name="Rectangle 30">
            <a:extLst>
              <a:ext uri="{FF2B5EF4-FFF2-40B4-BE49-F238E27FC236}">
                <a16:creationId xmlns:a16="http://schemas.microsoft.com/office/drawing/2014/main" id="{8A5B9484-5ABA-43CA-9D0E-38264645EEC9}"/>
              </a:ext>
            </a:extLst>
          </p:cNvPr>
          <p:cNvSpPr/>
          <p:nvPr/>
        </p:nvSpPr>
        <p:spPr>
          <a:xfrm>
            <a:off x="9381449" y="2232384"/>
            <a:ext cx="2429490" cy="1538883"/>
          </a:xfrm>
          <a:prstGeom prst="rect">
            <a:avLst/>
          </a:prstGeom>
        </p:spPr>
        <p:txBody>
          <a:bodyPr wrap="square">
            <a:spAutoFit/>
          </a:bodyPr>
          <a:lstStyle/>
          <a:p>
            <a:pPr marL="174625" indent="-174625">
              <a:spcBef>
                <a:spcPts val="600"/>
              </a:spcBef>
              <a:buFont typeface="Arial" panose="020B0604020202020204" pitchFamily="34" charset="0"/>
              <a:buChar char="•"/>
              <a:tabLst>
                <a:tab pos="457200" algn="l"/>
              </a:tabLst>
            </a:pPr>
            <a:r>
              <a:rPr lang="en-US" sz="1200" dirty="0">
                <a:solidFill>
                  <a:srgbClr val="000000"/>
                </a:solidFill>
                <a:ea typeface="Times New Roman" panose="02020603050405020304" pitchFamily="18" charset="0"/>
                <a:cs typeface="Calibri" panose="020F0502020204030204" pitchFamily="34" charset="0"/>
              </a:rPr>
              <a:t>Digital/IT expert for a given business unit</a:t>
            </a:r>
          </a:p>
          <a:p>
            <a:pPr marL="174625" indent="-174625">
              <a:spcBef>
                <a:spcPts val="600"/>
              </a:spcBef>
              <a:buFont typeface="Arial" panose="020B0604020202020204" pitchFamily="34" charset="0"/>
              <a:buChar char="•"/>
              <a:tabLst>
                <a:tab pos="457200" algn="l"/>
              </a:tabLst>
            </a:pPr>
            <a:r>
              <a:rPr lang="en-US" sz="1200" dirty="0">
                <a:solidFill>
                  <a:srgbClr val="000000"/>
                </a:solidFill>
                <a:ea typeface="Times New Roman" panose="02020603050405020304" pitchFamily="18" charset="0"/>
                <a:cs typeface="Calibri" panose="020F0502020204030204" pitchFamily="34" charset="0"/>
              </a:rPr>
              <a:t>Subject matter expert for a given system and its usage </a:t>
            </a:r>
          </a:p>
          <a:p>
            <a:pPr marL="174625" indent="-174625">
              <a:spcBef>
                <a:spcPts val="600"/>
              </a:spcBef>
              <a:buFont typeface="Arial" panose="020B0604020202020204" pitchFamily="34" charset="0"/>
              <a:buChar char="•"/>
              <a:tabLst>
                <a:tab pos="457200" algn="l"/>
              </a:tabLst>
            </a:pPr>
            <a:r>
              <a:rPr lang="en-US" sz="1200" dirty="0">
                <a:cs typeface="Times New Roman" panose="02020603050405020304" pitchFamily="18" charset="0"/>
              </a:rPr>
              <a:t>Aligns with Business Data Stewards to ensure technical needs are met</a:t>
            </a:r>
          </a:p>
        </p:txBody>
      </p:sp>
      <p:sp>
        <p:nvSpPr>
          <p:cNvPr id="33" name="Slide Number Placeholder 3">
            <a:extLst>
              <a:ext uri="{FF2B5EF4-FFF2-40B4-BE49-F238E27FC236}">
                <a16:creationId xmlns:a16="http://schemas.microsoft.com/office/drawing/2014/main" id="{D0AF6237-1C00-FC44-8D44-AC9365A2B461}"/>
              </a:ext>
            </a:extLst>
          </p:cNvPr>
          <p:cNvSpPr txBox="1">
            <a:spLocks/>
          </p:cNvSpPr>
          <p:nvPr/>
        </p:nvSpPr>
        <p:spPr>
          <a:xfrm>
            <a:off x="11353800" y="6362365"/>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a:solidFill>
                  <a:schemeClr val="bg1"/>
                </a:solidFill>
              </a:rPr>
              <a:pPr algn="r"/>
              <a:t>89</a:t>
            </a:fld>
            <a:endParaRPr lang="en-US" sz="1200" dirty="0">
              <a:solidFill>
                <a:schemeClr val="bg1"/>
              </a:solidFill>
            </a:endParaRPr>
          </a:p>
        </p:txBody>
      </p:sp>
      <p:sp>
        <p:nvSpPr>
          <p:cNvPr id="42" name="Slide Number Placeholder 3">
            <a:extLst>
              <a:ext uri="{FF2B5EF4-FFF2-40B4-BE49-F238E27FC236}">
                <a16:creationId xmlns:a16="http://schemas.microsoft.com/office/drawing/2014/main" id="{8F922993-A260-9B4A-9914-513C7F43DBD6}"/>
              </a:ext>
            </a:extLst>
          </p:cNvPr>
          <p:cNvSpPr txBox="1">
            <a:spLocks/>
          </p:cNvSpPr>
          <p:nvPr/>
        </p:nvSpPr>
        <p:spPr>
          <a:xfrm>
            <a:off x="11335138" y="6382414"/>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a:pPr algn="r"/>
              <a:t>89</a:t>
            </a:fld>
            <a:endParaRPr lang="en-US" sz="1200" dirty="0"/>
          </a:p>
        </p:txBody>
      </p:sp>
    </p:spTree>
    <p:extLst>
      <p:ext uri="{BB962C8B-B14F-4D97-AF65-F5344CB8AC3E}">
        <p14:creationId xmlns:p14="http://schemas.microsoft.com/office/powerpoint/2010/main" val="1568118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E5AD0DF-170B-4B0D-A999-0A746703D142}"/>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TextBox 5">
            <a:extLst>
              <a:ext uri="{FF2B5EF4-FFF2-40B4-BE49-F238E27FC236}">
                <a16:creationId xmlns:a16="http://schemas.microsoft.com/office/drawing/2014/main" id="{E56A302B-0351-487C-8AF1-83D63E1E8035}"/>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methodoflevels.nl/artikelen/which-question-to-ask/">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cxnSp>
        <p:nvCxnSpPr>
          <p:cNvPr id="12" name="Straight Connector 11">
            <a:extLst>
              <a:ext uri="{FF2B5EF4-FFF2-40B4-BE49-F238E27FC236}">
                <a16:creationId xmlns:a16="http://schemas.microsoft.com/office/drawing/2014/main" id="{8F626873-35AB-41D6-A9B0-D61B7BFC0C51}"/>
              </a:ext>
            </a:extLst>
          </p:cNvPr>
          <p:cNvCxnSpPr>
            <a:cxnSpLocks/>
          </p:cNvCxnSpPr>
          <p:nvPr/>
        </p:nvCxnSpPr>
        <p:spPr>
          <a:xfrm>
            <a:off x="3435603" y="3968319"/>
            <a:ext cx="0" cy="2223086"/>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2">
            <a:extLst>
              <a:ext uri="{FF2B5EF4-FFF2-40B4-BE49-F238E27FC236}">
                <a16:creationId xmlns:a16="http://schemas.microsoft.com/office/drawing/2014/main" id="{4A38B9D6-70C6-C07C-953B-29F21B8C2710}"/>
              </a:ext>
            </a:extLst>
          </p:cNvPr>
          <p:cNvSpPr txBox="1">
            <a:spLocks/>
          </p:cNvSpPr>
          <p:nvPr/>
        </p:nvSpPr>
        <p:spPr>
          <a:xfrm>
            <a:off x="11353800" y="6356349"/>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pPr algn="r"/>
              <a:t>9</a:t>
            </a:fld>
            <a:endParaRPr lang="en-US" sz="1200" dirty="0"/>
          </a:p>
        </p:txBody>
      </p:sp>
      <p:sp>
        <p:nvSpPr>
          <p:cNvPr id="3" name="Rectangle 2">
            <a:extLst>
              <a:ext uri="{FF2B5EF4-FFF2-40B4-BE49-F238E27FC236}">
                <a16:creationId xmlns:a16="http://schemas.microsoft.com/office/drawing/2014/main" id="{27582EB6-AE99-861B-9990-5A1533000A47}"/>
              </a:ext>
            </a:extLst>
          </p:cNvPr>
          <p:cNvSpPr txBox="1">
            <a:spLocks noChangeArrowheads="1"/>
          </p:cNvSpPr>
          <p:nvPr/>
        </p:nvSpPr>
        <p:spPr>
          <a:xfrm>
            <a:off x="1148037" y="4473311"/>
            <a:ext cx="2156539" cy="710967"/>
          </a:xfrm>
          <a:prstGeom prst="rect">
            <a:avLst/>
          </a:prstGeom>
          <a:scene3d>
            <a:camera prst="legacyObliqueTopRight"/>
            <a:lightRig rig="legacyFlat3" dir="b"/>
          </a:scene3d>
        </p:spPr>
        <p:txBody>
          <a:bodyPr vert="horz" lIns="68580" tIns="34290" rIns="68580" bIns="34290" rtlCol="0" anchor="ctr">
            <a:normAutofit/>
            <a:flatTx/>
          </a:bodyPr>
          <a:lstStyle>
            <a:lvl1pPr algn="l" defTabSz="914400" rtl="0" eaLnBrk="1" latinLnBrk="0" hangingPunct="1">
              <a:lnSpc>
                <a:spcPct val="90000"/>
              </a:lnSpc>
              <a:spcBef>
                <a:spcPct val="0"/>
              </a:spcBef>
              <a:buNone/>
              <a:defRPr sz="3600" b="1" kern="1200">
                <a:solidFill>
                  <a:srgbClr val="000099"/>
                </a:solidFill>
                <a:latin typeface="+mn-lt"/>
                <a:ea typeface="+mj-ea"/>
                <a:cs typeface="+mj-cs"/>
              </a:defRPr>
            </a:lvl1pPr>
          </a:lstStyle>
          <a:p>
            <a:pPr>
              <a:spcAft>
                <a:spcPts val="450"/>
              </a:spcAft>
            </a:pPr>
            <a:r>
              <a:rPr lang="en-US" sz="4000" spc="38" dirty="0">
                <a:solidFill>
                  <a:schemeClr val="tx1"/>
                </a:solidFill>
                <a:latin typeface="+mj-lt"/>
              </a:rPr>
              <a:t>ACTIVITY</a:t>
            </a:r>
          </a:p>
        </p:txBody>
      </p:sp>
      <p:sp>
        <p:nvSpPr>
          <p:cNvPr id="4" name="TextBox 3">
            <a:extLst>
              <a:ext uri="{FF2B5EF4-FFF2-40B4-BE49-F238E27FC236}">
                <a16:creationId xmlns:a16="http://schemas.microsoft.com/office/drawing/2014/main" id="{A184FFFD-45D0-97EF-1A32-B932C7131FFB}"/>
              </a:ext>
            </a:extLst>
          </p:cNvPr>
          <p:cNvSpPr txBox="1"/>
          <p:nvPr/>
        </p:nvSpPr>
        <p:spPr>
          <a:xfrm>
            <a:off x="3795784" y="3764846"/>
            <a:ext cx="7299599" cy="3093154"/>
          </a:xfrm>
          <a:prstGeom prst="rect">
            <a:avLst/>
          </a:prstGeom>
          <a:noFill/>
        </p:spPr>
        <p:txBody>
          <a:bodyPr wrap="square">
            <a:spAutoFit/>
          </a:bodyPr>
          <a:lstStyle/>
          <a:p>
            <a:r>
              <a:rPr lang="en-GB" sz="2800" dirty="0"/>
              <a:t>Work through the following examples:</a:t>
            </a:r>
          </a:p>
          <a:p>
            <a:endParaRPr lang="en-GB" sz="2800" dirty="0"/>
          </a:p>
          <a:p>
            <a:pPr marL="285750" indent="-285750">
              <a:buFont typeface="Arial" panose="020B0604020202020204" pitchFamily="34" charset="0"/>
              <a:buChar char="•"/>
            </a:pPr>
            <a:r>
              <a:rPr lang="en-GB" sz="2800" dirty="0"/>
              <a:t>What do you think are desirable and achievable levels of data quality ‘fitness for purpose’ in each?</a:t>
            </a:r>
          </a:p>
          <a:p>
            <a:pPr marL="285750" indent="-285750">
              <a:buFont typeface="Arial" panose="020B0604020202020204" pitchFamily="34" charset="0"/>
              <a:buChar char="•"/>
            </a:pPr>
            <a:r>
              <a:rPr lang="en-GB" sz="2800" dirty="0"/>
              <a:t>Answer as a percentage from 0% to 100%</a:t>
            </a:r>
          </a:p>
          <a:p>
            <a:pPr marL="428625" indent="-428625">
              <a:buFont typeface="Arial" panose="020B0604020202020204" pitchFamily="34" charset="0"/>
              <a:buChar char="•"/>
            </a:pPr>
            <a:endParaRPr lang="en-GB" sz="2700" dirty="0"/>
          </a:p>
        </p:txBody>
      </p:sp>
      <p:pic>
        <p:nvPicPr>
          <p:cNvPr id="8" name="Picture 7">
            <a:extLst>
              <a:ext uri="{FF2B5EF4-FFF2-40B4-BE49-F238E27FC236}">
                <a16:creationId xmlns:a16="http://schemas.microsoft.com/office/drawing/2014/main" id="{67EB43E7-9F59-08E5-B1D4-D11D28C790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92164" y="5284826"/>
            <a:ext cx="1681385" cy="699605"/>
          </a:xfrm>
          <a:prstGeom prst="rect">
            <a:avLst/>
          </a:prstGeom>
        </p:spPr>
      </p:pic>
    </p:spTree>
    <p:extLst>
      <p:ext uri="{BB962C8B-B14F-4D97-AF65-F5344CB8AC3E}">
        <p14:creationId xmlns:p14="http://schemas.microsoft.com/office/powerpoint/2010/main" val="3652138612"/>
      </p:ext>
    </p:extLst>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B01D9-F9D1-6A82-79E4-A4AD51278793}"/>
              </a:ext>
            </a:extLst>
          </p:cNvPr>
          <p:cNvSpPr>
            <a:spLocks noGrp="1"/>
          </p:cNvSpPr>
          <p:nvPr>
            <p:ph type="title"/>
          </p:nvPr>
        </p:nvSpPr>
        <p:spPr/>
        <p:txBody>
          <a:bodyPr/>
          <a:lstStyle/>
          <a:p>
            <a:r>
              <a:rPr lang="en-GB" dirty="0"/>
              <a:t>The A2E Approach:  Summary Benefits </a:t>
            </a:r>
          </a:p>
        </p:txBody>
      </p:sp>
      <p:sp>
        <p:nvSpPr>
          <p:cNvPr id="3" name="Content Placeholder 2">
            <a:extLst>
              <a:ext uri="{FF2B5EF4-FFF2-40B4-BE49-F238E27FC236}">
                <a16:creationId xmlns:a16="http://schemas.microsoft.com/office/drawing/2014/main" id="{11D5EA3C-54AE-CF3B-F6A2-2FF60A5DBBCE}"/>
              </a:ext>
            </a:extLst>
          </p:cNvPr>
          <p:cNvSpPr>
            <a:spLocks noGrp="1"/>
          </p:cNvSpPr>
          <p:nvPr>
            <p:ph idx="1"/>
          </p:nvPr>
        </p:nvSpPr>
        <p:spPr>
          <a:xfrm>
            <a:off x="446679" y="1148613"/>
            <a:ext cx="8585809" cy="5207736"/>
          </a:xfrm>
        </p:spPr>
        <p:txBody>
          <a:bodyPr/>
          <a:lstStyle/>
          <a:p>
            <a:r>
              <a:rPr lang="en-GB" dirty="0"/>
              <a:t>Views Data Quality as a holistic problem requiring holistic solutions:</a:t>
            </a:r>
          </a:p>
          <a:p>
            <a:pPr lvl="1"/>
            <a:r>
              <a:rPr lang="en-GB" dirty="0"/>
              <a:t>People, Process, Technology</a:t>
            </a:r>
          </a:p>
          <a:p>
            <a:pPr lvl="1"/>
            <a:r>
              <a:rPr lang="en-GB" dirty="0"/>
              <a:t>Supports incremental and continuous data quality improvement </a:t>
            </a:r>
          </a:p>
          <a:p>
            <a:r>
              <a:rPr lang="en-GB" dirty="0"/>
              <a:t>A reusable methodology that can be applied at multiple organisational levels:</a:t>
            </a:r>
          </a:p>
          <a:p>
            <a:pPr lvl="1"/>
            <a:r>
              <a:rPr lang="en-GB" dirty="0"/>
              <a:t>Organisation</a:t>
            </a:r>
          </a:p>
          <a:p>
            <a:pPr lvl="1"/>
            <a:r>
              <a:rPr lang="en-GB" dirty="0"/>
              <a:t>Function (e.g. Finance, Order Fulfilment etc.) </a:t>
            </a:r>
          </a:p>
          <a:p>
            <a:pPr lvl="1"/>
            <a:r>
              <a:rPr lang="en-GB" dirty="0"/>
              <a:t>Department (e.g. Sales, Marketing, HR etc.) </a:t>
            </a:r>
          </a:p>
          <a:p>
            <a:pPr lvl="1"/>
            <a:r>
              <a:rPr lang="en-GB" dirty="0"/>
              <a:t>Data Domain (e.g. Customer, Product, Billing)</a:t>
            </a:r>
          </a:p>
          <a:p>
            <a:pPr lvl="1"/>
            <a:r>
              <a:rPr lang="en-GB" dirty="0"/>
              <a:t>Specific Data Quality Issue (e.g. missing contact data in CRM platform)</a:t>
            </a:r>
          </a:p>
          <a:p>
            <a:r>
              <a:rPr lang="en-GB" dirty="0"/>
              <a:t>Identifies focus and priority: </a:t>
            </a:r>
          </a:p>
          <a:p>
            <a:pPr lvl="1"/>
            <a:r>
              <a:rPr lang="en-GB" dirty="0"/>
              <a:t>Identifies ‘quick wins’ to accelerate momentum</a:t>
            </a:r>
          </a:p>
          <a:p>
            <a:pPr lvl="1"/>
            <a:r>
              <a:rPr lang="en-GB" dirty="0"/>
              <a:t>Ensures resources are targeted at highest priority problems </a:t>
            </a:r>
          </a:p>
          <a:p>
            <a:pPr lvl="1"/>
            <a:endParaRPr lang="en-GB" dirty="0"/>
          </a:p>
          <a:p>
            <a:pPr lvl="1"/>
            <a:endParaRPr lang="en-GB" dirty="0"/>
          </a:p>
        </p:txBody>
      </p:sp>
      <p:sp>
        <p:nvSpPr>
          <p:cNvPr id="4" name="Slide Number Placeholder 3">
            <a:extLst>
              <a:ext uri="{FF2B5EF4-FFF2-40B4-BE49-F238E27FC236}">
                <a16:creationId xmlns:a16="http://schemas.microsoft.com/office/drawing/2014/main" id="{602095EC-9E03-EB4B-ABDB-CA0BDAEF9316}"/>
              </a:ext>
            </a:extLst>
          </p:cNvPr>
          <p:cNvSpPr>
            <a:spLocks noGrp="1"/>
          </p:cNvSpPr>
          <p:nvPr>
            <p:ph type="sldNum" sz="quarter" idx="12"/>
          </p:nvPr>
        </p:nvSpPr>
        <p:spPr/>
        <p:txBody>
          <a:bodyPr/>
          <a:lstStyle/>
          <a:p>
            <a:fld id="{7C0A8638-8D10-419D-A540-6BF35F11F66E}" type="slidenum">
              <a:rPr lang="en-US" smtClean="0">
                <a:solidFill>
                  <a:schemeClr val="tx1"/>
                </a:solidFill>
              </a:rPr>
              <a:t>90</a:t>
            </a:fld>
            <a:endParaRPr lang="en-US" dirty="0">
              <a:solidFill>
                <a:schemeClr val="tx1"/>
              </a:solidFill>
            </a:endParaRPr>
          </a:p>
        </p:txBody>
      </p:sp>
      <p:pic>
        <p:nvPicPr>
          <p:cNvPr id="6" name="Picture 5" descr="A hand holding a syringe&#10;&#10;Description automatically generated with low confidence">
            <a:extLst>
              <a:ext uri="{FF2B5EF4-FFF2-40B4-BE49-F238E27FC236}">
                <a16:creationId xmlns:a16="http://schemas.microsoft.com/office/drawing/2014/main" id="{5824DA35-47B8-CE3C-1B83-6302B7687E1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23263" y="2361426"/>
            <a:ext cx="2821110" cy="1876038"/>
          </a:xfrm>
          <a:prstGeom prst="rect">
            <a:avLst/>
          </a:prstGeom>
          <a:ln w="25400">
            <a:solidFill>
              <a:schemeClr val="accent1">
                <a:shade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913202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4F339-EFB8-9449-A84C-B7490F65C346}"/>
              </a:ext>
            </a:extLst>
          </p:cNvPr>
          <p:cNvSpPr>
            <a:spLocks noGrp="1"/>
          </p:cNvSpPr>
          <p:nvPr>
            <p:ph type="sldNum" sz="quarter" idx="12"/>
          </p:nvPr>
        </p:nvSpPr>
        <p:spPr/>
        <p:txBody>
          <a:bodyPr/>
          <a:lstStyle/>
          <a:p>
            <a:fld id="{7C0A8638-8D10-419D-A540-6BF35F11F66E}" type="slidenum">
              <a:rPr lang="en-US" smtClean="0">
                <a:solidFill>
                  <a:schemeClr val="bg1"/>
                </a:solidFill>
              </a:rPr>
              <a:t>91</a:t>
            </a:fld>
            <a:endParaRPr lang="en-US" dirty="0">
              <a:solidFill>
                <a:schemeClr val="bg1"/>
              </a:solidFill>
            </a:endParaRPr>
          </a:p>
        </p:txBody>
      </p:sp>
      <p:sp>
        <p:nvSpPr>
          <p:cNvPr id="5" name="Title 4">
            <a:extLst>
              <a:ext uri="{FF2B5EF4-FFF2-40B4-BE49-F238E27FC236}">
                <a16:creationId xmlns:a16="http://schemas.microsoft.com/office/drawing/2014/main" id="{BAB3236D-C294-4B47-ABE0-BFFB244E9A4B}"/>
              </a:ext>
            </a:extLst>
          </p:cNvPr>
          <p:cNvSpPr txBox="1">
            <a:spLocks/>
          </p:cNvSpPr>
          <p:nvPr/>
        </p:nvSpPr>
        <p:spPr>
          <a:xfrm>
            <a:off x="8088265" y="3096232"/>
            <a:ext cx="3424867" cy="903049"/>
          </a:xfrm>
          <a:prstGeom prst="rect">
            <a:avLst/>
          </a:prstGeom>
        </p:spPr>
        <p:txBody>
          <a:bodyPr>
            <a:normAutofit fontScale="97500" lnSpcReduction="10000"/>
          </a:bodyPr>
          <a:lstStyle>
            <a:lvl1pPr algn="l" defTabSz="914400" rtl="0" eaLnBrk="1" latinLnBrk="0" hangingPunct="1">
              <a:lnSpc>
                <a:spcPct val="90000"/>
              </a:lnSpc>
              <a:spcBef>
                <a:spcPct val="0"/>
              </a:spcBef>
              <a:buNone/>
              <a:defRPr sz="3200" b="1" kern="1200">
                <a:solidFill>
                  <a:srgbClr val="000099"/>
                </a:solidFill>
                <a:latin typeface="+mn-lt"/>
                <a:ea typeface="+mj-ea"/>
                <a:cs typeface="+mj-cs"/>
              </a:defRPr>
            </a:lvl1pPr>
          </a:lstStyle>
          <a:p>
            <a:pPr algn="ctr"/>
            <a:r>
              <a:rPr lang="en-US" dirty="0">
                <a:solidFill>
                  <a:srgbClr val="FFFF00"/>
                </a:solidFill>
              </a:rPr>
              <a:t>Data Quality: The Future </a:t>
            </a:r>
          </a:p>
        </p:txBody>
      </p:sp>
      <p:pic>
        <p:nvPicPr>
          <p:cNvPr id="8" name="Picture 7" descr="A picture containing person, holding, glass, hand&#10;&#10;Description automatically generated">
            <a:extLst>
              <a:ext uri="{FF2B5EF4-FFF2-40B4-BE49-F238E27FC236}">
                <a16:creationId xmlns:a16="http://schemas.microsoft.com/office/drawing/2014/main" id="{D457A40A-D2A5-5E12-6EB0-6BD8BF075C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1961" y="1502316"/>
            <a:ext cx="5780049" cy="38533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847385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44A0E4-268C-4EAF-97AB-D18E053863D7}"/>
              </a:ext>
            </a:extLst>
          </p:cNvPr>
          <p:cNvSpPr/>
          <p:nvPr/>
        </p:nvSpPr>
        <p:spPr>
          <a:xfrm>
            <a:off x="1524000" y="3343284"/>
            <a:ext cx="9144000" cy="222599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itle 2">
            <a:extLst>
              <a:ext uri="{FF2B5EF4-FFF2-40B4-BE49-F238E27FC236}">
                <a16:creationId xmlns:a16="http://schemas.microsoft.com/office/drawing/2014/main" id="{8C35107D-A0B7-43A2-B1F1-A831710AD6A0}"/>
              </a:ext>
            </a:extLst>
          </p:cNvPr>
          <p:cNvSpPr>
            <a:spLocks noGrp="1"/>
          </p:cNvSpPr>
          <p:nvPr>
            <p:ph type="title"/>
          </p:nvPr>
        </p:nvSpPr>
        <p:spPr>
          <a:xfrm>
            <a:off x="304149" y="469121"/>
            <a:ext cx="10275123" cy="469286"/>
          </a:xfrm>
        </p:spPr>
        <p:txBody>
          <a:bodyPr>
            <a:noAutofit/>
          </a:bodyPr>
          <a:lstStyle/>
          <a:p>
            <a:r>
              <a:rPr lang="en-US" sz="4000" dirty="0"/>
              <a:t>Data Quality Remains a Growing Priority</a:t>
            </a:r>
          </a:p>
        </p:txBody>
      </p:sp>
      <p:graphicFrame>
        <p:nvGraphicFramePr>
          <p:cNvPr id="5" name="Chart 4">
            <a:extLst>
              <a:ext uri="{FF2B5EF4-FFF2-40B4-BE49-F238E27FC236}">
                <a16:creationId xmlns:a16="http://schemas.microsoft.com/office/drawing/2014/main" id="{B69A451E-AB8E-4C11-9720-7A76A173FB65}"/>
              </a:ext>
            </a:extLst>
          </p:cNvPr>
          <p:cNvGraphicFramePr>
            <a:graphicFrameLocks/>
          </p:cNvGraphicFramePr>
          <p:nvPr/>
        </p:nvGraphicFramePr>
        <p:xfrm>
          <a:off x="4546201" y="1190289"/>
          <a:ext cx="4451985" cy="22259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624C766D-F73F-4BE1-AADC-4CB5496D5F97}"/>
              </a:ext>
            </a:extLst>
          </p:cNvPr>
          <p:cNvGraphicFramePr>
            <a:graphicFrameLocks/>
          </p:cNvGraphicFramePr>
          <p:nvPr/>
        </p:nvGraphicFramePr>
        <p:xfrm>
          <a:off x="4129001" y="3343284"/>
          <a:ext cx="4869180" cy="222599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E5EE6623-BBE0-48E1-BB72-27C977EB7B87}"/>
              </a:ext>
            </a:extLst>
          </p:cNvPr>
          <p:cNvSpPr txBox="1"/>
          <p:nvPr/>
        </p:nvSpPr>
        <p:spPr>
          <a:xfrm>
            <a:off x="1991591" y="1859789"/>
            <a:ext cx="2137410" cy="646331"/>
          </a:xfrm>
          <a:prstGeom prst="rect">
            <a:avLst/>
          </a:prstGeom>
          <a:noFill/>
        </p:spPr>
        <p:txBody>
          <a:bodyPr wrap="square" rtlCol="0">
            <a:spAutoFit/>
          </a:bodyPr>
          <a:lstStyle/>
          <a:p>
            <a:r>
              <a:rPr lang="en-US" b="1" dirty="0">
                <a:solidFill>
                  <a:schemeClr val="accent5">
                    <a:lumMod val="75000"/>
                  </a:schemeClr>
                </a:solidFill>
              </a:rPr>
              <a:t>Data Priorities in Place for 2021</a:t>
            </a:r>
          </a:p>
        </p:txBody>
      </p:sp>
      <p:sp>
        <p:nvSpPr>
          <p:cNvPr id="8" name="TextBox 7">
            <a:extLst>
              <a:ext uri="{FF2B5EF4-FFF2-40B4-BE49-F238E27FC236}">
                <a16:creationId xmlns:a16="http://schemas.microsoft.com/office/drawing/2014/main" id="{DF9F38A9-9706-4E40-838E-47633D9E3016}"/>
              </a:ext>
            </a:extLst>
          </p:cNvPr>
          <p:cNvSpPr txBox="1"/>
          <p:nvPr/>
        </p:nvSpPr>
        <p:spPr>
          <a:xfrm>
            <a:off x="1991591" y="3752875"/>
            <a:ext cx="2137410" cy="923330"/>
          </a:xfrm>
          <a:prstGeom prst="rect">
            <a:avLst/>
          </a:prstGeom>
          <a:noFill/>
        </p:spPr>
        <p:txBody>
          <a:bodyPr wrap="square" rtlCol="0">
            <a:spAutoFit/>
          </a:bodyPr>
          <a:lstStyle/>
          <a:p>
            <a:r>
              <a:rPr lang="en-US" b="1" dirty="0">
                <a:solidFill>
                  <a:schemeClr val="accent5">
                    <a:lumMod val="75000"/>
                  </a:schemeClr>
                </a:solidFill>
              </a:rPr>
              <a:t>Future Data Priorities </a:t>
            </a:r>
            <a:br>
              <a:rPr lang="en-US" b="1" dirty="0">
                <a:solidFill>
                  <a:schemeClr val="accent5">
                    <a:lumMod val="75000"/>
                  </a:schemeClr>
                </a:solidFill>
              </a:rPr>
            </a:br>
            <a:r>
              <a:rPr lang="en-US" b="1" dirty="0">
                <a:solidFill>
                  <a:schemeClr val="accent5">
                    <a:lumMod val="75000"/>
                  </a:schemeClr>
                </a:solidFill>
              </a:rPr>
              <a:t>in 2022-2023</a:t>
            </a:r>
          </a:p>
        </p:txBody>
      </p:sp>
      <p:sp>
        <p:nvSpPr>
          <p:cNvPr id="10" name="Rectangle 9">
            <a:extLst>
              <a:ext uri="{FF2B5EF4-FFF2-40B4-BE49-F238E27FC236}">
                <a16:creationId xmlns:a16="http://schemas.microsoft.com/office/drawing/2014/main" id="{2AE458D1-E37B-4873-80E7-4530C81CAC0D}"/>
              </a:ext>
            </a:extLst>
          </p:cNvPr>
          <p:cNvSpPr/>
          <p:nvPr/>
        </p:nvSpPr>
        <p:spPr>
          <a:xfrm>
            <a:off x="4653961" y="2584968"/>
            <a:ext cx="1957647" cy="272534"/>
          </a:xfrm>
          <a:prstGeom prst="rect">
            <a:avLst/>
          </a:prstGeom>
          <a:solidFill>
            <a:schemeClr val="accent4">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Rounded Corners 11">
            <a:extLst>
              <a:ext uri="{FF2B5EF4-FFF2-40B4-BE49-F238E27FC236}">
                <a16:creationId xmlns:a16="http://schemas.microsoft.com/office/drawing/2014/main" id="{E0494E2A-DA3A-47B6-BC97-5F49BE23D537}"/>
              </a:ext>
            </a:extLst>
          </p:cNvPr>
          <p:cNvSpPr/>
          <p:nvPr/>
        </p:nvSpPr>
        <p:spPr>
          <a:xfrm>
            <a:off x="4656238" y="2515137"/>
            <a:ext cx="4126250" cy="279434"/>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dirty="0"/>
          </a:p>
        </p:txBody>
      </p:sp>
      <p:sp>
        <p:nvSpPr>
          <p:cNvPr id="4" name="Rectangle 3">
            <a:extLst>
              <a:ext uri="{FF2B5EF4-FFF2-40B4-BE49-F238E27FC236}">
                <a16:creationId xmlns:a16="http://schemas.microsoft.com/office/drawing/2014/main" id="{EDF5D26C-329D-D6C7-8C15-38C2E65CB58C}"/>
              </a:ext>
            </a:extLst>
          </p:cNvPr>
          <p:cNvSpPr/>
          <p:nvPr/>
        </p:nvSpPr>
        <p:spPr>
          <a:xfrm>
            <a:off x="4717460" y="4150230"/>
            <a:ext cx="1957647" cy="272534"/>
          </a:xfrm>
          <a:prstGeom prst="rect">
            <a:avLst/>
          </a:prstGeom>
          <a:solidFill>
            <a:schemeClr val="accent4">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Rounded Corners 13">
            <a:extLst>
              <a:ext uri="{FF2B5EF4-FFF2-40B4-BE49-F238E27FC236}">
                <a16:creationId xmlns:a16="http://schemas.microsoft.com/office/drawing/2014/main" id="{0E8BA3EB-3524-F4EC-4F15-B4B5AE5747CB}"/>
              </a:ext>
            </a:extLst>
          </p:cNvPr>
          <p:cNvSpPr/>
          <p:nvPr/>
        </p:nvSpPr>
        <p:spPr>
          <a:xfrm>
            <a:off x="4717455" y="4176841"/>
            <a:ext cx="4126250" cy="279434"/>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dirty="0"/>
          </a:p>
        </p:txBody>
      </p:sp>
      <p:sp>
        <p:nvSpPr>
          <p:cNvPr id="16" name="TextBox 15">
            <a:extLst>
              <a:ext uri="{FF2B5EF4-FFF2-40B4-BE49-F238E27FC236}">
                <a16:creationId xmlns:a16="http://schemas.microsoft.com/office/drawing/2014/main" id="{0CE1BE97-7C07-F04A-7A21-E73CDCB16114}"/>
              </a:ext>
            </a:extLst>
          </p:cNvPr>
          <p:cNvSpPr txBox="1"/>
          <p:nvPr/>
        </p:nvSpPr>
        <p:spPr>
          <a:xfrm>
            <a:off x="8892535" y="2470188"/>
            <a:ext cx="1498601" cy="369332"/>
          </a:xfrm>
          <a:prstGeom prst="rect">
            <a:avLst/>
          </a:prstGeom>
          <a:noFill/>
        </p:spPr>
        <p:txBody>
          <a:bodyPr wrap="square">
            <a:spAutoFit/>
          </a:bodyPr>
          <a:lstStyle/>
          <a:p>
            <a:r>
              <a:rPr lang="en-US" sz="1350" b="1" dirty="0">
                <a:solidFill>
                  <a:schemeClr val="tx1">
                    <a:lumMod val="65000"/>
                    <a:lumOff val="35000"/>
                  </a:schemeClr>
                </a:solidFill>
              </a:rPr>
              <a:t>Data Quality is </a:t>
            </a:r>
            <a:r>
              <a:rPr lang="en-US" b="1" dirty="0">
                <a:solidFill>
                  <a:schemeClr val="tx1">
                    <a:lumMod val="65000"/>
                    <a:lumOff val="35000"/>
                  </a:schemeClr>
                </a:solidFill>
              </a:rPr>
              <a:t>#6</a:t>
            </a:r>
            <a:endParaRPr lang="en-US" sz="1350" b="1" dirty="0">
              <a:solidFill>
                <a:schemeClr val="tx1">
                  <a:lumMod val="65000"/>
                  <a:lumOff val="35000"/>
                </a:schemeClr>
              </a:solidFill>
            </a:endParaRPr>
          </a:p>
        </p:txBody>
      </p:sp>
      <p:sp>
        <p:nvSpPr>
          <p:cNvPr id="17" name="TextBox 16">
            <a:extLst>
              <a:ext uri="{FF2B5EF4-FFF2-40B4-BE49-F238E27FC236}">
                <a16:creationId xmlns:a16="http://schemas.microsoft.com/office/drawing/2014/main" id="{B14AB8A8-F6CF-3818-A5EB-723A0421C78A}"/>
              </a:ext>
            </a:extLst>
          </p:cNvPr>
          <p:cNvSpPr txBox="1"/>
          <p:nvPr/>
        </p:nvSpPr>
        <p:spPr>
          <a:xfrm>
            <a:off x="8892530" y="4119424"/>
            <a:ext cx="1686742" cy="369332"/>
          </a:xfrm>
          <a:prstGeom prst="rect">
            <a:avLst/>
          </a:prstGeom>
          <a:noFill/>
        </p:spPr>
        <p:txBody>
          <a:bodyPr wrap="square">
            <a:spAutoFit/>
          </a:bodyPr>
          <a:lstStyle/>
          <a:p>
            <a:r>
              <a:rPr lang="en-US" sz="1350" b="1" dirty="0">
                <a:solidFill>
                  <a:schemeClr val="tx1">
                    <a:lumMod val="65000"/>
                    <a:lumOff val="35000"/>
                  </a:schemeClr>
                </a:solidFill>
              </a:rPr>
              <a:t>Data Quality is </a:t>
            </a:r>
            <a:r>
              <a:rPr lang="en-US" b="1" dirty="0">
                <a:solidFill>
                  <a:schemeClr val="tx1">
                    <a:lumMod val="65000"/>
                    <a:lumOff val="35000"/>
                  </a:schemeClr>
                </a:solidFill>
              </a:rPr>
              <a:t>#4</a:t>
            </a:r>
            <a:endParaRPr lang="en-US" sz="1350" b="1" dirty="0">
              <a:solidFill>
                <a:schemeClr val="tx1">
                  <a:lumMod val="65000"/>
                  <a:lumOff val="35000"/>
                </a:schemeClr>
              </a:solidFill>
            </a:endParaRPr>
          </a:p>
        </p:txBody>
      </p:sp>
      <p:sp>
        <p:nvSpPr>
          <p:cNvPr id="18" name="Rectangle 17">
            <a:extLst>
              <a:ext uri="{FF2B5EF4-FFF2-40B4-BE49-F238E27FC236}">
                <a16:creationId xmlns:a16="http://schemas.microsoft.com/office/drawing/2014/main" id="{11C84F57-64A8-279B-3846-4475DB06B133}"/>
              </a:ext>
            </a:extLst>
          </p:cNvPr>
          <p:cNvSpPr/>
          <p:nvPr/>
        </p:nvSpPr>
        <p:spPr>
          <a:xfrm>
            <a:off x="4717455" y="5690611"/>
            <a:ext cx="5182432" cy="507831"/>
          </a:xfrm>
          <a:prstGeom prst="rect">
            <a:avLst/>
          </a:prstGeom>
        </p:spPr>
        <p:txBody>
          <a:bodyPr wrap="square">
            <a:spAutoFit/>
          </a:bodyPr>
          <a:lstStyle/>
          <a:p>
            <a:pPr algn="ctr"/>
            <a:r>
              <a:rPr lang="en-US" sz="900" dirty="0">
                <a:solidFill>
                  <a:schemeClr val="tx1">
                    <a:lumMod val="75000"/>
                    <a:lumOff val="25000"/>
                  </a:schemeClr>
                </a:solidFill>
              </a:rPr>
              <a:t>From the 2020 DATAVERSITY survey on “Trends in Data Management”, by Donna Burbank &amp; Michelle Knight</a:t>
            </a:r>
          </a:p>
          <a:p>
            <a:pPr algn="ctr"/>
            <a:r>
              <a:rPr lang="en-US" sz="900" dirty="0">
                <a:solidFill>
                  <a:schemeClr val="tx1">
                    <a:lumMod val="75000"/>
                    <a:lumOff val="25000"/>
                  </a:schemeClr>
                </a:solidFill>
              </a:rPr>
              <a:t>Available for download at:  https://globaldatastrategy.com/resources/white-papers/</a:t>
            </a:r>
          </a:p>
        </p:txBody>
      </p:sp>
      <p:sp>
        <p:nvSpPr>
          <p:cNvPr id="11" name="Slide Number Placeholder 3">
            <a:extLst>
              <a:ext uri="{FF2B5EF4-FFF2-40B4-BE49-F238E27FC236}">
                <a16:creationId xmlns:a16="http://schemas.microsoft.com/office/drawing/2014/main" id="{D511A8FA-9BBB-7513-BC99-7C96A3E0936B}"/>
              </a:ext>
            </a:extLst>
          </p:cNvPr>
          <p:cNvSpPr txBox="1">
            <a:spLocks/>
          </p:cNvSpPr>
          <p:nvPr/>
        </p:nvSpPr>
        <p:spPr>
          <a:xfrm>
            <a:off x="11511896" y="6443910"/>
            <a:ext cx="434837"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a:pPr algn="r"/>
              <a:t>92</a:t>
            </a:fld>
            <a:endParaRPr lang="en-US" sz="1200" dirty="0"/>
          </a:p>
        </p:txBody>
      </p:sp>
    </p:spTree>
    <p:extLst>
      <p:ext uri="{BB962C8B-B14F-4D97-AF65-F5344CB8AC3E}">
        <p14:creationId xmlns:p14="http://schemas.microsoft.com/office/powerpoint/2010/main" val="34973088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C48A9E82-7BD7-7E48-B729-1BD5A501B9F1}"/>
              </a:ext>
            </a:extLst>
          </p:cNvPr>
          <p:cNvSpPr>
            <a:spLocks noGrp="1" noChangeArrowheads="1"/>
          </p:cNvSpPr>
          <p:nvPr>
            <p:ph type="title"/>
          </p:nvPr>
        </p:nvSpPr>
        <p:spPr>
          <a:xfrm>
            <a:off x="329786" y="737919"/>
            <a:ext cx="10209720" cy="283825"/>
          </a:xfrm>
          <a:noFill/>
        </p:spPr>
        <p:txBody>
          <a:bodyPr>
            <a:noAutofit/>
          </a:bodyPr>
          <a:lstStyle/>
          <a:p>
            <a:pPr eaLnBrk="1" hangingPunct="1"/>
            <a:r>
              <a:rPr lang="en-GB" altLang="en-US" sz="3600" dirty="0"/>
              <a:t>Evolution of Data Quality since 2000… </a:t>
            </a:r>
            <a:br>
              <a:rPr lang="en-GB" altLang="en-US" sz="3600" dirty="0"/>
            </a:br>
            <a:r>
              <a:rPr lang="en-GB" altLang="en-US" sz="3600" dirty="0"/>
              <a:t>Evolving Approaches  </a:t>
            </a:r>
            <a:br>
              <a:rPr lang="en-GB" altLang="en-US" sz="3600" dirty="0"/>
            </a:br>
            <a:endParaRPr lang="en-GB" altLang="en-US" sz="3600" dirty="0"/>
          </a:p>
        </p:txBody>
      </p:sp>
      <p:sp>
        <p:nvSpPr>
          <p:cNvPr id="13318" name="AutoShape 19">
            <a:extLst>
              <a:ext uri="{FF2B5EF4-FFF2-40B4-BE49-F238E27FC236}">
                <a16:creationId xmlns:a16="http://schemas.microsoft.com/office/drawing/2014/main" id="{D28BBE6E-966F-D247-B2E7-FAB58565FADF}"/>
              </a:ext>
            </a:extLst>
          </p:cNvPr>
          <p:cNvSpPr>
            <a:spLocks noChangeArrowheads="1"/>
          </p:cNvSpPr>
          <p:nvPr/>
        </p:nvSpPr>
        <p:spPr bwMode="auto">
          <a:xfrm>
            <a:off x="2389050" y="5476865"/>
            <a:ext cx="7315694" cy="607099"/>
          </a:xfrm>
          <a:prstGeom prst="rightArrow">
            <a:avLst>
              <a:gd name="adj1" fmla="val 50000"/>
              <a:gd name="adj2" fmla="val 279022"/>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r>
              <a:rPr lang="en-GB" altLang="en-US" sz="1800" b="1" dirty="0">
                <a:solidFill>
                  <a:srgbClr val="002060"/>
                </a:solidFill>
                <a:latin typeface="+mn-lt"/>
                <a:cs typeface="Arial" panose="020B0604020202020204" pitchFamily="34" charset="0"/>
              </a:rPr>
              <a:t>TIMELINE </a:t>
            </a:r>
          </a:p>
        </p:txBody>
      </p:sp>
      <p:graphicFrame>
        <p:nvGraphicFramePr>
          <p:cNvPr id="2" name="Table 1">
            <a:extLst>
              <a:ext uri="{FF2B5EF4-FFF2-40B4-BE49-F238E27FC236}">
                <a16:creationId xmlns:a16="http://schemas.microsoft.com/office/drawing/2014/main" id="{00CF7895-A1CF-7D4D-9D17-04AC4BD25BFE}"/>
              </a:ext>
            </a:extLst>
          </p:cNvPr>
          <p:cNvGraphicFramePr>
            <a:graphicFrameLocks noGrp="1"/>
          </p:cNvGraphicFramePr>
          <p:nvPr>
            <p:extLst>
              <p:ext uri="{D42A27DB-BD31-4B8C-83A1-F6EECF244321}">
                <p14:modId xmlns:p14="http://schemas.microsoft.com/office/powerpoint/2010/main" val="4157637533"/>
              </p:ext>
            </p:extLst>
          </p:nvPr>
        </p:nvGraphicFramePr>
        <p:xfrm>
          <a:off x="2285017" y="1876820"/>
          <a:ext cx="7315695" cy="3162300"/>
        </p:xfrm>
        <a:graphic>
          <a:graphicData uri="http://schemas.openxmlformats.org/drawingml/2006/table">
            <a:tbl>
              <a:tblPr bandRow="1">
                <a:effectLst>
                  <a:outerShdw blurRad="50800" dist="38100" dir="2700000" algn="tl" rotWithShape="0">
                    <a:prstClr val="black">
                      <a:alpha val="40000"/>
                    </a:prstClr>
                  </a:outerShdw>
                </a:effectLst>
                <a:tableStyleId>{5C22544A-7EE6-4342-B048-85BDC9FD1C3A}</a:tableStyleId>
              </a:tblPr>
              <a:tblGrid>
                <a:gridCol w="2438565">
                  <a:extLst>
                    <a:ext uri="{9D8B030D-6E8A-4147-A177-3AD203B41FA5}">
                      <a16:colId xmlns:a16="http://schemas.microsoft.com/office/drawing/2014/main" val="1511008245"/>
                    </a:ext>
                  </a:extLst>
                </a:gridCol>
                <a:gridCol w="2438565">
                  <a:extLst>
                    <a:ext uri="{9D8B030D-6E8A-4147-A177-3AD203B41FA5}">
                      <a16:colId xmlns:a16="http://schemas.microsoft.com/office/drawing/2014/main" val="3543428449"/>
                    </a:ext>
                  </a:extLst>
                </a:gridCol>
                <a:gridCol w="2438565">
                  <a:extLst>
                    <a:ext uri="{9D8B030D-6E8A-4147-A177-3AD203B41FA5}">
                      <a16:colId xmlns:a16="http://schemas.microsoft.com/office/drawing/2014/main" val="3475534191"/>
                    </a:ext>
                  </a:extLst>
                </a:gridCol>
              </a:tblGrid>
              <a:tr h="278130">
                <a:tc>
                  <a:txBody>
                    <a:bodyPr/>
                    <a:lstStyle/>
                    <a:p>
                      <a:r>
                        <a:rPr lang="en-GB" sz="1400" b="1" dirty="0">
                          <a:solidFill>
                            <a:schemeClr val="tx1"/>
                          </a:solidFill>
                        </a:rPr>
                        <a:t>BATCH  </a:t>
                      </a:r>
                    </a:p>
                  </a:txBody>
                  <a:tcPr marL="68580" marR="68580" marT="34290" marB="34290">
                    <a:solidFill>
                      <a:srgbClr val="A3CE88"/>
                    </a:solidFill>
                  </a:tcPr>
                </a:tc>
                <a:tc>
                  <a:txBody>
                    <a:bodyPr/>
                    <a:lstStyle/>
                    <a:p>
                      <a:endParaRPr lang="en-GB" sz="1400" dirty="0"/>
                    </a:p>
                  </a:txBody>
                  <a:tcPr marL="68580" marR="68580" marT="34290" marB="34290">
                    <a:solidFill>
                      <a:schemeClr val="bg1"/>
                    </a:solidFill>
                  </a:tcPr>
                </a:tc>
                <a:tc>
                  <a:txBody>
                    <a:bodyPr/>
                    <a:lstStyle/>
                    <a:p>
                      <a:r>
                        <a:rPr lang="en-GB" sz="1400" b="1" dirty="0">
                          <a:solidFill>
                            <a:schemeClr val="tx1"/>
                          </a:solidFill>
                        </a:rPr>
                        <a:t>REAL TIME / ONLINE </a:t>
                      </a:r>
                    </a:p>
                  </a:txBody>
                  <a:tcPr marL="68580" marR="68580" marT="34290" marB="34290">
                    <a:solidFill>
                      <a:srgbClr val="FFC000"/>
                    </a:solidFill>
                  </a:tcPr>
                </a:tc>
                <a:extLst>
                  <a:ext uri="{0D108BD9-81ED-4DB2-BD59-A6C34878D82A}">
                    <a16:rowId xmlns:a16="http://schemas.microsoft.com/office/drawing/2014/main" val="1881544706"/>
                  </a:ext>
                </a:extLst>
              </a:tr>
              <a:tr h="278130">
                <a:tc>
                  <a:txBody>
                    <a:bodyPr/>
                    <a:lstStyle/>
                    <a:p>
                      <a:r>
                        <a:rPr lang="en-GB" sz="1400" b="1" dirty="0">
                          <a:solidFill>
                            <a:schemeClr val="tx1"/>
                          </a:solidFill>
                        </a:rPr>
                        <a:t>REACTIVE </a:t>
                      </a:r>
                    </a:p>
                  </a:txBody>
                  <a:tcPr marL="68580" marR="68580" marT="34290" marB="34290">
                    <a:solidFill>
                      <a:srgbClr val="A3CE88"/>
                    </a:solidFill>
                  </a:tcPr>
                </a:tc>
                <a:tc>
                  <a:txBody>
                    <a:bodyPr/>
                    <a:lstStyle/>
                    <a:p>
                      <a:endParaRPr lang="en-GB" sz="1400" dirty="0"/>
                    </a:p>
                  </a:txBody>
                  <a:tcPr marL="68580" marR="68580" marT="34290" marB="34290">
                    <a:solidFill>
                      <a:schemeClr val="bg1"/>
                    </a:solidFill>
                  </a:tcPr>
                </a:tc>
                <a:tc>
                  <a:txBody>
                    <a:bodyPr/>
                    <a:lstStyle/>
                    <a:p>
                      <a:r>
                        <a:rPr lang="en-GB" sz="1400" b="1" dirty="0">
                          <a:solidFill>
                            <a:schemeClr val="tx1"/>
                          </a:solidFill>
                        </a:rPr>
                        <a:t>PROACTIVE </a:t>
                      </a:r>
                    </a:p>
                  </a:txBody>
                  <a:tcPr marL="68580" marR="68580" marT="34290" marB="34290">
                    <a:solidFill>
                      <a:srgbClr val="FFC000"/>
                    </a:solidFill>
                  </a:tcPr>
                </a:tc>
                <a:extLst>
                  <a:ext uri="{0D108BD9-81ED-4DB2-BD59-A6C34878D82A}">
                    <a16:rowId xmlns:a16="http://schemas.microsoft.com/office/drawing/2014/main" val="3800053910"/>
                  </a:ext>
                </a:extLst>
              </a:tr>
              <a:tr h="278130">
                <a:tc>
                  <a:txBody>
                    <a:bodyPr/>
                    <a:lstStyle/>
                    <a:p>
                      <a:r>
                        <a:rPr lang="en-GB" sz="1400" b="1" dirty="0">
                          <a:solidFill>
                            <a:schemeClr val="tx1"/>
                          </a:solidFill>
                        </a:rPr>
                        <a:t>IT DRIVEN </a:t>
                      </a:r>
                    </a:p>
                  </a:txBody>
                  <a:tcPr marL="68580" marR="68580" marT="34290" marB="34290">
                    <a:solidFill>
                      <a:srgbClr val="A3CE88"/>
                    </a:solidFill>
                  </a:tcPr>
                </a:tc>
                <a:tc>
                  <a:txBody>
                    <a:bodyPr/>
                    <a:lstStyle/>
                    <a:p>
                      <a:endParaRPr lang="en-GB" sz="1400" dirty="0"/>
                    </a:p>
                  </a:txBody>
                  <a:tcPr marL="68580" marR="68580" marT="34290" marB="34290">
                    <a:solidFill>
                      <a:schemeClr val="bg1"/>
                    </a:solidFill>
                  </a:tcPr>
                </a:tc>
                <a:tc>
                  <a:txBody>
                    <a:bodyPr/>
                    <a:lstStyle/>
                    <a:p>
                      <a:r>
                        <a:rPr lang="en-GB" sz="1400" b="1" dirty="0">
                          <a:solidFill>
                            <a:schemeClr val="tx1"/>
                          </a:solidFill>
                        </a:rPr>
                        <a:t>BUSINESS DRIVEN </a:t>
                      </a:r>
                    </a:p>
                  </a:txBody>
                  <a:tcPr marL="68580" marR="68580" marT="34290" marB="34290">
                    <a:solidFill>
                      <a:srgbClr val="FFC000"/>
                    </a:solidFill>
                  </a:tcPr>
                </a:tc>
                <a:extLst>
                  <a:ext uri="{0D108BD9-81ED-4DB2-BD59-A6C34878D82A}">
                    <a16:rowId xmlns:a16="http://schemas.microsoft.com/office/drawing/2014/main" val="1558688300"/>
                  </a:ext>
                </a:extLst>
              </a:tr>
              <a:tr h="278130">
                <a:tc>
                  <a:txBody>
                    <a:bodyPr/>
                    <a:lstStyle/>
                    <a:p>
                      <a:r>
                        <a:rPr lang="en-GB" sz="1400" b="1" dirty="0">
                          <a:solidFill>
                            <a:schemeClr val="tx1"/>
                          </a:solidFill>
                        </a:rPr>
                        <a:t>PLATFORM SPECIFIC </a:t>
                      </a:r>
                    </a:p>
                  </a:txBody>
                  <a:tcPr marL="68580" marR="68580" marT="34290" marB="34290">
                    <a:solidFill>
                      <a:srgbClr val="A3CE88"/>
                    </a:solidFill>
                  </a:tcPr>
                </a:tc>
                <a:tc>
                  <a:txBody>
                    <a:bodyPr/>
                    <a:lstStyle/>
                    <a:p>
                      <a:endParaRPr lang="en-GB" sz="1400" dirty="0"/>
                    </a:p>
                  </a:txBody>
                  <a:tcPr marL="68580" marR="68580" marT="34290" marB="34290">
                    <a:solidFill>
                      <a:schemeClr val="bg1"/>
                    </a:solidFill>
                  </a:tcPr>
                </a:tc>
                <a:tc>
                  <a:txBody>
                    <a:bodyPr/>
                    <a:lstStyle/>
                    <a:p>
                      <a:r>
                        <a:rPr lang="en-GB" sz="1400" b="1" dirty="0">
                          <a:solidFill>
                            <a:schemeClr val="tx1"/>
                          </a:solidFill>
                        </a:rPr>
                        <a:t>ENTERPRISE WIDE </a:t>
                      </a:r>
                    </a:p>
                  </a:txBody>
                  <a:tcPr marL="68580" marR="68580" marT="34290" marB="34290">
                    <a:solidFill>
                      <a:srgbClr val="FFC000"/>
                    </a:solidFill>
                  </a:tcPr>
                </a:tc>
                <a:extLst>
                  <a:ext uri="{0D108BD9-81ED-4DB2-BD59-A6C34878D82A}">
                    <a16:rowId xmlns:a16="http://schemas.microsoft.com/office/drawing/2014/main" val="3581085175"/>
                  </a:ext>
                </a:extLst>
              </a:tr>
              <a:tr h="278130">
                <a:tc>
                  <a:txBody>
                    <a:bodyPr/>
                    <a:lstStyle/>
                    <a:p>
                      <a:r>
                        <a:rPr lang="en-GB" sz="1400" b="1" dirty="0">
                          <a:solidFill>
                            <a:schemeClr val="tx1"/>
                          </a:solidFill>
                        </a:rPr>
                        <a:t>DATA CLEANSE</a:t>
                      </a:r>
                    </a:p>
                  </a:txBody>
                  <a:tcPr marL="68580" marR="68580" marT="34290" marB="34290">
                    <a:solidFill>
                      <a:srgbClr val="A3CE88"/>
                    </a:solidFill>
                  </a:tcPr>
                </a:tc>
                <a:tc>
                  <a:txBody>
                    <a:bodyPr/>
                    <a:lstStyle/>
                    <a:p>
                      <a:endParaRPr lang="en-GB" sz="1400" dirty="0"/>
                    </a:p>
                  </a:txBody>
                  <a:tcPr marL="68580" marR="68580" marT="34290" marB="34290">
                    <a:solidFill>
                      <a:schemeClr val="bg1"/>
                    </a:solidFill>
                  </a:tcPr>
                </a:tc>
                <a:tc>
                  <a:txBody>
                    <a:bodyPr/>
                    <a:lstStyle/>
                    <a:p>
                      <a:r>
                        <a:rPr lang="en-GB" sz="1400" b="1" dirty="0">
                          <a:solidFill>
                            <a:schemeClr val="tx1"/>
                          </a:solidFill>
                        </a:rPr>
                        <a:t>DATA RE-ENGINEERING </a:t>
                      </a:r>
                    </a:p>
                  </a:txBody>
                  <a:tcPr marL="68580" marR="68580" marT="34290" marB="34290">
                    <a:solidFill>
                      <a:srgbClr val="FFC000"/>
                    </a:solidFill>
                  </a:tcPr>
                </a:tc>
                <a:extLst>
                  <a:ext uri="{0D108BD9-81ED-4DB2-BD59-A6C34878D82A}">
                    <a16:rowId xmlns:a16="http://schemas.microsoft.com/office/drawing/2014/main" val="366152481"/>
                  </a:ext>
                </a:extLst>
              </a:tr>
              <a:tr h="278130">
                <a:tc>
                  <a:txBody>
                    <a:bodyPr/>
                    <a:lstStyle/>
                    <a:p>
                      <a:r>
                        <a:rPr lang="en-GB" sz="1400" b="1" dirty="0">
                          <a:solidFill>
                            <a:schemeClr val="tx1"/>
                          </a:solidFill>
                        </a:rPr>
                        <a:t>MANUAL </a:t>
                      </a:r>
                    </a:p>
                  </a:txBody>
                  <a:tcPr marL="68580" marR="68580" marT="34290" marB="34290">
                    <a:solidFill>
                      <a:srgbClr val="A3CE88"/>
                    </a:solidFill>
                  </a:tcPr>
                </a:tc>
                <a:tc>
                  <a:txBody>
                    <a:bodyPr/>
                    <a:lstStyle/>
                    <a:p>
                      <a:endParaRPr lang="en-GB" sz="1400" dirty="0"/>
                    </a:p>
                  </a:txBody>
                  <a:tcPr marL="68580" marR="68580" marT="34290" marB="34290">
                    <a:solidFill>
                      <a:schemeClr val="bg1"/>
                    </a:solidFill>
                  </a:tcPr>
                </a:tc>
                <a:tc>
                  <a:txBody>
                    <a:bodyPr/>
                    <a:lstStyle/>
                    <a:p>
                      <a:r>
                        <a:rPr lang="en-GB" sz="1400" b="1" dirty="0">
                          <a:solidFill>
                            <a:schemeClr val="tx1"/>
                          </a:solidFill>
                        </a:rPr>
                        <a:t>AUTOMATED </a:t>
                      </a:r>
                    </a:p>
                  </a:txBody>
                  <a:tcPr marL="68580" marR="68580" marT="34290" marB="34290">
                    <a:solidFill>
                      <a:srgbClr val="FFC000"/>
                    </a:solidFill>
                  </a:tcPr>
                </a:tc>
                <a:extLst>
                  <a:ext uri="{0D108BD9-81ED-4DB2-BD59-A6C34878D82A}">
                    <a16:rowId xmlns:a16="http://schemas.microsoft.com/office/drawing/2014/main" val="1359300124"/>
                  </a:ext>
                </a:extLst>
              </a:tr>
              <a:tr h="278130">
                <a:tc>
                  <a:txBody>
                    <a:bodyPr/>
                    <a:lstStyle/>
                    <a:p>
                      <a:r>
                        <a:rPr lang="en-GB" sz="1400" b="1" dirty="0">
                          <a:solidFill>
                            <a:schemeClr val="tx1"/>
                          </a:solidFill>
                        </a:rPr>
                        <a:t>OPERATIONAL FOCUS </a:t>
                      </a:r>
                    </a:p>
                  </a:txBody>
                  <a:tcPr marL="68580" marR="68580" marT="34290" marB="34290">
                    <a:solidFill>
                      <a:srgbClr val="A3CE88"/>
                    </a:solidFill>
                  </a:tcPr>
                </a:tc>
                <a:tc>
                  <a:txBody>
                    <a:bodyPr/>
                    <a:lstStyle/>
                    <a:p>
                      <a:endParaRPr lang="en-GB" sz="1400" dirty="0"/>
                    </a:p>
                  </a:txBody>
                  <a:tcPr marL="68580" marR="68580" marT="34290" marB="34290">
                    <a:solidFill>
                      <a:schemeClr val="bg1"/>
                    </a:solidFill>
                  </a:tcPr>
                </a:tc>
                <a:tc>
                  <a:txBody>
                    <a:bodyPr/>
                    <a:lstStyle/>
                    <a:p>
                      <a:r>
                        <a:rPr lang="en-GB" sz="1400" b="1" dirty="0">
                          <a:solidFill>
                            <a:schemeClr val="tx1"/>
                          </a:solidFill>
                        </a:rPr>
                        <a:t>REPORTING / ANALYTICS FOCUS </a:t>
                      </a:r>
                    </a:p>
                  </a:txBody>
                  <a:tcPr marL="68580" marR="68580" marT="34290" marB="34290">
                    <a:solidFill>
                      <a:srgbClr val="FFC000"/>
                    </a:solidFill>
                  </a:tcPr>
                </a:tc>
                <a:extLst>
                  <a:ext uri="{0D108BD9-81ED-4DB2-BD59-A6C34878D82A}">
                    <a16:rowId xmlns:a16="http://schemas.microsoft.com/office/drawing/2014/main" val="268223804"/>
                  </a:ext>
                </a:extLst>
              </a:tr>
              <a:tr h="480060">
                <a:tc>
                  <a:txBody>
                    <a:bodyPr/>
                    <a:lstStyle/>
                    <a:p>
                      <a:r>
                        <a:rPr lang="en-GB" sz="1400" b="1" dirty="0">
                          <a:solidFill>
                            <a:schemeClr val="tx1"/>
                          </a:solidFill>
                        </a:rPr>
                        <a:t>IN-PLATFORM DATA QUALITY</a:t>
                      </a:r>
                    </a:p>
                  </a:txBody>
                  <a:tcPr marL="68580" marR="68580" marT="34290" marB="34290">
                    <a:solidFill>
                      <a:srgbClr val="A3CE88"/>
                    </a:solidFill>
                  </a:tcPr>
                </a:tc>
                <a:tc>
                  <a:txBody>
                    <a:bodyPr/>
                    <a:lstStyle/>
                    <a:p>
                      <a:endParaRPr lang="en-GB" sz="1400" dirty="0"/>
                    </a:p>
                  </a:txBody>
                  <a:tcPr marL="68580" marR="68580" marT="34290" marB="34290">
                    <a:solidFill>
                      <a:schemeClr val="bg1"/>
                    </a:solidFill>
                  </a:tcPr>
                </a:tc>
                <a:tc>
                  <a:txBody>
                    <a:bodyPr/>
                    <a:lstStyle/>
                    <a:p>
                      <a:r>
                        <a:rPr lang="en-GB" sz="1400" b="1" dirty="0">
                          <a:solidFill>
                            <a:schemeClr val="tx1"/>
                          </a:solidFill>
                        </a:rPr>
                        <a:t>DATA QUALITY AS A SERVICE </a:t>
                      </a:r>
                    </a:p>
                  </a:txBody>
                  <a:tcPr marL="68580" marR="68580" marT="34290" marB="34290">
                    <a:solidFill>
                      <a:srgbClr val="FFC000"/>
                    </a:solidFill>
                  </a:tcPr>
                </a:tc>
                <a:extLst>
                  <a:ext uri="{0D108BD9-81ED-4DB2-BD59-A6C34878D82A}">
                    <a16:rowId xmlns:a16="http://schemas.microsoft.com/office/drawing/2014/main" val="1072201219"/>
                  </a:ext>
                </a:extLst>
              </a:tr>
              <a:tr h="278130">
                <a:tc>
                  <a:txBody>
                    <a:bodyPr/>
                    <a:lstStyle/>
                    <a:p>
                      <a:r>
                        <a:rPr lang="en-GB" sz="1400" b="1" dirty="0">
                          <a:solidFill>
                            <a:schemeClr val="tx1"/>
                          </a:solidFill>
                        </a:rPr>
                        <a:t>SILOED FOCUS </a:t>
                      </a:r>
                    </a:p>
                  </a:txBody>
                  <a:tcPr marL="68580" marR="68580" marT="34290" marB="34290">
                    <a:solidFill>
                      <a:srgbClr val="A3CE88"/>
                    </a:solidFill>
                  </a:tcPr>
                </a:tc>
                <a:tc>
                  <a:txBody>
                    <a:bodyPr/>
                    <a:lstStyle/>
                    <a:p>
                      <a:endParaRPr lang="en-GB" sz="1400" dirty="0"/>
                    </a:p>
                  </a:txBody>
                  <a:tcPr marL="68580" marR="68580" marT="34290" marB="34290">
                    <a:solidFill>
                      <a:schemeClr val="bg1"/>
                    </a:solidFill>
                  </a:tcPr>
                </a:tc>
                <a:tc>
                  <a:txBody>
                    <a:bodyPr/>
                    <a:lstStyle/>
                    <a:p>
                      <a:r>
                        <a:rPr lang="en-GB" sz="1400" b="1" dirty="0">
                          <a:solidFill>
                            <a:schemeClr val="tx1"/>
                          </a:solidFill>
                        </a:rPr>
                        <a:t>PART OF HOLISTIC DM CHANGE</a:t>
                      </a:r>
                    </a:p>
                  </a:txBody>
                  <a:tcPr marL="68580" marR="68580" marT="34290" marB="34290">
                    <a:solidFill>
                      <a:srgbClr val="FFC000"/>
                    </a:solidFill>
                  </a:tcPr>
                </a:tc>
                <a:extLst>
                  <a:ext uri="{0D108BD9-81ED-4DB2-BD59-A6C34878D82A}">
                    <a16:rowId xmlns:a16="http://schemas.microsoft.com/office/drawing/2014/main" val="2741981157"/>
                  </a:ext>
                </a:extLst>
              </a:tr>
            </a:tbl>
          </a:graphicData>
        </a:graphic>
      </p:graphicFrame>
      <p:sp>
        <p:nvSpPr>
          <p:cNvPr id="26" name="Right Arrow 25">
            <a:extLst>
              <a:ext uri="{FF2B5EF4-FFF2-40B4-BE49-F238E27FC236}">
                <a16:creationId xmlns:a16="http://schemas.microsoft.com/office/drawing/2014/main" id="{E97560DA-7691-B34B-984C-68DF43E3E3CD}"/>
              </a:ext>
            </a:extLst>
          </p:cNvPr>
          <p:cNvSpPr/>
          <p:nvPr/>
        </p:nvSpPr>
        <p:spPr>
          <a:xfrm>
            <a:off x="4982694" y="2474783"/>
            <a:ext cx="1873331" cy="17367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7" name="Right Arrow 26">
            <a:extLst>
              <a:ext uri="{FF2B5EF4-FFF2-40B4-BE49-F238E27FC236}">
                <a16:creationId xmlns:a16="http://schemas.microsoft.com/office/drawing/2014/main" id="{D06C4AAA-F94B-6E46-83CE-3FB764C4223F}"/>
              </a:ext>
            </a:extLst>
          </p:cNvPr>
          <p:cNvSpPr/>
          <p:nvPr/>
        </p:nvSpPr>
        <p:spPr>
          <a:xfrm>
            <a:off x="4981951" y="3067749"/>
            <a:ext cx="1873332" cy="17367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8" name="Right Arrow 27">
            <a:extLst>
              <a:ext uri="{FF2B5EF4-FFF2-40B4-BE49-F238E27FC236}">
                <a16:creationId xmlns:a16="http://schemas.microsoft.com/office/drawing/2014/main" id="{4858D622-3205-044C-A8DE-AAA82715A824}"/>
              </a:ext>
            </a:extLst>
          </p:cNvPr>
          <p:cNvSpPr/>
          <p:nvPr/>
        </p:nvSpPr>
        <p:spPr>
          <a:xfrm>
            <a:off x="4974277" y="3361446"/>
            <a:ext cx="1873332" cy="17367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9" name="Right Arrow 28">
            <a:extLst>
              <a:ext uri="{FF2B5EF4-FFF2-40B4-BE49-F238E27FC236}">
                <a16:creationId xmlns:a16="http://schemas.microsoft.com/office/drawing/2014/main" id="{19823529-0CE9-C143-B0D5-00C8FBA24014}"/>
              </a:ext>
            </a:extLst>
          </p:cNvPr>
          <p:cNvSpPr/>
          <p:nvPr/>
        </p:nvSpPr>
        <p:spPr>
          <a:xfrm>
            <a:off x="4970813" y="3783950"/>
            <a:ext cx="1873332" cy="17367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0" name="Right Arrow 29">
            <a:extLst>
              <a:ext uri="{FF2B5EF4-FFF2-40B4-BE49-F238E27FC236}">
                <a16:creationId xmlns:a16="http://schemas.microsoft.com/office/drawing/2014/main" id="{16C7AFAF-CEAD-A844-BF38-25D15756E0EE}"/>
              </a:ext>
            </a:extLst>
          </p:cNvPr>
          <p:cNvSpPr/>
          <p:nvPr/>
        </p:nvSpPr>
        <p:spPr>
          <a:xfrm>
            <a:off x="4970813" y="4216522"/>
            <a:ext cx="1873332" cy="17367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1" name="Right Arrow 30">
            <a:extLst>
              <a:ext uri="{FF2B5EF4-FFF2-40B4-BE49-F238E27FC236}">
                <a16:creationId xmlns:a16="http://schemas.microsoft.com/office/drawing/2014/main" id="{35F83324-4E6F-E541-A125-EDBDD851C49A}"/>
              </a:ext>
            </a:extLst>
          </p:cNvPr>
          <p:cNvSpPr/>
          <p:nvPr/>
        </p:nvSpPr>
        <p:spPr>
          <a:xfrm>
            <a:off x="4974036" y="2791308"/>
            <a:ext cx="1873330" cy="17367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2" name="Right Arrow 31">
            <a:extLst>
              <a:ext uri="{FF2B5EF4-FFF2-40B4-BE49-F238E27FC236}">
                <a16:creationId xmlns:a16="http://schemas.microsoft.com/office/drawing/2014/main" id="{9B74A8AC-9E66-D342-83C9-272D9106000B}"/>
              </a:ext>
            </a:extLst>
          </p:cNvPr>
          <p:cNvSpPr/>
          <p:nvPr/>
        </p:nvSpPr>
        <p:spPr>
          <a:xfrm>
            <a:off x="4982694" y="2191670"/>
            <a:ext cx="1873331" cy="17367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3" name="Right Arrow 32">
            <a:extLst>
              <a:ext uri="{FF2B5EF4-FFF2-40B4-BE49-F238E27FC236}">
                <a16:creationId xmlns:a16="http://schemas.microsoft.com/office/drawing/2014/main" id="{28CB948E-2022-3D4B-8810-4E4990D76036}"/>
              </a:ext>
            </a:extLst>
          </p:cNvPr>
          <p:cNvSpPr/>
          <p:nvPr/>
        </p:nvSpPr>
        <p:spPr>
          <a:xfrm>
            <a:off x="4982694" y="1915229"/>
            <a:ext cx="1873331" cy="17367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4" name="Right Arrow 33">
            <a:extLst>
              <a:ext uri="{FF2B5EF4-FFF2-40B4-BE49-F238E27FC236}">
                <a16:creationId xmlns:a16="http://schemas.microsoft.com/office/drawing/2014/main" id="{73061609-5C36-B747-B5B0-22339418BD61}"/>
              </a:ext>
            </a:extLst>
          </p:cNvPr>
          <p:cNvSpPr/>
          <p:nvPr/>
        </p:nvSpPr>
        <p:spPr>
          <a:xfrm>
            <a:off x="4970813" y="4725865"/>
            <a:ext cx="1873332" cy="17367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Slide Number Placeholder 3">
            <a:extLst>
              <a:ext uri="{FF2B5EF4-FFF2-40B4-BE49-F238E27FC236}">
                <a16:creationId xmlns:a16="http://schemas.microsoft.com/office/drawing/2014/main" id="{5961202F-7F55-8B49-A780-D83783AB819E}"/>
              </a:ext>
            </a:extLst>
          </p:cNvPr>
          <p:cNvSpPr>
            <a:spLocks noGrp="1"/>
          </p:cNvSpPr>
          <p:nvPr>
            <p:ph type="sldNum" sz="quarter" idx="12"/>
          </p:nvPr>
        </p:nvSpPr>
        <p:spPr>
          <a:xfrm>
            <a:off x="11476269" y="6349937"/>
            <a:ext cx="434837" cy="273844"/>
          </a:xfrm>
        </p:spPr>
        <p:txBody>
          <a:bodyPr/>
          <a:lstStyle/>
          <a:p>
            <a:fld id="{7C0A8638-8D10-419D-A540-6BF35F11F66E}" type="slidenum">
              <a:rPr lang="en-US">
                <a:solidFill>
                  <a:schemeClr val="tx1"/>
                </a:solidFill>
              </a:rPr>
              <a:t>93</a:t>
            </a:fld>
            <a:endParaRPr lang="en-US" dirty="0">
              <a:solidFill>
                <a:schemeClr val="tx1"/>
              </a:solidFill>
            </a:endParaRPr>
          </a:p>
        </p:txBody>
      </p:sp>
      <p:sp>
        <p:nvSpPr>
          <p:cNvPr id="3" name="TextBox 2">
            <a:extLst>
              <a:ext uri="{FF2B5EF4-FFF2-40B4-BE49-F238E27FC236}">
                <a16:creationId xmlns:a16="http://schemas.microsoft.com/office/drawing/2014/main" id="{0DFFBD9F-E123-EBBB-CCF1-C8FA3D23401F}"/>
              </a:ext>
            </a:extLst>
          </p:cNvPr>
          <p:cNvSpPr txBox="1"/>
          <p:nvPr/>
        </p:nvSpPr>
        <p:spPr>
          <a:xfrm>
            <a:off x="2326579" y="5295695"/>
            <a:ext cx="537327" cy="300082"/>
          </a:xfrm>
          <a:prstGeom prst="rect">
            <a:avLst/>
          </a:prstGeom>
          <a:noFill/>
        </p:spPr>
        <p:txBody>
          <a:bodyPr wrap="none" rtlCol="0">
            <a:spAutoFit/>
          </a:bodyPr>
          <a:lstStyle/>
          <a:p>
            <a:r>
              <a:rPr lang="en-GB" sz="1350" b="1" dirty="0"/>
              <a:t>2000</a:t>
            </a:r>
          </a:p>
        </p:txBody>
      </p:sp>
      <p:sp>
        <p:nvSpPr>
          <p:cNvPr id="16" name="TextBox 15">
            <a:extLst>
              <a:ext uri="{FF2B5EF4-FFF2-40B4-BE49-F238E27FC236}">
                <a16:creationId xmlns:a16="http://schemas.microsoft.com/office/drawing/2014/main" id="{C39C3303-B0E8-B610-F4AA-1042EDAEDDC3}"/>
              </a:ext>
            </a:extLst>
          </p:cNvPr>
          <p:cNvSpPr txBox="1"/>
          <p:nvPr/>
        </p:nvSpPr>
        <p:spPr>
          <a:xfrm>
            <a:off x="7477695" y="5295695"/>
            <a:ext cx="537327" cy="300082"/>
          </a:xfrm>
          <a:prstGeom prst="rect">
            <a:avLst/>
          </a:prstGeom>
          <a:noFill/>
        </p:spPr>
        <p:txBody>
          <a:bodyPr wrap="none" rtlCol="0">
            <a:spAutoFit/>
          </a:bodyPr>
          <a:lstStyle/>
          <a:p>
            <a:r>
              <a:rPr lang="en-GB" sz="1350" b="1" dirty="0"/>
              <a:t>2022</a:t>
            </a:r>
          </a:p>
        </p:txBody>
      </p:sp>
    </p:spTree>
    <p:extLst>
      <p:ext uri="{BB962C8B-B14F-4D97-AF65-F5344CB8AC3E}">
        <p14:creationId xmlns:p14="http://schemas.microsoft.com/office/powerpoint/2010/main" val="520616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Future of Data Quality</a:t>
            </a:r>
          </a:p>
        </p:txBody>
      </p:sp>
      <p:sp>
        <p:nvSpPr>
          <p:cNvPr id="3" name="Content Placeholder 2"/>
          <p:cNvSpPr>
            <a:spLocks noGrp="1"/>
          </p:cNvSpPr>
          <p:nvPr>
            <p:ph idx="1"/>
          </p:nvPr>
        </p:nvSpPr>
        <p:spPr>
          <a:xfrm>
            <a:off x="386066" y="1250058"/>
            <a:ext cx="9452640" cy="5106291"/>
          </a:xfrm>
        </p:spPr>
        <p:txBody>
          <a:bodyPr>
            <a:normAutofit fontScale="92500" lnSpcReduction="20000"/>
          </a:bodyPr>
          <a:lstStyle/>
          <a:p>
            <a:r>
              <a:rPr lang="en-US" sz="2200" b="1" dirty="0">
                <a:solidFill>
                  <a:schemeClr val="accent5">
                    <a:lumMod val="75000"/>
                  </a:schemeClr>
                </a:solidFill>
              </a:rPr>
              <a:t>Increased focus on real time data validation </a:t>
            </a:r>
            <a:r>
              <a:rPr lang="en-US" dirty="0"/>
              <a:t>and improvement at the point of data creation, ingestion or use:</a:t>
            </a:r>
          </a:p>
          <a:p>
            <a:pPr lvl="1"/>
            <a:r>
              <a:rPr lang="en-US" dirty="0"/>
              <a:t>Automated digitised processes and self-service will fail if the data is not fit for purpose </a:t>
            </a:r>
          </a:p>
          <a:p>
            <a:pPr lvl="1"/>
            <a:r>
              <a:rPr lang="en-US" dirty="0"/>
              <a:t>Data validation and improvement must be done in real time on large data volumes &amp; varieties </a:t>
            </a:r>
          </a:p>
          <a:p>
            <a:pPr lvl="1"/>
            <a:r>
              <a:rPr lang="en-US" dirty="0"/>
              <a:t>‘After the fact’ data cleanse and improvement is now too late </a:t>
            </a:r>
          </a:p>
          <a:p>
            <a:pPr lvl="1"/>
            <a:r>
              <a:rPr lang="en-US" dirty="0"/>
              <a:t>Opportunity to exploit IoT and AI to develop self-checking data quality capabilities through machine learning to:</a:t>
            </a:r>
          </a:p>
          <a:p>
            <a:pPr lvl="2">
              <a:buFont typeface="Wingdings" pitchFamily="2" charset="2"/>
              <a:buChar char="Ø"/>
            </a:pPr>
            <a:r>
              <a:rPr lang="en-US" dirty="0"/>
              <a:t>Automate and validate data entry </a:t>
            </a:r>
          </a:p>
          <a:p>
            <a:pPr lvl="2">
              <a:buFont typeface="Wingdings" pitchFamily="2" charset="2"/>
              <a:buChar char="Ø"/>
            </a:pPr>
            <a:r>
              <a:rPr lang="en-US" dirty="0"/>
              <a:t>Identify duplicate records</a:t>
            </a:r>
          </a:p>
          <a:p>
            <a:pPr lvl="2">
              <a:buFont typeface="Wingdings" pitchFamily="2" charset="2"/>
              <a:buChar char="Ø"/>
            </a:pPr>
            <a:r>
              <a:rPr lang="en-US" dirty="0"/>
              <a:t>Detect data anomalies</a:t>
            </a:r>
          </a:p>
          <a:p>
            <a:pPr lvl="2">
              <a:buFont typeface="Wingdings" pitchFamily="2" charset="2"/>
              <a:buChar char="Ø"/>
            </a:pPr>
            <a:r>
              <a:rPr lang="en-US" dirty="0"/>
              <a:t>Fill data gaps </a:t>
            </a:r>
          </a:p>
          <a:p>
            <a:pPr lvl="2">
              <a:buFont typeface="Wingdings" pitchFamily="2" charset="2"/>
              <a:buChar char="Ø"/>
            </a:pPr>
            <a:r>
              <a:rPr lang="en-US" dirty="0"/>
              <a:t>Match data </a:t>
            </a:r>
          </a:p>
          <a:p>
            <a:r>
              <a:rPr lang="en-US" sz="2200" b="1" dirty="0">
                <a:solidFill>
                  <a:schemeClr val="accent5">
                    <a:lumMod val="75000"/>
                  </a:schemeClr>
                </a:solidFill>
              </a:rPr>
              <a:t>Business users need more control </a:t>
            </a:r>
            <a:r>
              <a:rPr lang="en-US" dirty="0"/>
              <a:t>over the creation &amp; management of business rules</a:t>
            </a:r>
          </a:p>
          <a:p>
            <a:pPr lvl="1"/>
            <a:r>
              <a:rPr lang="en-US" dirty="0"/>
              <a:t>They need the ability to create business rules dynamically when preparing data </a:t>
            </a:r>
          </a:p>
          <a:p>
            <a:pPr lvl="1"/>
            <a:r>
              <a:rPr lang="en-US" dirty="0"/>
              <a:t>The paradigm where business rules are created and held centrally by IT is obsolete </a:t>
            </a:r>
          </a:p>
          <a:p>
            <a:r>
              <a:rPr lang="en-US" sz="2200" b="1" dirty="0">
                <a:solidFill>
                  <a:schemeClr val="accent5">
                    <a:lumMod val="75000"/>
                  </a:schemeClr>
                </a:solidFill>
              </a:rPr>
              <a:t>End user self-service data quality </a:t>
            </a:r>
            <a:r>
              <a:rPr lang="en-US" dirty="0"/>
              <a:t>functionality is essential:</a:t>
            </a:r>
          </a:p>
          <a:p>
            <a:pPr lvl="1"/>
            <a:r>
              <a:rPr lang="en-US" dirty="0"/>
              <a:t>Data preparation &amp; formatting</a:t>
            </a:r>
          </a:p>
          <a:p>
            <a:pPr lvl="1"/>
            <a:r>
              <a:rPr lang="en-US" dirty="0"/>
              <a:t>Data parsing &amp; cleansing </a:t>
            </a:r>
          </a:p>
          <a:p>
            <a:pPr lvl="1"/>
            <a:r>
              <a:rPr lang="en-US" dirty="0"/>
              <a:t>Data enhancement &amp; enrichment </a:t>
            </a:r>
          </a:p>
          <a:p>
            <a:pPr lvl="1"/>
            <a:endParaRPr lang="en-US" dirty="0"/>
          </a:p>
          <a:p>
            <a:pPr lvl="1"/>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7C0A8638-8D10-419D-A540-6BF35F11F66E}" type="slidenum">
              <a:rPr lang="en-US" smtClean="0">
                <a:solidFill>
                  <a:schemeClr val="tx1"/>
                </a:solidFill>
              </a:rPr>
              <a:t>94</a:t>
            </a:fld>
            <a:endParaRPr lang="en-US" dirty="0">
              <a:solidFill>
                <a:schemeClr val="tx1"/>
              </a:solidFill>
            </a:endParaRPr>
          </a:p>
        </p:txBody>
      </p:sp>
      <p:sp>
        <p:nvSpPr>
          <p:cNvPr id="5" name="Content Placeholder 4"/>
          <p:cNvSpPr>
            <a:spLocks noGrp="1"/>
          </p:cNvSpPr>
          <p:nvPr>
            <p:ph sz="quarter" idx="15"/>
          </p:nvPr>
        </p:nvSpPr>
        <p:spPr/>
        <p:txBody>
          <a:bodyPr/>
          <a:lstStyle/>
          <a:p>
            <a:r>
              <a:rPr lang="en-US" dirty="0"/>
              <a:t>New approaches for data quality in digital organisations </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66960" y="2969419"/>
            <a:ext cx="2303853" cy="1442212"/>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Tree>
    <p:extLst>
      <p:ext uri="{BB962C8B-B14F-4D97-AF65-F5344CB8AC3E}">
        <p14:creationId xmlns:p14="http://schemas.microsoft.com/office/powerpoint/2010/main" val="184636399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4F339-EFB8-9449-A84C-B7490F65C346}"/>
              </a:ext>
            </a:extLst>
          </p:cNvPr>
          <p:cNvSpPr>
            <a:spLocks noGrp="1"/>
          </p:cNvSpPr>
          <p:nvPr>
            <p:ph type="sldNum" sz="quarter" idx="12"/>
          </p:nvPr>
        </p:nvSpPr>
        <p:spPr/>
        <p:txBody>
          <a:bodyPr/>
          <a:lstStyle/>
          <a:p>
            <a:fld id="{7C0A8638-8D10-419D-A540-6BF35F11F66E}" type="slidenum">
              <a:rPr lang="en-US" smtClean="0">
                <a:solidFill>
                  <a:schemeClr val="bg1"/>
                </a:solidFill>
              </a:rPr>
              <a:t>95</a:t>
            </a:fld>
            <a:endParaRPr lang="en-US" dirty="0">
              <a:solidFill>
                <a:schemeClr val="bg1"/>
              </a:solidFill>
            </a:endParaRPr>
          </a:p>
        </p:txBody>
      </p:sp>
      <p:sp>
        <p:nvSpPr>
          <p:cNvPr id="5" name="Title 4">
            <a:extLst>
              <a:ext uri="{FF2B5EF4-FFF2-40B4-BE49-F238E27FC236}">
                <a16:creationId xmlns:a16="http://schemas.microsoft.com/office/drawing/2014/main" id="{BAB3236D-C294-4B47-ABE0-BFFB244E9A4B}"/>
              </a:ext>
            </a:extLst>
          </p:cNvPr>
          <p:cNvSpPr txBox="1">
            <a:spLocks/>
          </p:cNvSpPr>
          <p:nvPr/>
        </p:nvSpPr>
        <p:spPr>
          <a:xfrm>
            <a:off x="8088265" y="3096232"/>
            <a:ext cx="3424867" cy="903049"/>
          </a:xfrm>
          <a:prstGeom prst="rect">
            <a:avLst/>
          </a:prstGeom>
        </p:spPr>
        <p:txBody>
          <a:bodyPr>
            <a:normAutofit fontScale="97500" lnSpcReduction="10000"/>
          </a:bodyPr>
          <a:lstStyle>
            <a:lvl1pPr algn="l" defTabSz="914400" rtl="0" eaLnBrk="1" latinLnBrk="0" hangingPunct="1">
              <a:lnSpc>
                <a:spcPct val="90000"/>
              </a:lnSpc>
              <a:spcBef>
                <a:spcPct val="0"/>
              </a:spcBef>
              <a:buNone/>
              <a:defRPr sz="3200" b="1" kern="1200">
                <a:solidFill>
                  <a:srgbClr val="000099"/>
                </a:solidFill>
                <a:latin typeface="+mn-lt"/>
                <a:ea typeface="+mj-ea"/>
                <a:cs typeface="+mj-cs"/>
              </a:defRPr>
            </a:lvl1pPr>
          </a:lstStyle>
          <a:p>
            <a:pPr algn="ctr"/>
            <a:r>
              <a:rPr lang="en-US" dirty="0">
                <a:solidFill>
                  <a:srgbClr val="FFFF00"/>
                </a:solidFill>
              </a:rPr>
              <a:t>Summary &amp; Conclusions </a:t>
            </a:r>
          </a:p>
        </p:txBody>
      </p:sp>
      <p:pic>
        <p:nvPicPr>
          <p:cNvPr id="8" name="Picture 7" descr="A picture containing person, holding, glass, hand&#10;&#10;Description automatically generated">
            <a:extLst>
              <a:ext uri="{FF2B5EF4-FFF2-40B4-BE49-F238E27FC236}">
                <a16:creationId xmlns:a16="http://schemas.microsoft.com/office/drawing/2014/main" id="{D457A40A-D2A5-5E12-6EB0-6BD8BF075C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1961" y="1502316"/>
            <a:ext cx="5780049" cy="38533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42154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535B8-5B72-4A9A-91FD-2ECACAF902AC}"/>
              </a:ext>
            </a:extLst>
          </p:cNvPr>
          <p:cNvSpPr>
            <a:spLocks noGrp="1"/>
          </p:cNvSpPr>
          <p:nvPr>
            <p:ph type="ctrTitle"/>
          </p:nvPr>
        </p:nvSpPr>
        <p:spPr>
          <a:xfrm>
            <a:off x="2259528" y="2293237"/>
            <a:ext cx="2400300" cy="1944668"/>
          </a:xfrm>
        </p:spPr>
        <p:txBody>
          <a:bodyPr/>
          <a:lstStyle/>
          <a:p>
            <a:r>
              <a:rPr lang="en-US" dirty="0"/>
              <a:t>COURSE </a:t>
            </a:r>
            <a:br>
              <a:rPr lang="en-US" dirty="0"/>
            </a:br>
            <a:r>
              <a:rPr lang="en-US" dirty="0"/>
              <a:t>LEARNING objectives</a:t>
            </a:r>
          </a:p>
        </p:txBody>
      </p:sp>
      <p:sp>
        <p:nvSpPr>
          <p:cNvPr id="3" name="Content Placeholder 2">
            <a:extLst>
              <a:ext uri="{FF2B5EF4-FFF2-40B4-BE49-F238E27FC236}">
                <a16:creationId xmlns:a16="http://schemas.microsoft.com/office/drawing/2014/main" id="{699F2119-FDE9-4A4E-B38B-BBE5A23CC0D4}"/>
              </a:ext>
            </a:extLst>
          </p:cNvPr>
          <p:cNvSpPr txBox="1">
            <a:spLocks/>
          </p:cNvSpPr>
          <p:nvPr/>
        </p:nvSpPr>
        <p:spPr>
          <a:xfrm>
            <a:off x="5195016" y="1133928"/>
            <a:ext cx="5322971" cy="4159535"/>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spcAft>
                <a:spcPts val="450"/>
              </a:spcAft>
              <a:buNone/>
            </a:pPr>
            <a:r>
              <a:rPr lang="en-US" sz="1500" b="1" dirty="0">
                <a:solidFill>
                  <a:schemeClr val="tx1"/>
                </a:solidFill>
              </a:rPr>
              <a:t>		</a:t>
            </a:r>
            <a:endParaRPr lang="en-US" sz="1500" i="1" dirty="0">
              <a:solidFill>
                <a:schemeClr val="tx1"/>
              </a:solidFill>
            </a:endParaRPr>
          </a:p>
        </p:txBody>
      </p:sp>
      <p:sp>
        <p:nvSpPr>
          <p:cNvPr id="5" name="TextBox 4">
            <a:extLst>
              <a:ext uri="{FF2B5EF4-FFF2-40B4-BE49-F238E27FC236}">
                <a16:creationId xmlns:a16="http://schemas.microsoft.com/office/drawing/2014/main" id="{65C5A8BE-93FA-1C24-5717-838D57B312A4}"/>
              </a:ext>
            </a:extLst>
          </p:cNvPr>
          <p:cNvSpPr txBox="1"/>
          <p:nvPr/>
        </p:nvSpPr>
        <p:spPr>
          <a:xfrm>
            <a:off x="4983468" y="557145"/>
            <a:ext cx="6828753" cy="6767750"/>
          </a:xfrm>
          <a:prstGeom prst="rect">
            <a:avLst/>
          </a:prstGeom>
          <a:noFill/>
        </p:spPr>
        <p:txBody>
          <a:bodyPr wrap="square">
            <a:spAutoFit/>
          </a:bodyPr>
          <a:lstStyle/>
          <a:p>
            <a:pPr marL="457200" lvl="0" indent="-457200">
              <a:spcAft>
                <a:spcPts val="600"/>
              </a:spcAft>
              <a:buFont typeface="Arial" panose="020B0604020202020204" pitchFamily="34" charset="0"/>
              <a:buChar char="•"/>
            </a:pPr>
            <a:r>
              <a:rPr lang="en-GB" dirty="0">
                <a:solidFill>
                  <a:srgbClr val="000099"/>
                </a:solidFill>
              </a:rPr>
              <a:t>Understand what ‘fit for purpose’ data is, and is not</a:t>
            </a:r>
          </a:p>
          <a:p>
            <a:pPr marL="457200" lvl="0" indent="-457200">
              <a:spcAft>
                <a:spcPts val="600"/>
              </a:spcAft>
              <a:buFont typeface="Arial" panose="020B0604020202020204" pitchFamily="34" charset="0"/>
              <a:buChar char="•"/>
            </a:pPr>
            <a:r>
              <a:rPr lang="en-GB" dirty="0"/>
              <a:t>Describe the dimensions of data quality</a:t>
            </a:r>
          </a:p>
          <a:p>
            <a:pPr marL="457200" lvl="0" indent="-457200">
              <a:spcAft>
                <a:spcPts val="600"/>
              </a:spcAft>
              <a:buFont typeface="Arial" panose="020B0604020202020204" pitchFamily="34" charset="0"/>
              <a:buChar char="•"/>
            </a:pPr>
            <a:r>
              <a:rPr lang="en-GB" dirty="0">
                <a:solidFill>
                  <a:srgbClr val="000099"/>
                </a:solidFill>
              </a:rPr>
              <a:t>Know the main causes of poor data quality </a:t>
            </a:r>
          </a:p>
          <a:p>
            <a:pPr marL="457200" lvl="0" indent="-457200">
              <a:spcAft>
                <a:spcPts val="600"/>
              </a:spcAft>
              <a:buFont typeface="Arial" panose="020B0604020202020204" pitchFamily="34" charset="0"/>
              <a:buChar char="•"/>
            </a:pPr>
            <a:r>
              <a:rPr lang="en-GB" dirty="0"/>
              <a:t>Highlight the impact of poor data quality on individuals and organisations </a:t>
            </a:r>
          </a:p>
          <a:p>
            <a:pPr marL="457200" lvl="0" indent="-457200">
              <a:spcAft>
                <a:spcPts val="600"/>
              </a:spcAft>
              <a:buFont typeface="Arial" panose="020B0604020202020204" pitchFamily="34" charset="0"/>
              <a:buChar char="•"/>
            </a:pPr>
            <a:r>
              <a:rPr lang="en-GB" dirty="0">
                <a:solidFill>
                  <a:srgbClr val="000099"/>
                </a:solidFill>
              </a:rPr>
              <a:t>Understand the relationship between data quality and other data management disciplines, with particular emphasis on data governance</a:t>
            </a:r>
          </a:p>
          <a:p>
            <a:pPr marL="457200" lvl="0" indent="-457200">
              <a:spcAft>
                <a:spcPts val="600"/>
              </a:spcAft>
              <a:buFont typeface="Arial" panose="020B0604020202020204" pitchFamily="34" charset="0"/>
              <a:buChar char="•"/>
            </a:pPr>
            <a:r>
              <a:rPr lang="en-GB" dirty="0"/>
              <a:t>Highlight the shortcomings of traditional ways of tackling poor data quality and the importance of a holistic approach, involving people, process and technology</a:t>
            </a:r>
          </a:p>
          <a:p>
            <a:pPr marL="457200" lvl="0" indent="-457200">
              <a:spcAft>
                <a:spcPts val="600"/>
              </a:spcAft>
              <a:buFont typeface="Arial" panose="020B0604020202020204" pitchFamily="34" charset="0"/>
              <a:buChar char="•"/>
            </a:pPr>
            <a:r>
              <a:rPr lang="en-GB" dirty="0">
                <a:solidFill>
                  <a:srgbClr val="000099"/>
                </a:solidFill>
              </a:rPr>
              <a:t>Learn the five steps of the A2E methodology and how to apply it to identify, prioritise and address data quality problems </a:t>
            </a:r>
          </a:p>
          <a:p>
            <a:pPr marL="457200" lvl="0" indent="-457200">
              <a:spcAft>
                <a:spcPts val="600"/>
              </a:spcAft>
              <a:buFont typeface="Arial" panose="020B0604020202020204" pitchFamily="34" charset="0"/>
              <a:buChar char="•"/>
            </a:pPr>
            <a:r>
              <a:rPr lang="en-GB" dirty="0"/>
              <a:t>Specify and apply the main activities and deliverables of each of the five steps </a:t>
            </a:r>
          </a:p>
          <a:p>
            <a:pPr marL="457200" lvl="0" indent="-457200">
              <a:spcAft>
                <a:spcPts val="600"/>
              </a:spcAft>
              <a:buFont typeface="Arial" panose="020B0604020202020204" pitchFamily="34" charset="0"/>
              <a:buChar char="•"/>
            </a:pPr>
            <a:r>
              <a:rPr lang="en-GB" dirty="0">
                <a:solidFill>
                  <a:srgbClr val="000099"/>
                </a:solidFill>
              </a:rPr>
              <a:t>Be able to understand and develop business rules to baseline data quality and to set improvement thresholds</a:t>
            </a:r>
          </a:p>
          <a:p>
            <a:pPr marL="457200" indent="-457200">
              <a:spcAft>
                <a:spcPts val="600"/>
              </a:spcAft>
              <a:buFont typeface="Arial" panose="020B0604020202020204" pitchFamily="34" charset="0"/>
              <a:buChar char="•"/>
            </a:pPr>
            <a:r>
              <a:rPr lang="en-GB" dirty="0"/>
              <a:t>Be aware of software tools that can help to support and automate the A2E approach </a:t>
            </a:r>
          </a:p>
          <a:p>
            <a:pPr marL="457200" indent="-457200">
              <a:spcBef>
                <a:spcPts val="400"/>
              </a:spcBef>
              <a:buFont typeface="Arial" panose="020B0604020202020204" pitchFamily="34" charset="0"/>
              <a:buChar char="•"/>
            </a:pPr>
            <a:endParaRPr lang="en-GB" dirty="0"/>
          </a:p>
          <a:p>
            <a:pPr marL="342900" indent="-342900">
              <a:lnSpc>
                <a:spcPct val="107000"/>
              </a:lnSpc>
              <a:spcAft>
                <a:spcPts val="600"/>
              </a:spcAft>
              <a:buFont typeface="Arial" panose="020B0604020202020204" pitchFamily="34" charset="0"/>
              <a:buChar char="•"/>
            </a:pP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80A5ED7-370B-AD7A-2046-A0EC6A6C5A34}"/>
              </a:ext>
            </a:extLst>
          </p:cNvPr>
          <p:cNvSpPr txBox="1">
            <a:spLocks/>
          </p:cNvSpPr>
          <p:nvPr/>
        </p:nvSpPr>
        <p:spPr>
          <a:xfrm>
            <a:off x="11476270" y="6432034"/>
            <a:ext cx="434837"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a:pPr algn="r"/>
              <a:t>96</a:t>
            </a:fld>
            <a:endParaRPr lang="en-US" sz="1200" dirty="0"/>
          </a:p>
        </p:txBody>
      </p:sp>
    </p:spTree>
    <p:extLst>
      <p:ext uri="{BB962C8B-B14F-4D97-AF65-F5344CB8AC3E}">
        <p14:creationId xmlns:p14="http://schemas.microsoft.com/office/powerpoint/2010/main" val="34243598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E5AD0DF-170B-4B0D-A999-0A746703D142}"/>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2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TextBox 5">
            <a:extLst>
              <a:ext uri="{FF2B5EF4-FFF2-40B4-BE49-F238E27FC236}">
                <a16:creationId xmlns:a16="http://schemas.microsoft.com/office/drawing/2014/main" id="{E56A302B-0351-487C-8AF1-83D63E1E8035}"/>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methodoflevels.nl/artikelen/which-question-to-ask/">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
        <p:nvSpPr>
          <p:cNvPr id="7" name="Rectangle 2">
            <a:extLst>
              <a:ext uri="{FF2B5EF4-FFF2-40B4-BE49-F238E27FC236}">
                <a16:creationId xmlns:a16="http://schemas.microsoft.com/office/drawing/2014/main" id="{797A9A36-B4D1-4272-A4AF-C7ACB2C89D2C}"/>
              </a:ext>
            </a:extLst>
          </p:cNvPr>
          <p:cNvSpPr txBox="1">
            <a:spLocks noChangeArrowheads="1"/>
          </p:cNvSpPr>
          <p:nvPr/>
        </p:nvSpPr>
        <p:spPr>
          <a:xfrm>
            <a:off x="607719" y="4622460"/>
            <a:ext cx="2875385" cy="947956"/>
          </a:xfrm>
          <a:prstGeom prst="rect">
            <a:avLst/>
          </a:prstGeom>
          <a:scene3d>
            <a:camera prst="legacyObliqueTopRight"/>
            <a:lightRig rig="legacyFlat3" dir="b"/>
          </a:scene3d>
        </p:spPr>
        <p:txBody>
          <a:bodyPr vert="horz" lIns="91440" tIns="45720" rIns="91440" bIns="45720" rtlCol="0" anchor="ctr">
            <a:normAutofit/>
            <a:flatTx/>
          </a:bodyPr>
          <a:lstStyle>
            <a:lvl1pPr algn="l" defTabSz="914400" rtl="0" eaLnBrk="1" latinLnBrk="0" hangingPunct="1">
              <a:lnSpc>
                <a:spcPct val="90000"/>
              </a:lnSpc>
              <a:spcBef>
                <a:spcPct val="0"/>
              </a:spcBef>
              <a:buNone/>
              <a:defRPr sz="3600" b="1" kern="1200">
                <a:solidFill>
                  <a:srgbClr val="000099"/>
                </a:solidFill>
                <a:latin typeface="+mn-lt"/>
                <a:ea typeface="+mj-ea"/>
                <a:cs typeface="+mj-cs"/>
              </a:defRPr>
            </a:lvl1pPr>
          </a:lstStyle>
          <a:p>
            <a:pPr>
              <a:spcAft>
                <a:spcPts val="600"/>
              </a:spcAft>
            </a:pPr>
            <a:r>
              <a:rPr lang="en-US" sz="4000" spc="50" dirty="0">
                <a:solidFill>
                  <a:schemeClr val="tx1"/>
                </a:solidFill>
                <a:latin typeface="+mj-lt"/>
              </a:rPr>
              <a:t>DISCUSSION</a:t>
            </a:r>
          </a:p>
        </p:txBody>
      </p:sp>
      <p:cxnSp>
        <p:nvCxnSpPr>
          <p:cNvPr id="12" name="Straight Connector 11">
            <a:extLst>
              <a:ext uri="{FF2B5EF4-FFF2-40B4-BE49-F238E27FC236}">
                <a16:creationId xmlns:a16="http://schemas.microsoft.com/office/drawing/2014/main" id="{8F626873-35AB-41D6-A9B0-D61B7BFC0C51}"/>
              </a:ext>
            </a:extLst>
          </p:cNvPr>
          <p:cNvCxnSpPr>
            <a:cxnSpLocks/>
          </p:cNvCxnSpPr>
          <p:nvPr/>
        </p:nvCxnSpPr>
        <p:spPr>
          <a:xfrm>
            <a:off x="3435603" y="3968319"/>
            <a:ext cx="0" cy="2223086"/>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2">
            <a:extLst>
              <a:ext uri="{FF2B5EF4-FFF2-40B4-BE49-F238E27FC236}">
                <a16:creationId xmlns:a16="http://schemas.microsoft.com/office/drawing/2014/main" id="{4A38B9D6-70C6-C07C-953B-29F21B8C2710}"/>
              </a:ext>
            </a:extLst>
          </p:cNvPr>
          <p:cNvSpPr txBox="1">
            <a:spLocks/>
          </p:cNvSpPr>
          <p:nvPr/>
        </p:nvSpPr>
        <p:spPr>
          <a:xfrm>
            <a:off x="11353800" y="6356349"/>
            <a:ext cx="57978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C0A8638-8D10-419D-A540-6BF35F11F66E}" type="slidenum">
              <a:rPr lang="en-US" sz="1200" smtClean="0"/>
              <a:pPr algn="r"/>
              <a:t>97</a:t>
            </a:fld>
            <a:endParaRPr lang="en-US" sz="1200" dirty="0"/>
          </a:p>
        </p:txBody>
      </p:sp>
      <p:sp>
        <p:nvSpPr>
          <p:cNvPr id="4" name="Rectangle 3">
            <a:extLst>
              <a:ext uri="{FF2B5EF4-FFF2-40B4-BE49-F238E27FC236}">
                <a16:creationId xmlns:a16="http://schemas.microsoft.com/office/drawing/2014/main" id="{45941DFF-20A9-48C0-87BB-37BC3660D722}"/>
              </a:ext>
            </a:extLst>
          </p:cNvPr>
          <p:cNvSpPr txBox="1">
            <a:spLocks noChangeArrowheads="1"/>
          </p:cNvSpPr>
          <p:nvPr/>
        </p:nvSpPr>
        <p:spPr>
          <a:xfrm>
            <a:off x="4235761" y="4135700"/>
            <a:ext cx="6103937" cy="22230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200"/>
              </a:spcBef>
              <a:buClr>
                <a:srgbClr val="002060"/>
              </a:buClr>
              <a:buFont typeface="Arial" panose="020B0604020202020204" pitchFamily="34" charset="0"/>
              <a:buChar char="•"/>
              <a:defRPr sz="2000" kern="1200">
                <a:solidFill>
                  <a:schemeClr val="tx1">
                    <a:lumMod val="95000"/>
                    <a:lumOff val="5000"/>
                  </a:schemeClr>
                </a:solidFill>
                <a:latin typeface="Calibri" pitchFamily="34" charset="0"/>
                <a:ea typeface="+mn-ea"/>
                <a:cs typeface="Calibri" pitchFamily="34" charset="0"/>
              </a:defRPr>
            </a:lvl1pPr>
            <a:lvl2pPr marL="685800" indent="-228600" algn="l" defTabSz="914400" rtl="0" eaLnBrk="1" latinLnBrk="0" hangingPunct="1">
              <a:lnSpc>
                <a:spcPct val="90000"/>
              </a:lnSpc>
              <a:spcBef>
                <a:spcPts val="100"/>
              </a:spcBef>
              <a:buClr>
                <a:schemeClr val="accent3">
                  <a:lumMod val="60000"/>
                  <a:lumOff val="40000"/>
                </a:schemeClr>
              </a:buClr>
              <a:buFont typeface="Arial" panose="020B0604020202020204" pitchFamily="34" charset="0"/>
              <a:buChar char="•"/>
              <a:defRPr sz="1800" kern="1200">
                <a:solidFill>
                  <a:schemeClr val="tx1">
                    <a:lumMod val="65000"/>
                    <a:lumOff val="35000"/>
                  </a:schemeClr>
                </a:solidFill>
                <a:latin typeface="Calibri" pitchFamily="34" charset="0"/>
                <a:ea typeface="+mn-ea"/>
                <a:cs typeface="Calibri" pitchFamily="34" charset="0"/>
              </a:defRPr>
            </a:lvl2pPr>
            <a:lvl3pPr marL="1143000" indent="-228600" algn="l" defTabSz="914400" rtl="0" eaLnBrk="1" latinLnBrk="0" hangingPunct="1">
              <a:lnSpc>
                <a:spcPct val="90000"/>
              </a:lnSpc>
              <a:spcBef>
                <a:spcPts val="500"/>
              </a:spcBef>
              <a:buClr>
                <a:srgbClr val="002060"/>
              </a:buClr>
              <a:buFont typeface="Arial" panose="020B0604020202020204" pitchFamily="34" charset="0"/>
              <a:buChar char="•"/>
              <a:defRPr sz="1600" kern="1200">
                <a:solidFill>
                  <a:schemeClr val="tx1">
                    <a:lumMod val="65000"/>
                    <a:lumOff val="35000"/>
                  </a:schemeClr>
                </a:solidFill>
                <a:latin typeface="Calibri" pitchFamily="34" charset="0"/>
                <a:ea typeface="+mn-ea"/>
                <a:cs typeface="Calibri" pitchFamily="34" charset="0"/>
              </a:defRPr>
            </a:lvl3pPr>
            <a:lvl4pPr marL="1600200" indent="-228600" algn="l" defTabSz="914400" rtl="0" eaLnBrk="1" latinLnBrk="0" hangingPunct="1">
              <a:lnSpc>
                <a:spcPct val="90000"/>
              </a:lnSpc>
              <a:spcBef>
                <a:spcPts val="500"/>
              </a:spcBef>
              <a:buClr>
                <a:schemeClr val="accent3">
                  <a:lumMod val="60000"/>
                  <a:lumOff val="40000"/>
                </a:schemeClr>
              </a:buClr>
              <a:buFont typeface="Arial" panose="020B0604020202020204" pitchFamily="34" charset="0"/>
              <a:buChar char="•"/>
              <a:defRPr sz="1400" kern="1200">
                <a:solidFill>
                  <a:schemeClr val="tx1">
                    <a:lumMod val="85000"/>
                    <a:lumOff val="15000"/>
                  </a:schemeClr>
                </a:solidFill>
                <a:latin typeface="Calibri" pitchFamily="34" charset="0"/>
                <a:ea typeface="+mn-ea"/>
                <a:cs typeface="Calibri" pitchFamily="34" charset="0"/>
              </a:defRPr>
            </a:lvl4pPr>
            <a:lvl5pPr marL="2057400" indent="-228600" algn="l" defTabSz="914400" rtl="0" eaLnBrk="1" latinLnBrk="0" hangingPunct="1">
              <a:lnSpc>
                <a:spcPct val="90000"/>
              </a:lnSpc>
              <a:spcBef>
                <a:spcPts val="500"/>
              </a:spcBef>
              <a:buClr>
                <a:srgbClr val="002060"/>
              </a:buClr>
              <a:buFont typeface="Arial" panose="020B0604020202020204" pitchFamily="34" charset="0"/>
              <a:buChar char="•"/>
              <a:defRPr sz="1400" kern="1200">
                <a:solidFill>
                  <a:schemeClr val="tx1">
                    <a:lumMod val="85000"/>
                    <a:lumOff val="15000"/>
                  </a:schemeClr>
                </a:solidFill>
                <a:latin typeface="Calibri" pitchFamily="34" charset="0"/>
                <a:ea typeface="+mn-ea"/>
                <a:cs typeface="Calibri"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a:t>How well do you feel the course has met its stated objectives?</a:t>
            </a:r>
          </a:p>
          <a:p>
            <a:r>
              <a:rPr lang="en-GB" sz="3200" dirty="0"/>
              <a:t>How well have your personal objectives been met?</a:t>
            </a:r>
          </a:p>
        </p:txBody>
      </p:sp>
    </p:spTree>
    <p:extLst>
      <p:ext uri="{BB962C8B-B14F-4D97-AF65-F5344CB8AC3E}">
        <p14:creationId xmlns:p14="http://schemas.microsoft.com/office/powerpoint/2010/main" val="4055009585"/>
      </p:ext>
    </p:extLst>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D072D1-A119-4354-A650-33E9B3D8C695}"/>
              </a:ext>
            </a:extLst>
          </p:cNvPr>
          <p:cNvSpPr/>
          <p:nvPr/>
        </p:nvSpPr>
        <p:spPr>
          <a:xfrm>
            <a:off x="0" y="1772535"/>
            <a:ext cx="12192000" cy="3647768"/>
          </a:xfrm>
          <a:prstGeom prst="rect">
            <a:avLst/>
          </a:prstGeom>
          <a:solidFill>
            <a:srgbClr val="ED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FCA216FA-E992-4F24-BC65-6C04A5C7933A}"/>
              </a:ext>
            </a:extLst>
          </p:cNvPr>
          <p:cNvSpPr>
            <a:spLocks noGrp="1"/>
          </p:cNvSpPr>
          <p:nvPr>
            <p:ph type="title"/>
          </p:nvPr>
        </p:nvSpPr>
        <p:spPr/>
        <p:txBody>
          <a:bodyPr/>
          <a:lstStyle/>
          <a:p>
            <a:r>
              <a:rPr lang="en-US" dirty="0"/>
              <a:t>Summary &amp; Conclusions </a:t>
            </a:r>
          </a:p>
        </p:txBody>
      </p:sp>
      <p:sp>
        <p:nvSpPr>
          <p:cNvPr id="5" name="Content Placeholder 4">
            <a:extLst>
              <a:ext uri="{FF2B5EF4-FFF2-40B4-BE49-F238E27FC236}">
                <a16:creationId xmlns:a16="http://schemas.microsoft.com/office/drawing/2014/main" id="{718DC182-5590-4167-8167-5F110C1E2276}"/>
              </a:ext>
            </a:extLst>
          </p:cNvPr>
          <p:cNvSpPr>
            <a:spLocks noGrp="1"/>
          </p:cNvSpPr>
          <p:nvPr>
            <p:ph idx="1"/>
          </p:nvPr>
        </p:nvSpPr>
        <p:spPr>
          <a:xfrm>
            <a:off x="1016950" y="1624783"/>
            <a:ext cx="10515600" cy="3982607"/>
          </a:xfrm>
          <a:solidFill>
            <a:schemeClr val="bg1"/>
          </a:solidFill>
          <a:ln>
            <a:solidFill>
              <a:schemeClr val="bg1">
                <a:lumMod val="85000"/>
              </a:schemeClr>
            </a:solidFill>
          </a:ln>
        </p:spPr>
        <p:txBody>
          <a:bodyPr/>
          <a:lstStyle/>
          <a:p>
            <a:pPr>
              <a:spcBef>
                <a:spcPts val="1800"/>
              </a:spcBef>
            </a:pPr>
            <a:r>
              <a:rPr lang="en-US" dirty="0"/>
              <a:t>Data quality is complex because </a:t>
            </a:r>
            <a:r>
              <a:rPr lang="en-US" b="1" dirty="0">
                <a:solidFill>
                  <a:schemeClr val="accent1">
                    <a:lumMod val="75000"/>
                  </a:schemeClr>
                </a:solidFill>
              </a:rPr>
              <a:t>businesses and organisations are complex</a:t>
            </a:r>
          </a:p>
          <a:p>
            <a:pPr>
              <a:spcBef>
                <a:spcPts val="1800"/>
              </a:spcBef>
            </a:pPr>
            <a:r>
              <a:rPr lang="en-US" dirty="0"/>
              <a:t>Addressing data quality issues requires a </a:t>
            </a:r>
            <a:r>
              <a:rPr lang="en-US" b="1" dirty="0">
                <a:solidFill>
                  <a:schemeClr val="accent1">
                    <a:lumMod val="75000"/>
                  </a:schemeClr>
                </a:solidFill>
              </a:rPr>
              <a:t>holistic approach combining people, process, and technology change</a:t>
            </a:r>
          </a:p>
          <a:p>
            <a:pPr>
              <a:spcBef>
                <a:spcPts val="1800"/>
              </a:spcBef>
            </a:pPr>
            <a:r>
              <a:rPr lang="en-US" dirty="0">
                <a:solidFill>
                  <a:schemeClr val="tx1"/>
                </a:solidFill>
              </a:rPr>
              <a:t>Data governance is needed to sustain data quality improvement </a:t>
            </a:r>
            <a:r>
              <a:rPr lang="en-US" b="1" dirty="0">
                <a:solidFill>
                  <a:schemeClr val="accent1">
                    <a:lumMod val="75000"/>
                  </a:schemeClr>
                </a:solidFill>
              </a:rPr>
              <a:t>– it orchestrates the people, processes and organisational structures</a:t>
            </a:r>
            <a:r>
              <a:rPr lang="en-US" dirty="0"/>
              <a:t> required to improve data quality</a:t>
            </a:r>
          </a:p>
          <a:p>
            <a:r>
              <a:rPr lang="en-US" dirty="0"/>
              <a:t>Build quantifiable Data Improvement Plans to</a:t>
            </a:r>
            <a:r>
              <a:rPr lang="en-US" b="1" dirty="0">
                <a:solidFill>
                  <a:schemeClr val="accent1">
                    <a:lumMod val="75000"/>
                  </a:schemeClr>
                </a:solidFill>
              </a:rPr>
              <a:t> show demonstrable RoI and implement a culture of continuous data quality improvement</a:t>
            </a:r>
          </a:p>
          <a:p>
            <a:r>
              <a:rPr lang="en-US" dirty="0">
                <a:solidFill>
                  <a:schemeClr val="tx1"/>
                </a:solidFill>
              </a:rPr>
              <a:t>It’s vital to </a:t>
            </a:r>
            <a:r>
              <a:rPr lang="en-US" b="1" dirty="0">
                <a:solidFill>
                  <a:schemeClr val="accent1">
                    <a:lumMod val="75000"/>
                  </a:schemeClr>
                </a:solidFill>
              </a:rPr>
              <a:t>deliver frequent incremental improvements </a:t>
            </a:r>
            <a:r>
              <a:rPr lang="en-US" dirty="0">
                <a:solidFill>
                  <a:schemeClr val="tx1"/>
                </a:solidFill>
              </a:rPr>
              <a:t>to maintain business interest and backing  </a:t>
            </a:r>
          </a:p>
          <a:p>
            <a:r>
              <a:rPr lang="en-US" dirty="0">
                <a:solidFill>
                  <a:schemeClr val="tx1"/>
                </a:solidFill>
              </a:rPr>
              <a:t>Data quality is a multi-dimensional issue for organisations so </a:t>
            </a:r>
            <a:r>
              <a:rPr lang="en-US" b="1" dirty="0">
                <a:solidFill>
                  <a:schemeClr val="accent1">
                    <a:lumMod val="75000"/>
                  </a:schemeClr>
                </a:solidFill>
              </a:rPr>
              <a:t>tackle it through multi-dimensional approaches such as A to E </a:t>
            </a:r>
          </a:p>
        </p:txBody>
      </p:sp>
      <p:sp>
        <p:nvSpPr>
          <p:cNvPr id="3" name="Slide Number Placeholder 2">
            <a:extLst>
              <a:ext uri="{FF2B5EF4-FFF2-40B4-BE49-F238E27FC236}">
                <a16:creationId xmlns:a16="http://schemas.microsoft.com/office/drawing/2014/main" id="{00A4F7A0-466C-44B1-B980-503B17A689BE}"/>
              </a:ext>
            </a:extLst>
          </p:cNvPr>
          <p:cNvSpPr>
            <a:spLocks noGrp="1"/>
          </p:cNvSpPr>
          <p:nvPr>
            <p:ph type="sldNum" sz="quarter" idx="12"/>
          </p:nvPr>
        </p:nvSpPr>
        <p:spPr/>
        <p:txBody>
          <a:bodyPr/>
          <a:lstStyle/>
          <a:p>
            <a:fld id="{7C0A8638-8D10-419D-A540-6BF35F11F66E}" type="slidenum">
              <a:rPr lang="en-US" smtClean="0">
                <a:solidFill>
                  <a:schemeClr val="tx1"/>
                </a:solidFill>
              </a:rPr>
              <a:t>98</a:t>
            </a:fld>
            <a:endParaRPr lang="en-US" dirty="0">
              <a:solidFill>
                <a:schemeClr val="tx1"/>
              </a:solidFill>
            </a:endParaRPr>
          </a:p>
        </p:txBody>
      </p:sp>
    </p:spTree>
    <p:extLst>
      <p:ext uri="{BB962C8B-B14F-4D97-AF65-F5344CB8AC3E}">
        <p14:creationId xmlns:p14="http://schemas.microsoft.com/office/powerpoint/2010/main" val="3652601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Contact Info</a:t>
            </a:r>
          </a:p>
        </p:txBody>
      </p:sp>
      <p:sp>
        <p:nvSpPr>
          <p:cNvPr id="3" name="Content Placeholder 2"/>
          <p:cNvSpPr>
            <a:spLocks noGrp="1"/>
          </p:cNvSpPr>
          <p:nvPr>
            <p:ph idx="1"/>
          </p:nvPr>
        </p:nvSpPr>
        <p:spPr/>
        <p:txBody>
          <a:bodyPr/>
          <a:lstStyle/>
          <a:p>
            <a:r>
              <a:rPr lang="en-US" dirty="0"/>
              <a:t>Email: 	</a:t>
            </a:r>
            <a:r>
              <a:rPr lang="en-GB" dirty="0"/>
              <a:t>nigel.turner@globaldatastrategy.com</a:t>
            </a:r>
            <a:r>
              <a:rPr lang="en-US" dirty="0"/>
              <a:t> </a:t>
            </a:r>
          </a:p>
          <a:p>
            <a:r>
              <a:rPr lang="en-US" dirty="0"/>
              <a:t>Twitter:	@NigelTurner8 </a:t>
            </a:r>
          </a:p>
          <a:p>
            <a:r>
              <a:rPr lang="en-US" dirty="0"/>
              <a:t>Website:	</a:t>
            </a:r>
            <a:r>
              <a:rPr lang="en-US" dirty="0">
                <a:hlinkClick r:id="rId3"/>
              </a:rPr>
              <a:t>www.globaldatastrategy.com</a:t>
            </a:r>
            <a:r>
              <a:rPr lang="en-US" dirty="0"/>
              <a:t>  </a:t>
            </a:r>
          </a:p>
          <a:p>
            <a:r>
              <a:rPr lang="en-US" dirty="0"/>
              <a:t>LinkedIn:	</a:t>
            </a:r>
            <a:r>
              <a:rPr lang="en-GB" dirty="0"/>
              <a:t>uk.linkedin.com/in/nigelturnerdataman  </a:t>
            </a:r>
            <a:endParaRPr lang="en-US" dirty="0"/>
          </a:p>
        </p:txBody>
      </p:sp>
      <p:sp>
        <p:nvSpPr>
          <p:cNvPr id="4" name="Slide Number Placeholder 3"/>
          <p:cNvSpPr>
            <a:spLocks noGrp="1"/>
          </p:cNvSpPr>
          <p:nvPr>
            <p:ph type="sldNum" sz="quarter" idx="12"/>
          </p:nvPr>
        </p:nvSpPr>
        <p:spPr/>
        <p:txBody>
          <a:bodyPr/>
          <a:lstStyle/>
          <a:p>
            <a:fld id="{7C0A8638-8D10-419D-A540-6BF35F11F66E}" type="slidenum">
              <a:rPr lang="en-US" smtClean="0">
                <a:solidFill>
                  <a:schemeClr val="tx1"/>
                </a:solidFill>
              </a:rPr>
              <a:t>99</a:t>
            </a:fld>
            <a:endParaRPr lang="en-US" dirty="0">
              <a:solidFill>
                <a:schemeClr val="tx1"/>
              </a:solidFill>
            </a:endParaRPr>
          </a:p>
        </p:txBody>
      </p:sp>
    </p:spTree>
    <p:extLst>
      <p:ext uri="{BB962C8B-B14F-4D97-AF65-F5344CB8AC3E}">
        <p14:creationId xmlns:p14="http://schemas.microsoft.com/office/powerpoint/2010/main" val="68655380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25713</TotalTime>
  <Words>9476</Words>
  <Application>Microsoft Macintosh PowerPoint</Application>
  <PresentationFormat>Widescreen</PresentationFormat>
  <Paragraphs>1691</Paragraphs>
  <Slides>100</Slides>
  <Notes>81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100</vt:i4>
      </vt:variant>
    </vt:vector>
  </HeadingPairs>
  <TitlesOfParts>
    <vt:vector size="113" baseType="lpstr">
      <vt:lpstr>Abadi</vt:lpstr>
      <vt:lpstr>Arial</vt:lpstr>
      <vt:lpstr>Arial Rounded MT Bold</vt:lpstr>
      <vt:lpstr>Calibri</vt:lpstr>
      <vt:lpstr>Calibri Light</vt:lpstr>
      <vt:lpstr>Chalkboard</vt:lpstr>
      <vt:lpstr>Comic Sans MS</vt:lpstr>
      <vt:lpstr>Cooper Black</vt:lpstr>
      <vt:lpstr>Franklin Gothic Heavy</vt:lpstr>
      <vt:lpstr>Gadugi</vt:lpstr>
      <vt:lpstr>Wingdings</vt:lpstr>
      <vt:lpstr>Wingdings 2</vt:lpstr>
      <vt:lpstr>1_Office Theme</vt:lpstr>
      <vt:lpstr>Tackling Data Quality Problems: As Simple As A2E Adept Events Training Nigel Turner Principal Consultant EMEA, Global Data Strategy  Tuesday 5 December 2023</vt:lpstr>
      <vt:lpstr>COURSE  LEARNING objectives</vt:lpstr>
      <vt:lpstr>Course Logistics </vt:lpstr>
      <vt:lpstr>PowerPoint Presentation</vt:lpstr>
      <vt:lpstr>PowerPoint Presentation</vt:lpstr>
      <vt:lpstr>Who Am I? </vt:lpstr>
      <vt:lpstr>PowerPoint Presentation</vt:lpstr>
      <vt:lpstr>Data Quality – A Simple Definition</vt:lpstr>
      <vt:lpstr>PowerPoint Presentation</vt:lpstr>
      <vt:lpstr>Use Cases 1 &amp; 2: ‘Fit for Purpose’ </vt:lpstr>
      <vt:lpstr>‘Fit for Purpose’ Data </vt:lpstr>
      <vt:lpstr>PowerPoint Presentation</vt:lpstr>
      <vt:lpstr>PowerPoint Presentation</vt:lpstr>
      <vt:lpstr>Data Quality Horrors Quiz – Question 1 </vt:lpstr>
      <vt:lpstr>Data Quality Horrors Quiz – Question 2</vt:lpstr>
      <vt:lpstr>Horror Story 2:  Evidence of Failure </vt:lpstr>
      <vt:lpstr>PowerPoint Presentation</vt:lpstr>
      <vt:lpstr>The Industry Impact of Poor Data – The Evidence</vt:lpstr>
      <vt:lpstr>Law &amp; Regulation: a reminder </vt:lpstr>
      <vt:lpstr>Data Quality – why it matters </vt:lpstr>
      <vt:lpstr>PowerPoint Presentation</vt:lpstr>
      <vt:lpstr>PowerPoint Presentation</vt:lpstr>
      <vt:lpstr>PowerPoint Presentation</vt:lpstr>
      <vt:lpstr>Why Does Poor Data Persist? (1)</vt:lpstr>
      <vt:lpstr>Why Does Poor Data Persist? (2)</vt:lpstr>
      <vt:lpstr>PowerPoint Presentation</vt:lpstr>
      <vt:lpstr>Primary Data Quality Challenges </vt:lpstr>
      <vt:lpstr>PowerPoint Presentation</vt:lpstr>
      <vt:lpstr> Data Quality –  it’s not about IF you do it but about HOW you do it  </vt:lpstr>
      <vt:lpstr>Traditional Approaches to Data Quality </vt:lpstr>
      <vt:lpstr>Tackling Data Quality:  the Holistic A2E approach </vt:lpstr>
      <vt:lpstr>The A2E Approach:  Where To Use It</vt:lpstr>
      <vt:lpstr>PowerPoint Presentation</vt:lpstr>
      <vt:lpstr>A2E Step 1: Assess </vt:lpstr>
      <vt:lpstr>How to capture business goals and drivers (1) – Business   </vt:lpstr>
      <vt:lpstr>How to capture business goals and drivers (2) – Data   </vt:lpstr>
      <vt:lpstr>Example Stakeholder Matrix</vt:lpstr>
      <vt:lpstr>Data Issues &amp; Opportunities Log: Suggested Template</vt:lpstr>
      <vt:lpstr>Data Quality Complexity &amp; Value of Rich Pictures </vt:lpstr>
      <vt:lpstr>PowerPoint Presentation</vt:lpstr>
      <vt:lpstr>PowerPoint Presentation</vt:lpstr>
      <vt:lpstr>PowerPoint Presentation</vt:lpstr>
      <vt:lpstr>Example: What is your One Wish related to data?      Top Themes: All Stakeholders</vt:lpstr>
      <vt:lpstr>Data Quality: Real Example Motivation Model </vt:lpstr>
      <vt:lpstr>PowerPoint Presentation</vt:lpstr>
      <vt:lpstr>Your Organisation – Business Motivation &amp; Drivers for Better Data Quality</vt:lpstr>
      <vt:lpstr>“Offence” vs. “Defence”</vt:lpstr>
      <vt:lpstr>Making the Case for Action </vt:lpstr>
      <vt:lpstr>Include the Risk of Doing Nothing</vt:lpstr>
      <vt:lpstr>PowerPoint Presentation</vt:lpstr>
      <vt:lpstr>A2E Step 2: Baseline </vt:lpstr>
      <vt:lpstr>PowerPoint Presentation</vt:lpstr>
      <vt:lpstr>ACTIVITY – Extract of HR data source </vt:lpstr>
      <vt:lpstr>PowerPoint Presentation</vt:lpstr>
      <vt:lpstr>Quantifying Data Problems: The Value of Data Profiling Tools  </vt:lpstr>
      <vt:lpstr>The Importance of Business Review &amp; Validation </vt:lpstr>
      <vt:lpstr>PowerPoint Presentation</vt:lpstr>
      <vt:lpstr>A2E Step 3: Converge</vt:lpstr>
      <vt:lpstr>Setting Priorities &amp; Activities </vt:lpstr>
      <vt:lpstr>Key Data Identification (1)</vt:lpstr>
      <vt:lpstr>Key Data Identification (2)</vt:lpstr>
      <vt:lpstr>Key Data Identification (3)  </vt:lpstr>
      <vt:lpstr>Seek Out “Quick Win” Projects</vt:lpstr>
      <vt:lpstr>Setting Priorities: Priority Grid </vt:lpstr>
      <vt:lpstr>Data Issues &amp; Opportunities Log: Suggested Template</vt:lpstr>
      <vt:lpstr>PowerPoint Presentation</vt:lpstr>
      <vt:lpstr>PowerPoint Presentation</vt:lpstr>
      <vt:lpstr>A2E Step 4: Develop</vt:lpstr>
      <vt:lpstr>Creating Data Quality Working Groups: Getting Wider Engagement &amp; Collaboration</vt:lpstr>
      <vt:lpstr>Multiple Cause Diagrams (Root Cause Analysis) – Example </vt:lpstr>
      <vt:lpstr>Multiple Cause Diagrams (Root Cause Analysis) – Value  </vt:lpstr>
      <vt:lpstr>The Importance of KPIs</vt:lpstr>
      <vt:lpstr>Baselining &amp; Setting KPIs:  the 7 Dimensions of Data Quality </vt:lpstr>
      <vt:lpstr>Data Improvement:  The Importance of Business Rules </vt:lpstr>
      <vt:lpstr>Example Data Related Business Rules </vt:lpstr>
      <vt:lpstr>How Do You Identify Business Rules? </vt:lpstr>
      <vt:lpstr>PowerPoint Presentation</vt:lpstr>
      <vt:lpstr>PowerPoint Presentation</vt:lpstr>
      <vt:lpstr>Using Business Rules to steer and enforce Data Quality standards </vt:lpstr>
      <vt:lpstr>Deploying Business Rules - Approaches </vt:lpstr>
      <vt:lpstr>PowerPoint Presentation</vt:lpstr>
      <vt:lpstr>Use of Tools &amp; Technology in Data Quality Management </vt:lpstr>
      <vt:lpstr>Data Improvement Plan </vt:lpstr>
      <vt:lpstr>Align your Data Quality Roadmap with other relevant Roadmaps </vt:lpstr>
      <vt:lpstr>PowerPoint Presentation</vt:lpstr>
      <vt:lpstr>A2E Step 5: Evaluate </vt:lpstr>
      <vt:lpstr>Monitor &amp; Report Business Rule Adherence   </vt:lpstr>
      <vt:lpstr>Data Governance &amp; Data Quality:  the synergies  </vt:lpstr>
      <vt:lpstr>Typical Key Data Governance Roles</vt:lpstr>
      <vt:lpstr>The A2E Approach:  Summary Benefits </vt:lpstr>
      <vt:lpstr>PowerPoint Presentation</vt:lpstr>
      <vt:lpstr>Data Quality Remains a Growing Priority</vt:lpstr>
      <vt:lpstr>Evolution of Data Quality since 2000…  Evolving Approaches   </vt:lpstr>
      <vt:lpstr>The Future of Data Quality</vt:lpstr>
      <vt:lpstr>PowerPoint Presentation</vt:lpstr>
      <vt:lpstr>COURSE  LEARNING objectives</vt:lpstr>
      <vt:lpstr>PowerPoint Presentation</vt:lpstr>
      <vt:lpstr>Summary &amp; Conclusions </vt:lpstr>
      <vt:lpstr>Contact Info</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dburbank</dc:creator>
  <cp:lastModifiedBy>Nigel Turner</cp:lastModifiedBy>
  <cp:revision>995</cp:revision>
  <cp:lastPrinted>2022-11-21T09:46:17Z</cp:lastPrinted>
  <dcterms:created xsi:type="dcterms:W3CDTF">2015-09-25T22:55:08Z</dcterms:created>
  <dcterms:modified xsi:type="dcterms:W3CDTF">2023-11-26T10:31:19Z</dcterms:modified>
</cp:coreProperties>
</file>