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2366" r:id="rId4"/>
    <p:sldId id="2446" r:id="rId5"/>
    <p:sldId id="2449" r:id="rId6"/>
    <p:sldId id="2412" r:id="rId7"/>
    <p:sldId id="319" r:id="rId8"/>
    <p:sldId id="320" r:id="rId9"/>
    <p:sldId id="2380" r:id="rId10"/>
    <p:sldId id="258" r:id="rId11"/>
    <p:sldId id="278" r:id="rId12"/>
    <p:sldId id="2455" r:id="rId13"/>
    <p:sldId id="276" r:id="rId14"/>
    <p:sldId id="2456" r:id="rId15"/>
    <p:sldId id="2379" r:id="rId16"/>
    <p:sldId id="281" r:id="rId17"/>
    <p:sldId id="2378" r:id="rId18"/>
    <p:sldId id="2457" r:id="rId19"/>
    <p:sldId id="2278" r:id="rId20"/>
    <p:sldId id="2458" r:id="rId21"/>
    <p:sldId id="2381" r:id="rId22"/>
    <p:sldId id="2392" r:id="rId23"/>
    <p:sldId id="2272" r:id="rId24"/>
    <p:sldId id="2279" r:id="rId25"/>
    <p:sldId id="2281" r:id="rId26"/>
    <p:sldId id="2280" r:id="rId27"/>
    <p:sldId id="2282" r:id="rId28"/>
    <p:sldId id="2284" r:id="rId29"/>
    <p:sldId id="2285" r:id="rId30"/>
    <p:sldId id="2286" r:id="rId31"/>
    <p:sldId id="2287" r:id="rId32"/>
    <p:sldId id="2273" r:id="rId33"/>
    <p:sldId id="2447" r:id="rId34"/>
    <p:sldId id="280" r:id="rId35"/>
    <p:sldId id="2382" r:id="rId3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94"/>
  </p:normalViewPr>
  <p:slideViewPr>
    <p:cSldViewPr snapToGrid="0">
      <p:cViewPr varScale="1">
        <p:scale>
          <a:sx n="121" d="100"/>
          <a:sy n="121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D06A5-FE11-4E13-8238-B990EFBD96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81FB97-925C-4349-A1BE-784282639A18}">
      <dgm:prSet/>
      <dgm:spPr/>
      <dgm:t>
        <a:bodyPr/>
        <a:lstStyle/>
        <a:p>
          <a:r>
            <a:rPr lang="en-US" b="1" dirty="0"/>
            <a:t>1. Never compromise on security</a:t>
          </a:r>
        </a:p>
      </dgm:t>
    </dgm:pt>
    <dgm:pt modelId="{737AB913-6103-4A1A-A443-2117B8C131A1}" type="parTrans" cxnId="{3785B5A0-6050-419C-A93B-0AF243314588}">
      <dgm:prSet/>
      <dgm:spPr/>
      <dgm:t>
        <a:bodyPr/>
        <a:lstStyle/>
        <a:p>
          <a:endParaRPr lang="en-US" b="1"/>
        </a:p>
      </dgm:t>
    </dgm:pt>
    <dgm:pt modelId="{C98DD4C3-21E2-4722-8802-1C4C894CA652}" type="sibTrans" cxnId="{3785B5A0-6050-419C-A93B-0AF243314588}">
      <dgm:prSet/>
      <dgm:spPr/>
      <dgm:t>
        <a:bodyPr/>
        <a:lstStyle/>
        <a:p>
          <a:endParaRPr lang="en-US" b="1"/>
        </a:p>
      </dgm:t>
    </dgm:pt>
    <dgm:pt modelId="{4268AFA3-1723-48EE-BF99-1EDD934E6A8A}">
      <dgm:prSet/>
      <dgm:spPr/>
      <dgm:t>
        <a:bodyPr/>
        <a:lstStyle/>
        <a:p>
          <a:r>
            <a:rPr lang="en-US" b="1"/>
            <a:t>2. No to Personal Data (unless…)</a:t>
          </a:r>
        </a:p>
      </dgm:t>
    </dgm:pt>
    <dgm:pt modelId="{CA1815F1-4992-499F-ACE0-1E6B1F5F5D7C}" type="parTrans" cxnId="{1A99E428-B0F6-4774-A709-D49F9EB633AF}">
      <dgm:prSet/>
      <dgm:spPr/>
      <dgm:t>
        <a:bodyPr/>
        <a:lstStyle/>
        <a:p>
          <a:endParaRPr lang="en-US" b="1"/>
        </a:p>
      </dgm:t>
    </dgm:pt>
    <dgm:pt modelId="{E69146EB-EFB1-4FD4-8124-664F81A3F4BA}" type="sibTrans" cxnId="{1A99E428-B0F6-4774-A709-D49F9EB633AF}">
      <dgm:prSet/>
      <dgm:spPr/>
      <dgm:t>
        <a:bodyPr/>
        <a:lstStyle/>
        <a:p>
          <a:endParaRPr lang="en-US" b="1"/>
        </a:p>
      </dgm:t>
    </dgm:pt>
    <dgm:pt modelId="{5BB79192-EE6D-4F5D-BAC3-65FC9CE4884B}">
      <dgm:prSet/>
      <dgm:spPr/>
      <dgm:t>
        <a:bodyPr/>
        <a:lstStyle/>
        <a:p>
          <a:r>
            <a:rPr lang="en-US" b="1" dirty="0"/>
            <a:t>3. Data is a strategic asset</a:t>
          </a:r>
        </a:p>
      </dgm:t>
    </dgm:pt>
    <dgm:pt modelId="{3D576BAE-13AC-47FA-9A04-0D5A9EE47063}" type="parTrans" cxnId="{90DFCD5D-056B-478C-BB50-648041C7385D}">
      <dgm:prSet/>
      <dgm:spPr/>
      <dgm:t>
        <a:bodyPr/>
        <a:lstStyle/>
        <a:p>
          <a:endParaRPr lang="en-US" b="1"/>
        </a:p>
      </dgm:t>
    </dgm:pt>
    <dgm:pt modelId="{81D542C3-C5E6-4655-BD61-C6D3A5E9BBFF}" type="sibTrans" cxnId="{90DFCD5D-056B-478C-BB50-648041C7385D}">
      <dgm:prSet/>
      <dgm:spPr/>
      <dgm:t>
        <a:bodyPr/>
        <a:lstStyle/>
        <a:p>
          <a:endParaRPr lang="en-US" b="1"/>
        </a:p>
      </dgm:t>
    </dgm:pt>
    <dgm:pt modelId="{4A0202DF-1BAF-4C1E-B976-895C735D263B}">
      <dgm:prSet/>
      <dgm:spPr/>
      <dgm:t>
        <a:bodyPr/>
        <a:lstStyle/>
        <a:p>
          <a:r>
            <a:rPr lang="en-US" b="1" dirty="0"/>
            <a:t>4. Don't reinvent the wheel </a:t>
          </a:r>
        </a:p>
      </dgm:t>
    </dgm:pt>
    <dgm:pt modelId="{D681ED3A-7D5A-4B22-AC84-BE9AC17DF5C8}" type="parTrans" cxnId="{7C6ADCFC-6BCF-4BE0-84B2-2AF7F30C4804}">
      <dgm:prSet/>
      <dgm:spPr/>
      <dgm:t>
        <a:bodyPr/>
        <a:lstStyle/>
        <a:p>
          <a:endParaRPr lang="en-US" b="1"/>
        </a:p>
      </dgm:t>
    </dgm:pt>
    <dgm:pt modelId="{909B3C03-2297-46D0-B015-853435F73CFC}" type="sibTrans" cxnId="{7C6ADCFC-6BCF-4BE0-84B2-2AF7F30C4804}">
      <dgm:prSet/>
      <dgm:spPr/>
      <dgm:t>
        <a:bodyPr/>
        <a:lstStyle/>
        <a:p>
          <a:endParaRPr lang="en-US" b="1"/>
        </a:p>
      </dgm:t>
    </dgm:pt>
    <dgm:pt modelId="{C63C4352-C0B8-4191-82C6-B62125028637}">
      <dgm:prSet/>
      <dgm:spPr/>
      <dgm:t>
        <a:bodyPr/>
        <a:lstStyle/>
        <a:p>
          <a:r>
            <a:rPr lang="en-US" b="1" dirty="0"/>
            <a:t>6. Embrace change</a:t>
          </a:r>
        </a:p>
      </dgm:t>
    </dgm:pt>
    <dgm:pt modelId="{0DB83976-B4F8-4344-9D43-5B3DD7DBBDE8}" type="parTrans" cxnId="{0194B57F-9074-41C8-B5F6-57A5FB2226AF}">
      <dgm:prSet/>
      <dgm:spPr/>
      <dgm:t>
        <a:bodyPr/>
        <a:lstStyle/>
        <a:p>
          <a:endParaRPr lang="en-US" b="1"/>
        </a:p>
      </dgm:t>
    </dgm:pt>
    <dgm:pt modelId="{D94279F5-841A-4B49-8822-EFA4383C7C67}" type="sibTrans" cxnId="{0194B57F-9074-41C8-B5F6-57A5FB2226AF}">
      <dgm:prSet/>
      <dgm:spPr/>
      <dgm:t>
        <a:bodyPr/>
        <a:lstStyle/>
        <a:p>
          <a:endParaRPr lang="en-US" b="1"/>
        </a:p>
      </dgm:t>
    </dgm:pt>
    <dgm:pt modelId="{563A6EAF-1442-45C4-8732-764B6F48882C}">
      <dgm:prSet/>
      <dgm:spPr/>
      <dgm:t>
        <a:bodyPr/>
        <a:lstStyle/>
        <a:p>
          <a:r>
            <a:rPr lang="en-US" b="1" dirty="0"/>
            <a:t>7. Stay independent</a:t>
          </a:r>
        </a:p>
      </dgm:t>
    </dgm:pt>
    <dgm:pt modelId="{678365A1-81D0-4D85-AACF-AD913F1FA68A}" type="parTrans" cxnId="{1495807E-5E46-488B-9C17-9F7B34881F30}">
      <dgm:prSet/>
      <dgm:spPr/>
      <dgm:t>
        <a:bodyPr/>
        <a:lstStyle/>
        <a:p>
          <a:endParaRPr lang="en-US" b="1"/>
        </a:p>
      </dgm:t>
    </dgm:pt>
    <dgm:pt modelId="{CEC26359-924F-4712-9E5C-609A5FD9FC06}" type="sibTrans" cxnId="{1495807E-5E46-488B-9C17-9F7B34881F30}">
      <dgm:prSet/>
      <dgm:spPr/>
      <dgm:t>
        <a:bodyPr/>
        <a:lstStyle/>
        <a:p>
          <a:endParaRPr lang="en-US" b="1"/>
        </a:p>
      </dgm:t>
    </dgm:pt>
    <dgm:pt modelId="{3115D96B-D312-4894-B140-C554EE8AD931}">
      <dgm:prSet/>
      <dgm:spPr/>
      <dgm:t>
        <a:bodyPr/>
        <a:lstStyle/>
        <a:p>
          <a:r>
            <a:rPr lang="en-US" b="1" dirty="0"/>
            <a:t>8. Don’t (try to) boil the ocean</a:t>
          </a:r>
        </a:p>
      </dgm:t>
    </dgm:pt>
    <dgm:pt modelId="{A64CD3C2-0BA6-4FAC-A5D2-682072BFC2A5}" type="parTrans" cxnId="{27EB8689-B293-46AE-810C-B347255C8B64}">
      <dgm:prSet/>
      <dgm:spPr/>
      <dgm:t>
        <a:bodyPr/>
        <a:lstStyle/>
        <a:p>
          <a:endParaRPr lang="en-US" b="1"/>
        </a:p>
      </dgm:t>
    </dgm:pt>
    <dgm:pt modelId="{A47C258D-DA24-4205-9DF2-94484371CD81}" type="sibTrans" cxnId="{27EB8689-B293-46AE-810C-B347255C8B64}">
      <dgm:prSet/>
      <dgm:spPr/>
      <dgm:t>
        <a:bodyPr/>
        <a:lstStyle/>
        <a:p>
          <a:endParaRPr lang="en-US" b="1"/>
        </a:p>
      </dgm:t>
    </dgm:pt>
    <dgm:pt modelId="{DA427B3E-910C-4F7E-B3D6-8669EF9EA02A}">
      <dgm:prSet/>
      <dgm:spPr/>
      <dgm:t>
        <a:bodyPr/>
        <a:lstStyle/>
        <a:p>
          <a:r>
            <a:rPr lang="en-US" b="1" dirty="0"/>
            <a:t>9. Maximize Utilization</a:t>
          </a:r>
        </a:p>
      </dgm:t>
    </dgm:pt>
    <dgm:pt modelId="{46F7ACA6-58FB-4A08-A9BA-99BC619E0B8B}" type="parTrans" cxnId="{A594E662-2CD0-497E-971C-757E3F266B1A}">
      <dgm:prSet/>
      <dgm:spPr/>
      <dgm:t>
        <a:bodyPr/>
        <a:lstStyle/>
        <a:p>
          <a:endParaRPr lang="en-US" b="1"/>
        </a:p>
      </dgm:t>
    </dgm:pt>
    <dgm:pt modelId="{1EA1876B-8CB3-4DD7-932A-D72BB2255651}" type="sibTrans" cxnId="{A594E662-2CD0-497E-971C-757E3F266B1A}">
      <dgm:prSet/>
      <dgm:spPr/>
      <dgm:t>
        <a:bodyPr/>
        <a:lstStyle/>
        <a:p>
          <a:endParaRPr lang="en-US" b="1"/>
        </a:p>
      </dgm:t>
    </dgm:pt>
    <dgm:pt modelId="{C9947950-44BE-0F49-8183-BA51FEF3A4B3}">
      <dgm:prSet/>
      <dgm:spPr/>
      <dgm:t>
        <a:bodyPr/>
        <a:lstStyle/>
        <a:p>
          <a:r>
            <a:rPr lang="en-US" b="1" dirty="0"/>
            <a:t>10. Minimize Carbon Footprint</a:t>
          </a:r>
        </a:p>
      </dgm:t>
    </dgm:pt>
    <dgm:pt modelId="{F676CF2B-F9C3-514C-88E4-8501442CE20C}" type="parTrans" cxnId="{67EB174F-6E8D-DD40-8404-3FCC78F76EFE}">
      <dgm:prSet/>
      <dgm:spPr/>
      <dgm:t>
        <a:bodyPr/>
        <a:lstStyle/>
        <a:p>
          <a:endParaRPr lang="en-GB"/>
        </a:p>
      </dgm:t>
    </dgm:pt>
    <dgm:pt modelId="{E8093905-64B8-3E49-B8F6-80803F964FC4}" type="sibTrans" cxnId="{67EB174F-6E8D-DD40-8404-3FCC78F76EFE}">
      <dgm:prSet/>
      <dgm:spPr/>
      <dgm:t>
        <a:bodyPr/>
        <a:lstStyle/>
        <a:p>
          <a:endParaRPr lang="en-GB"/>
        </a:p>
      </dgm:t>
    </dgm:pt>
    <dgm:pt modelId="{781FCE35-59F2-B844-8EA6-C2A12E5E7B67}">
      <dgm:prSet/>
      <dgm:spPr/>
      <dgm:t>
        <a:bodyPr/>
        <a:lstStyle/>
        <a:p>
          <a:r>
            <a:rPr lang="en-US" b="1" dirty="0"/>
            <a:t>5 Everything should be reusable</a:t>
          </a:r>
        </a:p>
      </dgm:t>
    </dgm:pt>
    <dgm:pt modelId="{F45B65BF-C56C-894E-9F75-08EE2ADA1B9C}" type="parTrans" cxnId="{FD65E5AB-064E-4E48-B779-04F915125984}">
      <dgm:prSet/>
      <dgm:spPr/>
      <dgm:t>
        <a:bodyPr/>
        <a:lstStyle/>
        <a:p>
          <a:endParaRPr lang="en-GB"/>
        </a:p>
      </dgm:t>
    </dgm:pt>
    <dgm:pt modelId="{C50FEBB4-C978-FC47-8E45-32575666142A}" type="sibTrans" cxnId="{FD65E5AB-064E-4E48-B779-04F915125984}">
      <dgm:prSet/>
      <dgm:spPr/>
      <dgm:t>
        <a:bodyPr/>
        <a:lstStyle/>
        <a:p>
          <a:endParaRPr lang="en-GB"/>
        </a:p>
      </dgm:t>
    </dgm:pt>
    <dgm:pt modelId="{94E6F0A4-22A4-314F-AD80-8D1866C35AC3}" type="pres">
      <dgm:prSet presAssocID="{9DAD06A5-FE11-4E13-8238-B990EFBD9607}" presName="linear" presStyleCnt="0">
        <dgm:presLayoutVars>
          <dgm:animLvl val="lvl"/>
          <dgm:resizeHandles val="exact"/>
        </dgm:presLayoutVars>
      </dgm:prSet>
      <dgm:spPr/>
    </dgm:pt>
    <dgm:pt modelId="{85C10822-406C-FA40-9AEF-315ACB31FF1F}" type="pres">
      <dgm:prSet presAssocID="{6F81FB97-925C-4349-A1BE-784282639A18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5EAB9823-9965-BA4C-B124-97B4D0C044B2}" type="pres">
      <dgm:prSet presAssocID="{C98DD4C3-21E2-4722-8802-1C4C894CA652}" presName="spacer" presStyleCnt="0"/>
      <dgm:spPr/>
    </dgm:pt>
    <dgm:pt modelId="{E125CA77-8CB6-DB47-8A97-07B671E7FFE3}" type="pres">
      <dgm:prSet presAssocID="{4268AFA3-1723-48EE-BF99-1EDD934E6A8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D10D7524-136B-064E-9C69-5BA81DBF4E84}" type="pres">
      <dgm:prSet presAssocID="{E69146EB-EFB1-4FD4-8124-664F81A3F4BA}" presName="spacer" presStyleCnt="0"/>
      <dgm:spPr/>
    </dgm:pt>
    <dgm:pt modelId="{21EE6903-437A-3946-8415-FF848DC3103D}" type="pres">
      <dgm:prSet presAssocID="{5BB79192-EE6D-4F5D-BAC3-65FC9CE4884B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4CA69523-1EA1-104A-A96F-2D07AD6A81AA}" type="pres">
      <dgm:prSet presAssocID="{81D542C3-C5E6-4655-BD61-C6D3A5E9BBFF}" presName="spacer" presStyleCnt="0"/>
      <dgm:spPr/>
    </dgm:pt>
    <dgm:pt modelId="{28ACC276-6A40-2249-A817-F1FD2E100DBC}" type="pres">
      <dgm:prSet presAssocID="{4A0202DF-1BAF-4C1E-B976-895C735D263B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B16B4115-1120-A443-851B-152E6D8982FE}" type="pres">
      <dgm:prSet presAssocID="{909B3C03-2297-46D0-B015-853435F73CFC}" presName="spacer" presStyleCnt="0"/>
      <dgm:spPr/>
    </dgm:pt>
    <dgm:pt modelId="{DA0CA882-3C2B-244D-915D-BC2DD00E2DFA}" type="pres">
      <dgm:prSet presAssocID="{781FCE35-59F2-B844-8EA6-C2A12E5E7B67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396D4F9A-D32F-0A49-852F-14B5307610DF}" type="pres">
      <dgm:prSet presAssocID="{C50FEBB4-C978-FC47-8E45-32575666142A}" presName="spacer" presStyleCnt="0"/>
      <dgm:spPr/>
    </dgm:pt>
    <dgm:pt modelId="{78327D12-832F-2B41-B682-5BE2691EEAF9}" type="pres">
      <dgm:prSet presAssocID="{C63C4352-C0B8-4191-82C6-B62125028637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5E663415-E975-7F40-A1AB-BFB195EC6453}" type="pres">
      <dgm:prSet presAssocID="{D94279F5-841A-4B49-8822-EFA4383C7C67}" presName="spacer" presStyleCnt="0"/>
      <dgm:spPr/>
    </dgm:pt>
    <dgm:pt modelId="{88C05D9B-6FCB-314B-9FC1-3648F7FB9987}" type="pres">
      <dgm:prSet presAssocID="{563A6EAF-1442-45C4-8732-764B6F48882C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9925EBF8-AE46-7F4B-9AC9-4B1CFFEF902B}" type="pres">
      <dgm:prSet presAssocID="{CEC26359-924F-4712-9E5C-609A5FD9FC06}" presName="spacer" presStyleCnt="0"/>
      <dgm:spPr/>
    </dgm:pt>
    <dgm:pt modelId="{2F7A7A27-853B-4941-9006-ED13C24BD37D}" type="pres">
      <dgm:prSet presAssocID="{3115D96B-D312-4894-B140-C554EE8AD931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44B722BD-2BF4-AF4C-924A-5EDBE5C45352}" type="pres">
      <dgm:prSet presAssocID="{A47C258D-DA24-4205-9DF2-94484371CD81}" presName="spacer" presStyleCnt="0"/>
      <dgm:spPr/>
    </dgm:pt>
    <dgm:pt modelId="{383FBEEA-71C1-E547-928B-B6E1DD088C71}" type="pres">
      <dgm:prSet presAssocID="{DA427B3E-910C-4F7E-B3D6-8669EF9EA02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05ABA6B1-9F81-7B43-8AB7-FEB052A9FB6F}" type="pres">
      <dgm:prSet presAssocID="{1EA1876B-8CB3-4DD7-932A-D72BB2255651}" presName="spacer" presStyleCnt="0"/>
      <dgm:spPr/>
    </dgm:pt>
    <dgm:pt modelId="{72870C67-3FB8-7747-8DBA-3AEC3615C99D}" type="pres">
      <dgm:prSet presAssocID="{C9947950-44BE-0F49-8183-BA51FEF3A4B3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1EF07009-88CC-4B47-B3F2-3EBE71965E1E}" type="presOf" srcId="{3115D96B-D312-4894-B140-C554EE8AD931}" destId="{2F7A7A27-853B-4941-9006-ED13C24BD37D}" srcOrd="0" destOrd="0" presId="urn:microsoft.com/office/officeart/2005/8/layout/vList2"/>
    <dgm:cxn modelId="{33E20D0F-DF26-1A4F-BEB8-4B78CDC99FD0}" type="presOf" srcId="{563A6EAF-1442-45C4-8732-764B6F48882C}" destId="{88C05D9B-6FCB-314B-9FC1-3648F7FB9987}" srcOrd="0" destOrd="0" presId="urn:microsoft.com/office/officeart/2005/8/layout/vList2"/>
    <dgm:cxn modelId="{07585527-D07D-0C43-9F6E-9C1DCAE1E4D5}" type="presOf" srcId="{781FCE35-59F2-B844-8EA6-C2A12E5E7B67}" destId="{DA0CA882-3C2B-244D-915D-BC2DD00E2DFA}" srcOrd="0" destOrd="0" presId="urn:microsoft.com/office/officeart/2005/8/layout/vList2"/>
    <dgm:cxn modelId="{1A99E428-B0F6-4774-A709-D49F9EB633AF}" srcId="{9DAD06A5-FE11-4E13-8238-B990EFBD9607}" destId="{4268AFA3-1723-48EE-BF99-1EDD934E6A8A}" srcOrd="1" destOrd="0" parTransId="{CA1815F1-4992-499F-ACE0-1E6B1F5F5D7C}" sibTransId="{E69146EB-EFB1-4FD4-8124-664F81A3F4BA}"/>
    <dgm:cxn modelId="{B8D7CE48-FA78-D749-8A4C-883D57B8A067}" type="presOf" srcId="{4A0202DF-1BAF-4C1E-B976-895C735D263B}" destId="{28ACC276-6A40-2249-A817-F1FD2E100DBC}" srcOrd="0" destOrd="0" presId="urn:microsoft.com/office/officeart/2005/8/layout/vList2"/>
    <dgm:cxn modelId="{67EB174F-6E8D-DD40-8404-3FCC78F76EFE}" srcId="{9DAD06A5-FE11-4E13-8238-B990EFBD9607}" destId="{C9947950-44BE-0F49-8183-BA51FEF3A4B3}" srcOrd="9" destOrd="0" parTransId="{F676CF2B-F9C3-514C-88E4-8501442CE20C}" sibTransId="{E8093905-64B8-3E49-B8F6-80803F964FC4}"/>
    <dgm:cxn modelId="{90DFCD5D-056B-478C-BB50-648041C7385D}" srcId="{9DAD06A5-FE11-4E13-8238-B990EFBD9607}" destId="{5BB79192-EE6D-4F5D-BAC3-65FC9CE4884B}" srcOrd="2" destOrd="0" parTransId="{3D576BAE-13AC-47FA-9A04-0D5A9EE47063}" sibTransId="{81D542C3-C5E6-4655-BD61-C6D3A5E9BBFF}"/>
    <dgm:cxn modelId="{A594E662-2CD0-497E-971C-757E3F266B1A}" srcId="{9DAD06A5-FE11-4E13-8238-B990EFBD9607}" destId="{DA427B3E-910C-4F7E-B3D6-8669EF9EA02A}" srcOrd="8" destOrd="0" parTransId="{46F7ACA6-58FB-4A08-A9BA-99BC619E0B8B}" sibTransId="{1EA1876B-8CB3-4DD7-932A-D72BB2255651}"/>
    <dgm:cxn modelId="{D6C78F6D-819C-C846-9985-2BD1BA5D9BA8}" type="presOf" srcId="{C63C4352-C0B8-4191-82C6-B62125028637}" destId="{78327D12-832F-2B41-B682-5BE2691EEAF9}" srcOrd="0" destOrd="0" presId="urn:microsoft.com/office/officeart/2005/8/layout/vList2"/>
    <dgm:cxn modelId="{1495807E-5E46-488B-9C17-9F7B34881F30}" srcId="{9DAD06A5-FE11-4E13-8238-B990EFBD9607}" destId="{563A6EAF-1442-45C4-8732-764B6F48882C}" srcOrd="6" destOrd="0" parTransId="{678365A1-81D0-4D85-AACF-AD913F1FA68A}" sibTransId="{CEC26359-924F-4712-9E5C-609A5FD9FC06}"/>
    <dgm:cxn modelId="{0194B57F-9074-41C8-B5F6-57A5FB2226AF}" srcId="{9DAD06A5-FE11-4E13-8238-B990EFBD9607}" destId="{C63C4352-C0B8-4191-82C6-B62125028637}" srcOrd="5" destOrd="0" parTransId="{0DB83976-B4F8-4344-9D43-5B3DD7DBBDE8}" sibTransId="{D94279F5-841A-4B49-8822-EFA4383C7C67}"/>
    <dgm:cxn modelId="{F0259D84-B663-7842-8CA3-559653DE65A8}" type="presOf" srcId="{5BB79192-EE6D-4F5D-BAC3-65FC9CE4884B}" destId="{21EE6903-437A-3946-8415-FF848DC3103D}" srcOrd="0" destOrd="0" presId="urn:microsoft.com/office/officeart/2005/8/layout/vList2"/>
    <dgm:cxn modelId="{DF817586-684C-3942-B6D1-F682007F7D89}" type="presOf" srcId="{4268AFA3-1723-48EE-BF99-1EDD934E6A8A}" destId="{E125CA77-8CB6-DB47-8A97-07B671E7FFE3}" srcOrd="0" destOrd="0" presId="urn:microsoft.com/office/officeart/2005/8/layout/vList2"/>
    <dgm:cxn modelId="{C5635C87-B925-A94E-9473-28559F845DEE}" type="presOf" srcId="{9DAD06A5-FE11-4E13-8238-B990EFBD9607}" destId="{94E6F0A4-22A4-314F-AD80-8D1866C35AC3}" srcOrd="0" destOrd="0" presId="urn:microsoft.com/office/officeart/2005/8/layout/vList2"/>
    <dgm:cxn modelId="{27EB8689-B293-46AE-810C-B347255C8B64}" srcId="{9DAD06A5-FE11-4E13-8238-B990EFBD9607}" destId="{3115D96B-D312-4894-B140-C554EE8AD931}" srcOrd="7" destOrd="0" parTransId="{A64CD3C2-0BA6-4FAC-A5D2-682072BFC2A5}" sibTransId="{A47C258D-DA24-4205-9DF2-94484371CD81}"/>
    <dgm:cxn modelId="{EED1A68C-F869-EE46-B87C-73EFF9EE53E5}" type="presOf" srcId="{6F81FB97-925C-4349-A1BE-784282639A18}" destId="{85C10822-406C-FA40-9AEF-315ACB31FF1F}" srcOrd="0" destOrd="0" presId="urn:microsoft.com/office/officeart/2005/8/layout/vList2"/>
    <dgm:cxn modelId="{06E38C91-9277-7E4E-B53C-6A34DE5869F9}" type="presOf" srcId="{C9947950-44BE-0F49-8183-BA51FEF3A4B3}" destId="{72870C67-3FB8-7747-8DBA-3AEC3615C99D}" srcOrd="0" destOrd="0" presId="urn:microsoft.com/office/officeart/2005/8/layout/vList2"/>
    <dgm:cxn modelId="{3785B5A0-6050-419C-A93B-0AF243314588}" srcId="{9DAD06A5-FE11-4E13-8238-B990EFBD9607}" destId="{6F81FB97-925C-4349-A1BE-784282639A18}" srcOrd="0" destOrd="0" parTransId="{737AB913-6103-4A1A-A443-2117B8C131A1}" sibTransId="{C98DD4C3-21E2-4722-8802-1C4C894CA652}"/>
    <dgm:cxn modelId="{FD65E5AB-064E-4E48-B779-04F915125984}" srcId="{9DAD06A5-FE11-4E13-8238-B990EFBD9607}" destId="{781FCE35-59F2-B844-8EA6-C2A12E5E7B67}" srcOrd="4" destOrd="0" parTransId="{F45B65BF-C56C-894E-9F75-08EE2ADA1B9C}" sibTransId="{C50FEBB4-C978-FC47-8E45-32575666142A}"/>
    <dgm:cxn modelId="{EB3CF4E4-50D7-AC41-99E4-0D3CE5D05ACB}" type="presOf" srcId="{DA427B3E-910C-4F7E-B3D6-8669EF9EA02A}" destId="{383FBEEA-71C1-E547-928B-B6E1DD088C71}" srcOrd="0" destOrd="0" presId="urn:microsoft.com/office/officeart/2005/8/layout/vList2"/>
    <dgm:cxn modelId="{7C6ADCFC-6BCF-4BE0-84B2-2AF7F30C4804}" srcId="{9DAD06A5-FE11-4E13-8238-B990EFBD9607}" destId="{4A0202DF-1BAF-4C1E-B976-895C735D263B}" srcOrd="3" destOrd="0" parTransId="{D681ED3A-7D5A-4B22-AC84-BE9AC17DF5C8}" sibTransId="{909B3C03-2297-46D0-B015-853435F73CFC}"/>
    <dgm:cxn modelId="{6E2A1F81-1129-C649-8E61-AE9CEA1F6788}" type="presParOf" srcId="{94E6F0A4-22A4-314F-AD80-8D1866C35AC3}" destId="{85C10822-406C-FA40-9AEF-315ACB31FF1F}" srcOrd="0" destOrd="0" presId="urn:microsoft.com/office/officeart/2005/8/layout/vList2"/>
    <dgm:cxn modelId="{3F470D78-2C4D-844A-A58D-0981DFE6F279}" type="presParOf" srcId="{94E6F0A4-22A4-314F-AD80-8D1866C35AC3}" destId="{5EAB9823-9965-BA4C-B124-97B4D0C044B2}" srcOrd="1" destOrd="0" presId="urn:microsoft.com/office/officeart/2005/8/layout/vList2"/>
    <dgm:cxn modelId="{09D168D9-8CC1-4D49-8429-04B29F169C64}" type="presParOf" srcId="{94E6F0A4-22A4-314F-AD80-8D1866C35AC3}" destId="{E125CA77-8CB6-DB47-8A97-07B671E7FFE3}" srcOrd="2" destOrd="0" presId="urn:microsoft.com/office/officeart/2005/8/layout/vList2"/>
    <dgm:cxn modelId="{9F383EE6-1B37-D54A-97D5-786F624736C6}" type="presParOf" srcId="{94E6F0A4-22A4-314F-AD80-8D1866C35AC3}" destId="{D10D7524-136B-064E-9C69-5BA81DBF4E84}" srcOrd="3" destOrd="0" presId="urn:microsoft.com/office/officeart/2005/8/layout/vList2"/>
    <dgm:cxn modelId="{22678141-E1E5-5248-95B7-6F55D85A24E3}" type="presParOf" srcId="{94E6F0A4-22A4-314F-AD80-8D1866C35AC3}" destId="{21EE6903-437A-3946-8415-FF848DC3103D}" srcOrd="4" destOrd="0" presId="urn:microsoft.com/office/officeart/2005/8/layout/vList2"/>
    <dgm:cxn modelId="{29F2229F-550F-A94D-BE68-418EE34FF01B}" type="presParOf" srcId="{94E6F0A4-22A4-314F-AD80-8D1866C35AC3}" destId="{4CA69523-1EA1-104A-A96F-2D07AD6A81AA}" srcOrd="5" destOrd="0" presId="urn:microsoft.com/office/officeart/2005/8/layout/vList2"/>
    <dgm:cxn modelId="{2D9B5ED9-A207-BF4F-9710-643FFD2EB435}" type="presParOf" srcId="{94E6F0A4-22A4-314F-AD80-8D1866C35AC3}" destId="{28ACC276-6A40-2249-A817-F1FD2E100DBC}" srcOrd="6" destOrd="0" presId="urn:microsoft.com/office/officeart/2005/8/layout/vList2"/>
    <dgm:cxn modelId="{383471AF-6DD4-DC45-9D43-36BD0E4A4F4C}" type="presParOf" srcId="{94E6F0A4-22A4-314F-AD80-8D1866C35AC3}" destId="{B16B4115-1120-A443-851B-152E6D8982FE}" srcOrd="7" destOrd="0" presId="urn:microsoft.com/office/officeart/2005/8/layout/vList2"/>
    <dgm:cxn modelId="{9DF18C7D-7F44-AD49-B71F-A6DC7890680D}" type="presParOf" srcId="{94E6F0A4-22A4-314F-AD80-8D1866C35AC3}" destId="{DA0CA882-3C2B-244D-915D-BC2DD00E2DFA}" srcOrd="8" destOrd="0" presId="urn:microsoft.com/office/officeart/2005/8/layout/vList2"/>
    <dgm:cxn modelId="{59CC4916-AFE3-D840-85E7-AA71399A5DC6}" type="presParOf" srcId="{94E6F0A4-22A4-314F-AD80-8D1866C35AC3}" destId="{396D4F9A-D32F-0A49-852F-14B5307610DF}" srcOrd="9" destOrd="0" presId="urn:microsoft.com/office/officeart/2005/8/layout/vList2"/>
    <dgm:cxn modelId="{0994C6AC-A5EB-2F4F-8B00-521EAF5D005A}" type="presParOf" srcId="{94E6F0A4-22A4-314F-AD80-8D1866C35AC3}" destId="{78327D12-832F-2B41-B682-5BE2691EEAF9}" srcOrd="10" destOrd="0" presId="urn:microsoft.com/office/officeart/2005/8/layout/vList2"/>
    <dgm:cxn modelId="{F64268AA-7EFE-6841-B11D-71B9B4619EB5}" type="presParOf" srcId="{94E6F0A4-22A4-314F-AD80-8D1866C35AC3}" destId="{5E663415-E975-7F40-A1AB-BFB195EC6453}" srcOrd="11" destOrd="0" presId="urn:microsoft.com/office/officeart/2005/8/layout/vList2"/>
    <dgm:cxn modelId="{DDA14D49-F05A-5B41-A6DD-7761DC6D1135}" type="presParOf" srcId="{94E6F0A4-22A4-314F-AD80-8D1866C35AC3}" destId="{88C05D9B-6FCB-314B-9FC1-3648F7FB9987}" srcOrd="12" destOrd="0" presId="urn:microsoft.com/office/officeart/2005/8/layout/vList2"/>
    <dgm:cxn modelId="{73CE9D3A-EF82-6E4C-8B1C-3BBA12C42F9B}" type="presParOf" srcId="{94E6F0A4-22A4-314F-AD80-8D1866C35AC3}" destId="{9925EBF8-AE46-7F4B-9AC9-4B1CFFEF902B}" srcOrd="13" destOrd="0" presId="urn:microsoft.com/office/officeart/2005/8/layout/vList2"/>
    <dgm:cxn modelId="{1712F23F-67DD-9042-91BD-4D1576161511}" type="presParOf" srcId="{94E6F0A4-22A4-314F-AD80-8D1866C35AC3}" destId="{2F7A7A27-853B-4941-9006-ED13C24BD37D}" srcOrd="14" destOrd="0" presId="urn:microsoft.com/office/officeart/2005/8/layout/vList2"/>
    <dgm:cxn modelId="{EE3F88B7-EACB-154E-8392-021941E71F1D}" type="presParOf" srcId="{94E6F0A4-22A4-314F-AD80-8D1866C35AC3}" destId="{44B722BD-2BF4-AF4C-924A-5EDBE5C45352}" srcOrd="15" destOrd="0" presId="urn:microsoft.com/office/officeart/2005/8/layout/vList2"/>
    <dgm:cxn modelId="{1BF6B426-ACC2-844C-BCC9-56B065FA925B}" type="presParOf" srcId="{94E6F0A4-22A4-314F-AD80-8D1866C35AC3}" destId="{383FBEEA-71C1-E547-928B-B6E1DD088C71}" srcOrd="16" destOrd="0" presId="urn:microsoft.com/office/officeart/2005/8/layout/vList2"/>
    <dgm:cxn modelId="{66842F1E-CF2D-6244-997E-22BDC3EFD135}" type="presParOf" srcId="{94E6F0A4-22A4-314F-AD80-8D1866C35AC3}" destId="{05ABA6B1-9F81-7B43-8AB7-FEB052A9FB6F}" srcOrd="17" destOrd="0" presId="urn:microsoft.com/office/officeart/2005/8/layout/vList2"/>
    <dgm:cxn modelId="{EF0E18C3-C30A-B44A-9C41-B0325F32147F}" type="presParOf" srcId="{94E6F0A4-22A4-314F-AD80-8D1866C35AC3}" destId="{72870C67-3FB8-7747-8DBA-3AEC3615C99D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10822-406C-FA40-9AEF-315ACB31FF1F}">
      <dsp:nvSpPr>
        <dsp:cNvPr id="0" name=""/>
        <dsp:cNvSpPr/>
      </dsp:nvSpPr>
      <dsp:spPr>
        <a:xfrm>
          <a:off x="0" y="90502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1. Never compromise on security</a:t>
          </a:r>
        </a:p>
      </dsp:txBody>
      <dsp:txXfrm>
        <a:off x="22246" y="112748"/>
        <a:ext cx="5846727" cy="411223"/>
      </dsp:txXfrm>
    </dsp:sp>
    <dsp:sp modelId="{E125CA77-8CB6-DB47-8A97-07B671E7FFE3}">
      <dsp:nvSpPr>
        <dsp:cNvPr id="0" name=""/>
        <dsp:cNvSpPr/>
      </dsp:nvSpPr>
      <dsp:spPr>
        <a:xfrm>
          <a:off x="0" y="600937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2. No to Personal Data (unless…)</a:t>
          </a:r>
        </a:p>
      </dsp:txBody>
      <dsp:txXfrm>
        <a:off x="22246" y="623183"/>
        <a:ext cx="5846727" cy="411223"/>
      </dsp:txXfrm>
    </dsp:sp>
    <dsp:sp modelId="{21EE6903-437A-3946-8415-FF848DC3103D}">
      <dsp:nvSpPr>
        <dsp:cNvPr id="0" name=""/>
        <dsp:cNvSpPr/>
      </dsp:nvSpPr>
      <dsp:spPr>
        <a:xfrm>
          <a:off x="0" y="1111372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3. Data is a strategic asset</a:t>
          </a:r>
        </a:p>
      </dsp:txBody>
      <dsp:txXfrm>
        <a:off x="22246" y="1133618"/>
        <a:ext cx="5846727" cy="411223"/>
      </dsp:txXfrm>
    </dsp:sp>
    <dsp:sp modelId="{28ACC276-6A40-2249-A817-F1FD2E100DBC}">
      <dsp:nvSpPr>
        <dsp:cNvPr id="0" name=""/>
        <dsp:cNvSpPr/>
      </dsp:nvSpPr>
      <dsp:spPr>
        <a:xfrm>
          <a:off x="0" y="1621807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4. Don't reinvent the wheel </a:t>
          </a:r>
        </a:p>
      </dsp:txBody>
      <dsp:txXfrm>
        <a:off x="22246" y="1644053"/>
        <a:ext cx="5846727" cy="411223"/>
      </dsp:txXfrm>
    </dsp:sp>
    <dsp:sp modelId="{DA0CA882-3C2B-244D-915D-BC2DD00E2DFA}">
      <dsp:nvSpPr>
        <dsp:cNvPr id="0" name=""/>
        <dsp:cNvSpPr/>
      </dsp:nvSpPr>
      <dsp:spPr>
        <a:xfrm>
          <a:off x="0" y="2132242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5 Everything should be reusable</a:t>
          </a:r>
        </a:p>
      </dsp:txBody>
      <dsp:txXfrm>
        <a:off x="22246" y="2154488"/>
        <a:ext cx="5846727" cy="411223"/>
      </dsp:txXfrm>
    </dsp:sp>
    <dsp:sp modelId="{78327D12-832F-2B41-B682-5BE2691EEAF9}">
      <dsp:nvSpPr>
        <dsp:cNvPr id="0" name=""/>
        <dsp:cNvSpPr/>
      </dsp:nvSpPr>
      <dsp:spPr>
        <a:xfrm>
          <a:off x="0" y="2642677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6. Embrace change</a:t>
          </a:r>
        </a:p>
      </dsp:txBody>
      <dsp:txXfrm>
        <a:off x="22246" y="2664923"/>
        <a:ext cx="5846727" cy="411223"/>
      </dsp:txXfrm>
    </dsp:sp>
    <dsp:sp modelId="{88C05D9B-6FCB-314B-9FC1-3648F7FB9987}">
      <dsp:nvSpPr>
        <dsp:cNvPr id="0" name=""/>
        <dsp:cNvSpPr/>
      </dsp:nvSpPr>
      <dsp:spPr>
        <a:xfrm>
          <a:off x="0" y="3153111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7. Stay independent</a:t>
          </a:r>
        </a:p>
      </dsp:txBody>
      <dsp:txXfrm>
        <a:off x="22246" y="3175357"/>
        <a:ext cx="5846727" cy="411223"/>
      </dsp:txXfrm>
    </dsp:sp>
    <dsp:sp modelId="{2F7A7A27-853B-4941-9006-ED13C24BD37D}">
      <dsp:nvSpPr>
        <dsp:cNvPr id="0" name=""/>
        <dsp:cNvSpPr/>
      </dsp:nvSpPr>
      <dsp:spPr>
        <a:xfrm>
          <a:off x="0" y="3663546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8. Don’t (try to) boil the ocean</a:t>
          </a:r>
        </a:p>
      </dsp:txBody>
      <dsp:txXfrm>
        <a:off x="22246" y="3685792"/>
        <a:ext cx="5846727" cy="411223"/>
      </dsp:txXfrm>
    </dsp:sp>
    <dsp:sp modelId="{383FBEEA-71C1-E547-928B-B6E1DD088C71}">
      <dsp:nvSpPr>
        <dsp:cNvPr id="0" name=""/>
        <dsp:cNvSpPr/>
      </dsp:nvSpPr>
      <dsp:spPr>
        <a:xfrm>
          <a:off x="0" y="4173981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9. Maximize Utilization</a:t>
          </a:r>
        </a:p>
      </dsp:txBody>
      <dsp:txXfrm>
        <a:off x="22246" y="4196227"/>
        <a:ext cx="5846727" cy="411223"/>
      </dsp:txXfrm>
    </dsp:sp>
    <dsp:sp modelId="{72870C67-3FB8-7747-8DBA-3AEC3615C99D}">
      <dsp:nvSpPr>
        <dsp:cNvPr id="0" name=""/>
        <dsp:cNvSpPr/>
      </dsp:nvSpPr>
      <dsp:spPr>
        <a:xfrm>
          <a:off x="0" y="4684416"/>
          <a:ext cx="5891219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10. Minimize Carbon Footprint</a:t>
          </a:r>
        </a:p>
      </dsp:txBody>
      <dsp:txXfrm>
        <a:off x="22246" y="4706662"/>
        <a:ext cx="5846727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C15CB-297B-7843-997E-948584B23BCB}" type="datetimeFigureOut">
              <a:rPr lang="en-NL" smtClean="0"/>
              <a:t>05/03/2024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A9B17-F237-954F-8D89-61D8EB21553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243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1" name="Shape 8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otherwise known as the hub for excellent research on AI, data, and digitalization 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dirty="0">
                <a:solidFill>
                  <a:srgbClr val="FFFFFF"/>
                </a:solidFill>
                <a:effectLst/>
                <a:latin typeface="Poppins" panose="020B0604020202020204" pitchFamily="34" charset="0"/>
              </a:rPr>
              <a:t>Version Long: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 err="1">
                <a:effectLst/>
                <a:latin typeface="Helvetica Neue" panose="02000503000000020004" pitchFamily="2" charset="0"/>
              </a:rPr>
              <a:t>Our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first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most important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guiding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principle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is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our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hands-on approach in making talent more data competent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by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teaching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them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everything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there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is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know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about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power of data,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turn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into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valuable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information,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learn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from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become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competent,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use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competence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make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wiser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decisions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. </a:t>
            </a:r>
            <a:endParaRPr lang="nl-NL" sz="2400" dirty="0">
              <a:effectLst/>
              <a:latin typeface="Helvetica Neue" panose="02000503000000020004" pitchFamily="2" charset="0"/>
            </a:endParaRPr>
          </a:p>
          <a:p>
            <a:r>
              <a:rPr lang="nl-NL" sz="2400" dirty="0">
                <a:effectLst/>
                <a:latin typeface="Helvetica Neue" panose="02000503000000020004" pitchFamily="2" charset="0"/>
              </a:rPr>
              <a:t>We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skill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re-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skill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in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understanding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come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from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data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wisdom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we let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experience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context of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use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of data in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their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work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learning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environment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by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trying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applying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. </a:t>
            </a:r>
          </a:p>
          <a:p>
            <a:r>
              <a:rPr lang="nl-NL" sz="2400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way we combine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education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research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with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hands-on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experience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in data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analytics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,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turning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talent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into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future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digital leaders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for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a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sustainable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future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64DF4-EE13-4846-87F2-DA78DA6B154E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4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7" name="Shape 1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/>
              <a:t>Version 1:</a:t>
            </a:r>
          </a:p>
          <a:p>
            <a:pPr marL="0" marR="0" lvl="0" indent="0" algn="l" defTabSz="70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/>
              <a:t>Expert practices that use our Erasmus Data Collaboratory, a space we established where our stakeholders can collaborate on data-related challenges. With the support of the various tech partners that donate their technology, the Collaboratory will exploit a so-called ‘Data Sandbox’ The sandbox may be used for activities that vary from general experimenting with data to building a proof of concept. It supports data-sharing in a safe and secure environment.</a:t>
            </a:r>
            <a:endParaRPr lang="en-GB" sz="900" b="0" dirty="0">
              <a:cs typeface="Arial" panose="020B0604020202020204" pitchFamily="34" charset="0"/>
            </a:endParaRPr>
          </a:p>
          <a:p>
            <a:pPr marL="0" marR="0" lvl="0" indent="0" algn="l" defTabSz="70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21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7" name="Shape 1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/>
              <a:t>Version 1:</a:t>
            </a:r>
          </a:p>
          <a:p>
            <a:pPr marL="0" marR="0" lvl="0" indent="0" algn="l" defTabSz="70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/>
              <a:t>Expert practices that use our Erasmus Data Collaboratory, a space we established where our stakeholders can collaborate on data-related challenges. With the support of the various tech partners that donate their technology, the Collaboratory will exploit a so-called ‘Data Sandbox’ The sandbox may be used for activities that vary from general experimenting with data to building a proof of concept. It supports data-sharing in a safe and secure environment.</a:t>
            </a:r>
            <a:endParaRPr lang="en-GB" sz="900" b="0" dirty="0">
              <a:cs typeface="Arial" panose="020B0604020202020204" pitchFamily="34" charset="0"/>
            </a:endParaRPr>
          </a:p>
          <a:p>
            <a:pPr marL="0" marR="0" lvl="0" indent="0" algn="l" defTabSz="70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88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5D3D7-3B65-A943-88CD-78446C4B1352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029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A9B17-F237-954F-8D89-61D8EB215539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690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837CA-DE2C-F743-9851-64BE719ECB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5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dirty="0">
                <a:solidFill>
                  <a:srgbClr val="FFFFFF"/>
                </a:solidFill>
                <a:effectLst/>
                <a:latin typeface="Poppins" panose="020B0604020202020204" pitchFamily="34" charset="0"/>
              </a:rPr>
              <a:t>Version Long: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 err="1">
                <a:effectLst/>
                <a:latin typeface="Helvetica Neue" panose="02000503000000020004" pitchFamily="2" charset="0"/>
              </a:rPr>
              <a:t>Our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first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most important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guiding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principle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is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our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hands-on approach in making talent more data competent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by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teaching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them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everything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there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is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know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about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power of data,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turn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into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valuable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information,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learn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from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become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competent,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use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that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competence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make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wiser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1600" dirty="0" err="1">
                <a:effectLst/>
                <a:latin typeface="Helvetica Neue" panose="02000503000000020004" pitchFamily="2" charset="0"/>
              </a:rPr>
              <a:t>decisions</a:t>
            </a:r>
            <a:r>
              <a:rPr lang="nl-NL" sz="1600" dirty="0">
                <a:effectLst/>
                <a:latin typeface="Helvetica Neue" panose="02000503000000020004" pitchFamily="2" charset="0"/>
              </a:rPr>
              <a:t>. </a:t>
            </a:r>
            <a:endParaRPr lang="nl-NL" sz="2400" dirty="0">
              <a:effectLst/>
              <a:latin typeface="Helvetica Neue" panose="02000503000000020004" pitchFamily="2" charset="0"/>
            </a:endParaRPr>
          </a:p>
          <a:p>
            <a:r>
              <a:rPr lang="nl-NL" sz="2400" dirty="0">
                <a:effectLst/>
                <a:latin typeface="Helvetica Neue" panose="02000503000000020004" pitchFamily="2" charset="0"/>
              </a:rPr>
              <a:t>We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skill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re-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skill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in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understanding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come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from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data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wisdom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we let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them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experience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context of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use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of data in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their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work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learning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environment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by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trying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applying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. </a:t>
            </a:r>
          </a:p>
          <a:p>
            <a:r>
              <a:rPr lang="nl-NL" sz="2400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way we combine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education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research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with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hands-on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experience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in data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analytics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,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turning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talent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into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future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digital leaders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for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a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sustainable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 </a:t>
            </a:r>
            <a:r>
              <a:rPr lang="nl-NL" sz="2400" dirty="0" err="1">
                <a:effectLst/>
                <a:latin typeface="Helvetica Neue" panose="02000503000000020004" pitchFamily="2" charset="0"/>
              </a:rPr>
              <a:t>future</a:t>
            </a:r>
            <a:r>
              <a:rPr lang="nl-NL" sz="2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64DF4-EE13-4846-87F2-DA78DA6B154E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0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837CA-DE2C-F743-9851-64BE719ECB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3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F29859-F06D-7F6D-38B7-464DED971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99389"/>
            <a:ext cx="12192000" cy="3651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Museo Sans 500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629B6-D8DD-BC07-6401-BBF23341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  <p:pic>
        <p:nvPicPr>
          <p:cNvPr id="7" name="Afbeelding" descr="Afbeelding">
            <a:extLst>
              <a:ext uri="{FF2B5EF4-FFF2-40B4-BE49-F238E27FC236}">
                <a16:creationId xmlns:a16="http://schemas.microsoft.com/office/drawing/2014/main" id="{8CC646C1-359D-C2E9-6816-A25D93C02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0471" y="498662"/>
            <a:ext cx="7097148" cy="1766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" descr="Afbeelding">
            <a:extLst>
              <a:ext uri="{FF2B5EF4-FFF2-40B4-BE49-F238E27FC236}">
                <a16:creationId xmlns:a16="http://schemas.microsoft.com/office/drawing/2014/main" id="{7DB9E016-326B-5F2E-92E8-85BDC34E4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2497" y="5804922"/>
            <a:ext cx="1244551" cy="12030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epeer">
            <a:extLst>
              <a:ext uri="{FF2B5EF4-FFF2-40B4-BE49-F238E27FC236}">
                <a16:creationId xmlns:a16="http://schemas.microsoft.com/office/drawing/2014/main" id="{4D54AEF1-9582-7027-6CCC-F0C27FFA30E1}"/>
              </a:ext>
            </a:extLst>
          </p:cNvPr>
          <p:cNvGrpSpPr/>
          <p:nvPr userDrawn="1"/>
        </p:nvGrpSpPr>
        <p:grpSpPr>
          <a:xfrm>
            <a:off x="1082505" y="6059432"/>
            <a:ext cx="8591021" cy="198087"/>
            <a:chOff x="0" y="0"/>
            <a:chExt cx="8591020" cy="198085"/>
          </a:xfrm>
        </p:grpSpPr>
        <p:sp>
          <p:nvSpPr>
            <p:cNvPr id="10" name="Cirkel">
              <a:extLst>
                <a:ext uri="{FF2B5EF4-FFF2-40B4-BE49-F238E27FC236}">
                  <a16:creationId xmlns:a16="http://schemas.microsoft.com/office/drawing/2014/main" id="{1B9BAC19-65C1-3F48-09EA-184981436562}"/>
                </a:ext>
              </a:extLst>
            </p:cNvPr>
            <p:cNvSpPr/>
            <p:nvPr/>
          </p:nvSpPr>
          <p:spPr>
            <a:xfrm>
              <a:off x="0" y="0"/>
              <a:ext cx="198086" cy="198086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jn">
              <a:extLst>
                <a:ext uri="{FF2B5EF4-FFF2-40B4-BE49-F238E27FC236}">
                  <a16:creationId xmlns:a16="http://schemas.microsoft.com/office/drawing/2014/main" id="{3B7E0651-AD48-98B8-B78E-F3CE348A5981}"/>
                </a:ext>
              </a:extLst>
            </p:cNvPr>
            <p:cNvSpPr/>
            <p:nvPr/>
          </p:nvSpPr>
          <p:spPr>
            <a:xfrm>
              <a:off x="17329" y="102627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296CCD1D-D77C-3F4A-4A7F-814DD6A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29" y="2722512"/>
            <a:ext cx="12191999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941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9221-023E-9C28-D992-626539EC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8F33F-3940-1A0B-3804-8BF62C1CE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4E19-0027-4E76-AB28-2B9D3912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D818C-9D96-9F43-A020-2CB8AC57D843}" type="datetimeFigureOut">
              <a:rPr lang="en-NL" smtClean="0"/>
              <a:t>05/03/2024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C9F9-9EAD-DF9C-7BB3-6A1AD570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8905D-5FF1-DAE5-1D42-63634714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19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0C3C70-3E57-E3DD-D79F-E9F0FEFB3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83B93-F040-FE0A-16E0-D50B4A670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C5791-40D9-5653-F430-F7FFB584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D818C-9D96-9F43-A020-2CB8AC57D843}" type="datetimeFigureOut">
              <a:rPr lang="en-NL" smtClean="0"/>
              <a:t>05/03/2024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FACC-C4F6-07DB-ED80-9E6D74B8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5213D-3723-2C2C-5920-E4899CB9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726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lacehol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" descr="Afbeelding"/>
          <p:cNvPicPr>
            <a:picLocks noChangeAspect="1"/>
          </p:cNvPicPr>
          <p:nvPr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5669985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ceholderImage.png"/>
          <p:cNvSpPr>
            <a:spLocks noGrp="1"/>
          </p:cNvSpPr>
          <p:nvPr>
            <p:ph type="pic" idx="21"/>
          </p:nvPr>
        </p:nvSpPr>
        <p:spPr>
          <a:xfrm>
            <a:off x="-2009449" y="-2205741"/>
            <a:ext cx="10767373" cy="107673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" name="Tekst"/>
          <p:cNvSpPr txBox="1">
            <a:spLocks noGrp="1"/>
          </p:cNvSpPr>
          <p:nvPr>
            <p:ph type="body" sz="quarter" idx="22"/>
          </p:nvPr>
        </p:nvSpPr>
        <p:spPr>
          <a:xfrm>
            <a:off x="7248072" y="926933"/>
            <a:ext cx="4077245" cy="553998"/>
          </a:xfrm>
          <a:prstGeom prst="rect">
            <a:avLst/>
          </a:prstGeom>
          <a:effectLst>
            <a:outerShdw blurRad="622300" dist="12033" dir="5400000" rotWithShape="0">
              <a:srgbClr val="000000">
                <a:alpha val="33450"/>
              </a:srgbClr>
            </a:outerShdw>
          </a:effectLst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2F5698"/>
                </a:solidFill>
                <a:latin typeface="Museo Sans 900"/>
                <a:sym typeface="Museo Sans 900"/>
              </a:defRPr>
            </a:lvl1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2F5698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pPr>
            <a:endParaRPr/>
          </a:p>
        </p:txBody>
      </p:sp>
      <p:grpSp>
        <p:nvGrpSpPr>
          <p:cNvPr id="31" name="Groepeer"/>
          <p:cNvGrpSpPr/>
          <p:nvPr/>
        </p:nvGrpSpPr>
        <p:grpSpPr>
          <a:xfrm>
            <a:off x="1624965" y="6308787"/>
            <a:ext cx="10231561" cy="352093"/>
            <a:chOff x="0" y="0"/>
            <a:chExt cx="10231559" cy="352091"/>
          </a:xfrm>
        </p:grpSpPr>
        <p:pic>
          <p:nvPicPr>
            <p:cNvPr id="28" name="Afbeelding" descr="Afbeeldi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Cirkel"/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427"/>
            </a:p>
          </p:txBody>
        </p:sp>
        <p:sp>
          <p:nvSpPr>
            <p:cNvPr id="30" name="Lijn"/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427"/>
            </a:p>
          </p:txBody>
        </p:sp>
      </p:grpSp>
    </p:spTree>
    <p:extLst>
      <p:ext uri="{BB962C8B-B14F-4D97-AF65-F5344CB8AC3E}">
        <p14:creationId xmlns:p14="http://schemas.microsoft.com/office/powerpoint/2010/main" val="10333963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DA Purp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D646E57E-868B-ACEB-78BA-63EB16337794}"/>
              </a:ext>
            </a:extLst>
          </p:cNvPr>
          <p:cNvSpPr/>
          <p:nvPr userDrawn="1"/>
        </p:nvSpPr>
        <p:spPr>
          <a:xfrm>
            <a:off x="23934" y="-12700"/>
            <a:ext cx="12192000" cy="6883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1A278-CC76-CC74-C158-0C3547F8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5919" y="6322011"/>
            <a:ext cx="555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C05998-71B9-A242-8007-C241BD065704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18D6BB06-5623-7543-F183-B1037ABA31A5}"/>
              </a:ext>
            </a:extLst>
          </p:cNvPr>
          <p:cNvGrpSpPr/>
          <p:nvPr userDrawn="1"/>
        </p:nvGrpSpPr>
        <p:grpSpPr>
          <a:xfrm>
            <a:off x="980438" y="6315828"/>
            <a:ext cx="10231124" cy="352092"/>
            <a:chOff x="0" y="0"/>
            <a:chExt cx="10231122" cy="352091"/>
          </a:xfrm>
        </p:grpSpPr>
        <p:pic>
          <p:nvPicPr>
            <p:cNvPr id="9" name="Afbeelding" descr="Afbeelding">
              <a:extLst>
                <a:ext uri="{FF2B5EF4-FFF2-40B4-BE49-F238E27FC236}">
                  <a16:creationId xmlns:a16="http://schemas.microsoft.com/office/drawing/2014/main" id="{3122F6FF-F8D6-31D4-A0FC-19E4DBFB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6854" y="0"/>
              <a:ext cx="1414269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irkel">
              <a:extLst>
                <a:ext uri="{FF2B5EF4-FFF2-40B4-BE49-F238E27FC236}">
                  <a16:creationId xmlns:a16="http://schemas.microsoft.com/office/drawing/2014/main" id="{47669FFA-8D6B-0AA6-7F88-D1244A21F0C9}"/>
                </a:ext>
              </a:extLst>
            </p:cNvPr>
            <p:cNvSpPr/>
            <p:nvPr/>
          </p:nvSpPr>
          <p:spPr>
            <a:xfrm>
              <a:off x="0" y="89703"/>
              <a:ext cx="198086" cy="198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jn">
              <a:extLst>
                <a:ext uri="{FF2B5EF4-FFF2-40B4-BE49-F238E27FC236}">
                  <a16:creationId xmlns:a16="http://schemas.microsoft.com/office/drawing/2014/main" id="{2D470FC2-241A-F9B5-8FA7-00C3FBD34163}"/>
                </a:ext>
              </a:extLst>
            </p:cNvPr>
            <p:cNvSpPr/>
            <p:nvPr/>
          </p:nvSpPr>
          <p:spPr>
            <a:xfrm>
              <a:off x="17329" y="192330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" name="Tekst">
            <a:extLst>
              <a:ext uri="{FF2B5EF4-FFF2-40B4-BE49-F238E27FC236}">
                <a16:creationId xmlns:a16="http://schemas.microsoft.com/office/drawing/2014/main" id="{F696EF6B-428B-B5F8-C630-F001889FD382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3488602" y="538378"/>
            <a:ext cx="8502976" cy="548641"/>
          </a:xfrm>
          <a:prstGeom prst="rect">
            <a:avLst/>
          </a:prstGeom>
          <a:effectLst>
            <a:outerShdw blurRad="622300" dist="12033" dir="5400000" rotWithShape="0">
              <a:srgbClr val="000000">
                <a:alpha val="33450"/>
              </a:srgbClr>
            </a:outerShdw>
          </a:effectLst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40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DA Purp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1A278-CC76-CC74-C158-0C3547F8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5919" y="6322011"/>
            <a:ext cx="555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C05998-71B9-A242-8007-C241BD065704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18D6BB06-5623-7543-F183-B1037ABA31A5}"/>
              </a:ext>
            </a:extLst>
          </p:cNvPr>
          <p:cNvGrpSpPr/>
          <p:nvPr userDrawn="1"/>
        </p:nvGrpSpPr>
        <p:grpSpPr>
          <a:xfrm>
            <a:off x="980438" y="6315828"/>
            <a:ext cx="10231124" cy="352092"/>
            <a:chOff x="0" y="0"/>
            <a:chExt cx="10231122" cy="352091"/>
          </a:xfrm>
        </p:grpSpPr>
        <p:pic>
          <p:nvPicPr>
            <p:cNvPr id="9" name="Afbeelding" descr="Afbeelding">
              <a:extLst>
                <a:ext uri="{FF2B5EF4-FFF2-40B4-BE49-F238E27FC236}">
                  <a16:creationId xmlns:a16="http://schemas.microsoft.com/office/drawing/2014/main" id="{3122F6FF-F8D6-31D4-A0FC-19E4DBFB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6854" y="0"/>
              <a:ext cx="1414269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irkel">
              <a:extLst>
                <a:ext uri="{FF2B5EF4-FFF2-40B4-BE49-F238E27FC236}">
                  <a16:creationId xmlns:a16="http://schemas.microsoft.com/office/drawing/2014/main" id="{47669FFA-8D6B-0AA6-7F88-D1244A21F0C9}"/>
                </a:ext>
              </a:extLst>
            </p:cNvPr>
            <p:cNvSpPr/>
            <p:nvPr/>
          </p:nvSpPr>
          <p:spPr>
            <a:xfrm>
              <a:off x="0" y="89703"/>
              <a:ext cx="198086" cy="198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jn">
              <a:extLst>
                <a:ext uri="{FF2B5EF4-FFF2-40B4-BE49-F238E27FC236}">
                  <a16:creationId xmlns:a16="http://schemas.microsoft.com/office/drawing/2014/main" id="{2D470FC2-241A-F9B5-8FA7-00C3FBD34163}"/>
                </a:ext>
              </a:extLst>
            </p:cNvPr>
            <p:cNvSpPr/>
            <p:nvPr/>
          </p:nvSpPr>
          <p:spPr>
            <a:xfrm>
              <a:off x="17329" y="192330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Rechthoek">
            <a:extLst>
              <a:ext uri="{FF2B5EF4-FFF2-40B4-BE49-F238E27FC236}">
                <a16:creationId xmlns:a16="http://schemas.microsoft.com/office/drawing/2014/main" id="{97C4E3C5-6FFB-8511-D4D4-3B316577E252}"/>
              </a:ext>
            </a:extLst>
          </p:cNvPr>
          <p:cNvSpPr/>
          <p:nvPr userDrawn="1"/>
        </p:nvSpPr>
        <p:spPr>
          <a:xfrm flipH="1">
            <a:off x="-25401" y="-12700"/>
            <a:ext cx="12118083" cy="6883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Tekst">
            <a:extLst>
              <a:ext uri="{FF2B5EF4-FFF2-40B4-BE49-F238E27FC236}">
                <a16:creationId xmlns:a16="http://schemas.microsoft.com/office/drawing/2014/main" id="{A0B935B0-ADEE-0821-4967-E243EBDAEAB2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54132" y="472365"/>
            <a:ext cx="8185231" cy="548641"/>
          </a:xfrm>
          <a:prstGeom prst="rect">
            <a:avLst/>
          </a:prstGeom>
          <a:effectLst>
            <a:outerShdw blurRad="939800" dist="12033" dir="5400000" rotWithShape="0">
              <a:srgbClr val="000000">
                <a:alpha val="64692"/>
              </a:srgbClr>
            </a:outerShdw>
          </a:effectLst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895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DA Purpl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1A278-CC76-CC74-C158-0C3547F8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5919" y="6322011"/>
            <a:ext cx="555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C05998-71B9-A242-8007-C241BD065704}" type="slidenum">
              <a:rPr lang="en-NL" smtClean="0"/>
              <a:pPr/>
              <a:t>‹#›</a:t>
            </a:fld>
            <a:endParaRPr lang="en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18D6BB06-5623-7543-F183-B1037ABA31A5}"/>
              </a:ext>
            </a:extLst>
          </p:cNvPr>
          <p:cNvGrpSpPr/>
          <p:nvPr userDrawn="1"/>
        </p:nvGrpSpPr>
        <p:grpSpPr>
          <a:xfrm>
            <a:off x="980438" y="6315828"/>
            <a:ext cx="10231124" cy="352092"/>
            <a:chOff x="0" y="0"/>
            <a:chExt cx="10231122" cy="352091"/>
          </a:xfrm>
        </p:grpSpPr>
        <p:pic>
          <p:nvPicPr>
            <p:cNvPr id="9" name="Afbeelding" descr="Afbeelding">
              <a:extLst>
                <a:ext uri="{FF2B5EF4-FFF2-40B4-BE49-F238E27FC236}">
                  <a16:creationId xmlns:a16="http://schemas.microsoft.com/office/drawing/2014/main" id="{3122F6FF-F8D6-31D4-A0FC-19E4DBFB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6854" y="0"/>
              <a:ext cx="1414269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irkel">
              <a:extLst>
                <a:ext uri="{FF2B5EF4-FFF2-40B4-BE49-F238E27FC236}">
                  <a16:creationId xmlns:a16="http://schemas.microsoft.com/office/drawing/2014/main" id="{47669FFA-8D6B-0AA6-7F88-D1244A21F0C9}"/>
                </a:ext>
              </a:extLst>
            </p:cNvPr>
            <p:cNvSpPr/>
            <p:nvPr/>
          </p:nvSpPr>
          <p:spPr>
            <a:xfrm>
              <a:off x="0" y="89703"/>
              <a:ext cx="198086" cy="198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jn">
              <a:extLst>
                <a:ext uri="{FF2B5EF4-FFF2-40B4-BE49-F238E27FC236}">
                  <a16:creationId xmlns:a16="http://schemas.microsoft.com/office/drawing/2014/main" id="{2D470FC2-241A-F9B5-8FA7-00C3FBD34163}"/>
                </a:ext>
              </a:extLst>
            </p:cNvPr>
            <p:cNvSpPr/>
            <p:nvPr/>
          </p:nvSpPr>
          <p:spPr>
            <a:xfrm>
              <a:off x="17329" y="192330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20152DB5-799E-5E78-61A4-1A7FDD3CE5D5}"/>
              </a:ext>
            </a:extLst>
          </p:cNvPr>
          <p:cNvSpPr/>
          <p:nvPr userDrawn="1"/>
        </p:nvSpPr>
        <p:spPr>
          <a:xfrm rot="10809641">
            <a:off x="-80975" y="-99164"/>
            <a:ext cx="12675684" cy="7276461"/>
          </a:xfrm>
          <a:prstGeom prst="rect">
            <a:avLst/>
          </a:prstGeom>
          <a:gradFill>
            <a:gsLst>
              <a:gs pos="0">
                <a:srgbClr val="DA1B7F">
                  <a:alpha val="83050"/>
                </a:srgbClr>
              </a:gs>
              <a:gs pos="35000">
                <a:srgbClr val="402F8F">
                  <a:alpha val="83050"/>
                </a:srgbClr>
              </a:gs>
              <a:gs pos="73594">
                <a:srgbClr val="2F5698">
                  <a:alpha val="83050"/>
                </a:srgbClr>
              </a:gs>
              <a:gs pos="100000">
                <a:srgbClr val="2F5698">
                  <a:alpha val="83050"/>
                </a:srgbClr>
              </a:gs>
            </a:gsLst>
            <a:path>
              <a:fillToRect l="120066" t="93245" r="-20066" b="6754"/>
            </a:path>
          </a:gradFill>
          <a:ln w="12700">
            <a:miter lim="400000"/>
          </a:ln>
          <a:effectLst>
            <a:outerShdw blurRad="1270000" rotWithShape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5" name="Groepeer">
            <a:extLst>
              <a:ext uri="{FF2B5EF4-FFF2-40B4-BE49-F238E27FC236}">
                <a16:creationId xmlns:a16="http://schemas.microsoft.com/office/drawing/2014/main" id="{B7102C6D-5FFC-0756-BAC9-773D34DE9ADA}"/>
              </a:ext>
            </a:extLst>
          </p:cNvPr>
          <p:cNvGrpSpPr/>
          <p:nvPr userDrawn="1"/>
        </p:nvGrpSpPr>
        <p:grpSpPr>
          <a:xfrm>
            <a:off x="980438" y="6233636"/>
            <a:ext cx="10231124" cy="352092"/>
            <a:chOff x="0" y="0"/>
            <a:chExt cx="10231122" cy="352091"/>
          </a:xfrm>
        </p:grpSpPr>
        <p:pic>
          <p:nvPicPr>
            <p:cNvPr id="7" name="Afbeelding" descr="Afbeelding">
              <a:extLst>
                <a:ext uri="{FF2B5EF4-FFF2-40B4-BE49-F238E27FC236}">
                  <a16:creationId xmlns:a16="http://schemas.microsoft.com/office/drawing/2014/main" id="{AD1A5A41-AD9A-285F-F034-67DA7BAC3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6854" y="0"/>
              <a:ext cx="1414269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Cirkel">
              <a:extLst>
                <a:ext uri="{FF2B5EF4-FFF2-40B4-BE49-F238E27FC236}">
                  <a16:creationId xmlns:a16="http://schemas.microsoft.com/office/drawing/2014/main" id="{0371F623-DFA9-2BF4-E7F7-33387E7CFFFE}"/>
                </a:ext>
              </a:extLst>
            </p:cNvPr>
            <p:cNvSpPr/>
            <p:nvPr/>
          </p:nvSpPr>
          <p:spPr>
            <a:xfrm>
              <a:off x="0" y="89703"/>
              <a:ext cx="198086" cy="198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Lijn">
              <a:extLst>
                <a:ext uri="{FF2B5EF4-FFF2-40B4-BE49-F238E27FC236}">
                  <a16:creationId xmlns:a16="http://schemas.microsoft.com/office/drawing/2014/main" id="{77FC4BD3-5399-2881-862C-E190B6743CDC}"/>
                </a:ext>
              </a:extLst>
            </p:cNvPr>
            <p:cNvSpPr/>
            <p:nvPr/>
          </p:nvSpPr>
          <p:spPr>
            <a:xfrm>
              <a:off x="17329" y="192330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69865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BFE5-1945-CAD8-7183-FFC7681F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6F5E-CBE4-16A9-BD47-755ACA943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4E7DB-91EE-882E-71AE-E2402908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C5431-4AA7-614C-99FF-37F501203AA5}" type="datetimeFigureOut">
              <a:rPr lang="en-US" smtClean="0"/>
              <a:t>3/5/24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AF424-91F5-31BB-85E7-7907A62A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75034-AE38-AC96-5711-940B03CF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20F-E0D4-3F4F-A3B6-69A0A1C3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6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4B53-553E-7B39-F3C0-1F0E7D3E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579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D439E-6C0A-AE77-120D-759723740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AFE23-0E7C-8668-33D4-3A0ADBF6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872" y="6351226"/>
            <a:ext cx="524838" cy="365125"/>
          </a:xfrm>
        </p:spPr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  <p:grpSp>
        <p:nvGrpSpPr>
          <p:cNvPr id="7" name="Groepeer">
            <a:extLst>
              <a:ext uri="{FF2B5EF4-FFF2-40B4-BE49-F238E27FC236}">
                <a16:creationId xmlns:a16="http://schemas.microsoft.com/office/drawing/2014/main" id="{CCE59EB0-0D41-D113-A834-B25E974E0936}"/>
              </a:ext>
            </a:extLst>
          </p:cNvPr>
          <p:cNvGrpSpPr/>
          <p:nvPr userDrawn="1"/>
        </p:nvGrpSpPr>
        <p:grpSpPr>
          <a:xfrm>
            <a:off x="1082038" y="6315427"/>
            <a:ext cx="10231561" cy="352093"/>
            <a:chOff x="0" y="0"/>
            <a:chExt cx="10231559" cy="352091"/>
          </a:xfrm>
        </p:grpSpPr>
        <p:pic>
          <p:nvPicPr>
            <p:cNvPr id="8" name="Afbeelding" descr="Afbeelding">
              <a:extLst>
                <a:ext uri="{FF2B5EF4-FFF2-40B4-BE49-F238E27FC236}">
                  <a16:creationId xmlns:a16="http://schemas.microsoft.com/office/drawing/2014/main" id="{4CB6958C-9EED-B426-3444-055C826E1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Cirkel">
              <a:extLst>
                <a:ext uri="{FF2B5EF4-FFF2-40B4-BE49-F238E27FC236}">
                  <a16:creationId xmlns:a16="http://schemas.microsoft.com/office/drawing/2014/main" id="{5CFFE468-B65C-BC7E-E291-FCC7A1F0D001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Lijn">
              <a:extLst>
                <a:ext uri="{FF2B5EF4-FFF2-40B4-BE49-F238E27FC236}">
                  <a16:creationId xmlns:a16="http://schemas.microsoft.com/office/drawing/2014/main" id="{9049A5CD-3954-B7BE-1EED-BCB4183B3FEA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44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90FC-694F-40A2-60C2-8D9AD05A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0579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F1182-5DC6-4CCA-97ED-046146182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3CFFC-AA3D-B1CD-F670-74F410B6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  <p:grpSp>
        <p:nvGrpSpPr>
          <p:cNvPr id="7" name="Groepeer">
            <a:extLst>
              <a:ext uri="{FF2B5EF4-FFF2-40B4-BE49-F238E27FC236}">
                <a16:creationId xmlns:a16="http://schemas.microsoft.com/office/drawing/2014/main" id="{F04B06EC-079C-43B3-E2B7-A3DD48770C95}"/>
              </a:ext>
            </a:extLst>
          </p:cNvPr>
          <p:cNvGrpSpPr/>
          <p:nvPr userDrawn="1"/>
        </p:nvGrpSpPr>
        <p:grpSpPr>
          <a:xfrm>
            <a:off x="1082038" y="6325703"/>
            <a:ext cx="10231561" cy="352093"/>
            <a:chOff x="0" y="0"/>
            <a:chExt cx="10231559" cy="352091"/>
          </a:xfrm>
        </p:grpSpPr>
        <p:pic>
          <p:nvPicPr>
            <p:cNvPr id="8" name="Afbeelding" descr="Afbeelding">
              <a:extLst>
                <a:ext uri="{FF2B5EF4-FFF2-40B4-BE49-F238E27FC236}">
                  <a16:creationId xmlns:a16="http://schemas.microsoft.com/office/drawing/2014/main" id="{EC0419E4-B282-0655-58EF-1EE2515C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Cirkel">
              <a:extLst>
                <a:ext uri="{FF2B5EF4-FFF2-40B4-BE49-F238E27FC236}">
                  <a16:creationId xmlns:a16="http://schemas.microsoft.com/office/drawing/2014/main" id="{6CD6479C-66A1-5BC8-0CF6-15925F802F4E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Lijn">
              <a:extLst>
                <a:ext uri="{FF2B5EF4-FFF2-40B4-BE49-F238E27FC236}">
                  <a16:creationId xmlns:a16="http://schemas.microsoft.com/office/drawing/2014/main" id="{8CC34843-A7A8-A185-5519-E6F862363CEF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283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C6C20-DC6A-CC53-F832-E8278E52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579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C4E1-7811-AEF0-E70B-381C24E13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D9C96-3E56-CC93-32FB-ADA3BEAA1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6117-48FC-FD43-381E-AE8F3B11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5D1D1244-4499-1EDB-8234-C3607A18D3CD}"/>
              </a:ext>
            </a:extLst>
          </p:cNvPr>
          <p:cNvGrpSpPr/>
          <p:nvPr userDrawn="1"/>
        </p:nvGrpSpPr>
        <p:grpSpPr>
          <a:xfrm>
            <a:off x="1082038" y="6315427"/>
            <a:ext cx="10231561" cy="352093"/>
            <a:chOff x="0" y="0"/>
            <a:chExt cx="10231559" cy="352091"/>
          </a:xfrm>
        </p:grpSpPr>
        <p:pic>
          <p:nvPicPr>
            <p:cNvPr id="9" name="Afbeelding" descr="Afbeelding">
              <a:extLst>
                <a:ext uri="{FF2B5EF4-FFF2-40B4-BE49-F238E27FC236}">
                  <a16:creationId xmlns:a16="http://schemas.microsoft.com/office/drawing/2014/main" id="{F60A8AD0-6F65-323E-3D68-5F334B07E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irkel">
              <a:extLst>
                <a:ext uri="{FF2B5EF4-FFF2-40B4-BE49-F238E27FC236}">
                  <a16:creationId xmlns:a16="http://schemas.microsoft.com/office/drawing/2014/main" id="{6F8791B7-91D7-6902-60D6-806941E2DB7B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Lijn">
              <a:extLst>
                <a:ext uri="{FF2B5EF4-FFF2-40B4-BE49-F238E27FC236}">
                  <a16:creationId xmlns:a16="http://schemas.microsoft.com/office/drawing/2014/main" id="{A13561A7-ED17-E30A-9AC0-13D0E18554A2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281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9E33-4C11-A90D-28BC-AF8FA89A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0579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630A8-6CB4-F654-D11B-2A693F6F3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90247-60B8-B50A-5815-44C01AAD2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5A21B-EADC-2BF0-0C01-A605D4696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0F828-8704-AFE2-1D67-0724DB088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D5C5F-A61F-24B3-2F2A-62C52296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  <p:grpSp>
        <p:nvGrpSpPr>
          <p:cNvPr id="10" name="Groepeer">
            <a:extLst>
              <a:ext uri="{FF2B5EF4-FFF2-40B4-BE49-F238E27FC236}">
                <a16:creationId xmlns:a16="http://schemas.microsoft.com/office/drawing/2014/main" id="{55663108-139B-EAD9-08FA-E3797B8F18BB}"/>
              </a:ext>
            </a:extLst>
          </p:cNvPr>
          <p:cNvGrpSpPr/>
          <p:nvPr userDrawn="1"/>
        </p:nvGrpSpPr>
        <p:grpSpPr>
          <a:xfrm>
            <a:off x="1082038" y="6315428"/>
            <a:ext cx="10231561" cy="352093"/>
            <a:chOff x="0" y="0"/>
            <a:chExt cx="10231559" cy="352091"/>
          </a:xfrm>
        </p:grpSpPr>
        <p:pic>
          <p:nvPicPr>
            <p:cNvPr id="11" name="Afbeelding" descr="Afbeelding">
              <a:extLst>
                <a:ext uri="{FF2B5EF4-FFF2-40B4-BE49-F238E27FC236}">
                  <a16:creationId xmlns:a16="http://schemas.microsoft.com/office/drawing/2014/main" id="{E2CB992A-7AD9-E6E4-1773-E827E39A5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Cirkel">
              <a:extLst>
                <a:ext uri="{FF2B5EF4-FFF2-40B4-BE49-F238E27FC236}">
                  <a16:creationId xmlns:a16="http://schemas.microsoft.com/office/drawing/2014/main" id="{8CFB45B8-FCE4-EA4E-CE72-2B3AE78B00A1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Lijn">
              <a:extLst>
                <a:ext uri="{FF2B5EF4-FFF2-40B4-BE49-F238E27FC236}">
                  <a16:creationId xmlns:a16="http://schemas.microsoft.com/office/drawing/2014/main" id="{1969AB30-125D-6121-B80C-E96849D25716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424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1FA6-05FE-E6AB-F7CA-DA241FDD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02"/>
            <a:ext cx="12192000" cy="806128"/>
          </a:xfrm>
        </p:spPr>
        <p:txBody>
          <a:bodyPr/>
          <a:lstStyle>
            <a:lvl1pPr algn="ctr">
              <a:defRPr>
                <a:solidFill>
                  <a:srgbClr val="20579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BAC67-CCCD-AC30-834E-342DD455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  <p:grpSp>
        <p:nvGrpSpPr>
          <p:cNvPr id="6" name="Groepeer">
            <a:extLst>
              <a:ext uri="{FF2B5EF4-FFF2-40B4-BE49-F238E27FC236}">
                <a16:creationId xmlns:a16="http://schemas.microsoft.com/office/drawing/2014/main" id="{4EBA055B-6590-25AD-85F0-0A8F365C5E86}"/>
              </a:ext>
            </a:extLst>
          </p:cNvPr>
          <p:cNvGrpSpPr/>
          <p:nvPr userDrawn="1"/>
        </p:nvGrpSpPr>
        <p:grpSpPr>
          <a:xfrm>
            <a:off x="1082038" y="6335978"/>
            <a:ext cx="10231561" cy="352093"/>
            <a:chOff x="0" y="0"/>
            <a:chExt cx="10231559" cy="352091"/>
          </a:xfrm>
        </p:grpSpPr>
        <p:pic>
          <p:nvPicPr>
            <p:cNvPr id="7" name="Afbeelding" descr="Afbeelding">
              <a:extLst>
                <a:ext uri="{FF2B5EF4-FFF2-40B4-BE49-F238E27FC236}">
                  <a16:creationId xmlns:a16="http://schemas.microsoft.com/office/drawing/2014/main" id="{2B7142BE-1345-DC15-819C-39CEDBEEB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Cirkel">
              <a:extLst>
                <a:ext uri="{FF2B5EF4-FFF2-40B4-BE49-F238E27FC236}">
                  <a16:creationId xmlns:a16="http://schemas.microsoft.com/office/drawing/2014/main" id="{3AF42F20-C901-D59E-804F-4C219DBDF8AF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" name="Lijn">
              <a:extLst>
                <a:ext uri="{FF2B5EF4-FFF2-40B4-BE49-F238E27FC236}">
                  <a16:creationId xmlns:a16="http://schemas.microsoft.com/office/drawing/2014/main" id="{0F486802-ABC3-1BF1-0F5C-AC1BAD9EA2CF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617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C84C2-85C5-F32D-307C-28835DA0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984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E187-D6C1-9A55-1135-2ACD2A35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CA521-B361-F965-A929-E881B2AAF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BACF9-D683-F08B-D815-C4E57F456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78C70-DA97-1B4B-20FC-D5CB7A6C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981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4922-ECF1-AAEB-4B85-5859551A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67B3A3-1385-7CF5-C18F-79BB9ACD2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86942-318B-7DCB-CC41-442FA31DB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76899-4E38-1835-66AD-0377E13D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D818C-9D96-9F43-A020-2CB8AC57D843}" type="datetimeFigureOut">
              <a:rPr lang="en-NL" smtClean="0"/>
              <a:t>05/03/2024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68B33-033D-6062-F3AF-9C4C2C53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FECC-15BD-D69E-80B3-AD27A575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652B-E3CC-1740-9CE0-983F156BDD7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2695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" descr="Afbeelding">
            <a:extLst>
              <a:ext uri="{FF2B5EF4-FFF2-40B4-BE49-F238E27FC236}">
                <a16:creationId xmlns:a16="http://schemas.microsoft.com/office/drawing/2014/main" id="{03A032CE-2D28-7300-9774-D866A11B9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3000"/>
          </a:blip>
          <a:srcRect l="1784" t="54199" r="1784"/>
          <a:stretch/>
        </p:blipFill>
        <p:spPr>
          <a:xfrm>
            <a:off x="-1" y="0"/>
            <a:ext cx="12192001" cy="56699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7D1DA-57E3-02F5-C0E7-19C0F761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9996A-5112-4754-E954-3AF989005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57AFE-619E-BCB1-7F61-66B0B841D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7173"/>
            <a:ext cx="524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E953652B-E3CC-1740-9CE0-983F156BDD78}" type="slidenum">
              <a:rPr lang="en-NL" smtClean="0"/>
              <a:pPr/>
              <a:t>‹#›</a:t>
            </a:fld>
            <a:r>
              <a:rPr lang="en-NL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300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579D"/>
          </a:solidFill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7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microsoft.com/office/2007/relationships/hdphoto" Target="../media/hdphoto3.wdp"/><Relationship Id="rId17" Type="http://schemas.openxmlformats.org/officeDocument/2006/relationships/image" Target="../media/image50.jpeg"/><Relationship Id="rId2" Type="http://schemas.openxmlformats.org/officeDocument/2006/relationships/image" Target="../media/image37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50.jpeg"/><Relationship Id="rId26" Type="http://schemas.openxmlformats.org/officeDocument/2006/relationships/image" Target="../media/image78.png"/><Relationship Id="rId3" Type="http://schemas.openxmlformats.org/officeDocument/2006/relationships/image" Target="../media/image57.png"/><Relationship Id="rId21" Type="http://schemas.openxmlformats.org/officeDocument/2006/relationships/image" Target="../media/image73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24" Type="http://schemas.openxmlformats.org/officeDocument/2006/relationships/image" Target="../media/image76.png"/><Relationship Id="rId5" Type="http://schemas.openxmlformats.org/officeDocument/2006/relationships/image" Target="../media/image59.jpeg"/><Relationship Id="rId15" Type="http://schemas.openxmlformats.org/officeDocument/2006/relationships/image" Target="../media/image69.png"/><Relationship Id="rId23" Type="http://schemas.openxmlformats.org/officeDocument/2006/relationships/image" Target="../media/image75.jpe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svg"/><Relationship Id="rId22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8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16z.com/the-cost-of-cloud-a-trillion-dollar-paradox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90.png"/><Relationship Id="rId26" Type="http://schemas.openxmlformats.org/officeDocument/2006/relationships/image" Target="../media/image97.png"/><Relationship Id="rId3" Type="http://schemas.openxmlformats.org/officeDocument/2006/relationships/image" Target="../media/image11.png"/><Relationship Id="rId21" Type="http://schemas.openxmlformats.org/officeDocument/2006/relationships/image" Target="../media/image92.png"/><Relationship Id="rId7" Type="http://schemas.openxmlformats.org/officeDocument/2006/relationships/image" Target="../media/image88.jpe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9.jpe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11" Type="http://schemas.openxmlformats.org/officeDocument/2006/relationships/image" Target="../media/image64.png"/><Relationship Id="rId24" Type="http://schemas.openxmlformats.org/officeDocument/2006/relationships/image" Target="../media/image95.png"/><Relationship Id="rId5" Type="http://schemas.openxmlformats.org/officeDocument/2006/relationships/image" Target="../media/image86.jpeg"/><Relationship Id="rId15" Type="http://schemas.openxmlformats.org/officeDocument/2006/relationships/image" Target="../media/image68.svg"/><Relationship Id="rId23" Type="http://schemas.openxmlformats.org/officeDocument/2006/relationships/image" Target="../media/image94.png"/><Relationship Id="rId10" Type="http://schemas.openxmlformats.org/officeDocument/2006/relationships/image" Target="../media/image63.png"/><Relationship Id="rId19" Type="http://schemas.openxmlformats.org/officeDocument/2006/relationships/image" Target="../media/image91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93.png"/><Relationship Id="rId27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55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hop.apach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99.png"/><Relationship Id="rId18" Type="http://schemas.openxmlformats.org/officeDocument/2006/relationships/image" Target="../media/image114.png"/><Relationship Id="rId3" Type="http://schemas.openxmlformats.org/officeDocument/2006/relationships/image" Target="../media/image105.png"/><Relationship Id="rId21" Type="http://schemas.openxmlformats.org/officeDocument/2006/relationships/image" Target="../media/image42.png"/><Relationship Id="rId7" Type="http://schemas.openxmlformats.org/officeDocument/2006/relationships/image" Target="../media/image109.png"/><Relationship Id="rId12" Type="http://schemas.openxmlformats.org/officeDocument/2006/relationships/image" Target="../media/image102.sv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3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01.png"/><Relationship Id="rId5" Type="http://schemas.openxmlformats.org/officeDocument/2006/relationships/image" Target="../media/image107.png"/><Relationship Id="rId15" Type="http://schemas.openxmlformats.org/officeDocument/2006/relationships/image" Target="../media/image55.png"/><Relationship Id="rId10" Type="http://schemas.openxmlformats.org/officeDocument/2006/relationships/image" Target="../media/image112.png"/><Relationship Id="rId19" Type="http://schemas.openxmlformats.org/officeDocument/2006/relationships/image" Target="../media/image115.pn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Relationship Id="rId1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99.png"/><Relationship Id="rId5" Type="http://schemas.openxmlformats.org/officeDocument/2006/relationships/image" Target="../media/image108.jpeg"/><Relationship Id="rId10" Type="http://schemas.openxmlformats.org/officeDocument/2006/relationships/image" Target="../media/image102.svg"/><Relationship Id="rId4" Type="http://schemas.openxmlformats.org/officeDocument/2006/relationships/image" Target="../media/image107.pn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jpeg"/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9.gif"/><Relationship Id="rId9" Type="http://schemas.openxmlformats.org/officeDocument/2006/relationships/image" Target="../media/image9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204ADDF-5846-24F3-12B8-10CBFA593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L" dirty="0"/>
              <a:t>DWBISummit- March 27,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4199D-6F23-9E46-F51D-BD49ED26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Erasmus Data Collaboratory – House of AI</a:t>
            </a:r>
            <a:br>
              <a:rPr lang="en-NL" dirty="0"/>
            </a:br>
            <a:r>
              <a:rPr lang="en-NL" dirty="0"/>
              <a:t> Mixed Source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8922B-2C02-0774-7116-AAD3F50F0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86" t="25087" r="12270" b="39123"/>
          <a:stretch/>
        </p:blipFill>
        <p:spPr>
          <a:xfrm>
            <a:off x="5945841" y="4689629"/>
            <a:ext cx="2409883" cy="910400"/>
          </a:xfrm>
          <a:prstGeom prst="rect">
            <a:avLst/>
          </a:prstGeom>
        </p:spPr>
      </p:pic>
      <p:pic>
        <p:nvPicPr>
          <p:cNvPr id="5" name="Afbeelding 24">
            <a:extLst>
              <a:ext uri="{FF2B5EF4-FFF2-40B4-BE49-F238E27FC236}">
                <a16:creationId xmlns:a16="http://schemas.microsoft.com/office/drawing/2014/main" id="{8C5FD4D3-166C-6AF3-F8A5-137F0F750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05" y="4692057"/>
            <a:ext cx="2884148" cy="9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5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several cables connected to a switch&#10;&#10;Description automatically generated">
            <a:extLst>
              <a:ext uri="{FF2B5EF4-FFF2-40B4-BE49-F238E27FC236}">
                <a16:creationId xmlns:a16="http://schemas.microsoft.com/office/drawing/2014/main" id="{435F0D89-414E-E6CA-6B34-8D7428ED7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BEA37-0866-27B4-E5A8-8927E24B7E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12192000" cy="1325563"/>
          </a:xfrm>
        </p:spPr>
        <p:txBody>
          <a:bodyPr/>
          <a:lstStyle/>
          <a:p>
            <a:pPr algn="ctr"/>
            <a:r>
              <a:rPr lang="en-NL" b="1">
                <a:latin typeface="+mn-lt"/>
              </a:rPr>
              <a:t>EDC Sandbox: powered by Open Source</a:t>
            </a:r>
          </a:p>
        </p:txBody>
      </p:sp>
      <p:pic>
        <p:nvPicPr>
          <p:cNvPr id="2050" name="Picture 2" descr="Kubernetes – Logos Download">
            <a:extLst>
              <a:ext uri="{FF2B5EF4-FFF2-40B4-BE49-F238E27FC236}">
                <a16:creationId xmlns:a16="http://schemas.microsoft.com/office/drawing/2014/main" id="{DBCF9DE3-DC9F-97B8-E801-080E4BBE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40" y="5221901"/>
            <a:ext cx="2462783" cy="12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ncher-logo-stacked-color - EI-TEA Partner GmbH">
            <a:extLst>
              <a:ext uri="{FF2B5EF4-FFF2-40B4-BE49-F238E27FC236}">
                <a16:creationId xmlns:a16="http://schemas.microsoft.com/office/drawing/2014/main" id="{55F39C82-5B07-2486-AE06-BFD29C7F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848" y="5495335"/>
            <a:ext cx="1936398" cy="9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xmox logo | What The Server">
            <a:extLst>
              <a:ext uri="{FF2B5EF4-FFF2-40B4-BE49-F238E27FC236}">
                <a16:creationId xmlns:a16="http://schemas.microsoft.com/office/drawing/2014/main" id="{BF90221A-5D40-F829-B15E-3E628AF3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21" y="4864865"/>
            <a:ext cx="1872182" cy="18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cker Logo, symbol, meaning, history, PNG, brand">
            <a:extLst>
              <a:ext uri="{FF2B5EF4-FFF2-40B4-BE49-F238E27FC236}">
                <a16:creationId xmlns:a16="http://schemas.microsoft.com/office/drawing/2014/main" id="{54935226-2E1C-1513-4711-D584042A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083" y="5131320"/>
            <a:ext cx="2488960" cy="14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EFEFA-5060-97B8-35CE-68EA348E5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007" y="3435374"/>
            <a:ext cx="3094102" cy="699856"/>
          </a:xfrm>
          <a:prstGeom prst="rect">
            <a:avLst/>
          </a:prstGeom>
        </p:spPr>
      </p:pic>
      <p:pic>
        <p:nvPicPr>
          <p:cNvPr id="2058" name="Picture 10" descr="Collection of Python Logo PNG. | PlusPNG">
            <a:extLst>
              <a:ext uri="{FF2B5EF4-FFF2-40B4-BE49-F238E27FC236}">
                <a16:creationId xmlns:a16="http://schemas.microsoft.com/office/drawing/2014/main" id="{3F47D349-16A6-6DD4-3126-E646C78D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91" y="3123695"/>
            <a:ext cx="1669370" cy="18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p Logo and Icons :: Apache Hop">
            <a:extLst>
              <a:ext uri="{FF2B5EF4-FFF2-40B4-BE49-F238E27FC236}">
                <a16:creationId xmlns:a16="http://schemas.microsoft.com/office/drawing/2014/main" id="{3B223A49-22A2-5AF4-3BAD-3EE36ECA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879" y1="42863" x2="49879" y2="4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13" y="2637165"/>
            <a:ext cx="2876006" cy="2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lama2 部署及试用 - Hacker and Geeker's Way">
            <a:extLst>
              <a:ext uri="{FF2B5EF4-FFF2-40B4-BE49-F238E27FC236}">
                <a16:creationId xmlns:a16="http://schemas.microsoft.com/office/drawing/2014/main" id="{BDA4188A-B43F-E0BD-0D50-ABF205EA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95" b="90795" l="10000" r="90000">
                        <a14:foregroundMark x1="26000" y1="13598" x2="26000" y2="13598"/>
                        <a14:foregroundMark x1="22235" y1="20084" x2="22235" y2="20084"/>
                        <a14:foregroundMark x1="44000" y1="39749" x2="44000" y2="39749"/>
                        <a14:foregroundMark x1="42706" y1="37657" x2="42706" y2="37657"/>
                        <a14:foregroundMark x1="40235" y1="39958" x2="40235" y2="39958"/>
                        <a14:foregroundMark x1="39059" y1="41423" x2="39059" y2="41423"/>
                        <a14:foregroundMark x1="38824" y1="6695" x2="38824" y2="6695"/>
                        <a14:foregroundMark x1="36706" y1="10251" x2="36706" y2="10251"/>
                        <a14:foregroundMark x1="36471" y1="22594" x2="36471" y2="22594"/>
                        <a14:foregroundMark x1="36471" y1="21130" x2="36471" y2="21130"/>
                        <a14:foregroundMark x1="37647" y1="26569" x2="37647" y2="26569"/>
                        <a14:foregroundMark x1="38471" y1="28870" x2="38471" y2="28870"/>
                        <a14:foregroundMark x1="39412" y1="30753" x2="39412" y2="30753"/>
                        <a14:foregroundMark x1="64000" y1="8577" x2="64000" y2="8577"/>
                        <a14:foregroundMark x1="64471" y1="14226" x2="64471" y2="14226"/>
                        <a14:foregroundMark x1="24000" y1="14435" x2="24000" y2="14435"/>
                        <a14:foregroundMark x1="18706" y1="32845" x2="18706" y2="32845"/>
                        <a14:foregroundMark x1="12941" y1="38912" x2="12941" y2="38912"/>
                        <a14:foregroundMark x1="13882" y1="69038" x2="13882" y2="69038"/>
                        <a14:foregroundMark x1="35176" y1="79289" x2="35176" y2="79289"/>
                        <a14:foregroundMark x1="73176" y1="90795" x2="73176" y2="90795"/>
                        <a14:foregroundMark x1="87294" y1="53347" x2="87294" y2="53347"/>
                        <a14:foregroundMark x1="85294" y1="26360" x2="85294" y2="26360"/>
                        <a14:backgroundMark x1="31059" y1="42678" x2="31059" y2="42678"/>
                        <a14:backgroundMark x1="71176" y1="46234" x2="71176" y2="46234"/>
                        <a14:backgroundMark x1="71176" y1="46234" x2="71176" y2="46234"/>
                        <a14:backgroundMark x1="39647" y1="35774" x2="39647" y2="35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90" y="1310063"/>
            <a:ext cx="3597259" cy="202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E3B20-39EB-FE4E-3870-94C0447D1B4C}"/>
              </a:ext>
            </a:extLst>
          </p:cNvPr>
          <p:cNvGrpSpPr/>
          <p:nvPr/>
        </p:nvGrpSpPr>
        <p:grpSpPr>
          <a:xfrm>
            <a:off x="5154021" y="1424034"/>
            <a:ext cx="1547846" cy="1616650"/>
            <a:chOff x="3898859" y="1374043"/>
            <a:chExt cx="1547846" cy="1616650"/>
          </a:xfrm>
        </p:grpSpPr>
        <p:pic>
          <p:nvPicPr>
            <p:cNvPr id="2068" name="Picture 20" descr="Ollama: A Case for Uncensored Language Models (LLMs) – Artificial ...">
              <a:extLst>
                <a:ext uri="{FF2B5EF4-FFF2-40B4-BE49-F238E27FC236}">
                  <a16:creationId xmlns:a16="http://schemas.microsoft.com/office/drawing/2014/main" id="{FF988395-C7D6-EDDE-C4AA-4FFEBC2AA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859" y="1374043"/>
              <a:ext cx="1547846" cy="154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7C7916-55E7-62DE-99D4-B3F48D684A5D}"/>
                </a:ext>
              </a:extLst>
            </p:cNvPr>
            <p:cNvSpPr txBox="1"/>
            <p:nvPr/>
          </p:nvSpPr>
          <p:spPr>
            <a:xfrm>
              <a:off x="4248627" y="2621361"/>
              <a:ext cx="84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/>
                <a:t>Ollama</a:t>
              </a:r>
            </a:p>
          </p:txBody>
        </p:sp>
      </p:grpSp>
      <p:pic>
        <p:nvPicPr>
          <p:cNvPr id="2072" name="Picture 24" descr="VSCodium · GitHub">
            <a:extLst>
              <a:ext uri="{FF2B5EF4-FFF2-40B4-BE49-F238E27FC236}">
                <a16:creationId xmlns:a16="http://schemas.microsoft.com/office/drawing/2014/main" id="{35389A19-45FB-4D04-4FD9-30208041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65" y="3127520"/>
            <a:ext cx="1710516" cy="17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ome Assistant + Nginx: Unencrypted Local Traffic">
            <a:extLst>
              <a:ext uri="{FF2B5EF4-FFF2-40B4-BE49-F238E27FC236}">
                <a16:creationId xmlns:a16="http://schemas.microsoft.com/office/drawing/2014/main" id="{DBA07157-1AB1-9011-7374-FF9457C1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68" y="1357535"/>
            <a:ext cx="1797148" cy="17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fSense sécurise votre système d'information - GPLExpert">
            <a:extLst>
              <a:ext uri="{FF2B5EF4-FFF2-40B4-BE49-F238E27FC236}">
                <a16:creationId xmlns:a16="http://schemas.microsoft.com/office/drawing/2014/main" id="{1C2CB315-18A5-47CB-3540-5107EBEF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" y="5440548"/>
            <a:ext cx="2057941" cy="7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oduction-Like Airflow Dev Environment on Minikube | Infinite Lambda">
            <a:extLst>
              <a:ext uri="{FF2B5EF4-FFF2-40B4-BE49-F238E27FC236}">
                <a16:creationId xmlns:a16="http://schemas.microsoft.com/office/drawing/2014/main" id="{C7244265-F1DD-25E9-DB7B-626D131E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165" y="3785302"/>
            <a:ext cx="1488477" cy="5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8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2DB1-F45A-0F6E-A565-EE00551E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High Level Architecture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98CFF2-B70D-A25B-4A9E-F69B2278D8E7}"/>
              </a:ext>
            </a:extLst>
          </p:cNvPr>
          <p:cNvSpPr/>
          <p:nvPr/>
        </p:nvSpPr>
        <p:spPr>
          <a:xfrm>
            <a:off x="1080655" y="1302327"/>
            <a:ext cx="9272479" cy="9698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800" dirty="0"/>
              <a:t>Identity &amp; Access Management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370B85-6171-BCE2-C3F2-B1554D185495}"/>
              </a:ext>
            </a:extLst>
          </p:cNvPr>
          <p:cNvSpPr/>
          <p:nvPr/>
        </p:nvSpPr>
        <p:spPr>
          <a:xfrm>
            <a:off x="8231149" y="2504127"/>
            <a:ext cx="1704113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D51BAA7-04AE-5EA9-3BCF-B0BB2F202169}"/>
              </a:ext>
            </a:extLst>
          </p:cNvPr>
          <p:cNvSpPr/>
          <p:nvPr/>
        </p:nvSpPr>
        <p:spPr>
          <a:xfrm>
            <a:off x="4087092" y="3248892"/>
            <a:ext cx="1060704" cy="914400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35D05D-D459-7B92-82F5-D8E15C418457}"/>
              </a:ext>
            </a:extLst>
          </p:cNvPr>
          <p:cNvSpPr/>
          <p:nvPr/>
        </p:nvSpPr>
        <p:spPr>
          <a:xfrm>
            <a:off x="2868725" y="2604655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id="{D93CCFF0-B9EA-61C0-36CC-AB6B5C40ADD2}"/>
              </a:ext>
            </a:extLst>
          </p:cNvPr>
          <p:cNvSpPr/>
          <p:nvPr/>
        </p:nvSpPr>
        <p:spPr>
          <a:xfrm>
            <a:off x="6910425" y="3266799"/>
            <a:ext cx="914400" cy="914400"/>
          </a:xfrm>
          <a:prstGeom prst="plaqu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93B6742E-7A67-9D12-ED2E-6DFFBAE039C2}"/>
              </a:ext>
            </a:extLst>
          </p:cNvPr>
          <p:cNvSpPr/>
          <p:nvPr/>
        </p:nvSpPr>
        <p:spPr>
          <a:xfrm>
            <a:off x="5424055" y="2604655"/>
            <a:ext cx="914400" cy="91440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D3523C-5701-4290-FB30-718A1DF4D5C6}"/>
              </a:ext>
            </a:extLst>
          </p:cNvPr>
          <p:cNvSpPr/>
          <p:nvPr/>
        </p:nvSpPr>
        <p:spPr>
          <a:xfrm>
            <a:off x="1393214" y="3241964"/>
            <a:ext cx="983673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00A3EE5-6267-A9D6-B8CE-49A7135EBC8E}"/>
              </a:ext>
            </a:extLst>
          </p:cNvPr>
          <p:cNvSpPr/>
          <p:nvPr/>
        </p:nvSpPr>
        <p:spPr>
          <a:xfrm>
            <a:off x="1080655" y="4488874"/>
            <a:ext cx="9273307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6B096-B6E1-337E-2BBE-F778ECCA4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0"/>
          <a:stretch/>
        </p:blipFill>
        <p:spPr>
          <a:xfrm>
            <a:off x="1600705" y="5428230"/>
            <a:ext cx="729451" cy="987219"/>
          </a:xfrm>
          <a:prstGeom prst="rect">
            <a:avLst/>
          </a:prstGeom>
        </p:spPr>
      </p:pic>
      <p:pic>
        <p:nvPicPr>
          <p:cNvPr id="2050" name="Picture 2" descr="Microsoft Azure Logo | Symbol, History, PNG (3840*2160)">
            <a:extLst>
              <a:ext uri="{FF2B5EF4-FFF2-40B4-BE49-F238E27FC236}">
                <a16:creationId xmlns:a16="http://schemas.microsoft.com/office/drawing/2014/main" id="{AA03570E-E4C5-F41F-6C96-79EEA58D3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6" b="21765"/>
          <a:stretch/>
        </p:blipFill>
        <p:spPr bwMode="auto">
          <a:xfrm>
            <a:off x="2931067" y="5607856"/>
            <a:ext cx="1704113" cy="5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alheim Servers - leafcloud">
            <a:extLst>
              <a:ext uri="{FF2B5EF4-FFF2-40B4-BE49-F238E27FC236}">
                <a16:creationId xmlns:a16="http://schemas.microsoft.com/office/drawing/2014/main" id="{2AD56574-2240-C57C-B47B-1A83CB1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3188" r="15477" b="26410"/>
          <a:stretch/>
        </p:blipFill>
        <p:spPr bwMode="auto">
          <a:xfrm>
            <a:off x="5222459" y="5521090"/>
            <a:ext cx="1251085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363AF3-AC8B-085F-A8C0-30C347568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18991" r="25454" b="36161"/>
          <a:stretch/>
        </p:blipFill>
        <p:spPr bwMode="auto">
          <a:xfrm>
            <a:off x="7254286" y="5521090"/>
            <a:ext cx="1704113" cy="8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2CE8D4-4D5A-88FE-6A45-D028CC194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070" y="4410704"/>
            <a:ext cx="1032216" cy="1032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B42E19-C16F-E766-A989-736AFC351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996" y="4410704"/>
            <a:ext cx="1032216" cy="1032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FA1C54-C13F-55F3-54FE-FEC3BFC65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922" y="4410704"/>
            <a:ext cx="1032216" cy="10322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D2D813-7B09-EC7A-A33C-B84E86934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848" y="4410704"/>
            <a:ext cx="1032216" cy="10322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2036AE-8341-5E55-4FEB-9C7C177008C6}"/>
              </a:ext>
            </a:extLst>
          </p:cNvPr>
          <p:cNvSpPr txBox="1"/>
          <p:nvPr/>
        </p:nvSpPr>
        <p:spPr>
          <a:xfrm>
            <a:off x="3783124" y="3185317"/>
            <a:ext cx="4418767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L" sz="2400" dirty="0"/>
              <a:t>Services &amp; Applications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50D83B-305C-1A76-1726-BD69B5999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2641" y="1500620"/>
            <a:ext cx="1223817" cy="6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79BBF1-068D-E497-8645-A0EE6F54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694" y="2280356"/>
            <a:ext cx="555297" cy="291558"/>
          </a:xfrm>
          <a:prstGeom prst="rect">
            <a:avLst/>
          </a:prstGeom>
        </p:spPr>
      </p:pic>
      <p:pic>
        <p:nvPicPr>
          <p:cNvPr id="1040" name="Picture 16" descr="Sponsoring | Luxor Theater Rotterdam">
            <a:extLst>
              <a:ext uri="{FF2B5EF4-FFF2-40B4-BE49-F238E27FC236}">
                <a16:creationId xmlns:a16="http://schemas.microsoft.com/office/drawing/2014/main" id="{4A9BF08A-3FDA-700C-9B99-967349AF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21" y="4426629"/>
            <a:ext cx="802727" cy="3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ilips – Logos Download">
            <a:extLst>
              <a:ext uri="{FF2B5EF4-FFF2-40B4-BE49-F238E27FC236}">
                <a16:creationId xmlns:a16="http://schemas.microsoft.com/office/drawing/2014/main" id="{1164BBEB-9A89-30EF-FB51-0E42F046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80" y="4363362"/>
            <a:ext cx="569607" cy="5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akeaway fija el precio de su OPV en 23 euros, dándole una valoración ...">
            <a:extLst>
              <a:ext uri="{FF2B5EF4-FFF2-40B4-BE49-F238E27FC236}">
                <a16:creationId xmlns:a16="http://schemas.microsoft.com/office/drawing/2014/main" id="{9D0A4048-B47A-7F9D-B0AF-CA4C8472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26" y="4626834"/>
            <a:ext cx="558248" cy="4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AA51971-F88A-5B77-FDFF-7D4FE383903F}"/>
              </a:ext>
            </a:extLst>
          </p:cNvPr>
          <p:cNvSpPr/>
          <p:nvPr/>
        </p:nvSpPr>
        <p:spPr>
          <a:xfrm>
            <a:off x="725557" y="1318523"/>
            <a:ext cx="10628243" cy="504372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FC6C-CC68-323A-2BC4-DAABE4C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7" y="365125"/>
            <a:ext cx="10628243" cy="1325563"/>
          </a:xfrm>
        </p:spPr>
        <p:txBody>
          <a:bodyPr>
            <a:normAutofit/>
          </a:bodyPr>
          <a:lstStyle/>
          <a:p>
            <a:pPr algn="ctr"/>
            <a:r>
              <a:rPr lang="en-NL" sz="4000" b="1">
                <a:solidFill>
                  <a:schemeClr val="tx2"/>
                </a:solidFill>
              </a:rPr>
              <a:t>Erasmus Data Collaboratory Sandbox Tech</a:t>
            </a:r>
            <a:endParaRPr lang="en-NL" sz="2000" b="1">
              <a:solidFill>
                <a:schemeClr val="tx2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879039-18F8-08D0-F3D0-8657F31FF5D3}"/>
              </a:ext>
            </a:extLst>
          </p:cNvPr>
          <p:cNvSpPr/>
          <p:nvPr/>
        </p:nvSpPr>
        <p:spPr>
          <a:xfrm>
            <a:off x="946212" y="1600566"/>
            <a:ext cx="10190818" cy="544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>
                <a:solidFill>
                  <a:schemeClr val="accent1"/>
                </a:solidFill>
              </a:rPr>
              <a:t>MetaData Catalog / Search / Marketplace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768693-93FA-9804-97D5-4C7B6CD82996}"/>
              </a:ext>
            </a:extLst>
          </p:cNvPr>
          <p:cNvSpPr/>
          <p:nvPr/>
        </p:nvSpPr>
        <p:spPr>
          <a:xfrm>
            <a:off x="954726" y="3360820"/>
            <a:ext cx="1684817" cy="9198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NL" sz="1400">
                <a:solidFill>
                  <a:schemeClr val="accent1"/>
                </a:solidFill>
              </a:rPr>
              <a:t>Open Sources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9B09E6-3C13-D3B1-8EA5-BA03D7B02F40}"/>
              </a:ext>
            </a:extLst>
          </p:cNvPr>
          <p:cNvSpPr/>
          <p:nvPr/>
        </p:nvSpPr>
        <p:spPr>
          <a:xfrm>
            <a:off x="946211" y="5468629"/>
            <a:ext cx="10190819" cy="432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>
                <a:solidFill>
                  <a:schemeClr val="accent1"/>
                </a:solidFill>
              </a:rPr>
              <a:t>Data Pipelines, Orchestration &amp; Governance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2AE30D5-04F9-1805-B2ED-80A4BBCAFD6A}"/>
              </a:ext>
            </a:extLst>
          </p:cNvPr>
          <p:cNvSpPr/>
          <p:nvPr/>
        </p:nvSpPr>
        <p:spPr>
          <a:xfrm>
            <a:off x="946212" y="4383352"/>
            <a:ext cx="1684819" cy="9198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NL" sz="1400">
                <a:solidFill>
                  <a:schemeClr val="accent1"/>
                </a:solidFill>
              </a:rPr>
              <a:t>Company Sources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7F47903-F6DA-5E0E-4357-0092CF0D7511}"/>
              </a:ext>
            </a:extLst>
          </p:cNvPr>
          <p:cNvSpPr/>
          <p:nvPr/>
        </p:nvSpPr>
        <p:spPr>
          <a:xfrm>
            <a:off x="2980325" y="2251551"/>
            <a:ext cx="1684817" cy="3055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>
                <a:solidFill>
                  <a:schemeClr val="accent1"/>
                </a:solidFill>
              </a:rPr>
              <a:t>Data Hub</a:t>
            </a:r>
          </a:p>
          <a:p>
            <a:pPr algn="ctr"/>
            <a:r>
              <a:rPr lang="en-NL" sz="1400">
                <a:solidFill>
                  <a:schemeClr val="accent1"/>
                </a:solidFill>
              </a:rPr>
              <a:t>(batch/streaming)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EB8513-700B-A3AC-F956-2CC1F39A1706}"/>
              </a:ext>
            </a:extLst>
          </p:cNvPr>
          <p:cNvSpPr/>
          <p:nvPr/>
        </p:nvSpPr>
        <p:spPr>
          <a:xfrm>
            <a:off x="4804716" y="2251551"/>
            <a:ext cx="2421032" cy="612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L">
                <a:solidFill>
                  <a:schemeClr val="accent1"/>
                </a:solidFill>
              </a:rPr>
              <a:t>Full-Code </a:t>
            </a:r>
          </a:p>
          <a:p>
            <a:pPr algn="ctr"/>
            <a:r>
              <a:rPr lang="en-NL">
                <a:solidFill>
                  <a:schemeClr val="accent1"/>
                </a:solidFill>
              </a:rPr>
              <a:t>(Python, R, Scala, etc)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090B8C-E8DC-3C06-3C87-10D057487B0C}"/>
              </a:ext>
            </a:extLst>
          </p:cNvPr>
          <p:cNvSpPr/>
          <p:nvPr/>
        </p:nvSpPr>
        <p:spPr>
          <a:xfrm>
            <a:off x="4804716" y="2997553"/>
            <a:ext cx="2421032" cy="23056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NL">
                <a:solidFill>
                  <a:schemeClr val="accent1"/>
                </a:solidFill>
              </a:rPr>
              <a:t>No-Code / Low-Code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E4BAF26-1FCA-BB4B-BF37-EA7C59E2B81F}"/>
              </a:ext>
            </a:extLst>
          </p:cNvPr>
          <p:cNvSpPr/>
          <p:nvPr/>
        </p:nvSpPr>
        <p:spPr>
          <a:xfrm>
            <a:off x="5220177" y="3352690"/>
            <a:ext cx="1585994" cy="216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/>
              <a:t>Data Exploration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B7D3A6-F341-1A50-5187-CCE3F0D81033}"/>
              </a:ext>
            </a:extLst>
          </p:cNvPr>
          <p:cNvSpPr/>
          <p:nvPr/>
        </p:nvSpPr>
        <p:spPr>
          <a:xfrm>
            <a:off x="5220176" y="4097412"/>
            <a:ext cx="1597411" cy="23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L" sz="1400"/>
              <a:t>Model Development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C1B31D-4057-B6A7-5D6F-9FBB0ECC0ED7}"/>
              </a:ext>
            </a:extLst>
          </p:cNvPr>
          <p:cNvSpPr/>
          <p:nvPr/>
        </p:nvSpPr>
        <p:spPr>
          <a:xfrm>
            <a:off x="5220176" y="3727974"/>
            <a:ext cx="1597411" cy="211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1400"/>
              <a:t>Data Visualization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AAB83BF-0ABB-C119-8A7E-3C16ACE76BE1}"/>
              </a:ext>
            </a:extLst>
          </p:cNvPr>
          <p:cNvSpPr/>
          <p:nvPr/>
        </p:nvSpPr>
        <p:spPr>
          <a:xfrm>
            <a:off x="5220176" y="4495521"/>
            <a:ext cx="1597411" cy="23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NL" sz="1400"/>
              <a:t>Model Management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95203BB-5830-4D86-AB2E-4C3BA2E1F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r="29792"/>
          <a:stretch/>
        </p:blipFill>
        <p:spPr bwMode="auto">
          <a:xfrm>
            <a:off x="2212778" y="3595087"/>
            <a:ext cx="294444" cy="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2233C8-F04A-A8D5-DA48-A8CC205CD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757" y="3510980"/>
            <a:ext cx="888386" cy="298821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2C2ADAFF-E11B-BAE1-FA96-9C6EC0FB0E74}"/>
              </a:ext>
            </a:extLst>
          </p:cNvPr>
          <p:cNvSpPr/>
          <p:nvPr/>
        </p:nvSpPr>
        <p:spPr>
          <a:xfrm>
            <a:off x="2709331" y="3371898"/>
            <a:ext cx="215821" cy="184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8D7102C2-0E1D-89AD-8B9F-EF07CB80C963}"/>
              </a:ext>
            </a:extLst>
          </p:cNvPr>
          <p:cNvSpPr/>
          <p:nvPr/>
        </p:nvSpPr>
        <p:spPr>
          <a:xfrm>
            <a:off x="2684563" y="4510816"/>
            <a:ext cx="215821" cy="184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47FCF0F-71C4-100B-FED9-F7DF6F05B3AA}"/>
              </a:ext>
            </a:extLst>
          </p:cNvPr>
          <p:cNvSpPr/>
          <p:nvPr/>
        </p:nvSpPr>
        <p:spPr>
          <a:xfrm>
            <a:off x="7363513" y="2255132"/>
            <a:ext cx="3773518" cy="3055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L">
                <a:solidFill>
                  <a:schemeClr val="accent1"/>
                </a:solidFill>
              </a:rPr>
              <a:t>ECDA Knowlegde Repository</a:t>
            </a:r>
          </a:p>
          <a:p>
            <a:pPr algn="ctr"/>
            <a:endParaRPr lang="en-NL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74070A-EFB3-4028-495C-A4577836F862}"/>
              </a:ext>
            </a:extLst>
          </p:cNvPr>
          <p:cNvSpPr txBox="1"/>
          <p:nvPr/>
        </p:nvSpPr>
        <p:spPr>
          <a:xfrm>
            <a:off x="2990850" y="593160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>
                <a:solidFill>
                  <a:schemeClr val="accent1"/>
                </a:solidFill>
              </a:rPr>
              <a:t>Identity &amp; Access Management (IAM)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085B3B8-29EE-D920-98AF-C9BC76ECD853}"/>
              </a:ext>
            </a:extLst>
          </p:cNvPr>
          <p:cNvSpPr/>
          <p:nvPr/>
        </p:nvSpPr>
        <p:spPr>
          <a:xfrm>
            <a:off x="7469360" y="3093372"/>
            <a:ext cx="1063487" cy="201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/>
              <a:t>Code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3B76E12-28FC-EB62-2A5E-A6D03D3254E7}"/>
              </a:ext>
            </a:extLst>
          </p:cNvPr>
          <p:cNvSpPr/>
          <p:nvPr/>
        </p:nvSpPr>
        <p:spPr>
          <a:xfrm>
            <a:off x="9871862" y="3088627"/>
            <a:ext cx="1063487" cy="201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NL" sz="1400"/>
              <a:t>Algorithms </a:t>
            </a:r>
          </a:p>
          <a:p>
            <a:pPr algn="ctr"/>
            <a:r>
              <a:rPr lang="en-NL" sz="1400"/>
              <a:t>&amp;</a:t>
            </a:r>
          </a:p>
          <a:p>
            <a:pPr algn="ctr"/>
            <a:r>
              <a:rPr lang="en-NL" sz="1400"/>
              <a:t>Solutions</a:t>
            </a:r>
          </a:p>
          <a:p>
            <a:pPr algn="ctr"/>
            <a:r>
              <a:rPr lang="en-NL" sz="1400"/>
              <a:t>(Containers)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18199AF-A8E5-1EEF-27D7-9F18198643ED}"/>
              </a:ext>
            </a:extLst>
          </p:cNvPr>
          <p:cNvSpPr/>
          <p:nvPr/>
        </p:nvSpPr>
        <p:spPr>
          <a:xfrm>
            <a:off x="8670611" y="3090491"/>
            <a:ext cx="1063487" cy="201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/>
              <a:t>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16B99-67C5-931F-B734-85D04914EC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298" y="3802008"/>
            <a:ext cx="727401" cy="185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CC2AA1-164D-ABE0-C258-C0C742C5C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649" y="2651599"/>
            <a:ext cx="641461" cy="109503"/>
          </a:xfrm>
          <a:prstGeom prst="rect">
            <a:avLst/>
          </a:prstGeom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6A20FFAC-5349-D453-9FBA-2AC4EA4742DF}"/>
              </a:ext>
            </a:extLst>
          </p:cNvPr>
          <p:cNvSpPr/>
          <p:nvPr/>
        </p:nvSpPr>
        <p:spPr>
          <a:xfrm>
            <a:off x="964680" y="2252948"/>
            <a:ext cx="1684817" cy="1005148"/>
          </a:xfrm>
          <a:prstGeom prst="round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platforms &amp; sandboxes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7A33C-AB81-BD07-3A64-3956257022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176" y="2310535"/>
            <a:ext cx="387961" cy="3293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A255A1-220B-F7E5-024C-3F1DA3F4A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3276" y="2586397"/>
            <a:ext cx="343195" cy="19306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A4C2A70-C8C5-7B1A-A467-A46FA6CD2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93252" y="1608991"/>
            <a:ext cx="1325843" cy="5256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D49DE4-B49C-F7EA-17A2-0CEB7301B6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7002" y="5931600"/>
            <a:ext cx="1291690" cy="651413"/>
          </a:xfrm>
          <a:prstGeom prst="rect">
            <a:avLst/>
          </a:prstGeom>
        </p:spPr>
      </p:pic>
      <p:pic>
        <p:nvPicPr>
          <p:cNvPr id="32" name="Picture 4" descr="SAS Partner Knowledge booster on the new SAS platform : SAS Viya | SAS">
            <a:extLst>
              <a:ext uri="{FF2B5EF4-FFF2-40B4-BE49-F238E27FC236}">
                <a16:creationId xmlns:a16="http://schemas.microsoft.com/office/drawing/2014/main" id="{1F6C6123-0C19-AF50-CFFA-67AB7C78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56" y="3034887"/>
            <a:ext cx="1272483" cy="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t Logo - símbolo, significado logotipo, historia, PNG">
            <a:extLst>
              <a:ext uri="{FF2B5EF4-FFF2-40B4-BE49-F238E27FC236}">
                <a16:creationId xmlns:a16="http://schemas.microsoft.com/office/drawing/2014/main" id="{835FDE25-D47A-E3EB-604F-479D78E7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79" y="2709673"/>
            <a:ext cx="663687" cy="4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ction-Like Airflow Dev Environment on Minikube | Infinite Lambda">
            <a:extLst>
              <a:ext uri="{FF2B5EF4-FFF2-40B4-BE49-F238E27FC236}">
                <a16:creationId xmlns:a16="http://schemas.microsoft.com/office/drawing/2014/main" id="{79B09EE8-EF63-F0D8-38AB-467A80C5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42" y="5537400"/>
            <a:ext cx="764517" cy="2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B104E80-2EC9-6055-73E2-AB6F40AC19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02354" y="5476005"/>
            <a:ext cx="1018906" cy="403945"/>
          </a:xfrm>
          <a:prstGeom prst="rect">
            <a:avLst/>
          </a:prstGeom>
        </p:spPr>
      </p:pic>
      <p:pic>
        <p:nvPicPr>
          <p:cNvPr id="1030" name="Picture 6" descr="Build Data Pipeline with Apache Hop | by Tejas Marvadi | CodeX | Jan ...">
            <a:extLst>
              <a:ext uri="{FF2B5EF4-FFF2-40B4-BE49-F238E27FC236}">
                <a16:creationId xmlns:a16="http://schemas.microsoft.com/office/drawing/2014/main" id="{9DF40F5E-EA1A-6388-2774-6BAEE140E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31" y="5428238"/>
            <a:ext cx="392793" cy="4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B646708-DBAC-E292-DCC2-40DAC43D6D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50660" y="2981266"/>
            <a:ext cx="1552374" cy="351132"/>
          </a:xfrm>
          <a:prstGeom prst="rect">
            <a:avLst/>
          </a:prstGeom>
        </p:spPr>
      </p:pic>
      <p:pic>
        <p:nvPicPr>
          <p:cNvPr id="42" name="Picture 2" descr="MonetDB">
            <a:extLst>
              <a:ext uri="{FF2B5EF4-FFF2-40B4-BE49-F238E27FC236}">
                <a16:creationId xmlns:a16="http://schemas.microsoft.com/office/drawing/2014/main" id="{695F29EA-7EC4-6D13-5C47-7831C7F1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72" y="4586183"/>
            <a:ext cx="1001149" cy="4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Neo4j: The World's Leading Graph Database">
            <a:extLst>
              <a:ext uri="{FF2B5EF4-FFF2-40B4-BE49-F238E27FC236}">
                <a16:creationId xmlns:a16="http://schemas.microsoft.com/office/drawing/2014/main" id="{F65F36B0-0318-C430-42DA-79EA248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78" y="3991665"/>
            <a:ext cx="1218001" cy="63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pyterHub, a multi-user Hub, spawns, manages, and proxies multiple ...">
            <a:extLst>
              <a:ext uri="{FF2B5EF4-FFF2-40B4-BE49-F238E27FC236}">
                <a16:creationId xmlns:a16="http://schemas.microsoft.com/office/drawing/2014/main" id="{6AB24824-C677-1420-0898-4CAE88154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1" b="26127"/>
          <a:stretch/>
        </p:blipFill>
        <p:spPr bwMode="auto">
          <a:xfrm>
            <a:off x="5943600" y="2195756"/>
            <a:ext cx="873987" cy="3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R-Studio Crack 8.15 Build 180125 Network Edition + Registration Key">
            <a:extLst>
              <a:ext uri="{FF2B5EF4-FFF2-40B4-BE49-F238E27FC236}">
                <a16:creationId xmlns:a16="http://schemas.microsoft.com/office/drawing/2014/main" id="{1C6FE2F0-A8BD-DD3E-3EA9-6101681E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53" y="2125765"/>
            <a:ext cx="525630" cy="52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34D54AD-CE43-3048-3358-06BEDC36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12" y="3034747"/>
            <a:ext cx="596702" cy="2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B827E0B-BDBF-292C-1002-CC8B80612EF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25591" y="2729672"/>
            <a:ext cx="1101260" cy="3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FFB8-F4D8-5DDD-F68F-F6A8C3EF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738"/>
            <a:ext cx="10515600" cy="1325563"/>
          </a:xfrm>
        </p:spPr>
        <p:txBody>
          <a:bodyPr/>
          <a:lstStyle/>
          <a:p>
            <a:pPr algn="ctr"/>
            <a:r>
              <a:rPr lang="en-NL" b="1" dirty="0"/>
              <a:t>Sandbox = Hybrid ‘Cloud’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4ADB78-2D14-9C69-D834-29410323D904}"/>
              </a:ext>
            </a:extLst>
          </p:cNvPr>
          <p:cNvSpPr/>
          <p:nvPr/>
        </p:nvSpPr>
        <p:spPr>
          <a:xfrm>
            <a:off x="0" y="4302370"/>
            <a:ext cx="8075488" cy="1138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9187C-06E2-AC23-B07D-D3B56EAC0544}"/>
              </a:ext>
            </a:extLst>
          </p:cNvPr>
          <p:cNvSpPr txBox="1"/>
          <p:nvPr/>
        </p:nvSpPr>
        <p:spPr>
          <a:xfrm>
            <a:off x="971632" y="4714244"/>
            <a:ext cx="415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chemeClr val="bg1"/>
                </a:solidFill>
              </a:rPr>
              <a:t>EDC - House of AI Local Infrastructure</a:t>
            </a:r>
          </a:p>
        </p:txBody>
      </p:sp>
      <p:pic>
        <p:nvPicPr>
          <p:cNvPr id="7" name="Picture 6" descr="proxmox logo | What The Server">
            <a:extLst>
              <a:ext uri="{FF2B5EF4-FFF2-40B4-BE49-F238E27FC236}">
                <a16:creationId xmlns:a16="http://schemas.microsoft.com/office/drawing/2014/main" id="{ACAE94C1-8F01-3E8C-F4DC-9A5492C3D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76" y="4566964"/>
            <a:ext cx="802258" cy="8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ubernetes – Logos Download">
            <a:extLst>
              <a:ext uri="{FF2B5EF4-FFF2-40B4-BE49-F238E27FC236}">
                <a16:creationId xmlns:a16="http://schemas.microsoft.com/office/drawing/2014/main" id="{58596476-F3C3-A7FB-94E9-B76C66FB5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69" y="4649617"/>
            <a:ext cx="1247454" cy="6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7B5FF9B-66D2-ABC6-66ED-9BDFFB53F2C7}"/>
              </a:ext>
            </a:extLst>
          </p:cNvPr>
          <p:cNvSpPr/>
          <p:nvPr/>
        </p:nvSpPr>
        <p:spPr>
          <a:xfrm>
            <a:off x="8063426" y="4709872"/>
            <a:ext cx="4116513" cy="379605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5"/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C2D7D-D8E6-0EAF-7670-EF604E3F850D}"/>
              </a:ext>
            </a:extLst>
          </p:cNvPr>
          <p:cNvSpPr txBox="1"/>
          <p:nvPr/>
        </p:nvSpPr>
        <p:spPr>
          <a:xfrm>
            <a:off x="8194844" y="4753723"/>
            <a:ext cx="29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bg1"/>
                </a:solidFill>
              </a:rPr>
              <a:t>EDC - House of AI  EDIS-Azure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31DFAA-4D41-1FF3-A95D-04621190779E}"/>
              </a:ext>
            </a:extLst>
          </p:cNvPr>
          <p:cNvSpPr txBox="1"/>
          <p:nvPr/>
        </p:nvSpPr>
        <p:spPr>
          <a:xfrm>
            <a:off x="4037744" y="5491704"/>
            <a:ext cx="4013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b="1" i="1" dirty="0"/>
              <a:t>Total storage capacity (raw/net)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i="1" dirty="0"/>
              <a:t>50  / 34  TB Nvme 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i="1" dirty="0"/>
              <a:t>120 / 60 TB  Sata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6C648-144F-3581-0B2F-D6835923A7DA}"/>
              </a:ext>
            </a:extLst>
          </p:cNvPr>
          <p:cNvSpPr txBox="1"/>
          <p:nvPr/>
        </p:nvSpPr>
        <p:spPr>
          <a:xfrm>
            <a:off x="172804" y="2838041"/>
            <a:ext cx="293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/>
              <a:t>6 * MinisForum UM 790 Pro</a:t>
            </a:r>
          </a:p>
          <a:p>
            <a:endParaRPr lang="en-NL" sz="800"/>
          </a:p>
          <a:p>
            <a:r>
              <a:rPr lang="en-NL" sz="1600"/>
              <a:t>16 vCpu, 64 GB Ram</a:t>
            </a:r>
          </a:p>
          <a:p>
            <a:r>
              <a:rPr lang="en-NL" sz="1600"/>
              <a:t>internal GPU</a:t>
            </a:r>
          </a:p>
          <a:p>
            <a:r>
              <a:rPr lang="en-NL" sz="1600"/>
              <a:t>2*2TB Nvme SSD</a:t>
            </a:r>
          </a:p>
          <a:p>
            <a:r>
              <a:rPr lang="en-NL" sz="1600"/>
              <a:t>10 Gbit interconnects</a:t>
            </a:r>
            <a:endParaRPr lang="en-NL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09873-453B-FAA8-8A64-5C43B35EBD29}"/>
              </a:ext>
            </a:extLst>
          </p:cNvPr>
          <p:cNvSpPr txBox="1"/>
          <p:nvPr/>
        </p:nvSpPr>
        <p:spPr>
          <a:xfrm>
            <a:off x="3054549" y="2838041"/>
            <a:ext cx="29390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/>
              <a:t>4 * GPU Workstation</a:t>
            </a:r>
          </a:p>
          <a:p>
            <a:endParaRPr lang="en-NL" sz="800"/>
          </a:p>
          <a:p>
            <a:r>
              <a:rPr lang="en-NL" sz="1600"/>
              <a:t>32 vCpu, 192 GB Ram</a:t>
            </a:r>
          </a:p>
          <a:p>
            <a:r>
              <a:rPr lang="en-NL" sz="1600"/>
              <a:t>nVidia RTX 4090</a:t>
            </a:r>
          </a:p>
          <a:p>
            <a:r>
              <a:rPr lang="en-NL" sz="1600"/>
              <a:t>2*1TB + 2*2TB Nvme SSD</a:t>
            </a:r>
          </a:p>
          <a:p>
            <a:r>
              <a:rPr lang="en-NL" sz="1600"/>
              <a:t>25 Gbit interconnects</a:t>
            </a:r>
            <a:endParaRPr lang="en-NL" sz="14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9445E1-1E53-32A9-BB75-E41F2FE2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79" y="1244197"/>
            <a:ext cx="1834842" cy="18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D1F058C-775C-3036-35B7-534A5C110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15" y="1249951"/>
            <a:ext cx="1145077" cy="155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A85E21-3663-E4BD-E5F9-E24A3FEC5D9B}"/>
              </a:ext>
            </a:extLst>
          </p:cNvPr>
          <p:cNvSpPr txBox="1"/>
          <p:nvPr/>
        </p:nvSpPr>
        <p:spPr>
          <a:xfrm>
            <a:off x="5513065" y="2838041"/>
            <a:ext cx="29390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/>
              <a:t>Backup/ shared storage</a:t>
            </a:r>
          </a:p>
          <a:p>
            <a:endParaRPr lang="en-NL" sz="800"/>
          </a:p>
          <a:p>
            <a:r>
              <a:rPr lang="en-NL" sz="1600"/>
              <a:t>8 core cpu, 64 GB Ram</a:t>
            </a:r>
          </a:p>
          <a:p>
            <a:r>
              <a:rPr lang="en-NL" sz="1600"/>
              <a:t>2*2TB Nvme SSD, 2*1.8TB SSD</a:t>
            </a:r>
          </a:p>
          <a:p>
            <a:r>
              <a:rPr lang="en-NL" sz="1600"/>
              <a:t>6 * 20 TB Sata</a:t>
            </a:r>
          </a:p>
          <a:p>
            <a:r>
              <a:rPr lang="en-NL" sz="1600"/>
              <a:t>10 Gbit interconnect</a:t>
            </a:r>
            <a:endParaRPr lang="en-NL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CA50F-686C-7618-3A30-204DC694038B}"/>
              </a:ext>
            </a:extLst>
          </p:cNvPr>
          <p:cNvSpPr txBox="1"/>
          <p:nvPr/>
        </p:nvSpPr>
        <p:spPr>
          <a:xfrm>
            <a:off x="971632" y="5491704"/>
            <a:ext cx="3314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b="1" i="1"/>
              <a:t>Total compute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i="1"/>
              <a:t>112 cores/224 vCpu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i="1"/>
              <a:t>1.15 TB 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4B061-1886-BCB9-B808-A41FED2ABBE4}"/>
              </a:ext>
            </a:extLst>
          </p:cNvPr>
          <p:cNvSpPr txBox="1"/>
          <p:nvPr/>
        </p:nvSpPr>
        <p:spPr>
          <a:xfrm>
            <a:off x="8320950" y="5491704"/>
            <a:ext cx="387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b="1" i="1"/>
              <a:t>Total compute/storage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000" i="1"/>
              <a:t>Virtually unlimited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1D7C532-05D6-4933-176E-092DF4DD2A88}"/>
              </a:ext>
            </a:extLst>
          </p:cNvPr>
          <p:cNvSpPr/>
          <p:nvPr/>
        </p:nvSpPr>
        <p:spPr>
          <a:xfrm>
            <a:off x="8051364" y="5101390"/>
            <a:ext cx="4116513" cy="339337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11C6DB-EDCE-63FC-3990-0CF58BC1CAAA}"/>
              </a:ext>
            </a:extLst>
          </p:cNvPr>
          <p:cNvSpPr txBox="1"/>
          <p:nvPr/>
        </p:nvSpPr>
        <p:spPr>
          <a:xfrm>
            <a:off x="8194844" y="5101391"/>
            <a:ext cx="385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bg1"/>
                </a:solidFill>
              </a:rPr>
              <a:t>EDC - House of AI  Surf Research Cloud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988708-8425-E21B-0037-5F72C951B9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80"/>
          <a:stretch/>
        </p:blipFill>
        <p:spPr>
          <a:xfrm>
            <a:off x="765725" y="1200203"/>
            <a:ext cx="1199075" cy="1622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760AB7-B983-9700-33E3-F9D9A47FA136}"/>
              </a:ext>
            </a:extLst>
          </p:cNvPr>
          <p:cNvSpPr txBox="1"/>
          <p:nvPr/>
        </p:nvSpPr>
        <p:spPr>
          <a:xfrm>
            <a:off x="8397178" y="2596085"/>
            <a:ext cx="3619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b="1" i="1" dirty="0"/>
              <a:t>Monthly Cost on Azure would be</a:t>
            </a:r>
          </a:p>
          <a:p>
            <a:pPr algn="ctr"/>
            <a:r>
              <a:rPr lang="en-NL" sz="2000" b="1" i="1" dirty="0"/>
              <a:t>&gt; € 8.500, excl. GPU’s! </a:t>
            </a:r>
          </a:p>
        </p:txBody>
      </p:sp>
      <p:pic>
        <p:nvPicPr>
          <p:cNvPr id="12" name="Afbeelding 24">
            <a:extLst>
              <a:ext uri="{FF2B5EF4-FFF2-40B4-BE49-F238E27FC236}">
                <a16:creationId xmlns:a16="http://schemas.microsoft.com/office/drawing/2014/main" id="{411CAC06-DED2-D044-A4BF-E536E08BA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5" y="94528"/>
            <a:ext cx="2240756" cy="705423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B4A3435-B3A7-E73A-4D3D-9CDBA9962BB0}"/>
              </a:ext>
            </a:extLst>
          </p:cNvPr>
          <p:cNvSpPr/>
          <p:nvPr/>
        </p:nvSpPr>
        <p:spPr>
          <a:xfrm>
            <a:off x="8044437" y="4315953"/>
            <a:ext cx="4116513" cy="38679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B4307F-8F20-CF4C-BCD1-B1876A6E7403}"/>
              </a:ext>
            </a:extLst>
          </p:cNvPr>
          <p:cNvSpPr txBox="1"/>
          <p:nvPr/>
        </p:nvSpPr>
        <p:spPr>
          <a:xfrm>
            <a:off x="8194844" y="4351397"/>
            <a:ext cx="288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bg1"/>
                </a:solidFill>
              </a:rPr>
              <a:t>EDC – House of AI LeafCloud</a:t>
            </a:r>
          </a:p>
        </p:txBody>
      </p:sp>
      <p:pic>
        <p:nvPicPr>
          <p:cNvPr id="21" name="Graphic 20" descr="Flying Money with solid fill">
            <a:extLst>
              <a:ext uri="{FF2B5EF4-FFF2-40B4-BE49-F238E27FC236}">
                <a16:creationId xmlns:a16="http://schemas.microsoft.com/office/drawing/2014/main" id="{F68FF6C7-83AA-B1B2-2362-B3181A16C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3891" y="1736658"/>
            <a:ext cx="914400" cy="914400"/>
          </a:xfrm>
          <a:prstGeom prst="rect">
            <a:avLst/>
          </a:prstGeom>
        </p:spPr>
      </p:pic>
      <p:pic>
        <p:nvPicPr>
          <p:cNvPr id="24" name="Graphic 23" descr="Flying Money with solid fill">
            <a:extLst>
              <a:ext uri="{FF2B5EF4-FFF2-40B4-BE49-F238E27FC236}">
                <a16:creationId xmlns:a16="http://schemas.microsoft.com/office/drawing/2014/main" id="{D6BDDE25-A469-08C3-1D69-8A2986AC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512" y="1681684"/>
            <a:ext cx="914400" cy="914400"/>
          </a:xfrm>
          <a:prstGeom prst="rect">
            <a:avLst/>
          </a:prstGeom>
        </p:spPr>
      </p:pic>
      <p:pic>
        <p:nvPicPr>
          <p:cNvPr id="25" name="Graphic 24" descr="Flying Money with solid fill">
            <a:extLst>
              <a:ext uri="{FF2B5EF4-FFF2-40B4-BE49-F238E27FC236}">
                <a16:creationId xmlns:a16="http://schemas.microsoft.com/office/drawing/2014/main" id="{C61DB388-CF32-16AD-EF44-662B248B5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84440" y="15730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3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1B841-B499-9A6E-B10E-AD2A36E0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969"/>
            <a:ext cx="12192000" cy="806128"/>
          </a:xfrm>
        </p:spPr>
        <p:txBody>
          <a:bodyPr/>
          <a:lstStyle/>
          <a:p>
            <a:r>
              <a:rPr lang="en-NL" dirty="0"/>
              <a:t>The EDC Compute Cabinet </a:t>
            </a:r>
            <a:r>
              <a:rPr lang="en-NL" dirty="0">
                <a:sym typeface="Wingdings" pitchFamily="2" charset="2"/>
              </a:rPr>
              <a:t>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D5F9E-F646-BF0C-E277-C46AEDDB7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9" y="2636887"/>
            <a:ext cx="11443141" cy="33071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D9D4AE-905D-B7C0-29AA-4C1E484B4266}"/>
              </a:ext>
            </a:extLst>
          </p:cNvPr>
          <p:cNvGrpSpPr/>
          <p:nvPr/>
        </p:nvGrpSpPr>
        <p:grpSpPr>
          <a:xfrm>
            <a:off x="775498" y="1382773"/>
            <a:ext cx="1787590" cy="655607"/>
            <a:chOff x="775498" y="1133385"/>
            <a:chExt cx="1787590" cy="6556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28415A-AC5A-BBED-3DC9-C63C9B2F90E0}"/>
                </a:ext>
              </a:extLst>
            </p:cNvPr>
            <p:cNvSpPr txBox="1"/>
            <p:nvPr/>
          </p:nvSpPr>
          <p:spPr>
            <a:xfrm>
              <a:off x="775498" y="1204217"/>
              <a:ext cx="748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✅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509B68-C4BE-2066-A779-28E9EFD97E73}"/>
                </a:ext>
              </a:extLst>
            </p:cNvPr>
            <p:cNvSpPr txBox="1"/>
            <p:nvPr/>
          </p:nvSpPr>
          <p:spPr>
            <a:xfrm>
              <a:off x="1025233" y="1133385"/>
              <a:ext cx="1537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Fast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287B38-2223-2CB2-72A0-130D4C850E0F}"/>
              </a:ext>
            </a:extLst>
          </p:cNvPr>
          <p:cNvGrpSpPr/>
          <p:nvPr/>
        </p:nvGrpSpPr>
        <p:grpSpPr>
          <a:xfrm>
            <a:off x="2674273" y="1382773"/>
            <a:ext cx="2881395" cy="655607"/>
            <a:chOff x="775498" y="1133385"/>
            <a:chExt cx="2881395" cy="6556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534D00-3B27-165D-B85D-5B5FD5CC55CC}"/>
                </a:ext>
              </a:extLst>
            </p:cNvPr>
            <p:cNvSpPr txBox="1"/>
            <p:nvPr/>
          </p:nvSpPr>
          <p:spPr>
            <a:xfrm>
              <a:off x="775498" y="1204217"/>
              <a:ext cx="748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✅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191158-60A1-5F67-74B7-DE7788854D7A}"/>
                </a:ext>
              </a:extLst>
            </p:cNvPr>
            <p:cNvSpPr txBox="1"/>
            <p:nvPr/>
          </p:nvSpPr>
          <p:spPr>
            <a:xfrm>
              <a:off x="1025233" y="1133385"/>
              <a:ext cx="2631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Affordable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D83F9-9D69-5E06-009F-85B3A325DDA3}"/>
              </a:ext>
            </a:extLst>
          </p:cNvPr>
          <p:cNvGrpSpPr/>
          <p:nvPr/>
        </p:nvGrpSpPr>
        <p:grpSpPr>
          <a:xfrm>
            <a:off x="5603989" y="1406235"/>
            <a:ext cx="2417793" cy="655607"/>
            <a:chOff x="775498" y="1133385"/>
            <a:chExt cx="2417793" cy="6556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59DF46-B802-787C-5A04-7DC240CE59CE}"/>
                </a:ext>
              </a:extLst>
            </p:cNvPr>
            <p:cNvSpPr txBox="1"/>
            <p:nvPr/>
          </p:nvSpPr>
          <p:spPr>
            <a:xfrm>
              <a:off x="775498" y="1204217"/>
              <a:ext cx="748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✅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A545D0-B9B8-5606-06A3-1298A559B661}"/>
                </a:ext>
              </a:extLst>
            </p:cNvPr>
            <p:cNvSpPr txBox="1"/>
            <p:nvPr/>
          </p:nvSpPr>
          <p:spPr>
            <a:xfrm>
              <a:off x="1025233" y="1133385"/>
              <a:ext cx="2168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Reliable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A37036-8656-260B-4B71-E5AB4CA4C161}"/>
              </a:ext>
            </a:extLst>
          </p:cNvPr>
          <p:cNvGrpSpPr/>
          <p:nvPr/>
        </p:nvGrpSpPr>
        <p:grpSpPr>
          <a:xfrm>
            <a:off x="8181288" y="1382773"/>
            <a:ext cx="3636282" cy="655607"/>
            <a:chOff x="775498" y="1133385"/>
            <a:chExt cx="3636282" cy="6556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681BC0-FBE4-D665-B0D1-7B4D96CC0C76}"/>
                </a:ext>
              </a:extLst>
            </p:cNvPr>
            <p:cNvSpPr txBox="1"/>
            <p:nvPr/>
          </p:nvSpPr>
          <p:spPr>
            <a:xfrm>
              <a:off x="775498" y="1204217"/>
              <a:ext cx="748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✅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105B04-1CB1-AC93-FB33-74C67F5C6421}"/>
                </a:ext>
              </a:extLst>
            </p:cNvPr>
            <p:cNvSpPr txBox="1"/>
            <p:nvPr/>
          </p:nvSpPr>
          <p:spPr>
            <a:xfrm>
              <a:off x="1025233" y="1133385"/>
              <a:ext cx="3386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3200" b="1" dirty="0">
                  <a:solidFill>
                    <a:schemeClr val="accent1"/>
                  </a:solidFill>
                </a:rPr>
                <a:t>Energy 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58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're so crazy - great comebacks | I should have said">
            <a:extLst>
              <a:ext uri="{FF2B5EF4-FFF2-40B4-BE49-F238E27FC236}">
                <a16:creationId xmlns:a16="http://schemas.microsoft.com/office/drawing/2014/main" id="{25D73DC2-F0AD-D448-0312-45B3FF19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69" y="642552"/>
            <a:ext cx="6765325" cy="54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58EBF-3411-4B71-88B4-B6213F502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6" y="4222707"/>
            <a:ext cx="2463800" cy="63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52F8F-2B8B-7CD0-68D8-6A3A5625D244}"/>
              </a:ext>
            </a:extLst>
          </p:cNvPr>
          <p:cNvSpPr txBox="1"/>
          <p:nvPr/>
        </p:nvSpPr>
        <p:spPr>
          <a:xfrm>
            <a:off x="667266" y="1668162"/>
            <a:ext cx="33680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i="1" u="none" strike="noStrike">
                <a:solidFill>
                  <a:srgbClr val="4B5058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“You’re crazy if you don’t start in the cloud; you’re crazy if you stay on it”</a:t>
            </a:r>
            <a:endParaRPr lang="en-NL" sz="32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E9AB1-3C22-E6A7-7336-D228D8F09FB8}"/>
              </a:ext>
            </a:extLst>
          </p:cNvPr>
          <p:cNvSpPr txBox="1"/>
          <p:nvPr/>
        </p:nvSpPr>
        <p:spPr>
          <a:xfrm>
            <a:off x="414957" y="5685480"/>
            <a:ext cx="4544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u="none" strike="noStrike">
                <a:solidFill>
                  <a:schemeClr val="tx2"/>
                </a:solidFill>
                <a:effectLst/>
                <a:latin typeface="proxima-nova"/>
              </a:rPr>
              <a:t>Source: </a:t>
            </a:r>
            <a:r>
              <a:rPr lang="en-GB" sz="1600" b="1" i="0" u="none" strike="noStrike">
                <a:solidFill>
                  <a:schemeClr val="tx2"/>
                </a:solidFill>
                <a:effectLst/>
                <a:latin typeface="proxima-nova"/>
                <a:hlinkClick r:id="rId4"/>
              </a:rPr>
              <a:t>The Cost of Cloud, a Trillion Dollar Paradox</a:t>
            </a:r>
            <a:endParaRPr lang="en-GB" sz="1600" b="1" i="0" u="none" strike="noStrike">
              <a:solidFill>
                <a:schemeClr val="tx2"/>
              </a:solidFill>
              <a:effectLst/>
              <a:latin typeface="proxima-nov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EA34C-C837-22EE-08BE-587AC3B520E7}"/>
              </a:ext>
            </a:extLst>
          </p:cNvPr>
          <p:cNvSpPr txBox="1"/>
          <p:nvPr/>
        </p:nvSpPr>
        <p:spPr>
          <a:xfrm>
            <a:off x="661518" y="802329"/>
            <a:ext cx="328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>
                <a:solidFill>
                  <a:schemeClr val="tx2"/>
                </a:solidFill>
              </a:rPr>
              <a:t>Public Cloud vs On Prem</a:t>
            </a:r>
          </a:p>
        </p:txBody>
      </p:sp>
    </p:spTree>
    <p:extLst>
      <p:ext uri="{BB962C8B-B14F-4D97-AF65-F5344CB8AC3E}">
        <p14:creationId xmlns:p14="http://schemas.microsoft.com/office/powerpoint/2010/main" val="1563562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4086-6982-2280-4261-3B9A7DC4E4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01874"/>
            <a:ext cx="12155458" cy="1442346"/>
          </a:xfrm>
        </p:spPr>
        <p:txBody>
          <a:bodyPr>
            <a:normAutofit/>
          </a:bodyPr>
          <a:lstStyle/>
          <a:p>
            <a:pPr algn="ctr"/>
            <a:r>
              <a:rPr lang="en-NL" sz="3600" b="1">
                <a:latin typeface="Museo Sans 900" panose="02000000000000000000" pitchFamily="50" charset="0"/>
              </a:rPr>
              <a:t>Sandbox</a:t>
            </a:r>
            <a:r>
              <a:rPr lang="en-US" sz="3600" b="1">
                <a:latin typeface="Museo Sans 900" panose="02000000000000000000" pitchFamily="50" charset="0"/>
              </a:rPr>
              <a:t> Experiments / Projects</a:t>
            </a:r>
            <a:endParaRPr lang="en-NL" sz="3600" b="1">
              <a:latin typeface="Museo Sans 900" panose="02000000000000000000" pitchFamily="50" charset="0"/>
            </a:endParaRPr>
          </a:p>
        </p:txBody>
      </p:sp>
      <p:pic>
        <p:nvPicPr>
          <p:cNvPr id="3" name="Picture 2" descr="Erasmus University Rotterdam, Netherlands | Study.EU">
            <a:extLst>
              <a:ext uri="{FF2B5EF4-FFF2-40B4-BE49-F238E27FC236}">
                <a16:creationId xmlns:a16="http://schemas.microsoft.com/office/drawing/2014/main" id="{3B1EEDD4-4739-FF75-1965-EE1EBA86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2685" y="92934"/>
            <a:ext cx="674230" cy="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anummer">
            <a:extLst>
              <a:ext uri="{FF2B5EF4-FFF2-40B4-BE49-F238E27FC236}">
                <a16:creationId xmlns:a16="http://schemas.microsoft.com/office/drawing/2014/main" id="{9377B9FF-4F8A-47F6-AF12-BDB01FCDEB60}"/>
              </a:ext>
            </a:extLst>
          </p:cNvPr>
          <p:cNvSpPr txBox="1">
            <a:spLocks/>
          </p:cNvSpPr>
          <p:nvPr/>
        </p:nvSpPr>
        <p:spPr>
          <a:xfrm>
            <a:off x="-516" y="6494315"/>
            <a:ext cx="420407" cy="276999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C72B1-9AB3-4B06-AAD9-5532B845BFCE}" type="slidenum">
              <a:rPr kumimoji="0" lang="nl-NL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42265-FEA0-A60E-A5BE-2089776D6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579" y="1868972"/>
            <a:ext cx="555297" cy="291558"/>
          </a:xfrm>
          <a:prstGeom prst="rect">
            <a:avLst/>
          </a:prstGeom>
        </p:spPr>
      </p:pic>
      <p:pic>
        <p:nvPicPr>
          <p:cNvPr id="8" name="Picture 16" descr="Sponsoring | Luxor Theater Rotterdam">
            <a:extLst>
              <a:ext uri="{FF2B5EF4-FFF2-40B4-BE49-F238E27FC236}">
                <a16:creationId xmlns:a16="http://schemas.microsoft.com/office/drawing/2014/main" id="{15AA98F5-A8FB-08E2-1B02-3029431D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06" y="4015245"/>
            <a:ext cx="802727" cy="38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hilips – Logos Download">
            <a:extLst>
              <a:ext uri="{FF2B5EF4-FFF2-40B4-BE49-F238E27FC236}">
                <a16:creationId xmlns:a16="http://schemas.microsoft.com/office/drawing/2014/main" id="{4331722C-D42D-138B-C7C5-1CA286D3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65" y="3951978"/>
            <a:ext cx="569607" cy="5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Takeaway fija el precio de su OPV en 23 euros, dándole una valoración ...">
            <a:extLst>
              <a:ext uri="{FF2B5EF4-FFF2-40B4-BE49-F238E27FC236}">
                <a16:creationId xmlns:a16="http://schemas.microsoft.com/office/drawing/2014/main" id="{17D7EB4B-75C2-7447-3F0D-5410D35D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11" y="4215450"/>
            <a:ext cx="558248" cy="4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5B842A5A-D5CB-01F0-8BBC-B55259808200}"/>
              </a:ext>
            </a:extLst>
          </p:cNvPr>
          <p:cNvSpPr/>
          <p:nvPr/>
        </p:nvSpPr>
        <p:spPr>
          <a:xfrm>
            <a:off x="744442" y="907139"/>
            <a:ext cx="10628243" cy="504372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4D79E1F5-0379-9C4F-17B5-E97BED764605}"/>
              </a:ext>
            </a:extLst>
          </p:cNvPr>
          <p:cNvSpPr/>
          <p:nvPr/>
        </p:nvSpPr>
        <p:spPr>
          <a:xfrm>
            <a:off x="965097" y="1249038"/>
            <a:ext cx="10190818" cy="432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MetaData Catalog / Search / Marketplace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B59F1828-C399-DD6D-24B6-C7BD52322BA5}"/>
              </a:ext>
            </a:extLst>
          </p:cNvPr>
          <p:cNvSpPr/>
          <p:nvPr/>
        </p:nvSpPr>
        <p:spPr>
          <a:xfrm>
            <a:off x="973611" y="2949436"/>
            <a:ext cx="1684817" cy="9198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Sources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1128E1A-AD9C-BFAC-4BDA-0E0B7819C22F}"/>
              </a:ext>
            </a:extLst>
          </p:cNvPr>
          <p:cNvSpPr/>
          <p:nvPr/>
        </p:nvSpPr>
        <p:spPr>
          <a:xfrm>
            <a:off x="965096" y="5057245"/>
            <a:ext cx="10190819" cy="432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Pipelines, Orchestration &amp; Governance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295D0DD1-6B4A-10DB-8A74-C151DE2E6746}"/>
              </a:ext>
            </a:extLst>
          </p:cNvPr>
          <p:cNvSpPr/>
          <p:nvPr/>
        </p:nvSpPr>
        <p:spPr>
          <a:xfrm>
            <a:off x="965097" y="3971968"/>
            <a:ext cx="1684819" cy="9198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Company Sources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9E1B6A9-4725-DD53-633E-E4C27CA86EFF}"/>
              </a:ext>
            </a:extLst>
          </p:cNvPr>
          <p:cNvSpPr/>
          <p:nvPr/>
        </p:nvSpPr>
        <p:spPr>
          <a:xfrm>
            <a:off x="2999210" y="1840167"/>
            <a:ext cx="1684817" cy="3055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Hub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(batch/streaming)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B3A9D79-C073-21F9-5665-1A5563D0B043}"/>
              </a:ext>
            </a:extLst>
          </p:cNvPr>
          <p:cNvSpPr/>
          <p:nvPr/>
        </p:nvSpPr>
        <p:spPr>
          <a:xfrm>
            <a:off x="4823601" y="1840167"/>
            <a:ext cx="2421032" cy="612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Coding options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(Python, R, Scala, etc)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094EA183-4608-DB9B-CA32-AC50204DC339}"/>
              </a:ext>
            </a:extLst>
          </p:cNvPr>
          <p:cNvSpPr/>
          <p:nvPr/>
        </p:nvSpPr>
        <p:spPr>
          <a:xfrm>
            <a:off x="4823601" y="2586169"/>
            <a:ext cx="2421032" cy="23056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No-Code / Low-Code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B5AF233B-F6D4-9461-DB3A-9A3064E5D171}"/>
              </a:ext>
            </a:extLst>
          </p:cNvPr>
          <p:cNvSpPr/>
          <p:nvPr/>
        </p:nvSpPr>
        <p:spPr>
          <a:xfrm>
            <a:off x="5239062" y="2941306"/>
            <a:ext cx="1585994" cy="216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Exploration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A9D79B79-B0A8-B021-3B77-5C039217C1AE}"/>
              </a:ext>
            </a:extLst>
          </p:cNvPr>
          <p:cNvSpPr/>
          <p:nvPr/>
        </p:nvSpPr>
        <p:spPr>
          <a:xfrm>
            <a:off x="5239061" y="3686028"/>
            <a:ext cx="1597411" cy="23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Development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2F2F7FE9-F672-0778-99ED-0E93578197E5}"/>
              </a:ext>
            </a:extLst>
          </p:cNvPr>
          <p:cNvSpPr/>
          <p:nvPr/>
        </p:nvSpPr>
        <p:spPr>
          <a:xfrm>
            <a:off x="5239061" y="3316590"/>
            <a:ext cx="1597411" cy="211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Visualization</a:t>
            </a:r>
          </a:p>
        </p:txBody>
      </p:sp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3543FA70-3627-6E55-8805-0AF10A1B1524}"/>
              </a:ext>
            </a:extLst>
          </p:cNvPr>
          <p:cNvSpPr/>
          <p:nvPr/>
        </p:nvSpPr>
        <p:spPr>
          <a:xfrm>
            <a:off x="5239061" y="4084137"/>
            <a:ext cx="1597411" cy="239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Management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233F3F33-F617-E48B-EC18-718790C1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r="29792"/>
          <a:stretch/>
        </p:blipFill>
        <p:spPr bwMode="auto">
          <a:xfrm>
            <a:off x="2231663" y="3183703"/>
            <a:ext cx="294444" cy="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27C06C-BDA0-F24D-EB97-79DA5145D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8642" y="3099596"/>
            <a:ext cx="888386" cy="298821"/>
          </a:xfrm>
          <a:prstGeom prst="rect">
            <a:avLst/>
          </a:prstGeom>
        </p:spPr>
      </p:pic>
      <p:sp>
        <p:nvSpPr>
          <p:cNvPr id="25" name="Right Arrow 32">
            <a:extLst>
              <a:ext uri="{FF2B5EF4-FFF2-40B4-BE49-F238E27FC236}">
                <a16:creationId xmlns:a16="http://schemas.microsoft.com/office/drawing/2014/main" id="{EA1CB5BC-EB79-AA97-21C0-0597A3C8073F}"/>
              </a:ext>
            </a:extLst>
          </p:cNvPr>
          <p:cNvSpPr/>
          <p:nvPr/>
        </p:nvSpPr>
        <p:spPr>
          <a:xfrm>
            <a:off x="2728216" y="2960514"/>
            <a:ext cx="215821" cy="184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33">
            <a:extLst>
              <a:ext uri="{FF2B5EF4-FFF2-40B4-BE49-F238E27FC236}">
                <a16:creationId xmlns:a16="http://schemas.microsoft.com/office/drawing/2014/main" id="{8FE887F8-314E-FB4F-FEC1-DE465D9214B3}"/>
              </a:ext>
            </a:extLst>
          </p:cNvPr>
          <p:cNvSpPr/>
          <p:nvPr/>
        </p:nvSpPr>
        <p:spPr>
          <a:xfrm>
            <a:off x="2703448" y="4099432"/>
            <a:ext cx="215821" cy="184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12">
            <a:extLst>
              <a:ext uri="{FF2B5EF4-FFF2-40B4-BE49-F238E27FC236}">
                <a16:creationId xmlns:a16="http://schemas.microsoft.com/office/drawing/2014/main" id="{E83DDBCB-8F9D-B971-834D-26825F9F89AF}"/>
              </a:ext>
            </a:extLst>
          </p:cNvPr>
          <p:cNvSpPr/>
          <p:nvPr/>
        </p:nvSpPr>
        <p:spPr>
          <a:xfrm>
            <a:off x="7382398" y="1843748"/>
            <a:ext cx="3773518" cy="3055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ECDA Knowlegde Repository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6D5D0C-702B-0898-0CFD-5A8DD6F37F6F}"/>
              </a:ext>
            </a:extLst>
          </p:cNvPr>
          <p:cNvSpPr txBox="1"/>
          <p:nvPr/>
        </p:nvSpPr>
        <p:spPr>
          <a:xfrm>
            <a:off x="3009735" y="552021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Identity &amp; Access Management (IAM)</a:t>
            </a: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84005379-D362-C7FC-F588-B4ECEA7DA990}"/>
              </a:ext>
            </a:extLst>
          </p:cNvPr>
          <p:cNvSpPr/>
          <p:nvPr/>
        </p:nvSpPr>
        <p:spPr>
          <a:xfrm>
            <a:off x="7488245" y="2681988"/>
            <a:ext cx="1063487" cy="201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901CF83E-BDF2-B145-4D05-83BADCFCA093}"/>
              </a:ext>
            </a:extLst>
          </p:cNvPr>
          <p:cNvSpPr/>
          <p:nvPr/>
        </p:nvSpPr>
        <p:spPr>
          <a:xfrm>
            <a:off x="9890747" y="2677243"/>
            <a:ext cx="1063487" cy="201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(Containers)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2F07FBB8-E6A6-5191-D362-18FC0409AEC3}"/>
              </a:ext>
            </a:extLst>
          </p:cNvPr>
          <p:cNvSpPr/>
          <p:nvPr/>
        </p:nvSpPr>
        <p:spPr>
          <a:xfrm>
            <a:off x="8689496" y="2679107"/>
            <a:ext cx="1063487" cy="2013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2BA1C4-0836-28A4-50E6-3E34BBAB08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183" y="3390624"/>
            <a:ext cx="727401" cy="1856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FAEF76-0C9E-6430-527A-50D20F76CD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534" y="2240215"/>
            <a:ext cx="641461" cy="109503"/>
          </a:xfrm>
          <a:prstGeom prst="rect">
            <a:avLst/>
          </a:prstGeom>
        </p:spPr>
      </p:pic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CF1D463C-B302-116F-C4D5-F5943BD048F8}"/>
              </a:ext>
            </a:extLst>
          </p:cNvPr>
          <p:cNvSpPr/>
          <p:nvPr/>
        </p:nvSpPr>
        <p:spPr>
          <a:xfrm>
            <a:off x="983565" y="1841564"/>
            <a:ext cx="1684817" cy="1005148"/>
          </a:xfrm>
          <a:prstGeom prst="round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platforms &amp; sandboxes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531793D-C839-FB06-B8B0-9CA22E338F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8061" y="1899151"/>
            <a:ext cx="387961" cy="3293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666919-33C6-B97A-2D65-DDA9AC992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2161" y="2175013"/>
            <a:ext cx="343195" cy="19306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D46B6F4-E92C-FC19-9F74-DFC9E6101D66}"/>
              </a:ext>
            </a:extLst>
          </p:cNvPr>
          <p:cNvSpPr/>
          <p:nvPr/>
        </p:nvSpPr>
        <p:spPr>
          <a:xfrm>
            <a:off x="8028844" y="936017"/>
            <a:ext cx="1853819" cy="7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C84D74E4-8D5E-9316-C1FF-CB29A951DC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45784" y="936017"/>
            <a:ext cx="1844963" cy="731435"/>
          </a:xfrm>
          <a:prstGeom prst="rect">
            <a:avLst/>
          </a:prstGeom>
        </p:spPr>
      </p:pic>
      <p:pic>
        <p:nvPicPr>
          <p:cNvPr id="39" name="Picture 8" descr="Snowflake Named a Leader in Gartner Magic Quadrant for Data Management ...">
            <a:extLst>
              <a:ext uri="{FF2B5EF4-FFF2-40B4-BE49-F238E27FC236}">
                <a16:creationId xmlns:a16="http://schemas.microsoft.com/office/drawing/2014/main" id="{D969BE16-4FA3-14DD-87EB-EE36C799F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3" b="26643"/>
          <a:stretch/>
        </p:blipFill>
        <p:spPr bwMode="auto">
          <a:xfrm>
            <a:off x="2979951" y="3677517"/>
            <a:ext cx="1773863" cy="4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E3572A-B945-95B4-F384-86570453E4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05887" y="5520216"/>
            <a:ext cx="1291690" cy="6514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0BB50C-F40F-B63F-F999-A41FDF9A78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4040" y="1747622"/>
            <a:ext cx="608358" cy="432705"/>
          </a:xfrm>
          <a:prstGeom prst="rect">
            <a:avLst/>
          </a:prstGeom>
        </p:spPr>
      </p:pic>
      <p:pic>
        <p:nvPicPr>
          <p:cNvPr id="42" name="Picture 4" descr="SAS Partner Knowledge booster on the new SAS platform : SAS Viya | SAS">
            <a:extLst>
              <a:ext uri="{FF2B5EF4-FFF2-40B4-BE49-F238E27FC236}">
                <a16:creationId xmlns:a16="http://schemas.microsoft.com/office/drawing/2014/main" id="{ED926596-1F62-0460-88D1-4882BCA97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00" y="2593686"/>
            <a:ext cx="1272483" cy="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Afbeelding 24">
            <a:extLst>
              <a:ext uri="{FF2B5EF4-FFF2-40B4-BE49-F238E27FC236}">
                <a16:creationId xmlns:a16="http://schemas.microsoft.com/office/drawing/2014/main" id="{D1BE3F0B-EF53-E02F-C894-23E01C2C00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5" y="94528"/>
            <a:ext cx="2240756" cy="70542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B52B40C-95AC-7F11-B7F2-A11AF2FD6535}"/>
              </a:ext>
            </a:extLst>
          </p:cNvPr>
          <p:cNvGrpSpPr/>
          <p:nvPr/>
        </p:nvGrpSpPr>
        <p:grpSpPr>
          <a:xfrm>
            <a:off x="2134517" y="3677517"/>
            <a:ext cx="3897812" cy="2630579"/>
            <a:chOff x="2055878" y="3677517"/>
            <a:chExt cx="3897812" cy="263057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58C7458-1212-3232-EE60-D50666374208}"/>
                </a:ext>
              </a:extLst>
            </p:cNvPr>
            <p:cNvSpPr/>
            <p:nvPr/>
          </p:nvSpPr>
          <p:spPr>
            <a:xfrm>
              <a:off x="2055878" y="3677517"/>
              <a:ext cx="3897812" cy="263057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3FFBCEC-D87E-B9C4-A354-262520C8F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37126" y="4018161"/>
              <a:ext cx="3573506" cy="178675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6D5C80-EC70-DD96-F571-BEC8594FA0FD}"/>
              </a:ext>
            </a:extLst>
          </p:cNvPr>
          <p:cNvGrpSpPr/>
          <p:nvPr/>
        </p:nvGrpSpPr>
        <p:grpSpPr>
          <a:xfrm>
            <a:off x="2127085" y="948868"/>
            <a:ext cx="3897812" cy="2630579"/>
            <a:chOff x="2131684" y="849519"/>
            <a:chExt cx="3897812" cy="263057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7FACE92-5F00-7F23-7324-E1227F1AC13C}"/>
                </a:ext>
              </a:extLst>
            </p:cNvPr>
            <p:cNvSpPr/>
            <p:nvPr/>
          </p:nvSpPr>
          <p:spPr>
            <a:xfrm>
              <a:off x="2131684" y="849519"/>
              <a:ext cx="3897812" cy="263057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B7F8CD-3450-4742-ADFD-C2B616863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36201" t="34454" r="59475" b="59955"/>
            <a:stretch/>
          </p:blipFill>
          <p:spPr>
            <a:xfrm>
              <a:off x="2378885" y="1001517"/>
              <a:ext cx="2135444" cy="77655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8E24CF-A68E-0A86-A7BA-9D5214B4B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6507" t="17595" r="6089" b="16505"/>
            <a:stretch/>
          </p:blipFill>
          <p:spPr>
            <a:xfrm>
              <a:off x="3109199" y="1783885"/>
              <a:ext cx="2003594" cy="1510647"/>
            </a:xfrm>
            <a:prstGeom prst="rect">
              <a:avLst/>
            </a:prstGeom>
          </p:spPr>
        </p:pic>
        <p:pic>
          <p:nvPicPr>
            <p:cNvPr id="50" name="Afbeelding 56">
              <a:extLst>
                <a:ext uri="{FF2B5EF4-FFF2-40B4-BE49-F238E27FC236}">
                  <a16:creationId xmlns:a16="http://schemas.microsoft.com/office/drawing/2014/main" id="{19E32A41-791D-1890-B1FA-0F9DD2D6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5241" y="1042294"/>
              <a:ext cx="1458935" cy="72440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D749F1-F904-9A91-AD7D-00897F72FBC1}"/>
              </a:ext>
            </a:extLst>
          </p:cNvPr>
          <p:cNvGrpSpPr/>
          <p:nvPr/>
        </p:nvGrpSpPr>
        <p:grpSpPr>
          <a:xfrm>
            <a:off x="6190763" y="922615"/>
            <a:ext cx="3897812" cy="2630579"/>
            <a:chOff x="6154445" y="941263"/>
            <a:chExt cx="3897812" cy="263057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AA60BE8-461E-CF54-5F7F-3C48C729C913}"/>
                </a:ext>
              </a:extLst>
            </p:cNvPr>
            <p:cNvSpPr/>
            <p:nvPr/>
          </p:nvSpPr>
          <p:spPr>
            <a:xfrm>
              <a:off x="6154445" y="941263"/>
              <a:ext cx="3897812" cy="263057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4" name="Picture 53" descr="A group of people standing in front of a building&#10;&#10;Description automatically generated">
              <a:extLst>
                <a:ext uri="{FF2B5EF4-FFF2-40B4-BE49-F238E27FC236}">
                  <a16:creationId xmlns:a16="http://schemas.microsoft.com/office/drawing/2014/main" id="{D9B7B27A-B011-8A1A-5F3B-544EF1CC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186" y="1061047"/>
              <a:ext cx="2368667" cy="236866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7B18AFF-F08A-B835-789A-D2C075BE8DBC}"/>
              </a:ext>
            </a:extLst>
          </p:cNvPr>
          <p:cNvGrpSpPr/>
          <p:nvPr/>
        </p:nvGrpSpPr>
        <p:grpSpPr>
          <a:xfrm>
            <a:off x="6169388" y="3666266"/>
            <a:ext cx="3897812" cy="2630579"/>
            <a:chOff x="6058563" y="3666266"/>
            <a:chExt cx="3897812" cy="263057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0016D9C-286B-2A67-F611-7DB18A1F4864}"/>
                </a:ext>
              </a:extLst>
            </p:cNvPr>
            <p:cNvGrpSpPr/>
            <p:nvPr/>
          </p:nvGrpSpPr>
          <p:grpSpPr>
            <a:xfrm>
              <a:off x="6058563" y="3666266"/>
              <a:ext cx="3897812" cy="2630579"/>
              <a:chOff x="6058563" y="3666266"/>
              <a:chExt cx="3897812" cy="2630579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07B4C6C-DC1A-4C26-121E-FC12136D0434}"/>
                  </a:ext>
                </a:extLst>
              </p:cNvPr>
              <p:cNvSpPr/>
              <p:nvPr/>
            </p:nvSpPr>
            <p:spPr>
              <a:xfrm>
                <a:off x="6058563" y="3666266"/>
                <a:ext cx="3897812" cy="263057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01DEBC5-C0C0-8761-9D30-CFA814488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76383" y="4008279"/>
                <a:ext cx="2849258" cy="442721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2A77206-F51D-EB58-8C39-83207FB127BC}"/>
                </a:ext>
              </a:extLst>
            </p:cNvPr>
            <p:cNvGrpSpPr/>
            <p:nvPr/>
          </p:nvGrpSpPr>
          <p:grpSpPr>
            <a:xfrm>
              <a:off x="6105525" y="4564072"/>
              <a:ext cx="1547846" cy="1616650"/>
              <a:chOff x="3898859" y="1374043"/>
              <a:chExt cx="1547846" cy="1616650"/>
            </a:xfrm>
          </p:grpSpPr>
          <p:pic>
            <p:nvPicPr>
              <p:cNvPr id="48" name="Picture 20" descr="Ollama: A Case for Uncensored Language Models (LLMs) – Artificial ...">
                <a:extLst>
                  <a:ext uri="{FF2B5EF4-FFF2-40B4-BE49-F238E27FC236}">
                    <a16:creationId xmlns:a16="http://schemas.microsoft.com/office/drawing/2014/main" id="{47ED7B8B-9C67-3EE1-C3F7-76641342A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8859" y="1374043"/>
                <a:ext cx="1547846" cy="1547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25D5CCD-496C-0B44-DCB7-228A8A80DC9F}"/>
                  </a:ext>
                </a:extLst>
              </p:cNvPr>
              <p:cNvSpPr txBox="1"/>
              <p:nvPr/>
            </p:nvSpPr>
            <p:spPr>
              <a:xfrm>
                <a:off x="4248627" y="2621361"/>
                <a:ext cx="848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/>
                  <a:t>Ollama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1E37E3-EBB2-F3D9-C4D5-24F5C3E7B2EB}"/>
                </a:ext>
              </a:extLst>
            </p:cNvPr>
            <p:cNvSpPr txBox="1"/>
            <p:nvPr/>
          </p:nvSpPr>
          <p:spPr>
            <a:xfrm>
              <a:off x="7524997" y="5293611"/>
              <a:ext cx="18007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err="1">
                  <a:solidFill>
                    <a:schemeClr val="bg1"/>
                  </a:solidFill>
                </a:rPr>
                <a:t>chat.ecda.ai</a:t>
              </a:r>
              <a:endParaRPr lang="nl-NL" sz="24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877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BC147B-943A-0C7F-2659-7F5D9DF24C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055" y="2964796"/>
            <a:ext cx="11471563" cy="1311128"/>
          </a:xfrm>
        </p:spPr>
        <p:txBody>
          <a:bodyPr/>
          <a:lstStyle/>
          <a:p>
            <a:pPr marL="0" indent="0">
              <a:buNone/>
            </a:pPr>
            <a:r>
              <a:rPr lang="en-NL" sz="4400" dirty="0"/>
              <a:t>Data Engineering @ Erasmus Data Collaboratory</a:t>
            </a:r>
          </a:p>
        </p:txBody>
      </p:sp>
    </p:spTree>
    <p:extLst>
      <p:ext uri="{BB962C8B-B14F-4D97-AF65-F5344CB8AC3E}">
        <p14:creationId xmlns:p14="http://schemas.microsoft.com/office/powerpoint/2010/main" val="1761587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8DCC00-97A9-DE73-DE7D-D7035D45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12" y="1370938"/>
            <a:ext cx="2983230" cy="2468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40E37E-0FB6-89E9-D4B1-AD095F18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418" y="4326224"/>
            <a:ext cx="3217333" cy="1359322"/>
          </a:xfrm>
          <a:prstGeom prst="rect">
            <a:avLst/>
          </a:prstGeom>
        </p:spPr>
      </p:pic>
      <p:pic>
        <p:nvPicPr>
          <p:cNvPr id="7" name="Picture 6" descr="A cloud computing logo with two grey buildings&#10;&#10;Description automatically generated">
            <a:extLst>
              <a:ext uri="{FF2B5EF4-FFF2-40B4-BE49-F238E27FC236}">
                <a16:creationId xmlns:a16="http://schemas.microsoft.com/office/drawing/2014/main" id="{19482920-CF5A-52B2-8D10-26D940B5C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18" y="1910139"/>
            <a:ext cx="3252903" cy="17077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197CB1-DFA7-F97B-6289-DC3159BDA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969" y="3885978"/>
            <a:ext cx="2196062" cy="219606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7EE2D0A-9615-F517-45E9-0FD9463FE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9964" y="1636349"/>
            <a:ext cx="1431599" cy="16441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0864BE-B4A6-CACC-B30F-ED41B1C7D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03" y="4326224"/>
            <a:ext cx="2589938" cy="1456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FC823-3CFA-F63A-4E1C-2BDBE0C1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Tools of the Trade</a:t>
            </a:r>
          </a:p>
        </p:txBody>
      </p:sp>
    </p:spTree>
    <p:extLst>
      <p:ext uri="{BB962C8B-B14F-4D97-AF65-F5344CB8AC3E}">
        <p14:creationId xmlns:p14="http://schemas.microsoft.com/office/powerpoint/2010/main" val="400653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6D79-15BB-652E-AEC7-FAB23DF9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Apache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9C778-1C6D-77D2-C778-D652EB32D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A.k.a. Kettle a.k.a. Pentaho Data Integration</a:t>
            </a:r>
          </a:p>
          <a:p>
            <a:r>
              <a:rPr lang="en-NL" dirty="0"/>
              <a:t>Kettle founded by Matt Casters early 2000’s</a:t>
            </a:r>
          </a:p>
          <a:p>
            <a:r>
              <a:rPr lang="en-NL" dirty="0"/>
              <a:t>2005: Open Sourced &amp; ‘acquired’ by Pentaho</a:t>
            </a:r>
          </a:p>
          <a:p>
            <a:r>
              <a:rPr lang="en-NL" dirty="0"/>
              <a:t>2015: Pentaho acquired by Hitachi</a:t>
            </a:r>
          </a:p>
          <a:p>
            <a:r>
              <a:rPr lang="en-NL" dirty="0"/>
              <a:t>2019: Forked by community</a:t>
            </a:r>
          </a:p>
          <a:p>
            <a:r>
              <a:rPr lang="en-NL" dirty="0"/>
              <a:t>2020: Apache Incubator project</a:t>
            </a:r>
          </a:p>
          <a:p>
            <a:r>
              <a:rPr lang="en-NL" dirty="0"/>
              <a:t>2022: Apache Top Level project (Jan 18)</a:t>
            </a:r>
          </a:p>
          <a:p>
            <a:r>
              <a:rPr lang="en-GB" dirty="0">
                <a:hlinkClick r:id="rId2"/>
              </a:rPr>
              <a:t>https://hop.apache.org</a:t>
            </a:r>
            <a:r>
              <a:rPr lang="en-NL" dirty="0"/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887D735-3420-FF87-9ADF-0F59CF1A6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085" y="547357"/>
            <a:ext cx="836841" cy="961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5F952-4A61-7536-4B40-AC9AFF424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1825624"/>
            <a:ext cx="3131128" cy="41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9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Afbeelding" descr="Afbeelding"/>
          <p:cNvPicPr>
            <a:picLocks noChangeAspect="1"/>
          </p:cNvPicPr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4194150" y="-2688634"/>
            <a:ext cx="12643225" cy="12379485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The hub for excellent research on AI, data and digitalization"/>
          <p:cNvSpPr txBox="1"/>
          <p:nvPr/>
        </p:nvSpPr>
        <p:spPr>
          <a:xfrm>
            <a:off x="6826102" y="1421193"/>
            <a:ext cx="5220813" cy="3416320"/>
          </a:xfrm>
          <a:prstGeom prst="rect">
            <a:avLst/>
          </a:prstGeom>
          <a:ln w="12700">
            <a:miter lim="400000"/>
          </a:ln>
          <a:effectLst>
            <a:outerShdw blurRad="622300" dist="12033" dir="5400000" rotWithShape="0">
              <a:srgbClr val="000000">
                <a:alpha val="334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Erasmus Centre for Data Analytics 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useo Sans 500" panose="02000000000000000000" pitchFamily="50" charset="0"/>
              <a:sym typeface="Museo Sans 500"/>
            </a:endParaRP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Flagship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centre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 for 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cross-disciplinary insight on </a:t>
            </a:r>
          </a:p>
          <a:p>
            <a:pPr lvl="0" algn="r"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n-US" sz="2400" dirty="0">
                <a:solidFill>
                  <a:srgbClr val="2F5698"/>
                </a:solidFill>
                <a:latin typeface="Museo Sans 500" panose="02000000000000000000" pitchFamily="50" charset="0"/>
                <a:sym typeface="Museo Sans 500"/>
              </a:rPr>
              <a:t>Artificial Intelligence ,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Data, </a:t>
            </a:r>
            <a:r>
              <a:rPr lang="en-US" sz="2400" dirty="0">
                <a:solidFill>
                  <a:srgbClr val="2F5698"/>
                </a:solidFill>
                <a:latin typeface="Museo Sans 500" panose="02000000000000000000" pitchFamily="50" charset="0"/>
                <a:sym typeface="Museo Sans 500"/>
              </a:rPr>
              <a:t>Digitalization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and 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Immersive Technologies 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698"/>
                </a:solidFill>
                <a:effectLst/>
                <a:uLnTx/>
                <a:uFillTx/>
                <a:latin typeface="Museo Sans 500" panose="02000000000000000000" pitchFamily="50" charset="0"/>
                <a:sym typeface="Museo Sans 500"/>
              </a:rPr>
              <a:t>at the Erasmus University Rotterdam.</a:t>
            </a:r>
          </a:p>
        </p:txBody>
      </p:sp>
      <p:pic>
        <p:nvPicPr>
          <p:cNvPr id="835" name="Erasmus Universiteit zonder ecda.jpg" descr="Erasmus Universiteit zonder ecda.jpg"/>
          <p:cNvPicPr>
            <a:picLocks noChangeAspect="1"/>
          </p:cNvPicPr>
          <p:nvPr/>
        </p:nvPicPr>
        <p:blipFill>
          <a:blip r:embed="rId4"/>
          <a:srcRect l="7785" r="4091"/>
          <a:stretch>
            <a:fillRect/>
          </a:stretch>
        </p:blipFill>
        <p:spPr>
          <a:xfrm>
            <a:off x="-2009450" y="-5561"/>
            <a:ext cx="10761267" cy="686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0969" y="11875"/>
                  <a:pt x="16917" y="3547"/>
                  <a:pt x="1113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39" name="Groepeer"/>
          <p:cNvGrpSpPr/>
          <p:nvPr/>
        </p:nvGrpSpPr>
        <p:grpSpPr>
          <a:xfrm>
            <a:off x="1815354" y="6037281"/>
            <a:ext cx="10231561" cy="352093"/>
            <a:chOff x="0" y="0"/>
            <a:chExt cx="10231559" cy="352091"/>
          </a:xfrm>
        </p:grpSpPr>
        <p:pic>
          <p:nvPicPr>
            <p:cNvPr id="836" name="Afbeelding" descr="Afbeeldi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7" name="Cirkel"/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Lijn"/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2" descr="Erasmus University Rotterdam, Netherlands | Study.EU">
            <a:extLst>
              <a:ext uri="{FF2B5EF4-FFF2-40B4-BE49-F238E27FC236}">
                <a16:creationId xmlns:a16="http://schemas.microsoft.com/office/drawing/2014/main" id="{A0DF32F7-2AB8-7BA7-7500-034935E7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2685" y="92934"/>
            <a:ext cx="674230" cy="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anummer">
            <a:extLst>
              <a:ext uri="{FF2B5EF4-FFF2-40B4-BE49-F238E27FC236}">
                <a16:creationId xmlns:a16="http://schemas.microsoft.com/office/drawing/2014/main" id="{5AC02574-B56C-BC01-F256-7F6E744547DE}"/>
              </a:ext>
            </a:extLst>
          </p:cNvPr>
          <p:cNvSpPr txBox="1">
            <a:spLocks/>
          </p:cNvSpPr>
          <p:nvPr/>
        </p:nvSpPr>
        <p:spPr>
          <a:xfrm>
            <a:off x="148760" y="6523437"/>
            <a:ext cx="177290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fld id="{869C72B1-9AB3-4B06-AAD9-5532B845BFCE}" type="slidenum">
              <a:rPr lang="nl-NL" smtClean="0">
                <a:latin typeface="Arial"/>
                <a:cs typeface="Arial"/>
              </a:rPr>
              <a:pPr>
                <a:defRPr/>
              </a:pPr>
              <a:t>2</a:t>
            </a:fld>
            <a:endParaRPr lang="nl-NL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835"/>
                                        </p:tgtEl>
                                      </p:cBhvr>
                                      <p:by x="104999" y="10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animBg="1" advAuto="0"/>
      <p:bldP spid="835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n 7">
            <a:extLst>
              <a:ext uri="{FF2B5EF4-FFF2-40B4-BE49-F238E27FC236}">
                <a16:creationId xmlns:a16="http://schemas.microsoft.com/office/drawing/2014/main" id="{41BFDE5E-5471-D720-55B4-0EE11113D3A7}"/>
              </a:ext>
            </a:extLst>
          </p:cNvPr>
          <p:cNvSpPr/>
          <p:nvPr/>
        </p:nvSpPr>
        <p:spPr>
          <a:xfrm>
            <a:off x="3694177" y="4334256"/>
            <a:ext cx="1560576" cy="1926336"/>
          </a:xfrm>
          <a:prstGeom prst="can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A4F270B9-72E9-3D7D-2547-C4631D74B105}"/>
              </a:ext>
            </a:extLst>
          </p:cNvPr>
          <p:cNvSpPr/>
          <p:nvPr/>
        </p:nvSpPr>
        <p:spPr>
          <a:xfrm>
            <a:off x="3694177" y="914400"/>
            <a:ext cx="1560576" cy="1926336"/>
          </a:xfrm>
          <a:prstGeom prst="can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0A82D0D-7888-078A-F1AE-C66C9C206AEC}"/>
              </a:ext>
            </a:extLst>
          </p:cNvPr>
          <p:cNvSpPr/>
          <p:nvPr/>
        </p:nvSpPr>
        <p:spPr>
          <a:xfrm>
            <a:off x="6656832" y="892242"/>
            <a:ext cx="2121408" cy="5313486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CF7B74F9-BFBE-6C57-EBDC-0652C75CCBBE}"/>
              </a:ext>
            </a:extLst>
          </p:cNvPr>
          <p:cNvSpPr/>
          <p:nvPr/>
        </p:nvSpPr>
        <p:spPr>
          <a:xfrm>
            <a:off x="5425438" y="1650376"/>
            <a:ext cx="1036320" cy="5242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9E4EF3CD-311E-D8A1-B53A-98A562109EB6}"/>
              </a:ext>
            </a:extLst>
          </p:cNvPr>
          <p:cNvSpPr/>
          <p:nvPr/>
        </p:nvSpPr>
        <p:spPr>
          <a:xfrm>
            <a:off x="5425440" y="4805289"/>
            <a:ext cx="1036320" cy="5242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5A54402C-9AA3-C00E-AC10-4FAB9963B958}"/>
              </a:ext>
            </a:extLst>
          </p:cNvPr>
          <p:cNvSpPr/>
          <p:nvPr/>
        </p:nvSpPr>
        <p:spPr>
          <a:xfrm>
            <a:off x="9083037" y="4849368"/>
            <a:ext cx="1036320" cy="5242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JWT</a:t>
            </a:r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3ECF6C46-5F0A-7027-2B20-718D18C033D1}"/>
              </a:ext>
            </a:extLst>
          </p:cNvPr>
          <p:cNvSpPr/>
          <p:nvPr/>
        </p:nvSpPr>
        <p:spPr>
          <a:xfrm>
            <a:off x="2193912" y="1285354"/>
            <a:ext cx="1146049" cy="90830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ETL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2A7C979A-77D9-A4FC-6525-50A9593A75C6}"/>
              </a:ext>
            </a:extLst>
          </p:cNvPr>
          <p:cNvSpPr/>
          <p:nvPr/>
        </p:nvSpPr>
        <p:spPr>
          <a:xfrm>
            <a:off x="2169250" y="4830061"/>
            <a:ext cx="1146049" cy="90830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ETL</a:t>
            </a:r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CD0141ED-6CF3-E304-98DB-347317A56C3B}"/>
              </a:ext>
            </a:extLst>
          </p:cNvPr>
          <p:cNvSpPr/>
          <p:nvPr/>
        </p:nvSpPr>
        <p:spPr>
          <a:xfrm>
            <a:off x="4199955" y="3023507"/>
            <a:ext cx="475488" cy="115595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0753F-87EF-42B5-644A-0DEBB7967FDA}"/>
              </a:ext>
            </a:extLst>
          </p:cNvPr>
          <p:cNvSpPr/>
          <p:nvPr/>
        </p:nvSpPr>
        <p:spPr>
          <a:xfrm>
            <a:off x="273321" y="2261620"/>
            <a:ext cx="1551664" cy="12740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517B673-B11D-91F0-6DC2-CB53FDEA9712}"/>
              </a:ext>
            </a:extLst>
          </p:cNvPr>
          <p:cNvSpPr/>
          <p:nvPr/>
        </p:nvSpPr>
        <p:spPr>
          <a:xfrm>
            <a:off x="266493" y="3648465"/>
            <a:ext cx="1558492" cy="12740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Sources</a:t>
            </a:r>
          </a:p>
        </p:txBody>
      </p: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CDD301BA-4B37-B8E2-AA27-23A390433525}"/>
              </a:ext>
            </a:extLst>
          </p:cNvPr>
          <p:cNvSpPr/>
          <p:nvPr/>
        </p:nvSpPr>
        <p:spPr>
          <a:xfrm>
            <a:off x="165355" y="387097"/>
            <a:ext cx="1822704" cy="6038087"/>
          </a:xfrm>
          <a:prstGeom prst="bracket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uble Bracket 25">
            <a:extLst>
              <a:ext uri="{FF2B5EF4-FFF2-40B4-BE49-F238E27FC236}">
                <a16:creationId xmlns:a16="http://schemas.microsoft.com/office/drawing/2014/main" id="{DD8CB9BB-68BD-9AC8-E573-B925485BD864}"/>
              </a:ext>
            </a:extLst>
          </p:cNvPr>
          <p:cNvSpPr/>
          <p:nvPr/>
        </p:nvSpPr>
        <p:spPr>
          <a:xfrm>
            <a:off x="3553969" y="387096"/>
            <a:ext cx="1822704" cy="6038087"/>
          </a:xfrm>
          <a:prstGeom prst="bracket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id="{23D3A5BE-CE5D-8347-BE47-D2BB0DDE510C}"/>
              </a:ext>
            </a:extLst>
          </p:cNvPr>
          <p:cNvSpPr/>
          <p:nvPr/>
        </p:nvSpPr>
        <p:spPr>
          <a:xfrm>
            <a:off x="6498333" y="387096"/>
            <a:ext cx="2426208" cy="6038088"/>
          </a:xfrm>
          <a:prstGeom prst="bracket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6D507-3AC1-4EFD-8187-5C2BBCF2D859}"/>
              </a:ext>
            </a:extLst>
          </p:cNvPr>
          <p:cNvSpPr txBox="1"/>
          <p:nvPr/>
        </p:nvSpPr>
        <p:spPr>
          <a:xfrm>
            <a:off x="564388" y="387096"/>
            <a:ext cx="1060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Sources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72A8ED-034F-B6F9-17CB-1220F9ABA14D}"/>
              </a:ext>
            </a:extLst>
          </p:cNvPr>
          <p:cNvSpPr txBox="1"/>
          <p:nvPr/>
        </p:nvSpPr>
        <p:spPr>
          <a:xfrm>
            <a:off x="4055125" y="403258"/>
            <a:ext cx="1060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Sinks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F12F38-B704-6D44-EEDD-D9E2A427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856" y="4833957"/>
            <a:ext cx="588929" cy="6075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61DB7B-9913-E95B-5E24-554C4A534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485" y="1486286"/>
            <a:ext cx="1453900" cy="5064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1B41330-2936-73AA-C5CD-325C7AECC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993" y="2507740"/>
            <a:ext cx="1770888" cy="177088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C08EB13-3A28-06CB-FA29-5866116A7208}"/>
              </a:ext>
            </a:extLst>
          </p:cNvPr>
          <p:cNvSpPr txBox="1"/>
          <p:nvPr/>
        </p:nvSpPr>
        <p:spPr>
          <a:xfrm>
            <a:off x="6875542" y="430741"/>
            <a:ext cx="1613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DBMS Access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70658F7-7C6A-BA1B-A8C0-D0C8F652E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485" y="4762767"/>
            <a:ext cx="1504191" cy="7083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879D6C-CD3A-4532-AEB2-E30F98F80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4484" y="4611563"/>
            <a:ext cx="842161" cy="976205"/>
          </a:xfrm>
          <a:prstGeom prst="rect">
            <a:avLst/>
          </a:prstGeom>
        </p:spPr>
      </p:pic>
      <p:sp>
        <p:nvSpPr>
          <p:cNvPr id="51" name="Left-Right Arrow 50">
            <a:extLst>
              <a:ext uri="{FF2B5EF4-FFF2-40B4-BE49-F238E27FC236}">
                <a16:creationId xmlns:a16="http://schemas.microsoft.com/office/drawing/2014/main" id="{4EBF2545-0BB7-7733-A493-0D1E3582936E}"/>
              </a:ext>
            </a:extLst>
          </p:cNvPr>
          <p:cNvSpPr/>
          <p:nvPr/>
        </p:nvSpPr>
        <p:spPr>
          <a:xfrm>
            <a:off x="9105895" y="3325370"/>
            <a:ext cx="1036320" cy="5242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JWT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CA504B9-6115-0C77-3EEB-F67925C8B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0406" y="3210817"/>
            <a:ext cx="785868" cy="802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66FB7-CFA3-1BF8-F7A8-2B1FFCE568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4484" y="3150110"/>
            <a:ext cx="874776" cy="87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8867DA-A897-EB15-C8BB-9305D0188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8146" y="2101515"/>
            <a:ext cx="1096278" cy="5162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7BB44AB-B4F0-60A7-9380-F0488ABB3C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8104" y="2519421"/>
            <a:ext cx="920109" cy="10567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B037BC-00F6-5824-B4A3-803C56126D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4641" y="3901912"/>
            <a:ext cx="1424032" cy="6023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DCC17C-6544-7636-3B88-DE84813AB0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69918" y="1710685"/>
            <a:ext cx="1592354" cy="13159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7D0FB1-F546-EFB7-0A13-9B1CC8E2D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1197" y="-247176"/>
            <a:ext cx="2196062" cy="219606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E1221A-F519-0D9E-4ADB-A17DED6A0F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1275" y="5661718"/>
            <a:ext cx="1822065" cy="102491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12146A7-AF73-25FC-5797-9F3452B219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5633" y="4639824"/>
            <a:ext cx="958643" cy="9586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8239F86-A1A1-AAFB-A308-4D1EF0FA17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41980" y="5699834"/>
            <a:ext cx="1676040" cy="1050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FA0CDB-80B3-AF0E-F90D-100F95C4E8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038" y="1057228"/>
            <a:ext cx="639033" cy="639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AF2D2-0753-D004-4195-E072458509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36386" y="1417923"/>
            <a:ext cx="1435628" cy="471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F0FC31-3094-B673-F754-0232BAFCE4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0647" y="5596333"/>
            <a:ext cx="1524835" cy="3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Afbeelding" descr="Afbeelding"/>
          <p:cNvPicPr>
            <a:picLocks noChangeAspect="1"/>
          </p:cNvPicPr>
          <p:nvPr/>
        </p:nvPicPr>
        <p:blipFill rotWithShape="1">
          <a:blip r:embed="rId3">
            <a:alphaModFix amt="7264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01" y="0"/>
            <a:ext cx="12210501" cy="688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5D1B984-DAC8-34D1-493D-4CB9512D8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125692" cy="4125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7D93E6-813B-F084-3E6E-DF54BB5E9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553" y="1371502"/>
            <a:ext cx="7896446" cy="4398771"/>
          </a:xfrm>
          <a:prstGeom prst="rect">
            <a:avLst/>
          </a:prstGeom>
        </p:spPr>
      </p:pic>
      <p:pic>
        <p:nvPicPr>
          <p:cNvPr id="8" name="Picture 2" descr="Erasmus University Rotterdam, Netherlands | Study.EU">
            <a:extLst>
              <a:ext uri="{FF2B5EF4-FFF2-40B4-BE49-F238E27FC236}">
                <a16:creationId xmlns:a16="http://schemas.microsoft.com/office/drawing/2014/main" id="{2BDEE6A5-C097-6C6E-CF1F-90C54D73E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2685" y="92934"/>
            <a:ext cx="674230" cy="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epeer">
            <a:extLst>
              <a:ext uri="{FF2B5EF4-FFF2-40B4-BE49-F238E27FC236}">
                <a16:creationId xmlns:a16="http://schemas.microsoft.com/office/drawing/2014/main" id="{15D59687-A8F8-253B-D1F8-BC7913758C7A}"/>
              </a:ext>
            </a:extLst>
          </p:cNvPr>
          <p:cNvGrpSpPr/>
          <p:nvPr/>
        </p:nvGrpSpPr>
        <p:grpSpPr>
          <a:xfrm>
            <a:off x="1728965" y="6305538"/>
            <a:ext cx="10231561" cy="352093"/>
            <a:chOff x="0" y="0"/>
            <a:chExt cx="10231559" cy="352091"/>
          </a:xfrm>
        </p:grpSpPr>
        <p:pic>
          <p:nvPicPr>
            <p:cNvPr id="10" name="Afbeelding" descr="Afbeelding">
              <a:extLst>
                <a:ext uri="{FF2B5EF4-FFF2-40B4-BE49-F238E27FC236}">
                  <a16:creationId xmlns:a16="http://schemas.microsoft.com/office/drawing/2014/main" id="{B8DEE6C7-EB67-EE9C-C42D-24BDBDEA3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Cirkel">
              <a:extLst>
                <a:ext uri="{FF2B5EF4-FFF2-40B4-BE49-F238E27FC236}">
                  <a16:creationId xmlns:a16="http://schemas.microsoft.com/office/drawing/2014/main" id="{AF65165B-4FB9-D6B2-3C69-7507F07EF5CA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Lijn">
              <a:extLst>
                <a:ext uri="{FF2B5EF4-FFF2-40B4-BE49-F238E27FC236}">
                  <a16:creationId xmlns:a16="http://schemas.microsoft.com/office/drawing/2014/main" id="{F28DB786-8A85-89FC-B13B-5D45F2941C78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city with a park and a park&#10;&#10;Description automatically generated with medium confidence">
            <a:extLst>
              <a:ext uri="{FF2B5EF4-FFF2-40B4-BE49-F238E27FC236}">
                <a16:creationId xmlns:a16="http://schemas.microsoft.com/office/drawing/2014/main" id="{BBEFB6EE-957F-3C01-06E5-2F5961A89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71" y="4114801"/>
            <a:ext cx="4172164" cy="2743198"/>
          </a:xfrm>
          <a:prstGeom prst="rect">
            <a:avLst/>
          </a:prstGeom>
        </p:spPr>
      </p:pic>
      <p:sp>
        <p:nvSpPr>
          <p:cNvPr id="15" name="Dianummer">
            <a:extLst>
              <a:ext uri="{FF2B5EF4-FFF2-40B4-BE49-F238E27FC236}">
                <a16:creationId xmlns:a16="http://schemas.microsoft.com/office/drawing/2014/main" id="{4C85EEF2-A489-BD6E-C481-6F15BCA7741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lang="en-NL" smtClean="0"/>
              <a:pPr/>
              <a:t>21</a:t>
            </a:fld>
            <a:endParaRPr kumimoji="0" lang="nl-NL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39A886-E6ED-D455-5105-2A3757F8BAEB}"/>
              </a:ext>
            </a:extLst>
          </p:cNvPr>
          <p:cNvSpPr/>
          <p:nvPr/>
        </p:nvSpPr>
        <p:spPr>
          <a:xfrm>
            <a:off x="5091118" y="6235723"/>
            <a:ext cx="2237416" cy="5107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Erasmus Centre for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Data Analytics (ECDA)</a:t>
            </a:r>
            <a:endParaRPr kumimoji="0" lang="nl-NL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51D2FC-3735-1C00-7EBE-2E7C85FA13E1}"/>
              </a:ext>
            </a:extLst>
          </p:cNvPr>
          <p:cNvSpPr/>
          <p:nvPr/>
        </p:nvSpPr>
        <p:spPr>
          <a:xfrm>
            <a:off x="7437500" y="6216037"/>
            <a:ext cx="2237416" cy="5107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Erasmus Digitalisation &amp; Information Services (EDIS)</a:t>
            </a:r>
            <a:endParaRPr kumimoji="0" lang="nl-NL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24437E-D495-2165-77F7-9D7C1D9A6C10}"/>
              </a:ext>
            </a:extLst>
          </p:cNvPr>
          <p:cNvSpPr/>
          <p:nvPr/>
        </p:nvSpPr>
        <p:spPr>
          <a:xfrm>
            <a:off x="9783882" y="6207780"/>
            <a:ext cx="2237416" cy="5107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Real </a:t>
            </a: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Estate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&amp; Facilities (RE&amp;F)</a:t>
            </a:r>
            <a:endParaRPr kumimoji="0" lang="nl-NL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fade/>
      </p:transition>
    </mc:Choice>
    <mc:Fallback xmlns="">
      <p:transition spd="slow" advTm="14000">
        <p:fade/>
      </p:transition>
    </mc:Fallback>
  </mc:AlternateContent>
  <p:extLst>
    <p:ext uri="{E180D4A7-C9FB-4DFB-919C-405C955672EB}">
      <p14:showEvtLst xmlns:p14="http://schemas.microsoft.com/office/powerpoint/2010/main">
        <p14:playEvt time="10" objId="95"/>
        <p14:stopEvt time="12802" objId="9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0A82D0D-7888-078A-F1AE-C66C9C206AEC}"/>
              </a:ext>
            </a:extLst>
          </p:cNvPr>
          <p:cNvSpPr/>
          <p:nvPr/>
        </p:nvSpPr>
        <p:spPr>
          <a:xfrm>
            <a:off x="6656832" y="892242"/>
            <a:ext cx="2121408" cy="5313486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CF7B74F9-BFBE-6C57-EBDC-0652C75CCBBE}"/>
              </a:ext>
            </a:extLst>
          </p:cNvPr>
          <p:cNvSpPr/>
          <p:nvPr/>
        </p:nvSpPr>
        <p:spPr>
          <a:xfrm>
            <a:off x="5332641" y="2003608"/>
            <a:ext cx="1036320" cy="5242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5A54402C-9AA3-C00E-AC10-4FAB9963B958}"/>
              </a:ext>
            </a:extLst>
          </p:cNvPr>
          <p:cNvSpPr/>
          <p:nvPr/>
        </p:nvSpPr>
        <p:spPr>
          <a:xfrm>
            <a:off x="9053913" y="3144012"/>
            <a:ext cx="1036320" cy="5242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JWT</a:t>
            </a:r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3ECF6C46-5F0A-7027-2B20-718D18C033D1}"/>
              </a:ext>
            </a:extLst>
          </p:cNvPr>
          <p:cNvSpPr/>
          <p:nvPr/>
        </p:nvSpPr>
        <p:spPr>
          <a:xfrm>
            <a:off x="2181710" y="1784160"/>
            <a:ext cx="1146049" cy="90830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40753F-87EF-42B5-644A-0DEBB7967FDA}"/>
              </a:ext>
            </a:extLst>
          </p:cNvPr>
          <p:cNvSpPr/>
          <p:nvPr/>
        </p:nvSpPr>
        <p:spPr>
          <a:xfrm>
            <a:off x="132215" y="1102473"/>
            <a:ext cx="1721842" cy="23265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 data</a:t>
            </a:r>
          </a:p>
          <a:p>
            <a:pPr algn="ctr"/>
            <a:r>
              <a:rPr lang="en-US" dirty="0"/>
              <a:t>From API System of the Measurement</a:t>
            </a:r>
          </a:p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61DB7B-9913-E95B-5E24-554C4A534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485" y="1486286"/>
            <a:ext cx="1453900" cy="5064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1B41330-2936-73AA-C5CD-325C7AEC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993" y="2507740"/>
            <a:ext cx="1770888" cy="17708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0658F7-7C6A-BA1B-A8C0-D0C8F652E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485" y="4762767"/>
            <a:ext cx="1504191" cy="7083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879D6C-CD3A-4532-AEB2-E30F98F8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906" y="2588570"/>
            <a:ext cx="1410617" cy="16351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5E4E94-07AF-7F5E-2C2A-69A65EF6B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658" y="1476496"/>
            <a:ext cx="1551664" cy="1551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CCAF4-70BE-69CC-FFB1-5472B8959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55" y="4144377"/>
            <a:ext cx="5315712" cy="277735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0EFF2DB-361E-6CB3-8E48-32B5FE8A401A}"/>
              </a:ext>
            </a:extLst>
          </p:cNvPr>
          <p:cNvSpPr/>
          <p:nvPr/>
        </p:nvSpPr>
        <p:spPr>
          <a:xfrm>
            <a:off x="86351" y="387096"/>
            <a:ext cx="5082464" cy="3641916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39568C8-F840-F2D5-AE28-28FE79F15E48}"/>
              </a:ext>
            </a:extLst>
          </p:cNvPr>
          <p:cNvSpPr/>
          <p:nvPr/>
        </p:nvSpPr>
        <p:spPr>
          <a:xfrm>
            <a:off x="6096000" y="301003"/>
            <a:ext cx="3122952" cy="63996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A2F1DDD-913C-5D93-F7AB-7D4B80271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89772" y="617169"/>
            <a:ext cx="920109" cy="10567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1B98CC-FA56-3E7B-6E51-C7719244CA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3046" y="2857374"/>
            <a:ext cx="1424032" cy="6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6F60A0A-96B2-A059-3D50-54FF0033B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162" y="194814"/>
            <a:ext cx="1372668" cy="157856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CCA78D9-5DD7-AA76-2147-1F5D7AE47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4"/>
          <a:stretch/>
        </p:blipFill>
        <p:spPr>
          <a:xfrm>
            <a:off x="2151557" y="966479"/>
            <a:ext cx="9574282" cy="5384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2B805-5D3A-EBCC-5514-977B7ECDCE04}"/>
              </a:ext>
            </a:extLst>
          </p:cNvPr>
          <p:cNvSpPr txBox="1"/>
          <p:nvPr/>
        </p:nvSpPr>
        <p:spPr>
          <a:xfrm>
            <a:off x="2151557" y="194814"/>
            <a:ext cx="957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Apache HOP, the data  is extracted from API Swagger (Measurement Company) and transferred to </a:t>
            </a:r>
            <a:r>
              <a:rPr lang="en-US" dirty="0" err="1"/>
              <a:t>CrateDB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43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9FB6059-BAB3-6A35-6816-7F0BE10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986" y="643168"/>
            <a:ext cx="9774852" cy="55716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DCC84D7-E3DF-55D9-D1C9-8A719B47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162" y="194814"/>
            <a:ext cx="1372668" cy="15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5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BB5894C-885E-ECAF-1AB3-B6CCA5A6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636" y="346363"/>
            <a:ext cx="8010280" cy="58875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D40F4A2-5439-9508-2208-D882EF3EE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162" y="194814"/>
            <a:ext cx="1372668" cy="15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8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232CF-BD39-3B3B-C8B0-C1113545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" y="267167"/>
            <a:ext cx="2021111" cy="1672469"/>
          </a:xfrm>
          <a:prstGeom prst="rect">
            <a:avLst/>
          </a:prstGeom>
        </p:spPr>
      </p:pic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7D652FD-EB7E-026B-69B5-269CDAE0D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43" y="2050473"/>
            <a:ext cx="10076032" cy="4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3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ud computing logo with two grey buildings&#10;&#10;Description automatically generated">
            <a:extLst>
              <a:ext uri="{FF2B5EF4-FFF2-40B4-BE49-F238E27FC236}">
                <a16:creationId xmlns:a16="http://schemas.microsoft.com/office/drawing/2014/main" id="{5357385F-512F-C790-6130-7D7E8F65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089"/>
            <a:ext cx="2829132" cy="148529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CB5555A-6955-FD15-5AA5-298715D6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433" y="1773383"/>
            <a:ext cx="8747399" cy="4387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DE9EF6-D2C6-3953-AADC-499DE9CE3F05}"/>
              </a:ext>
            </a:extLst>
          </p:cNvPr>
          <p:cNvSpPr txBox="1"/>
          <p:nvPr/>
        </p:nvSpPr>
        <p:spPr>
          <a:xfrm>
            <a:off x="3555947" y="609898"/>
            <a:ext cx="6104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Az login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Docker build -t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ecdacr.azurecr.io</a:t>
            </a:r>
            <a:r>
              <a:rPr lang="en-US" sz="1800" dirty="0">
                <a:effectLst/>
                <a:latin typeface="Calibri" panose="020F0502020204030204" pitchFamily="34" charset="0"/>
              </a:rPr>
              <a:t>/smartcampus-hop:2.1.0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Docker push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ecdacr.azurecr.io</a:t>
            </a:r>
            <a:r>
              <a:rPr lang="en-US" sz="1800" dirty="0">
                <a:effectLst/>
                <a:latin typeface="Calibri" panose="020F0502020204030204" pitchFamily="34" charset="0"/>
              </a:rPr>
              <a:t>/smartcampus-hop:2.1.0</a:t>
            </a:r>
          </a:p>
        </p:txBody>
      </p:sp>
    </p:spTree>
    <p:extLst>
      <p:ext uri="{BB962C8B-B14F-4D97-AF65-F5344CB8AC3E}">
        <p14:creationId xmlns:p14="http://schemas.microsoft.com/office/powerpoint/2010/main" val="2805965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FD480-C6D0-558A-47C4-78926888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43202" cy="1412502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3E4AC76F-6BA8-A0F8-96B8-00B77559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6" y="1306729"/>
            <a:ext cx="9678463" cy="48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4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87E98-99A6-4392-0426-55B744ED7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3" y="0"/>
            <a:ext cx="1794565" cy="1794565"/>
          </a:xfrm>
          <a:prstGeom prst="rect">
            <a:avLst/>
          </a:prstGeom>
        </p:spPr>
      </p:pic>
      <p:pic>
        <p:nvPicPr>
          <p:cNvPr id="8" name="Picture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9A86713-95A6-F43F-3428-CEFFEAA9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88" y="1658722"/>
            <a:ext cx="9822832" cy="43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3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Afbeelding" descr="Afbeelding"/>
          <p:cNvPicPr>
            <a:picLocks noChangeAspect="1"/>
          </p:cNvPicPr>
          <p:nvPr/>
        </p:nvPicPr>
        <p:blipFill rotWithShape="1">
          <a:blip r:embed="rId3">
            <a:alphaModFix amt="7264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01" y="0"/>
            <a:ext cx="12210501" cy="688538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Our goals align with the UN sustainable development goals">
            <a:extLst>
              <a:ext uri="{FF2B5EF4-FFF2-40B4-BE49-F238E27FC236}">
                <a16:creationId xmlns:a16="http://schemas.microsoft.com/office/drawing/2014/main" id="{7A6C9723-6E89-89BF-4B50-C7ABB6723493}"/>
              </a:ext>
            </a:extLst>
          </p:cNvPr>
          <p:cNvSpPr txBox="1"/>
          <p:nvPr/>
        </p:nvSpPr>
        <p:spPr>
          <a:xfrm>
            <a:off x="592183" y="24442"/>
            <a:ext cx="111702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ECDA as </a:t>
            </a:r>
            <a:r>
              <a:rPr kumimoji="0" lang="nl-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supporting</a:t>
            </a: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 hub</a:t>
            </a:r>
            <a:endParaRPr kumimoji="0" lang="nl-NL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seo Sans 900" panose="02000000000000000000" pitchFamily="50" charset="0"/>
              <a:ea typeface="Museo Sans 900"/>
              <a:cs typeface="Museo Sans 900"/>
              <a:sym typeface="Museo Sans 900"/>
            </a:endParaRPr>
          </a:p>
        </p:txBody>
      </p:sp>
      <p:pic>
        <p:nvPicPr>
          <p:cNvPr id="6" name="Picture 2" descr="Erasmus University Rotterdam, Netherlands | Study.EU">
            <a:extLst>
              <a:ext uri="{FF2B5EF4-FFF2-40B4-BE49-F238E27FC236}">
                <a16:creationId xmlns:a16="http://schemas.microsoft.com/office/drawing/2014/main" id="{EA83C3F1-F17F-67C4-B1FB-5C019E8A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2685" y="92934"/>
            <a:ext cx="674230" cy="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anummer">
            <a:extLst>
              <a:ext uri="{FF2B5EF4-FFF2-40B4-BE49-F238E27FC236}">
                <a16:creationId xmlns:a16="http://schemas.microsoft.com/office/drawing/2014/main" id="{839123A5-5A34-AE8F-972C-B2E1D5F074F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lang="en-NL" smtClean="0"/>
              <a:pPr/>
              <a:t>3</a:t>
            </a:fld>
            <a:endParaRPr kumimoji="0" lang="nl-NL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D195CCD0-F3D6-AF2A-62C1-05D86C0D7903}"/>
              </a:ext>
            </a:extLst>
          </p:cNvPr>
          <p:cNvGrpSpPr/>
          <p:nvPr/>
        </p:nvGrpSpPr>
        <p:grpSpPr>
          <a:xfrm>
            <a:off x="1676325" y="6309843"/>
            <a:ext cx="10231561" cy="352093"/>
            <a:chOff x="0" y="0"/>
            <a:chExt cx="10231559" cy="352091"/>
          </a:xfrm>
        </p:grpSpPr>
        <p:pic>
          <p:nvPicPr>
            <p:cNvPr id="9" name="Afbeelding" descr="Afbeelding">
              <a:extLst>
                <a:ext uri="{FF2B5EF4-FFF2-40B4-BE49-F238E27FC236}">
                  <a16:creationId xmlns:a16="http://schemas.microsoft.com/office/drawing/2014/main" id="{9AFDFB98-574C-9C13-C27F-B1D82C9E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7292" y="0"/>
              <a:ext cx="1414268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irkel">
              <a:extLst>
                <a:ext uri="{FF2B5EF4-FFF2-40B4-BE49-F238E27FC236}">
                  <a16:creationId xmlns:a16="http://schemas.microsoft.com/office/drawing/2014/main" id="{3D1DD19D-4409-8F07-F71C-BCFCAD78B44A}"/>
                </a:ext>
              </a:extLst>
            </p:cNvPr>
            <p:cNvSpPr/>
            <p:nvPr/>
          </p:nvSpPr>
          <p:spPr>
            <a:xfrm>
              <a:off x="0" y="82943"/>
              <a:ext cx="198086" cy="198087"/>
            </a:xfrm>
            <a:prstGeom prst="ellipse">
              <a:avLst/>
            </a:prstGeom>
            <a:solidFill>
              <a:srgbClr val="DA1B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Lijn">
              <a:extLst>
                <a:ext uri="{FF2B5EF4-FFF2-40B4-BE49-F238E27FC236}">
                  <a16:creationId xmlns:a16="http://schemas.microsoft.com/office/drawing/2014/main" id="{2F4E125D-E282-8C32-9592-41E5E7CC8770}"/>
                </a:ext>
              </a:extLst>
            </p:cNvPr>
            <p:cNvSpPr/>
            <p:nvPr/>
          </p:nvSpPr>
          <p:spPr>
            <a:xfrm>
              <a:off x="17329" y="185571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DA1B7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7F32F99-40AE-2976-C257-22D3AECC1106}"/>
              </a:ext>
            </a:extLst>
          </p:cNvPr>
          <p:cNvSpPr/>
          <p:nvPr/>
        </p:nvSpPr>
        <p:spPr>
          <a:xfrm>
            <a:off x="530891" y="5165697"/>
            <a:ext cx="11008292" cy="8469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rPr>
              <a:t>					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rPr>
              <a:t>ECDA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&amp; Data Competency  / Marketing &amp; Communications  / Programs &amp; Events / Business Development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2033B0-D110-CA1D-DCDA-7945492309D4}"/>
              </a:ext>
            </a:extLst>
          </p:cNvPr>
          <p:cNvSpPr txBox="1"/>
          <p:nvPr/>
        </p:nvSpPr>
        <p:spPr>
          <a:xfrm>
            <a:off x="2248278" y="1703826"/>
            <a:ext cx="500679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Strategic research </a:t>
            </a:r>
            <a:r>
              <a:rPr kumimoji="0" lang="en-US" sz="12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programmes</a:t>
            </a: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on Digitalization, AI &amp; immersive tech</a:t>
            </a:r>
            <a:endParaRPr kumimoji="0" lang="nl-NL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1B36CE-EF91-44C2-E463-4EB935C242FE}"/>
              </a:ext>
            </a:extLst>
          </p:cNvPr>
          <p:cNvSpPr/>
          <p:nvPr/>
        </p:nvSpPr>
        <p:spPr>
          <a:xfrm>
            <a:off x="526985" y="1776738"/>
            <a:ext cx="1628367" cy="24820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rPr>
              <a:t>Erasmus Data Collaboratory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1"/>
                </a:solidFill>
                <a:latin typeface="Grandview"/>
                <a:cs typeface="Arial"/>
              </a:rPr>
              <a:t>House of AI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randview"/>
              <a:ea typeface="+mn-ea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02DB4C2-38C2-C0FD-D4B3-016E918363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086" t="25087" r="12270" b="39123"/>
          <a:stretch/>
        </p:blipFill>
        <p:spPr>
          <a:xfrm>
            <a:off x="708092" y="991990"/>
            <a:ext cx="1282228" cy="48439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C22A748A-0E7C-D69C-038D-2D380BCAA4A9}"/>
              </a:ext>
            </a:extLst>
          </p:cNvPr>
          <p:cNvSpPr/>
          <p:nvPr/>
        </p:nvSpPr>
        <p:spPr>
          <a:xfrm>
            <a:off x="2248278" y="2108611"/>
            <a:ext cx="1335305" cy="2124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rPr>
              <a:t>Convergence AIDD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schemeClr val="tx1"/>
              </a:solidFill>
              <a:latin typeface="Grandview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rPr>
              <a:t>Labs &amp; Initiatives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schemeClr val="tx1"/>
              </a:solidFill>
              <a:latin typeface="Grandview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randview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8C14524-D615-B374-21C0-58EAE56B0C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086" t="25087" r="12270" b="39123"/>
          <a:stretch/>
        </p:blipFill>
        <p:spPr>
          <a:xfrm>
            <a:off x="2217098" y="960639"/>
            <a:ext cx="1282228" cy="484397"/>
          </a:xfrm>
          <a:prstGeom prst="rect">
            <a:avLst/>
          </a:prstGeom>
        </p:spPr>
      </p:pic>
      <p:pic>
        <p:nvPicPr>
          <p:cNvPr id="47" name="Picture 2" descr="Erasmus University Rotterdam, Netherlands | Study.EU">
            <a:extLst>
              <a:ext uri="{FF2B5EF4-FFF2-40B4-BE49-F238E27FC236}">
                <a16:creationId xmlns:a16="http://schemas.microsoft.com/office/drawing/2014/main" id="{AED17ADB-9AAC-25B9-1BEF-E3A8E5A8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852" y="955461"/>
            <a:ext cx="484397" cy="48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C172A47-F725-0F9A-99AE-F02D4491B6EF}"/>
              </a:ext>
            </a:extLst>
          </p:cNvPr>
          <p:cNvGrpSpPr/>
          <p:nvPr/>
        </p:nvGrpSpPr>
        <p:grpSpPr>
          <a:xfrm>
            <a:off x="7097634" y="1039041"/>
            <a:ext cx="3175315" cy="3170747"/>
            <a:chOff x="7097634" y="1039041"/>
            <a:chExt cx="3175315" cy="31707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60F9F2-BB0E-3E55-607F-799A545D4225}"/>
                </a:ext>
              </a:extLst>
            </p:cNvPr>
            <p:cNvSpPr/>
            <p:nvPr/>
          </p:nvSpPr>
          <p:spPr>
            <a:xfrm>
              <a:off x="8663437" y="2104200"/>
              <a:ext cx="1178352" cy="2088282"/>
            </a:xfrm>
            <a:prstGeom prst="rect">
              <a:avLst/>
            </a:prstGeom>
            <a:solidFill>
              <a:srgbClr val="3C745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AI @ EUR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AFCE11-20A8-71CC-79F8-59427B4C0E7E}"/>
                </a:ext>
              </a:extLst>
            </p:cNvPr>
            <p:cNvSpPr/>
            <p:nvPr/>
          </p:nvSpPr>
          <p:spPr>
            <a:xfrm>
              <a:off x="7415489" y="2121506"/>
              <a:ext cx="1178352" cy="2088282"/>
            </a:xfrm>
            <a:prstGeom prst="rect">
              <a:avLst/>
            </a:prstGeom>
            <a:solidFill>
              <a:srgbClr val="3C745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Grandview"/>
                  <a:cs typeface="Arial"/>
                </a:rPr>
                <a:t>Smart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Grandview"/>
                  <a:cs typeface="Arial"/>
                </a:rPr>
                <a:t>Campus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84F66A-6611-B1ED-96F1-0A882C1B7F34}"/>
                </a:ext>
              </a:extLst>
            </p:cNvPr>
            <p:cNvSpPr txBox="1"/>
            <p:nvPr/>
          </p:nvSpPr>
          <p:spPr>
            <a:xfrm>
              <a:off x="7097634" y="1584013"/>
              <a:ext cx="3175315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Strategic EUR innovation </a:t>
              </a:r>
              <a:r>
                <a:rPr kumimoji="0" lang="en-US" sz="1200" b="0" i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programmes</a:t>
              </a:r>
              <a:r>
                <a:rPr kumimoji="0" lang="en-US" sz="1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on Digitalization, AI &amp; immersive tech</a:t>
              </a:r>
              <a:endParaRPr kumimoji="0" lang="nl-NL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9" name="Picture 2" descr="Erasmus University Rotterdam, Netherlands | Study.EU">
              <a:extLst>
                <a:ext uri="{FF2B5EF4-FFF2-40B4-BE49-F238E27FC236}">
                  <a16:creationId xmlns:a16="http://schemas.microsoft.com/office/drawing/2014/main" id="{19A43A10-1CF0-BD7D-4EE1-1D48C1AD3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681" y="1039041"/>
              <a:ext cx="484397" cy="484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C13D2F-A674-6381-0B80-50031D27FA29}"/>
              </a:ext>
            </a:extLst>
          </p:cNvPr>
          <p:cNvGrpSpPr/>
          <p:nvPr/>
        </p:nvGrpSpPr>
        <p:grpSpPr>
          <a:xfrm>
            <a:off x="3657498" y="2090301"/>
            <a:ext cx="2421476" cy="2124737"/>
            <a:chOff x="3657498" y="2090301"/>
            <a:chExt cx="2421476" cy="21247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628D9C-2D83-1B78-681F-DD69AE47ABA0}"/>
                </a:ext>
              </a:extLst>
            </p:cNvPr>
            <p:cNvSpPr/>
            <p:nvPr/>
          </p:nvSpPr>
          <p:spPr>
            <a:xfrm>
              <a:off x="3657498" y="2090301"/>
              <a:ext cx="1178352" cy="21247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AI-PACT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CCEF42C-45C8-E48F-7DB5-39C3DFC4721C}"/>
                </a:ext>
              </a:extLst>
            </p:cNvPr>
            <p:cNvSpPr/>
            <p:nvPr/>
          </p:nvSpPr>
          <p:spPr>
            <a:xfrm>
              <a:off x="4900622" y="2094687"/>
              <a:ext cx="1178352" cy="212035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SS</a:t>
              </a:r>
              <a:r>
                <a:rPr lang="en-US" sz="1600" b="1" dirty="0">
                  <a:solidFill>
                    <a:schemeClr val="tx1"/>
                  </a:solidFill>
                  <a:latin typeface="Grandview"/>
                  <a:cs typeface="Arial"/>
                </a:rPr>
                <a:t>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200" b="1" dirty="0">
                <a:solidFill>
                  <a:schemeClr val="tx1"/>
                </a:solidFill>
                <a:latin typeface="Grandview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chemeClr val="tx1"/>
                  </a:solidFill>
                  <a:latin typeface="Grandview"/>
                  <a:cs typeface="Arial"/>
                </a:rPr>
                <a:t>influence of digitalization on work, prosperity and </a:t>
              </a:r>
              <a:r>
                <a:rPr lang="en-US" sz="1200" b="1" dirty="0" err="1">
                  <a:solidFill>
                    <a:schemeClr val="tx1"/>
                  </a:solidFill>
                  <a:latin typeface="Grandview"/>
                  <a:cs typeface="Arial"/>
                </a:rPr>
                <a:t>entrepre-neurship</a:t>
              </a:r>
              <a:endParaRPr lang="en-US" sz="1200" b="1" dirty="0">
                <a:solidFill>
                  <a:schemeClr val="tx1"/>
                </a:solidFill>
                <a:latin typeface="Grandview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0000"/>
                  </a:solidFill>
                  <a:latin typeface="Grandview"/>
                  <a:cs typeface="Arial"/>
                </a:rPr>
                <a:t>(under discussion)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Erasmus University Rotterdam, Netherlands | Study.EU">
            <a:extLst>
              <a:ext uri="{FF2B5EF4-FFF2-40B4-BE49-F238E27FC236}">
                <a16:creationId xmlns:a16="http://schemas.microsoft.com/office/drawing/2014/main" id="{E44358D2-D7F9-0B45-A289-ACEAB41D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9224" y="970034"/>
            <a:ext cx="484397" cy="48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BD192BC-C5D3-C566-0E79-57ABC66872F1}"/>
              </a:ext>
            </a:extLst>
          </p:cNvPr>
          <p:cNvGrpSpPr/>
          <p:nvPr/>
        </p:nvGrpSpPr>
        <p:grpSpPr>
          <a:xfrm>
            <a:off x="6127712" y="2106253"/>
            <a:ext cx="1188444" cy="2103534"/>
            <a:chOff x="6127712" y="2106253"/>
            <a:chExt cx="1188444" cy="21035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E02F9C9-8002-258D-AD7B-5CAF3C031BD8}"/>
                </a:ext>
              </a:extLst>
            </p:cNvPr>
            <p:cNvSpPr/>
            <p:nvPr/>
          </p:nvSpPr>
          <p:spPr>
            <a:xfrm>
              <a:off x="6137804" y="2106253"/>
              <a:ext cx="1178352" cy="10052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AI-MAPS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F5CDE3-A225-99BE-AB9E-E56A46D61A3F}"/>
                </a:ext>
              </a:extLst>
            </p:cNvPr>
            <p:cNvSpPr/>
            <p:nvPr/>
          </p:nvSpPr>
          <p:spPr>
            <a:xfrm>
              <a:off x="6127712" y="3131264"/>
              <a:ext cx="1178352" cy="107852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ALGOSOC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5AC9D2-21A6-B91D-12AA-8379A4DE1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6080" y="2447909"/>
              <a:ext cx="356924" cy="6060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D75D46-0C73-4AEA-3182-079725D00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4404" y="3542044"/>
              <a:ext cx="356924" cy="60609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841FAD-E8FD-14C2-D100-FB5673B1F482}"/>
              </a:ext>
            </a:extLst>
          </p:cNvPr>
          <p:cNvSpPr txBox="1"/>
          <p:nvPr/>
        </p:nvSpPr>
        <p:spPr>
          <a:xfrm rot="16200000">
            <a:off x="-476343" y="3211712"/>
            <a:ext cx="150778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Supported Programs</a:t>
            </a:r>
            <a:endParaRPr kumimoji="0" lang="nl-NL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31C6A7-2122-D3E5-FF93-B2D7DB866308}"/>
              </a:ext>
            </a:extLst>
          </p:cNvPr>
          <p:cNvSpPr txBox="1"/>
          <p:nvPr/>
        </p:nvSpPr>
        <p:spPr>
          <a:xfrm rot="16200000">
            <a:off x="-258229" y="5517303"/>
            <a:ext cx="110489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Competencies</a:t>
            </a:r>
            <a:endParaRPr kumimoji="0" lang="nl-NL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1AEED2-64EF-BE1B-4233-94951CEE8241}"/>
              </a:ext>
            </a:extLst>
          </p:cNvPr>
          <p:cNvGrpSpPr/>
          <p:nvPr/>
        </p:nvGrpSpPr>
        <p:grpSpPr>
          <a:xfrm>
            <a:off x="146723" y="4180272"/>
            <a:ext cx="11348097" cy="846911"/>
            <a:chOff x="146723" y="4180272"/>
            <a:chExt cx="11348097" cy="8469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A8AE16-41A6-A9EA-59E2-828EC74B2AA2}"/>
                </a:ext>
              </a:extLst>
            </p:cNvPr>
            <p:cNvSpPr/>
            <p:nvPr/>
          </p:nvSpPr>
          <p:spPr>
            <a:xfrm>
              <a:off x="7169932" y="4359146"/>
              <a:ext cx="2160000" cy="6245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Community Building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Connect &amp; Inspire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8234CA-ADDB-4649-08FC-49D0D84C5A1B}"/>
                </a:ext>
              </a:extLst>
            </p:cNvPr>
            <p:cNvSpPr/>
            <p:nvPr/>
          </p:nvSpPr>
          <p:spPr>
            <a:xfrm>
              <a:off x="4949858" y="4370351"/>
              <a:ext cx="2160000" cy="62455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Share Thought Leadership XPs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FCEABE-7B12-DFF2-BA33-F2B3BA60125A}"/>
                </a:ext>
              </a:extLst>
            </p:cNvPr>
            <p:cNvSpPr/>
            <p:nvPr/>
          </p:nvSpPr>
          <p:spPr>
            <a:xfrm>
              <a:off x="9399056" y="4349630"/>
              <a:ext cx="2095764" cy="6245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Activate &amp; Empower Partner organizations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E2F823-6435-734F-8B9A-A180C2050D29}"/>
                </a:ext>
              </a:extLst>
            </p:cNvPr>
            <p:cNvSpPr/>
            <p:nvPr/>
          </p:nvSpPr>
          <p:spPr>
            <a:xfrm>
              <a:off x="552290" y="4371213"/>
              <a:ext cx="2160000" cy="624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Facilitate Research &amp; Innovation </a:t>
              </a:r>
              <a:r>
                <a:rPr lang="en-US" sz="1400" b="1" dirty="0">
                  <a:solidFill>
                    <a:schemeClr val="bg1"/>
                  </a:solidFill>
                  <a:latin typeface="Grandview"/>
                  <a:cs typeface="Arial"/>
                </a:rPr>
                <a:t>programs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ndview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F20E45-47DB-99FF-9416-84ACD387196D}"/>
                </a:ext>
              </a:extLst>
            </p:cNvPr>
            <p:cNvSpPr/>
            <p:nvPr/>
          </p:nvSpPr>
          <p:spPr>
            <a:xfrm>
              <a:off x="2752958" y="4370232"/>
              <a:ext cx="2160000" cy="6245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Facilitate Hands on Education /  (re)skilling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2AF529-F8B5-C1E7-A90C-CF4C474C2004}"/>
                </a:ext>
              </a:extLst>
            </p:cNvPr>
            <p:cNvSpPr txBox="1"/>
            <p:nvPr/>
          </p:nvSpPr>
          <p:spPr>
            <a:xfrm rot="16200000">
              <a:off x="-138234" y="4465229"/>
              <a:ext cx="84691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Offering</a:t>
              </a:r>
              <a:endParaRPr kumimoji="0" lang="nl-NL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C7452F-F3D8-3168-1FD9-17DC3FA58E9C}"/>
              </a:ext>
            </a:extLst>
          </p:cNvPr>
          <p:cNvSpPr txBox="1"/>
          <p:nvPr/>
        </p:nvSpPr>
        <p:spPr>
          <a:xfrm rot="16200000">
            <a:off x="22112" y="1073733"/>
            <a:ext cx="64536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Funding</a:t>
            </a:r>
            <a:endParaRPr kumimoji="0" lang="nl-NL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69DC61-787E-A009-1EA5-EA50C76A37EF}"/>
              </a:ext>
            </a:extLst>
          </p:cNvPr>
          <p:cNvGrpSpPr/>
          <p:nvPr/>
        </p:nvGrpSpPr>
        <p:grpSpPr>
          <a:xfrm>
            <a:off x="9882643" y="1033004"/>
            <a:ext cx="2190018" cy="3147268"/>
            <a:chOff x="9882643" y="1033004"/>
            <a:chExt cx="2190018" cy="31472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42A53C-0F23-1F0C-DBFF-6276F64D3790}"/>
                </a:ext>
              </a:extLst>
            </p:cNvPr>
            <p:cNvGrpSpPr/>
            <p:nvPr/>
          </p:nvGrpSpPr>
          <p:grpSpPr>
            <a:xfrm>
              <a:off x="9882643" y="1033004"/>
              <a:ext cx="1907403" cy="3147268"/>
              <a:chOff x="9882643" y="1033004"/>
              <a:chExt cx="1907403" cy="314726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2167627-7182-B1DA-97CC-9CEC1B4DE30E}"/>
                  </a:ext>
                </a:extLst>
              </p:cNvPr>
              <p:cNvSpPr/>
              <p:nvPr/>
            </p:nvSpPr>
            <p:spPr>
              <a:xfrm>
                <a:off x="9961625" y="2094684"/>
                <a:ext cx="1301951" cy="2085588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"/>
                    <a:ea typeface="+mn-ea"/>
                    <a:cs typeface="Arial"/>
                    <a:sym typeface="Arial"/>
                  </a:rPr>
                  <a:t>Energy Transition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randview"/>
                    <a:ea typeface="+mn-ea"/>
                    <a:cs typeface="Arial"/>
                    <a:sym typeface="Arial"/>
                  </a:rPr>
                  <a:t>programme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F754989-BA87-4EBA-190C-107C4F702BE5}"/>
                  </a:ext>
                </a:extLst>
              </p:cNvPr>
              <p:cNvSpPr txBox="1"/>
              <p:nvPr/>
            </p:nvSpPr>
            <p:spPr>
              <a:xfrm>
                <a:off x="9882643" y="1566172"/>
                <a:ext cx="1907403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i="1" dirty="0"/>
                  <a:t>Transdisciplinary interfaculty initiatives</a:t>
                </a:r>
                <a:endParaRPr kumimoji="0" lang="nl-NL" sz="1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026" name="Picture 2" descr="Erasmus_Trustfonds_RGB - Stichting Erasmus Trustfonds">
                <a:extLst>
                  <a:ext uri="{FF2B5EF4-FFF2-40B4-BE49-F238E27FC236}">
                    <a16:creationId xmlns:a16="http://schemas.microsoft.com/office/drawing/2014/main" id="{D598B389-3F23-68F4-D23B-2FC7256F5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2949" y="1033004"/>
                <a:ext cx="1071382" cy="40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62696C9-BC51-F0E2-F33D-86F538E54D6E}"/>
                </a:ext>
              </a:extLst>
            </p:cNvPr>
            <p:cNvSpPr/>
            <p:nvPr/>
          </p:nvSpPr>
          <p:spPr>
            <a:xfrm>
              <a:off x="11319801" y="2090301"/>
              <a:ext cx="752860" cy="208997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randview"/>
                  <a:ea typeface="+mn-ea"/>
                  <a:cs typeface="Arial"/>
                  <a:sym typeface="Arial"/>
                </a:rPr>
                <a:t>……………….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1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fade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  <p:extLst>
    <p:ext uri="{E180D4A7-C9FB-4DFB-919C-405C955672EB}">
      <p14:showEvtLst xmlns:p14="http://schemas.microsoft.com/office/powerpoint/2010/main">
        <p14:playEvt time="10" objId="95"/>
        <p14:stopEvt time="12802" objId="9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2C3CC-621B-E06F-A4DB-4A0DCBBE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54"/>
            <a:ext cx="2792972" cy="157104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BB18D4E-8447-F9B7-2E4B-6D7A75FF8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64" y="581064"/>
            <a:ext cx="7180672" cy="362623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E30C3E4-B9E8-4464-36C6-63EA836AD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889" y="3726075"/>
            <a:ext cx="3608692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2E1D7-1A96-E967-C3CB-14743F69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43"/>
            <a:ext cx="7772400" cy="3181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A5DDE-3465-DF91-3D9B-53E4D1707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679" y="1974445"/>
            <a:ext cx="7772400" cy="3909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AF37D-1BE1-9DF9-190D-21831F4D57D2}"/>
              </a:ext>
            </a:extLst>
          </p:cNvPr>
          <p:cNvSpPr txBox="1"/>
          <p:nvPr/>
        </p:nvSpPr>
        <p:spPr>
          <a:xfrm>
            <a:off x="5663830" y="49467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55EE69-74AA-8246-2A24-2315DD576F03}"/>
              </a:ext>
            </a:extLst>
          </p:cNvPr>
          <p:cNvSpPr txBox="1"/>
          <p:nvPr/>
        </p:nvSpPr>
        <p:spPr>
          <a:xfrm>
            <a:off x="10118361" y="494676"/>
            <a:ext cx="77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BBA12-D56F-4AB0-8FED-4D3FD9E048CD}"/>
              </a:ext>
            </a:extLst>
          </p:cNvPr>
          <p:cNvSpPr txBox="1"/>
          <p:nvPr/>
        </p:nvSpPr>
        <p:spPr>
          <a:xfrm>
            <a:off x="12082072" y="524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5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EF57A-7733-FFD1-83C7-55A84ADF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45214"/>
            <a:ext cx="11548206" cy="68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F0D9FD-2AE9-A05A-CA13-9A69F748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New Pilot: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8656D-731E-197B-CA6A-29AD7BC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70" y="1571661"/>
            <a:ext cx="10334660" cy="454493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B6FBFB-B2BE-A186-53DC-B1A246270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803" y="133693"/>
            <a:ext cx="5257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37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39513E-3AD9-3F39-3AB8-E84F54F958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693FFD-009E-4263-0944-3187A7875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1838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CDA Member.jpg">
            <a:extLst>
              <a:ext uri="{FF2B5EF4-FFF2-40B4-BE49-F238E27FC236}">
                <a16:creationId xmlns:a16="http://schemas.microsoft.com/office/drawing/2014/main" id="{60E2D192-35A6-8E6C-4C3D-42CD2FAAF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Erasmus University Rotterdam, Netherlands | Study.EU">
            <a:extLst>
              <a:ext uri="{FF2B5EF4-FFF2-40B4-BE49-F238E27FC236}">
                <a16:creationId xmlns:a16="http://schemas.microsoft.com/office/drawing/2014/main" id="{D6C417D2-B23C-98C4-34DE-66B317BA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2685" y="92934"/>
            <a:ext cx="674230" cy="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epeer">
            <a:extLst>
              <a:ext uri="{FF2B5EF4-FFF2-40B4-BE49-F238E27FC236}">
                <a16:creationId xmlns:a16="http://schemas.microsoft.com/office/drawing/2014/main" id="{BF3C1A0F-A995-67FA-6FE7-3A52E80979F8}"/>
              </a:ext>
            </a:extLst>
          </p:cNvPr>
          <p:cNvGrpSpPr/>
          <p:nvPr/>
        </p:nvGrpSpPr>
        <p:grpSpPr>
          <a:xfrm>
            <a:off x="1764361" y="6287784"/>
            <a:ext cx="10231124" cy="352092"/>
            <a:chOff x="0" y="0"/>
            <a:chExt cx="10231122" cy="352091"/>
          </a:xfrm>
        </p:grpSpPr>
        <p:pic>
          <p:nvPicPr>
            <p:cNvPr id="91" name="Afbeelding" descr="Afbeelding">
              <a:extLst>
                <a:ext uri="{FF2B5EF4-FFF2-40B4-BE49-F238E27FC236}">
                  <a16:creationId xmlns:a16="http://schemas.microsoft.com/office/drawing/2014/main" id="{DACBE70A-23FA-F5BC-CB33-2A6625743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6854" y="0"/>
              <a:ext cx="1414269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" name="Cirkel">
              <a:extLst>
                <a:ext uri="{FF2B5EF4-FFF2-40B4-BE49-F238E27FC236}">
                  <a16:creationId xmlns:a16="http://schemas.microsoft.com/office/drawing/2014/main" id="{D9C29DE4-7CA0-1FC0-B8DB-D47BC73585EA}"/>
                </a:ext>
              </a:extLst>
            </p:cNvPr>
            <p:cNvSpPr/>
            <p:nvPr/>
          </p:nvSpPr>
          <p:spPr>
            <a:xfrm>
              <a:off x="0" y="89703"/>
              <a:ext cx="198086" cy="198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ijn">
              <a:extLst>
                <a:ext uri="{FF2B5EF4-FFF2-40B4-BE49-F238E27FC236}">
                  <a16:creationId xmlns:a16="http://schemas.microsoft.com/office/drawing/2014/main" id="{B4A7F975-B4E7-2D0A-6B99-071E7E99EABD}"/>
                </a:ext>
              </a:extLst>
            </p:cNvPr>
            <p:cNvSpPr/>
            <p:nvPr/>
          </p:nvSpPr>
          <p:spPr>
            <a:xfrm>
              <a:off x="17329" y="192330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Afbeelding 24">
            <a:extLst>
              <a:ext uri="{FF2B5EF4-FFF2-40B4-BE49-F238E27FC236}">
                <a16:creationId xmlns:a16="http://schemas.microsoft.com/office/drawing/2014/main" id="{FB63883C-80EE-1C47-C78A-3AEE8F12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02" y="125721"/>
            <a:ext cx="2884148" cy="907972"/>
          </a:xfrm>
          <a:prstGeom prst="rect">
            <a:avLst/>
          </a:prstGeom>
        </p:spPr>
      </p:pic>
      <p:pic>
        <p:nvPicPr>
          <p:cNvPr id="4" name="Afbeelding 35">
            <a:extLst>
              <a:ext uri="{FF2B5EF4-FFF2-40B4-BE49-F238E27FC236}">
                <a16:creationId xmlns:a16="http://schemas.microsoft.com/office/drawing/2014/main" id="{258E29EA-0587-11B2-0B2E-53B8FEB0C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96" y="952209"/>
            <a:ext cx="10338281" cy="58786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41D056-F006-D461-A7FB-9D3AA7923145}"/>
              </a:ext>
            </a:extLst>
          </p:cNvPr>
          <p:cNvSpPr/>
          <p:nvPr/>
        </p:nvSpPr>
        <p:spPr>
          <a:xfrm>
            <a:off x="2904598" y="3046290"/>
            <a:ext cx="1203704" cy="817243"/>
          </a:xfrm>
          <a:prstGeom prst="roundRect">
            <a:avLst/>
          </a:prstGeom>
          <a:solidFill>
            <a:srgbClr val="FF99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immersive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tech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space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C5F318-0907-6924-A566-A90FA069387A}"/>
              </a:ext>
            </a:extLst>
          </p:cNvPr>
          <p:cNvSpPr/>
          <p:nvPr/>
        </p:nvSpPr>
        <p:spPr>
          <a:xfrm>
            <a:off x="2856621" y="4308218"/>
            <a:ext cx="1299658" cy="578880"/>
          </a:xfrm>
          <a:prstGeom prst="roundRect">
            <a:avLst/>
          </a:prstGeom>
          <a:solidFill>
            <a:srgbClr val="FF99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EDSC/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Data lab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25E073-90B6-FBC3-C5A7-36588D8182BF}"/>
              </a:ext>
            </a:extLst>
          </p:cNvPr>
          <p:cNvSpPr/>
          <p:nvPr/>
        </p:nvSpPr>
        <p:spPr>
          <a:xfrm>
            <a:off x="2950675" y="5456550"/>
            <a:ext cx="1107749" cy="578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Open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space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05AD4F-8B73-5806-1C6E-4FA82AB32A5E}"/>
              </a:ext>
            </a:extLst>
          </p:cNvPr>
          <p:cNvSpPr/>
          <p:nvPr/>
        </p:nvSpPr>
        <p:spPr>
          <a:xfrm>
            <a:off x="7963270" y="1935274"/>
            <a:ext cx="1219100" cy="8172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AI PhD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study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space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154CE3-2CF0-ABFA-876D-F61F89A95CE1}"/>
              </a:ext>
            </a:extLst>
          </p:cNvPr>
          <p:cNvSpPr/>
          <p:nvPr/>
        </p:nvSpPr>
        <p:spPr>
          <a:xfrm>
            <a:off x="2854721" y="1976389"/>
            <a:ext cx="1299658" cy="817243"/>
          </a:xfrm>
          <a:prstGeom prst="roundRect">
            <a:avLst/>
          </a:prstGeom>
          <a:solidFill>
            <a:srgbClr val="FF99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Boardroom &amp; event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space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D376792-361C-6A23-6D23-2E477D0CC5AD}"/>
              </a:ext>
            </a:extLst>
          </p:cNvPr>
          <p:cNvSpPr/>
          <p:nvPr/>
        </p:nvSpPr>
        <p:spPr>
          <a:xfrm>
            <a:off x="7963270" y="3296938"/>
            <a:ext cx="1219100" cy="2781238"/>
          </a:xfrm>
          <a:prstGeom prst="roundRect">
            <a:avLst/>
          </a:prstGeom>
          <a:solidFill>
            <a:srgbClr val="00B0F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AIDD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Convergence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err="1"/>
              <a:t>centres</a:t>
            </a:r>
            <a:r>
              <a:rPr lang="en-US" sz="1200" dirty="0"/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&amp;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AIDD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trans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disciplinary programs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879396-09CB-05BA-D6D4-D965E7B86DCA}"/>
              </a:ext>
            </a:extLst>
          </p:cNvPr>
          <p:cNvSpPr/>
          <p:nvPr/>
        </p:nvSpPr>
        <p:spPr>
          <a:xfrm>
            <a:off x="5784864" y="1935274"/>
            <a:ext cx="1219100" cy="578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/>
              <a:t>Ofices</a:t>
            </a:r>
            <a:r>
              <a:rPr lang="en-US" sz="1400" dirty="0"/>
              <a:t> ECDA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EDSC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D08D480-6335-44A5-8B62-209C332E9B1A}"/>
              </a:ext>
            </a:extLst>
          </p:cNvPr>
          <p:cNvSpPr/>
          <p:nvPr/>
        </p:nvSpPr>
        <p:spPr>
          <a:xfrm>
            <a:off x="4219727" y="2023882"/>
            <a:ext cx="1453103" cy="578880"/>
          </a:xfrm>
          <a:prstGeom prst="roundRect">
            <a:avLst/>
          </a:prstGeom>
          <a:solidFill>
            <a:srgbClr val="FF99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Project &amp; meeting spaces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1D606A-483C-3ADE-6BE1-771F5D1EC5E2}"/>
              </a:ext>
            </a:extLst>
          </p:cNvPr>
          <p:cNvSpPr/>
          <p:nvPr/>
        </p:nvSpPr>
        <p:spPr>
          <a:xfrm rot="5400000">
            <a:off x="3776071" y="3855759"/>
            <a:ext cx="2040854" cy="340517"/>
          </a:xfrm>
          <a:prstGeom prst="roundRect">
            <a:avLst/>
          </a:prstGeom>
          <a:solidFill>
            <a:srgbClr val="FF99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Visuals / Art</a:t>
            </a:r>
          </a:p>
        </p:txBody>
      </p:sp>
    </p:spTree>
    <p:extLst>
      <p:ext uri="{BB962C8B-B14F-4D97-AF65-F5344CB8AC3E}">
        <p14:creationId xmlns:p14="http://schemas.microsoft.com/office/powerpoint/2010/main" val="10553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8" grpId="0" animBg="1"/>
      <p:bldP spid="19" grpId="0" animBg="1"/>
      <p:bldP spid="20" grpId="0" animBg="1"/>
    </p:bldLst>
  </p:timing>
  <p:extLst>
    <p:ext uri="{E180D4A7-C9FB-4DFB-919C-405C955672EB}">
      <p14:showEvtLst xmlns:p14="http://schemas.microsoft.com/office/powerpoint/2010/main">
        <p14:playEvt time="13" objId="4"/>
        <p14:stopEvt time="3169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CDA Member.jpg" descr="ECDA Member.jpg">
            <a:extLst>
              <a:ext uri="{FF2B5EF4-FFF2-40B4-BE49-F238E27FC236}">
                <a16:creationId xmlns:a16="http://schemas.microsoft.com/office/drawing/2014/main" id="{60E2D192-35A6-8E6C-4C3D-42CD2FAAFF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22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6D6A279-8209-A0C3-1BFB-5D340088F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78" r="9674"/>
          <a:stretch/>
        </p:blipFill>
        <p:spPr>
          <a:xfrm>
            <a:off x="6495057" y="1415682"/>
            <a:ext cx="1200000" cy="120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9D5857-F93B-A149-68D5-0D0447D8BD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999" y="1458948"/>
            <a:ext cx="2400000" cy="1200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41A0BE-BCDD-D48E-CFD7-150A6CDB05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115" y="1413311"/>
            <a:ext cx="3538798" cy="176939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624F68B-3017-EEFC-3ED3-4F9D96167C65}"/>
              </a:ext>
            </a:extLst>
          </p:cNvPr>
          <p:cNvSpPr txBox="1"/>
          <p:nvPr/>
        </p:nvSpPr>
        <p:spPr>
          <a:xfrm>
            <a:off x="8924639" y="2493623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Museo Sans 900" panose="02000000000000000000" pitchFamily="2" charset="77"/>
                <a:ea typeface="+mn-ea"/>
                <a:cs typeface="Arial" panose="020B0604020202020204" pitchFamily="34" charset="0"/>
                <a:sym typeface="Arial"/>
              </a:rPr>
              <a:t>Generative AI</a:t>
            </a:r>
          </a:p>
        </p:txBody>
      </p:sp>
      <p:grpSp>
        <p:nvGrpSpPr>
          <p:cNvPr id="35" name="Groepeer">
            <a:extLst>
              <a:ext uri="{FF2B5EF4-FFF2-40B4-BE49-F238E27FC236}">
                <a16:creationId xmlns:a16="http://schemas.microsoft.com/office/drawing/2014/main" id="{865D00AD-7785-DD14-8D2C-94C0320DE495}"/>
              </a:ext>
            </a:extLst>
          </p:cNvPr>
          <p:cNvGrpSpPr/>
          <p:nvPr/>
        </p:nvGrpSpPr>
        <p:grpSpPr>
          <a:xfrm>
            <a:off x="1699886" y="6339415"/>
            <a:ext cx="10231124" cy="352092"/>
            <a:chOff x="0" y="0"/>
            <a:chExt cx="10231122" cy="352091"/>
          </a:xfrm>
        </p:grpSpPr>
        <p:pic>
          <p:nvPicPr>
            <p:cNvPr id="37" name="Afbeelding" descr="Afbeelding">
              <a:extLst>
                <a:ext uri="{FF2B5EF4-FFF2-40B4-BE49-F238E27FC236}">
                  <a16:creationId xmlns:a16="http://schemas.microsoft.com/office/drawing/2014/main" id="{AF53B79E-D707-BE62-E65F-48D87762F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6854" y="0"/>
              <a:ext cx="1414269" cy="352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Cirkel">
              <a:extLst>
                <a:ext uri="{FF2B5EF4-FFF2-40B4-BE49-F238E27FC236}">
                  <a16:creationId xmlns:a16="http://schemas.microsoft.com/office/drawing/2014/main" id="{05D85F4C-0B32-E57A-1449-2ECCE26B6F1F}"/>
                </a:ext>
              </a:extLst>
            </p:cNvPr>
            <p:cNvSpPr/>
            <p:nvPr/>
          </p:nvSpPr>
          <p:spPr>
            <a:xfrm>
              <a:off x="0" y="89703"/>
              <a:ext cx="198086" cy="198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Lijn">
              <a:extLst>
                <a:ext uri="{FF2B5EF4-FFF2-40B4-BE49-F238E27FC236}">
                  <a16:creationId xmlns:a16="http://schemas.microsoft.com/office/drawing/2014/main" id="{75B8C302-CBE5-D78C-E748-7BC4C71F2F46}"/>
                </a:ext>
              </a:extLst>
            </p:cNvPr>
            <p:cNvSpPr/>
            <p:nvPr/>
          </p:nvSpPr>
          <p:spPr>
            <a:xfrm>
              <a:off x="17329" y="192330"/>
              <a:ext cx="857369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2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4" name="Picture 2" descr="Erasmus University Rotterdam, Netherlands | Study.EU">
            <a:extLst>
              <a:ext uri="{FF2B5EF4-FFF2-40B4-BE49-F238E27FC236}">
                <a16:creationId xmlns:a16="http://schemas.microsoft.com/office/drawing/2014/main" id="{D6C417D2-B23C-98C4-34DE-66B317BA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2685" y="92934"/>
            <a:ext cx="674230" cy="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ur goals align with the UN sustainable development goals">
            <a:extLst>
              <a:ext uri="{FF2B5EF4-FFF2-40B4-BE49-F238E27FC236}">
                <a16:creationId xmlns:a16="http://schemas.microsoft.com/office/drawing/2014/main" id="{F1556E84-D799-21C1-E784-7A8B68829E69}"/>
              </a:ext>
            </a:extLst>
          </p:cNvPr>
          <p:cNvSpPr txBox="1"/>
          <p:nvPr/>
        </p:nvSpPr>
        <p:spPr>
          <a:xfrm>
            <a:off x="965894" y="55322"/>
            <a:ext cx="10142795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Visualization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 room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2F5698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kumimoji="0" lang="nl-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Immersive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sym typeface="Museo Sans 500"/>
              </a:rPr>
              <a:t> Tech Space</a:t>
            </a: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900" panose="02000000000000000000" pitchFamily="50" charset="0"/>
              <a:ea typeface="Museo Sans 900"/>
              <a:cs typeface="Museo Sans 900"/>
              <a:sym typeface="Museo Sans 900"/>
            </a:endParaRPr>
          </a:p>
        </p:txBody>
      </p:sp>
      <p:pic>
        <p:nvPicPr>
          <p:cNvPr id="10" name="Afbeelding 24">
            <a:extLst>
              <a:ext uri="{FF2B5EF4-FFF2-40B4-BE49-F238E27FC236}">
                <a16:creationId xmlns:a16="http://schemas.microsoft.com/office/drawing/2014/main" id="{AE3E0832-0C3D-1F08-F7F1-60CF201DAC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5" y="61741"/>
            <a:ext cx="2240756" cy="7054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464D79D-3147-A9EB-5C91-BC8A5F42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30" y="2960621"/>
            <a:ext cx="4183148" cy="23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15D294F-14B5-1A29-F028-7DD6C0DBA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15499" r="9996" b="35"/>
          <a:stretch/>
        </p:blipFill>
        <p:spPr bwMode="auto">
          <a:xfrm>
            <a:off x="5956582" y="2702216"/>
            <a:ext cx="2346480" cy="149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34F006B-C817-C95F-95B0-0E994290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8" y="1501533"/>
            <a:ext cx="2999261" cy="200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0240116_001©M.Muus">
            <a:extLst>
              <a:ext uri="{FF2B5EF4-FFF2-40B4-BE49-F238E27FC236}">
                <a16:creationId xmlns:a16="http://schemas.microsoft.com/office/drawing/2014/main" id="{1E22A204-25D8-EB0D-A18D-4C5EF53F5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6"/>
          <a:stretch/>
        </p:blipFill>
        <p:spPr bwMode="auto">
          <a:xfrm>
            <a:off x="299298" y="3562527"/>
            <a:ext cx="2999261" cy="224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20240116_191©M.Muus">
            <a:extLst>
              <a:ext uri="{FF2B5EF4-FFF2-40B4-BE49-F238E27FC236}">
                <a16:creationId xmlns:a16="http://schemas.microsoft.com/office/drawing/2014/main" id="{528ECA87-5827-F005-D436-71CF98AAD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20" y="4320652"/>
            <a:ext cx="2436042" cy="16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20240116_198©M.Muus">
            <a:extLst>
              <a:ext uri="{FF2B5EF4-FFF2-40B4-BE49-F238E27FC236}">
                <a16:creationId xmlns:a16="http://schemas.microsoft.com/office/drawing/2014/main" id="{D6BF29B0-7A48-98C1-4969-59266A89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24" y="3562527"/>
            <a:ext cx="2899352" cy="19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66102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3" objId="4"/>
        <p14:stopEvt time="31697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tallic spheres connected in mesh">
            <a:extLst>
              <a:ext uri="{FF2B5EF4-FFF2-40B4-BE49-F238E27FC236}">
                <a16:creationId xmlns:a16="http://schemas.microsoft.com/office/drawing/2014/main" id="{6901A6B8-899D-AE0A-CBAB-4D3A4B36C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6" r="19845" b="-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15855E-891D-04B6-66BE-D5AFAA1F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93" y="1136006"/>
            <a:ext cx="5216100" cy="1628970"/>
          </a:xfrm>
        </p:spPr>
        <p:txBody>
          <a:bodyPr anchor="ctr">
            <a:normAutofit/>
          </a:bodyPr>
          <a:lstStyle/>
          <a:p>
            <a:r>
              <a:rPr lang="en-GB" sz="2400" i="1" dirty="0">
                <a:cs typeface="Calibri Light"/>
              </a:rPr>
              <a:t>“…support innovative data intensive projects with both internal and external parties at EUR 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A437-93D9-EAA3-4468-243E1AF2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93" y="2615098"/>
            <a:ext cx="4870495" cy="3644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000" dirty="0">
                <a:cs typeface="Calibri"/>
              </a:rPr>
              <a:t>If your project contains one or more of the following characteristics, please reach out to us: </a:t>
            </a:r>
            <a:endParaRPr lang="en-US" sz="2000" dirty="0"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>
                <a:cs typeface="Calibri"/>
              </a:rPr>
              <a:t>Innovative in nature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>
                <a:cs typeface="Calibri"/>
              </a:rPr>
              <a:t>Has a major data, AI or Immersive Technology component;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>
                <a:cs typeface="Calibri"/>
              </a:rPr>
              <a:t>Involves collaboration with External Parties with active exchange of data/expertise;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 dirty="0">
                <a:cs typeface="Calibri"/>
              </a:rPr>
              <a:t>Needs additional resources such as compute or engineering support.</a:t>
            </a:r>
          </a:p>
        </p:txBody>
      </p:sp>
      <p:pic>
        <p:nvPicPr>
          <p:cNvPr id="4" name="Afbeelding 24">
            <a:extLst>
              <a:ext uri="{FF2B5EF4-FFF2-40B4-BE49-F238E27FC236}">
                <a16:creationId xmlns:a16="http://schemas.microsoft.com/office/drawing/2014/main" id="{5DAC6DC5-51CB-7F40-BB1D-46BBA3CC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45" y="228034"/>
            <a:ext cx="2884148" cy="9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1C169B-FD9A-F49B-EB30-1705EF6D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812" y="2143846"/>
            <a:ext cx="6220189" cy="2924208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E9096-9722-5AF4-9B8E-82628F24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365125"/>
            <a:ext cx="8381999" cy="1325563"/>
          </a:xfrm>
        </p:spPr>
        <p:txBody>
          <a:bodyPr>
            <a:normAutofit/>
          </a:bodyPr>
          <a:lstStyle/>
          <a:p>
            <a:r>
              <a:rPr lang="en-GB" sz="3600">
                <a:cs typeface="Calibri Light"/>
              </a:rPr>
              <a:t>Services for qualified research projects</a:t>
            </a:r>
            <a:endParaRPr lang="en-GB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72789-7318-2C18-274E-7850C5472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>
                <a:cs typeface="Calibri"/>
              </a:rPr>
              <a:t>Access to external network (for data &amp; funding) </a:t>
            </a:r>
          </a:p>
          <a:p>
            <a:r>
              <a:rPr lang="en-GB" sz="2400">
                <a:cs typeface="Calibri"/>
              </a:rPr>
              <a:t>Access to internal resources (for skills &amp; knowledge) </a:t>
            </a:r>
          </a:p>
          <a:p>
            <a:r>
              <a:rPr lang="en-GB" sz="2400">
                <a:cs typeface="Calibri"/>
              </a:rPr>
              <a:t>Qualified data engineering support staff </a:t>
            </a:r>
          </a:p>
          <a:p>
            <a:r>
              <a:rPr lang="en-GB" sz="2400">
                <a:cs typeface="Calibri"/>
              </a:rPr>
              <a:t>Safe and secure online collaboration environment </a:t>
            </a:r>
          </a:p>
          <a:p>
            <a:r>
              <a:rPr lang="en-GB" sz="2400">
                <a:cs typeface="Calibri"/>
              </a:rPr>
              <a:t>Local compute &amp; GPU (€0, limited)</a:t>
            </a:r>
          </a:p>
          <a:p>
            <a:r>
              <a:rPr lang="en-GB" sz="2400">
                <a:cs typeface="Calibri"/>
              </a:rPr>
              <a:t>Access to cloud compute (€-€€€)</a:t>
            </a:r>
            <a:endParaRPr lang="en-GB" sz="2400"/>
          </a:p>
          <a:p>
            <a:endParaRPr lang="en-GB" sz="2400">
              <a:cs typeface="Calibri"/>
            </a:endParaRPr>
          </a:p>
        </p:txBody>
      </p:sp>
      <p:pic>
        <p:nvPicPr>
          <p:cNvPr id="5" name="Afbeelding 24">
            <a:extLst>
              <a:ext uri="{FF2B5EF4-FFF2-40B4-BE49-F238E27FC236}">
                <a16:creationId xmlns:a16="http://schemas.microsoft.com/office/drawing/2014/main" id="{F2BFB287-A676-724F-BFC4-DE2570B48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52" y="396199"/>
            <a:ext cx="2884148" cy="9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AAD3-2D5A-4E36-6E45-FFD03E66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36" y="500062"/>
            <a:ext cx="7128164" cy="1325563"/>
          </a:xfrm>
        </p:spPr>
        <p:txBody>
          <a:bodyPr/>
          <a:lstStyle/>
          <a:p>
            <a:r>
              <a:rPr lang="en-NL"/>
              <a:t>Meet the Team!</a:t>
            </a:r>
          </a:p>
        </p:txBody>
      </p:sp>
      <p:pic>
        <p:nvPicPr>
          <p:cNvPr id="4" name="Afbeelding 24">
            <a:extLst>
              <a:ext uri="{FF2B5EF4-FFF2-40B4-BE49-F238E27FC236}">
                <a16:creationId xmlns:a16="http://schemas.microsoft.com/office/drawing/2014/main" id="{A861FD66-A0D1-6620-D062-9CC817A50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3920"/>
            <a:ext cx="2884148" cy="9079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DB73D1-B577-6FED-5D37-177F76690434}"/>
              </a:ext>
            </a:extLst>
          </p:cNvPr>
          <p:cNvSpPr/>
          <p:nvPr/>
        </p:nvSpPr>
        <p:spPr>
          <a:xfrm>
            <a:off x="1108364" y="4184072"/>
            <a:ext cx="9559636" cy="1759528"/>
          </a:xfrm>
          <a:prstGeom prst="ellips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b="1"/>
          </a:p>
          <a:p>
            <a:pPr algn="ctr"/>
            <a:r>
              <a:rPr lang="en-NL" sz="2400" b="1"/>
              <a:t>Infrastructure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D4DEE2-95FA-4666-6A74-3DADCA5D5349}"/>
              </a:ext>
            </a:extLst>
          </p:cNvPr>
          <p:cNvSpPr/>
          <p:nvPr/>
        </p:nvSpPr>
        <p:spPr>
          <a:xfrm>
            <a:off x="1108364" y="2960575"/>
            <a:ext cx="9559636" cy="1759528"/>
          </a:xfrm>
          <a:prstGeom prst="ellips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b="1"/>
          </a:p>
          <a:p>
            <a:pPr algn="ctr"/>
            <a:r>
              <a:rPr lang="en-NL" sz="2400" b="1"/>
              <a:t>Platform &amp; Apps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738925-5D08-153C-0610-F1B4F71AA0DF}"/>
              </a:ext>
            </a:extLst>
          </p:cNvPr>
          <p:cNvSpPr/>
          <p:nvPr/>
        </p:nvSpPr>
        <p:spPr>
          <a:xfrm>
            <a:off x="1108363" y="1953218"/>
            <a:ext cx="5430981" cy="1759528"/>
          </a:xfrm>
          <a:prstGeom prst="ellips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 b="1"/>
          </a:p>
          <a:p>
            <a:pPr algn="ctr"/>
            <a:endParaRPr lang="en-NL" sz="2400" b="1"/>
          </a:p>
          <a:p>
            <a:pPr algn="ctr"/>
            <a:r>
              <a:rPr lang="en-NL" sz="2400" b="1"/>
              <a:t>Data Team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FB956B-11C5-37DB-128A-7270F340D8BA}"/>
              </a:ext>
            </a:extLst>
          </p:cNvPr>
          <p:cNvSpPr/>
          <p:nvPr/>
        </p:nvSpPr>
        <p:spPr>
          <a:xfrm>
            <a:off x="5472545" y="1953218"/>
            <a:ext cx="5195455" cy="1759528"/>
          </a:xfrm>
          <a:prstGeom prst="ellips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 b="1"/>
          </a:p>
          <a:p>
            <a:pPr algn="ctr"/>
            <a:endParaRPr lang="en-NL" sz="2400" b="1"/>
          </a:p>
          <a:p>
            <a:pPr algn="ctr"/>
            <a:r>
              <a:rPr lang="en-NL" sz="2400" b="1"/>
              <a:t>Immersive Tech Team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DCCB3-C877-34CD-5D13-74E142867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" r="22022"/>
          <a:stretch/>
        </p:blipFill>
        <p:spPr>
          <a:xfrm>
            <a:off x="6886337" y="4847046"/>
            <a:ext cx="701894" cy="96961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1FC155-AEB4-DC5E-7D7B-CF4076092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/>
        </p:blipFill>
        <p:spPr>
          <a:xfrm>
            <a:off x="7033681" y="3663261"/>
            <a:ext cx="756037" cy="101527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0E4B8A-7A7B-FD04-C9A5-1F576E7459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/>
        </p:blipFill>
        <p:spPr>
          <a:xfrm>
            <a:off x="6802047" y="2191858"/>
            <a:ext cx="643942" cy="86474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50DB6-0BF9-F24A-AC84-792C1F188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/>
        </p:blipFill>
        <p:spPr>
          <a:xfrm>
            <a:off x="8385873" y="2125942"/>
            <a:ext cx="731380" cy="98216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811B3E-CBFA-9829-F87C-D61AA9FB9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/>
        </p:blipFill>
        <p:spPr>
          <a:xfrm>
            <a:off x="2533632" y="2108859"/>
            <a:ext cx="756822" cy="101633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13A32D-32CD-12B1-4A8B-AD024B5EB2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767"/>
          <a:stretch/>
        </p:blipFill>
        <p:spPr>
          <a:xfrm>
            <a:off x="4169037" y="2096152"/>
            <a:ext cx="786481" cy="1056161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65835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460A-D37C-92DA-E9EB-D969DD62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19" y="582977"/>
            <a:ext cx="5171334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</a:rPr>
              <a:t>EDC Data Sandbox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solidFill>
                  <a:schemeClr val="tx2"/>
                </a:solidFill>
                <a:latin typeface="+mn-lt"/>
              </a:rPr>
              <a:t>Core Principles</a:t>
            </a:r>
            <a:endParaRPr lang="en-NL" b="1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D7BA959-D8E6-F047-7B02-4433DD7B70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98179" y="619387"/>
          <a:ext cx="5891219" cy="523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irkel">
            <a:extLst>
              <a:ext uri="{FF2B5EF4-FFF2-40B4-BE49-F238E27FC236}">
                <a16:creationId xmlns:a16="http://schemas.microsoft.com/office/drawing/2014/main" id="{7CE1FC50-04F6-DDC1-622F-FF7FCD79CF6F}"/>
              </a:ext>
            </a:extLst>
          </p:cNvPr>
          <p:cNvSpPr/>
          <p:nvPr/>
        </p:nvSpPr>
        <p:spPr>
          <a:xfrm>
            <a:off x="1082040" y="6414160"/>
            <a:ext cx="198086" cy="198088"/>
          </a:xfrm>
          <a:prstGeom prst="ellipse">
            <a:avLst/>
          </a:prstGeom>
          <a:solidFill>
            <a:srgbClr val="DA1B7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Lijn">
            <a:extLst>
              <a:ext uri="{FF2B5EF4-FFF2-40B4-BE49-F238E27FC236}">
                <a16:creationId xmlns:a16="http://schemas.microsoft.com/office/drawing/2014/main" id="{E3B80F8B-8493-2144-39A0-ADAAE683BE37}"/>
              </a:ext>
            </a:extLst>
          </p:cNvPr>
          <p:cNvSpPr/>
          <p:nvPr/>
        </p:nvSpPr>
        <p:spPr>
          <a:xfrm>
            <a:off x="1099369" y="6516789"/>
            <a:ext cx="8573693" cy="1"/>
          </a:xfrm>
          <a:prstGeom prst="line">
            <a:avLst/>
          </a:prstGeom>
          <a:noFill/>
          <a:ln w="25400" cap="flat">
            <a:solidFill>
              <a:srgbClr val="DA1B7F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Core Values Isolated Icon. Simple Element Illustration from General-1 ...">
            <a:extLst>
              <a:ext uri="{FF2B5EF4-FFF2-40B4-BE49-F238E27FC236}">
                <a16:creationId xmlns:a16="http://schemas.microsoft.com/office/drawing/2014/main" id="{FA0CAD63-5661-7E50-F100-07F875C60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25" b="69875" l="26000" r="72000">
                        <a14:foregroundMark x1="47250" y1="20625" x2="47250" y2="20625"/>
                        <a14:foregroundMark x1="70250" y1="35000" x2="70250" y2="35000"/>
                        <a14:foregroundMark x1="71125" y1="54875" x2="71125" y2="54875"/>
                        <a14:foregroundMark x1="50625" y1="69875" x2="50625" y2="69875"/>
                        <a14:foregroundMark x1="49375" y1="52500" x2="49375" y2="52500"/>
                        <a14:foregroundMark x1="35375" y1="50875" x2="35375" y2="50875"/>
                        <a14:foregroundMark x1="36875" y1="51875" x2="36875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15049" r="22154" b="27047"/>
          <a:stretch/>
        </p:blipFill>
        <p:spPr bwMode="auto">
          <a:xfrm>
            <a:off x="1280126" y="2579978"/>
            <a:ext cx="3388121" cy="34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4">
            <a:extLst>
              <a:ext uri="{FF2B5EF4-FFF2-40B4-BE49-F238E27FC236}">
                <a16:creationId xmlns:a16="http://schemas.microsoft.com/office/drawing/2014/main" id="{1BF53261-8507-17DE-F730-58606EDC7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8" y="101501"/>
            <a:ext cx="2884148" cy="9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10822-406C-FA40-9AEF-315ACB31FF1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25CA77-8CB6-DB47-8A97-07B671E7FFE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EE6903-437A-3946-8415-FF848DC3103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ACC276-6A40-2249-A817-F1FD2E100DB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0CA882-3C2B-244D-915D-BC2DD00E2DF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327D12-832F-2B41-B682-5BE2691EEA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8C05D9B-6FCB-314B-9FC1-3648F7FB998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7A7A27-853B-4941-9006-ED13C24BD37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3FBEEA-71C1-E547-928B-B6E1DD088C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2870C67-3FB8-7747-8DBA-3AEC3615C99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DA Template 20231118" id="{56721E6F-A73B-0E49-A54A-81CF0FF9D959}" vid="{BAC6CB0A-E00C-334B-8859-8BADEBCF43C8}"/>
    </a:ext>
  </a:extLst>
</a:theme>
</file>

<file path=ppt/theme/theme2.xml><?xml version="1.0" encoding="utf-8"?>
<a:theme xmlns:a="http://schemas.openxmlformats.org/drawingml/2006/main" name="ECDA Custom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DA Template 20231118" id="{56721E6F-A73B-0E49-A54A-81CF0FF9D959}" vid="{E32663A3-A993-1342-AA10-C032C8A548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1746</TotalTime>
  <Words>1380</Words>
  <Application>Microsoft Macintosh PowerPoint</Application>
  <PresentationFormat>Widescreen</PresentationFormat>
  <Paragraphs>265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Aharoni</vt:lpstr>
      <vt:lpstr>Arial</vt:lpstr>
      <vt:lpstr>Calibri</vt:lpstr>
      <vt:lpstr>Calibri Light</vt:lpstr>
      <vt:lpstr>Courier New</vt:lpstr>
      <vt:lpstr>Grandview</vt:lpstr>
      <vt:lpstr>Helvetica Neue</vt:lpstr>
      <vt:lpstr>Museo Sans 500</vt:lpstr>
      <vt:lpstr>Museo Sans 900</vt:lpstr>
      <vt:lpstr>Poppins</vt:lpstr>
      <vt:lpstr>proxima-nova</vt:lpstr>
      <vt:lpstr>Wingdings</vt:lpstr>
      <vt:lpstr>Office Theme</vt:lpstr>
      <vt:lpstr>ECDA Custom Master</vt:lpstr>
      <vt:lpstr>Erasmus Data Collaboratory – House of AI  Mixed Source Analytics</vt:lpstr>
      <vt:lpstr>PowerPoint Presentation</vt:lpstr>
      <vt:lpstr>PowerPoint Presentation</vt:lpstr>
      <vt:lpstr>PowerPoint Presentation</vt:lpstr>
      <vt:lpstr>PowerPoint Presentation</vt:lpstr>
      <vt:lpstr>“…support innovative data intensive projects with both internal and external parties at EUR ”</vt:lpstr>
      <vt:lpstr>Services for qualified research projects</vt:lpstr>
      <vt:lpstr>Meet the Team!</vt:lpstr>
      <vt:lpstr>EDC Data Sandbox Core Principles</vt:lpstr>
      <vt:lpstr>EDC Sandbox: powered by Open Source</vt:lpstr>
      <vt:lpstr>High Level Architecture</vt:lpstr>
      <vt:lpstr>Erasmus Data Collaboratory Sandbox Tech</vt:lpstr>
      <vt:lpstr>Sandbox = Hybrid ‘Cloud’</vt:lpstr>
      <vt:lpstr>The EDC Compute Cabinet </vt:lpstr>
      <vt:lpstr>PowerPoint Presentation</vt:lpstr>
      <vt:lpstr>Sandbox Experiments / Projects</vt:lpstr>
      <vt:lpstr>PowerPoint Presentation</vt:lpstr>
      <vt:lpstr>Tools of the Trade</vt:lpstr>
      <vt:lpstr>Apache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Pilot: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Data Collaboratory Sandbox Launch</dc:title>
  <dc:creator>Jos van Dongen</dc:creator>
  <cp:lastModifiedBy>Jos van Dongen</cp:lastModifiedBy>
  <cp:revision>7</cp:revision>
  <dcterms:created xsi:type="dcterms:W3CDTF">2024-02-20T17:31:32Z</dcterms:created>
  <dcterms:modified xsi:type="dcterms:W3CDTF">2024-03-06T16:28:00Z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2024-02-25T16:43:08Z</vt:lpwstr>
  </property>
  <property fmtid="{D5CDD505-2E9C-101B-9397-08002B2CF9AE}" pid="4" name="MSIP_Label_8772ba27-cab8-4042-a351-a31f6e4eacdc_Method">
    <vt:lpwstr>Privileged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c1248c1e-82de-414a-bb73-b32743abd379</vt:lpwstr>
  </property>
  <property fmtid="{D5CDD505-2E9C-101B-9397-08002B2CF9AE}" pid="8" name="MSIP_Label_8772ba27-cab8-4042-a351-a31f6e4eacdc_ContentBits">
    <vt:lpwstr>0</vt:lpwstr>
  </property>
</Properties>
</file>