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1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96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14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193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206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210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21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17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95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20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21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220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203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207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99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98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16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208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94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201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221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204.xml"/>
  <Override ContentType="application/vnd.openxmlformats-officedocument.presentationml.slideLayout+xml" PartName="/ppt/slideLayouts/slideLayout212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200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9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215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09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20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211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78" r:id="rId5"/>
    <p:sldMasterId id="2147483706" r:id="rId6"/>
    <p:sldMasterId id="2147483735" r:id="rId7"/>
    <p:sldMasterId id="2147483763" r:id="rId8"/>
    <p:sldMasterId id="2147483794" r:id="rId9"/>
    <p:sldMasterId id="2147483821" r:id="rId10"/>
    <p:sldMasterId id="2147483848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6" r:id="rId93"/>
    <p:sldId id="337" r:id="rId94"/>
    <p:sldId id="338" r:id="rId95"/>
    <p:sldId id="339" r:id="rId96"/>
    <p:sldId id="340" r:id="rId97"/>
    <p:sldId id="341" r:id="rId98"/>
    <p:sldId id="342" r:id="rId99"/>
    <p:sldId id="343" r:id="rId100"/>
    <p:sldId id="344" r:id="rId101"/>
    <p:sldId id="345" r:id="rId102"/>
    <p:sldId id="346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55" r:id="rId112"/>
    <p:sldId id="356" r:id="rId113"/>
    <p:sldId id="357" r:id="rId114"/>
    <p:sldId id="358" r:id="rId115"/>
    <p:sldId id="359" r:id="rId116"/>
    <p:sldId id="360" r:id="rId117"/>
    <p:sldId id="361" r:id="rId118"/>
    <p:sldId id="362" r:id="rId119"/>
    <p:sldId id="363" r:id="rId120"/>
    <p:sldId id="364" r:id="rId121"/>
    <p:sldId id="365" r:id="rId122"/>
    <p:sldId id="366" r:id="rId123"/>
    <p:sldId id="367" r:id="rId124"/>
    <p:sldId id="368" r:id="rId125"/>
    <p:sldId id="369" r:id="rId126"/>
    <p:sldId id="370" r:id="rId127"/>
    <p:sldId id="371" r:id="rId128"/>
    <p:sldId id="372" r:id="rId129"/>
    <p:sldId id="373" r:id="rId130"/>
    <p:sldId id="374" r:id="rId131"/>
    <p:sldId id="375" r:id="rId132"/>
    <p:sldId id="376" r:id="rId133"/>
    <p:sldId id="377" r:id="rId134"/>
    <p:sldId id="378" r:id="rId135"/>
    <p:sldId id="379" r:id="rId136"/>
    <p:sldId id="380" r:id="rId137"/>
    <p:sldId id="381" r:id="rId138"/>
    <p:sldId id="382" r:id="rId139"/>
    <p:sldId id="383" r:id="rId140"/>
  </p:sldIdLst>
  <p:sldSz cy="5143500" cx="9144000"/>
  <p:notesSz cx="6858000" cy="9144000"/>
  <p:embeddedFontLst>
    <p:embeddedFont>
      <p:font typeface="Roboto Medium"/>
      <p:regular r:id="rId141"/>
      <p:bold r:id="rId142"/>
      <p:italic r:id="rId143"/>
      <p:boldItalic r:id="rId144"/>
    </p:embeddedFont>
    <p:embeddedFont>
      <p:font typeface="Roboto"/>
      <p:regular r:id="rId145"/>
      <p:bold r:id="rId146"/>
      <p:italic r:id="rId147"/>
      <p:boldItalic r:id="rId148"/>
    </p:embeddedFont>
    <p:embeddedFont>
      <p:font typeface="Titillium Web"/>
      <p:regular r:id="rId149"/>
      <p:bold r:id="rId150"/>
      <p:italic r:id="rId151"/>
      <p:boldItalic r:id="rId152"/>
    </p:embeddedFont>
    <p:embeddedFont>
      <p:font typeface="Karla"/>
      <p:regular r:id="rId153"/>
      <p:bold r:id="rId154"/>
      <p:italic r:id="rId155"/>
      <p:boldItalic r:id="rId156"/>
    </p:embeddedFont>
    <p:embeddedFont>
      <p:font typeface="Open Sans"/>
      <p:regular r:id="rId157"/>
      <p:bold r:id="rId158"/>
      <p:italic r:id="rId159"/>
      <p:boldItalic r:id="rId1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37">
          <p15:clr>
            <a:srgbClr val="000000"/>
          </p15:clr>
        </p15:guide>
        <p15:guide id="2" orient="horz" pos="643">
          <p15:clr>
            <a:srgbClr val="000000"/>
          </p15:clr>
        </p15:guide>
        <p15:guide id="3" orient="horz" pos="421">
          <p15:clr>
            <a:srgbClr val="000000"/>
          </p15:clr>
        </p15:guide>
        <p15:guide id="4" orient="horz" pos="815">
          <p15:clr>
            <a:srgbClr val="000000"/>
          </p15:clr>
        </p15:guide>
        <p15:guide id="5" orient="horz" pos="2961">
          <p15:clr>
            <a:srgbClr val="000000"/>
          </p15:clr>
        </p15:guide>
        <p15:guide id="6" orient="horz" pos="2879">
          <p15:clr>
            <a:srgbClr val="000000"/>
          </p15:clr>
        </p15:guide>
        <p15:guide id="7" orient="horz" pos="3157">
          <p15:clr>
            <a:srgbClr val="000000"/>
          </p15:clr>
        </p15:guide>
        <p15:guide id="8" pos="3024">
          <p15:clr>
            <a:srgbClr val="000000"/>
          </p15:clr>
        </p15:guide>
        <p15:guide id="9" pos="302">
          <p15:clr>
            <a:srgbClr val="000000"/>
          </p15:clr>
        </p15:guide>
        <p15:guide id="10" pos="5376">
          <p15:clr>
            <a:srgbClr val="000000"/>
          </p15:clr>
        </p15:guide>
        <p15:guide id="11" pos="2886">
          <p15:clr>
            <a:srgbClr val="000000"/>
          </p15:clr>
        </p15:guide>
        <p15:guide id="12" pos="3846">
          <p15:clr>
            <a:srgbClr val="000000"/>
          </p15:clr>
        </p15:guide>
        <p15:guide id="13" pos="5600">
          <p15:clr>
            <a:srgbClr val="000000"/>
          </p15:clr>
        </p15:guide>
      </p15:sldGuideLst>
    </p:ext>
    <p:ext uri="{2D200454-40CA-4A62-9FC3-DE9A4176ACB9}">
      <p15:notesGuideLst>
        <p15:guide id="1" orient="horz" pos="2160">
          <p15:clr>
            <a:srgbClr val="000000"/>
          </p15:clr>
        </p15:guide>
        <p15:guide id="2" pos="1995">
          <p15:clr>
            <a:srgbClr val="000000"/>
          </p15:clr>
        </p15:guide>
      </p15:notesGuideLst>
    </p:ext>
    <p:ext uri="GoogleSlidesCustomDataVersion2">
      <go:slidesCustomData xmlns:go="http://customooxmlschemas.google.com/" r:id="rId161" roundtripDataSignature="AMtx7mhX1L5+onJhEz3w16wBJza49We4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37" orient="horz"/>
        <p:guide pos="643" orient="horz"/>
        <p:guide pos="421" orient="horz"/>
        <p:guide pos="815" orient="horz"/>
        <p:guide pos="2961" orient="horz"/>
        <p:guide pos="2879" orient="horz"/>
        <p:guide pos="3157" orient="horz"/>
        <p:guide pos="3024"/>
        <p:guide pos="302"/>
        <p:guide pos="5376"/>
        <p:guide pos="2886"/>
        <p:guide pos="3846"/>
        <p:guide pos="560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1995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07" Type="http://schemas.openxmlformats.org/officeDocument/2006/relationships/slide" Target="slides/slide95.xml"/><Relationship Id="rId106" Type="http://schemas.openxmlformats.org/officeDocument/2006/relationships/slide" Target="slides/slide94.xml"/><Relationship Id="rId105" Type="http://schemas.openxmlformats.org/officeDocument/2006/relationships/slide" Target="slides/slide93.xml"/><Relationship Id="rId104" Type="http://schemas.openxmlformats.org/officeDocument/2006/relationships/slide" Target="slides/slide92.xml"/><Relationship Id="rId109" Type="http://schemas.openxmlformats.org/officeDocument/2006/relationships/slide" Target="slides/slide97.xml"/><Relationship Id="rId108" Type="http://schemas.openxmlformats.org/officeDocument/2006/relationships/slide" Target="slides/slide96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103" Type="http://schemas.openxmlformats.org/officeDocument/2006/relationships/slide" Target="slides/slide91.xml"/><Relationship Id="rId102" Type="http://schemas.openxmlformats.org/officeDocument/2006/relationships/slide" Target="slides/slide90.xml"/><Relationship Id="rId101" Type="http://schemas.openxmlformats.org/officeDocument/2006/relationships/slide" Target="slides/slide89.xml"/><Relationship Id="rId100" Type="http://schemas.openxmlformats.org/officeDocument/2006/relationships/slide" Target="slides/slide88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20" Type="http://schemas.openxmlformats.org/officeDocument/2006/relationships/slide" Target="slides/slide8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129" Type="http://schemas.openxmlformats.org/officeDocument/2006/relationships/slide" Target="slides/slide117.xml"/><Relationship Id="rId128" Type="http://schemas.openxmlformats.org/officeDocument/2006/relationships/slide" Target="slides/slide116.xml"/><Relationship Id="rId127" Type="http://schemas.openxmlformats.org/officeDocument/2006/relationships/slide" Target="slides/slide115.xml"/><Relationship Id="rId126" Type="http://schemas.openxmlformats.org/officeDocument/2006/relationships/slide" Target="slides/slide114.xml"/><Relationship Id="rId26" Type="http://schemas.openxmlformats.org/officeDocument/2006/relationships/slide" Target="slides/slide14.xml"/><Relationship Id="rId121" Type="http://schemas.openxmlformats.org/officeDocument/2006/relationships/slide" Target="slides/slide109.xml"/><Relationship Id="rId25" Type="http://schemas.openxmlformats.org/officeDocument/2006/relationships/slide" Target="slides/slide13.xml"/><Relationship Id="rId120" Type="http://schemas.openxmlformats.org/officeDocument/2006/relationships/slide" Target="slides/slide108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125" Type="http://schemas.openxmlformats.org/officeDocument/2006/relationships/slide" Target="slides/slide113.xml"/><Relationship Id="rId29" Type="http://schemas.openxmlformats.org/officeDocument/2006/relationships/slide" Target="slides/slide17.xml"/><Relationship Id="rId124" Type="http://schemas.openxmlformats.org/officeDocument/2006/relationships/slide" Target="slides/slide112.xml"/><Relationship Id="rId123" Type="http://schemas.openxmlformats.org/officeDocument/2006/relationships/slide" Target="slides/slide111.xml"/><Relationship Id="rId122" Type="http://schemas.openxmlformats.org/officeDocument/2006/relationships/slide" Target="slides/slide110.xml"/><Relationship Id="rId95" Type="http://schemas.openxmlformats.org/officeDocument/2006/relationships/slide" Target="slides/slide83.xml"/><Relationship Id="rId94" Type="http://schemas.openxmlformats.org/officeDocument/2006/relationships/slide" Target="slides/slide82.xml"/><Relationship Id="rId97" Type="http://schemas.openxmlformats.org/officeDocument/2006/relationships/slide" Target="slides/slide85.xml"/><Relationship Id="rId96" Type="http://schemas.openxmlformats.org/officeDocument/2006/relationships/slide" Target="slides/slide84.xml"/><Relationship Id="rId11" Type="http://schemas.openxmlformats.org/officeDocument/2006/relationships/slideMaster" Target="slideMasters/slideMaster8.xml"/><Relationship Id="rId99" Type="http://schemas.openxmlformats.org/officeDocument/2006/relationships/slide" Target="slides/slide87.xml"/><Relationship Id="rId10" Type="http://schemas.openxmlformats.org/officeDocument/2006/relationships/slideMaster" Target="slideMasters/slideMaster7.xml"/><Relationship Id="rId98" Type="http://schemas.openxmlformats.org/officeDocument/2006/relationships/slide" Target="slides/slide86.xml"/><Relationship Id="rId13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91" Type="http://schemas.openxmlformats.org/officeDocument/2006/relationships/slide" Target="slides/slide79.xml"/><Relationship Id="rId90" Type="http://schemas.openxmlformats.org/officeDocument/2006/relationships/slide" Target="slides/slide78.xml"/><Relationship Id="rId93" Type="http://schemas.openxmlformats.org/officeDocument/2006/relationships/slide" Target="slides/slide81.xml"/><Relationship Id="rId92" Type="http://schemas.openxmlformats.org/officeDocument/2006/relationships/slide" Target="slides/slide80.xml"/><Relationship Id="rId118" Type="http://schemas.openxmlformats.org/officeDocument/2006/relationships/slide" Target="slides/slide106.xml"/><Relationship Id="rId117" Type="http://schemas.openxmlformats.org/officeDocument/2006/relationships/slide" Target="slides/slide105.xml"/><Relationship Id="rId116" Type="http://schemas.openxmlformats.org/officeDocument/2006/relationships/slide" Target="slides/slide104.xml"/><Relationship Id="rId115" Type="http://schemas.openxmlformats.org/officeDocument/2006/relationships/slide" Target="slides/slide103.xml"/><Relationship Id="rId119" Type="http://schemas.openxmlformats.org/officeDocument/2006/relationships/slide" Target="slides/slide107.xml"/><Relationship Id="rId15" Type="http://schemas.openxmlformats.org/officeDocument/2006/relationships/slide" Target="slides/slide3.xml"/><Relationship Id="rId110" Type="http://schemas.openxmlformats.org/officeDocument/2006/relationships/slide" Target="slides/slide98.xml"/><Relationship Id="rId14" Type="http://schemas.openxmlformats.org/officeDocument/2006/relationships/slide" Target="slides/slide2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14" Type="http://schemas.openxmlformats.org/officeDocument/2006/relationships/slide" Target="slides/slide102.xml"/><Relationship Id="rId18" Type="http://schemas.openxmlformats.org/officeDocument/2006/relationships/slide" Target="slides/slide6.xml"/><Relationship Id="rId113" Type="http://schemas.openxmlformats.org/officeDocument/2006/relationships/slide" Target="slides/slide101.xml"/><Relationship Id="rId112" Type="http://schemas.openxmlformats.org/officeDocument/2006/relationships/slide" Target="slides/slide100.xml"/><Relationship Id="rId111" Type="http://schemas.openxmlformats.org/officeDocument/2006/relationships/slide" Target="slides/slide99.xml"/><Relationship Id="rId84" Type="http://schemas.openxmlformats.org/officeDocument/2006/relationships/slide" Target="slides/slide72.xml"/><Relationship Id="rId83" Type="http://schemas.openxmlformats.org/officeDocument/2006/relationships/slide" Target="slides/slide71.xml"/><Relationship Id="rId86" Type="http://schemas.openxmlformats.org/officeDocument/2006/relationships/slide" Target="slides/slide74.xml"/><Relationship Id="rId85" Type="http://schemas.openxmlformats.org/officeDocument/2006/relationships/slide" Target="slides/slide73.xml"/><Relationship Id="rId88" Type="http://schemas.openxmlformats.org/officeDocument/2006/relationships/slide" Target="slides/slide76.xml"/><Relationship Id="rId150" Type="http://schemas.openxmlformats.org/officeDocument/2006/relationships/font" Target="fonts/TitilliumWeb-bold.fntdata"/><Relationship Id="rId87" Type="http://schemas.openxmlformats.org/officeDocument/2006/relationships/slide" Target="slides/slide75.xml"/><Relationship Id="rId89" Type="http://schemas.openxmlformats.org/officeDocument/2006/relationships/slide" Target="slides/slide77.xml"/><Relationship Id="rId80" Type="http://schemas.openxmlformats.org/officeDocument/2006/relationships/slide" Target="slides/slide68.xml"/><Relationship Id="rId82" Type="http://schemas.openxmlformats.org/officeDocument/2006/relationships/slide" Target="slides/slide70.xml"/><Relationship Id="rId81" Type="http://schemas.openxmlformats.org/officeDocument/2006/relationships/slide" Target="slides/slide69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TitilliumWeb-regular.fntdata"/><Relationship Id="rId4" Type="http://schemas.openxmlformats.org/officeDocument/2006/relationships/slideMaster" Target="slideMasters/slideMaster1.xml"/><Relationship Id="rId148" Type="http://schemas.openxmlformats.org/officeDocument/2006/relationships/font" Target="fonts/Roboto-boldItalic.fntdata"/><Relationship Id="rId9" Type="http://schemas.openxmlformats.org/officeDocument/2006/relationships/slideMaster" Target="slideMasters/slideMaster6.xml"/><Relationship Id="rId143" Type="http://schemas.openxmlformats.org/officeDocument/2006/relationships/font" Target="fonts/RobotoMedium-italic.fntdata"/><Relationship Id="rId142" Type="http://schemas.openxmlformats.org/officeDocument/2006/relationships/font" Target="fonts/RobotoMedium-bold.fntdata"/><Relationship Id="rId141" Type="http://schemas.openxmlformats.org/officeDocument/2006/relationships/font" Target="fonts/RobotoMedium-regular.fntdata"/><Relationship Id="rId140" Type="http://schemas.openxmlformats.org/officeDocument/2006/relationships/slide" Target="slides/slide128.xml"/><Relationship Id="rId5" Type="http://schemas.openxmlformats.org/officeDocument/2006/relationships/slideMaster" Target="slideMasters/slideMaster2.xml"/><Relationship Id="rId147" Type="http://schemas.openxmlformats.org/officeDocument/2006/relationships/font" Target="fonts/Roboto-italic.fntdata"/><Relationship Id="rId6" Type="http://schemas.openxmlformats.org/officeDocument/2006/relationships/slideMaster" Target="slideMasters/slideMaster3.xml"/><Relationship Id="rId146" Type="http://schemas.openxmlformats.org/officeDocument/2006/relationships/font" Target="fonts/Roboto-bold.fntdata"/><Relationship Id="rId7" Type="http://schemas.openxmlformats.org/officeDocument/2006/relationships/slideMaster" Target="slideMasters/slideMaster4.xml"/><Relationship Id="rId145" Type="http://schemas.openxmlformats.org/officeDocument/2006/relationships/font" Target="fonts/Roboto-regular.fntdata"/><Relationship Id="rId8" Type="http://schemas.openxmlformats.org/officeDocument/2006/relationships/slideMaster" Target="slideMasters/slideMaster5.xml"/><Relationship Id="rId144" Type="http://schemas.openxmlformats.org/officeDocument/2006/relationships/font" Target="fonts/RobotoMedium-boldItalic.fntdata"/><Relationship Id="rId73" Type="http://schemas.openxmlformats.org/officeDocument/2006/relationships/slide" Target="slides/slide61.xml"/><Relationship Id="rId72" Type="http://schemas.openxmlformats.org/officeDocument/2006/relationships/slide" Target="slides/slide60.xml"/><Relationship Id="rId75" Type="http://schemas.openxmlformats.org/officeDocument/2006/relationships/slide" Target="slides/slide63.xml"/><Relationship Id="rId74" Type="http://schemas.openxmlformats.org/officeDocument/2006/relationships/slide" Target="slides/slide62.xml"/><Relationship Id="rId77" Type="http://schemas.openxmlformats.org/officeDocument/2006/relationships/slide" Target="slides/slide65.xml"/><Relationship Id="rId76" Type="http://schemas.openxmlformats.org/officeDocument/2006/relationships/slide" Target="slides/slide64.xml"/><Relationship Id="rId79" Type="http://schemas.openxmlformats.org/officeDocument/2006/relationships/slide" Target="slides/slide67.xml"/><Relationship Id="rId78" Type="http://schemas.openxmlformats.org/officeDocument/2006/relationships/slide" Target="slides/slide66.xml"/><Relationship Id="rId71" Type="http://schemas.openxmlformats.org/officeDocument/2006/relationships/slide" Target="slides/slide59.xml"/><Relationship Id="rId70" Type="http://schemas.openxmlformats.org/officeDocument/2006/relationships/slide" Target="slides/slide58.xml"/><Relationship Id="rId139" Type="http://schemas.openxmlformats.org/officeDocument/2006/relationships/slide" Target="slides/slide127.xml"/><Relationship Id="rId138" Type="http://schemas.openxmlformats.org/officeDocument/2006/relationships/slide" Target="slides/slide126.xml"/><Relationship Id="rId137" Type="http://schemas.openxmlformats.org/officeDocument/2006/relationships/slide" Target="slides/slide125.xml"/><Relationship Id="rId132" Type="http://schemas.openxmlformats.org/officeDocument/2006/relationships/slide" Target="slides/slide120.xml"/><Relationship Id="rId131" Type="http://schemas.openxmlformats.org/officeDocument/2006/relationships/slide" Target="slides/slide119.xml"/><Relationship Id="rId130" Type="http://schemas.openxmlformats.org/officeDocument/2006/relationships/slide" Target="slides/slide118.xml"/><Relationship Id="rId136" Type="http://schemas.openxmlformats.org/officeDocument/2006/relationships/slide" Target="slides/slide124.xml"/><Relationship Id="rId135" Type="http://schemas.openxmlformats.org/officeDocument/2006/relationships/slide" Target="slides/slide123.xml"/><Relationship Id="rId134" Type="http://schemas.openxmlformats.org/officeDocument/2006/relationships/slide" Target="slides/slide122.xml"/><Relationship Id="rId133" Type="http://schemas.openxmlformats.org/officeDocument/2006/relationships/slide" Target="slides/slide121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66" Type="http://schemas.openxmlformats.org/officeDocument/2006/relationships/slide" Target="slides/slide54.xml"/><Relationship Id="rId65" Type="http://schemas.openxmlformats.org/officeDocument/2006/relationships/slide" Target="slides/slide53.xml"/><Relationship Id="rId68" Type="http://schemas.openxmlformats.org/officeDocument/2006/relationships/slide" Target="slides/slide56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69" Type="http://schemas.openxmlformats.org/officeDocument/2006/relationships/slide" Target="slides/slide5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55" Type="http://schemas.openxmlformats.org/officeDocument/2006/relationships/slide" Target="slides/slide43.xml"/><Relationship Id="rId161" Type="http://customschemas.google.com/relationships/presentationmetadata" Target="metadata"/><Relationship Id="rId54" Type="http://schemas.openxmlformats.org/officeDocument/2006/relationships/slide" Target="slides/slide42.xml"/><Relationship Id="rId160" Type="http://schemas.openxmlformats.org/officeDocument/2006/relationships/font" Target="fonts/OpenSans-boldItalic.fntdata"/><Relationship Id="rId57" Type="http://schemas.openxmlformats.org/officeDocument/2006/relationships/slide" Target="slides/slide45.xml"/><Relationship Id="rId56" Type="http://schemas.openxmlformats.org/officeDocument/2006/relationships/slide" Target="slides/slide44.xml"/><Relationship Id="rId159" Type="http://schemas.openxmlformats.org/officeDocument/2006/relationships/font" Target="fonts/OpenSans-italic.fntdata"/><Relationship Id="rId59" Type="http://schemas.openxmlformats.org/officeDocument/2006/relationships/slide" Target="slides/slide47.xml"/><Relationship Id="rId154" Type="http://schemas.openxmlformats.org/officeDocument/2006/relationships/font" Target="fonts/Karla-bold.fntdata"/><Relationship Id="rId58" Type="http://schemas.openxmlformats.org/officeDocument/2006/relationships/slide" Target="slides/slide46.xml"/><Relationship Id="rId153" Type="http://schemas.openxmlformats.org/officeDocument/2006/relationships/font" Target="fonts/Karla-regular.fntdata"/><Relationship Id="rId152" Type="http://schemas.openxmlformats.org/officeDocument/2006/relationships/font" Target="fonts/TitilliumWeb-boldItalic.fntdata"/><Relationship Id="rId151" Type="http://schemas.openxmlformats.org/officeDocument/2006/relationships/font" Target="fonts/TitilliumWeb-italic.fntdata"/><Relationship Id="rId158" Type="http://schemas.openxmlformats.org/officeDocument/2006/relationships/font" Target="fonts/OpenSans-bold.fntdata"/><Relationship Id="rId157" Type="http://schemas.openxmlformats.org/officeDocument/2006/relationships/font" Target="fonts/OpenSans-regular.fntdata"/><Relationship Id="rId156" Type="http://schemas.openxmlformats.org/officeDocument/2006/relationships/font" Target="fonts/Karla-boldItalic.fntdata"/><Relationship Id="rId155" Type="http://schemas.openxmlformats.org/officeDocument/2006/relationships/font" Target="fonts/Karla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61ba9024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1" name="Google Shape;1201;g61ba9024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bcaa783de6_1_6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1" name="Google Shape;1281;g2bcaa783de6_1_6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7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g2bcaa783de6_1_5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9" name="Google Shape;2029;g2bcaa783de6_1_5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2bcaa783de6_1_5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7" name="Google Shape;2037;g2bcaa783de6_1_5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3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g2bcaa783de6_1_5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5" name="Google Shape;2045;g2bcaa783de6_1_5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2bcaa783de6_1_5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3" name="Google Shape;2053;g2bcaa783de6_1_5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9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g2bcaa783de6_1_5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1" name="Google Shape;2061;g2bcaa783de6_1_5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g2bcaa783de6_1_5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9" name="Google Shape;2069;g2bcaa783de6_1_5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5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2bcaa783de6_1_5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7" name="Google Shape;2077;g2bcaa783de6_1_5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2bcaa783de6_1_5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5" name="Google Shape;2085;g2bcaa783de6_1_5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g2bcaa783de6_1_5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3" name="Google Shape;2093;g2bcaa783de6_1_5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9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2bcaa783de6_1_5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1" name="Google Shape;2101;g2bcaa783de6_1_5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2bcaa783de6_1_60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6" name="Google Shape;1296;g2bcaa783de6_1_60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g2bcaa783de6_1_5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9" name="Google Shape;2109;g2bcaa783de6_1_5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2c052fd0662_0_6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7" name="Google Shape;2117;g2c052fd0662_0_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Google Shape;2131;g2b976f8eb0e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2" name="Google Shape;2132;g2b976f8eb0e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2c094be930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8" name="Google Shape;2138;g2c094be930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Google Shape;2144;g2bcaa783de6_1_5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5" name="Google Shape;2145;g2bcaa783de6_1_5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0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2bcaa783de6_1_56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2" name="Google Shape;2152;g2bcaa783de6_1_5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7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2be8b9a24a0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9" name="Google Shape;2159;g2be8b9a24a0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g2bcaa783de6_1_5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0" name="Google Shape;2170;g2bcaa783de6_1_5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6" name="Google Shape;2176;g2b976f8eb0e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7" name="Google Shape;2177;g2b976f8eb0e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2bcaa783de6_1_5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3" name="Google Shape;2183;g2bcaa783de6_1_5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g2bcaa783de6_1_67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7" name="Google Shape;1307;g2bcaa783de6_1_67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8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2c094be9304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0" name="Google Shape;2190;g2c094be9304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2bfd9862e3c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7" name="Google Shape;2197;g2bfd9862e3c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2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3" name="Google Shape;2203;g2bfd9862e3c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4" name="Google Shape;2204;g2bfd9862e3c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9" name="Shape 2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Google Shape;2210;g2c094be9304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1" name="Google Shape;2211;g2c094be930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9" name="Shape 2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g2c094be9304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1" name="Google Shape;2221;g2c094be930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6" name="Shape 2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g2b9750f95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8" name="Google Shape;2228;g2b9750f95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g190d46b01b7_0_1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33" name="Google Shape;2233;g190d46b01b7_0_1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5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2c094be9304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7" name="Google Shape;2247;g2c094be9304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g18c6cad5bdf_0_8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3" name="Google Shape;2253;g18c6cad5bdf_0_8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2bcaa783de6_1_67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5" name="Google Shape;1315;g2bcaa783de6_1_67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2bcaa783de6_1_6723:notes"/>
          <p:cNvSpPr/>
          <p:nvPr>
            <p:ph idx="2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2bcaa783de6_1_67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g2bcaa783de6_1_6723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2bcaa783de6_1_6729:notes"/>
          <p:cNvSpPr/>
          <p:nvPr>
            <p:ph idx="2" type="sldImg"/>
          </p:nvPr>
        </p:nvSpPr>
        <p:spPr>
          <a:xfrm>
            <a:off x="381484" y="685800"/>
            <a:ext cx="60951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2bcaa783de6_1_6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g2bcaa783de6_1_6729:notes"/>
          <p:cNvSpPr txBox="1"/>
          <p:nvPr>
            <p:ph idx="12"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2bcaa783de6_1_7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0" name="Google Shape;1340;g2bcaa783de6_1_7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2bcaa783de6_1_7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8" name="Google Shape;1348;g2bcaa783de6_1_7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2b976f8eb0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6" name="Google Shape;1356;g2b976f8eb0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2b976f8eb0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3" name="Google Shape;1373;g2b976f8eb0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2bcaa783de6_1_5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2" name="Google Shape;1222;g2bcaa783de6_1_5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bfd9862e3c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9" name="Google Shape;1379;g2bfd9862e3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bfd9862e3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6" name="Google Shape;1386;g2bfd9862e3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2bfd9862e3c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3" name="Google Shape;1393;g2bfd9862e3c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bfd9862e3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0" name="Google Shape;1400;g2bfd9862e3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bfd9862e3c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7" name="Google Shape;1407;g2bfd9862e3c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2bfd9862e3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1" name="Google Shape;1421;g2bfd9862e3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2bfd9862e3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8" name="Google Shape;1428;g2bfd9862e3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2bfd9862e3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5" name="Google Shape;1435;g2bfd9862e3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b976f8eb0e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3" name="Google Shape;1443;g2b976f8eb0e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bcaa783de6_1_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9" name="Google Shape;1449;g2bcaa783de6_1_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2bcaa783de6_1_8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0" name="Google Shape;1230;g2bcaa783de6_1_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2be8b9a24a0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6" name="Google Shape;1456;g2be8b9a24a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5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g2bcaa783de6_1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7" name="Google Shape;1467;g2bcaa783de6_1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2bfd9862e3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1" name="Google Shape;1481;g2bfd9862e3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2bfd9862e3c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8" name="Google Shape;1488;g2bfd9862e3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g2bcaa783de6_1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5" name="Google Shape;1495;g2bcaa783de6_1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bcaa783de6_1_7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g2bcaa783de6_1_7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g2bcaa783de6_1_7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9" name="Google Shape;1509;g2bcaa783de6_1_7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b976f8eb0e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6" name="Google Shape;1516;g2b976f8eb0e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2bcaa783de6_1_1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g2bcaa783de6_1_1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2bcaa783de6_1_1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8" name="Google Shape;1528;g2bcaa783de6_1_1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2bfd9862e3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5" name="Google Shape;1235;g2bfd9862e3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2bcaa783de6_1_1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5" name="Google Shape;1535;g2bcaa783de6_1_1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Show here in Protege how classes and individuals are defined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2bcaa783de6_1_1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2" name="Google Shape;1542;g2bcaa783de6_1_1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2bcaa783de6_1_1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9" name="Google Shape;1549;g2bcaa783de6_1_1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2bcaa783de6_1_1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6" name="Google Shape;1556;g2bcaa783de6_1_1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2bcaa783de6_1_1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3" name="Google Shape;1563;g2bcaa783de6_1_1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2bcaa783de6_1_1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0" name="Google Shape;1570;g2bcaa783de6_1_1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2bcaa783de6_1_1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g2bcaa783de6_1_1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g2bcaa783de6_1_1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4" name="Google Shape;1584;g2bcaa783de6_1_1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2bcaa783de6_1_1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1" name="Google Shape;1591;g2bcaa783de6_1_1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2bcaa783de6_1_1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9" name="Google Shape;1599;g2bcaa783de6_1_1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2bcaa783de6_1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6" name="Google Shape;1246;g2bcaa783de6_1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bcaa783de6_1_1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6" name="Google Shape;1606;g2bcaa783de6_1_1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2bcaa783de6_1_20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3" name="Google Shape;1613;g2bcaa783de6_1_20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2bcaa783de6_1_2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9" name="Google Shape;1619;g2bcaa783de6_1_2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2bcaa783de6_1_2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3" name="Google Shape;1633;g2bcaa783de6_1_2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2bcaa783de6_1_2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g2bcaa783de6_1_2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g2bcaa783de6_1_2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1" name="Google Shape;1651;g2bcaa783de6_1_2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5" name="Shape 1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2bcaa783de6_1_29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7" name="Google Shape;1657;g2bcaa783de6_1_29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2bcaa783de6_1_2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4" name="Google Shape;1664;g2bcaa783de6_1_2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g2bcaa783de6_1_29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3" name="Google Shape;1673;g2bcaa783de6_1_29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g2bcaa783de6_1_29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0" name="Google Shape;1680;g2bcaa783de6_1_29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2be8b9a24a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2" name="Google Shape;1252;g2be8b9a24a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2bcaa783de6_1_2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6" name="Google Shape;1686;g2bcaa783de6_1_2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g2c052fd066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2" name="Google Shape;1692;g2c052fd066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2c052fd06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0" name="Google Shape;1700;g2c052fd06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g2c052fd066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8" name="Google Shape;1708;g2c052fd066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2c052fd0662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6" name="Google Shape;1716;g2c052fd066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2c052fd0662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4" name="Google Shape;1724;g2c052fd0662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2c052fd066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1" name="Google Shape;1731;g2c052fd066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6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2bcaa783de6_1_1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8" name="Google Shape;1738;g2bcaa783de6_1_1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g2bcaa783de6_1_1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4" name="Google Shape;1744;g2bcaa783de6_1_1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g2bcaa783de6_1_1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1" name="Google Shape;1751;g2bcaa783de6_1_1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2bcaa783de6_1_60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0" name="Google Shape;1260;g2bcaa783de6_1_60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g2bcaa783de6_1_1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9" name="Google Shape;1759;g2bcaa783de6_1_1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2bcaa783de6_1_17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9" name="Google Shape;1769;g2bcaa783de6_1_17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bcaa783de6_1_17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9" name="Google Shape;1779;g2bcaa783de6_1_17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0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2bcaa783de6_1_17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2" name="Google Shape;1792;g2bcaa783de6_1_17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3" name="Google Shape;1793;g2bcaa783de6_1_17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7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Google Shape;1798;g2c052fd0662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9" name="Google Shape;1799;g2c052fd0662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g2c052fd0662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5" name="Google Shape;1805;g2c052fd0662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g2c052fd0662_0_6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2" name="Google Shape;1812;g2c052fd0662_0_6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2b976f8eb0e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7" name="Google Shape;1817;g2b976f8eb0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2bcaa783de6_1_3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3" name="Google Shape;1823;g2bcaa783de6_1_3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bcaa783de6_1_3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2" name="Google Shape;1832;g2bcaa783de6_1_3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2c018ccc7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7" name="Google Shape;1267;g2c018ccc7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8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2bcaa783de6_1_34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0" name="Google Shape;1840;g2bcaa783de6_1_34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2bcaa783de6_1_4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8" name="Google Shape;1848;g2bcaa783de6_1_4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caa783de6_1_4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4" name="Google Shape;1854;g2bcaa783de6_1_4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0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2bcaa783de6_1_4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2" name="Google Shape;1862;g2bcaa783de6_1_4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2bcaa783de6_1_4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3" name="Google Shape;1873;g2bcaa783de6_1_4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g2bcaa783de6_1_4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0" name="Google Shape;1880;g2bcaa783de6_1_4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2bcaa783de6_1_4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7" name="Google Shape;1887;g2bcaa783de6_1_4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2bcaa783de6_1_44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8" name="Google Shape;1898;g2bcaa783de6_1_4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g2bcaa783de6_1_44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0" name="Google Shape;1910;g2bcaa783de6_1_44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2bcaa783de6_1_44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8" name="Google Shape;1918;g2bcaa783de6_1_44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g2bcaa783de6_1_60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4" name="Google Shape;1274;g2bcaa783de6_1_60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3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2bcaa783de6_1_44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5" name="Google Shape;1935;g2bcaa783de6_1_4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0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g2bfd9862e3c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2" name="Google Shape;1952;g2bfd9862e3c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Google Shape;1968;g2b976f8eb0e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9" name="Google Shape;1969;g2b976f8eb0e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2bcaa783de6_1_50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5" name="Google Shape;1975;g2bcaa783de6_1_5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2bcaa783de6_1_5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1" name="Google Shape;1981;g2bcaa783de6_1_5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2bcaa783de6_1_5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9" name="Google Shape;1989;g2bcaa783de6_1_5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2bcaa783de6_1_5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7" name="Google Shape;1997;g2bcaa783de6_1_5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2bcaa783de6_1_5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5" name="Google Shape;2005;g2bcaa783de6_1_5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2bcaa783de6_1_5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3" name="Google Shape;2013;g2bcaa783de6_1_5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2bcaa783de6_1_5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1" name="Google Shape;2021;g2bcaa783de6_1_5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.jpg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g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jpg"/></Relationships>
</file>

<file path=ppt/slideLayouts/_rels/slideLayout2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g61ba9024b4_0_15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g61ba9024b4_0_15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" name="Google Shape;15;g61ba9024b4_0_15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1ba9024b4_0_70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7" name="Google Shape;67;g61ba9024b4_0_70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" name="Google Shape;68;g61ba9024b4_0_70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" name="Google Shape;69;g61ba9024b4_0_70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g61ba9024b4_0_70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bcaa783de6_1_455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3" name="Google Shape;553;g2bcaa783de6_1_4556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bcaa783de6_1_4559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56" name="Google Shape;556;g2bcaa783de6_1_4559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bcaa783de6_1_4562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bcaa783de6_1_4564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561" name="Google Shape;561;g2bcaa783de6_1_4564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62" name="Google Shape;562;g2bcaa783de6_1_4564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563" name="Google Shape;563;g2bcaa783de6_1_4564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64" name="Google Shape;564;g2bcaa783de6_1_4564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565" name="Google Shape;565;g2bcaa783de6_1_4564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bcaa783de6_1_4571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68" name="Google Shape;568;g2bcaa783de6_1_4571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69" name="Google Shape;569;g2bcaa783de6_1_4571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70" name="Google Shape;570;g2bcaa783de6_1_4571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71" name="Google Shape;571;g2bcaa783de6_1_4571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72" name="Google Shape;572;g2bcaa783de6_1_4571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73" name="Google Shape;573;g2bcaa783de6_1_4571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574" name="Google Shape;574;g2bcaa783de6_1_4571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bcaa783de6_1_4580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77" name="Google Shape;577;g2bcaa783de6_1_4580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78" name="Google Shape;578;g2bcaa783de6_1_4580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79" name="Google Shape;579;g2bcaa783de6_1_4580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80" name="Google Shape;580;g2bcaa783de6_1_4580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2bcaa783de6_1_4586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83" name="Google Shape;583;g2bcaa783de6_1_4586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4" name="Google Shape;584;g2bcaa783de6_1_4586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5" name="Google Shape;585;g2bcaa783de6_1_4586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caa783de6_1_4591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88" name="Google Shape;588;g2bcaa783de6_1_4591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589" name="Google Shape;589;g2bcaa783de6_1_4591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bcaa783de6_1_4595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g2bcaa783de6_1_4595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93" name="Google Shape;593;g2bcaa783de6_1_4595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94" name="Google Shape;594;g2bcaa783de6_1_4595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bcaa783de6_1_4600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g2bcaa783de6_1_4600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598" name="Google Shape;598;g2bcaa783de6_1_4600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99" name="Google Shape;599;g2bcaa783de6_1_4600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1ba9024b4_0_76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3" name="Google Shape;73;g61ba9024b4_0_76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4" name="Google Shape;74;g61ba9024b4_0_76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5" name="Google Shape;75;g61ba9024b4_0_76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g61ba9024b4_0_76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7" name="Google Shape;77;g61ba9024b4_0_76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bcaa783de6_1_4605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2bcaa783de6_1_4605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603" name="Google Shape;603;g2bcaa783de6_1_4605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bcaa783de6_1_460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62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2bcaa783de6_1_460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7" name="Google Shape;607;g2bcaa783de6_1_460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bcaa783de6_1_4616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13" name="Google Shape;613;g2bcaa783de6_1_4616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bcaa783de6_1_4619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16" name="Google Shape;616;g2bcaa783de6_1_4619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7" name="Google Shape;617;g2bcaa783de6_1_4619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18" name="Google Shape;618;g2bcaa783de6_1_4619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19" name="Google Shape;619;g2bcaa783de6_1_4619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20" name="Google Shape;620;g2bcaa783de6_1_4619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21" name="Google Shape;621;g2bcaa783de6_1_4619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22" name="Google Shape;622;g2bcaa783de6_1_4619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3" name="Google Shape;623;g2bcaa783de6_1_4619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24" name="Google Shape;624;g2bcaa783de6_1_4619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25" name="Google Shape;625;g2bcaa783de6_1_4619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26" name="Google Shape;626;g2bcaa783de6_1_4619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27" name="Google Shape;627;g2bcaa783de6_1_4619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28" name="Google Shape;628;g2bcaa783de6_1_4619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29" name="Google Shape;629;g2bcaa783de6_1_4619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Google Shape;631;g2bcaa783de6_1_4635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2bcaa783de6_1_4635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2bcaa783de6_1_4635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4" name="Google Shape;634;g2bcaa783de6_1_4635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bcaa783de6_1_4640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7" name="Google Shape;637;g2bcaa783de6_1_4640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g2bcaa783de6_1_4640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bcaa783de6_1_4644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41" name="Google Shape;641;g2bcaa783de6_1_4644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bcaa783de6_1_4647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644" name="Google Shape;644;g2bcaa783de6_1_4647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5" name="Google Shape;645;g2bcaa783de6_1_4647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46" name="Google Shape;646;g2bcaa783de6_1_4647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g2bcaa783de6_1_4647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bcaa783de6_1_4653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50" name="Google Shape;650;g2bcaa783de6_1_4653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51" name="Google Shape;651;g2bcaa783de6_1_4653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52" name="Google Shape;652;g2bcaa783de6_1_4653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3" name="Google Shape;653;g2bcaa783de6_1_4653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54" name="Google Shape;654;g2bcaa783de6_1_4653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bcaa783de6_1_4660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57" name="Google Shape;657;g2bcaa783de6_1_4660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58" name="Google Shape;658;g2bcaa783de6_1_4660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59" name="Google Shape;659;g2bcaa783de6_1_4660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660" name="Google Shape;660;g2bcaa783de6_1_4660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661" name="Google Shape;661;g2bcaa783de6_1_4660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662" name="Google Shape;662;g2bcaa783de6_1_4660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3" name="Google Shape;663;g2bcaa783de6_1_4660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4" name="Google Shape;664;g2bcaa783de6_1_4660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1ba9024b4_0_83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g61ba9024b4_0_83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61ba9024b4_0_83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bcaa783de6_1_4670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2bcaa783de6_1_4670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2bcaa783de6_1_4670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2bcaa783de6_1_4674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g2bcaa783de6_1_4674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2bcaa783de6_1_4674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2bcaa783de6_1_4674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74" name="Google Shape;674;g2bcaa783de6_1_4674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6" name="Google Shape;676;g2bcaa783de6_1_4680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677" name="Google Shape;677;g2bcaa783de6_1_4680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g2bcaa783de6_1_4680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9" name="Google Shape;679;g2bcaa783de6_1_4680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80" name="Google Shape;680;g2bcaa783de6_1_4680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bcaa783de6_1_4686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66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g2bcaa783de6_1_4686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84" name="Google Shape;684;g2bcaa783de6_1_4686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bcaa783de6_1_4690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7" name="Google Shape;687;g2bcaa783de6_1_4690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bcaa783de6_1_4693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g2bcaa783de6_1_4693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1" name="Google Shape;691;g2bcaa783de6_1_4693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bcaa783de6_1_4697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4" name="Google Shape;694;g2bcaa783de6_1_4697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bcaa783de6_1_4700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7" name="Google Shape;697;g2bcaa783de6_1_4700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bcaa783de6_1_4703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bcaa783de6_1_4705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702" name="Google Shape;702;g2bcaa783de6_1_4705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03" name="Google Shape;703;g2bcaa783de6_1_4705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704" name="Google Shape;704;g2bcaa783de6_1_4705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05" name="Google Shape;705;g2bcaa783de6_1_4705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706" name="Google Shape;706;g2bcaa783de6_1_4705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61ba9024b4_0_87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61ba9024b4_0_87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g61ba9024b4_0_87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61ba9024b4_0_87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g61ba9024b4_0_87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bcaa783de6_1_4712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09" name="Google Shape;709;g2bcaa783de6_1_4712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0" name="Google Shape;710;g2bcaa783de6_1_4712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bcaa783de6_1_4716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3" name="Google Shape;713;g2bcaa783de6_1_4716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4" name="Google Shape;714;g2bcaa783de6_1_4716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5" name="Google Shape;715;g2bcaa783de6_1_4716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716" name="Google Shape;716;g2bcaa783de6_1_4716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17" name="Google Shape;717;g2bcaa783de6_1_4716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18" name="Google Shape;718;g2bcaa783de6_1_4716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719" name="Google Shape;719;g2bcaa783de6_1_4716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bcaa783de6_1_4725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22" name="Google Shape;722;g2bcaa783de6_1_4725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23" name="Google Shape;723;g2bcaa783de6_1_4725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724" name="Google Shape;724;g2bcaa783de6_1_4725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25" name="Google Shape;725;g2bcaa783de6_1_4725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2bcaa783de6_1_4731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28" name="Google Shape;728;g2bcaa783de6_1_4731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9" name="Google Shape;729;g2bcaa783de6_1_4731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0" name="Google Shape;730;g2bcaa783de6_1_4731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bcaa783de6_1_4736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33" name="Google Shape;733;g2bcaa783de6_1_4736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734" name="Google Shape;734;g2bcaa783de6_1_4736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bcaa783de6_1_4740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g2bcaa783de6_1_4740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38" name="Google Shape;738;g2bcaa783de6_1_4740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39" name="Google Shape;739;g2bcaa783de6_1_4740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bcaa783de6_1_4745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g2bcaa783de6_1_4745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43" name="Google Shape;743;g2bcaa783de6_1_4745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744" name="Google Shape;744;g2bcaa783de6_1_4745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bcaa783de6_1_4750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7" name="Google Shape;747;g2bcaa783de6_1_4750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48" name="Google Shape;748;g2bcaa783de6_1_4750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bcaa783de6_1_4754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g2bcaa783de6_1_4754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52" name="Google Shape;752;g2bcaa783de6_1_4754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bcaa783de6_1_4758"/>
          <p:cNvSpPr/>
          <p:nvPr/>
        </p:nvSpPr>
        <p:spPr>
          <a:xfrm>
            <a:off x="170259" y="169069"/>
            <a:ext cx="8803500" cy="449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755" name="Google Shape;755;g2bcaa783de6_1_4758"/>
          <p:cNvSpPr txBox="1"/>
          <p:nvPr>
            <p:ph idx="1" type="body"/>
          </p:nvPr>
        </p:nvSpPr>
        <p:spPr>
          <a:xfrm>
            <a:off x="332184" y="1087041"/>
            <a:ext cx="84795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500" lIns="0" spcFirstLastPara="1" rIns="0" wrap="square" tIns="6750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6" name="Google Shape;756;g2bcaa783de6_1_4758"/>
          <p:cNvSpPr txBox="1"/>
          <p:nvPr>
            <p:ph type="title"/>
          </p:nvPr>
        </p:nvSpPr>
        <p:spPr>
          <a:xfrm>
            <a:off x="332185" y="180466"/>
            <a:ext cx="8479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0" spcFirstLastPara="1" rIns="0" wrap="square" tIns="675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7" name="Google Shape;757;g2bcaa783de6_1_4758"/>
          <p:cNvSpPr txBox="1"/>
          <p:nvPr>
            <p:ph idx="12" type="sldNum"/>
          </p:nvPr>
        </p:nvSpPr>
        <p:spPr>
          <a:xfrm>
            <a:off x="332185" y="4821461"/>
            <a:ext cx="1999200" cy="1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| CONFIDENTIAL AND PRIVILEGED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g61ba9024b4_0_93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90" name="Google Shape;90;g61ba9024b4_0_9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61ba9024b4_0_9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g61ba9024b4_0_93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3" name="Google Shape;93;g61ba9024b4_0_93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bcaa783de6_1_4763"/>
          <p:cNvSpPr txBox="1"/>
          <p:nvPr>
            <p:ph type="title"/>
          </p:nvPr>
        </p:nvSpPr>
        <p:spPr>
          <a:xfrm>
            <a:off x="332184" y="169069"/>
            <a:ext cx="84795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0" spcFirstLastPara="1" rIns="0" wrap="square" tIns="675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None/>
              <a:defRPr b="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0" name="Google Shape;760;g2bcaa783de6_1_4763"/>
          <p:cNvSpPr txBox="1"/>
          <p:nvPr>
            <p:ph idx="12" type="sldNum"/>
          </p:nvPr>
        </p:nvSpPr>
        <p:spPr>
          <a:xfrm>
            <a:off x="332185" y="4821461"/>
            <a:ext cx="1999200" cy="1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| CONFIDENTIAL AND PRIVILEGED</a:t>
            </a:r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el en object">
  <p:cSld name="1_Titel en object">
    <p:bg>
      <p:bgPr>
        <a:solidFill>
          <a:schemeClr val="lt1"/>
        </a:solidFill>
      </p:bgPr>
    </p:bg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2bcaa783de6_1_4766"/>
          <p:cNvSpPr txBox="1"/>
          <p:nvPr>
            <p:ph type="title"/>
          </p:nvPr>
        </p:nvSpPr>
        <p:spPr>
          <a:xfrm>
            <a:off x="476250" y="498764"/>
            <a:ext cx="82677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672B"/>
              </a:buClr>
              <a:buSzPts val="1100"/>
              <a:buFont typeface="Titillium Web"/>
              <a:buNone/>
              <a:defRPr b="0" i="0" sz="3300" u="none" cap="none" strike="noStrike">
                <a:solidFill>
                  <a:srgbClr val="E3672B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3" name="Google Shape;763;g2bcaa783de6_1_4766"/>
          <p:cNvSpPr txBox="1"/>
          <p:nvPr>
            <p:ph idx="1" type="body"/>
          </p:nvPr>
        </p:nvSpPr>
        <p:spPr>
          <a:xfrm>
            <a:off x="476250" y="1218807"/>
            <a:ext cx="8267700" cy="3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4" name="Google Shape;764;g2bcaa783de6_1_4766"/>
          <p:cNvSpPr/>
          <p:nvPr/>
        </p:nvSpPr>
        <p:spPr>
          <a:xfrm>
            <a:off x="0" y="5027311"/>
            <a:ext cx="9144000" cy="116100"/>
          </a:xfrm>
          <a:prstGeom prst="rect">
            <a:avLst/>
          </a:prstGeom>
          <a:solidFill>
            <a:srgbClr val="009CC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g2bcaa783de6_1_4766"/>
          <p:cNvSpPr/>
          <p:nvPr/>
        </p:nvSpPr>
        <p:spPr>
          <a:xfrm>
            <a:off x="0" y="0"/>
            <a:ext cx="9144000" cy="498900"/>
          </a:xfrm>
          <a:prstGeom prst="rect">
            <a:avLst/>
          </a:prstGeom>
          <a:solidFill>
            <a:srgbClr val="009CC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extkernel.png" id="766" name="Google Shape;766;g2bcaa783de6_1_47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595575" y="-1085231"/>
            <a:ext cx="3773027" cy="26692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gline.png" id="767" name="Google Shape;767;g2bcaa783de6_1_47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5025" y="-3648544"/>
            <a:ext cx="5806164" cy="4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bcaa783de6_1_6738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g2bcaa783de6_1_6738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4" name="Google Shape;774;g2bcaa783de6_1_6738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g2bcaa783de6_1_6742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g2bcaa783de6_1_6742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bcaa783de6_1_6742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79" name="Google Shape;779;g2bcaa783de6_1_6742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bcaa783de6_1_6747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2" name="Google Shape;782;g2bcaa783de6_1_6747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g2bcaa783de6_1_6747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2bcaa783de6_1_6751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86" name="Google Shape;786;g2bcaa783de6_1_6751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bcaa783de6_1_6754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89" name="Google Shape;789;g2bcaa783de6_1_6754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bcaa783de6_1_6757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792" name="Google Shape;792;g2bcaa783de6_1_6757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3" name="Google Shape;793;g2bcaa783de6_1_6757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4" name="Google Shape;794;g2bcaa783de6_1_6757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g2bcaa783de6_1_6757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bcaa783de6_1_6763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98" name="Google Shape;798;g2bcaa783de6_1_6763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799" name="Google Shape;799;g2bcaa783de6_1_6763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800" name="Google Shape;800;g2bcaa783de6_1_6763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01" name="Google Shape;801;g2bcaa783de6_1_6763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802" name="Google Shape;802;g2bcaa783de6_1_6763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bcaa783de6_1_6770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805" name="Google Shape;805;g2bcaa783de6_1_6770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06" name="Google Shape;806;g2bcaa783de6_1_6770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807" name="Google Shape;807;g2bcaa783de6_1_6770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08" name="Google Shape;808;g2bcaa783de6_1_6770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809" name="Google Shape;809;g2bcaa783de6_1_6770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810" name="Google Shape;810;g2bcaa783de6_1_6770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1" name="Google Shape;811;g2bcaa783de6_1_6770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2" name="Google Shape;812;g2bcaa783de6_1_6770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1ba9024b4_0_9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61ba9024b4_0_9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7" name="Google Shape;97;g61ba9024b4_0_9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bcaa783de6_1_6780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15" name="Google Shape;815;g2bcaa783de6_1_6780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16" name="Google Shape;816;g2bcaa783de6_1_6780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17" name="Google Shape;817;g2bcaa783de6_1_6780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18" name="Google Shape;818;g2bcaa783de6_1_6780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19" name="Google Shape;819;g2bcaa783de6_1_6780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820" name="Google Shape;820;g2bcaa783de6_1_6780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1" name="Google Shape;821;g2bcaa783de6_1_6780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2" name="Google Shape;822;g2bcaa783de6_1_6780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23" name="Google Shape;823;g2bcaa783de6_1_6780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24" name="Google Shape;824;g2bcaa783de6_1_6780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25" name="Google Shape;825;g2bcaa783de6_1_6780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26" name="Google Shape;826;g2bcaa783de6_1_6780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27" name="Google Shape;827;g2bcaa783de6_1_6780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28" name="Google Shape;828;g2bcaa783de6_1_6780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bcaa783de6_1_6796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g2bcaa783de6_1_6796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g2bcaa783de6_1_6796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bcaa783de6_1_6800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g2bcaa783de6_1_6800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g2bcaa783de6_1_6800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g2bcaa783de6_1_6800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38" name="Google Shape;838;g2bcaa783de6_1_6800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g2bcaa783de6_1_6806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841" name="Google Shape;841;g2bcaa783de6_1_6806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g2bcaa783de6_1_6806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3" name="Google Shape;843;g2bcaa783de6_1_6806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44" name="Google Shape;844;g2bcaa783de6_1_6806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2bcaa783de6_1_6812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0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g2bcaa783de6_1_6812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48" name="Google Shape;848;g2bcaa783de6_1_6812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bcaa783de6_1_6816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1" name="Google Shape;851;g2bcaa783de6_1_6816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bcaa783de6_1_681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4" name="Google Shape;854;g2bcaa783de6_1_6819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bcaa783de6_1_6822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7" name="Google Shape;857;g2bcaa783de6_1_6822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bcaa783de6_1_6825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bcaa783de6_1_6827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862" name="Google Shape;862;g2bcaa783de6_1_6827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863" name="Google Shape;863;g2bcaa783de6_1_6827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864" name="Google Shape;864;g2bcaa783de6_1_6827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865" name="Google Shape;865;g2bcaa783de6_1_6827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866" name="Google Shape;866;g2bcaa783de6_1_6827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1ba9024b4_0_103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g61ba9024b4_0_103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2bcaa783de6_1_6834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869" name="Google Shape;869;g2bcaa783de6_1_6834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70" name="Google Shape;870;g2bcaa783de6_1_6834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bcaa783de6_1_6838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3" name="Google Shape;873;g2bcaa783de6_1_6838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4" name="Google Shape;874;g2bcaa783de6_1_6838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5" name="Google Shape;875;g2bcaa783de6_1_6838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876" name="Google Shape;876;g2bcaa783de6_1_6838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877" name="Google Shape;877;g2bcaa783de6_1_6838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878" name="Google Shape;878;g2bcaa783de6_1_6838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879" name="Google Shape;879;g2bcaa783de6_1_6838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2bcaa783de6_1_6847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882" name="Google Shape;882;g2bcaa783de6_1_6847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883" name="Google Shape;883;g2bcaa783de6_1_6847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884" name="Google Shape;884;g2bcaa783de6_1_6847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885" name="Google Shape;885;g2bcaa783de6_1_6847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bcaa783de6_1_6853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888" name="Google Shape;888;g2bcaa783de6_1_6853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89" name="Google Shape;889;g2bcaa783de6_1_6853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0" name="Google Shape;890;g2bcaa783de6_1_6853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2bcaa783de6_1_6858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893" name="Google Shape;893;g2bcaa783de6_1_6858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894" name="Google Shape;894;g2bcaa783de6_1_6858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2bcaa783de6_1_6862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2bcaa783de6_1_6862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898" name="Google Shape;898;g2bcaa783de6_1_6862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899" name="Google Shape;899;g2bcaa783de6_1_6862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bcaa783de6_1_6867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g2bcaa783de6_1_6867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03" name="Google Shape;903;g2bcaa783de6_1_6867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904" name="Google Shape;904;g2bcaa783de6_1_6867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2bcaa783de6_1_6872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2bcaa783de6_1_6872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08" name="Google Shape;908;g2bcaa783de6_1_6872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g2bcaa783de6_1_6879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g2bcaa783de6_1_6879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g2bcaa783de6_1_6879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16" name="Google Shape;916;g2bcaa783de6_1_6879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bcaa783de6_1_6884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9" name="Google Shape;919;g2bcaa783de6_1_6884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0" name="Google Shape;920;g2bcaa783de6_1_6884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61ba9024b4_0_10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g61ba9024b4_0_106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2bcaa783de6_1_6888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923" name="Google Shape;923;g2bcaa783de6_1_6888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2bcaa783de6_1_6891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26" name="Google Shape;926;g2bcaa783de6_1_6891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bcaa783de6_1_6894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929" name="Google Shape;929;g2bcaa783de6_1_6894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0" name="Google Shape;930;g2bcaa783de6_1_6894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1" name="Google Shape;931;g2bcaa783de6_1_689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g2bcaa783de6_1_6894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2bcaa783de6_1_6900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35" name="Google Shape;935;g2bcaa783de6_1_6900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36" name="Google Shape;936;g2bcaa783de6_1_6900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937" name="Google Shape;937;g2bcaa783de6_1_6900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38" name="Google Shape;938;g2bcaa783de6_1_6900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39" name="Google Shape;939;g2bcaa783de6_1_6900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2bcaa783de6_1_690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42" name="Google Shape;942;g2bcaa783de6_1_690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43" name="Google Shape;943;g2bcaa783de6_1_690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44" name="Google Shape;944;g2bcaa783de6_1_690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45" name="Google Shape;945;g2bcaa783de6_1_690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946" name="Google Shape;946;g2bcaa783de6_1_690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947" name="Google Shape;947;g2bcaa783de6_1_690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8" name="Google Shape;948;g2bcaa783de6_1_690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9" name="Google Shape;949;g2bcaa783de6_1_690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bcaa783de6_1_6917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52" name="Google Shape;952;g2bcaa783de6_1_6917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53" name="Google Shape;953;g2bcaa783de6_1_6917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54" name="Google Shape;954;g2bcaa783de6_1_6917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55" name="Google Shape;955;g2bcaa783de6_1_6917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56" name="Google Shape;956;g2bcaa783de6_1_6917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957" name="Google Shape;957;g2bcaa783de6_1_6917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8" name="Google Shape;958;g2bcaa783de6_1_6917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59" name="Google Shape;959;g2bcaa783de6_1_6917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60" name="Google Shape;960;g2bcaa783de6_1_6917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61" name="Google Shape;961;g2bcaa783de6_1_6917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62" name="Google Shape;962;g2bcaa783de6_1_6917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63" name="Google Shape;963;g2bcaa783de6_1_6917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64" name="Google Shape;964;g2bcaa783de6_1_6917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965" name="Google Shape;965;g2bcaa783de6_1_6917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bcaa783de6_1_6933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2bcaa783de6_1_6933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g2bcaa783de6_1_6933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bcaa783de6_1_6937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g2bcaa783de6_1_6937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g2bcaa783de6_1_6937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g2bcaa783de6_1_6937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75" name="Google Shape;975;g2bcaa783de6_1_6937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7" name="Google Shape;977;g2bcaa783de6_1_6943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978" name="Google Shape;978;g2bcaa783de6_1_694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2bcaa783de6_1_694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0" name="Google Shape;980;g2bcaa783de6_1_6943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81" name="Google Shape;981;g2bcaa783de6_1_6943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2bcaa783de6_1_694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g2bcaa783de6_1_694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985" name="Google Shape;985;g2bcaa783de6_1_694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1ba9024b4_0_109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6" name="Google Shape;106;g61ba9024b4_0_109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2bcaa783de6_1_6953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8" name="Google Shape;988;g2bcaa783de6_1_6953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E60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2bcaa783de6_1_6956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g2bcaa783de6_1_6956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92" name="Google Shape;992;g2bcaa783de6_1_6956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bcaa783de6_1_696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5" name="Google Shape;995;g2bcaa783de6_1_6960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bcaa783de6_1_6963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998" name="Google Shape;998;g2bcaa783de6_1_6963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bcaa783de6_1_6966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2bcaa783de6_1_6968"/>
          <p:cNvSpPr txBox="1"/>
          <p:nvPr>
            <p:ph hasCustomPrompt="1"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3" name="Google Shape;1003;g2bcaa783de6_1_6968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004" name="Google Shape;1004;g2bcaa783de6_1_6968"/>
          <p:cNvSpPr txBox="1"/>
          <p:nvPr>
            <p:ph hasCustomPrompt="1"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5" name="Google Shape;1005;g2bcaa783de6_1_6968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006" name="Google Shape;1006;g2bcaa783de6_1_6968"/>
          <p:cNvSpPr txBox="1"/>
          <p:nvPr>
            <p:ph hasCustomPrompt="1"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7" name="Google Shape;1007;g2bcaa783de6_1_6968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2bcaa783de6_1_6975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10" name="Google Shape;1010;g2bcaa783de6_1_6975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1" name="Google Shape;1011;g2bcaa783de6_1_6975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2bcaa783de6_1_6979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014" name="Google Shape;1014;g2bcaa783de6_1_6979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015" name="Google Shape;1015;g2bcaa783de6_1_6979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016" name="Google Shape;1016;g2bcaa783de6_1_6979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017" name="Google Shape;1017;g2bcaa783de6_1_6979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018" name="Google Shape;1018;g2bcaa783de6_1_6979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019" name="Google Shape;1019;g2bcaa783de6_1_6979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020" name="Google Shape;1020;g2bcaa783de6_1_6979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2bcaa783de6_1_6988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23" name="Google Shape;1023;g2bcaa783de6_1_6988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24" name="Google Shape;1024;g2bcaa783de6_1_6988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25" name="Google Shape;1025;g2bcaa783de6_1_6988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026" name="Google Shape;1026;g2bcaa783de6_1_6988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2bcaa783de6_1_6994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29" name="Google Shape;1029;g2bcaa783de6_1_6994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30" name="Google Shape;1030;g2bcaa783de6_1_6994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1" name="Google Shape;1031;g2bcaa783de6_1_699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61ba9024b4_0_112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bcaa783de6_1_6999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34" name="Google Shape;1034;g2bcaa783de6_1_6999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1035" name="Google Shape;1035;g2bcaa783de6_1_6999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2bcaa783de6_1_7003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g2bcaa783de6_1_7003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39" name="Google Shape;1039;g2bcaa783de6_1_7003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040" name="Google Shape;1040;g2bcaa783de6_1_7003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g2bcaa783de6_1_7008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g2bcaa783de6_1_7008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44" name="Google Shape;1044;g2bcaa783de6_1_7008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045" name="Google Shape;1045;g2bcaa783de6_1_7008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bcaa783de6_1_7013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g2bcaa783de6_1_7013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49" name="Google Shape;1049;g2bcaa783de6_1_7013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2bcaa783de6_1_7020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4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2bcaa783de6_1_7020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56" name="Google Shape;1056;g2bcaa783de6_1_7020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bcaa783de6_1_7024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59" name="Google Shape;1059;g2bcaa783de6_1_7024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2bcaa783de6_1_7027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062" name="Google Shape;1062;g2bcaa783de6_1_7027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2bcaa783de6_1_7030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5" name="Google Shape;1065;g2bcaa783de6_1_7030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66" name="Google Shape;1066;g2bcaa783de6_1_7030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7" name="Google Shape;1067;g2bcaa783de6_1_7030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68" name="Google Shape;1068;g2bcaa783de6_1_7030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69" name="Google Shape;1069;g2bcaa783de6_1_7030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070" name="Google Shape;1070;g2bcaa783de6_1_7030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1" name="Google Shape;1071;g2bcaa783de6_1_7030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2" name="Google Shape;1072;g2bcaa783de6_1_7030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3" name="Google Shape;1073;g2bcaa783de6_1_7030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74" name="Google Shape;1074;g2bcaa783de6_1_7030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5" name="Google Shape;1075;g2bcaa783de6_1_7030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76" name="Google Shape;1076;g2bcaa783de6_1_7030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77" name="Google Shape;1077;g2bcaa783de6_1_7030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78" name="Google Shape;1078;g2bcaa783de6_1_7030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bcaa783de6_1_7046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081" name="Google Shape;1081;g2bcaa783de6_1_7046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82" name="Google Shape;1082;g2bcaa783de6_1_7046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083" name="Google Shape;1083;g2bcaa783de6_1_7046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084" name="Google Shape;1084;g2bcaa783de6_1_7046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085" name="Google Shape;1085;g2bcaa783de6_1_7046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086" name="Google Shape;1086;g2bcaa783de6_1_7046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7" name="Google Shape;1087;g2bcaa783de6_1_7046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8" name="Google Shape;1088;g2bcaa783de6_1_7046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2bcaa783de6_1_7056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2bcaa783de6_1_7056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92" name="Google Shape;1092;g2bcaa783de6_1_7056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61ba9024b4_0_24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8" name="Google Shape;18;g61ba9024b4_0_24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1ba9024b4_0_114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1" name="Google Shape;111;g61ba9024b4_0_114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2" name="Google Shape;112;g61ba9024b4_0_114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3" name="Google Shape;113;g61ba9024b4_0_114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4" name="Google Shape;114;g61ba9024b4_0_114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5" name="Google Shape;115;g61ba9024b4_0_114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2bcaa783de6_1_7060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095" name="Google Shape;1095;g2bcaa783de6_1_7060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096" name="Google Shape;1096;g2bcaa783de6_1_7060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" name="Google Shape;1098;g2bcaa783de6_1_7064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g2bcaa783de6_1_7064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2bcaa783de6_1_7064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01" name="Google Shape;1101;g2bcaa783de6_1_7064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2bcaa783de6_1_7069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4" name="Google Shape;1104;g2bcaa783de6_1_7069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g2bcaa783de6_1_7069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2bcaa783de6_1_7073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108" name="Google Shape;1108;g2bcaa783de6_1_7073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09" name="Google Shape;1109;g2bcaa783de6_1_7073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10" name="Google Shape;1110;g2bcaa783de6_1_7073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g2bcaa783de6_1_7073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2bcaa783de6_1_7079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14" name="Google Shape;1114;g2bcaa783de6_1_7079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115" name="Google Shape;1115;g2bcaa783de6_1_7079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116" name="Google Shape;1116;g2bcaa783de6_1_7079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7" name="Google Shape;1117;g2bcaa783de6_1_7079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118" name="Google Shape;1118;g2bcaa783de6_1_7079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1119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bcaa783de6_1_7086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g2bcaa783de6_1_7086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g2bcaa783de6_1_7086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2bcaa783de6_1_7090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g2bcaa783de6_1_7090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g2bcaa783de6_1_7090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g2bcaa783de6_1_7090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28" name="Google Shape;1128;g2bcaa783de6_1_7090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" name="Google Shape;1130;g2bcaa783de6_1_7096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1131" name="Google Shape;1131;g2bcaa783de6_1_7096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g2bcaa783de6_1_7096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3" name="Google Shape;1133;g2bcaa783de6_1_7096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34" name="Google Shape;1134;g2bcaa783de6_1_7096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bcaa783de6_1_7102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431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g2bcaa783de6_1_7102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138" name="Google Shape;1138;g2bcaa783de6_1_7102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2bcaa783de6_1_7106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1" name="Google Shape;1141;g2bcaa783de6_1_7106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1ba9024b4_0_121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8" name="Google Shape;118;g61ba9024b4_0_121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9" name="Google Shape;119;g61ba9024b4_0_121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0" name="Google Shape;120;g61ba9024b4_0_121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21" name="Google Shape;121;g61ba9024b4_0_121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2" name="Google Shape;122;g61ba9024b4_0_121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3" name="Google Shape;123;g61ba9024b4_0_121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24" name="Google Shape;124;g61ba9024b4_0_121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bcaa783de6_1_710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44" name="Google Shape;1144;g2bcaa783de6_1_7109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2bcaa783de6_1_7112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47" name="Google Shape;1147;g2bcaa783de6_1_7112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g2bcaa783de6_1_7115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2bcaa783de6_1_7117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52" name="Google Shape;1152;g2bcaa783de6_1_7117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53" name="Google Shape;1153;g2bcaa783de6_1_7117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54" name="Google Shape;1154;g2bcaa783de6_1_7117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55" name="Google Shape;1155;g2bcaa783de6_1_7117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1156" name="Google Shape;1156;g2bcaa783de6_1_7117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2bcaa783de6_1_7124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59" name="Google Shape;1159;g2bcaa783de6_1_7124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60" name="Google Shape;1160;g2bcaa783de6_1_7124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61" name="Google Shape;1161;g2bcaa783de6_1_7124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162" name="Google Shape;1162;g2bcaa783de6_1_7124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63" name="Google Shape;1163;g2bcaa783de6_1_7124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64" name="Google Shape;1164;g2bcaa783de6_1_7124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1165" name="Google Shape;1165;g2bcaa783de6_1_7124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bcaa783de6_1_7133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168" name="Google Shape;1168;g2bcaa783de6_1_7133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169" name="Google Shape;1169;g2bcaa783de6_1_7133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170" name="Google Shape;1170;g2bcaa783de6_1_7133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171" name="Google Shape;1171;g2bcaa783de6_1_7133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bcaa783de6_1_7139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174" name="Google Shape;1174;g2bcaa783de6_1_7139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75" name="Google Shape;1175;g2bcaa783de6_1_7139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6" name="Google Shape;1176;g2bcaa783de6_1_7139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bcaa783de6_1_7144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179" name="Google Shape;1179;g2bcaa783de6_1_7144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1180" name="Google Shape;1180;g2bcaa783de6_1_714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2bcaa783de6_1_7148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g2bcaa783de6_1_7148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84" name="Google Shape;1184;g2bcaa783de6_1_7148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185" name="Google Shape;1185;g2bcaa783de6_1_7148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2bcaa783de6_1_7153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g2bcaa783de6_1_7153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89" name="Google Shape;1189;g2bcaa783de6_1_7153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190" name="Google Shape;1190;g2bcaa783de6_1_7153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1ba9024b4_0_130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27" name="Google Shape;127;g61ba9024b4_0_130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28" name="Google Shape;128;g61ba9024b4_0_130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29" name="Google Shape;129;g61ba9024b4_0_130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30" name="Google Shape;130;g61ba9024b4_0_130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bcaa783de6_1_7158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g2bcaa783de6_1_7158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94" name="Google Shape;1194;g2bcaa783de6_1_7158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 1">
  <p:cSld name="CUSTOM_12_1_1"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bcaa783de6_1_7162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g2bcaa783de6_1_7162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98" name="Google Shape;1198;g2bcaa783de6_1_7162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1ba9024b4_0_136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33" name="Google Shape;133;g61ba9024b4_0_136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4" name="Google Shape;134;g61ba9024b4_0_136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" name="Google Shape;135;g61ba9024b4_0_136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1ba9024b4_0_141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38" name="Google Shape;138;g61ba9024b4_0_141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139" name="Google Shape;139;g61ba9024b4_0_141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ba9024b4_0_145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61ba9024b4_0_145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43" name="Google Shape;143;g61ba9024b4_0_145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44" name="Google Shape;144;g61ba9024b4_0_145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61ba9024b4_0_150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61ba9024b4_0_150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48" name="Google Shape;148;g61ba9024b4_0_150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49" name="Google Shape;149;g61ba9024b4_0_150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1ba9024b4_0_155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61ba9024b4_0_155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53" name="Google Shape;153;g61ba9024b4_0_155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caa783de6_1_2043"/>
          <p:cNvSpPr/>
          <p:nvPr/>
        </p:nvSpPr>
        <p:spPr>
          <a:xfrm>
            <a:off x="170259" y="169069"/>
            <a:ext cx="8803500" cy="449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156" name="Google Shape;156;g2bcaa783de6_1_2043"/>
          <p:cNvSpPr txBox="1"/>
          <p:nvPr>
            <p:ph idx="1" type="body"/>
          </p:nvPr>
        </p:nvSpPr>
        <p:spPr>
          <a:xfrm>
            <a:off x="332184" y="1087041"/>
            <a:ext cx="8479500" cy="3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7500" lIns="0" spcFirstLastPara="1" rIns="0" wrap="square" tIns="67500">
            <a:noAutofit/>
          </a:bodyPr>
          <a:lstStyle>
            <a:lvl1pPr indent="-3175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indent="-3175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indent="-3175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indent="-3175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57" name="Google Shape;157;g2bcaa783de6_1_2043"/>
          <p:cNvSpPr txBox="1"/>
          <p:nvPr>
            <p:ph type="title"/>
          </p:nvPr>
        </p:nvSpPr>
        <p:spPr>
          <a:xfrm>
            <a:off x="332185" y="180466"/>
            <a:ext cx="8479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0" spcFirstLastPara="1" rIns="0" wrap="square" tIns="675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8" name="Google Shape;158;g2bcaa783de6_1_2043"/>
          <p:cNvSpPr txBox="1"/>
          <p:nvPr>
            <p:ph idx="12" type="sldNum"/>
          </p:nvPr>
        </p:nvSpPr>
        <p:spPr>
          <a:xfrm>
            <a:off x="332185" y="4821461"/>
            <a:ext cx="1999200" cy="1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800"/>
              <a:buFont typeface="Titillium Web"/>
              <a:buNone/>
              <a:defRPr b="0" i="0" sz="800" u="none" cap="none" strike="noStrike">
                <a:solidFill>
                  <a:srgbClr val="7F7F7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| CONFIDENTIAL AND PRIVILEGED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 2">
  <p:cSld name="CUSTOM_1_4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e8b9a24a0_0_542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1" name="Google Shape;161;g2be8b9a24a0_0_542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62" name="Google Shape;162;g2be8b9a24a0_0_542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3" name="Google Shape;163;g2be8b9a24a0_0_542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64" name="Google Shape;164;g2be8b9a24a0_0_542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65" name="Google Shape;165;g2be8b9a24a0_0_542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66" name="Google Shape;166;g2be8b9a24a0_0_542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7" name="Google Shape;167;g2be8b9a24a0_0_542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8" name="Google Shape;168;g2be8b9a24a0_0_542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61ba9024b4_0_21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1" name="Google Shape;21;g61ba9024b4_0_21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4672b82ff_0_2489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74" name="Google Shape;174;g104672b82ff_0_2489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04672b82ff_0_2492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77" name="Google Shape;177;g104672b82ff_0_2492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4672b82ff_0_2495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180" name="Google Shape;180;g104672b82ff_0_2495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1" name="Google Shape;181;g104672b82ff_0_2495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82" name="Google Shape;182;g104672b82ff_0_2495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04672b82ff_0_2495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4672b82ff_0_2501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04672b82ff_0_2501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87" name="Google Shape;187;g104672b82ff_0_2501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4672b82ff_0_2505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90" name="Google Shape;190;g104672b82ff_0_2505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91" name="Google Shape;191;g104672b82ff_0_2505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92" name="Google Shape;192;g104672b82ff_0_2505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193" name="Google Shape;193;g104672b82ff_0_2505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194" name="Google Shape;194;g104672b82ff_0_2505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195" name="Google Shape;195;g104672b82ff_0_2505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04672b82ff_0_2505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7" name="Google Shape;197;g104672b82ff_0_2505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4672b82ff_0_2515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0" name="Google Shape;200;g104672b82ff_0_2515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01" name="Google Shape;201;g104672b82ff_0_2515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2" name="Google Shape;202;g104672b82ff_0_2515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03" name="Google Shape;203;g104672b82ff_0_2515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4" name="Google Shape;204;g104672b82ff_0_2515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05" name="Google Shape;205;g104672b82ff_0_2515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g104672b82ff_0_2515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g104672b82ff_0_2515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8" name="Google Shape;208;g104672b82ff_0_2515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09" name="Google Shape;209;g104672b82ff_0_251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0" name="Google Shape;210;g104672b82ff_0_2515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11" name="Google Shape;211;g104672b82ff_0_2515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2" name="Google Shape;212;g104672b82ff_0_2515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13" name="Google Shape;213;g104672b82ff_0_251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04672b82ff_0_2531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16" name="Google Shape;216;g104672b82ff_0_2531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7" name="Google Shape;217;g104672b82ff_0_2531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104672b82ff_0_2535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04672b82ff_0_2535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104672b82ff_0_2535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2" name="Google Shape;222;g104672b82ff_0_2535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4672b82ff_0_2540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g104672b82ff_0_2540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104672b82ff_0_2540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04672b82ff_0_2544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29" name="Google Shape;229;g104672b82ff_0_2544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30" name="Google Shape;230;g104672b82ff_0_2544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31" name="Google Shape;231;g104672b82ff_0_2544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g104672b82ff_0_2544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233" name="Google Shape;233;g104672b82ff_0_2544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61ba9024b4_0_31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" name="Google Shape;24;g61ba9024b4_0_31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5" name="Google Shape;25;g61ba9024b4_0_31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" name="Google Shape;26;g61ba9024b4_0_31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7" name="Google Shape;27;g61ba9024b4_0_31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8" name="Google Shape;28;g61ba9024b4_0_31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9" name="Google Shape;29;g61ba9024b4_0_31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" name="Google Shape;30;g61ba9024b4_0_31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" name="Google Shape;31;g61ba9024b4_0_31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" name="Google Shape;32;g61ba9024b4_0_31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" name="Google Shape;33;g61ba9024b4_0_31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4" name="Google Shape;34;g61ba9024b4_0_31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5" name="Google Shape;35;g61ba9024b4_0_31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" name="Google Shape;36;g61ba9024b4_0_31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7" name="Google Shape;37;g61ba9024b4_0_31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4672b82ff_0_2551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04672b82ff_0_2551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104672b82ff_0_2551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04672b82ff_0_2555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104672b82ff_0_2555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04672b82ff_0_2555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04672b82ff_0_2555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3" name="Google Shape;243;g104672b82ff_0_2555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g104672b82ff_0_2561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246" name="Google Shape;246;g104672b82ff_0_2561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104672b82ff_0_2561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g104672b82ff_0_2561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9" name="Google Shape;249;g104672b82ff_0_2561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04672b82ff_0_2567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104672b82ff_0_2567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3" name="Google Shape;253;g104672b82ff_0_2567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04672b82ff_0_2571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6" name="Google Shape;256;g104672b82ff_0_2571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4672b82ff_0_257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g104672b82ff_0_2574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04672b82ff_0_2577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62" name="Google Shape;262;g104672b82ff_0_2577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4672b82ff_0_2580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4672b82ff_0_2582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67" name="Google Shape;267;g104672b82ff_0_2582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68" name="Google Shape;268;g104672b82ff_0_2582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69" name="Google Shape;269;g104672b82ff_0_2582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0" name="Google Shape;270;g104672b82ff_0_2582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271" name="Google Shape;271;g104672b82ff_0_2582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04672b82ff_0_2589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4" name="Google Shape;274;g104672b82ff_0_2589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5" name="Google Shape;275;g104672b82ff_0_2589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6" name="Google Shape;276;g104672b82ff_0_2589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77" name="Google Shape;277;g104672b82ff_0_2589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8" name="Google Shape;278;g104672b82ff_0_2589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79" name="Google Shape;279;g104672b82ff_0_2589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280" name="Google Shape;280;g104672b82ff_0_2589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61ba9024b4_0_4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0" name="Google Shape;40;g61ba9024b4_0_4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1" name="Google Shape;41;g61ba9024b4_0_4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2" name="Google Shape;42;g61ba9024b4_0_4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3" name="Google Shape;43;g61ba9024b4_0_4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4" name="Google Shape;44;g61ba9024b4_0_4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5" name="Google Shape;45;g61ba9024b4_0_4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" name="Google Shape;46;g61ba9024b4_0_4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" name="Google Shape;47;g61ba9024b4_0_4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4672b82ff_0_2598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3" name="Google Shape;283;g104672b82ff_0_2598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4" name="Google Shape;284;g104672b82ff_0_2598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285" name="Google Shape;285;g104672b82ff_0_2598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286" name="Google Shape;286;g104672b82ff_0_2598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4672b82ff_0_2604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89" name="Google Shape;289;g104672b82ff_0_2604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90" name="Google Shape;290;g104672b82ff_0_2604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1" name="Google Shape;291;g104672b82ff_0_2604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4672b82ff_0_2609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294" name="Google Shape;294;g104672b82ff_0_2609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295" name="Google Shape;295;g104672b82ff_0_2609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4672b82ff_0_2613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104672b82ff_0_2613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299" name="Google Shape;299;g104672b82ff_0_2613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00" name="Google Shape;300;g104672b82ff_0_2613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4672b82ff_0_2618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g104672b82ff_0_2618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04" name="Google Shape;304;g104672b82ff_0_2618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05" name="Google Shape;305;g104672b82ff_0_2618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4672b82ff_0_2623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04672b82ff_0_2623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09" name="Google Shape;309;g104672b82ff_0_2623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04672b82ff_0_2627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5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04672b82ff_0_2627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13" name="Google Shape;313;g104672b82ff_0_2627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90d46b01b7_0_1295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19" name="Google Shape;319;g190d46b01b7_0_1295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20" name="Google Shape;320;g190d46b01b7_0_1295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1" name="Google Shape;321;g190d46b01b7_0_1295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22" name="Google Shape;322;g190d46b01b7_0_1295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3" name="Google Shape;323;g190d46b01b7_0_1295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24" name="Google Shape;324;g190d46b01b7_0_1295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g190d46b01b7_0_1295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g190d46b01b7_0_1295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7" name="Google Shape;327;g190d46b01b7_0_1295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28" name="Google Shape;328;g190d46b01b7_0_129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29" name="Google Shape;329;g190d46b01b7_0_1295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0" name="Google Shape;330;g190d46b01b7_0_1295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31" name="Google Shape;331;g190d46b01b7_0_1295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32" name="Google Shape;332;g190d46b01b7_0_129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90d46b01b7_0_1271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35" name="Google Shape;335;g190d46b01b7_0_1271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90d46b01b7_0_1287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190d46b01b7_0_1287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9" name="Google Shape;339;g190d46b01b7_0_1287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61ba9024b4_0_27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61ba9024b4_0_27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" name="Google Shape;51;g61ba9024b4_0_27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90d46b01b7_0_1324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42" name="Google Shape;342;g190d46b01b7_0_1324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3" name="Google Shape;343;g190d46b01b7_0_1324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4" name="Google Shape;344;g190d46b01b7_0_132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g190d46b01b7_0_1324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90d46b01b7_0_1274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48" name="Google Shape;348;g190d46b01b7_0_1274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49" name="Google Shape;349;g190d46b01b7_0_1274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50" name="Google Shape;350;g190d46b01b7_0_1274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351" name="Google Shape;351;g190d46b01b7_0_1274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52" name="Google Shape;352;g190d46b01b7_0_1274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53" name="Google Shape;353;g190d46b01b7_0_1274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4" name="Google Shape;354;g190d46b01b7_0_1274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5" name="Google Shape;355;g190d46b01b7_0_1274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190d46b01b7_0_1284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58" name="Google Shape;358;g190d46b01b7_0_1284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 1">
  <p:cSld name="CUSTOM_12_3_1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90d46b01b7_0_1291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627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190d46b01b7_0_1291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2" name="Google Shape;362;g190d46b01b7_0_1291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90d46b01b7_0_1311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365" name="Google Shape;365;g190d46b01b7_0_1311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6" name="Google Shape;366;g190d46b01b7_0_1311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190d46b01b7_0_1315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90d46b01b7_0_1315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g190d46b01b7_0_1315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1" name="Google Shape;371;g190d46b01b7_0_1315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90d46b01b7_0_1320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4" name="Google Shape;374;g190d46b01b7_0_1320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90d46b01b7_0_1320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90d46b01b7_0_1330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78" name="Google Shape;378;g190d46b01b7_0_1330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79" name="Google Shape;379;g190d46b01b7_0_1330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380" name="Google Shape;380;g190d46b01b7_0_1330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g190d46b01b7_0_1330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382" name="Google Shape;382;g190d46b01b7_0_1330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90d46b01b7_0_1337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190d46b01b7_0_1337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190d46b01b7_0_1337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90d46b01b7_0_1341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190d46b01b7_0_1341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190d46b01b7_0_1341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190d46b01b7_0_1341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2" name="Google Shape;392;g190d46b01b7_0_1341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1ba9024b4_0_57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4" name="Google Shape;54;g61ba9024b4_0_57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5" name="Google Shape;55;g61ba9024b4_0_57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g190d46b01b7_0_1347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395" name="Google Shape;395;g190d46b01b7_0_1347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g190d46b01b7_0_1347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g190d46b01b7_0_1347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98" name="Google Shape;398;g190d46b01b7_0_1347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90d46b01b7_0_1353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6274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190d46b01b7_0_1353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2" name="Google Shape;402;g190d46b01b7_0_1353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190d46b01b7_0_1357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5" name="Google Shape;405;g190d46b01b7_0_1357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3E606F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90d46b01b7_0_136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8" name="Google Shape;408;g190d46b01b7_0_1360"/>
          <p:cNvSpPr txBox="1"/>
          <p:nvPr>
            <p:ph idx="2"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 1">
  <p:cSld name="BIG_NUMBER_1">
    <p:bg>
      <p:bgPr>
        <a:solidFill>
          <a:srgbClr val="3E606F"/>
        </a:solid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90d46b01b7_0_1363"/>
          <p:cNvSpPr txBox="1"/>
          <p:nvPr>
            <p:ph type="title"/>
          </p:nvPr>
        </p:nvSpPr>
        <p:spPr>
          <a:xfrm>
            <a:off x="867300" y="2978525"/>
            <a:ext cx="74094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11" name="Google Shape;411;g190d46b01b7_0_1363"/>
          <p:cNvSpPr txBox="1"/>
          <p:nvPr>
            <p:ph idx="2" type="title"/>
          </p:nvPr>
        </p:nvSpPr>
        <p:spPr>
          <a:xfrm>
            <a:off x="930100" y="981525"/>
            <a:ext cx="7283700" cy="199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1" sz="7200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 u="sng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1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90d46b01b7_0_1366"/>
          <p:cNvSpPr txBox="1"/>
          <p:nvPr>
            <p:ph type="title"/>
          </p:nvPr>
        </p:nvSpPr>
        <p:spPr>
          <a:xfrm>
            <a:off x="795300" y="388150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8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right">
  <p:cSld name="CUSTOM_4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90d46b01b7_0_1368"/>
          <p:cNvSpPr txBox="1"/>
          <p:nvPr>
            <p:ph type="title"/>
          </p:nvPr>
        </p:nvSpPr>
        <p:spPr>
          <a:xfrm>
            <a:off x="3830850" y="6752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16" name="Google Shape;416;g190d46b01b7_0_1368"/>
          <p:cNvSpPr txBox="1"/>
          <p:nvPr>
            <p:ph idx="1" type="subTitle"/>
          </p:nvPr>
        </p:nvSpPr>
        <p:spPr>
          <a:xfrm>
            <a:off x="3399300" y="14001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17" name="Google Shape;417;g190d46b01b7_0_1368"/>
          <p:cNvSpPr txBox="1"/>
          <p:nvPr>
            <p:ph idx="2" type="title"/>
          </p:nvPr>
        </p:nvSpPr>
        <p:spPr>
          <a:xfrm>
            <a:off x="3830850" y="193957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18" name="Google Shape;418;g190d46b01b7_0_1368"/>
          <p:cNvSpPr txBox="1"/>
          <p:nvPr>
            <p:ph idx="3" type="subTitle"/>
          </p:nvPr>
        </p:nvSpPr>
        <p:spPr>
          <a:xfrm>
            <a:off x="3399300" y="266452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19" name="Google Shape;419;g190d46b01b7_0_1368"/>
          <p:cNvSpPr txBox="1"/>
          <p:nvPr>
            <p:ph idx="4" type="title"/>
          </p:nvPr>
        </p:nvSpPr>
        <p:spPr>
          <a:xfrm>
            <a:off x="3830850" y="3203925"/>
            <a:ext cx="53010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4800">
                <a:solidFill>
                  <a:srgbClr val="01010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12000">
                <a:solidFill>
                  <a:srgbClr val="010101"/>
                </a:solidFill>
              </a:defRPr>
            </a:lvl9pPr>
          </a:lstStyle>
          <a:p/>
        </p:txBody>
      </p:sp>
      <p:sp>
        <p:nvSpPr>
          <p:cNvPr id="420" name="Google Shape;420;g190d46b01b7_0_1368"/>
          <p:cNvSpPr txBox="1"/>
          <p:nvPr>
            <p:ph idx="5" type="subTitle"/>
          </p:nvPr>
        </p:nvSpPr>
        <p:spPr>
          <a:xfrm>
            <a:off x="3399300" y="3928875"/>
            <a:ext cx="61641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slide">
  <p:cSld name="CUSTOM_5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90d46b01b7_0_1375"/>
          <p:cNvSpPr txBox="1"/>
          <p:nvPr>
            <p:ph idx="1" type="subTitle"/>
          </p:nvPr>
        </p:nvSpPr>
        <p:spPr>
          <a:xfrm>
            <a:off x="48947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23" name="Google Shape;423;g190d46b01b7_0_1375"/>
          <p:cNvSpPr txBox="1"/>
          <p:nvPr>
            <p:ph idx="2" type="subTitle"/>
          </p:nvPr>
        </p:nvSpPr>
        <p:spPr>
          <a:xfrm>
            <a:off x="48947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24" name="Google Shape;424;g190d46b01b7_0_1375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25" name="Google Shape;425;g190d46b01b7_0_1375"/>
          <p:cNvSpPr txBox="1"/>
          <p:nvPr>
            <p:ph idx="4" type="subTitle"/>
          </p:nvPr>
        </p:nvSpPr>
        <p:spPr>
          <a:xfrm>
            <a:off x="2879225" y="3634900"/>
            <a:ext cx="2082300" cy="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200"/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200"/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26" name="Google Shape;426;g190d46b01b7_0_1375"/>
          <p:cNvSpPr txBox="1"/>
          <p:nvPr>
            <p:ph idx="5" type="subTitle"/>
          </p:nvPr>
        </p:nvSpPr>
        <p:spPr>
          <a:xfrm>
            <a:off x="1820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27" name="Google Shape;427;g190d46b01b7_0_1375"/>
          <p:cNvSpPr txBox="1"/>
          <p:nvPr>
            <p:ph idx="6" type="subTitle"/>
          </p:nvPr>
        </p:nvSpPr>
        <p:spPr>
          <a:xfrm>
            <a:off x="1820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28" name="Google Shape;428;g190d46b01b7_0_1375"/>
          <p:cNvSpPr txBox="1"/>
          <p:nvPr>
            <p:ph idx="7" type="subTitle"/>
          </p:nvPr>
        </p:nvSpPr>
        <p:spPr>
          <a:xfrm>
            <a:off x="2571725" y="1273000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  <p:sp>
        <p:nvSpPr>
          <p:cNvPr id="429" name="Google Shape;429;g190d46b01b7_0_1375"/>
          <p:cNvSpPr txBox="1"/>
          <p:nvPr>
            <p:ph idx="8" type="subTitle"/>
          </p:nvPr>
        </p:nvSpPr>
        <p:spPr>
          <a:xfrm>
            <a:off x="2571725" y="3336025"/>
            <a:ext cx="26973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1400">
                <a:solidFill>
                  <a:srgbClr val="A5B7C6"/>
                </a:solidFill>
              </a:defRPr>
            </a:lvl1pPr>
            <a:lvl2pPr lvl="1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solidFill>
                  <a:srgbClr val="A5B7C6"/>
                </a:solidFill>
              </a:defRPr>
            </a:lvl2pPr>
            <a:lvl3pPr lvl="2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3pPr>
            <a:lvl4pPr lvl="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b="1">
                <a:solidFill>
                  <a:srgbClr val="A5B7C6"/>
                </a:solidFill>
              </a:defRPr>
            </a:lvl4pPr>
            <a:lvl5pPr lvl="4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5pPr>
            <a:lvl6pPr lvl="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B7C6"/>
                </a:solidFill>
              </a:defRPr>
            </a:lvl6pPr>
            <a:lvl7pPr lvl="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7pPr>
            <a:lvl8pPr lvl="7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1">
                <a:solidFill>
                  <a:srgbClr val="A5B7C6"/>
                </a:solidFill>
              </a:defRPr>
            </a:lvl8pPr>
            <a:lvl9pPr lvl="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>
                <a:solidFill>
                  <a:srgbClr val="A5B7C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s &amp; two column">
  <p:cSld name="CUSTOM_13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90d46b01b7_0_1384"/>
          <p:cNvSpPr txBox="1"/>
          <p:nvPr>
            <p:ph type="title"/>
          </p:nvPr>
        </p:nvSpPr>
        <p:spPr>
          <a:xfrm>
            <a:off x="377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32" name="Google Shape;432;g190d46b01b7_0_1384"/>
          <p:cNvSpPr txBox="1"/>
          <p:nvPr>
            <p:ph idx="2" type="title"/>
          </p:nvPr>
        </p:nvSpPr>
        <p:spPr>
          <a:xfrm>
            <a:off x="4949250" y="2734400"/>
            <a:ext cx="38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0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33" name="Google Shape;433;g190d46b01b7_0_1384"/>
          <p:cNvSpPr txBox="1"/>
          <p:nvPr>
            <p:ph idx="3" type="title"/>
          </p:nvPr>
        </p:nvSpPr>
        <p:spPr>
          <a:xfrm>
            <a:off x="674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34" name="Google Shape;434;g190d46b01b7_0_1384"/>
          <p:cNvSpPr txBox="1"/>
          <p:nvPr>
            <p:ph idx="4" type="title"/>
          </p:nvPr>
        </p:nvSpPr>
        <p:spPr>
          <a:xfrm>
            <a:off x="5246850" y="3463275"/>
            <a:ext cx="32223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35" name="Google Shape;435;g190d46b01b7_0_1384"/>
          <p:cNvCxnSpPr/>
          <p:nvPr/>
        </p:nvCxnSpPr>
        <p:spPr>
          <a:xfrm>
            <a:off x="4583875" y="2747150"/>
            <a:ext cx="0" cy="18792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">
  <p:cSld name="CUSTOM_14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90d46b01b7_0_1390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38" name="Google Shape;438;g190d46b01b7_0_1390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39" name="Google Shape;439;g190d46b01b7_0_1390"/>
          <p:cNvSpPr/>
          <p:nvPr/>
        </p:nvSpPr>
        <p:spPr>
          <a:xfrm>
            <a:off x="0" y="0"/>
            <a:ext cx="4457400" cy="51435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0" name="Google Shape;440;g190d46b01b7_0_1390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61ba9024b4_0_61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61ba9024b4_0_61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61ba9024b4_0_61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0" name="Google Shape;60;g61ba9024b4_0_61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image and title 1">
  <p:cSld name="CUSTOM_14_1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90d46b01b7_0_1395"/>
          <p:cNvSpPr txBox="1"/>
          <p:nvPr>
            <p:ph type="title"/>
          </p:nvPr>
        </p:nvSpPr>
        <p:spPr>
          <a:xfrm>
            <a:off x="5083800" y="13322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43" name="Google Shape;443;g190d46b01b7_0_1395"/>
          <p:cNvSpPr txBox="1"/>
          <p:nvPr>
            <p:ph idx="1" type="body"/>
          </p:nvPr>
        </p:nvSpPr>
        <p:spPr>
          <a:xfrm>
            <a:off x="5083800" y="24787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cxnSp>
        <p:nvCxnSpPr>
          <p:cNvPr id="444" name="Google Shape;444;g190d46b01b7_0_1395"/>
          <p:cNvCxnSpPr/>
          <p:nvPr/>
        </p:nvCxnSpPr>
        <p:spPr>
          <a:xfrm>
            <a:off x="5161825" y="1160825"/>
            <a:ext cx="1140000" cy="0"/>
          </a:xfrm>
          <a:prstGeom prst="straightConnector1">
            <a:avLst/>
          </a:prstGeom>
          <a:noFill/>
          <a:ln cap="flat" cmpd="sng" w="19050">
            <a:solidFill>
              <a:srgbClr val="19344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text right" type="titleOnly">
  <p:cSld name="TITLE_ONLY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90d46b01b7_0_1399"/>
          <p:cNvSpPr/>
          <p:nvPr/>
        </p:nvSpPr>
        <p:spPr>
          <a:xfrm>
            <a:off x="472215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g190d46b01b7_0_1399"/>
          <p:cNvSpPr txBox="1"/>
          <p:nvPr>
            <p:ph type="title"/>
          </p:nvPr>
        </p:nvSpPr>
        <p:spPr>
          <a:xfrm>
            <a:off x="510990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48" name="Google Shape;448;g190d46b01b7_0_1399"/>
          <p:cNvSpPr txBox="1"/>
          <p:nvPr>
            <p:ph idx="2" type="title"/>
          </p:nvPr>
        </p:nvSpPr>
        <p:spPr>
          <a:xfrm>
            <a:off x="510990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49" name="Google Shape;449;g190d46b01b7_0_1399"/>
          <p:cNvCxnSpPr/>
          <p:nvPr/>
        </p:nvCxnSpPr>
        <p:spPr>
          <a:xfrm>
            <a:off x="770315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">
  <p:cSld name="CUSTOM_2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90d46b01b7_0_1404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190d46b01b7_0_1404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53" name="Google Shape;453;g190d46b01b7_0_1404"/>
          <p:cNvSpPr txBox="1"/>
          <p:nvPr>
            <p:ph idx="2" type="title"/>
          </p:nvPr>
        </p:nvSpPr>
        <p:spPr>
          <a:xfrm flipH="1">
            <a:off x="1218450" y="2569100"/>
            <a:ext cx="2842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54" name="Google Shape;454;g190d46b01b7_0_1404"/>
          <p:cNvCxnSpPr/>
          <p:nvPr/>
        </p:nvCxnSpPr>
        <p:spPr>
          <a:xfrm flipH="1">
            <a:off x="961300" y="4021750"/>
            <a:ext cx="506700" cy="5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nd text left 1">
  <p:cSld name="CUSTOM_2_1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90d46b01b7_0_1409"/>
          <p:cNvSpPr/>
          <p:nvPr/>
        </p:nvSpPr>
        <p:spPr>
          <a:xfrm flipH="1">
            <a:off x="0" y="1619525"/>
            <a:ext cx="4449000" cy="7107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190d46b01b7_0_1409"/>
          <p:cNvSpPr txBox="1"/>
          <p:nvPr>
            <p:ph type="title"/>
          </p:nvPr>
        </p:nvSpPr>
        <p:spPr>
          <a:xfrm flipH="1">
            <a:off x="462150" y="1688525"/>
            <a:ext cx="3599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26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8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58" name="Google Shape;458;g190d46b01b7_0_1409"/>
          <p:cNvSpPr txBox="1"/>
          <p:nvPr>
            <p:ph idx="2" type="title"/>
          </p:nvPr>
        </p:nvSpPr>
        <p:spPr>
          <a:xfrm flipH="1">
            <a:off x="1218550" y="2569100"/>
            <a:ext cx="6955800" cy="11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4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 1">
  <p:cSld name="CUSTOM_12_1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90d46b01b7_0_1413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90d46b01b7_0_1413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2" name="Google Shape;462;g190d46b01b7_0_1413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- Right">
  <p:cSld name="CUSTOM_8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bcaa783de6_1_4471"/>
          <p:cNvSpPr txBox="1"/>
          <p:nvPr>
            <p:ph type="title"/>
          </p:nvPr>
        </p:nvSpPr>
        <p:spPr>
          <a:xfrm>
            <a:off x="355975" y="2412225"/>
            <a:ext cx="4248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5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68" name="Google Shape;468;g2bcaa783de6_1_4471"/>
          <p:cNvSpPr txBox="1"/>
          <p:nvPr>
            <p:ph idx="2" type="title"/>
          </p:nvPr>
        </p:nvSpPr>
        <p:spPr>
          <a:xfrm>
            <a:off x="463975" y="2826650"/>
            <a:ext cx="4032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6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itle and text left">
  <p:cSld name="CUSTOM_9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bcaa783de6_1_4474"/>
          <p:cNvSpPr txBox="1"/>
          <p:nvPr>
            <p:ph type="title"/>
          </p:nvPr>
        </p:nvSpPr>
        <p:spPr>
          <a:xfrm>
            <a:off x="5083800" y="3416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471" name="Google Shape;471;g2bcaa783de6_1_4474"/>
          <p:cNvSpPr txBox="1"/>
          <p:nvPr>
            <p:ph idx="1" type="body"/>
          </p:nvPr>
        </p:nvSpPr>
        <p:spPr>
          <a:xfrm>
            <a:off x="5083800" y="14881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2" name="Google Shape;472;g2bcaa783de6_1_4474"/>
          <p:cNvSpPr txBox="1"/>
          <p:nvPr>
            <p:ph idx="2" type="body"/>
          </p:nvPr>
        </p:nvSpPr>
        <p:spPr>
          <a:xfrm>
            <a:off x="5083800" y="3817300"/>
            <a:ext cx="3638400" cy="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3" name="Google Shape;473;g2bcaa783de6_1_447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2bcaa783de6_1_4474"/>
          <p:cNvSpPr txBox="1"/>
          <p:nvPr>
            <p:ph idx="3" type="subTitle"/>
          </p:nvPr>
        </p:nvSpPr>
        <p:spPr>
          <a:xfrm>
            <a:off x="5191125" y="3836250"/>
            <a:ext cx="35268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slide">
  <p:cSld name="CUSTOM_7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bcaa783de6_1_4480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b="1" sz="24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77" name="Google Shape;477;g2bcaa783de6_1_4480"/>
          <p:cNvSpPr txBox="1"/>
          <p:nvPr>
            <p:ph idx="2" type="title"/>
          </p:nvPr>
        </p:nvSpPr>
        <p:spPr>
          <a:xfrm>
            <a:off x="367675" y="90967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2000">
                <a:solidFill>
                  <a:srgbClr val="A0A0A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1">
  <p:cSld name="CUSTOM_12_1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bcaa783de6_1_4483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2bcaa783de6_1_4483"/>
          <p:cNvSpPr txBox="1"/>
          <p:nvPr>
            <p:ph type="title"/>
          </p:nvPr>
        </p:nvSpPr>
        <p:spPr>
          <a:xfrm>
            <a:off x="661025" y="158925"/>
            <a:ext cx="3810000" cy="9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81" name="Google Shape;481;g2bcaa783de6_1_4483"/>
          <p:cNvSpPr txBox="1"/>
          <p:nvPr>
            <p:ph idx="1" type="subTitle"/>
          </p:nvPr>
        </p:nvSpPr>
        <p:spPr>
          <a:xfrm>
            <a:off x="661025" y="1140275"/>
            <a:ext cx="3667500" cy="12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 slide">
  <p:cSld name="CUSTOM_1"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bcaa783de6_1_448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4" name="Google Shape;484;g2bcaa783de6_1_448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85" name="Google Shape;485;g2bcaa783de6_1_448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6" name="Google Shape;486;g2bcaa783de6_1_448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87" name="Google Shape;487;g2bcaa783de6_1_448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488" name="Google Shape;488;g2bcaa783de6_1_448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89" name="Google Shape;489;g2bcaa783de6_1_4487"/>
          <p:cNvCxnSpPr/>
          <p:nvPr/>
        </p:nvCxnSpPr>
        <p:spPr>
          <a:xfrm>
            <a:off x="3363029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0" name="Google Shape;490;g2bcaa783de6_1_4487"/>
          <p:cNvCxnSpPr/>
          <p:nvPr/>
        </p:nvCxnSpPr>
        <p:spPr>
          <a:xfrm>
            <a:off x="6082548" y="2443344"/>
            <a:ext cx="0" cy="13911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1" name="Google Shape;491;g2bcaa783de6_1_4487"/>
          <p:cNvSpPr txBox="1"/>
          <p:nvPr>
            <p:ph idx="7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1ba9024b4_0_66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g61ba9024b4_0_66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g61ba9024b4_0_66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CUSTOM_3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bcaa783de6_1_4497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4" name="Google Shape;494;g2bcaa783de6_1_4497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95" name="Google Shape;495;g2bcaa783de6_1_4497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6" name="Google Shape;496;g2bcaa783de6_1_4497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497" name="Google Shape;497;g2bcaa783de6_1_4497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98" name="Google Shape;498;g2bcaa783de6_1_4497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499" name="Google Shape;499;g2bcaa783de6_1_4497"/>
          <p:cNvCxnSpPr/>
          <p:nvPr/>
        </p:nvCxnSpPr>
        <p:spPr>
          <a:xfrm>
            <a:off x="3363025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0" name="Google Shape;500;g2bcaa783de6_1_4497"/>
          <p:cNvCxnSpPr/>
          <p:nvPr/>
        </p:nvCxnSpPr>
        <p:spPr>
          <a:xfrm>
            <a:off x="6082550" y="1735807"/>
            <a:ext cx="0" cy="29736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1" name="Google Shape;501;g2bcaa783de6_1_4497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2" name="Google Shape;502;g2bcaa783de6_1_4497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3" name="Google Shape;503;g2bcaa783de6_1_4497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4" name="Google Shape;504;g2bcaa783de6_1_4497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5" name="Google Shape;505;g2bcaa783de6_1_4497"/>
          <p:cNvSpPr txBox="1"/>
          <p:nvPr>
            <p:ph idx="14" type="title"/>
          </p:nvPr>
        </p:nvSpPr>
        <p:spPr>
          <a:xfrm>
            <a:off x="62920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b="1" sz="14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06" name="Google Shape;506;g2bcaa783de6_1_4497"/>
          <p:cNvSpPr txBox="1"/>
          <p:nvPr>
            <p:ph idx="15" type="title"/>
          </p:nvPr>
        </p:nvSpPr>
        <p:spPr>
          <a:xfrm>
            <a:off x="6291975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  <p:sp>
        <p:nvSpPr>
          <p:cNvPr id="507" name="Google Shape;507;g2bcaa783de6_1_4497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with text">
  <p:cSld name="CUSTOM_15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bcaa783de6_1_4513"/>
          <p:cNvSpPr txBox="1"/>
          <p:nvPr>
            <p:ph type="title"/>
          </p:nvPr>
        </p:nvSpPr>
        <p:spPr>
          <a:xfrm>
            <a:off x="227550" y="297175"/>
            <a:ext cx="8688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/>
        </p:txBody>
      </p:sp>
      <p:sp>
        <p:nvSpPr>
          <p:cNvPr id="510" name="Google Shape;510;g2bcaa783de6_1_4513"/>
          <p:cNvSpPr txBox="1"/>
          <p:nvPr>
            <p:ph idx="1" type="subTitle"/>
          </p:nvPr>
        </p:nvSpPr>
        <p:spPr>
          <a:xfrm>
            <a:off x="5340273" y="1175975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11" name="Google Shape;511;g2bcaa783de6_1_4513"/>
          <p:cNvSpPr txBox="1"/>
          <p:nvPr>
            <p:ph idx="2" type="subTitle"/>
          </p:nvPr>
        </p:nvSpPr>
        <p:spPr>
          <a:xfrm>
            <a:off x="5340273" y="3191751"/>
            <a:ext cx="3095100" cy="14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>
  <p:cSld name="CUSTOM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g2bcaa783de6_1_4517"/>
          <p:cNvPicPr preferRelativeResize="0"/>
          <p:nvPr/>
        </p:nvPicPr>
        <p:blipFill rotWithShape="1">
          <a:blip r:embed="rId2">
            <a:alphaModFix/>
          </a:blip>
          <a:srcRect b="0" l="0" r="0" t="6568"/>
          <a:stretch/>
        </p:blipFill>
        <p:spPr>
          <a:xfrm>
            <a:off x="345025" y="350313"/>
            <a:ext cx="8453950" cy="4442876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g2bcaa783de6_1_4517"/>
          <p:cNvSpPr/>
          <p:nvPr/>
        </p:nvSpPr>
        <p:spPr>
          <a:xfrm>
            <a:off x="-7650" y="3024500"/>
            <a:ext cx="7654500" cy="1474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g2bcaa783de6_1_4517"/>
          <p:cNvSpPr txBox="1"/>
          <p:nvPr>
            <p:ph type="title"/>
          </p:nvPr>
        </p:nvSpPr>
        <p:spPr>
          <a:xfrm>
            <a:off x="476300" y="1944525"/>
            <a:ext cx="8322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b="1" sz="2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16" name="Google Shape;516;g2bcaa783de6_1_4517"/>
          <p:cNvSpPr txBox="1"/>
          <p:nvPr>
            <p:ph idx="1" type="subTitle"/>
          </p:nvPr>
        </p:nvSpPr>
        <p:spPr>
          <a:xfrm>
            <a:off x="554050" y="3770575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 type="tx">
  <p:cSld name="TITLE_AND_BODY">
    <p:bg>
      <p:bgPr>
        <a:solidFill>
          <a:srgbClr val="19344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bcaa783de6_1_4522"/>
          <p:cNvSpPr txBox="1"/>
          <p:nvPr>
            <p:ph type="title"/>
          </p:nvPr>
        </p:nvSpPr>
        <p:spPr>
          <a:xfrm>
            <a:off x="795300" y="1710575"/>
            <a:ext cx="75534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9" name="Google Shape;519;g2bcaa783de6_1_4522"/>
          <p:cNvSpPr/>
          <p:nvPr/>
        </p:nvSpPr>
        <p:spPr>
          <a:xfrm>
            <a:off x="4062450" y="691475"/>
            <a:ext cx="1019100" cy="10191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2bcaa783de6_1_4522"/>
          <p:cNvSpPr txBox="1"/>
          <p:nvPr>
            <p:ph idx="1" type="subTitle"/>
          </p:nvPr>
        </p:nvSpPr>
        <p:spPr>
          <a:xfrm>
            <a:off x="825150" y="4084163"/>
            <a:ext cx="74937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two column slide" type="twoColTx">
  <p:cSld name="TITLE_AND_TWO_COLUMNS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bcaa783de6_1_4526"/>
          <p:cNvSpPr txBox="1"/>
          <p:nvPr>
            <p:ph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b="1" sz="30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3" name="Google Shape;523;g2bcaa783de6_1_4526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524" name="Google Shape;524;g2bcaa783de6_1_4526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  <p:cxnSp>
        <p:nvCxnSpPr>
          <p:cNvPr id="525" name="Google Shape;525;g2bcaa783de6_1_4526"/>
          <p:cNvCxnSpPr/>
          <p:nvPr/>
        </p:nvCxnSpPr>
        <p:spPr>
          <a:xfrm>
            <a:off x="4567200" y="2261250"/>
            <a:ext cx="9600" cy="2001300"/>
          </a:xfrm>
          <a:prstGeom prst="straightConnector1">
            <a:avLst/>
          </a:prstGeom>
          <a:noFill/>
          <a:ln cap="flat" cmpd="sng" w="19050">
            <a:solidFill>
              <a:srgbClr val="A5B7C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6" name="Google Shape;526;g2bcaa783de6_1_4526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b="1" sz="1800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9pPr>
          </a:lstStyle>
          <a:p/>
        </p:txBody>
      </p:sp>
      <p:sp>
        <p:nvSpPr>
          <p:cNvPr id="527" name="Google Shape;527;g2bcaa783de6_1_4526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6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">
  <p:cSld name="CUSTOM_12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bcaa783de6_1_4533"/>
          <p:cNvSpPr/>
          <p:nvPr/>
        </p:nvSpPr>
        <p:spPr>
          <a:xfrm>
            <a:off x="0" y="361712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2bcaa783de6_1_4533"/>
          <p:cNvSpPr/>
          <p:nvPr/>
        </p:nvSpPr>
        <p:spPr>
          <a:xfrm>
            <a:off x="0" y="409420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g2bcaa783de6_1_4533"/>
          <p:cNvSpPr txBox="1"/>
          <p:nvPr>
            <p:ph type="title"/>
          </p:nvPr>
        </p:nvSpPr>
        <p:spPr>
          <a:xfrm>
            <a:off x="415625" y="369672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5">
  <p:cSld name="CUSTOM_12_5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bcaa783de6_1_4537"/>
          <p:cNvSpPr/>
          <p:nvPr/>
        </p:nvSpPr>
        <p:spPr>
          <a:xfrm>
            <a:off x="-45500" y="3921450"/>
            <a:ext cx="9198600" cy="12219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g2bcaa783de6_1_4537"/>
          <p:cNvSpPr/>
          <p:nvPr/>
        </p:nvSpPr>
        <p:spPr>
          <a:xfrm>
            <a:off x="0" y="499375"/>
            <a:ext cx="2826300" cy="443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2bcaa783de6_1_4537"/>
          <p:cNvSpPr/>
          <p:nvPr/>
        </p:nvSpPr>
        <p:spPr>
          <a:xfrm>
            <a:off x="0" y="976450"/>
            <a:ext cx="3633900" cy="443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2bcaa783de6_1_4537"/>
          <p:cNvSpPr txBox="1"/>
          <p:nvPr>
            <p:ph type="title"/>
          </p:nvPr>
        </p:nvSpPr>
        <p:spPr>
          <a:xfrm>
            <a:off x="415625" y="578973"/>
            <a:ext cx="4213800" cy="92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b="1"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2pPr>
            <a:lvl3pPr lvl="2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3pPr>
            <a:lvl4pPr lvl="3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4pPr>
            <a:lvl5pPr lvl="4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5pPr>
            <a:lvl6pPr lvl="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6pPr>
            <a:lvl7pPr lvl="6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7pPr>
            <a:lvl8pPr lvl="7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8pPr>
            <a:lvl9pPr lvl="8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2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37" name="Google Shape;537;g2bcaa783de6_1_4537"/>
          <p:cNvSpPr txBox="1"/>
          <p:nvPr>
            <p:ph idx="2" type="title"/>
          </p:nvPr>
        </p:nvSpPr>
        <p:spPr>
          <a:xfrm>
            <a:off x="955299" y="4366675"/>
            <a:ext cx="7197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b="1" sz="1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4">
  <p:cSld name="CUSTOM_12_4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g2bcaa783de6_1_4543"/>
          <p:cNvGrpSpPr/>
          <p:nvPr/>
        </p:nvGrpSpPr>
        <p:grpSpPr>
          <a:xfrm>
            <a:off x="3783969" y="-23750"/>
            <a:ext cx="5375861" cy="5177700"/>
            <a:chOff x="3768189" y="-23750"/>
            <a:chExt cx="5375861" cy="5177700"/>
          </a:xfrm>
        </p:grpSpPr>
        <p:sp>
          <p:nvSpPr>
            <p:cNvPr id="540" name="Google Shape;540;g2bcaa783de6_1_4543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2bcaa783de6_1_4543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fmla="val 50000" name="adj"/>
              </a:avLst>
            </a:prstGeom>
            <a:solidFill>
              <a:srgbClr val="1934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g2bcaa783de6_1_4543"/>
          <p:cNvSpPr txBox="1"/>
          <p:nvPr>
            <p:ph type="title"/>
          </p:nvPr>
        </p:nvSpPr>
        <p:spPr>
          <a:xfrm>
            <a:off x="5083800" y="206100"/>
            <a:ext cx="36384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43" name="Google Shape;543;g2bcaa783de6_1_4543"/>
          <p:cNvSpPr txBox="1"/>
          <p:nvPr>
            <p:ph idx="1" type="body"/>
          </p:nvPr>
        </p:nvSpPr>
        <p:spPr>
          <a:xfrm>
            <a:off x="5083800" y="1488100"/>
            <a:ext cx="3638400" cy="30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3">
  <p:cSld name="CUSTOM_12_3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bcaa783de6_1_4549"/>
          <p:cNvSpPr/>
          <p:nvPr/>
        </p:nvSpPr>
        <p:spPr>
          <a:xfrm>
            <a:off x="253325" y="2161325"/>
            <a:ext cx="3095400" cy="2857800"/>
          </a:xfrm>
          <a:prstGeom prst="rect">
            <a:avLst/>
          </a:prstGeom>
          <a:solidFill>
            <a:srgbClr val="FFFFFF">
              <a:alpha val="858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g2bcaa783de6_1_4549"/>
          <p:cNvSpPr txBox="1"/>
          <p:nvPr>
            <p:ph type="title"/>
          </p:nvPr>
        </p:nvSpPr>
        <p:spPr>
          <a:xfrm>
            <a:off x="621875" y="2682875"/>
            <a:ext cx="23583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b="1" sz="1400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7" name="Google Shape;547;g2bcaa783de6_1_4549"/>
          <p:cNvSpPr txBox="1"/>
          <p:nvPr>
            <p:ph idx="2" type="title"/>
          </p:nvPr>
        </p:nvSpPr>
        <p:spPr>
          <a:xfrm>
            <a:off x="539550" y="3769825"/>
            <a:ext cx="2523000" cy="1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3E606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pty slide 2">
  <p:cSld name="CUSTOM_12_2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bcaa783de6_1_4553"/>
          <p:cNvSpPr txBox="1"/>
          <p:nvPr>
            <p:ph type="title"/>
          </p:nvPr>
        </p:nvSpPr>
        <p:spPr>
          <a:xfrm>
            <a:off x="4245650" y="1568125"/>
            <a:ext cx="4482600" cy="212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2400">
                <a:solidFill>
                  <a:srgbClr val="19344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0" name="Google Shape;550;g2bcaa783de6_1_4553"/>
          <p:cNvSpPr txBox="1"/>
          <p:nvPr>
            <p:ph idx="1" type="subTitle"/>
          </p:nvPr>
        </p:nvSpPr>
        <p:spPr>
          <a:xfrm>
            <a:off x="4879550" y="3694525"/>
            <a:ext cx="32148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3E606F"/>
                </a:solidFill>
              </a:defRPr>
            </a:lvl1pPr>
            <a:lvl2pPr lvl="1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54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79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3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29" Type="http://schemas.openxmlformats.org/officeDocument/2006/relationships/theme" Target="../theme/theme5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09.xml"/><Relationship Id="rId28" Type="http://schemas.openxmlformats.org/officeDocument/2006/relationships/theme" Target="../theme/theme3.xml"/><Relationship Id="rId27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2.xml"/></Relationships>
</file>

<file path=ppt/slideMasters/_rels/slideMaster5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35.xml"/><Relationship Id="rId23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26" Type="http://schemas.openxmlformats.org/officeDocument/2006/relationships/slideLayout" Target="../slideLayouts/slideLayout137.xml"/><Relationship Id="rId25" Type="http://schemas.openxmlformats.org/officeDocument/2006/relationships/slideLayout" Target="../slideLayouts/slideLayout136.xml"/><Relationship Id="rId28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31" Type="http://schemas.openxmlformats.org/officeDocument/2006/relationships/theme" Target="../theme/theme8.xml"/><Relationship Id="rId3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25.xml"/><Relationship Id="rId17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29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66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48.xml"/><Relationship Id="rId8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59.xml"/></Relationships>
</file>

<file path=ppt/slideMasters/_rels/slideMaster7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191.xml"/><Relationship Id="rId23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26" Type="http://schemas.openxmlformats.org/officeDocument/2006/relationships/slideLayout" Target="../slideLayouts/slideLayout193.xml"/><Relationship Id="rId25" Type="http://schemas.openxmlformats.org/officeDocument/2006/relationships/slideLayout" Target="../slideLayouts/slideLayout192.xml"/><Relationship Id="rId27" Type="http://schemas.openxmlformats.org/officeDocument/2006/relationships/theme" Target="../theme/theme6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1.xml"/><Relationship Id="rId17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85.xml"/></Relationships>
</file>

<file path=ppt/slideMasters/_rels/slideMaster8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15.xml"/><Relationship Id="rId2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17.xml"/><Relationship Id="rId23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9.xml"/><Relationship Id="rId25" Type="http://schemas.openxmlformats.org/officeDocument/2006/relationships/slideLayout" Target="../slideLayouts/slideLayout218.xml"/><Relationship Id="rId28" Type="http://schemas.openxmlformats.org/officeDocument/2006/relationships/slideLayout" Target="../slideLayouts/slideLayout221.xml"/><Relationship Id="rId27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9.xml"/><Relationship Id="rId29" Type="http://schemas.openxmlformats.org/officeDocument/2006/relationships/theme" Target="../theme/theme9.xml"/><Relationship Id="rId7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1ba9024b4_0_18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1" name="Google Shape;11;g61ba9024b4_0_18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4672b82ff_0_2486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71" name="Google Shape;171;g104672b82ff_0_2486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90d46b01b7_0_1268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316" name="Google Shape;316;g190d46b01b7_0_1268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bcaa783de6_1_4468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465" name="Google Shape;465;g2bcaa783de6_1_4468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bcaa783de6_1_4613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610" name="Google Shape;610;g2bcaa783de6_1_4613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bcaa783de6_1_6735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770" name="Google Shape;770;g2bcaa783de6_1_6735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2bcaa783de6_1_6876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911" name="Google Shape;911;g2bcaa783de6_1_6876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  <p:sldLayoutId id="2147483843" r:id="rId22"/>
    <p:sldLayoutId id="2147483844" r:id="rId23"/>
    <p:sldLayoutId id="2147483845" r:id="rId24"/>
    <p:sldLayoutId id="2147483846" r:id="rId25"/>
    <p:sldLayoutId id="2147483847" r:id="rId2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bcaa783de6_1_7017"/>
          <p:cNvSpPr txBox="1"/>
          <p:nvPr>
            <p:ph type="title"/>
          </p:nvPr>
        </p:nvSpPr>
        <p:spPr>
          <a:xfrm>
            <a:off x="795300" y="695225"/>
            <a:ext cx="7553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b="0" i="0" sz="26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b="0" i="0" sz="2800" u="none" cap="none" strike="noStrik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/>
        </p:txBody>
      </p:sp>
      <p:sp>
        <p:nvSpPr>
          <p:cNvPr id="1052" name="Google Shape;1052;g2bcaa783de6_1_7017"/>
          <p:cNvSpPr txBox="1"/>
          <p:nvPr>
            <p:ph idx="1" type="body"/>
          </p:nvPr>
        </p:nvSpPr>
        <p:spPr>
          <a:xfrm>
            <a:off x="1285225" y="1668825"/>
            <a:ext cx="6402900" cy="26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30200" lvl="1" marL="914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b="0" i="0" sz="16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23850" lvl="2" marL="1371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23850" lvl="3" marL="1828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b="0" i="0" sz="15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1150" lvl="6" marL="32004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1150" lvl="7" marL="36576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b="0" i="0" sz="13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19.png"/><Relationship Id="rId5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7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1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7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0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7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9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8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08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01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9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20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22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1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0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21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6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04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02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16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2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30.jpg"/><Relationship Id="rId4" Type="http://schemas.openxmlformats.org/officeDocument/2006/relationships/image" Target="../media/image109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15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Relationship Id="rId5" Type="http://schemas.openxmlformats.org/officeDocument/2006/relationships/image" Target="../media/image1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Relationship Id="rId4" Type="http://schemas.openxmlformats.org/officeDocument/2006/relationships/image" Target="../media/image30.jpg"/><Relationship Id="rId5" Type="http://schemas.openxmlformats.org/officeDocument/2006/relationships/image" Target="../media/image3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8.png"/><Relationship Id="rId4" Type="http://schemas.openxmlformats.org/officeDocument/2006/relationships/image" Target="../media/image4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png"/><Relationship Id="rId4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Relationship Id="rId5" Type="http://schemas.openxmlformats.org/officeDocument/2006/relationships/image" Target="../media/image64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10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5.png"/><Relationship Id="rId4" Type="http://schemas.openxmlformats.org/officeDocument/2006/relationships/image" Target="../media/image6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18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9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1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0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0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1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86.xml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76.png"/><Relationship Id="rId5" Type="http://schemas.openxmlformats.org/officeDocument/2006/relationships/image" Target="../media/image83.png"/><Relationship Id="rId6" Type="http://schemas.openxmlformats.org/officeDocument/2006/relationships/image" Target="../media/image88.png"/><Relationship Id="rId7" Type="http://schemas.openxmlformats.org/officeDocument/2006/relationships/image" Target="../media/image87.png"/><Relationship Id="rId8" Type="http://schemas.openxmlformats.org/officeDocument/2006/relationships/image" Target="../media/image85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1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4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6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1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8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1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g61ba9024b4_0_0"/>
          <p:cNvGrpSpPr/>
          <p:nvPr/>
        </p:nvGrpSpPr>
        <p:grpSpPr>
          <a:xfrm>
            <a:off x="1520126" y="2496592"/>
            <a:ext cx="561803" cy="563311"/>
            <a:chOff x="-33645475" y="3944800"/>
            <a:chExt cx="292225" cy="293025"/>
          </a:xfrm>
        </p:grpSpPr>
        <p:sp>
          <p:nvSpPr>
            <p:cNvPr id="1204" name="Google Shape;1204;g61ba9024b4_0_0"/>
            <p:cNvSpPr/>
            <p:nvPr/>
          </p:nvSpPr>
          <p:spPr>
            <a:xfrm>
              <a:off x="-33549375" y="3944800"/>
              <a:ext cx="98475" cy="70900"/>
            </a:xfrm>
            <a:custGeom>
              <a:rect b="b" l="l" r="r" t="t"/>
              <a:pathLst>
                <a:path extrusionOk="0" h="2836" w="3939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g61ba9024b4_0_0"/>
            <p:cNvSpPr/>
            <p:nvPr/>
          </p:nvSpPr>
          <p:spPr>
            <a:xfrm>
              <a:off x="-33645475" y="4041675"/>
              <a:ext cx="70900" cy="98475"/>
            </a:xfrm>
            <a:custGeom>
              <a:rect b="b" l="l" r="r" t="t"/>
              <a:pathLst>
                <a:path extrusionOk="0" h="3939" w="2836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g61ba9024b4_0_0"/>
            <p:cNvSpPr/>
            <p:nvPr/>
          </p:nvSpPr>
          <p:spPr>
            <a:xfrm>
              <a:off x="-33424150" y="4042450"/>
              <a:ext cx="70900" cy="52025"/>
            </a:xfrm>
            <a:custGeom>
              <a:rect b="b" l="l" r="r" t="t"/>
              <a:pathLst>
                <a:path extrusionOk="0" h="2081" w="2836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g61ba9024b4_0_0"/>
            <p:cNvSpPr/>
            <p:nvPr/>
          </p:nvSpPr>
          <p:spPr>
            <a:xfrm>
              <a:off x="-33549375" y="4165325"/>
              <a:ext cx="86650" cy="70925"/>
            </a:xfrm>
            <a:custGeom>
              <a:rect b="b" l="l" r="r" t="t"/>
              <a:pathLst>
                <a:path extrusionOk="0" h="2837" w="3466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g61ba9024b4_0_0"/>
            <p:cNvSpPr/>
            <p:nvPr/>
          </p:nvSpPr>
          <p:spPr>
            <a:xfrm>
              <a:off x="-33558825" y="4030650"/>
              <a:ext cx="118950" cy="120525"/>
            </a:xfrm>
            <a:custGeom>
              <a:rect b="b" l="l" r="r" t="t"/>
              <a:pathLst>
                <a:path extrusionOk="0" h="4821" w="4758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g61ba9024b4_0_0"/>
            <p:cNvSpPr/>
            <p:nvPr/>
          </p:nvSpPr>
          <p:spPr>
            <a:xfrm>
              <a:off x="-33639950" y="4129900"/>
              <a:ext cx="100825" cy="100825"/>
            </a:xfrm>
            <a:custGeom>
              <a:rect b="b" l="l" r="r" t="t"/>
              <a:pathLst>
                <a:path extrusionOk="0" h="4033" w="4033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g61ba9024b4_0_0"/>
            <p:cNvSpPr/>
            <p:nvPr/>
          </p:nvSpPr>
          <p:spPr>
            <a:xfrm>
              <a:off x="-33459600" y="3951875"/>
              <a:ext cx="100850" cy="100075"/>
            </a:xfrm>
            <a:custGeom>
              <a:rect b="b" l="l" r="r" t="t"/>
              <a:pathLst>
                <a:path extrusionOk="0" h="4003" w="4034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g61ba9024b4_0_0"/>
            <p:cNvSpPr/>
            <p:nvPr/>
          </p:nvSpPr>
          <p:spPr>
            <a:xfrm>
              <a:off x="-33639950" y="3951100"/>
              <a:ext cx="100825" cy="100050"/>
            </a:xfrm>
            <a:custGeom>
              <a:rect b="b" l="l" r="r" t="t"/>
              <a:pathLst>
                <a:path extrusionOk="0" h="4002" w="4033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g61ba9024b4_0_0"/>
            <p:cNvSpPr/>
            <p:nvPr/>
          </p:nvSpPr>
          <p:spPr>
            <a:xfrm>
              <a:off x="-33472975" y="4082625"/>
              <a:ext cx="119725" cy="155200"/>
            </a:xfrm>
            <a:custGeom>
              <a:rect b="b" l="l" r="r" t="t"/>
              <a:pathLst>
                <a:path extrusionOk="0" h="6208" w="4789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g61ba9024b4_0_0"/>
            <p:cNvSpPr/>
            <p:nvPr/>
          </p:nvSpPr>
          <p:spPr>
            <a:xfrm>
              <a:off x="-33421775" y="4133825"/>
              <a:ext cx="17350" cy="18150"/>
            </a:xfrm>
            <a:custGeom>
              <a:rect b="b" l="l" r="r" t="t"/>
              <a:pathLst>
                <a:path extrusionOk="0" h="726" w="694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rgbClr val="3E60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14" name="Google Shape;1214;g61ba9024b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48"/>
            <a:ext cx="9195956" cy="51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Google Shape;1215;g61ba9024b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9250" y="2153650"/>
            <a:ext cx="3192075" cy="285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g61ba9024b4_0_0"/>
          <p:cNvSpPr txBox="1"/>
          <p:nvPr>
            <p:ph type="title"/>
          </p:nvPr>
        </p:nvSpPr>
        <p:spPr>
          <a:xfrm>
            <a:off x="621875" y="2230450"/>
            <a:ext cx="23583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800"/>
              <a:t>Panos Alexopoulos</a:t>
            </a:r>
            <a:endParaRPr sz="1800"/>
          </a:p>
        </p:txBody>
      </p:sp>
      <p:sp>
        <p:nvSpPr>
          <p:cNvPr id="1217" name="Google Shape;1217;g61ba9024b4_0_0"/>
          <p:cNvSpPr txBox="1"/>
          <p:nvPr>
            <p:ph idx="2" type="title"/>
          </p:nvPr>
        </p:nvSpPr>
        <p:spPr>
          <a:xfrm>
            <a:off x="463350" y="2931625"/>
            <a:ext cx="2953800" cy="1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Data &amp; AI Professional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http://www.panosalexopoulos.com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p.alexopoulos@gmail.com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400">
                <a:solidFill>
                  <a:schemeClr val="dk1"/>
                </a:solidFill>
              </a:rPr>
              <a:t>@PAlexop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18" name="Google Shape;1218;g61ba9024b4_0_0"/>
          <p:cNvSpPr txBox="1"/>
          <p:nvPr>
            <p:ph idx="4294967295" type="title"/>
          </p:nvPr>
        </p:nvSpPr>
        <p:spPr>
          <a:xfrm>
            <a:off x="0" y="297000"/>
            <a:ext cx="9144000" cy="5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Knowledge Graphs</a:t>
            </a:r>
            <a:endParaRPr sz="2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9" name="Google Shape;1219;g61ba9024b4_0_0"/>
          <p:cNvSpPr txBox="1"/>
          <p:nvPr>
            <p:ph idx="4294967295" type="subTitle"/>
          </p:nvPr>
        </p:nvSpPr>
        <p:spPr>
          <a:xfrm>
            <a:off x="4400" y="953400"/>
            <a:ext cx="91440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" lvl="0" marL="1778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2100"/>
              <a:buFont typeface="Roboto"/>
              <a:buNone/>
            </a:pPr>
            <a:r>
              <a:rPr i="1" lang="en-US" sz="2200">
                <a:solidFill>
                  <a:schemeClr val="lt2"/>
                </a:solidFill>
              </a:rPr>
              <a:t>Pragmatic Approach and Best Practices</a:t>
            </a:r>
            <a:endParaRPr b="0" i="0" sz="2200" u="none" cap="none" strike="noStrik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2bcaa783de6_1_6073"/>
          <p:cNvSpPr txBox="1"/>
          <p:nvPr>
            <p:ph idx="2" type="title"/>
          </p:nvPr>
        </p:nvSpPr>
        <p:spPr>
          <a:xfrm>
            <a:off x="642900" y="2263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RDF, Property Graphs, JSON-LD, NoSQL, ...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4" name="Google Shape;1284;g2bcaa783de6_1_6073"/>
          <p:cNvSpPr txBox="1"/>
          <p:nvPr>
            <p:ph idx="4" type="title"/>
          </p:nvPr>
        </p:nvSpPr>
        <p:spPr>
          <a:xfrm>
            <a:off x="3543650" y="2263400"/>
            <a:ext cx="23583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Small, medium, large, densely connected, sparsely connected, ...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85" name="Google Shape;1285;g2bcaa783de6_1_6073"/>
          <p:cNvSpPr txBox="1"/>
          <p:nvPr>
            <p:ph idx="6" type="title"/>
          </p:nvPr>
        </p:nvSpPr>
        <p:spPr>
          <a:xfrm>
            <a:off x="6291950" y="2703750"/>
            <a:ext cx="2358300" cy="16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Concrete entities, abstract entities, “real-world” entities, hierarchical relations, entity attributes, relation attributes, associative relations, constraints, axioms, rules, ...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286" name="Google Shape;1286;g2bcaa783de6_1_6073"/>
          <p:cNvSpPr txBox="1"/>
          <p:nvPr>
            <p:ph idx="8" type="title"/>
          </p:nvPr>
        </p:nvSpPr>
        <p:spPr>
          <a:xfrm>
            <a:off x="6429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Single domain, multiple domains, single context, multiple context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7" name="Google Shape;1287;g2bcaa783de6_1_6073"/>
          <p:cNvSpPr txBox="1"/>
          <p:nvPr>
            <p:ph idx="13" type="title"/>
          </p:nvPr>
        </p:nvSpPr>
        <p:spPr>
          <a:xfrm>
            <a:off x="3543638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Data Analytics, Data Integration, Semantic search, Question answering, Reasoning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88" name="Google Shape;1288;g2bcaa783de6_1_6073"/>
          <p:cNvSpPr txBox="1"/>
          <p:nvPr>
            <p:ph idx="16" type="title"/>
          </p:nvPr>
        </p:nvSpPr>
        <p:spPr>
          <a:xfrm>
            <a:off x="1202925" y="466625"/>
            <a:ext cx="67383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Important (but non-defining) dimensions of Semantic Data Models</a:t>
            </a:r>
            <a:endParaRPr/>
          </a:p>
        </p:txBody>
      </p:sp>
      <p:sp>
        <p:nvSpPr>
          <p:cNvPr id="1289" name="Google Shape;1289;g2bcaa783de6_1_6073"/>
          <p:cNvSpPr txBox="1"/>
          <p:nvPr>
            <p:ph type="title"/>
          </p:nvPr>
        </p:nvSpPr>
        <p:spPr>
          <a:xfrm>
            <a:off x="643048" y="19193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REPRESENTATION &amp; TECHNOLOGY STACK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90" name="Google Shape;1290;g2bcaa783de6_1_6073"/>
          <p:cNvSpPr txBox="1"/>
          <p:nvPr>
            <p:ph idx="3" type="title"/>
          </p:nvPr>
        </p:nvSpPr>
        <p:spPr>
          <a:xfrm>
            <a:off x="3543711" y="19193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SIZE AND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CONNECTIVITY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91" name="Google Shape;1291;g2bcaa783de6_1_6073"/>
          <p:cNvSpPr txBox="1"/>
          <p:nvPr>
            <p:ph idx="5" type="title"/>
          </p:nvPr>
        </p:nvSpPr>
        <p:spPr>
          <a:xfrm>
            <a:off x="6292025" y="2295500"/>
            <a:ext cx="2358300" cy="51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EXACT NATURE OF ELEMENTS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92" name="Google Shape;1292;g2bcaa783de6_1_6073"/>
          <p:cNvSpPr txBox="1"/>
          <p:nvPr>
            <p:ph idx="7" type="title"/>
          </p:nvPr>
        </p:nvSpPr>
        <p:spPr>
          <a:xfrm>
            <a:off x="284950" y="3425725"/>
            <a:ext cx="28689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SCOPE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93" name="Google Shape;1293;g2bcaa783de6_1_6073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PURPOSE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0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1" name="Google Shape;2031;g2bcaa783de6_1_5141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32" name="Google Shape;2032;g2bcaa783de6_1_5141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g2bcaa783de6_1_5141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Consistency</a:t>
            </a:r>
            <a:endParaRPr/>
          </a:p>
        </p:txBody>
      </p:sp>
      <p:sp>
        <p:nvSpPr>
          <p:cNvPr id="2034" name="Google Shape;2034;g2bcaa783de6_1_5141"/>
          <p:cNvSpPr txBox="1"/>
          <p:nvPr>
            <p:ph idx="1" type="subTitle"/>
          </p:nvPr>
        </p:nvSpPr>
        <p:spPr>
          <a:xfrm>
            <a:off x="432425" y="798150"/>
            <a:ext cx="4292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degree to which a </a:t>
            </a:r>
            <a:r>
              <a:rPr lang="en-US" sz="1800">
                <a:solidFill>
                  <a:schemeClr val="lt1"/>
                </a:solidFill>
              </a:rPr>
              <a:t>knowledge graph </a:t>
            </a:r>
            <a:r>
              <a:rPr lang="en-US" sz="1800"/>
              <a:t>is free of logical or semantic contradictions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2bcaa783de6_1_5148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g2bcaa783de6_1_5148"/>
          <p:cNvSpPr txBox="1"/>
          <p:nvPr>
            <p:ph type="title"/>
          </p:nvPr>
        </p:nvSpPr>
        <p:spPr>
          <a:xfrm>
            <a:off x="256125" y="227850"/>
            <a:ext cx="489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inconsistent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41" name="Google Shape;2041;g2bcaa783de6_1_5148"/>
          <p:cNvSpPr txBox="1"/>
          <p:nvPr>
            <p:ph idx="1" type="body"/>
          </p:nvPr>
        </p:nvSpPr>
        <p:spPr>
          <a:xfrm>
            <a:off x="256125" y="8409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Absence or nonenforcement of appropriate constraints and consistency rules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Too lazy or too busy to create such constraints.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 modeling framework we employ does not inherently support them.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Their enforcement is computationally too complex.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42" name="Google Shape;2042;g2bcaa783de6_1_5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4250" y="0"/>
            <a:ext cx="40697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7" name="Google Shape;2047;g2bcaa783de6_1_5155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2048;g2bcaa783de6_1_5155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g2bcaa783de6_1_5155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Conciseness</a:t>
            </a:r>
            <a:endParaRPr/>
          </a:p>
        </p:txBody>
      </p:sp>
      <p:sp>
        <p:nvSpPr>
          <p:cNvPr id="2050" name="Google Shape;2050;g2bcaa783de6_1_5155"/>
          <p:cNvSpPr txBox="1"/>
          <p:nvPr>
            <p:ph idx="1" type="subTitle"/>
          </p:nvPr>
        </p:nvSpPr>
        <p:spPr>
          <a:xfrm>
            <a:off x="432425" y="798150"/>
            <a:ext cx="4292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degree to which the </a:t>
            </a:r>
            <a:r>
              <a:rPr lang="en-US" sz="1800">
                <a:solidFill>
                  <a:schemeClr val="lt1"/>
                </a:solidFill>
              </a:rPr>
              <a:t>knowledge graph</a:t>
            </a:r>
            <a:r>
              <a:rPr lang="en-US" sz="1800"/>
              <a:t> does not contain redundant elements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2bcaa783de6_1_5162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6" name="Google Shape;2056;g2bcaa783de6_1_5162"/>
          <p:cNvSpPr txBox="1"/>
          <p:nvPr>
            <p:ph type="title"/>
          </p:nvPr>
        </p:nvSpPr>
        <p:spPr>
          <a:xfrm>
            <a:off x="256125" y="227850"/>
            <a:ext cx="489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inconcise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57" name="Google Shape;2057;g2bcaa783de6_1_5162"/>
          <p:cNvSpPr txBox="1"/>
          <p:nvPr>
            <p:ph idx="1" type="body"/>
          </p:nvPr>
        </p:nvSpPr>
        <p:spPr>
          <a:xfrm>
            <a:off x="256125" y="8409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Uncoordinated modeling from multiple parties with inadequate governance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Optimizing for different applications at the same time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Temporary elements or hacks that haven’t been removed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Legacy elements that haven’t been removed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58" name="Google Shape;2058;g2bcaa783de6_1_5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0225" y="0"/>
            <a:ext cx="41037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Google Shape;2063;g2bcaa783de6_1_5169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4" name="Google Shape;2064;g2bcaa783de6_1_5169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5" name="Google Shape;2065;g2bcaa783de6_1_5169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Relevancy</a:t>
            </a:r>
            <a:endParaRPr/>
          </a:p>
        </p:txBody>
      </p:sp>
      <p:sp>
        <p:nvSpPr>
          <p:cNvPr id="2066" name="Google Shape;2066;g2bcaa783de6_1_5169"/>
          <p:cNvSpPr txBox="1"/>
          <p:nvPr>
            <p:ph idx="1" type="subTitle"/>
          </p:nvPr>
        </p:nvSpPr>
        <p:spPr>
          <a:xfrm>
            <a:off x="432425" y="798150"/>
            <a:ext cx="4292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degree to which the </a:t>
            </a:r>
            <a:r>
              <a:rPr lang="en-US" sz="1800">
                <a:solidFill>
                  <a:schemeClr val="lt1"/>
                </a:solidFill>
              </a:rPr>
              <a:t>knowledge graph</a:t>
            </a:r>
            <a:r>
              <a:rPr lang="en-US" sz="1800"/>
              <a:t>’s structure and content are useful and important for a given task or application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2bcaa783de6_1_5176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g2bcaa783de6_1_5176"/>
          <p:cNvSpPr txBox="1"/>
          <p:nvPr>
            <p:ph type="title"/>
          </p:nvPr>
        </p:nvSpPr>
        <p:spPr>
          <a:xfrm>
            <a:off x="27525" y="227850"/>
            <a:ext cx="516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irrelevant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73" name="Google Shape;2073;g2bcaa783de6_1_5176"/>
          <p:cNvSpPr txBox="1"/>
          <p:nvPr>
            <p:ph idx="1" type="body"/>
          </p:nvPr>
        </p:nvSpPr>
        <p:spPr>
          <a:xfrm>
            <a:off x="256125" y="11457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 contains relevant information about the domain but misses information that is critical for the task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 contains relevant information about the task but in a way that is technically incompatible or not easily accessible.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 has been developed without having considered the application’s requirements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74" name="Google Shape;2074;g2bcaa783de6_1_5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7325" y="0"/>
            <a:ext cx="4166676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8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Google Shape;2079;g2bcaa783de6_1_5183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0" name="Google Shape;2080;g2bcaa783de6_1_5183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g2bcaa783de6_1_5183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Understandability</a:t>
            </a:r>
            <a:endParaRPr/>
          </a:p>
        </p:txBody>
      </p:sp>
      <p:sp>
        <p:nvSpPr>
          <p:cNvPr id="2082" name="Google Shape;2082;g2bcaa783de6_1_5183"/>
          <p:cNvSpPr txBox="1"/>
          <p:nvPr>
            <p:ph idx="1" type="subTitle"/>
          </p:nvPr>
        </p:nvSpPr>
        <p:spPr>
          <a:xfrm>
            <a:off x="432425" y="798150"/>
            <a:ext cx="4368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ease with which human consumers can understand and utilize the </a:t>
            </a:r>
            <a:r>
              <a:rPr lang="en-US" sz="1800">
                <a:solidFill>
                  <a:schemeClr val="lt1"/>
                </a:solidFill>
              </a:rPr>
              <a:t>knowledge graph</a:t>
            </a:r>
            <a:r>
              <a:rPr lang="en-US" sz="1800"/>
              <a:t>’s elements, without misunderstanding or doubting their meaning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g2bcaa783de6_1_5190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g2bcaa783de6_1_5190"/>
          <p:cNvSpPr txBox="1"/>
          <p:nvPr>
            <p:ph type="title"/>
          </p:nvPr>
        </p:nvSpPr>
        <p:spPr>
          <a:xfrm>
            <a:off x="27525" y="227850"/>
            <a:ext cx="516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difficult to understand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89" name="Google Shape;2089;g2bcaa783de6_1_5190"/>
          <p:cNvSpPr txBox="1"/>
          <p:nvPr>
            <p:ph idx="1" type="body"/>
          </p:nvPr>
        </p:nvSpPr>
        <p:spPr>
          <a:xfrm>
            <a:off x="256125" y="11457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Bad or inadequate descriptions.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Ambiguous or inaccurate element names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Obscure axioms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Lack of human-readable definitions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Undocumented biases and assumptions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90" name="Google Shape;2090;g2bcaa783de6_1_5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0225" y="-2"/>
            <a:ext cx="39513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4" name="Shape 2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5" name="Google Shape;2095;g2bcaa783de6_1_5197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Google Shape;2096;g2bcaa783de6_1_5197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g2bcaa783de6_1_5197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Trustworthiness</a:t>
            </a:r>
            <a:endParaRPr/>
          </a:p>
        </p:txBody>
      </p:sp>
      <p:sp>
        <p:nvSpPr>
          <p:cNvPr id="2098" name="Google Shape;2098;g2bcaa783de6_1_5197"/>
          <p:cNvSpPr txBox="1"/>
          <p:nvPr>
            <p:ph idx="1" type="subTitle"/>
          </p:nvPr>
        </p:nvSpPr>
        <p:spPr>
          <a:xfrm>
            <a:off x="432425" y="798150"/>
            <a:ext cx="43683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perception and confidence in the quality of the </a:t>
            </a:r>
            <a:r>
              <a:rPr lang="en-US" sz="1800">
                <a:solidFill>
                  <a:schemeClr val="lt1"/>
                </a:solidFill>
              </a:rPr>
              <a:t>knowledge graph</a:t>
            </a:r>
            <a:r>
              <a:rPr lang="en-US" sz="1800"/>
              <a:t> by its users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2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g2bcaa783de6_1_520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g2bcaa783de6_1_5204"/>
          <p:cNvSpPr txBox="1"/>
          <p:nvPr>
            <p:ph type="title"/>
          </p:nvPr>
        </p:nvSpPr>
        <p:spPr>
          <a:xfrm>
            <a:off x="27525" y="227850"/>
            <a:ext cx="516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untrustworthy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05" name="Google Shape;2105;g2bcaa783de6_1_5204"/>
          <p:cNvSpPr txBox="1"/>
          <p:nvPr>
            <p:ph idx="1" type="body"/>
          </p:nvPr>
        </p:nvSpPr>
        <p:spPr>
          <a:xfrm>
            <a:off x="256125" y="8409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Lack of endorsement or adoption by different communities and industries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Non-availability and content of formal evaluations and experience reports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Lack of provenance information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Reasons to believe that the model contains biases and reflects the own interests of its creators.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06" name="Google Shape;2106;g2bcaa783de6_1_5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16475" y="11075"/>
            <a:ext cx="41275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bcaa783de6_1_6087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Crucial dimensions of Knowledge Graphs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299" name="Google Shape;1299;g2bcaa783de6_1_6087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ACCURACY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00" name="Google Shape;1300;g2bcaa783de6_1_6087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How correct/accurate is the meaning of each entity, relation or other element for all people and systems that use the graph.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1" name="Google Shape;1301;g2bcaa783de6_1_6087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EXPLICITNESS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02" name="Google Shape;1302;g2bcaa783de6_1_6087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How clear and unambiguous is the meaning of each entity, relation or other element for all people and systems that use the graph.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303" name="Google Shape;1303;g2bcaa783de6_1_6087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MEANING AGREEMENT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04" name="Google Shape;1304;g2bcaa783de6_1_6087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How commonly acceptable is the meaning of each entity, relation or other element among the people and systems that use the graph.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1" name="Google Shape;2111;g2bcaa783de6_1_5211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Discussion point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12" name="Google Shape;2112;g2bcaa783de6_1_5211"/>
          <p:cNvSpPr txBox="1"/>
          <p:nvPr>
            <p:ph idx="4294967295" type="body"/>
          </p:nvPr>
        </p:nvSpPr>
        <p:spPr>
          <a:xfrm>
            <a:off x="256125" y="840900"/>
            <a:ext cx="5691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biases might this knowledge have?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13" name="Google Shape;2113;g2bcaa783de6_1_5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525" y="1020775"/>
            <a:ext cx="3347475" cy="35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Google Shape;2114;g2bcaa783de6_1_5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425" y="1731000"/>
            <a:ext cx="6086124" cy="25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2c052fd0662_0_670"/>
          <p:cNvSpPr txBox="1"/>
          <p:nvPr>
            <p:ph idx="2" type="title"/>
          </p:nvPr>
        </p:nvSpPr>
        <p:spPr>
          <a:xfrm>
            <a:off x="795300" y="2263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dimensions are of interest and how important are they?</a:t>
            </a:r>
            <a:endParaRPr/>
          </a:p>
        </p:txBody>
      </p:sp>
      <p:sp>
        <p:nvSpPr>
          <p:cNvPr id="2120" name="Google Shape;2120;g2c052fd0662_0_670"/>
          <p:cNvSpPr txBox="1"/>
          <p:nvPr>
            <p:ph idx="4" type="title"/>
          </p:nvPr>
        </p:nvSpPr>
        <p:spPr>
          <a:xfrm>
            <a:off x="3543638" y="2263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Determine signals and heuristics that could proactively detect quality problems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1" name="Google Shape;2121;g2c052fd0662_0_670"/>
          <p:cNvSpPr txBox="1"/>
          <p:nvPr>
            <p:ph idx="6" type="title"/>
          </p:nvPr>
        </p:nvSpPr>
        <p:spPr>
          <a:xfrm>
            <a:off x="6291975" y="3025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Determine who is going to be monitoring the quality and how should they act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2" name="Google Shape;2122;g2c052fd0662_0_670"/>
          <p:cNvSpPr txBox="1"/>
          <p:nvPr>
            <p:ph idx="8" type="title"/>
          </p:nvPr>
        </p:nvSpPr>
        <p:spPr>
          <a:xfrm>
            <a:off x="795300" y="38460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Determine what you want to measure per dimension, how to measure it, when to measure it, and how should the measurement results be interpreted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3" name="Google Shape;2123;g2c052fd0662_0_670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Define and implement error diagnosis and fixing guidelines and/or methods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24" name="Google Shape;2124;g2c052fd0662_0_670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Implementing KG Quality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2125" name="Google Shape;2125;g2c052fd0662_0_670"/>
          <p:cNvSpPr txBox="1"/>
          <p:nvPr>
            <p:ph type="title"/>
          </p:nvPr>
        </p:nvSpPr>
        <p:spPr>
          <a:xfrm>
            <a:off x="5668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Step 1: Select quality dimensions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26" name="Google Shape;2126;g2c052fd0662_0_670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Step 3: Define and implement quality signals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27" name="Google Shape;2127;g2c052fd0662_0_670"/>
          <p:cNvSpPr txBox="1"/>
          <p:nvPr>
            <p:ph idx="5" type="title"/>
          </p:nvPr>
        </p:nvSpPr>
        <p:spPr>
          <a:xfrm>
            <a:off x="6292048" y="26813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Step 5: Operationalize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28" name="Google Shape;2128;g2c052fd0662_0_670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Step 2: Define and implement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quality metrics 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29" name="Google Shape;2129;g2c052fd0662_0_670"/>
          <p:cNvSpPr txBox="1"/>
          <p:nvPr>
            <p:ph idx="9" type="title"/>
          </p:nvPr>
        </p:nvSpPr>
        <p:spPr>
          <a:xfrm>
            <a:off x="3543711" y="33495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rgbClr val="435D74"/>
                </a:solidFill>
              </a:rPr>
              <a:t>Step 4: Define diagnostic and fixing actions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g2b976f8eb0e_0_346"/>
          <p:cNvSpPr txBox="1"/>
          <p:nvPr>
            <p:ph type="title"/>
          </p:nvPr>
        </p:nvSpPr>
        <p:spPr>
          <a:xfrm>
            <a:off x="355975" y="1765250"/>
            <a:ext cx="42480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Make it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useful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2135" name="Google Shape;2135;g2b976f8eb0e_0_3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5950" y="0"/>
            <a:ext cx="39280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9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g2c094be9304_0_168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Semantic Data Layer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41" name="Google Shape;2141;g2c094be9304_0_168"/>
          <p:cNvSpPr txBox="1"/>
          <p:nvPr>
            <p:ph idx="4294967295" type="body"/>
          </p:nvPr>
        </p:nvSpPr>
        <p:spPr>
          <a:xfrm>
            <a:off x="256125" y="840900"/>
            <a:ext cx="73005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42" name="Google Shape;2142;g2c094be9304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5875" y="811213"/>
            <a:ext cx="4876800" cy="404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2bcaa783de6_1_5691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Entity Linking and Disambiguation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48" name="Google Shape;2148;g2bcaa783de6_1_5691"/>
          <p:cNvSpPr txBox="1"/>
          <p:nvPr>
            <p:ph idx="4294967295" type="body"/>
          </p:nvPr>
        </p:nvSpPr>
        <p:spPr>
          <a:xfrm>
            <a:off x="256125" y="840900"/>
            <a:ext cx="73005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49" name="Google Shape;2149;g2bcaa783de6_1_56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150" y="1377424"/>
            <a:ext cx="7725575" cy="314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3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g2bcaa783de6_1_5696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Graph Analytics Algorithms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55" name="Google Shape;2155;g2bcaa783de6_1_5696"/>
          <p:cNvSpPr txBox="1"/>
          <p:nvPr>
            <p:ph idx="4294967295" type="body"/>
          </p:nvPr>
        </p:nvSpPr>
        <p:spPr>
          <a:xfrm>
            <a:off x="256125" y="840900"/>
            <a:ext cx="73005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56" name="Google Shape;2156;g2bcaa783de6_1_56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3876" y="1086525"/>
            <a:ext cx="4786851" cy="39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2be8b9a24a0_0_195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Knowledge Graphs enhancing Large Language Models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2162" name="Google Shape;2162;g2be8b9a24a0_0_195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PRE-TRAINING AND FINE-TUNING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63" name="Google Shape;2163;g2be8b9a24a0_0_195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Using a KG as training data for an LLM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64" name="Google Shape;2164;g2be8b9a24a0_0_195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QUERYING AND INFERENCING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65" name="Google Shape;2165;g2be8b9a24a0_0_195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Using a KG to contextualize the input of an LLM and provide better responses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2166" name="Google Shape;2166;g2be8b9a24a0_0_195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EXPLANATION AND INTERPRETATION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167" name="Google Shape;2167;g2be8b9a24a0_0_195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Using a KG to explain the responses and behaviour of an LLM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1" name="Shape 2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g2bcaa783de6_1_5701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Grounding LLMs with Knowledge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73" name="Google Shape;2173;g2bcaa783de6_1_5701"/>
          <p:cNvSpPr txBox="1"/>
          <p:nvPr>
            <p:ph idx="4294967295" type="body"/>
          </p:nvPr>
        </p:nvSpPr>
        <p:spPr>
          <a:xfrm>
            <a:off x="256125" y="840900"/>
            <a:ext cx="73005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74" name="Google Shape;2174;g2bcaa783de6_1_57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0650" y="1435100"/>
            <a:ext cx="7120274" cy="33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8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2b976f8eb0e_0_351"/>
          <p:cNvSpPr txBox="1"/>
          <p:nvPr>
            <p:ph type="title"/>
          </p:nvPr>
        </p:nvSpPr>
        <p:spPr>
          <a:xfrm>
            <a:off x="355975" y="1765250"/>
            <a:ext cx="42480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Make it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last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2180" name="Google Shape;2180;g2b976f8eb0e_0_3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0"/>
            <a:ext cx="399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4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5" name="Google Shape;2185;g2bcaa783de6_1_5706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Knowledge Graph Evolution Strategy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86" name="Google Shape;2186;g2bcaa783de6_1_5706"/>
          <p:cNvSpPr txBox="1"/>
          <p:nvPr>
            <p:ph idx="4294967295" type="body"/>
          </p:nvPr>
        </p:nvSpPr>
        <p:spPr>
          <a:xfrm>
            <a:off x="256125" y="840900"/>
            <a:ext cx="49344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When to improve: 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Reactive v.s. Proactive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Release frequency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What to improve: 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Breadth v.s. Depth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Precision v.s. Recall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Knowledge v.s. Methods v.s. Infrastructure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87" name="Google Shape;2187;g2bcaa783de6_1_57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847" y="2061025"/>
            <a:ext cx="3699350" cy="17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bcaa783de6_1_6706"/>
          <p:cNvSpPr txBox="1"/>
          <p:nvPr>
            <p:ph type="title"/>
          </p:nvPr>
        </p:nvSpPr>
        <p:spPr>
          <a:xfrm>
            <a:off x="367675" y="336975"/>
            <a:ext cx="8703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Semantic gap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310" name="Google Shape;1310;g2bcaa783de6_1_67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75" y="1518775"/>
            <a:ext cx="2871275" cy="19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g2bcaa783de6_1_67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2926" y="1501612"/>
            <a:ext cx="3427200" cy="214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Google Shape;1312;g2bcaa783de6_1_67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15863" y="1619600"/>
            <a:ext cx="1865249" cy="186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2c094be9304_0_175"/>
          <p:cNvSpPr txBox="1"/>
          <p:nvPr>
            <p:ph type="title"/>
          </p:nvPr>
        </p:nvSpPr>
        <p:spPr>
          <a:xfrm>
            <a:off x="256125" y="227850"/>
            <a:ext cx="7300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Knowledge Graph Evolution Strategy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193" name="Google Shape;2193;g2c094be9304_0_175"/>
          <p:cNvSpPr txBox="1"/>
          <p:nvPr>
            <p:ph idx="4294967295" type="body"/>
          </p:nvPr>
        </p:nvSpPr>
        <p:spPr>
          <a:xfrm>
            <a:off x="256125" y="840900"/>
            <a:ext cx="49344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How to decide/prioritize: 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Democracy v.s. Aristocracy v.s. Dictatorship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User-driven v.s. Data-driven v.s. Expert-driven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How to customize: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 “One graph to rule them all” v.s. customized versions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194" name="Google Shape;2194;g2c094be9304_0_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6847" y="2061025"/>
            <a:ext cx="3699350" cy="17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2bfd9862e3c_0_285"/>
          <p:cNvSpPr txBox="1"/>
          <p:nvPr>
            <p:ph type="title"/>
          </p:nvPr>
        </p:nvSpPr>
        <p:spPr>
          <a:xfrm>
            <a:off x="378550" y="320675"/>
            <a:ext cx="8703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Semantic drift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200" name="Google Shape;2200;g2bfd9862e3c_0_285"/>
          <p:cNvSpPr txBox="1"/>
          <p:nvPr>
            <p:ph idx="4294967295" type="body"/>
          </p:nvPr>
        </p:nvSpPr>
        <p:spPr>
          <a:xfrm>
            <a:off x="256125" y="1069500"/>
            <a:ext cx="79980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The phenomenon where a term or concept meaning and usage change over time, often in such a way that its new meaning is radically different than the initial one. 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Typically occurs due to linguistic, psychological, and sociocultural forces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</p:txBody>
      </p:sp>
      <p:pic>
        <p:nvPicPr>
          <p:cNvPr id="2201" name="Google Shape;2201;g2bfd9862e3c_0_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975" y="2565025"/>
            <a:ext cx="6318749" cy="200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2bfd9862e3c_0_291"/>
          <p:cNvSpPr txBox="1"/>
          <p:nvPr>
            <p:ph type="title"/>
          </p:nvPr>
        </p:nvSpPr>
        <p:spPr>
          <a:xfrm>
            <a:off x="367675" y="336975"/>
            <a:ext cx="87036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Why care about semantic drift?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207" name="Google Shape;2207;g2bfd9862e3c_0_291"/>
          <p:cNvSpPr txBox="1"/>
          <p:nvPr>
            <p:ph idx="4294967295" type="body"/>
          </p:nvPr>
        </p:nvSpPr>
        <p:spPr>
          <a:xfrm>
            <a:off x="256125" y="1069500"/>
            <a:ext cx="5680500" cy="38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Knowledge Graphs</a:t>
            </a:r>
            <a:r>
              <a:rPr lang="en-US">
                <a:solidFill>
                  <a:srgbClr val="010101"/>
                </a:solidFill>
              </a:rPr>
              <a:t> are dynamic artifacts that need to evolve over time if they are to maintain and improve their quality and usefulness.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As users of KGs, w</a:t>
            </a:r>
            <a:r>
              <a:rPr lang="en-US">
                <a:solidFill>
                  <a:srgbClr val="010101"/>
                </a:solidFill>
              </a:rPr>
              <a:t>e need to ensure that the entities’ </a:t>
            </a:r>
            <a:r>
              <a:rPr lang="en-US" u="sng">
                <a:solidFill>
                  <a:srgbClr val="010101"/>
                </a:solidFill>
              </a:rPr>
              <a:t>meanings are in sync</a:t>
            </a:r>
            <a:r>
              <a:rPr lang="en-US">
                <a:solidFill>
                  <a:srgbClr val="010101"/>
                </a:solidFill>
              </a:rPr>
              <a:t> with the ones in the data and applications we currently apply the models to. 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○"/>
            </a:pPr>
            <a:r>
              <a:rPr lang="en-US">
                <a:solidFill>
                  <a:srgbClr val="010101"/>
                </a:solidFill>
              </a:rPr>
              <a:t>E.g., the concept of “Customer” 10 years ago might be different than the current one.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As creators and maintainers of KGs, we need to </a:t>
            </a:r>
            <a:r>
              <a:rPr lang="en-US" u="sng">
                <a:solidFill>
                  <a:srgbClr val="010101"/>
                </a:solidFill>
              </a:rPr>
              <a:t>know which entities change meaning and at what pace. </a:t>
            </a:r>
            <a:endParaRPr u="sng">
              <a:solidFill>
                <a:srgbClr val="01010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</p:txBody>
      </p:sp>
      <p:pic>
        <p:nvPicPr>
          <p:cNvPr id="2208" name="Google Shape;2208;g2bfd9862e3c_0_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0775" y="1740150"/>
            <a:ext cx="2553425" cy="1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2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2c094be9304_0_187"/>
          <p:cNvSpPr txBox="1"/>
          <p:nvPr/>
        </p:nvSpPr>
        <p:spPr>
          <a:xfrm>
            <a:off x="1023900" y="2187200"/>
            <a:ext cx="2358300" cy="18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Semantic modeling requires technical and domain expertise that only few people can reliably provide. 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/>
              <a:t>With too many opinions, it’s hard to steer the KG toward achieving specific goals.</a:t>
            </a:r>
            <a:endParaRPr sz="1600"/>
          </a:p>
        </p:txBody>
      </p:sp>
      <p:sp>
        <p:nvSpPr>
          <p:cNvPr id="2214" name="Google Shape;2214;g2c094be9304_0_187"/>
          <p:cNvSpPr txBox="1"/>
          <p:nvPr/>
        </p:nvSpPr>
        <p:spPr>
          <a:xfrm>
            <a:off x="5601050" y="2187200"/>
            <a:ext cx="2358300" cy="19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Without large-scale collaboration, it’s pretty hard or too expensive for a KG to evolve fast enough.</a:t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Without diverse opinions and perspectives, a KG will definitely contain biases.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2215" name="Google Shape;2215;g2c094be9304_0_187"/>
          <p:cNvSpPr txBox="1"/>
          <p:nvPr/>
        </p:nvSpPr>
        <p:spPr>
          <a:xfrm>
            <a:off x="928200" y="1217625"/>
            <a:ext cx="2486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5D74"/>
                </a:solidFill>
              </a:rPr>
              <a:t>ARGUMENTS FOR CENTRALIZATION</a:t>
            </a:r>
            <a:endParaRPr b="1" sz="1800">
              <a:solidFill>
                <a:srgbClr val="435D74"/>
              </a:solidFill>
            </a:endParaRPr>
          </a:p>
        </p:txBody>
      </p:sp>
      <p:sp>
        <p:nvSpPr>
          <p:cNvPr id="2216" name="Google Shape;2216;g2c094be9304_0_187"/>
          <p:cNvSpPr txBox="1"/>
          <p:nvPr/>
        </p:nvSpPr>
        <p:spPr>
          <a:xfrm>
            <a:off x="5448700" y="1614500"/>
            <a:ext cx="28305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435D74"/>
                </a:solidFill>
              </a:rPr>
              <a:t>ARGUMENTS FOR DECENTRALIZATION</a:t>
            </a:r>
            <a:endParaRPr b="1" sz="1800">
              <a:solidFill>
                <a:srgbClr val="435D74"/>
              </a:solidFill>
            </a:endParaRPr>
          </a:p>
        </p:txBody>
      </p:sp>
      <p:cxnSp>
        <p:nvCxnSpPr>
          <p:cNvPr id="2217" name="Google Shape;2217;g2c094be9304_0_187"/>
          <p:cNvCxnSpPr/>
          <p:nvPr/>
        </p:nvCxnSpPr>
        <p:spPr>
          <a:xfrm>
            <a:off x="4490875" y="1390725"/>
            <a:ext cx="12300" cy="2923200"/>
          </a:xfrm>
          <a:prstGeom prst="straightConnector1">
            <a:avLst/>
          </a:prstGeom>
          <a:noFill/>
          <a:ln cap="flat" cmpd="sng" w="9525">
            <a:solidFill>
              <a:srgbClr val="D300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8" name="Google Shape;2218;g2c094be9304_0_187"/>
          <p:cNvSpPr txBox="1"/>
          <p:nvPr>
            <p:ph idx="4294967295" type="title"/>
          </p:nvPr>
        </p:nvSpPr>
        <p:spPr>
          <a:xfrm>
            <a:off x="1536125" y="314225"/>
            <a:ext cx="60246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200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rPr>
              <a:t>Knowledge Graph Governance</a:t>
            </a:r>
            <a:endParaRPr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2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2c094be9304_0_204"/>
          <p:cNvSpPr txBox="1"/>
          <p:nvPr>
            <p:ph type="title"/>
          </p:nvPr>
        </p:nvSpPr>
        <p:spPr>
          <a:xfrm>
            <a:off x="256125" y="227850"/>
            <a:ext cx="8216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Factors to consider when designing your governance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224" name="Google Shape;2224;g2c094be9304_0_204"/>
          <p:cNvSpPr txBox="1"/>
          <p:nvPr>
            <p:ph idx="4294967295" type="body"/>
          </p:nvPr>
        </p:nvSpPr>
        <p:spPr>
          <a:xfrm>
            <a:off x="256125" y="1221900"/>
            <a:ext cx="49344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 automation degree of the KG’s development and quality control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Its modularity and complexity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Its (required) breadth, diversity, and vagueness of your model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Your quality priorities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 expected impact of the potential changes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225" name="Google Shape;2225;g2c094be9304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2925" y="952950"/>
            <a:ext cx="3648676" cy="364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9" name="Shape 2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0" name="Google Shape;2230;g2b9750f951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4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5" name="Google Shape;2235;g190d46b01b7_0_1255"/>
          <p:cNvSpPr txBox="1"/>
          <p:nvPr>
            <p:ph idx="2" type="title"/>
          </p:nvPr>
        </p:nvSpPr>
        <p:spPr>
          <a:xfrm>
            <a:off x="795300" y="35588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Use them for things you can easily check or for which you don’t need high accuracy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Use them in conjunction with other knowledge sources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36" name="Google Shape;2236;g190d46b01b7_0_1255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Take Aways</a:t>
            </a:r>
            <a:endParaRPr/>
          </a:p>
        </p:txBody>
      </p:sp>
      <p:sp>
        <p:nvSpPr>
          <p:cNvPr id="2237" name="Google Shape;2237;g190d46b01b7_0_1255"/>
          <p:cNvSpPr txBox="1"/>
          <p:nvPr>
            <p:ph type="title"/>
          </p:nvPr>
        </p:nvSpPr>
        <p:spPr>
          <a:xfrm>
            <a:off x="795450" y="2992450"/>
            <a:ext cx="23583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LLMs are unreliable knowledge providers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238" name="Google Shape;2238;g190d46b01b7_0_1255"/>
          <p:cNvSpPr txBox="1"/>
          <p:nvPr>
            <p:ph idx="2" type="title"/>
          </p:nvPr>
        </p:nvSpPr>
        <p:spPr>
          <a:xfrm>
            <a:off x="3538500" y="3558800"/>
            <a:ext cx="23583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They have learned modeling languages but they don’t really understand their semantics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Use with caution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2239" name="Google Shape;2239;g190d46b01b7_0_1255"/>
          <p:cNvSpPr txBox="1"/>
          <p:nvPr>
            <p:ph type="title"/>
          </p:nvPr>
        </p:nvSpPr>
        <p:spPr>
          <a:xfrm>
            <a:off x="3538650" y="2845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A Knowledge Graph is not just an engineering project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2240" name="Google Shape;2240;g190d46b01b7_0_1255"/>
          <p:cNvSpPr txBox="1"/>
          <p:nvPr>
            <p:ph idx="2" type="title"/>
          </p:nvPr>
        </p:nvSpPr>
        <p:spPr>
          <a:xfrm>
            <a:off x="6357900" y="3558800"/>
            <a:ext cx="26139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There can still be hallucination problems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They can become much better if they are fine-tuned and adapted for special tasks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41" name="Google Shape;2241;g190d46b01b7_0_1255"/>
          <p:cNvSpPr txBox="1"/>
          <p:nvPr>
            <p:ph type="title"/>
          </p:nvPr>
        </p:nvSpPr>
        <p:spPr>
          <a:xfrm>
            <a:off x="6358050" y="278063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LLMs can be decent knowledge miners</a:t>
            </a:r>
            <a:endParaRPr>
              <a:solidFill>
                <a:srgbClr val="435D74"/>
              </a:solidFill>
            </a:endParaRPr>
          </a:p>
        </p:txBody>
      </p:sp>
      <p:pic>
        <p:nvPicPr>
          <p:cNvPr descr="knowledge_miner.jpg" id="2242" name="Google Shape;2242;g190d46b01b7_0_1255"/>
          <p:cNvPicPr preferRelativeResize="0"/>
          <p:nvPr/>
        </p:nvPicPr>
        <p:blipFill rotWithShape="1">
          <a:blip r:embed="rId3">
            <a:alphaModFix/>
          </a:blip>
          <a:srcRect b="-13389" l="0" r="0" t="13389"/>
          <a:stretch/>
        </p:blipFill>
        <p:spPr>
          <a:xfrm>
            <a:off x="7012150" y="1767850"/>
            <a:ext cx="966000" cy="11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3" name="Google Shape;2243;g190d46b01b7_0_12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8500" y="1698000"/>
            <a:ext cx="2119939" cy="11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g190d46b01b7_0_12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1700" y="1774200"/>
            <a:ext cx="2119939" cy="11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8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2c094be9304_0_219"/>
          <p:cNvSpPr txBox="1"/>
          <p:nvPr>
            <p:ph type="title"/>
          </p:nvPr>
        </p:nvSpPr>
        <p:spPr>
          <a:xfrm>
            <a:off x="256125" y="227850"/>
            <a:ext cx="7877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Upcoming 2-Day Online Course on Knowledge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2250" name="Google Shape;2250;g2c094be9304_0_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900" y="925800"/>
            <a:ext cx="6386202" cy="403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18c6cad5bdf_0_874"/>
          <p:cNvSpPr txBox="1"/>
          <p:nvPr>
            <p:ph type="title"/>
          </p:nvPr>
        </p:nvSpPr>
        <p:spPr>
          <a:xfrm>
            <a:off x="256125" y="227850"/>
            <a:ext cx="501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Thank you!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256" name="Google Shape;2256;g18c6cad5bdf_0_874"/>
          <p:cNvSpPr txBox="1"/>
          <p:nvPr>
            <p:ph idx="4294967295" type="body"/>
          </p:nvPr>
        </p:nvSpPr>
        <p:spPr>
          <a:xfrm>
            <a:off x="256125" y="840900"/>
            <a:ext cx="5019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E-mail:</a:t>
            </a:r>
            <a:r>
              <a:rPr lang="en-US">
                <a:solidFill>
                  <a:schemeClr val="dk1"/>
                </a:solidFill>
              </a:rPr>
              <a:t> p.alexopoulos@gmail.com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Web:</a:t>
            </a:r>
            <a:r>
              <a:rPr lang="en-US">
                <a:solidFill>
                  <a:schemeClr val="dk1"/>
                </a:solidFill>
              </a:rPr>
              <a:t> http://www.panosalexopoulos.com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Twitter:</a:t>
            </a:r>
            <a:r>
              <a:rPr lang="en-US">
                <a:solidFill>
                  <a:schemeClr val="dk1"/>
                </a:solidFill>
              </a:rPr>
              <a:t> @PAlexop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257" name="Google Shape;2257;g18c6cad5bdf_0_8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9436" y="2242175"/>
            <a:ext cx="2110750" cy="27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8" name="Google Shape;2258;g18c6cad5bdf_0_8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550" y="338151"/>
            <a:ext cx="2678525" cy="17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9" name="Google Shape;2259;g18c6cad5bdf_0_8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9375" y="2559800"/>
            <a:ext cx="4156974" cy="23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bcaa783de6_1_6713"/>
          <p:cNvSpPr txBox="1"/>
          <p:nvPr>
            <p:ph idx="16" type="title"/>
          </p:nvPr>
        </p:nvSpPr>
        <p:spPr>
          <a:xfrm>
            <a:off x="1202925" y="238025"/>
            <a:ext cx="6738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Three High-Level Uses of Knowledge Graphs</a:t>
            </a:r>
            <a:endParaRPr/>
          </a:p>
        </p:txBody>
      </p:sp>
      <p:sp>
        <p:nvSpPr>
          <p:cNvPr id="1318" name="Google Shape;1318;g2bcaa783de6_1_6713"/>
          <p:cNvSpPr txBox="1"/>
          <p:nvPr>
            <p:ph type="title"/>
          </p:nvPr>
        </p:nvSpPr>
        <p:spPr>
          <a:xfrm>
            <a:off x="490650" y="1987775"/>
            <a:ext cx="2358300" cy="38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Integrating Data in a Semantic Way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1319" name="Google Shape;1319;g2bcaa783de6_1_6713"/>
          <p:cNvSpPr txBox="1"/>
          <p:nvPr>
            <p:ph type="title"/>
          </p:nvPr>
        </p:nvSpPr>
        <p:spPr>
          <a:xfrm>
            <a:off x="3538500" y="1932796"/>
            <a:ext cx="2358300" cy="42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Data Analytics </a:t>
            </a:r>
            <a:endParaRPr sz="1600">
              <a:solidFill>
                <a:srgbClr val="00345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and Science</a:t>
            </a:r>
            <a:endParaRPr sz="1600">
              <a:solidFill>
                <a:srgbClr val="003454"/>
              </a:solidFill>
            </a:endParaRPr>
          </a:p>
        </p:txBody>
      </p:sp>
      <p:sp>
        <p:nvSpPr>
          <p:cNvPr id="1320" name="Google Shape;1320;g2bcaa783de6_1_6713"/>
          <p:cNvSpPr txBox="1"/>
          <p:nvPr>
            <p:ph type="title"/>
          </p:nvPr>
        </p:nvSpPr>
        <p:spPr>
          <a:xfrm>
            <a:off x="6358050" y="1778600"/>
            <a:ext cx="2358300" cy="745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3454"/>
                </a:solidFill>
              </a:rPr>
              <a:t>Complementing and Enhancing Machine Learning Applications</a:t>
            </a:r>
            <a:endParaRPr sz="1600">
              <a:solidFill>
                <a:srgbClr val="003454"/>
              </a:solidFill>
            </a:endParaRPr>
          </a:p>
        </p:txBody>
      </p:sp>
      <p:pic>
        <p:nvPicPr>
          <p:cNvPr id="1321" name="Google Shape;1321;g2bcaa783de6_1_67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25" y="2552400"/>
            <a:ext cx="3084075" cy="150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g2bcaa783de6_1_67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875" y="2445350"/>
            <a:ext cx="1767300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Google Shape;1323;g2bcaa783de6_1_67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6601" y="2630350"/>
            <a:ext cx="2610924" cy="14686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8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bcaa783de6_1_6723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Bloomberg uses their Knowledge Graph</a:t>
            </a:r>
            <a:endParaRPr/>
          </a:p>
        </p:txBody>
      </p:sp>
      <p:pic>
        <p:nvPicPr>
          <p:cNvPr id="1330" name="Google Shape;1330;g2bcaa783de6_1_67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550" y="996634"/>
            <a:ext cx="6943027" cy="389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2bcaa783de6_1_6729"/>
          <p:cNvSpPr txBox="1"/>
          <p:nvPr>
            <p:ph type="title"/>
          </p:nvPr>
        </p:nvSpPr>
        <p:spPr>
          <a:xfrm>
            <a:off x="367675" y="413175"/>
            <a:ext cx="870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Bloomberg uses their Knowledge Graph</a:t>
            </a:r>
            <a:endParaRPr/>
          </a:p>
        </p:txBody>
      </p:sp>
      <p:pic>
        <p:nvPicPr>
          <p:cNvPr id="1337" name="Google Shape;1337;g2bcaa783de6_1_6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070175"/>
            <a:ext cx="6768102" cy="373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Google Shape;1342;g2bcaa783de6_1_7166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g2bcaa783de6_1_7166"/>
          <p:cNvSpPr/>
          <p:nvPr/>
        </p:nvSpPr>
        <p:spPr>
          <a:xfrm>
            <a:off x="477850" y="0"/>
            <a:ext cx="4144500" cy="48075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2bcaa783de6_1_7166"/>
          <p:cNvSpPr txBox="1"/>
          <p:nvPr>
            <p:ph type="title"/>
          </p:nvPr>
        </p:nvSpPr>
        <p:spPr>
          <a:xfrm>
            <a:off x="519250" y="372775"/>
            <a:ext cx="40617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 knowledge graph project is almost never a one-off, purely technical, engineering project</a:t>
            </a:r>
            <a:endParaRPr u="sng"/>
          </a:p>
        </p:txBody>
      </p:sp>
      <p:sp>
        <p:nvSpPr>
          <p:cNvPr id="1345" name="Google Shape;1345;g2bcaa783de6_1_7166"/>
          <p:cNvSpPr txBox="1"/>
          <p:nvPr>
            <p:ph idx="1" type="subTitle"/>
          </p:nvPr>
        </p:nvSpPr>
        <p:spPr>
          <a:xfrm>
            <a:off x="584825" y="1898425"/>
            <a:ext cx="3960000" cy="26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graphs we build require a continuous effort to keep them relevant and useful.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We have to take into account business, strategic, and organizational aspects.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2bcaa783de6_1_7322"/>
          <p:cNvSpPr txBox="1"/>
          <p:nvPr>
            <p:ph type="title"/>
          </p:nvPr>
        </p:nvSpPr>
        <p:spPr>
          <a:xfrm>
            <a:off x="256125" y="227850"/>
            <a:ext cx="363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 tale of two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351" name="Google Shape;1351;g2bcaa783de6_1_7322"/>
          <p:cNvSpPr txBox="1"/>
          <p:nvPr>
            <p:ph idx="4294967295" type="body"/>
          </p:nvPr>
        </p:nvSpPr>
        <p:spPr>
          <a:xfrm>
            <a:off x="256125" y="840900"/>
            <a:ext cx="4974900" cy="2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EU’s ESCO knowledge graph: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Released September 2017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12K Skill and 3K Profession interrelated concepts in 27 languages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Built completely manually by experts in 6 years and cost ~15 million Euros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To be updated once a year by a maintenance committee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DBPedia knowledge graph 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First release in 2007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Currently &gt;17M entities in 127 languages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Automatically extracted from Wikipedia infoboxes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Live version and monthly releases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352" name="Google Shape;1352;g2bcaa783de6_1_73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8200" y="380250"/>
            <a:ext cx="3714751" cy="19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2bcaa783de6_1_73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7550" y="2664050"/>
            <a:ext cx="3585400" cy="2215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2b976f8eb0e_0_0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are we building, why are we building it, how are we building it, who is building it, who cares?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359" name="Google Shape;1359;g2b976f8eb0e_0_0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Modeling the schema(s), building data population pipelines</a:t>
            </a:r>
            <a:endParaRPr/>
          </a:p>
        </p:txBody>
      </p:sp>
      <p:sp>
        <p:nvSpPr>
          <p:cNvPr id="1360" name="Google Shape;1360;g2b976f8eb0e_0_0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Making it available to people, applications, processes and tasks</a:t>
            </a:r>
            <a:endParaRPr/>
          </a:p>
        </p:txBody>
      </p:sp>
      <p:sp>
        <p:nvSpPr>
          <p:cNvPr id="1361" name="Google Shape;1361;g2b976f8eb0e_0_0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Investigating the status quo, finding pain points, eliciting requirements,  scoping and prioritizing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2" name="Google Shape;1362;g2b976f8eb0e_0_0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Defining quality dimensions and metrics, building quality measurement and monitoring mechanisms 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363" name="Google Shape;1363;g2b976f8eb0e_0_0"/>
          <p:cNvSpPr txBox="1"/>
          <p:nvPr>
            <p:ph idx="16" type="title"/>
          </p:nvPr>
        </p:nvSpPr>
        <p:spPr>
          <a:xfrm>
            <a:off x="1202925" y="3904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An Execution Framework for Knowledge Graph Initiatives</a:t>
            </a:r>
            <a:endParaRPr/>
          </a:p>
        </p:txBody>
      </p:sp>
      <p:sp>
        <p:nvSpPr>
          <p:cNvPr id="1364" name="Google Shape;1364;g2b976f8eb0e_0_0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1. SET-UP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THE STAGE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65" name="Google Shape;1365;g2b976f8eb0e_0_0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3. GIVE IT SHAPE &amp; SUBSTANCE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66" name="Google Shape;1366;g2b976f8eb0e_0_0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5. MAKE IT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USEFUL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67" name="Google Shape;1367;g2b976f8eb0e_0_0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2. DECIDE WHAT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TO BUILD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68" name="Google Shape;1368;g2b976f8eb0e_0_0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4. ENSURE IT’S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GOOD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369" name="Google Shape;1369;g2b976f8eb0e_0_0"/>
          <p:cNvSpPr txBox="1"/>
          <p:nvPr>
            <p:ph idx="6" type="title"/>
          </p:nvPr>
        </p:nvSpPr>
        <p:spPr>
          <a:xfrm>
            <a:off x="6291975" y="3752171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Establishing continuous improvement and change management mechanisms and processes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70" name="Google Shape;1370;g2b976f8eb0e_0_0"/>
          <p:cNvSpPr txBox="1"/>
          <p:nvPr>
            <p:ph idx="5" type="title"/>
          </p:nvPr>
        </p:nvSpPr>
        <p:spPr>
          <a:xfrm>
            <a:off x="6292048" y="3408071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6. MAKE IT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LAST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2b976f8eb0e_0_165"/>
          <p:cNvSpPr txBox="1"/>
          <p:nvPr>
            <p:ph type="title"/>
          </p:nvPr>
        </p:nvSpPr>
        <p:spPr>
          <a:xfrm>
            <a:off x="355975" y="13292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Set up the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stage</a:t>
            </a:r>
            <a:endParaRPr>
              <a:solidFill>
                <a:srgbClr val="193441"/>
              </a:solidFill>
            </a:endParaRPr>
          </a:p>
        </p:txBody>
      </p:sp>
      <p:pic>
        <p:nvPicPr>
          <p:cNvPr id="1376" name="Google Shape;1376;g2b976f8eb0e_0_1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0"/>
            <a:ext cx="39971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2bcaa783de6_1_543"/>
          <p:cNvSpPr txBox="1"/>
          <p:nvPr>
            <p:ph type="title"/>
          </p:nvPr>
        </p:nvSpPr>
        <p:spPr>
          <a:xfrm>
            <a:off x="256125" y="227850"/>
            <a:ext cx="5019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About 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225" name="Google Shape;1225;g2bcaa783de6_1_543"/>
          <p:cNvSpPr txBox="1"/>
          <p:nvPr>
            <p:ph idx="4294967295" type="body"/>
          </p:nvPr>
        </p:nvSpPr>
        <p:spPr>
          <a:xfrm>
            <a:off x="256125" y="840900"/>
            <a:ext cx="50190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Working since 2006 as an ontologist and semantic technologies researcher and practitioner.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Working since 2016 as Head of Ontology at Textkernel, developing and delivering a large cross-lingual Knowledge Graph in the HR and Recruitment domain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Published in 2020 a field guide for semantic data modeling.</a:t>
            </a:r>
            <a:endParaRPr>
              <a:solidFill>
                <a:srgbClr val="010101"/>
              </a:solidFill>
            </a:endParaRPr>
          </a:p>
        </p:txBody>
      </p:sp>
      <p:pic>
        <p:nvPicPr>
          <p:cNvPr id="1226" name="Google Shape;1226;g2bcaa783de6_1_5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9436" y="2242175"/>
            <a:ext cx="2110750" cy="276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g2bcaa783de6_1_5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5550" y="338151"/>
            <a:ext cx="2678525" cy="17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2bfd9862e3c_0_9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What</a:t>
            </a:r>
            <a:r>
              <a:rPr lang="en-US"/>
              <a:t> are we building?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382" name="Google Shape;1382;g2bfd9862e3c_0_9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There will many </a:t>
            </a:r>
            <a:r>
              <a:rPr lang="en-US">
                <a:solidFill>
                  <a:schemeClr val="dk1"/>
                </a:solidFill>
              </a:rPr>
              <a:t>perspectives</a:t>
            </a:r>
            <a:r>
              <a:rPr lang="en-US">
                <a:solidFill>
                  <a:schemeClr val="dk1"/>
                </a:solidFill>
              </a:rPr>
              <a:t> and biases on what a Knowledge Graph is: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Linguists and NLP people will think of Wordnet and linguistic databases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Semantic Web people will think of RDF and Linked Data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Data people will think of just another database or data warehouse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383" name="Google Shape;1383;g2bfd9862e3c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0325" y="1461750"/>
            <a:ext cx="3512675" cy="2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7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bfd9862e3c_0_33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What</a:t>
            </a:r>
            <a:r>
              <a:rPr lang="en-US"/>
              <a:t> are we building?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389" name="Google Shape;1389;g2bfd9862e3c_0_33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Don’t get overly obsessed or argue about the definition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Show rather than tell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Create and support narratives that make sense to each stakeholder.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Highlight the fact that we are not just building the graph but also the supporting technology and processes.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390" name="Google Shape;1390;g2bfd9862e3c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0325" y="1461750"/>
            <a:ext cx="3512675" cy="25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2bfd9862e3c_0_17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Why</a:t>
            </a:r>
            <a:r>
              <a:rPr lang="en-US"/>
              <a:t> are we building 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396" name="Google Shape;1396;g2bfd9862e3c_0_17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business/technical goals is the organization trying to achieve? 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Imitate the others?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Enhance current products/processes? If so, which?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Lay the foundations for new products/processes? If so, which?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Integrate dispersed data and improve their governance?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You need concrete, measurable and prioritized goals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397" name="Google Shape;1397;g2bfd9862e3c_0_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0325" y="1387275"/>
            <a:ext cx="3323125" cy="25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2bfd9862e3c_0_25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How</a:t>
            </a:r>
            <a:r>
              <a:rPr lang="en-US"/>
              <a:t> are we building 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03" name="Google Shape;1403;g2bfd9862e3c_0_25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Overall Philosophy/Methodology/Lifecycle/Strategy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E.g. centralized or distributed graph modeling and management?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E.g. mainly manual or mainly automatic population?</a:t>
            </a:r>
            <a:endParaRPr>
              <a:solidFill>
                <a:schemeClr val="dk1"/>
              </a:solidFill>
            </a:endParaRPr>
          </a:p>
          <a:p>
            <a:pPr indent="0" lvl="0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Approaches/Methodologies/Techniques for each lifecycle stage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 good opportunity to align expectations and prevent misunderstandings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04" name="Google Shape;1404;g2bfd9862e3c_0_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56950" y="1625925"/>
            <a:ext cx="3399000" cy="254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2bfd9862e3c_0_39"/>
          <p:cNvSpPr txBox="1"/>
          <p:nvPr>
            <p:ph idx="2" type="title"/>
          </p:nvPr>
        </p:nvSpPr>
        <p:spPr>
          <a:xfrm>
            <a:off x="795300" y="35588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Concepts to include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Domains to cover 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Tasks to support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Technology constraints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10" name="Google Shape;1410;g2bfd9862e3c_0_39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How we build the Textkernel Graph</a:t>
            </a:r>
            <a:endParaRPr/>
          </a:p>
        </p:txBody>
      </p:sp>
      <p:sp>
        <p:nvSpPr>
          <p:cNvPr id="1411" name="Google Shape;1411;g2bfd9862e3c_0_39"/>
          <p:cNvSpPr txBox="1"/>
          <p:nvPr>
            <p:ph type="title"/>
          </p:nvPr>
        </p:nvSpPr>
        <p:spPr>
          <a:xfrm>
            <a:off x="795450" y="2992450"/>
            <a:ext cx="23583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Scope &amp; Structure based on Customer Needs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12" name="Google Shape;1412;g2bfd9862e3c_0_39"/>
          <p:cNvSpPr txBox="1"/>
          <p:nvPr>
            <p:ph idx="2" type="title"/>
          </p:nvPr>
        </p:nvSpPr>
        <p:spPr>
          <a:xfrm>
            <a:off x="3538500" y="3558800"/>
            <a:ext cx="2358300" cy="11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New Entity Discovery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Synonym Detection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Taxonomy Induction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Relation Extraction </a:t>
            </a:r>
            <a:endParaRPr>
              <a:solidFill>
                <a:srgbClr val="01010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"/>
              <a:buChar char="●"/>
            </a:pPr>
            <a:r>
              <a:rPr lang="en-US">
                <a:solidFill>
                  <a:srgbClr val="010101"/>
                </a:solidFill>
              </a:rPr>
              <a:t>Entity Mapping and Alignment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413" name="Google Shape;1413;g2bfd9862e3c_0_39"/>
          <p:cNvSpPr txBox="1"/>
          <p:nvPr>
            <p:ph type="title"/>
          </p:nvPr>
        </p:nvSpPr>
        <p:spPr>
          <a:xfrm>
            <a:off x="3538650" y="28454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Data-Driven Graph Population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14" name="Google Shape;1414;g2bfd9862e3c_0_39"/>
          <p:cNvSpPr txBox="1"/>
          <p:nvPr>
            <p:ph idx="2" type="title"/>
          </p:nvPr>
        </p:nvSpPr>
        <p:spPr>
          <a:xfrm>
            <a:off x="6357900" y="3558800"/>
            <a:ext cx="2613900" cy="14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Data Generation 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Knowledge Validation 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>
                <a:solidFill>
                  <a:schemeClr val="dk1"/>
                </a:solidFill>
              </a:rPr>
              <a:t>Quality Assessment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15" name="Google Shape;1415;g2bfd9862e3c_0_39"/>
          <p:cNvSpPr txBox="1"/>
          <p:nvPr>
            <p:ph type="title"/>
          </p:nvPr>
        </p:nvSpPr>
        <p:spPr>
          <a:xfrm>
            <a:off x="6358050" y="2851426"/>
            <a:ext cx="23583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435D74"/>
                </a:solidFill>
              </a:rPr>
              <a:t>Human-in-the-loop</a:t>
            </a:r>
            <a:endParaRPr>
              <a:solidFill>
                <a:srgbClr val="435D74"/>
              </a:solidFill>
            </a:endParaRPr>
          </a:p>
        </p:txBody>
      </p:sp>
      <p:pic>
        <p:nvPicPr>
          <p:cNvPr id="1416" name="Google Shape;1416;g2bfd9862e3c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175" y="1669900"/>
            <a:ext cx="2124901" cy="1062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nowledge_miner.jpg" id="1417" name="Google Shape;1417;g2bfd9862e3c_0_39"/>
          <p:cNvPicPr preferRelativeResize="0"/>
          <p:nvPr/>
        </p:nvPicPr>
        <p:blipFill rotWithShape="1">
          <a:blip r:embed="rId4">
            <a:alphaModFix/>
          </a:blip>
          <a:srcRect b="-13389" l="0" r="0" t="13390"/>
          <a:stretch/>
        </p:blipFill>
        <p:spPr>
          <a:xfrm>
            <a:off x="4268950" y="1767850"/>
            <a:ext cx="966000" cy="11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g2bfd9862e3c_0_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1868" y="1645446"/>
            <a:ext cx="1747828" cy="116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2bfd9862e3c_0_61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Who</a:t>
            </a:r>
            <a:r>
              <a:rPr lang="en-US"/>
              <a:t> is building 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24" name="Google Shape;1424;g2bfd9862e3c_0_61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Highly dependent on the “How”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Expertise and experience </a:t>
            </a:r>
            <a:r>
              <a:rPr lang="en-US">
                <a:solidFill>
                  <a:schemeClr val="dk1"/>
                </a:solidFill>
              </a:rPr>
              <a:t>you</a:t>
            </a:r>
            <a:r>
              <a:rPr lang="en-US">
                <a:solidFill>
                  <a:schemeClr val="dk1"/>
                </a:solidFill>
              </a:rPr>
              <a:t> might need in your team: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Conceptual/Semantic Modeling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NLP / Machine Learning / Knowledge Extraction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Data Management / Engineering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Full Stack Development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Domain knowledge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You will need to decide what expertise to “buy” and what to “build”.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25" name="Google Shape;1425;g2bfd9862e3c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0325" y="1761100"/>
            <a:ext cx="3388974" cy="197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bfd9862e3c_0_69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Who</a:t>
            </a:r>
            <a:r>
              <a:rPr lang="en-US"/>
              <a:t> is building it?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31" name="Google Shape;1431;g2bfd9862e3c_0_69"/>
          <p:cNvSpPr txBox="1"/>
          <p:nvPr>
            <p:ph idx="4294967295" type="body"/>
          </p:nvPr>
        </p:nvSpPr>
        <p:spPr>
          <a:xfrm>
            <a:off x="256125" y="8409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Roles and dependencies: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Who has the KG ownership (and accountability)?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Who defines the roadmap and takes strategic decisions?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Which products/systems and teams/people contribute?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Which products/systems and teams/people are affected?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32" name="Google Shape;1432;g2bfd9862e3c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0325" y="1761100"/>
            <a:ext cx="3388974" cy="197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bfd9862e3c_0_79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/>
              <a:t>Who cares</a:t>
            </a:r>
            <a:r>
              <a:rPr lang="en-US"/>
              <a:t>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38" name="Google Shape;1438;g2bfd9862e3c_0_79"/>
          <p:cNvSpPr txBox="1"/>
          <p:nvPr>
            <p:ph idx="4294967295" type="body"/>
          </p:nvPr>
        </p:nvSpPr>
        <p:spPr>
          <a:xfrm>
            <a:off x="256125" y="764700"/>
            <a:ext cx="53742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Those who will (have to) use the KG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They set the requirements and are the ultimate quality judges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They might have to change their systems and practices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Those who will (have to) contribute to the development and maintenance of the KG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They will need to share their data and knowledge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They will need to learn new techniques and follow new processes.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Those who put the money and expect a return on their investment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39" name="Google Shape;1439;g2bfd9862e3c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51376" y="431725"/>
            <a:ext cx="2747600" cy="18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g2bfd9862e3c_0_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6740" y="2842942"/>
            <a:ext cx="2682543" cy="1968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2b976f8eb0e_0_311"/>
          <p:cNvSpPr txBox="1"/>
          <p:nvPr>
            <p:ph type="title"/>
          </p:nvPr>
        </p:nvSpPr>
        <p:spPr>
          <a:xfrm>
            <a:off x="355975" y="13292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Decide what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to build</a:t>
            </a:r>
            <a:endParaRPr>
              <a:solidFill>
                <a:srgbClr val="193441"/>
              </a:solidFill>
            </a:endParaRPr>
          </a:p>
        </p:txBody>
      </p:sp>
      <p:pic>
        <p:nvPicPr>
          <p:cNvPr id="1446" name="Google Shape;1446;g2b976f8eb0e_0_3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685800"/>
            <a:ext cx="3997101" cy="371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2bcaa783de6_1_498"/>
          <p:cNvSpPr txBox="1"/>
          <p:nvPr>
            <p:ph type="title"/>
          </p:nvPr>
        </p:nvSpPr>
        <p:spPr>
          <a:xfrm>
            <a:off x="256125" y="234625"/>
            <a:ext cx="807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Building the wrong thing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52" name="Google Shape;1452;g2bcaa783de6_1_498"/>
          <p:cNvSpPr txBox="1"/>
          <p:nvPr>
            <p:ph idx="4294967295" type="body"/>
          </p:nvPr>
        </p:nvSpPr>
        <p:spPr>
          <a:xfrm>
            <a:off x="256125" y="840900"/>
            <a:ext cx="4994100" cy="35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When I joined Textkernel I was all too eager to start building the knowledge graph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Within my first month I had the main KG requirements and a schema.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Within 6 months I had KG version 1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But when I went to integrate the KG into Textkernel’s products, both the integration and the performance improvement proved to be extremely difficult and took much more time than initially estimated.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453" name="Google Shape;1453;g2bcaa783de6_1_4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1801" y="1908612"/>
            <a:ext cx="3427200" cy="2140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Google Shape;1232;g2bcaa783de6_1_8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2be8b9a24a0_0_177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did I do wrong?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459" name="Google Shape;1459;g2be8b9a24a0_0_177"/>
          <p:cNvSpPr txBox="1"/>
          <p:nvPr>
            <p:ph type="title"/>
          </p:nvPr>
        </p:nvSpPr>
        <p:spPr>
          <a:xfrm>
            <a:off x="795448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INCORRECT KNOWLEDGE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0" name="Google Shape;1460;g2be8b9a24a0_0_177"/>
          <p:cNvSpPr txBox="1"/>
          <p:nvPr>
            <p:ph idx="2" type="title"/>
          </p:nvPr>
        </p:nvSpPr>
        <p:spPr>
          <a:xfrm>
            <a:off x="795300" y="2327600"/>
            <a:ext cx="23583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3D3B49"/>
                </a:solidFill>
              </a:rPr>
              <a:t>E.g. Implemented a stricter version of synonymy than needed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61" name="Google Shape;1461;g2be8b9a24a0_0_177"/>
          <p:cNvSpPr txBox="1"/>
          <p:nvPr>
            <p:ph idx="3" type="title"/>
          </p:nvPr>
        </p:nvSpPr>
        <p:spPr>
          <a:xfrm>
            <a:off x="3543711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HARMFUL KNOWLEDGE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2" name="Google Shape;1462;g2be8b9a24a0_0_177"/>
          <p:cNvSpPr txBox="1"/>
          <p:nvPr>
            <p:ph idx="4" type="title"/>
          </p:nvPr>
        </p:nvSpPr>
        <p:spPr>
          <a:xfrm>
            <a:off x="3543638" y="23276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E.g. I added way more lexicalization to the model’s entities than the parsing system could effectively disambiguate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463" name="Google Shape;1463;g2be8b9a24a0_0_177"/>
          <p:cNvSpPr txBox="1"/>
          <p:nvPr>
            <p:ph idx="5" type="title"/>
          </p:nvPr>
        </p:nvSpPr>
        <p:spPr>
          <a:xfrm>
            <a:off x="6292048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UNNECESSARY</a:t>
            </a:r>
            <a:r>
              <a:rPr lang="en-US">
                <a:solidFill>
                  <a:srgbClr val="435D74"/>
                </a:solidFill>
              </a:rPr>
              <a:t> KNOWLEDGE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464" name="Google Shape;1464;g2be8b9a24a0_0_177"/>
          <p:cNvSpPr txBox="1"/>
          <p:nvPr>
            <p:ph idx="6" type="title"/>
          </p:nvPr>
        </p:nvSpPr>
        <p:spPr>
          <a:xfrm>
            <a:off x="6291975" y="23276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E.g. I added a relation to the model </a:t>
            </a:r>
            <a:r>
              <a:rPr lang="en-US">
                <a:solidFill>
                  <a:schemeClr val="dk1"/>
                </a:solidFill>
              </a:rPr>
              <a:t>representing</a:t>
            </a:r>
            <a:r>
              <a:rPr lang="en-US">
                <a:solidFill>
                  <a:schemeClr val="dk1"/>
                </a:solidFill>
              </a:rPr>
              <a:t> the typical skills a particular profession requires in the job market, yet none of our products at that moment could make productive use of this relation.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2bcaa783de6_1_523"/>
          <p:cNvSpPr txBox="1"/>
          <p:nvPr/>
        </p:nvSpPr>
        <p:spPr>
          <a:xfrm>
            <a:off x="1023900" y="16538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E.g. </a:t>
            </a:r>
            <a:r>
              <a:rPr lang="en-US" sz="1200"/>
              <a:t>People would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/>
              <a:t>tell me that their application needed synonyms, but what they really meant and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/>
              <a:t>wanted were semantically related terms for search expansion purposes.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1470" name="Google Shape;1470;g2bcaa783de6_1_523"/>
          <p:cNvSpPr txBox="1"/>
          <p:nvPr/>
        </p:nvSpPr>
        <p:spPr>
          <a:xfrm>
            <a:off x="5601038" y="17300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People and teams would give me biased and single-sided requirements, often not realizing conflicts and trade-offs with other applications.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71" name="Google Shape;1471;g2bcaa783de6_1_523"/>
          <p:cNvSpPr txBox="1"/>
          <p:nvPr/>
        </p:nvSpPr>
        <p:spPr>
          <a:xfrm>
            <a:off x="1100100" y="39984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51E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focused solely on the domains and data the graph had to cover, leaving the application aspects as an afterthought.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1472" name="Google Shape;1472;g2bcaa783de6_1_523"/>
          <p:cNvSpPr txBox="1"/>
          <p:nvPr/>
        </p:nvSpPr>
        <p:spPr>
          <a:xfrm>
            <a:off x="56772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/>
              <a:t>Instead of trying to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/>
              <a:t>understand </a:t>
            </a:r>
            <a:r>
              <a:rPr lang="en-US" sz="1200"/>
              <a:t>how</a:t>
            </a:r>
            <a:r>
              <a:rPr lang="en-US" sz="1200"/>
              <a:t> certain</a:t>
            </a:r>
            <a:r>
              <a:rPr lang="en-US" sz="1200"/>
              <a:t> </a:t>
            </a:r>
            <a:r>
              <a:rPr lang="en-US" sz="1200"/>
              <a:t>flaws of existing models came to be, I just dismissed these models and went on to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/>
              <a:t>define new ones from scratch.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73" name="Google Shape;1473;g2bcaa783de6_1_523"/>
          <p:cNvSpPr txBox="1"/>
          <p:nvPr/>
        </p:nvSpPr>
        <p:spPr>
          <a:xfrm>
            <a:off x="928200" y="836625"/>
            <a:ext cx="24867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5D74"/>
                </a:solidFill>
              </a:rPr>
              <a:t>Did not </a:t>
            </a:r>
            <a:r>
              <a:rPr b="1" lang="en-US" sz="1600">
                <a:solidFill>
                  <a:srgbClr val="435D74"/>
                </a:solidFill>
              </a:rPr>
              <a:t>push</a:t>
            </a:r>
            <a:r>
              <a:rPr b="1" lang="en-US" sz="1600">
                <a:solidFill>
                  <a:srgbClr val="435D74"/>
                </a:solidFill>
              </a:rPr>
              <a:t> </a:t>
            </a:r>
            <a:endParaRPr b="1" sz="1600"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5D74"/>
                </a:solidFill>
              </a:rPr>
              <a:t>for clarity</a:t>
            </a:r>
            <a:endParaRPr b="1" sz="1600">
              <a:solidFill>
                <a:srgbClr val="435D74"/>
              </a:solidFill>
            </a:endParaRPr>
          </a:p>
        </p:txBody>
      </p:sp>
      <p:sp>
        <p:nvSpPr>
          <p:cNvPr id="1474" name="Google Shape;1474;g2bcaa783de6_1_523"/>
          <p:cNvSpPr txBox="1"/>
          <p:nvPr/>
        </p:nvSpPr>
        <p:spPr>
          <a:xfrm>
            <a:off x="5601098" y="1233500"/>
            <a:ext cx="28452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5D74"/>
                </a:solidFill>
              </a:rPr>
              <a:t>Did not anticipate conflicting requirements</a:t>
            </a:r>
            <a:endParaRPr b="1" sz="1600">
              <a:solidFill>
                <a:srgbClr val="435D74"/>
              </a:solidFill>
            </a:endParaRPr>
          </a:p>
        </p:txBody>
      </p:sp>
      <p:sp>
        <p:nvSpPr>
          <p:cNvPr id="1475" name="Google Shape;1475;g2bcaa783de6_1_523"/>
          <p:cNvSpPr txBox="1"/>
          <p:nvPr/>
        </p:nvSpPr>
        <p:spPr>
          <a:xfrm>
            <a:off x="955125" y="3256025"/>
            <a:ext cx="25035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5D74"/>
                </a:solidFill>
              </a:rPr>
              <a:t>Did not consider the KG applications from the beginning </a:t>
            </a:r>
            <a:endParaRPr b="1" sz="1600">
              <a:solidFill>
                <a:srgbClr val="435D74"/>
              </a:solidFill>
            </a:endParaRPr>
          </a:p>
        </p:txBody>
      </p:sp>
      <p:sp>
        <p:nvSpPr>
          <p:cNvPr id="1476" name="Google Shape;1476;g2bcaa783de6_1_523"/>
          <p:cNvSpPr txBox="1"/>
          <p:nvPr/>
        </p:nvSpPr>
        <p:spPr>
          <a:xfrm>
            <a:off x="5677311" y="33495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rgbClr val="435D74"/>
                </a:solidFill>
              </a:rPr>
              <a:t>Ignored legacy and history</a:t>
            </a:r>
            <a:endParaRPr b="1" sz="1600">
              <a:solidFill>
                <a:srgbClr val="435D74"/>
              </a:solidFill>
            </a:endParaRPr>
          </a:p>
        </p:txBody>
      </p:sp>
      <p:cxnSp>
        <p:nvCxnSpPr>
          <p:cNvPr id="1477" name="Google Shape;1477;g2bcaa783de6_1_523"/>
          <p:cNvCxnSpPr/>
          <p:nvPr/>
        </p:nvCxnSpPr>
        <p:spPr>
          <a:xfrm>
            <a:off x="4490875" y="1543125"/>
            <a:ext cx="12300" cy="2923200"/>
          </a:xfrm>
          <a:prstGeom prst="straightConnector1">
            <a:avLst/>
          </a:prstGeom>
          <a:noFill/>
          <a:ln cap="flat" cmpd="sng" w="9525">
            <a:solidFill>
              <a:srgbClr val="D3002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8" name="Google Shape;1478;g2bcaa783de6_1_523"/>
          <p:cNvSpPr txBox="1"/>
          <p:nvPr>
            <p:ph idx="4294967295" type="title"/>
          </p:nvPr>
        </p:nvSpPr>
        <p:spPr>
          <a:xfrm>
            <a:off x="1536125" y="314225"/>
            <a:ext cx="6024600" cy="7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latin typeface="Roboto"/>
                <a:ea typeface="Roboto"/>
                <a:cs typeface="Roboto"/>
                <a:sym typeface="Roboto"/>
              </a:rPr>
              <a:t>What did I do wrong?</a:t>
            </a:r>
            <a:endParaRPr b="1" sz="3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2bfd9862e3c_0_89"/>
          <p:cNvSpPr txBox="1"/>
          <p:nvPr>
            <p:ph type="title"/>
          </p:nvPr>
        </p:nvSpPr>
        <p:spPr>
          <a:xfrm>
            <a:off x="256125" y="234625"/>
            <a:ext cx="807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Investigate the status quo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84" name="Google Shape;1484;g2bfd9862e3c_0_89"/>
          <p:cNvSpPr txBox="1"/>
          <p:nvPr>
            <p:ph idx="4294967295" type="body"/>
          </p:nvPr>
        </p:nvSpPr>
        <p:spPr>
          <a:xfrm>
            <a:off x="256125" y="840900"/>
            <a:ext cx="57555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products/systems exist, being developed, or are expected to be developed that use/need structured knowledge?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knowledge exactly they use/need?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Where do these systems currently get their knowledge from?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Is there a central “knowledge department” or each product works on its own?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What are the methods, processes, tools supporting knowledge generation, delivery and maintenance?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How is knowledge shared? Are there any knowledge silos?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485" name="Google Shape;1485;g2bfd9862e3c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2850" y="1014975"/>
            <a:ext cx="2959550" cy="32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bfd9862e3c_0_96"/>
          <p:cNvSpPr txBox="1"/>
          <p:nvPr>
            <p:ph type="title"/>
          </p:nvPr>
        </p:nvSpPr>
        <p:spPr>
          <a:xfrm>
            <a:off x="256125" y="234625"/>
            <a:ext cx="807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Identify knowledge pains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91" name="Google Shape;1491;g2bfd9862e3c_0_96"/>
          <p:cNvSpPr txBox="1"/>
          <p:nvPr>
            <p:ph idx="4294967295" type="body"/>
          </p:nvPr>
        </p:nvSpPr>
        <p:spPr>
          <a:xfrm>
            <a:off x="256125" y="840900"/>
            <a:ext cx="57555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What are the “knowledge pains” of each product/system?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E.g., not enough coverage of a particular domain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E.g., missing particular entity types or relations 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E.g., inadequate knowledge synchronization with other systems.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How consensual are these pains?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How important/urgent are these pains?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492" name="Google Shape;1492;g2bfd9862e3c_0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82850" y="1014975"/>
            <a:ext cx="2959550" cy="326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2bcaa783de6_1_528"/>
          <p:cNvSpPr txBox="1"/>
          <p:nvPr>
            <p:ph type="title"/>
          </p:nvPr>
        </p:nvSpPr>
        <p:spPr>
          <a:xfrm>
            <a:off x="256125" y="234625"/>
            <a:ext cx="807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Knowledge capabilities, needs and gaps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498" name="Google Shape;1498;g2bcaa783de6_1_528"/>
          <p:cNvSpPr txBox="1"/>
          <p:nvPr>
            <p:ph idx="4294967295" type="body"/>
          </p:nvPr>
        </p:nvSpPr>
        <p:spPr>
          <a:xfrm>
            <a:off x="256125" y="840900"/>
            <a:ext cx="4739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Your investigation should uncover the knowledge gap between what your knowledge-based applications need and what they already have.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 good way  to express that gap is Competency Questions, i.e. questions users would want get from the knowledge graph.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499" name="Google Shape;1499;g2bcaa783de6_1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5850" y="935650"/>
            <a:ext cx="4067051" cy="323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2bcaa783de6_1_7478"/>
          <p:cNvSpPr txBox="1"/>
          <p:nvPr>
            <p:ph type="title"/>
          </p:nvPr>
        </p:nvSpPr>
        <p:spPr>
          <a:xfrm>
            <a:off x="256125" y="227850"/>
            <a:ext cx="7099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Competency Questions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05" name="Google Shape;1505;g2bcaa783de6_1_7478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Questions expressed in natural language that the graph should be able to provide answers to.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Enable stakeholders to tell us what elements they want/need the model to have without having expertise in semantic data modeling.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06" name="Google Shape;1506;g2bcaa783de6_1_7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6051" y="2433050"/>
            <a:ext cx="7248900" cy="213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g2bcaa783de6_1_7484"/>
          <p:cNvSpPr txBox="1"/>
          <p:nvPr>
            <p:ph type="title"/>
          </p:nvPr>
        </p:nvSpPr>
        <p:spPr>
          <a:xfrm>
            <a:off x="256125" y="227850"/>
            <a:ext cx="7099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Expressed vs Desired Requirements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12" name="Google Shape;1512;g2bcaa783de6_1_7484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Learn to guess what people mean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13" name="Google Shape;1513;g2bcaa783de6_1_7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612" y="1692815"/>
            <a:ext cx="7190376" cy="284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2b976f8eb0e_0_316"/>
          <p:cNvSpPr txBox="1"/>
          <p:nvPr>
            <p:ph type="title"/>
          </p:nvPr>
        </p:nvSpPr>
        <p:spPr>
          <a:xfrm>
            <a:off x="355975" y="1765250"/>
            <a:ext cx="42480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Give it a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shape</a:t>
            </a:r>
            <a:endParaRPr>
              <a:solidFill>
                <a:srgbClr val="193441"/>
              </a:solidFill>
            </a:endParaRPr>
          </a:p>
        </p:txBody>
      </p:sp>
      <p:pic>
        <p:nvPicPr>
          <p:cNvPr id="1519" name="Google Shape;1519;g2b976f8eb0e_0_3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6000" y="0"/>
            <a:ext cx="424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bcaa783de6_1_1153"/>
          <p:cNvSpPr txBox="1"/>
          <p:nvPr>
            <p:ph type="title"/>
          </p:nvPr>
        </p:nvSpPr>
        <p:spPr>
          <a:xfrm>
            <a:off x="355975" y="1132075"/>
            <a:ext cx="4248000" cy="25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Knowledge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Graph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Elements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525" name="Google Shape;1525;g2bcaa783de6_1_1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-29400"/>
            <a:ext cx="3997101" cy="51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2bcaa783de6_1_1158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Entities and Concepts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31" name="Google Shape;1531;g2bcaa783de6_1_1158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Without being too philosophical, an entity is something that may exist concretely or abstractly, outside or within our mind.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Abstract entities are also called concepts and are typically more difficult to model than concrete ones.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/>
          </a:p>
        </p:txBody>
      </p:sp>
      <p:pic>
        <p:nvPicPr>
          <p:cNvPr id="1532" name="Google Shape;1532;g2bcaa783de6_1_1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33925" y="1234150"/>
            <a:ext cx="4305300" cy="253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bfd9862e3c_0_438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Seminar </a:t>
            </a:r>
            <a:r>
              <a:rPr lang="en-US"/>
              <a:t>Goals &amp; Learning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Outcomes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238" name="Google Shape;1238;g2bfd9862e3c_0_438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CONTEXT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39" name="Google Shape;1239;g2bfd9862e3c_0_438"/>
          <p:cNvSpPr txBox="1"/>
          <p:nvPr>
            <p:ph idx="2" type="title"/>
          </p:nvPr>
        </p:nvSpPr>
        <p:spPr>
          <a:xfrm>
            <a:off x="795300" y="2632400"/>
            <a:ext cx="2358300" cy="18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rgbClr val="3D3B49"/>
                </a:solidFill>
              </a:rPr>
              <a:t>Understand what a knowledge graph is and how it can benefit your data applications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0" name="Google Shape;1240;g2bfd9862e3c_0_438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METHODOLOGY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41" name="Google Shape;1241;g2bfd9862e3c_0_438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Learn what steps are involved in knowledge graph development and how to kick off your own project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242" name="Google Shape;1242;g2bfd9862e3c_0_438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TECHNIQUES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243" name="Google Shape;1243;g2bfd9862e3c_0_438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>
                <a:solidFill>
                  <a:schemeClr val="dk1"/>
                </a:solidFill>
              </a:rPr>
              <a:t>Get an overview</a:t>
            </a:r>
            <a:r>
              <a:rPr lang="en-US">
                <a:solidFill>
                  <a:schemeClr val="dk1"/>
                </a:solidFill>
              </a:rPr>
              <a:t> of techniques and technologies for the main development stages and tasks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g2bcaa783de6_1_1164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Classes and Individuals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38" name="Google Shape;1538;g2bcaa783de6_1_1164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Classes are abstract entities that represent kinds of things in the world that may serve as semantic types of other entities, concrete or abstract.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 entities that belong to a class are also known as instances or individuals.</a:t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39" name="Google Shape;1539;g2bcaa783de6_1_1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1525" y="840900"/>
            <a:ext cx="4434300" cy="334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2bcaa783de6_1_1170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Concept=Class Fallacy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45" name="Google Shape;1545;g2bcaa783de6_1_1170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In ontology literature, the term “concept” is used interchangeably with the term “class”. 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lang="en-US">
                <a:solidFill>
                  <a:srgbClr val="010101"/>
                </a:solidFill>
              </a:rPr>
              <a:t>This is only partially correct; a concept can indeed play the role of a class if its definition implies a set of entities that instantiate it, but this is not always the case.</a:t>
            </a:r>
            <a:endParaRPr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rgbClr val="01010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600"/>
              <a:buChar char="●"/>
            </a:pPr>
            <a:r>
              <a:rPr b="1" lang="en-US" u="sng">
                <a:solidFill>
                  <a:srgbClr val="010101"/>
                </a:solidFill>
              </a:rPr>
              <a:t>The only criterion that matters when determining if an abstract entity can be a class is whether there are other entities that can be instances of it.</a:t>
            </a:r>
            <a:endParaRPr b="1" u="sng">
              <a:solidFill>
                <a:srgbClr val="01010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46" name="Google Shape;1546;g2bcaa783de6_1_1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0" y="1621975"/>
            <a:ext cx="36576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2bcaa783de6_1_1176"/>
          <p:cNvSpPr txBox="1"/>
          <p:nvPr>
            <p:ph type="title"/>
          </p:nvPr>
        </p:nvSpPr>
        <p:spPr>
          <a:xfrm>
            <a:off x="256125" y="227850"/>
            <a:ext cx="7271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Entities that can be both classes and individuals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52" name="Google Shape;1552;g2bcaa783de6_1_1176"/>
          <p:cNvSpPr txBox="1"/>
          <p:nvPr>
            <p:ph idx="4294967295" type="body"/>
          </p:nvPr>
        </p:nvSpPr>
        <p:spPr>
          <a:xfrm>
            <a:off x="256125" y="840900"/>
            <a:ext cx="51687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There are several entities that can be legitimately modeled as both a class and an individual.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For example, the entity Secretary can be modeled as a class, representing the set of all individual persons that work as secretaries.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It can also be modeled as an individual belonging to the class Occupation.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b="1" lang="en-US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Certain knowledge representation languages do not allow an entity to be both a class and an individual.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553" name="Google Shape;1553;g2bcaa783de6_1_1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7225" y="952950"/>
            <a:ext cx="3414375" cy="3165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g2bcaa783de6_1_1182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Relations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59" name="Google Shape;1559;g2bcaa783de6_1_1182"/>
          <p:cNvSpPr txBox="1"/>
          <p:nvPr>
            <p:ph idx="4294967295" type="body"/>
          </p:nvPr>
        </p:nvSpPr>
        <p:spPr>
          <a:xfrm>
            <a:off x="256125" y="840900"/>
            <a:ext cx="8362800" cy="11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 relation expresses a particular way that two or more entities can be related to one another</a:t>
            </a:r>
            <a:endParaRPr sz="1400"/>
          </a:p>
        </p:txBody>
      </p:sp>
      <p:pic>
        <p:nvPicPr>
          <p:cNvPr id="1560" name="Google Shape;1560;g2bcaa783de6_1_1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4298" y="1556100"/>
            <a:ext cx="5006427" cy="29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g2bcaa783de6_1_1188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Attributes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66" name="Google Shape;1566;g2bcaa783de6_1_1188"/>
          <p:cNvSpPr txBox="1"/>
          <p:nvPr>
            <p:ph idx="4294967295" type="body"/>
          </p:nvPr>
        </p:nvSpPr>
        <p:spPr>
          <a:xfrm>
            <a:off x="256125" y="840900"/>
            <a:ext cx="54165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An entity attribute is used to represent a characteristic of an entity that we cannot (or choose not to) represent as a relation with another entity, and instead we use literal values.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 relation attribute is used to represent a characteristic of the relation between two or more entities.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The conceptual distinction between a relation and an attribute is not always clear and ends up being a matter of representation choice.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67" name="Google Shape;1567;g2bcaa783de6_1_1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0450" y="1917798"/>
            <a:ext cx="3631976" cy="20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2bcaa783de6_1_1194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Complex Axioms and Rules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73" name="Google Shape;1573;g2bcaa783de6_1_1194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Complex elements that allow the modeling of more elaborate data semantics and enable reasoning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E.g., we can define that a person A is the uncle of person B if he is the brother of some A’s parent.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74" name="Google Shape;1574;g2bcaa783de6_1_1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6075" y="607975"/>
            <a:ext cx="3381375" cy="27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2bcaa783de6_1_1200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Lexicalization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80" name="Google Shape;1580;g2bcaa783de6_1_1200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Lexicalization links a model element (entity, relation, attribute, etc.) to one or more terms that can be used to express it in natural language.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These terms are basically either synonyms or lexical variants to each other.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These terms should be seen as “meaningless” strings that obtain a meaning only via their relations to classes, entities and concepts.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81" name="Google Shape;1581;g2bcaa783de6_1_1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8625" y="1293825"/>
            <a:ext cx="4257675" cy="2388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2bcaa783de6_1_1206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Meaning Inclusion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87" name="Google Shape;1587;g2bcaa783de6_1_1206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 meaning inclusion relation between two modeling elements indicates that the meaning of the one is included in the meaning of the other.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588" name="Google Shape;1588;g2bcaa783de6_1_1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5525" y="2113900"/>
            <a:ext cx="5097501" cy="253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2bcaa783de6_1_1212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Class/relation subsumption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594" name="Google Shape;1594;g2bcaa783de6_1_1212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When meaning inclusion is applied to classes, it is called class subsumption or sub‐classing and has the following logical implication: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If class A is a subclass of class B then all entities that instantiate A are also instances of B.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Similarly, if the meaning inclusion is about relations, then it has the logical implication that if relation A is subsumed by relation B then all entities related via A are also related via B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595" name="Google Shape;1595;g2bcaa783de6_1_1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9700" y="668347"/>
            <a:ext cx="2844725" cy="231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Google Shape;1596;g2bcaa783de6_1_1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9700" y="3163200"/>
            <a:ext cx="2811500" cy="168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bcaa783de6_1_1219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Broader/Narrower Relation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602" name="Google Shape;1602;g2bcaa783de6_1_1219"/>
          <p:cNvSpPr txBox="1"/>
          <p:nvPr>
            <p:ph idx="4294967295" type="body"/>
          </p:nvPr>
        </p:nvSpPr>
        <p:spPr>
          <a:xfrm>
            <a:off x="256125" y="840900"/>
            <a:ext cx="43254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A broader/narrower relation between entities indicates that one is in some way more general (broader) than the other (narrower).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This relation covers three different relation types: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Meaning inclusion 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Part-whole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-US" sz="1400">
                <a:solidFill>
                  <a:schemeClr val="dk1"/>
                </a:solidFill>
              </a:rPr>
              <a:t>Instantiation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Therefore, a subclass hierarchy is not equivalent to a broader/narrower hierarchy!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603" name="Google Shape;1603;g2bcaa783de6_1_1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0250" y="1380550"/>
            <a:ext cx="4129750" cy="248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2bcaa783de6_1_478"/>
          <p:cNvSpPr txBox="1"/>
          <p:nvPr>
            <p:ph type="title"/>
          </p:nvPr>
        </p:nvSpPr>
        <p:spPr>
          <a:xfrm>
            <a:off x="355975" y="13292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Know where you are getting into</a:t>
            </a:r>
            <a:endParaRPr>
              <a:solidFill>
                <a:srgbClr val="193441"/>
              </a:solidFill>
            </a:endParaRPr>
          </a:p>
        </p:txBody>
      </p:sp>
      <p:pic>
        <p:nvPicPr>
          <p:cNvPr id="1249" name="Google Shape;1249;g2bcaa783de6_1_4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9450" y="-23800"/>
            <a:ext cx="39970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2bcaa783de6_1_1225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Documentation Elements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609" name="Google Shape;1609;g2bcaa783de6_1_1225"/>
          <p:cNvSpPr txBox="1"/>
          <p:nvPr>
            <p:ph idx="4294967295" type="body"/>
          </p:nvPr>
        </p:nvSpPr>
        <p:spPr>
          <a:xfrm>
            <a:off x="256125" y="840900"/>
            <a:ext cx="86340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400">
                <a:solidFill>
                  <a:schemeClr val="dk1"/>
                </a:solidFill>
              </a:rPr>
              <a:t>Elements that aim at human-understandability, like natural language definitions, provenance information, or scope notes.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610" name="Google Shape;1610;g2bcaa783de6_1_1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950" y="2217400"/>
            <a:ext cx="7953651" cy="18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2bcaa783de6_1_2059"/>
          <p:cNvSpPr txBox="1"/>
          <p:nvPr>
            <p:ph type="title"/>
          </p:nvPr>
        </p:nvSpPr>
        <p:spPr>
          <a:xfrm>
            <a:off x="355975" y="1132075"/>
            <a:ext cx="4248000" cy="253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Modeling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the KG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Schema</a:t>
            </a:r>
            <a:endParaRPr sz="4000"/>
          </a:p>
        </p:txBody>
      </p:sp>
      <p:pic>
        <p:nvPicPr>
          <p:cNvPr id="1616" name="Google Shape;1616;g2bcaa783de6_1_20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-29400"/>
            <a:ext cx="3997101" cy="517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0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g2bcaa783de6_1_2064"/>
          <p:cNvSpPr txBox="1"/>
          <p:nvPr>
            <p:ph idx="1" type="subTitle"/>
          </p:nvPr>
        </p:nvSpPr>
        <p:spPr>
          <a:xfrm>
            <a:off x="489475" y="1571650"/>
            <a:ext cx="2082300" cy="10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are the core types of entities we want our Knowledge Graph to contain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2" name="Google Shape;1622;g2bcaa783de6_1_2064"/>
          <p:cNvSpPr txBox="1"/>
          <p:nvPr>
            <p:ph idx="2" type="subTitle"/>
          </p:nvPr>
        </p:nvSpPr>
        <p:spPr>
          <a:xfrm>
            <a:off x="489475" y="34063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attributes will these entities and relations have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3" name="Google Shape;1623;g2bcaa783de6_1_2064"/>
          <p:cNvSpPr txBox="1"/>
          <p:nvPr>
            <p:ph idx="3" type="subTitle"/>
          </p:nvPr>
        </p:nvSpPr>
        <p:spPr>
          <a:xfrm>
            <a:off x="2879225" y="157165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relations will connect these entities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4" name="Google Shape;1624;g2bcaa783de6_1_2064"/>
          <p:cNvSpPr txBox="1"/>
          <p:nvPr>
            <p:ph idx="4" type="subTitle"/>
          </p:nvPr>
        </p:nvSpPr>
        <p:spPr>
          <a:xfrm>
            <a:off x="2879225" y="3406300"/>
            <a:ext cx="2082300" cy="8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constraints and rules will govern these entities and relations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25" name="Google Shape;1625;g2bcaa783de6_1_2064"/>
          <p:cNvSpPr txBox="1"/>
          <p:nvPr>
            <p:ph idx="5" type="subTitle"/>
          </p:nvPr>
        </p:nvSpPr>
        <p:spPr>
          <a:xfrm>
            <a:off x="182025" y="11206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CLASSES (ENTITY TYPES)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26" name="Google Shape;1626;g2bcaa783de6_1_2064"/>
          <p:cNvSpPr txBox="1"/>
          <p:nvPr>
            <p:ph idx="6" type="subTitle"/>
          </p:nvPr>
        </p:nvSpPr>
        <p:spPr>
          <a:xfrm>
            <a:off x="182025" y="2955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ATTRIBUTES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(PROPERTIES)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27" name="Google Shape;1627;g2bcaa783de6_1_2064"/>
          <p:cNvSpPr txBox="1"/>
          <p:nvPr>
            <p:ph idx="7" type="subTitle"/>
          </p:nvPr>
        </p:nvSpPr>
        <p:spPr>
          <a:xfrm>
            <a:off x="2571725" y="1120600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RELATIONS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28" name="Google Shape;1628;g2bcaa783de6_1_2064"/>
          <p:cNvSpPr txBox="1"/>
          <p:nvPr>
            <p:ph idx="8" type="subTitle"/>
          </p:nvPr>
        </p:nvSpPr>
        <p:spPr>
          <a:xfrm>
            <a:off x="2571725" y="2955025"/>
            <a:ext cx="2697300" cy="43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CONSTRAINTS AND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RULES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29" name="Google Shape;1629;g2bcaa783de6_1_2064"/>
          <p:cNvSpPr txBox="1"/>
          <p:nvPr>
            <p:ph idx="4294967295"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What we need to define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30" name="Google Shape;1630;g2bcaa783de6_1_20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425" y="762000"/>
            <a:ext cx="3570175" cy="3812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2bcaa783de6_1_2397"/>
          <p:cNvSpPr txBox="1"/>
          <p:nvPr>
            <p:ph type="title"/>
          </p:nvPr>
        </p:nvSpPr>
        <p:spPr>
          <a:xfrm>
            <a:off x="2067375" y="466625"/>
            <a:ext cx="50094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Defining a class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36" name="Google Shape;1636;g2bcaa783de6_1_2397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DETERMINE INSTANTIATION CRITERIA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37" name="Google Shape;1637;g2bcaa783de6_1_2397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characteristics and criteria does an entity need to satisfy in order to belong to the class.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38" name="Google Shape;1638;g2bcaa783de6_1_2397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DETERMINE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IDENTITY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CRITERIA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39" name="Google Shape;1639;g2bcaa783de6_1_2397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characteristics and criteria make any two entities of the class distinct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2bcaa783de6_1_2559"/>
          <p:cNvSpPr txBox="1"/>
          <p:nvPr>
            <p:ph type="title"/>
          </p:nvPr>
        </p:nvSpPr>
        <p:spPr>
          <a:xfrm>
            <a:off x="2067375" y="466625"/>
            <a:ext cx="50094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Defining a relation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645" name="Google Shape;1645;g2bcaa783de6_1_2559"/>
          <p:cNvSpPr txBox="1"/>
          <p:nvPr>
            <p:ph idx="2" type="title"/>
          </p:nvPr>
        </p:nvSpPr>
        <p:spPr>
          <a:xfrm>
            <a:off x="1677450" y="2135900"/>
            <a:ext cx="2399400" cy="4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DETERMINE DOMAIN AND RANGE CLASSES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46" name="Google Shape;1646;g2bcaa783de6_1_2559"/>
          <p:cNvSpPr txBox="1"/>
          <p:nvPr>
            <p:ph idx="3" type="title"/>
          </p:nvPr>
        </p:nvSpPr>
        <p:spPr>
          <a:xfrm>
            <a:off x="1266000" y="2632400"/>
            <a:ext cx="3222300" cy="23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types of entities does the relation relate and in what direction.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47" name="Google Shape;1647;g2bcaa783de6_1_2559"/>
          <p:cNvSpPr txBox="1"/>
          <p:nvPr>
            <p:ph idx="4" type="title"/>
          </p:nvPr>
        </p:nvSpPr>
        <p:spPr>
          <a:xfrm>
            <a:off x="5067200" y="2135900"/>
            <a:ext cx="2399400" cy="45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35D74"/>
                </a:solidFill>
              </a:rPr>
              <a:t>DETERMINE INSTANTIATION CRITERIA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648" name="Google Shape;1648;g2bcaa783de6_1_2559"/>
          <p:cNvSpPr txBox="1"/>
          <p:nvPr>
            <p:ph idx="5" type="title"/>
          </p:nvPr>
        </p:nvSpPr>
        <p:spPr>
          <a:xfrm>
            <a:off x="4655750" y="2632400"/>
            <a:ext cx="3222300" cy="23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What characteristics and criteria do two or more entities need to satisfy in order to be related through this relation.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2" name="Shape 1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3" name="Google Shape;1653;g2bcaa783de6_1_2933"/>
          <p:cNvSpPr txBox="1"/>
          <p:nvPr>
            <p:ph type="title"/>
          </p:nvPr>
        </p:nvSpPr>
        <p:spPr>
          <a:xfrm>
            <a:off x="249825" y="1414475"/>
            <a:ext cx="4607100" cy="17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Naming</a:t>
            </a:r>
            <a:r>
              <a:rPr lang="en-US" sz="4000"/>
              <a:t>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Things</a:t>
            </a:r>
            <a:endParaRPr sz="4000"/>
          </a:p>
        </p:txBody>
      </p:sp>
      <p:pic>
        <p:nvPicPr>
          <p:cNvPr id="1654" name="Google Shape;1654;g2bcaa783de6_1_29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-14700"/>
            <a:ext cx="399709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2bcaa783de6_1_2938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Which model is correct?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660" name="Google Shape;1660;g2bcaa783de6_1_29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164" y="1601828"/>
            <a:ext cx="3562398" cy="22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g2bcaa783de6_1_29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437" y="1653706"/>
            <a:ext cx="3442989" cy="212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2bcaa783de6_1_2944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Well, none!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667" name="Google Shape;1667;g2bcaa783de6_1_29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164" y="1601828"/>
            <a:ext cx="3562398" cy="22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Google Shape;1668;g2bcaa783de6_1_29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437" y="1653706"/>
            <a:ext cx="3442989" cy="212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Google Shape;1669;g2bcaa783de6_1_29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1850" y="1313275"/>
            <a:ext cx="2779350" cy="27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Google Shape;1670;g2bcaa783de6_1_29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05275" y="1313275"/>
            <a:ext cx="2879474" cy="287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4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2bcaa783de6_1_2952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What’s the problem?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676" name="Google Shape;1676;g2bcaa783de6_1_29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164" y="1601828"/>
            <a:ext cx="3562398" cy="22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g2bcaa783de6_1_29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437" y="1653706"/>
            <a:ext cx="3442989" cy="2128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2bcaa783de6_1_2958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Better model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683" name="Google Shape;1683;g2bcaa783de6_1_29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0600" y="1391800"/>
            <a:ext cx="7251400" cy="287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g2be8b9a24a0_0_0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g2be8b9a24a0_0_0"/>
          <p:cNvSpPr/>
          <p:nvPr/>
        </p:nvSpPr>
        <p:spPr>
          <a:xfrm>
            <a:off x="477850" y="0"/>
            <a:ext cx="4144500" cy="48075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g2be8b9a24a0_0_0"/>
          <p:cNvSpPr txBox="1"/>
          <p:nvPr>
            <p:ph type="title"/>
          </p:nvPr>
        </p:nvSpPr>
        <p:spPr>
          <a:xfrm>
            <a:off x="519250" y="144175"/>
            <a:ext cx="4061700" cy="127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Knowledge Graphs are interconnected entities under shared semantics</a:t>
            </a:r>
            <a:endParaRPr u="sng"/>
          </a:p>
        </p:txBody>
      </p:sp>
      <p:sp>
        <p:nvSpPr>
          <p:cNvPr id="1257" name="Google Shape;1257;g2be8b9a24a0_0_0"/>
          <p:cNvSpPr txBox="1"/>
          <p:nvPr>
            <p:ph idx="1" type="subTitle"/>
          </p:nvPr>
        </p:nvSpPr>
        <p:spPr>
          <a:xfrm>
            <a:off x="584825" y="1407750"/>
            <a:ext cx="3960000" cy="31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Not something really new but rather a rebranding of terms like </a:t>
            </a:r>
            <a:r>
              <a:rPr i="1" lang="en-US"/>
              <a:t>semantic networks, knowledge bases, ontologies, linked data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i="1" lang="en-US"/>
              <a:t>If you have been designing database schemas, taxonomies, ontologies or other types of structured data, you already know a lot about knowledge graphs.</a:t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1" lang="en-US" u="sng"/>
              <a:t>What you may have missed is the shared semantics aspect!</a:t>
            </a:r>
            <a:endParaRPr b="1" i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2bcaa783de6_1_2048"/>
          <p:cNvSpPr txBox="1"/>
          <p:nvPr>
            <p:ph type="title"/>
          </p:nvPr>
        </p:nvSpPr>
        <p:spPr>
          <a:xfrm>
            <a:off x="251050" y="1431750"/>
            <a:ext cx="4464600" cy="216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Working</a:t>
            </a:r>
            <a:r>
              <a:rPr lang="en-US" sz="4000"/>
              <a:t> with Semantic Web Languages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689" name="Google Shape;1689;g2bcaa783de6_1_20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375" y="0"/>
            <a:ext cx="40146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3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c052fd0662_0_1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RDF (Resource Description Framework)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695" name="Google Shape;1695;g2c052fd0662_0_1"/>
          <p:cNvSpPr txBox="1"/>
          <p:nvPr>
            <p:ph idx="4294967295" type="body"/>
          </p:nvPr>
        </p:nvSpPr>
        <p:spPr>
          <a:xfrm>
            <a:off x="256125" y="840900"/>
            <a:ext cx="59727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Models data as triples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696" name="Google Shape;1696;g2c052fd0662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1850" y="693500"/>
            <a:ext cx="3857199" cy="8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Google Shape;1697;g2c052fd0662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12491"/>
            <a:ext cx="9144003" cy="2652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g2c052fd0662_0_10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RDF (Resource Description Framework)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03" name="Google Shape;1703;g2c052fd0662_0_10"/>
          <p:cNvSpPr txBox="1"/>
          <p:nvPr>
            <p:ph idx="4294967295" type="body"/>
          </p:nvPr>
        </p:nvSpPr>
        <p:spPr>
          <a:xfrm>
            <a:off x="256125" y="840900"/>
            <a:ext cx="59727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Multiple triples form a </a:t>
            </a:r>
            <a:r>
              <a:rPr lang="en-US">
                <a:solidFill>
                  <a:schemeClr val="dk1"/>
                </a:solidFill>
              </a:rPr>
              <a:t>directed</a:t>
            </a:r>
            <a:r>
              <a:rPr lang="en-US">
                <a:solidFill>
                  <a:schemeClr val="dk1"/>
                </a:solidFill>
              </a:rPr>
              <a:t> graph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04" name="Google Shape;1704;g2c052fd066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250" y="1337250"/>
            <a:ext cx="8366751" cy="372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5" name="Google Shape;1705;g2c052fd0662_0_10"/>
          <p:cNvSpPr/>
          <p:nvPr/>
        </p:nvSpPr>
        <p:spPr>
          <a:xfrm>
            <a:off x="798100" y="1368100"/>
            <a:ext cx="1308900" cy="40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9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g2c052fd0662_0_25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RDF Schema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11" name="Google Shape;1711;g2c052fd0662_0_25"/>
          <p:cNvSpPr txBox="1"/>
          <p:nvPr>
            <p:ph idx="4294967295" type="body"/>
          </p:nvPr>
        </p:nvSpPr>
        <p:spPr>
          <a:xfrm>
            <a:off x="256125" y="840900"/>
            <a:ext cx="75513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Defines a vocabulary for “reserved” entities and relations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12" name="Google Shape;1712;g2c052fd0662_0_25"/>
          <p:cNvSpPr/>
          <p:nvPr/>
        </p:nvSpPr>
        <p:spPr>
          <a:xfrm>
            <a:off x="798100" y="1368100"/>
            <a:ext cx="1308900" cy="40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13" name="Google Shape;1713;g2c052fd0662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500" y="1452825"/>
            <a:ext cx="4953098" cy="32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2c052fd0662_0_33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RDF Schema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19" name="Google Shape;1719;g2c052fd0662_0_33"/>
          <p:cNvSpPr txBox="1"/>
          <p:nvPr>
            <p:ph idx="4294967295" type="body"/>
          </p:nvPr>
        </p:nvSpPr>
        <p:spPr>
          <a:xfrm>
            <a:off x="256125" y="840900"/>
            <a:ext cx="75513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Enables deductive inference via built-in rules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720" name="Google Shape;1720;g2c052fd0662_0_33"/>
          <p:cNvSpPr/>
          <p:nvPr/>
        </p:nvSpPr>
        <p:spPr>
          <a:xfrm>
            <a:off x="798100" y="1368100"/>
            <a:ext cx="1308900" cy="401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21" name="Google Shape;1721;g2c052fd0662_0_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75" y="1576977"/>
            <a:ext cx="7453626" cy="29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2c052fd0662_0_41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OWL (Web Ontology Language)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27" name="Google Shape;1727;g2c052fd0662_0_41"/>
          <p:cNvSpPr txBox="1"/>
          <p:nvPr>
            <p:ph idx="4294967295" type="body"/>
          </p:nvPr>
        </p:nvSpPr>
        <p:spPr>
          <a:xfrm>
            <a:off x="256125" y="840900"/>
            <a:ext cx="7551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Adds additional “reserved” vocabulary for describing relations, attributes and classes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28" name="Google Shape;1728;g2c052fd0662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5900" y="1733550"/>
            <a:ext cx="5715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2c052fd0662_0_49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SPARQL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34" name="Google Shape;1734;g2c052fd0662_0_49"/>
          <p:cNvSpPr txBox="1"/>
          <p:nvPr>
            <p:ph idx="4294967295" type="body"/>
          </p:nvPr>
        </p:nvSpPr>
        <p:spPr>
          <a:xfrm>
            <a:off x="256125" y="840900"/>
            <a:ext cx="7551300" cy="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Query language for RDF, RDF(S) and OWL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35" name="Google Shape;1735;g2c052fd0662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522500"/>
            <a:ext cx="4179029" cy="354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2bcaa783de6_1_1694"/>
          <p:cNvSpPr txBox="1"/>
          <p:nvPr>
            <p:ph type="title"/>
          </p:nvPr>
        </p:nvSpPr>
        <p:spPr>
          <a:xfrm>
            <a:off x="251050" y="1624850"/>
            <a:ext cx="44646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Working with</a:t>
            </a:r>
            <a:r>
              <a:rPr lang="en-US" sz="4000"/>
              <a:t> Neo4j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741" name="Google Shape;1741;g2bcaa783de6_1_16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9375" y="0"/>
            <a:ext cx="4014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5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2bcaa783de6_1_1699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is Neo4j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47" name="Google Shape;1747;g2bcaa783de6_1_1699"/>
          <p:cNvSpPr txBox="1"/>
          <p:nvPr>
            <p:ph idx="4294967295" type="body"/>
          </p:nvPr>
        </p:nvSpPr>
        <p:spPr>
          <a:xfrm>
            <a:off x="256125" y="840900"/>
            <a:ext cx="59727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 scalable and flexible graph database management system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Designed to handle complex and interconnected data relationships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Utilizes a property graph model to represent, store and query data.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Offers a range of built-in graph algorithms, such as PageRank and shortest path, for advanced data analysis.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1748" name="Google Shape;1748;g2bcaa783de6_1_16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725" y="1714950"/>
            <a:ext cx="302895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2bcaa783de6_1_1705"/>
          <p:cNvSpPr txBox="1"/>
          <p:nvPr>
            <p:ph type="title"/>
          </p:nvPr>
        </p:nvSpPr>
        <p:spPr>
          <a:xfrm>
            <a:off x="256125" y="227850"/>
            <a:ext cx="818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Labeled Property Graph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54" name="Google Shape;1754;g2bcaa783de6_1_1705"/>
          <p:cNvSpPr txBox="1"/>
          <p:nvPr>
            <p:ph idx="4294967295" type="body"/>
          </p:nvPr>
        </p:nvSpPr>
        <p:spPr>
          <a:xfrm>
            <a:off x="256125" y="840900"/>
            <a:ext cx="5143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Nodes </a:t>
            </a:r>
            <a:r>
              <a:rPr lang="en-US">
                <a:solidFill>
                  <a:schemeClr val="dk1"/>
                </a:solidFill>
              </a:rPr>
              <a:t>(Vertices)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 main data elements from which a graph is constructed </a:t>
            </a:r>
            <a:endParaRPr>
              <a:solidFill>
                <a:srgbClr val="182642"/>
              </a:solidFill>
            </a:endParaRPr>
          </a:p>
        </p:txBody>
      </p:sp>
      <p:sp>
        <p:nvSpPr>
          <p:cNvPr id="1755" name="Google Shape;1755;g2bcaa783de6_1_1705"/>
          <p:cNvSpPr/>
          <p:nvPr/>
        </p:nvSpPr>
        <p:spPr>
          <a:xfrm>
            <a:off x="5668850" y="2640699"/>
            <a:ext cx="815100" cy="815100"/>
          </a:xfrm>
          <a:prstGeom prst="ellipse">
            <a:avLst/>
          </a:prstGeom>
          <a:solidFill>
            <a:srgbClr val="009C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Tom Hanks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56" name="Google Shape;1756;g2bcaa783de6_1_1705"/>
          <p:cNvSpPr/>
          <p:nvPr/>
        </p:nvSpPr>
        <p:spPr>
          <a:xfrm>
            <a:off x="7983600" y="2640699"/>
            <a:ext cx="815100" cy="815100"/>
          </a:xfrm>
          <a:prstGeom prst="ellipse">
            <a:avLst/>
          </a:prstGeom>
          <a:solidFill>
            <a:srgbClr val="69B44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Cloud Atlas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bcaa783de6_1_6061"/>
          <p:cNvSpPr txBox="1"/>
          <p:nvPr>
            <p:ph type="title"/>
          </p:nvPr>
        </p:nvSpPr>
        <p:spPr>
          <a:xfrm>
            <a:off x="256125" y="227850"/>
            <a:ext cx="71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Example: Google Knowledge Graph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263" name="Google Shape;1263;g2bcaa783de6_1_6061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264" name="Google Shape;1264;g2bcaa783de6_1_60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1649" y="1020775"/>
            <a:ext cx="5712176" cy="388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0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" name="Google Shape;1761;g2bcaa783de6_1_1712"/>
          <p:cNvSpPr txBox="1"/>
          <p:nvPr>
            <p:ph type="title"/>
          </p:nvPr>
        </p:nvSpPr>
        <p:spPr>
          <a:xfrm>
            <a:off x="256125" y="227850"/>
            <a:ext cx="674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Labeled Property Graph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62" name="Google Shape;1762;g2bcaa783de6_1_1712"/>
          <p:cNvSpPr txBox="1"/>
          <p:nvPr>
            <p:ph idx="4294967295" type="body"/>
          </p:nvPr>
        </p:nvSpPr>
        <p:spPr>
          <a:xfrm>
            <a:off x="256125" y="840900"/>
            <a:ext cx="5143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Nodes </a:t>
            </a:r>
            <a:r>
              <a:rPr lang="en-US">
                <a:solidFill>
                  <a:schemeClr val="dk1"/>
                </a:solidFill>
              </a:rPr>
              <a:t>(Vertices)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 main data elements from which a graph is constructed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Relations</a:t>
            </a:r>
            <a:r>
              <a:rPr lang="en-US">
                <a:solidFill>
                  <a:schemeClr val="dk1"/>
                </a:solidFill>
              </a:rPr>
              <a:t> (Edges)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Directed links between two nodes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763" name="Google Shape;1763;g2bcaa783de6_1_1712"/>
          <p:cNvCxnSpPr/>
          <p:nvPr/>
        </p:nvCxnSpPr>
        <p:spPr>
          <a:xfrm rot="10800000">
            <a:off x="6483905" y="3048249"/>
            <a:ext cx="14997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764" name="Google Shape;1764;g2bcaa783de6_1_1712"/>
          <p:cNvSpPr/>
          <p:nvPr/>
        </p:nvSpPr>
        <p:spPr>
          <a:xfrm>
            <a:off x="6673825" y="2911000"/>
            <a:ext cx="956100" cy="27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ACTED_IN</a:t>
            </a:r>
            <a:endParaRPr b="1"/>
          </a:p>
        </p:txBody>
      </p:sp>
      <p:sp>
        <p:nvSpPr>
          <p:cNvPr id="1765" name="Google Shape;1765;g2bcaa783de6_1_1712"/>
          <p:cNvSpPr/>
          <p:nvPr/>
        </p:nvSpPr>
        <p:spPr>
          <a:xfrm>
            <a:off x="5668850" y="2640699"/>
            <a:ext cx="815100" cy="815100"/>
          </a:xfrm>
          <a:prstGeom prst="ellipse">
            <a:avLst/>
          </a:prstGeom>
          <a:solidFill>
            <a:srgbClr val="009C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Tom Hanks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6" name="Google Shape;1766;g2bcaa783de6_1_1712"/>
          <p:cNvSpPr/>
          <p:nvPr/>
        </p:nvSpPr>
        <p:spPr>
          <a:xfrm>
            <a:off x="7983600" y="2640699"/>
            <a:ext cx="815100" cy="815100"/>
          </a:xfrm>
          <a:prstGeom prst="ellipse">
            <a:avLst/>
          </a:prstGeom>
          <a:solidFill>
            <a:srgbClr val="69B44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Cloud Atlas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Google Shape;1771;g2bcaa783de6_1_1721"/>
          <p:cNvSpPr txBox="1"/>
          <p:nvPr>
            <p:ph type="title"/>
          </p:nvPr>
        </p:nvSpPr>
        <p:spPr>
          <a:xfrm>
            <a:off x="256125" y="227850"/>
            <a:ext cx="7373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Labeled Property Graph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72" name="Google Shape;1772;g2bcaa783de6_1_1721"/>
          <p:cNvSpPr txBox="1"/>
          <p:nvPr>
            <p:ph idx="4294967295" type="body"/>
          </p:nvPr>
        </p:nvSpPr>
        <p:spPr>
          <a:xfrm>
            <a:off x="256125" y="840900"/>
            <a:ext cx="5143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Nodes </a:t>
            </a:r>
            <a:r>
              <a:rPr lang="en-US">
                <a:solidFill>
                  <a:schemeClr val="dk1"/>
                </a:solidFill>
              </a:rPr>
              <a:t>(Vertices)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 main data elements from which a graph is constructed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Relations</a:t>
            </a:r>
            <a:r>
              <a:rPr lang="en-US">
                <a:solidFill>
                  <a:schemeClr val="dk1"/>
                </a:solidFill>
              </a:rPr>
              <a:t> (Edges)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Directed links between two nodes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Labels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Typically used to denote the node category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Cannot be related to other labels, nor have properties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1773" name="Google Shape;1773;g2bcaa783de6_1_1721"/>
          <p:cNvCxnSpPr/>
          <p:nvPr/>
        </p:nvCxnSpPr>
        <p:spPr>
          <a:xfrm rot="10800000">
            <a:off x="6483905" y="3048249"/>
            <a:ext cx="14997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774" name="Google Shape;1774;g2bcaa783de6_1_1721"/>
          <p:cNvSpPr/>
          <p:nvPr/>
        </p:nvSpPr>
        <p:spPr>
          <a:xfrm>
            <a:off x="6673825" y="2911000"/>
            <a:ext cx="956100" cy="27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ACTED_IN</a:t>
            </a:r>
            <a:endParaRPr b="1"/>
          </a:p>
        </p:txBody>
      </p:sp>
      <p:sp>
        <p:nvSpPr>
          <p:cNvPr id="1775" name="Google Shape;1775;g2bcaa783de6_1_1721"/>
          <p:cNvSpPr/>
          <p:nvPr/>
        </p:nvSpPr>
        <p:spPr>
          <a:xfrm>
            <a:off x="5668850" y="2640699"/>
            <a:ext cx="815100" cy="815100"/>
          </a:xfrm>
          <a:prstGeom prst="ellipse">
            <a:avLst/>
          </a:prstGeom>
          <a:solidFill>
            <a:srgbClr val="009C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:Person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6" name="Google Shape;1776;g2bcaa783de6_1_1721"/>
          <p:cNvSpPr/>
          <p:nvPr/>
        </p:nvSpPr>
        <p:spPr>
          <a:xfrm>
            <a:off x="7983600" y="2640699"/>
            <a:ext cx="815100" cy="815100"/>
          </a:xfrm>
          <a:prstGeom prst="ellipse">
            <a:avLst/>
          </a:prstGeom>
          <a:solidFill>
            <a:srgbClr val="69B44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:Movie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g2bcaa783de6_1_1730"/>
          <p:cNvSpPr txBox="1"/>
          <p:nvPr>
            <p:ph type="title"/>
          </p:nvPr>
        </p:nvSpPr>
        <p:spPr>
          <a:xfrm>
            <a:off x="256125" y="227850"/>
            <a:ext cx="715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Labeled Property Graph Model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782" name="Google Shape;1782;g2bcaa783de6_1_1730"/>
          <p:cNvSpPr txBox="1"/>
          <p:nvPr>
            <p:ph idx="4294967295" type="body"/>
          </p:nvPr>
        </p:nvSpPr>
        <p:spPr>
          <a:xfrm>
            <a:off x="256125" y="840900"/>
            <a:ext cx="5143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Nodes </a:t>
            </a:r>
            <a:r>
              <a:rPr lang="en-US">
                <a:solidFill>
                  <a:schemeClr val="dk1"/>
                </a:solidFill>
              </a:rPr>
              <a:t>(Vertices)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The main data elements from which a graph is constructed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Relations</a:t>
            </a:r>
            <a:r>
              <a:rPr lang="en-US">
                <a:solidFill>
                  <a:schemeClr val="dk1"/>
                </a:solidFill>
              </a:rPr>
              <a:t> (Edges)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Directed links between two nodes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Labels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Typically used to denote the node category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Cannot be related to other labels, nor have properties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b="1" lang="en-US">
                <a:solidFill>
                  <a:schemeClr val="dk1"/>
                </a:solidFill>
              </a:rPr>
              <a:t>Properties</a:t>
            </a:r>
            <a:endParaRPr b="1">
              <a:solidFill>
                <a:schemeClr val="dk1"/>
              </a:solidFill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>
                <a:solidFill>
                  <a:schemeClr val="dk1"/>
                </a:solidFill>
              </a:rPr>
              <a:t>Represent characteristics of nodes and relations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3" name="Google Shape;1783;g2bcaa783de6_1_1730"/>
          <p:cNvSpPr txBox="1"/>
          <p:nvPr/>
        </p:nvSpPr>
        <p:spPr>
          <a:xfrm>
            <a:off x="5516450" y="3455800"/>
            <a:ext cx="21516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Roboto"/>
                <a:ea typeface="Roboto"/>
                <a:cs typeface="Roboto"/>
                <a:sym typeface="Roboto"/>
              </a:rPr>
              <a:t>born: 1956</a:t>
            </a:r>
            <a:endParaRPr i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4" name="Google Shape;1784;g2bcaa783de6_1_1730"/>
          <p:cNvSpPr txBox="1"/>
          <p:nvPr/>
        </p:nvSpPr>
        <p:spPr>
          <a:xfrm>
            <a:off x="7720500" y="3455800"/>
            <a:ext cx="13068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Open Sans"/>
                <a:ea typeface="Open Sans"/>
                <a:cs typeface="Open Sans"/>
                <a:sym typeface="Open Sans"/>
              </a:rPr>
              <a:t>release: 2012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5" name="Google Shape;1785;g2bcaa783de6_1_1730"/>
          <p:cNvSpPr txBox="1"/>
          <p:nvPr/>
        </p:nvSpPr>
        <p:spPr>
          <a:xfrm>
            <a:off x="6583250" y="3151000"/>
            <a:ext cx="21516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Open Sans"/>
                <a:ea typeface="Open Sans"/>
                <a:cs typeface="Open Sans"/>
                <a:sym typeface="Open Sans"/>
              </a:rPr>
              <a:t>roles: Zachry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86" name="Google Shape;1786;g2bcaa783de6_1_1730"/>
          <p:cNvCxnSpPr/>
          <p:nvPr/>
        </p:nvCxnSpPr>
        <p:spPr>
          <a:xfrm rot="10800000">
            <a:off x="6483905" y="3048249"/>
            <a:ext cx="14997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787" name="Google Shape;1787;g2bcaa783de6_1_1730"/>
          <p:cNvSpPr/>
          <p:nvPr/>
        </p:nvSpPr>
        <p:spPr>
          <a:xfrm>
            <a:off x="6673825" y="2911000"/>
            <a:ext cx="956100" cy="274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ACTED_IN</a:t>
            </a:r>
            <a:endParaRPr b="1"/>
          </a:p>
        </p:txBody>
      </p:sp>
      <p:sp>
        <p:nvSpPr>
          <p:cNvPr id="1788" name="Google Shape;1788;g2bcaa783de6_1_1730"/>
          <p:cNvSpPr/>
          <p:nvPr/>
        </p:nvSpPr>
        <p:spPr>
          <a:xfrm>
            <a:off x="5668850" y="2640699"/>
            <a:ext cx="815100" cy="815100"/>
          </a:xfrm>
          <a:prstGeom prst="ellipse">
            <a:avLst/>
          </a:prstGeom>
          <a:solidFill>
            <a:srgbClr val="009C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Tom Hanks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89" name="Google Shape;1789;g2bcaa783de6_1_1730"/>
          <p:cNvSpPr/>
          <p:nvPr/>
        </p:nvSpPr>
        <p:spPr>
          <a:xfrm>
            <a:off x="7983600" y="2640699"/>
            <a:ext cx="815100" cy="815100"/>
          </a:xfrm>
          <a:prstGeom prst="ellipse">
            <a:avLst/>
          </a:prstGeom>
          <a:solidFill>
            <a:srgbClr val="69B445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200">
                <a:latin typeface="Roboto"/>
                <a:ea typeface="Roboto"/>
                <a:cs typeface="Roboto"/>
                <a:sym typeface="Roboto"/>
              </a:rPr>
              <a:t>Cloud Atlas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4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g2bcaa783de6_1_1742"/>
          <p:cNvSpPr txBox="1"/>
          <p:nvPr>
            <p:ph type="title"/>
          </p:nvPr>
        </p:nvSpPr>
        <p:spPr>
          <a:xfrm>
            <a:off x="275035" y="180466"/>
            <a:ext cx="8479500" cy="7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7500" lIns="0" spcFirstLastPara="1" rIns="0" wrap="square" tIns="675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None/>
            </a:pPr>
            <a:r>
              <a:rPr b="1" lang="en-US" sz="2400">
                <a:latin typeface="Roboto"/>
                <a:ea typeface="Roboto"/>
                <a:cs typeface="Roboto"/>
                <a:sym typeface="Roboto"/>
              </a:rPr>
              <a:t>Putting it all together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96" name="Google Shape;1796;g2bcaa783de6_1_17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8944" y="1108069"/>
            <a:ext cx="7087163" cy="34462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0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g2c052fd0662_0_665"/>
          <p:cNvSpPr txBox="1"/>
          <p:nvPr>
            <p:ph type="title"/>
          </p:nvPr>
        </p:nvSpPr>
        <p:spPr>
          <a:xfrm>
            <a:off x="256125" y="227850"/>
            <a:ext cx="7155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The Cypher Query Language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802" name="Google Shape;1802;g2c052fd0662_0_665"/>
          <p:cNvSpPr txBox="1"/>
          <p:nvPr>
            <p:ph idx="4294967295" type="body"/>
          </p:nvPr>
        </p:nvSpPr>
        <p:spPr>
          <a:xfrm>
            <a:off x="311700" y="10728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//Match all nodes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MATCH (n) 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RETURN n;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//Match all nodes with a Person label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MATCH (n:Person) 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RETURN n;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//Match all nodes with a Person label and property name is "Tom Hanks"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MATCH (n:Person {name: "Tom Hanks"}) 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RETURN n;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//Return all nodes with a Person label, born between 1950 and 1999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MATCH (n:Person)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WHERE n.born &gt; 1950 AND n.born &lt; 1999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RETURN n;</a:t>
            </a:r>
            <a:endParaRPr b="1" sz="1400"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Google Shape;1807;g2c052fd0662_0_505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g2c052fd0662_0_505"/>
          <p:cNvSpPr/>
          <p:nvPr/>
        </p:nvSpPr>
        <p:spPr>
          <a:xfrm>
            <a:off x="477850" y="0"/>
            <a:ext cx="4144500" cy="26523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g2c052fd0662_0_505"/>
          <p:cNvSpPr txBox="1"/>
          <p:nvPr>
            <p:ph type="title"/>
          </p:nvPr>
        </p:nvSpPr>
        <p:spPr>
          <a:xfrm>
            <a:off x="568900" y="336275"/>
            <a:ext cx="3977100" cy="191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/>
              <a:t>Whatever language you use, read very well the intended semantics of its elements!</a:t>
            </a:r>
            <a:endParaRPr sz="28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3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4" name="Google Shape;1814;g2c052fd0662_0_6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2b976f8eb0e_0_336"/>
          <p:cNvSpPr txBox="1"/>
          <p:nvPr>
            <p:ph type="title"/>
          </p:nvPr>
        </p:nvSpPr>
        <p:spPr>
          <a:xfrm>
            <a:off x="355975" y="1765250"/>
            <a:ext cx="42480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Give it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substance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820" name="Google Shape;1820;g2b976f8eb0e_0_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5600" y="0"/>
            <a:ext cx="3898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2bcaa783de6_1_3436"/>
          <p:cNvSpPr txBox="1"/>
          <p:nvPr>
            <p:ph type="title"/>
          </p:nvPr>
        </p:nvSpPr>
        <p:spPr>
          <a:xfrm>
            <a:off x="2067375" y="466625"/>
            <a:ext cx="5009400" cy="1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Performing KG Population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826" name="Google Shape;1826;g2bcaa783de6_1_3436"/>
          <p:cNvSpPr txBox="1"/>
          <p:nvPr>
            <p:ph idx="2" type="title"/>
          </p:nvPr>
        </p:nvSpPr>
        <p:spPr>
          <a:xfrm>
            <a:off x="1677450" y="22883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35D74"/>
                </a:solidFill>
              </a:rPr>
              <a:t>SELECT AND ANALYZE DATA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435D74"/>
                </a:solidFill>
              </a:rPr>
              <a:t>SOURCES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27" name="Google Shape;1827;g2bcaa783de6_1_3436"/>
          <p:cNvSpPr txBox="1"/>
          <p:nvPr>
            <p:ph idx="3" type="title"/>
          </p:nvPr>
        </p:nvSpPr>
        <p:spPr>
          <a:xfrm>
            <a:off x="1266000" y="27848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Determine what data sources to use to populate the Knowledge Graph, and analyze their characteristics and quality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28" name="Google Shape;1828;g2bcaa783de6_1_3436"/>
          <p:cNvSpPr txBox="1"/>
          <p:nvPr>
            <p:ph idx="4" type="title"/>
          </p:nvPr>
        </p:nvSpPr>
        <p:spPr>
          <a:xfrm>
            <a:off x="5067200" y="2288300"/>
            <a:ext cx="23994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435D74"/>
                </a:solidFill>
              </a:rPr>
              <a:t>EXTRACT,  MAP,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435D74"/>
                </a:solidFill>
              </a:rPr>
              <a:t>AND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435D74"/>
                </a:solidFill>
              </a:rPr>
              <a:t>IMPORT DATA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29" name="Google Shape;1829;g2bcaa783de6_1_3436"/>
          <p:cNvSpPr txBox="1"/>
          <p:nvPr>
            <p:ph idx="5" type="title"/>
          </p:nvPr>
        </p:nvSpPr>
        <p:spPr>
          <a:xfrm>
            <a:off x="4655750" y="2784800"/>
            <a:ext cx="3222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Pipelines and rules for extracting data from the sources, mapping them to the Knowledge Graph Schema, and importing them into the Graph</a:t>
            </a:r>
            <a:endParaRPr>
              <a:solidFill>
                <a:srgbClr val="01010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g2bcaa783de6_1_344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g2bcaa783de6_1_3444"/>
          <p:cNvSpPr txBox="1"/>
          <p:nvPr>
            <p:ph type="title"/>
          </p:nvPr>
        </p:nvSpPr>
        <p:spPr>
          <a:xfrm>
            <a:off x="256125" y="227850"/>
            <a:ext cx="489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Typical Data Sources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836" name="Google Shape;1836;g2bcaa783de6_1_3444"/>
          <p:cNvSpPr txBox="1"/>
          <p:nvPr>
            <p:ph idx="1" type="body"/>
          </p:nvPr>
        </p:nvSpPr>
        <p:spPr>
          <a:xfrm>
            <a:off x="256125" y="1145700"/>
            <a:ext cx="4631700" cy="3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Knowledge graphs, ontologies, taxonomies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Databases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Files (json, csv, xml, …)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Text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37" name="Google Shape;1837;g2bcaa783de6_1_3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0"/>
            <a:ext cx="4343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2c018ccc76a_0_0"/>
          <p:cNvSpPr txBox="1"/>
          <p:nvPr>
            <p:ph type="title"/>
          </p:nvPr>
        </p:nvSpPr>
        <p:spPr>
          <a:xfrm>
            <a:off x="256125" y="227850"/>
            <a:ext cx="71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Example: Bloomberg Knowledge Graph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270" name="Google Shape;1270;g2c018ccc76a_0_0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271" name="Google Shape;1271;g2c018ccc76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21" y="840901"/>
            <a:ext cx="8006881" cy="403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2bcaa783de6_1_3451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3" name="Google Shape;1843;g2bcaa783de6_1_3451"/>
          <p:cNvSpPr txBox="1"/>
          <p:nvPr>
            <p:ph type="title"/>
          </p:nvPr>
        </p:nvSpPr>
        <p:spPr>
          <a:xfrm>
            <a:off x="256125" y="227850"/>
            <a:ext cx="4895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we need to know for each data source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844" name="Google Shape;1844;g2bcaa783de6_1_3451"/>
          <p:cNvSpPr txBox="1"/>
          <p:nvPr>
            <p:ph idx="1" type="body"/>
          </p:nvPr>
        </p:nvSpPr>
        <p:spPr>
          <a:xfrm>
            <a:off x="256125" y="1145700"/>
            <a:ext cx="4631700" cy="3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Type/Format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Availability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Schema &amp; Content</a:t>
            </a:r>
            <a:endParaRPr>
              <a:solidFill>
                <a:schemeClr val="dk1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US" u="sng">
                <a:solidFill>
                  <a:schemeClr val="dk1"/>
                </a:solidFill>
              </a:rPr>
              <a:t>Documentation and understanding so as to ensure semantic compatibility!</a:t>
            </a:r>
            <a:endParaRPr u="sng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Schema &amp; Content Dynamics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Quality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45" name="Google Shape;1845;g2bcaa783de6_1_34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0"/>
            <a:ext cx="4343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g2bcaa783de6_1_4386"/>
          <p:cNvSpPr txBox="1"/>
          <p:nvPr>
            <p:ph type="title"/>
          </p:nvPr>
        </p:nvSpPr>
        <p:spPr>
          <a:xfrm>
            <a:off x="355975" y="1557825"/>
            <a:ext cx="4248000" cy="2036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Mining Knowledge Graphs from Text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descr="knowledge_miner.jpg" id="1851" name="Google Shape;1851;g2bcaa783de6_1_43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6900" y="0"/>
            <a:ext cx="3997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6" name="Google Shape;1856;g2bcaa783de6_1_4391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857" name="Google Shape;1857;g2bcaa783de6_1_4391"/>
          <p:cNvSpPr/>
          <p:nvPr/>
        </p:nvSpPr>
        <p:spPr>
          <a:xfrm>
            <a:off x="477850" y="0"/>
            <a:ext cx="4144500" cy="482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g2bcaa783de6_1_4391"/>
          <p:cNvSpPr txBox="1"/>
          <p:nvPr>
            <p:ph type="title"/>
          </p:nvPr>
        </p:nvSpPr>
        <p:spPr>
          <a:xfrm>
            <a:off x="519250" y="144175"/>
            <a:ext cx="4061700" cy="311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Knowledge graph mining can be defined as the task of acquiring and incorporating terms, entities, relations, and other elements from data in a knowledge graph, with limited human effort</a:t>
            </a:r>
            <a:endParaRPr u="sng"/>
          </a:p>
        </p:txBody>
      </p:sp>
      <p:sp>
        <p:nvSpPr>
          <p:cNvPr id="1859" name="Google Shape;1859;g2bcaa783de6_1_4391"/>
          <p:cNvSpPr txBox="1"/>
          <p:nvPr>
            <p:ph idx="1" type="subTitle"/>
          </p:nvPr>
        </p:nvSpPr>
        <p:spPr>
          <a:xfrm>
            <a:off x="545675" y="3360825"/>
            <a:ext cx="33165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The goal is not to understand everything that is going on in the source data but to get from them the elements we need!</a:t>
            </a:r>
            <a:endParaRPr i="1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2bcaa783de6_1_4398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Mining Tasks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865" name="Google Shape;1865;g2bcaa783de6_1_4398"/>
          <p:cNvSpPr txBox="1"/>
          <p:nvPr>
            <p:ph type="title"/>
          </p:nvPr>
        </p:nvSpPr>
        <p:spPr>
          <a:xfrm>
            <a:off x="7954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Extracting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Entities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66" name="Google Shape;1866;g2bcaa783de6_1_4398"/>
          <p:cNvSpPr txBox="1"/>
          <p:nvPr>
            <p:ph idx="2" type="title"/>
          </p:nvPr>
        </p:nvSpPr>
        <p:spPr>
          <a:xfrm>
            <a:off x="795300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010101"/>
                </a:solidFill>
              </a:rPr>
              <a:t>Extracting terms that denote entities and concepts of some particular type, such as persons, organizations, locations, or other.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867" name="Google Shape;1867;g2bcaa783de6_1_4398"/>
          <p:cNvSpPr txBox="1"/>
          <p:nvPr>
            <p:ph idx="3" type="title"/>
          </p:nvPr>
        </p:nvSpPr>
        <p:spPr>
          <a:xfrm>
            <a:off x="3543711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Extracting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Relations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68" name="Google Shape;1868;g2bcaa783de6_1_4398"/>
          <p:cNvSpPr txBox="1"/>
          <p:nvPr>
            <p:ph idx="4" type="title"/>
          </p:nvPr>
        </p:nvSpPr>
        <p:spPr>
          <a:xfrm>
            <a:off x="3543638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10101"/>
                </a:solidFill>
              </a:rPr>
              <a:t>Extracting relations</a:t>
            </a:r>
            <a:endParaRPr>
              <a:solidFill>
                <a:srgbClr val="01010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10101"/>
                </a:solidFill>
              </a:rPr>
              <a:t>that hold between different entities such as synonymy,</a:t>
            </a:r>
            <a:endParaRPr>
              <a:solidFill>
                <a:srgbClr val="01010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10101"/>
                </a:solidFill>
              </a:rPr>
              <a:t>meaning inclusion, semantic relatedness, etc.</a:t>
            </a:r>
            <a:endParaRPr>
              <a:solidFill>
                <a:srgbClr val="01010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69" name="Google Shape;1869;g2bcaa783de6_1_4398"/>
          <p:cNvSpPr txBox="1"/>
          <p:nvPr>
            <p:ph idx="5" type="title"/>
          </p:nvPr>
        </p:nvSpPr>
        <p:spPr>
          <a:xfrm>
            <a:off x="6292048" y="21359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Extracting Axioms and Rules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70" name="Google Shape;1870;g2bcaa783de6_1_4398"/>
          <p:cNvSpPr txBox="1"/>
          <p:nvPr>
            <p:ph idx="6" type="title"/>
          </p:nvPr>
        </p:nvSpPr>
        <p:spPr>
          <a:xfrm>
            <a:off x="6291975" y="26324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10101"/>
                </a:solidFill>
              </a:rPr>
              <a:t>Extracting complex</a:t>
            </a:r>
            <a:endParaRPr>
              <a:solidFill>
                <a:srgbClr val="01010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010101"/>
                </a:solidFill>
              </a:rPr>
              <a:t>axioms and rules that can be used for reasoning purposes.</a:t>
            </a:r>
            <a:endParaRPr>
              <a:solidFill>
                <a:srgbClr val="01010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2bcaa783de6_1_4773"/>
          <p:cNvSpPr txBox="1"/>
          <p:nvPr>
            <p:ph type="title"/>
          </p:nvPr>
        </p:nvSpPr>
        <p:spPr>
          <a:xfrm>
            <a:off x="256125" y="227850"/>
            <a:ext cx="792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Entity Recognition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876" name="Google Shape;1876;g2bcaa783de6_1_4773"/>
          <p:cNvSpPr txBox="1"/>
          <p:nvPr>
            <p:ph idx="4294967295" type="body"/>
          </p:nvPr>
        </p:nvSpPr>
        <p:spPr>
          <a:xfrm>
            <a:off x="256125" y="840900"/>
            <a:ext cx="7600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Typical task:</a:t>
            </a:r>
            <a:r>
              <a:rPr lang="en-US" sz="1400">
                <a:solidFill>
                  <a:schemeClr val="dk1"/>
                </a:solidFill>
              </a:rPr>
              <a:t> Locate and classify entities mentioned in unstructured text into pre-defined entity categories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In knowledge graph mining:</a:t>
            </a:r>
            <a:r>
              <a:rPr lang="en-US" sz="1400">
                <a:solidFill>
                  <a:schemeClr val="dk1"/>
                </a:solidFill>
              </a:rPr>
              <a:t> Given a set of entity types, </a:t>
            </a:r>
            <a:r>
              <a:rPr lang="en-US" sz="1400" u="sng">
                <a:solidFill>
                  <a:schemeClr val="dk1"/>
                </a:solidFill>
              </a:rPr>
              <a:t>get an appropriate text corpus</a:t>
            </a:r>
            <a:r>
              <a:rPr lang="en-US" sz="1400">
                <a:solidFill>
                  <a:schemeClr val="dk1"/>
                </a:solidFill>
              </a:rPr>
              <a:t> and find all the distinct entities per type within it.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77" name="Google Shape;1877;g2bcaa783de6_1_47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425" y="1501500"/>
            <a:ext cx="5054724" cy="26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g2bcaa783de6_1_4933"/>
          <p:cNvSpPr txBox="1"/>
          <p:nvPr>
            <p:ph type="title"/>
          </p:nvPr>
        </p:nvSpPr>
        <p:spPr>
          <a:xfrm>
            <a:off x="256125" y="227850"/>
            <a:ext cx="792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Relation Extraction and Classification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883" name="Google Shape;1883;g2bcaa783de6_1_4933"/>
          <p:cNvSpPr txBox="1"/>
          <p:nvPr>
            <p:ph idx="4294967295" type="body"/>
          </p:nvPr>
        </p:nvSpPr>
        <p:spPr>
          <a:xfrm>
            <a:off x="256125" y="840900"/>
            <a:ext cx="7600200" cy="41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Typical task</a:t>
            </a:r>
            <a:r>
              <a:rPr lang="en-US" sz="1400">
                <a:solidFill>
                  <a:schemeClr val="dk1"/>
                </a:solidFill>
              </a:rPr>
              <a:t>: Locate and classify relations between entities mentioned in unstructured text into pre-defined relation categories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US" sz="1400">
                <a:solidFill>
                  <a:schemeClr val="dk1"/>
                </a:solidFill>
              </a:rPr>
              <a:t>In knowledge graph mining:</a:t>
            </a:r>
            <a:r>
              <a:rPr lang="en-US" sz="1400">
                <a:solidFill>
                  <a:schemeClr val="dk1"/>
                </a:solidFill>
              </a:rPr>
              <a:t> Given a set of entities and a set of relations, </a:t>
            </a:r>
            <a:r>
              <a:rPr lang="en-US" sz="1400" u="sng">
                <a:solidFill>
                  <a:schemeClr val="dk1"/>
                </a:solidFill>
              </a:rPr>
              <a:t>get an appropriate corpus</a:t>
            </a:r>
            <a:r>
              <a:rPr lang="en-US" sz="1400">
                <a:solidFill>
                  <a:schemeClr val="dk1"/>
                </a:solidFill>
              </a:rPr>
              <a:t> and find all the distinct pairs of entities that are related through these relations. </a:t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884" name="Google Shape;1884;g2bcaa783de6_1_49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2175" y="1959300"/>
            <a:ext cx="6172025" cy="179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9" name="Google Shape;1889;g2bcaa783de6_1_4408"/>
          <p:cNvSpPr txBox="1"/>
          <p:nvPr>
            <p:ph idx="7" type="title"/>
          </p:nvPr>
        </p:nvSpPr>
        <p:spPr>
          <a:xfrm>
            <a:off x="1536125" y="466625"/>
            <a:ext cx="6024600" cy="10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Some Mining Difficulty Factors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890" name="Google Shape;1890;g2bcaa783de6_1_4408"/>
          <p:cNvSpPr txBox="1"/>
          <p:nvPr>
            <p:ph type="title"/>
          </p:nvPr>
        </p:nvSpPr>
        <p:spPr>
          <a:xfrm>
            <a:off x="795448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Complexity of target semantics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91" name="Google Shape;1891;g2bcaa783de6_1_4408"/>
          <p:cNvSpPr txBox="1"/>
          <p:nvPr>
            <p:ph idx="2" type="title"/>
          </p:nvPr>
        </p:nvSpPr>
        <p:spPr>
          <a:xfrm>
            <a:off x="795300" y="23276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E.g. It is easier to find salient terms in a text than identifying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their entity types</a:t>
            </a:r>
            <a:r>
              <a:rPr lang="en-US"/>
              <a:t>.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2" name="Google Shape;1892;g2bcaa783de6_1_4408"/>
          <p:cNvSpPr txBox="1"/>
          <p:nvPr>
            <p:ph idx="3" type="title"/>
          </p:nvPr>
        </p:nvSpPr>
        <p:spPr>
          <a:xfrm>
            <a:off x="3543711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Specificity of target semantics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93" name="Google Shape;1893;g2bcaa783de6_1_4408"/>
          <p:cNvSpPr txBox="1"/>
          <p:nvPr>
            <p:ph idx="4" type="title"/>
          </p:nvPr>
        </p:nvSpPr>
        <p:spPr>
          <a:xfrm>
            <a:off x="3543638" y="23276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E.g. It is easier to identify semantically similar entities than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identifying ones that are synonyms.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sp>
        <p:nvSpPr>
          <p:cNvPr id="1894" name="Google Shape;1894;g2bcaa783de6_1_4408"/>
          <p:cNvSpPr txBox="1"/>
          <p:nvPr>
            <p:ph idx="5" type="title"/>
          </p:nvPr>
        </p:nvSpPr>
        <p:spPr>
          <a:xfrm>
            <a:off x="6292048" y="1831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>
                <a:solidFill>
                  <a:srgbClr val="435D74"/>
                </a:solidFill>
              </a:rPr>
              <a:t>Availability of appropriate data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895" name="Google Shape;1895;g2bcaa783de6_1_4408"/>
          <p:cNvSpPr txBox="1"/>
          <p:nvPr>
            <p:ph idx="6" type="title"/>
          </p:nvPr>
        </p:nvSpPr>
        <p:spPr>
          <a:xfrm>
            <a:off x="6291975" y="2327600"/>
            <a:ext cx="2358300" cy="23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</a:rPr>
              <a:t>Looking for synonyms or hyponyms of an entity is easier in an encyclopedic text than in a news article.</a:t>
            </a:r>
            <a:r>
              <a:rPr lang="en-US"/>
              <a:t>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9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g2bcaa783de6_1_4418"/>
          <p:cNvSpPr txBox="1"/>
          <p:nvPr>
            <p:ph type="title"/>
          </p:nvPr>
        </p:nvSpPr>
        <p:spPr>
          <a:xfrm>
            <a:off x="367675" y="336975"/>
            <a:ext cx="8703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/>
              <a:t>Knowledge Mining Tools</a:t>
            </a:r>
            <a:endParaRPr sz="32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pic>
        <p:nvPicPr>
          <p:cNvPr id="1901" name="Google Shape;1901;g2bcaa783de6_1_44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63997" y="1128505"/>
            <a:ext cx="2221331" cy="90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g2bcaa783de6_1_44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1307" y="1027700"/>
            <a:ext cx="1670739" cy="1133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g2bcaa783de6_1_44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8851" y="2555738"/>
            <a:ext cx="2879682" cy="74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Google Shape;1904;g2bcaa783de6_1_44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16977" y="3248527"/>
            <a:ext cx="2019171" cy="15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Google Shape;1905;g2bcaa783de6_1_44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0824" y="3456425"/>
            <a:ext cx="2372525" cy="1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Google Shape;1906;g2bcaa783de6_1_44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98250" y="3587403"/>
            <a:ext cx="2879675" cy="11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Google Shape;1907;g2bcaa783de6_1_44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76974" y="2161325"/>
            <a:ext cx="2019175" cy="126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1" name="Shape 1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2" name="Google Shape;1912;g2bcaa783de6_1_4429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g2bcaa783de6_1_4429"/>
          <p:cNvSpPr/>
          <p:nvPr/>
        </p:nvSpPr>
        <p:spPr>
          <a:xfrm>
            <a:off x="477850" y="0"/>
            <a:ext cx="4144500" cy="482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4" name="Google Shape;1914;g2bcaa783de6_1_4429"/>
          <p:cNvSpPr txBox="1"/>
          <p:nvPr>
            <p:ph type="title"/>
          </p:nvPr>
        </p:nvSpPr>
        <p:spPr>
          <a:xfrm>
            <a:off x="519250" y="296575"/>
            <a:ext cx="4061700" cy="14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There are many entity extraction APIs and services, though for a limited set of entity types</a:t>
            </a:r>
            <a:endParaRPr u="sng"/>
          </a:p>
        </p:txBody>
      </p:sp>
      <p:sp>
        <p:nvSpPr>
          <p:cNvPr id="1915" name="Google Shape;1915;g2bcaa783de6_1_4429"/>
          <p:cNvSpPr txBox="1"/>
          <p:nvPr>
            <p:ph type="title"/>
          </p:nvPr>
        </p:nvSpPr>
        <p:spPr>
          <a:xfrm>
            <a:off x="560650" y="2339875"/>
            <a:ext cx="4061700" cy="176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There are much fewer relation extraction systems, especially for core relations like synonymy and meaning inclusion</a:t>
            </a:r>
            <a:endParaRPr u="sng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2bcaa783de6_1_4436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defined by humans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921" name="Google Shape;1921;g2bcaa783de6_1_4436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learned from models trained for another task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2" name="Google Shape;1922;g2bcaa783de6_1_4436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learned from few labeled a lot of unlabeled data</a:t>
            </a:r>
            <a:r>
              <a:rPr lang="en-US"/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3" name="Google Shape;1923;g2bcaa783de6_1_4436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learned from human-labeled examples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24" name="Google Shape;1924;g2bcaa783de6_1_4436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learned from machine-labeled data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925" name="Google Shape;1925;g2bcaa783de6_1_4436"/>
          <p:cNvSpPr txBox="1"/>
          <p:nvPr>
            <p:ph idx="16" type="title"/>
          </p:nvPr>
        </p:nvSpPr>
        <p:spPr>
          <a:xfrm>
            <a:off x="1202925" y="4666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Mining Approaches</a:t>
            </a:r>
            <a:endParaRPr/>
          </a:p>
        </p:txBody>
      </p:sp>
      <p:sp>
        <p:nvSpPr>
          <p:cNvPr id="1926" name="Google Shape;1926;g2bcaa783de6_1_4436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HAND-BUILT PATTERNS AND RULES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27" name="Google Shape;1927;g2bcaa783de6_1_4436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TRANSFER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LEARNING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28" name="Google Shape;1928;g2bcaa783de6_1_4436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SEMI-SUPERVISED MACHINE LEARNING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29" name="Google Shape;1929;g2bcaa783de6_1_4436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>
                <a:solidFill>
                  <a:srgbClr val="435D74"/>
                </a:solidFill>
              </a:rPr>
              <a:t>SUPERVISED MACHINE LEARNING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30" name="Google Shape;1930;g2bcaa783de6_1_4436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DISTANT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SUPERVISION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31" name="Google Shape;1931;g2bcaa783de6_1_4436"/>
          <p:cNvSpPr txBox="1"/>
          <p:nvPr>
            <p:ph idx="6" type="title"/>
          </p:nvPr>
        </p:nvSpPr>
        <p:spPr>
          <a:xfrm>
            <a:off x="6291975" y="3752171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Extraction patterns and rules are learned from unlabeled data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2" name="Google Shape;1932;g2bcaa783de6_1_4436"/>
          <p:cNvSpPr txBox="1"/>
          <p:nvPr>
            <p:ph idx="5" type="title"/>
          </p:nvPr>
        </p:nvSpPr>
        <p:spPr>
          <a:xfrm>
            <a:off x="6292048" y="3408071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SELF-SUPERVISED MACHINE LEARNING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2bcaa783de6_1_6067"/>
          <p:cNvSpPr txBox="1"/>
          <p:nvPr>
            <p:ph type="title"/>
          </p:nvPr>
        </p:nvSpPr>
        <p:spPr>
          <a:xfrm>
            <a:off x="256125" y="227850"/>
            <a:ext cx="7192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Public Knowledge Graphs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277" name="Google Shape;1277;g2bcaa783de6_1_6067"/>
          <p:cNvSpPr txBox="1"/>
          <p:nvPr>
            <p:ph idx="4294967295" type="body"/>
          </p:nvPr>
        </p:nvSpPr>
        <p:spPr>
          <a:xfrm>
            <a:off x="256125" y="840900"/>
            <a:ext cx="8076300" cy="40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278" name="Google Shape;1278;g2bcaa783de6_1_60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7300" y="829600"/>
            <a:ext cx="7068726" cy="42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6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g2bcaa783de6_1_4452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information exactly we want to extract and what are its exact semantics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938" name="Google Shape;1938;g2bcaa783de6_1_4452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Pick the data that are most likely to contain the desired knowledge and semantics</a:t>
            </a:r>
            <a:endParaRPr/>
          </a:p>
        </p:txBody>
      </p:sp>
      <p:sp>
        <p:nvSpPr>
          <p:cNvPr id="1939" name="Google Shape;1939;g2bcaa783de6_1_4452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Measure how accurate, complete and time-efficient is the mining process</a:t>
            </a:r>
            <a:endParaRPr/>
          </a:p>
        </p:txBody>
      </p:sp>
      <p:sp>
        <p:nvSpPr>
          <p:cNvPr id="1940" name="Google Shape;1940;g2bcaa783de6_1_4452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Investigating the status quo, finding pain points, eliciting requirements,  scoping and prioritizing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41" name="Google Shape;1941;g2bcaa783de6_1_4452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Implement and orchestrate the most appropriate tools and methods for the task, possible including humans in the loop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942" name="Google Shape;1942;g2bcaa783de6_1_4452"/>
          <p:cNvSpPr txBox="1"/>
          <p:nvPr>
            <p:ph idx="16" type="title"/>
          </p:nvPr>
        </p:nvSpPr>
        <p:spPr>
          <a:xfrm>
            <a:off x="1202925" y="3904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Implementing a Knowledge Mining Pipeline</a:t>
            </a:r>
            <a:endParaRPr/>
          </a:p>
        </p:txBody>
      </p:sp>
      <p:sp>
        <p:nvSpPr>
          <p:cNvPr id="1943" name="Google Shape;1943;g2bcaa783de6_1_4452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1. DEFINE THE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MINING TASK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44" name="Google Shape;1944;g2bcaa783de6_1_4452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3. SELECT APPROPRIATE INPUT DATA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45" name="Google Shape;1945;g2bcaa783de6_1_4452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5. EVALUATE THE MINING PIPELINE 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46" name="Google Shape;1946;g2bcaa783de6_1_4452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2. CREATE A GROUND TRUTH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47" name="Google Shape;1947;g2bcaa783de6_1_4452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4. DEVELOP THE MINING PIPELINE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48" name="Google Shape;1948;g2bcaa783de6_1_4452"/>
          <p:cNvSpPr txBox="1"/>
          <p:nvPr>
            <p:ph idx="6" type="title"/>
          </p:nvPr>
        </p:nvSpPr>
        <p:spPr>
          <a:xfrm>
            <a:off x="6291975" y="3752171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Start using the pipeline and 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continuously improve it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49" name="Google Shape;1949;g2bcaa783de6_1_4452"/>
          <p:cNvSpPr txBox="1"/>
          <p:nvPr>
            <p:ph idx="5" type="title"/>
          </p:nvPr>
        </p:nvSpPr>
        <p:spPr>
          <a:xfrm>
            <a:off x="6292048" y="3408071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6. APPLY AND EVOLVE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2bfd9862e3c_0_105"/>
          <p:cNvSpPr txBox="1"/>
          <p:nvPr>
            <p:ph idx="2" type="title"/>
          </p:nvPr>
        </p:nvSpPr>
        <p:spPr>
          <a:xfrm>
            <a:off x="795300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extraction tasks and semantics does the tool support exactly?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1955" name="Google Shape;1955;g2bfd9862e3c_0_105"/>
          <p:cNvSpPr txBox="1"/>
          <p:nvPr>
            <p:ph idx="4" type="title"/>
          </p:nvPr>
        </p:nvSpPr>
        <p:spPr>
          <a:xfrm>
            <a:off x="3543638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Does the tool deliver the semantics and the quality it promises?</a:t>
            </a:r>
            <a:endParaRPr/>
          </a:p>
        </p:txBody>
      </p:sp>
      <p:sp>
        <p:nvSpPr>
          <p:cNvPr id="1956" name="Google Shape;1956;g2bfd9862e3c_0_105"/>
          <p:cNvSpPr txBox="1"/>
          <p:nvPr>
            <p:ph idx="6" type="title"/>
          </p:nvPr>
        </p:nvSpPr>
        <p:spPr>
          <a:xfrm>
            <a:off x="6291975" y="2187200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Does the tool have any systematic errors or biases?</a:t>
            </a:r>
            <a:endParaRPr/>
          </a:p>
        </p:txBody>
      </p:sp>
      <p:sp>
        <p:nvSpPr>
          <p:cNvPr id="1957" name="Google Shape;1957;g2bfd9862e3c_0_105"/>
          <p:cNvSpPr txBox="1"/>
          <p:nvPr>
            <p:ph idx="8" type="title"/>
          </p:nvPr>
        </p:nvSpPr>
        <p:spPr>
          <a:xfrm>
            <a:off x="795300" y="3769825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effectiveness range can I expect from the tool, and under what conditions?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58" name="Google Shape;1958;g2bfd9862e3c_0_105"/>
          <p:cNvSpPr txBox="1"/>
          <p:nvPr>
            <p:ph idx="13" type="title"/>
          </p:nvPr>
        </p:nvSpPr>
        <p:spPr>
          <a:xfrm>
            <a:off x="3543650" y="3769825"/>
            <a:ext cx="2358300" cy="9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What are the ingredients and recipe(s) I need in order to use the tool?</a:t>
            </a:r>
            <a:endParaRPr>
              <a:solidFill>
                <a:srgbClr val="010101"/>
              </a:solidFill>
            </a:endParaRPr>
          </a:p>
        </p:txBody>
      </p:sp>
      <p:sp>
        <p:nvSpPr>
          <p:cNvPr id="1959" name="Google Shape;1959;g2bfd9862e3c_0_105"/>
          <p:cNvSpPr txBox="1"/>
          <p:nvPr>
            <p:ph idx="16" type="title"/>
          </p:nvPr>
        </p:nvSpPr>
        <p:spPr>
          <a:xfrm>
            <a:off x="1202925" y="390425"/>
            <a:ext cx="673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Questions to ask before you “buy” a knowledge mining tool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960" name="Google Shape;1960;g2bfd9862e3c_0_105"/>
          <p:cNvSpPr txBox="1"/>
          <p:nvPr>
            <p:ph type="title"/>
          </p:nvPr>
        </p:nvSpPr>
        <p:spPr>
          <a:xfrm>
            <a:off x="7954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SUPPORTED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TASKS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61" name="Google Shape;1961;g2bfd9862e3c_0_105"/>
          <p:cNvSpPr txBox="1"/>
          <p:nvPr>
            <p:ph idx="3" type="title"/>
          </p:nvPr>
        </p:nvSpPr>
        <p:spPr>
          <a:xfrm>
            <a:off x="3543711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SEMANTICS &amp;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QUALITY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62" name="Google Shape;1962;g2bfd9862e3c_0_105"/>
          <p:cNvSpPr txBox="1"/>
          <p:nvPr>
            <p:ph idx="5" type="title"/>
          </p:nvPr>
        </p:nvSpPr>
        <p:spPr>
          <a:xfrm>
            <a:off x="6292048" y="1843100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KNOWN </a:t>
            </a:r>
            <a:endParaRPr>
              <a:solidFill>
                <a:srgbClr val="435D7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WEAKNESSES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63" name="Google Shape;1963;g2bfd9862e3c_0_105"/>
          <p:cNvSpPr txBox="1"/>
          <p:nvPr>
            <p:ph idx="7" type="title"/>
          </p:nvPr>
        </p:nvSpPr>
        <p:spPr>
          <a:xfrm>
            <a:off x="795448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EFFECTIVENESS RANGE AND CONDITIONS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64" name="Google Shape;1964;g2bfd9862e3c_0_105"/>
          <p:cNvSpPr txBox="1"/>
          <p:nvPr>
            <p:ph idx="9" type="title"/>
          </p:nvPr>
        </p:nvSpPr>
        <p:spPr>
          <a:xfrm>
            <a:off x="3543711" y="3425725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INGREDIENTS AND RECIPES</a:t>
            </a:r>
            <a:endParaRPr>
              <a:solidFill>
                <a:srgbClr val="435D74"/>
              </a:solidFill>
            </a:endParaRPr>
          </a:p>
        </p:txBody>
      </p:sp>
      <p:sp>
        <p:nvSpPr>
          <p:cNvPr id="1965" name="Google Shape;1965;g2bfd9862e3c_0_105"/>
          <p:cNvSpPr txBox="1"/>
          <p:nvPr>
            <p:ph idx="6" type="title"/>
          </p:nvPr>
        </p:nvSpPr>
        <p:spPr>
          <a:xfrm>
            <a:off x="6291975" y="3752171"/>
            <a:ext cx="23583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>
                <a:solidFill>
                  <a:schemeClr val="dk1"/>
                </a:solidFill>
              </a:rPr>
              <a:t>How can I troubleshoot/optimize the tool’s performance?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66" name="Google Shape;1966;g2bfd9862e3c_0_105"/>
          <p:cNvSpPr txBox="1"/>
          <p:nvPr>
            <p:ph idx="5" type="title"/>
          </p:nvPr>
        </p:nvSpPr>
        <p:spPr>
          <a:xfrm>
            <a:off x="6292048" y="3408071"/>
            <a:ext cx="23583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435D74"/>
                </a:solidFill>
              </a:rPr>
              <a:t>TROUBLESHOOTING AND IMPROVEMENT</a:t>
            </a:r>
            <a:endParaRPr>
              <a:solidFill>
                <a:srgbClr val="435D74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2b976f8eb0e_0_341"/>
          <p:cNvSpPr txBox="1"/>
          <p:nvPr>
            <p:ph type="title"/>
          </p:nvPr>
        </p:nvSpPr>
        <p:spPr>
          <a:xfrm>
            <a:off x="355975" y="1765250"/>
            <a:ext cx="4248000" cy="15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Ensure it’s </a:t>
            </a:r>
            <a:endParaRPr sz="4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good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972" name="Google Shape;1972;g2b976f8eb0e_0_3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650" y="759925"/>
            <a:ext cx="4248000" cy="360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2bcaa783de6_1_5094"/>
          <p:cNvSpPr txBox="1"/>
          <p:nvPr>
            <p:ph type="title"/>
          </p:nvPr>
        </p:nvSpPr>
        <p:spPr>
          <a:xfrm>
            <a:off x="355975" y="896450"/>
            <a:ext cx="4248000" cy="2605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/>
              <a:t>Quality Dimensions &amp; Problem Causes</a:t>
            </a:r>
            <a:endParaRPr sz="4000">
              <a:solidFill>
                <a:srgbClr val="193441"/>
              </a:solidFill>
            </a:endParaRPr>
          </a:p>
        </p:txBody>
      </p:sp>
      <p:pic>
        <p:nvPicPr>
          <p:cNvPr id="1978" name="Google Shape;1978;g2bcaa783de6_1_50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97400" y="0"/>
            <a:ext cx="424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3" name="Google Shape;1983;g2bcaa783de6_1_5099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84" name="Google Shape;1984;g2bcaa783de6_1_5099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5" name="Google Shape;1985;g2bcaa783de6_1_5099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Semantic Accuracy</a:t>
            </a:r>
            <a:endParaRPr/>
          </a:p>
        </p:txBody>
      </p:sp>
      <p:sp>
        <p:nvSpPr>
          <p:cNvPr id="1986" name="Google Shape;1986;g2bcaa783de6_1_5099"/>
          <p:cNvSpPr txBox="1"/>
          <p:nvPr>
            <p:ph idx="1" type="subTitle"/>
          </p:nvPr>
        </p:nvSpPr>
        <p:spPr>
          <a:xfrm>
            <a:off x="432425" y="798150"/>
            <a:ext cx="4292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The degree to which the semantic assertions of a knowledge graph are accepted to be true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g2bcaa783de6_1_5106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Discussion point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1992" name="Google Shape;1992;g2bcaa783de6_1_5106"/>
          <p:cNvSpPr txBox="1"/>
          <p:nvPr>
            <p:ph idx="4294967295" type="body"/>
          </p:nvPr>
        </p:nvSpPr>
        <p:spPr>
          <a:xfrm>
            <a:off x="256125" y="840900"/>
            <a:ext cx="5691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How would you measure the semantic accuracy of the following knowledge?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993" name="Google Shape;1993;g2bcaa783de6_1_5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525" y="1020775"/>
            <a:ext cx="3347475" cy="35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Google Shape;1994;g2bcaa783de6_1_5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425" y="1731000"/>
            <a:ext cx="6086124" cy="25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2bcaa783de6_1_5113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g2bcaa783de6_1_5113"/>
          <p:cNvSpPr txBox="1"/>
          <p:nvPr>
            <p:ph type="title"/>
          </p:nvPr>
        </p:nvSpPr>
        <p:spPr>
          <a:xfrm>
            <a:off x="256125" y="227850"/>
            <a:ext cx="477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inaccurate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01" name="Google Shape;2001;g2bcaa783de6_1_5113"/>
          <p:cNvSpPr txBox="1"/>
          <p:nvPr>
            <p:ph idx="1" type="body"/>
          </p:nvPr>
        </p:nvSpPr>
        <p:spPr>
          <a:xfrm>
            <a:off x="256125" y="8409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Inaccuracy of the data sources from which the graph has been populated.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Inaccuracy of the population methods and pipelines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Misunderstanding of modeling elements’ semantics and intended usage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Lack of domain knowledge and expertise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Biases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Vagueness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02" name="Google Shape;2002;g2bcaa783de6_1_5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93150" y="0"/>
            <a:ext cx="4150850" cy="50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" name="Google Shape;2007;g2bcaa783de6_1_5120"/>
          <p:cNvPicPr preferRelativeResize="0"/>
          <p:nvPr/>
        </p:nvPicPr>
        <p:blipFill rotWithShape="1">
          <a:blip r:embed="rId3">
            <a:alphaModFix/>
          </a:blip>
          <a:srcRect b="13446" l="0" r="0" t="6611"/>
          <a:stretch/>
        </p:blipFill>
        <p:spPr>
          <a:xfrm>
            <a:off x="233550" y="260075"/>
            <a:ext cx="8676900" cy="462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Google Shape;2008;g2bcaa783de6_1_5120"/>
          <p:cNvSpPr/>
          <p:nvPr/>
        </p:nvSpPr>
        <p:spPr>
          <a:xfrm>
            <a:off x="372725" y="0"/>
            <a:ext cx="4502400" cy="25419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g2bcaa783de6_1_5120"/>
          <p:cNvSpPr txBox="1"/>
          <p:nvPr>
            <p:ph type="title"/>
          </p:nvPr>
        </p:nvSpPr>
        <p:spPr>
          <a:xfrm>
            <a:off x="439800" y="277475"/>
            <a:ext cx="4502400" cy="5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Completeness</a:t>
            </a:r>
            <a:endParaRPr/>
          </a:p>
        </p:txBody>
      </p:sp>
      <p:sp>
        <p:nvSpPr>
          <p:cNvPr id="2010" name="Google Shape;2010;g2bcaa783de6_1_5120"/>
          <p:cNvSpPr txBox="1"/>
          <p:nvPr>
            <p:ph idx="1" type="subTitle"/>
          </p:nvPr>
        </p:nvSpPr>
        <p:spPr>
          <a:xfrm>
            <a:off x="432425" y="798150"/>
            <a:ext cx="4292100" cy="16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/>
              <a:t>The degree to which elements that should be contained in the </a:t>
            </a:r>
            <a:r>
              <a:rPr lang="en-US" sz="1800">
                <a:solidFill>
                  <a:schemeClr val="lt1"/>
                </a:solidFill>
              </a:rPr>
              <a:t>knowledge graph</a:t>
            </a:r>
            <a:r>
              <a:rPr lang="en-US" sz="1800"/>
              <a:t> are indeed there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g2bcaa783de6_1_5127"/>
          <p:cNvSpPr txBox="1"/>
          <p:nvPr>
            <p:ph type="title"/>
          </p:nvPr>
        </p:nvSpPr>
        <p:spPr>
          <a:xfrm>
            <a:off x="256125" y="227850"/>
            <a:ext cx="4674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Discussion point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16" name="Google Shape;2016;g2bcaa783de6_1_5127"/>
          <p:cNvSpPr txBox="1"/>
          <p:nvPr>
            <p:ph idx="4294967295" type="body"/>
          </p:nvPr>
        </p:nvSpPr>
        <p:spPr>
          <a:xfrm>
            <a:off x="256125" y="840900"/>
            <a:ext cx="5691000" cy="6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How would you measure the completeness of the following knowledge?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17" name="Google Shape;2017;g2bcaa783de6_1_5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6525" y="1020775"/>
            <a:ext cx="3347475" cy="35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g2bcaa783de6_1_5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8425" y="1731000"/>
            <a:ext cx="6086124" cy="25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2bcaa783de6_1_5134"/>
          <p:cNvSpPr/>
          <p:nvPr/>
        </p:nvSpPr>
        <p:spPr>
          <a:xfrm>
            <a:off x="5074251" y="3817300"/>
            <a:ext cx="3760500" cy="10608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g2bcaa783de6_1_5134"/>
          <p:cNvSpPr txBox="1"/>
          <p:nvPr>
            <p:ph type="title"/>
          </p:nvPr>
        </p:nvSpPr>
        <p:spPr>
          <a:xfrm>
            <a:off x="256125" y="227850"/>
            <a:ext cx="4773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Why a KG may be incomplete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/>
          </a:p>
        </p:txBody>
      </p:sp>
      <p:sp>
        <p:nvSpPr>
          <p:cNvPr id="2025" name="Google Shape;2025;g2bcaa783de6_1_5134"/>
          <p:cNvSpPr txBox="1"/>
          <p:nvPr>
            <p:ph idx="1" type="body"/>
          </p:nvPr>
        </p:nvSpPr>
        <p:spPr>
          <a:xfrm>
            <a:off x="256125" y="840900"/>
            <a:ext cx="4631700" cy="38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Large domain size and high conceptual complexity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Non-availability of automatic mining tooling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Lack of appropriate data sources from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High degree of vagueness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>
                <a:solidFill>
                  <a:schemeClr val="dk1"/>
                </a:solidFill>
              </a:rPr>
              <a:t>High domain volatility and dynamics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2026" name="Google Shape;2026;g2bcaa783de6_1_5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0225" y="0"/>
            <a:ext cx="41037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busines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