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1914" r:id="rId3"/>
    <p:sldId id="2360" r:id="rId4"/>
    <p:sldId id="2361" r:id="rId5"/>
    <p:sldId id="2362" r:id="rId6"/>
    <p:sldId id="2363" r:id="rId7"/>
    <p:sldId id="2117" r:id="rId8"/>
    <p:sldId id="2338" r:id="rId9"/>
    <p:sldId id="2366" r:id="rId10"/>
    <p:sldId id="2354" r:id="rId11"/>
    <p:sldId id="2373" r:id="rId12"/>
    <p:sldId id="1869" r:id="rId13"/>
    <p:sldId id="1630" r:id="rId14"/>
    <p:sldId id="2367" r:id="rId15"/>
    <p:sldId id="1170" r:id="rId16"/>
    <p:sldId id="929" r:id="rId17"/>
    <p:sldId id="2371" r:id="rId18"/>
    <p:sldId id="2372" r:id="rId19"/>
    <p:sldId id="1652" r:id="rId20"/>
    <p:sldId id="2028" r:id="rId21"/>
    <p:sldId id="2029" r:id="rId22"/>
    <p:sldId id="1920" r:id="rId23"/>
    <p:sldId id="1921" r:id="rId24"/>
    <p:sldId id="2085" r:id="rId25"/>
    <p:sldId id="2086" r:id="rId26"/>
    <p:sldId id="2368" r:id="rId27"/>
    <p:sldId id="1522" r:id="rId28"/>
    <p:sldId id="1709" r:id="rId29"/>
    <p:sldId id="2093" r:id="rId30"/>
    <p:sldId id="1712" r:id="rId31"/>
    <p:sldId id="1286" r:id="rId32"/>
    <p:sldId id="2225" r:id="rId33"/>
    <p:sldId id="2226" r:id="rId34"/>
    <p:sldId id="2358" r:id="rId35"/>
    <p:sldId id="1599" r:id="rId36"/>
    <p:sldId id="1567" r:id="rId37"/>
    <p:sldId id="2033" r:id="rId38"/>
    <p:sldId id="1584" r:id="rId39"/>
    <p:sldId id="1572" r:id="rId40"/>
    <p:sldId id="1623" r:id="rId41"/>
    <p:sldId id="1324" r:id="rId42"/>
    <p:sldId id="1989" r:id="rId43"/>
    <p:sldId id="1981" r:id="rId44"/>
    <p:sldId id="1541" r:id="rId45"/>
    <p:sldId id="1542" r:id="rId46"/>
    <p:sldId id="1543" r:id="rId47"/>
    <p:sldId id="1764" r:id="rId48"/>
    <p:sldId id="2380" r:id="rId49"/>
    <p:sldId id="163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c Sharp" initials="AS" lastIdx="1" clrIdx="0">
    <p:extLst>
      <p:ext uri="{19B8F6BF-5375-455C-9EA6-DF929625EA0E}">
        <p15:presenceInfo xmlns:p15="http://schemas.microsoft.com/office/powerpoint/2012/main" userId="53cbc29e2aff28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D5FC79"/>
    <a:srgbClr val="73FEFF"/>
    <a:srgbClr val="80DCFF"/>
    <a:srgbClr val="FF40FF"/>
    <a:srgbClr val="EBC1FF"/>
    <a:srgbClr val="FF99CC"/>
    <a:srgbClr val="EBC0FF"/>
    <a:srgbClr val="FFA8D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1"/>
    <p:restoredTop sz="94577"/>
  </p:normalViewPr>
  <p:slideViewPr>
    <p:cSldViewPr snapToGrid="0" snapToObjects="1">
      <p:cViewPr varScale="1">
        <p:scale>
          <a:sx n="112" d="100"/>
          <a:sy n="112" d="100"/>
        </p:scale>
        <p:origin x="58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64" d="100"/>
          <a:sy n="164" d="100"/>
        </p:scale>
        <p:origin x="6680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7">
            <a:extLst>
              <a:ext uri="{FF2B5EF4-FFF2-40B4-BE49-F238E27FC236}">
                <a16:creationId xmlns:a16="http://schemas.microsoft.com/office/drawing/2014/main" id="{7A5029A1-4950-1F42-8184-A1DE8BA52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969" y="8835817"/>
            <a:ext cx="55514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13A4FDE-059E-AA40-ADC6-7840992C8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1779" y="8831055"/>
            <a:ext cx="1373526" cy="2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952" tIns="45976" rIns="91952" bIns="45976">
            <a:spAutoFit/>
          </a:bodyPr>
          <a:lstStyle/>
          <a:p>
            <a:pPr marL="346075" indent="-346075" algn="r" defTabSz="919163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800" dirty="0">
                <a:latin typeface="Arial" panose="020B0604020202020204" pitchFamily="34" charset="0"/>
              </a:rPr>
              <a:t>© Copyright Clariteq 2021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A401E82-84FD-2345-BFD9-33049BB21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94" y="8824706"/>
            <a:ext cx="3060239" cy="17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8315" tIns="27650" rIns="68315" bIns="27650">
            <a:spAutoFit/>
          </a:bodyPr>
          <a:lstStyle/>
          <a:p>
            <a:pPr defTabSz="984250">
              <a:spcBef>
                <a:spcPct val="0"/>
              </a:spcBef>
            </a:pPr>
            <a:r>
              <a:rPr lang="en-US" sz="800" dirty="0">
                <a:latin typeface="Arial" panose="020B0604020202020204" pitchFamily="34" charset="0"/>
              </a:rPr>
              <a:t>The Data-Process Connection – Alec Sharp – </a:t>
            </a:r>
            <a:r>
              <a:rPr lang="en-US" sz="800" dirty="0" err="1">
                <a:latin typeface="Arial" panose="020B0604020202020204" pitchFamily="34" charset="0"/>
              </a:rPr>
              <a:t>www.clariteq.com</a:t>
            </a:r>
            <a:endParaRPr lang="en-US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41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290513"/>
            <a:ext cx="5929312" cy="3335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45576" y="3796116"/>
            <a:ext cx="5930683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1C84ACF8-8FEE-324E-8093-D6127F934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0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4ACF8-8FEE-324E-8093-D6127F9343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28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15975" y="-1588"/>
            <a:ext cx="8999538" cy="50625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incorporate many, even hundreds of services </a:t>
            </a:r>
          </a:p>
        </p:txBody>
      </p:sp>
    </p:spTree>
    <p:extLst>
      <p:ext uri="{BB962C8B-B14F-4D97-AF65-F5344CB8AC3E}">
        <p14:creationId xmlns:p14="http://schemas.microsoft.com/office/powerpoint/2010/main" val="3490380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5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This shows how this style of diagram pulls together process workflow, use cases, and services.</a:t>
            </a:r>
          </a:p>
          <a:p>
            <a:pPr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“Actor – Service (verb-noun) – Platform” forms a Use Case – “Customer Service Rep Idles Units via S-MAN”</a:t>
            </a:r>
          </a:p>
        </p:txBody>
      </p:sp>
      <p:sp>
        <p:nvSpPr>
          <p:cNvPr id="216067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0850" y="285750"/>
            <a:ext cx="5929313" cy="333533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94395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This illustrates why a simple definition of a business process is inadequate, and it</a:t>
            </a:r>
            <a:r>
              <a:rPr lang="en-US" altLang="ja-JP" dirty="0"/>
              <a:t>'s</a:t>
            </a:r>
            <a:r>
              <a:rPr lang="en-US" dirty="0"/>
              <a:t> necessary to </a:t>
            </a:r>
            <a:r>
              <a:rPr lang="en-US" i="1" dirty="0"/>
              <a:t>demonstrate</a:t>
            </a:r>
            <a:r>
              <a:rPr lang="en-US" dirty="0"/>
              <a:t> the concept.</a:t>
            </a:r>
          </a:p>
          <a:p>
            <a:endParaRPr lang="en-US" dirty="0"/>
          </a:p>
          <a:p>
            <a:pPr eaLnBrk="1" hangingPunct="1">
              <a:defRPr/>
            </a:pPr>
            <a:r>
              <a:rPr lang="en-US" dirty="0"/>
              <a:t>As noted earlier, don</a:t>
            </a:r>
            <a:r>
              <a:rPr lang="uk-UA" dirty="0"/>
              <a:t>'</a:t>
            </a:r>
            <a:r>
              <a:rPr lang="en-US" dirty="0"/>
              <a:t>t confuse a </a:t>
            </a:r>
            <a:r>
              <a:rPr lang="en-US" b="1" i="1" dirty="0"/>
              <a:t>result</a:t>
            </a:r>
            <a:r>
              <a:rPr lang="en-US" dirty="0"/>
              <a:t> with an </a:t>
            </a:r>
            <a:r>
              <a:rPr lang="en-US" b="1" i="1" dirty="0"/>
              <a:t>objective</a:t>
            </a:r>
            <a:r>
              <a:rPr lang="en-US" dirty="0"/>
              <a:t>.</a:t>
            </a:r>
          </a:p>
          <a:p>
            <a:pPr eaLnBrk="1" hangingPunct="1">
              <a:defRPr/>
            </a:pPr>
            <a:r>
              <a:rPr lang="en-US" b="1" i="1" dirty="0"/>
              <a:t>- Result:</a:t>
            </a:r>
            <a:r>
              <a:rPr lang="en-US" dirty="0"/>
              <a:t> a </a:t>
            </a:r>
            <a:r>
              <a:rPr lang="ja-JP" altLang="en-US" dirty="0"/>
              <a:t>“</a:t>
            </a:r>
            <a:r>
              <a:rPr lang="en-US" dirty="0"/>
              <a:t>countable</a:t>
            </a:r>
            <a:r>
              <a:rPr lang="ja-JP" altLang="en-US" dirty="0"/>
              <a:t>”</a:t>
            </a:r>
            <a:r>
              <a:rPr lang="en-US" dirty="0"/>
              <a:t> output of a process; </a:t>
            </a:r>
            <a:r>
              <a:rPr lang="ja-JP" altLang="en-US" dirty="0"/>
              <a:t>“</a:t>
            </a:r>
            <a:r>
              <a:rPr lang="en-US" dirty="0"/>
              <a:t>what</a:t>
            </a:r>
            <a:r>
              <a:rPr lang="ja-JP" altLang="en-US" dirty="0"/>
              <a:t>”</a:t>
            </a:r>
            <a:r>
              <a:rPr lang="en-US" dirty="0"/>
              <a:t> the process achieves, e.g.</a:t>
            </a:r>
          </a:p>
          <a:p>
            <a:pPr eaLnBrk="1" hangingPunct="1">
              <a:defRPr/>
            </a:pPr>
            <a:r>
              <a:rPr lang="ja-JP" altLang="en-US" dirty="0"/>
              <a:t>“</a:t>
            </a:r>
            <a:r>
              <a:rPr lang="en-US" dirty="0"/>
              <a:t>A service problem is resolved</a:t>
            </a:r>
            <a:r>
              <a:rPr lang="ja-JP" altLang="en-US" dirty="0"/>
              <a:t>”</a:t>
            </a:r>
            <a:r>
              <a:rPr lang="en-US" dirty="0"/>
              <a:t> or</a:t>
            </a:r>
          </a:p>
          <a:p>
            <a:pPr eaLnBrk="1" hangingPunct="1">
              <a:defRPr/>
            </a:pPr>
            <a:r>
              <a:rPr lang="ja-JP" altLang="en-US" dirty="0"/>
              <a:t>“</a:t>
            </a:r>
            <a:r>
              <a:rPr lang="en-US" dirty="0"/>
              <a:t>A process revision is implemented</a:t>
            </a:r>
            <a:r>
              <a:rPr lang="ja-JP" altLang="en-US" dirty="0"/>
              <a:t>”</a:t>
            </a:r>
            <a:br>
              <a:rPr lang="en-US" b="1" i="1" dirty="0"/>
            </a:br>
            <a:r>
              <a:rPr lang="en-US" b="1" i="1" dirty="0"/>
              <a:t>- Objective:</a:t>
            </a:r>
            <a:r>
              <a:rPr lang="en-US" dirty="0"/>
              <a:t> a performance target for the business as a whole, or for a specific process. Objectives are stated in </a:t>
            </a:r>
            <a:r>
              <a:rPr lang="ja-JP" altLang="en-US" dirty="0"/>
              <a:t>“</a:t>
            </a:r>
            <a:r>
              <a:rPr lang="en-US" dirty="0"/>
              <a:t>topic, target, timeframe</a:t>
            </a:r>
            <a:r>
              <a:rPr lang="ja-JP" altLang="en-US" dirty="0"/>
              <a:t>”</a:t>
            </a:r>
            <a:r>
              <a:rPr lang="en-US" dirty="0"/>
              <a:t> format, e.g.</a:t>
            </a:r>
          </a:p>
          <a:p>
            <a:pPr eaLnBrk="1" hangingPunct="1">
              <a:defRPr/>
            </a:pPr>
            <a:r>
              <a:rPr lang="ja-JP" altLang="en-US" dirty="0"/>
              <a:t>“</a:t>
            </a:r>
            <a:r>
              <a:rPr lang="en-US" dirty="0"/>
              <a:t>Customer telephone hold time will be less than 90 seconds for 98% of all calls by Q2 of next year</a:t>
            </a:r>
            <a:r>
              <a:rPr lang="ja-JP" altLang="en-US" dirty="0"/>
              <a:t>”</a:t>
            </a:r>
            <a:r>
              <a:rPr lang="en-US" dirty="0"/>
              <a:t> or</a:t>
            </a:r>
          </a:p>
          <a:p>
            <a:pPr eaLnBrk="1" hangingPunct="1">
              <a:defRPr/>
            </a:pPr>
            <a:r>
              <a:rPr lang="ja-JP" altLang="en-US" dirty="0"/>
              <a:t>“</a:t>
            </a:r>
            <a:r>
              <a:rPr lang="en-US" dirty="0"/>
              <a:t>The cycle time to implement a process revision across all factories will be reduced to six months by year-end.</a:t>
            </a:r>
            <a:r>
              <a:rPr lang="ja-JP" altLang="en-US" dirty="0"/>
              <a:t>”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The point of this is that you can have a process to Resolve Service Problem, but you can</a:t>
            </a:r>
            <a:r>
              <a:rPr lang="uk-UA" dirty="0"/>
              <a:t>'</a:t>
            </a:r>
            <a:r>
              <a:rPr lang="en-US" dirty="0"/>
              <a:t>t have a process to Have Short Phone Calls</a:t>
            </a:r>
          </a:p>
          <a:p>
            <a:pPr eaLnBrk="1" hangingPunct="1">
              <a:defRPr/>
            </a:pPr>
            <a:br>
              <a:rPr lang="en-CA" altLang="ja-JP" dirty="0"/>
            </a:br>
            <a:r>
              <a:rPr lang="ja-JP" altLang="en-US" dirty="0"/>
              <a:t>“</a:t>
            </a:r>
            <a:r>
              <a:rPr lang="en-US" dirty="0"/>
              <a:t>Mechanisms</a:t>
            </a:r>
            <a:r>
              <a:rPr lang="ja-JP" altLang="en-US" dirty="0"/>
              <a:t>”</a:t>
            </a:r>
            <a:r>
              <a:rPr lang="en-US" dirty="0"/>
              <a:t> are another source of confusion. They are techniques or technologies for implementing or supporting a business process, e.g., </a:t>
            </a:r>
            <a:r>
              <a:rPr lang="ja-JP" altLang="en-US" dirty="0"/>
              <a:t>“</a:t>
            </a:r>
            <a:r>
              <a:rPr lang="en-US" dirty="0"/>
              <a:t>Fill in Form MS-17</a:t>
            </a:r>
            <a:r>
              <a:rPr lang="ja-JP" altLang="en-US" dirty="0"/>
              <a:t>”</a:t>
            </a:r>
            <a:r>
              <a:rPr lang="en-US" dirty="0"/>
              <a:t> or </a:t>
            </a:r>
            <a:r>
              <a:rPr lang="ja-JP" altLang="en-US" dirty="0"/>
              <a:t>“</a:t>
            </a:r>
            <a:r>
              <a:rPr lang="en-US" dirty="0"/>
              <a:t>Develop Solutions Database.</a:t>
            </a:r>
            <a:r>
              <a:rPr lang="ja-JP" altLang="en-US" dirty="0"/>
              <a:t>”</a:t>
            </a:r>
            <a:r>
              <a:rPr lang="en-US" dirty="0"/>
              <a:t> They should generally be ignored when looking for results.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6987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300038"/>
            <a:ext cx="5929313" cy="3336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23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2201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99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2201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24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3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dirty="0">
                <a:cs typeface="+mn-cs"/>
              </a:rPr>
              <a:t>A real concern in the emerging era of COTS dominance, circa 1994</a:t>
            </a:r>
          </a:p>
          <a:p>
            <a:pPr>
              <a:defRPr/>
            </a:pPr>
            <a:endParaRPr dirty="0">
              <a:cs typeface="+mn-cs"/>
            </a:endParaRPr>
          </a:p>
          <a:p>
            <a:pPr>
              <a:defRPr/>
            </a:pPr>
            <a:r>
              <a:rPr dirty="0">
                <a:cs typeface="+mn-cs"/>
              </a:rPr>
              <a:t>(Plus, of course, all the wireheads claiming that the D in DM stood for </a:t>
            </a:r>
            <a:r>
              <a:rPr lang="ja-JP" altLang="en-US">
                <a:cs typeface="+mn-cs"/>
              </a:rPr>
              <a:t>“</a:t>
            </a:r>
            <a:r>
              <a:rPr dirty="0">
                <a:cs typeface="+mn-cs"/>
              </a:rPr>
              <a:t>dinosaur</a:t>
            </a:r>
            <a:r>
              <a:rPr lang="ja-JP" altLang="en-US">
                <a:cs typeface="+mn-cs"/>
              </a:rPr>
              <a:t>”</a:t>
            </a:r>
            <a:r>
              <a:rPr dirty="0">
                <a:cs typeface="+mn-cs"/>
              </a:rPr>
              <a:t> – the hip new generation could prototype or object-analyze right into IS nirvana)</a:t>
            </a:r>
          </a:p>
        </p:txBody>
      </p:sp>
      <p:sp>
        <p:nvSpPr>
          <p:cNvPr id="157699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</p:spTree>
    <p:extLst>
      <p:ext uri="{BB962C8B-B14F-4D97-AF65-F5344CB8AC3E}">
        <p14:creationId xmlns:p14="http://schemas.microsoft.com/office/powerpoint/2010/main" val="2825165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dirty="0">
                <a:cs typeface="+mn-cs"/>
              </a:rPr>
              <a:t>What</a:t>
            </a:r>
            <a:r>
              <a:rPr lang="fr-FR" altLang="ja-JP" dirty="0">
                <a:cs typeface="+mn-cs"/>
              </a:rPr>
              <a:t>'</a:t>
            </a:r>
            <a:r>
              <a:rPr dirty="0">
                <a:cs typeface="+mn-cs"/>
              </a:rPr>
              <a:t>s significant</a:t>
            </a:r>
            <a:br>
              <a:rPr dirty="0">
                <a:cs typeface="+mn-cs"/>
              </a:rPr>
            </a:br>
            <a:endParaRPr dirty="0">
              <a:cs typeface="+mn-cs"/>
            </a:endParaRPr>
          </a:p>
          <a:p>
            <a:pPr lvl="1">
              <a:defRPr/>
            </a:pPr>
            <a:r>
              <a:rPr dirty="0"/>
              <a:t>client was non-IT</a:t>
            </a:r>
          </a:p>
          <a:p>
            <a:pPr lvl="1">
              <a:defRPr/>
            </a:pPr>
            <a:r>
              <a:rPr dirty="0"/>
              <a:t>Felt data m</a:t>
            </a:r>
            <a:r>
              <a:rPr lang="en-US" dirty="0"/>
              <a:t>odelling</a:t>
            </a:r>
            <a:r>
              <a:rPr dirty="0"/>
              <a:t> would </a:t>
            </a:r>
            <a:r>
              <a:rPr lang="ja-JP" altLang="en-US" dirty="0"/>
              <a:t>“</a:t>
            </a:r>
            <a:r>
              <a:rPr dirty="0"/>
              <a:t>reveal</a:t>
            </a:r>
            <a:r>
              <a:rPr lang="ja-JP" altLang="en-US" dirty="0"/>
              <a:t>”</a:t>
            </a:r>
            <a:r>
              <a:rPr dirty="0"/>
              <a:t> their desired business practices to them (the business people and the implementers)</a:t>
            </a:r>
          </a:p>
        </p:txBody>
      </p:sp>
      <p:sp>
        <p:nvSpPr>
          <p:cNvPr id="158723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</p:spTree>
    <p:extLst>
      <p:ext uri="{BB962C8B-B14F-4D97-AF65-F5344CB8AC3E}">
        <p14:creationId xmlns:p14="http://schemas.microsoft.com/office/powerpoint/2010/main" val="3423322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dirty="0"/>
              <a:t>This example employed straight conceptual data m</a:t>
            </a:r>
            <a:r>
              <a:rPr lang="en-US" dirty="0"/>
              <a:t>odelling</a:t>
            </a:r>
            <a:r>
              <a:rPr dirty="0"/>
              <a:t> without any additional techniques such as event analysis or process mapping.</a:t>
            </a:r>
          </a:p>
          <a:p>
            <a:pPr>
              <a:defRPr/>
            </a:pPr>
            <a:endParaRPr dirty="0"/>
          </a:p>
          <a:p>
            <a:pPr>
              <a:defRPr/>
            </a:pPr>
            <a:r>
              <a:rPr dirty="0"/>
              <a:t>Key points</a:t>
            </a:r>
          </a:p>
          <a:p>
            <a:pPr lvl="1">
              <a:defRPr/>
            </a:pPr>
            <a:r>
              <a:rPr dirty="0"/>
              <a:t>data model revealed a lot of about business policies and assumptions – this is surprising to anyone who might assume that only a process model would do that</a:t>
            </a:r>
          </a:p>
          <a:p>
            <a:pPr lvl="1">
              <a:defRPr/>
            </a:pPr>
            <a:r>
              <a:rPr dirty="0"/>
              <a:t>conceptual model delivers high value, detailed models aren</a:t>
            </a:r>
            <a:r>
              <a:rPr lang="fr-FR" altLang="ja-JP" dirty="0"/>
              <a:t>'</a:t>
            </a:r>
            <a:r>
              <a:rPr dirty="0"/>
              <a:t>t necessary yet</a:t>
            </a:r>
            <a:br>
              <a:rPr dirty="0"/>
            </a:br>
            <a:endParaRPr dirty="0"/>
          </a:p>
          <a:p>
            <a:pPr>
              <a:defRPr/>
            </a:pPr>
            <a:r>
              <a:rPr dirty="0"/>
              <a:t>Sally Fields - </a:t>
            </a:r>
            <a:r>
              <a:rPr lang="ja-JP" altLang="en-US" dirty="0"/>
              <a:t>“</a:t>
            </a:r>
            <a:r>
              <a:rPr dirty="0"/>
              <a:t>You like me!  You really, really like me!</a:t>
            </a:r>
            <a:r>
              <a:rPr lang="ja-JP" altLang="en-US" dirty="0"/>
              <a:t>”</a:t>
            </a:r>
            <a:endParaRPr dirty="0"/>
          </a:p>
          <a:p>
            <a:pPr>
              <a:defRPr/>
            </a:pPr>
            <a:endParaRPr dirty="0"/>
          </a:p>
        </p:txBody>
      </p:sp>
      <p:sp>
        <p:nvSpPr>
          <p:cNvPr id="159747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</p:spTree>
    <p:extLst>
      <p:ext uri="{BB962C8B-B14F-4D97-AF65-F5344CB8AC3E}">
        <p14:creationId xmlns:p14="http://schemas.microsoft.com/office/powerpoint/2010/main" val="412129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27725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“end to end, cross-functional, Business Process”)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sequence or set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delivers significant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process’ customer and other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multiple participants (actors or roles)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multiple organisation units / functions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or may not have a defined workflow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initially break a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five to seven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activities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subprocesses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made up of more granular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which might contain one or more documented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Procedure:</a:t>
            </a:r>
            <a:br>
              <a:rPr lang="en-CA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of work instructions for a specific task or activity that will yield identical results every time.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one person or a small number of persons;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within a single function or organisational unit;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type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aid, 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known as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Work Instructions (SWI)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Standard Operating Procedure (SOP)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93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>
                <a:cs typeface="+mn-cs"/>
              </a:rPr>
              <a:t>Selecting in a hurry!!!</a:t>
            </a:r>
          </a:p>
          <a:p>
            <a:pPr>
              <a:defRPr/>
            </a:pPr>
            <a:endParaRPr>
              <a:cs typeface="+mn-cs"/>
            </a:endParaRPr>
          </a:p>
          <a:p>
            <a:pPr>
              <a:defRPr/>
            </a:pPr>
            <a:r>
              <a:rPr>
                <a:cs typeface="+mn-cs"/>
              </a:rPr>
              <a:t>BDM actually more complex</a:t>
            </a:r>
          </a:p>
          <a:p>
            <a:pPr lvl="1">
              <a:defRPr/>
            </a:pPr>
            <a:r>
              <a:t>each requirements had a weight</a:t>
            </a:r>
          </a:p>
          <a:p>
            <a:pPr lvl="1">
              <a:defRPr/>
            </a:pPr>
            <a:r>
              <a:t>Y/N included factor (how well)</a:t>
            </a:r>
          </a:p>
          <a:p>
            <a:pPr lvl="1">
              <a:defRPr/>
            </a:pPr>
            <a:endParaRPr/>
          </a:p>
          <a:p>
            <a:pPr>
              <a:defRPr/>
            </a:pPr>
            <a:r>
              <a:rPr>
                <a:cs typeface="+mn-cs"/>
              </a:rPr>
              <a:t>What we had here was a classic case of over-analysis</a:t>
            </a:r>
          </a:p>
          <a:p>
            <a:pPr>
              <a:defRPr/>
            </a:pPr>
            <a:endParaRPr>
              <a:cs typeface="+mn-cs"/>
            </a:endParaRPr>
          </a:p>
        </p:txBody>
      </p:sp>
      <p:sp>
        <p:nvSpPr>
          <p:cNvPr id="160771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</p:spTree>
    <p:extLst>
      <p:ext uri="{BB962C8B-B14F-4D97-AF65-F5344CB8AC3E}">
        <p14:creationId xmlns:p14="http://schemas.microsoft.com/office/powerpoint/2010/main" val="550374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dirty="0">
                <a:cs typeface="+mn-cs"/>
              </a:rPr>
              <a:t>This example employed conceptual data m</a:t>
            </a:r>
            <a:r>
              <a:rPr lang="en-US" dirty="0">
                <a:cs typeface="+mn-cs"/>
              </a:rPr>
              <a:t>odelling</a:t>
            </a:r>
            <a:r>
              <a:rPr dirty="0">
                <a:cs typeface="+mn-cs"/>
              </a:rPr>
              <a:t> </a:t>
            </a:r>
            <a:r>
              <a:rPr lang="en-US" dirty="0">
                <a:cs typeface="+mn-cs"/>
              </a:rPr>
              <a:t>plus </a:t>
            </a:r>
            <a:r>
              <a:rPr dirty="0">
                <a:cs typeface="+mn-cs"/>
              </a:rPr>
              <a:t>event analysis</a:t>
            </a:r>
            <a:r>
              <a:rPr lang="en-US" dirty="0">
                <a:cs typeface="+mn-cs"/>
              </a:rPr>
              <a:t>,</a:t>
            </a:r>
            <a:r>
              <a:rPr lang="en-US" baseline="0" dirty="0">
                <a:cs typeface="+mn-cs"/>
              </a:rPr>
              <a:t> a “minimalist methodology”</a:t>
            </a:r>
            <a:endParaRPr dirty="0">
              <a:cs typeface="+mn-cs"/>
            </a:endParaRPr>
          </a:p>
        </p:txBody>
      </p:sp>
      <p:sp>
        <p:nvSpPr>
          <p:cNvPr id="159747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</p:spTree>
    <p:extLst>
      <p:ext uri="{BB962C8B-B14F-4D97-AF65-F5344CB8AC3E}">
        <p14:creationId xmlns:p14="http://schemas.microsoft.com/office/powerpoint/2010/main" val="2980163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Slide Image 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84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31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67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7675" y="290513"/>
            <a:ext cx="5929313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32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394" name="AutoShap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28675" y="-1588"/>
            <a:ext cx="8712200" cy="4902201"/>
          </a:xfr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9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60" y="4969894"/>
            <a:ext cx="6297043" cy="395771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Alan Kay at a DAMA conference – </a:t>
            </a:r>
            <a:r>
              <a:rPr lang="en-US" i="1" dirty="0"/>
              <a:t>Data</a:t>
            </a:r>
            <a:r>
              <a:rPr lang="en-US" dirty="0"/>
              <a:t> Administration and Management Association??? Boy, do you guys need a new name.</a:t>
            </a:r>
          </a:p>
          <a:p>
            <a:endParaRPr lang="en-US" dirty="0"/>
          </a:p>
          <a:p>
            <a:r>
              <a:rPr lang="en-US" dirty="0"/>
              <a:t>Also works best if you do it in conjunction with other business analysis (process and requirements modelling) – the world has gone parallel, and there is less tolerance for standalone data modelling activities that are a serial step in the process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02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30900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25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8927" y="4913314"/>
            <a:ext cx="6431593" cy="4197711"/>
          </a:xfrm>
        </p:spPr>
        <p:txBody>
          <a:bodyPr/>
          <a:lstStyle/>
          <a:p>
            <a:r>
              <a:rPr lang="en-US" sz="1100" dirty="0">
                <a:latin typeface="Arial"/>
                <a:cs typeface="Arial"/>
              </a:rPr>
              <a:t>Alec</a:t>
            </a:r>
            <a:r>
              <a:rPr lang="uk-UA" altLang="ja-JP" sz="1100" dirty="0">
                <a:latin typeface="Arial"/>
                <a:cs typeface="Arial"/>
              </a:rPr>
              <a:t>'</a:t>
            </a:r>
            <a:r>
              <a:rPr lang="en-US" altLang="ja-JP" sz="1100" dirty="0">
                <a:latin typeface="Arial"/>
                <a:cs typeface="Arial"/>
              </a:rPr>
              <a:t>s</a:t>
            </a:r>
            <a:r>
              <a:rPr lang="en-US" sz="1100" dirty="0">
                <a:latin typeface="Arial"/>
                <a:cs typeface="Arial"/>
              </a:rPr>
              <a:t> bio:</a:t>
            </a:r>
          </a:p>
          <a:p>
            <a:r>
              <a:rPr lang="en-US" sz="1100" dirty="0">
                <a:latin typeface="Arial"/>
                <a:cs typeface="Arial"/>
              </a:rPr>
              <a:t>Alec Sharp, a senior consultant with Clariteq Systems Consulting, has deep expertise in a rare combination of fields – business process analysis and redesign, application requirements specification, and data modelling. With almost 35  years of hands-on consulting experience, his practical approaches and global reputation in model-driven methods have made him a sought-after resource in locations as diverse as Ireland, Illinois, and India.</a:t>
            </a:r>
          </a:p>
          <a:p>
            <a:r>
              <a:rPr lang="en-US" sz="1100" dirty="0">
                <a:latin typeface="Arial"/>
                <a:cs typeface="Arial"/>
              </a:rPr>
              <a:t>He is also a popular conference speaker, mixing content and insight with irreverence and </a:t>
            </a:r>
            <a:r>
              <a:rPr lang="en-US" sz="1100" dirty="0" err="1">
                <a:latin typeface="Arial"/>
                <a:cs typeface="Arial"/>
              </a:rPr>
              <a:t>humour</a:t>
            </a:r>
            <a:r>
              <a:rPr lang="en-US" sz="1100" dirty="0">
                <a:latin typeface="Arial"/>
                <a:cs typeface="Arial"/>
              </a:rPr>
              <a:t>. Among his many top-rated presentations are </a:t>
            </a:r>
            <a:r>
              <a:rPr lang="ja-JP" altLang="en-US" sz="1100" dirty="0">
                <a:latin typeface="Arial"/>
                <a:cs typeface="Arial"/>
              </a:rPr>
              <a:t>“</a:t>
            </a:r>
            <a:r>
              <a:rPr lang="en-US" sz="1100" dirty="0">
                <a:latin typeface="Arial"/>
                <a:cs typeface="Arial"/>
              </a:rPr>
              <a:t>The Lost Art of Conceptual Modeling,</a:t>
            </a:r>
            <a:r>
              <a:rPr lang="ja-JP" altLang="en-US" sz="1100" dirty="0">
                <a:latin typeface="Arial"/>
                <a:cs typeface="Arial"/>
              </a:rPr>
              <a:t>”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ja-JP" altLang="en-US" sz="1100" dirty="0">
                <a:latin typeface="Arial"/>
                <a:cs typeface="Arial"/>
              </a:rPr>
              <a:t>“</a:t>
            </a:r>
            <a:r>
              <a:rPr lang="en-US" sz="1100" dirty="0">
                <a:latin typeface="Arial"/>
                <a:cs typeface="Arial"/>
              </a:rPr>
              <a:t>The Human Side of Data Modelling,</a:t>
            </a:r>
            <a:r>
              <a:rPr lang="ja-JP" altLang="en-US" sz="1100" dirty="0">
                <a:latin typeface="Arial"/>
                <a:cs typeface="Arial"/>
              </a:rPr>
              <a:t>”</a:t>
            </a:r>
            <a:r>
              <a:rPr lang="en-US" sz="1100" dirty="0">
                <a:latin typeface="Arial"/>
                <a:cs typeface="Arial"/>
              </a:rPr>
              <a:t> </a:t>
            </a:r>
            <a:r>
              <a:rPr lang="ja-JP" altLang="en-US" sz="1100" dirty="0">
                <a:latin typeface="Arial"/>
                <a:cs typeface="Arial"/>
              </a:rPr>
              <a:t>“</a:t>
            </a:r>
            <a:r>
              <a:rPr lang="en-US" sz="1100" dirty="0">
                <a:latin typeface="Arial"/>
                <a:cs typeface="Arial"/>
              </a:rPr>
              <a:t>Crossing the Chasm - From Process Model to IT Requirements,</a:t>
            </a:r>
            <a:r>
              <a:rPr lang="ja-JP" altLang="en-US" sz="1100" dirty="0">
                <a:latin typeface="Arial"/>
                <a:cs typeface="Arial"/>
              </a:rPr>
              <a:t>”</a:t>
            </a:r>
            <a:r>
              <a:rPr lang="en-US" sz="1100" dirty="0">
                <a:latin typeface="Arial"/>
                <a:cs typeface="Arial"/>
              </a:rPr>
              <a:t> and </a:t>
            </a:r>
            <a:r>
              <a:rPr lang="ja-JP" altLang="en-US" sz="1100" dirty="0">
                <a:latin typeface="Arial"/>
                <a:cs typeface="Arial"/>
              </a:rPr>
              <a:t>“</a:t>
            </a:r>
            <a:r>
              <a:rPr lang="en-US" sz="1100" dirty="0">
                <a:latin typeface="Arial"/>
                <a:cs typeface="Arial"/>
              </a:rPr>
              <a:t>Getting Traction for Process – What the Experts Forget.</a:t>
            </a:r>
            <a:r>
              <a:rPr lang="ja-JP" altLang="en-US" sz="1100" dirty="0">
                <a:latin typeface="Arial"/>
                <a:cs typeface="Arial"/>
              </a:rPr>
              <a:t>”</a:t>
            </a:r>
            <a:endParaRPr lang="en-US" sz="1100" dirty="0">
              <a:latin typeface="Arial"/>
              <a:cs typeface="Arial"/>
            </a:endParaRPr>
          </a:p>
          <a:p>
            <a:r>
              <a:rPr lang="en-US" sz="1100" dirty="0">
                <a:latin typeface="Arial"/>
                <a:cs typeface="Arial"/>
              </a:rPr>
              <a:t>Alec literally wrote the book on business process modelling – he is the author of </a:t>
            </a:r>
            <a:r>
              <a:rPr lang="ja-JP" altLang="en-US" sz="1100" dirty="0">
                <a:latin typeface="Arial"/>
                <a:cs typeface="Arial"/>
              </a:rPr>
              <a:t>“</a:t>
            </a:r>
            <a:r>
              <a:rPr lang="en-US" sz="1100" dirty="0">
                <a:latin typeface="Arial"/>
                <a:cs typeface="Arial"/>
              </a:rPr>
              <a:t>Workflow Modeling: Tools for Process Improvement and Application Development, Second Edition</a:t>
            </a:r>
            <a:r>
              <a:rPr lang="ja-JP" altLang="en-US" sz="1100" dirty="0">
                <a:latin typeface="Arial"/>
                <a:cs typeface="Arial"/>
              </a:rPr>
              <a:t>”</a:t>
            </a:r>
            <a:r>
              <a:rPr lang="en-US" sz="1100" dirty="0">
                <a:latin typeface="Arial"/>
                <a:cs typeface="Arial"/>
              </a:rPr>
              <a:t>  The first edition was published in 2001, and the second edition was published in 2009. It has consistently been the top-selling title on business process modelling, and is widely used as a consulting guide and as an MBA textbook. </a:t>
            </a:r>
            <a:r>
              <a:rPr lang="en-US" sz="1100" dirty="0"/>
              <a:t>He was also the recipient of DAMA</a:t>
            </a:r>
            <a:r>
              <a:rPr lang="uk-UA" sz="1100" dirty="0"/>
              <a:t>'</a:t>
            </a:r>
            <a:r>
              <a:rPr lang="en-US" sz="1100" dirty="0"/>
              <a:t>s 2010 Professional Achievement Award, a global award for contributions to the Data Management field.</a:t>
            </a:r>
            <a:r>
              <a:rPr lang="en-CA" sz="1100" dirty="0"/>
              <a:t> </a:t>
            </a:r>
            <a:r>
              <a:rPr lang="en-US" sz="1100" dirty="0">
                <a:latin typeface="Arial"/>
                <a:cs typeface="Arial"/>
              </a:rPr>
              <a:t> </a:t>
            </a:r>
          </a:p>
          <a:p>
            <a:r>
              <a:rPr lang="en-US" sz="1100" dirty="0">
                <a:latin typeface="Arial"/>
                <a:cs typeface="Arial"/>
              </a:rPr>
              <a:t>Alec</a:t>
            </a:r>
            <a:r>
              <a:rPr lang="uk-UA" altLang="ja-JP" sz="1100" dirty="0">
                <a:latin typeface="Arial"/>
                <a:cs typeface="Arial"/>
              </a:rPr>
              <a:t>'</a:t>
            </a:r>
            <a:r>
              <a:rPr lang="en-US" altLang="ja-JP" sz="1100" dirty="0">
                <a:latin typeface="Arial"/>
                <a:cs typeface="Arial"/>
              </a:rPr>
              <a:t>s</a:t>
            </a:r>
            <a:r>
              <a:rPr lang="en-US" sz="1100" dirty="0">
                <a:latin typeface="Arial"/>
                <a:cs typeface="Arial"/>
              </a:rPr>
              <a:t> popular workshops on Working With Business Processes, Data Modelling (introductory and advanced,) and Use Cases and Services are conducted at many of the world</a:t>
            </a:r>
            <a:r>
              <a:rPr lang="uk-UA" altLang="ja-JP" sz="1100" dirty="0">
                <a:latin typeface="Arial"/>
                <a:cs typeface="Arial"/>
              </a:rPr>
              <a:t>'</a:t>
            </a:r>
            <a:r>
              <a:rPr lang="en-US" altLang="ja-JP" sz="1100" dirty="0">
                <a:latin typeface="Arial"/>
                <a:cs typeface="Arial"/>
              </a:rPr>
              <a:t>s</a:t>
            </a:r>
            <a:r>
              <a:rPr lang="en-US" sz="1100" dirty="0">
                <a:latin typeface="Arial"/>
                <a:cs typeface="Arial"/>
              </a:rPr>
              <a:t> best-known organisations. His classes are practical, energetic, and fun, with the most common participant comments being </a:t>
            </a:r>
            <a:r>
              <a:rPr lang="ja-JP" altLang="en-US" sz="1100" dirty="0">
                <a:latin typeface="Arial"/>
                <a:cs typeface="Arial"/>
              </a:rPr>
              <a:t>“</a:t>
            </a:r>
            <a:r>
              <a:rPr lang="en-US" sz="1100" dirty="0">
                <a:latin typeface="Arial"/>
                <a:cs typeface="Arial"/>
              </a:rPr>
              <a:t>best course I</a:t>
            </a:r>
            <a:r>
              <a:rPr lang="uk-UA" sz="1100" dirty="0">
                <a:latin typeface="Arial"/>
                <a:cs typeface="Arial"/>
              </a:rPr>
              <a:t>'</a:t>
            </a:r>
            <a:r>
              <a:rPr lang="en-US" sz="1100" dirty="0" err="1">
                <a:latin typeface="Arial"/>
                <a:cs typeface="Arial"/>
              </a:rPr>
              <a:t>ve</a:t>
            </a:r>
            <a:r>
              <a:rPr lang="en-US" sz="1100" dirty="0">
                <a:latin typeface="Arial"/>
                <a:cs typeface="Arial"/>
              </a:rPr>
              <a:t> ever had.</a:t>
            </a:r>
            <a:r>
              <a:rPr lang="ja-JP" altLang="en-US" sz="1100" dirty="0">
                <a:latin typeface="Arial"/>
                <a:cs typeface="Arial"/>
              </a:rPr>
              <a:t>”</a:t>
            </a:r>
            <a:endParaRPr lang="en-US" sz="1100" dirty="0">
              <a:latin typeface="Arial"/>
              <a:cs typeface="Arial"/>
            </a:endParaRPr>
          </a:p>
          <a:p>
            <a:endParaRPr lang="en-US" sz="1100" dirty="0">
              <a:latin typeface="Arial"/>
              <a:cs typeface="Arial"/>
            </a:endParaRPr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2201" cy="4902201"/>
          </a:xfrm>
        </p:spPr>
      </p:sp>
    </p:spTree>
    <p:extLst>
      <p:ext uri="{BB962C8B-B14F-4D97-AF65-F5344CB8AC3E}">
        <p14:creationId xmlns:p14="http://schemas.microsoft.com/office/powerpoint/2010/main" val="72089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27725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“end to end, cross-functional, Business Process”)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sequence or set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delivers significant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process’ customer and other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multiple participants (actors or roles)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multiple organisation units / functions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or may not have a defined workflow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initially break a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five to seven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activities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subprocesses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made up of more granular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which might contain one or more documented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Procedure:</a:t>
            </a:r>
            <a:br>
              <a:rPr lang="en-CA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of work instructions for a specific task or activity that will yield identical results every time.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one person or a small number of persons;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within a single function or organisational unit;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type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aid, 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known as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Work Instructions (SWI)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Standard Operating Procedure (SOP)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5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27725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“end to end, cross-functional, Business Process”)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sequence or set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delivers significant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process’ customer and other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multiple participants (actors or roles)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multiple organisation units / functions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or may not have a defined workflow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initially break a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five to seven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activities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subprocesses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made up of more granular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which might contain one or more documented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Procedure:</a:t>
            </a:r>
            <a:br>
              <a:rPr lang="en-CA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of work instructions for a specific task or activity that will yield identical results every time.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one person or a small number of persons;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within a single function or organisational unit;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type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aid, 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known as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Work Instructions (SWI)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Standard Operating Procedure (SOP)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02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290513"/>
            <a:ext cx="5927725" cy="3335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(or “end to end, cross-functional, Business Process”)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sequence or set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delivers significant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process’ customer and other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involves multiple participants (actors or roles)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multiple organisation units / functions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or may not have a defined workflow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initially break a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five to seven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activities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subprocesses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made up of more granular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which might contain one or more documented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">
              <a:lnSpc>
                <a:spcPct val="80000"/>
              </a:lnSpc>
              <a:buClr>
                <a:srgbClr val="000000"/>
              </a:buClr>
              <a:buNone/>
              <a:defRPr/>
            </a:pP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Procedure:</a:t>
            </a:r>
            <a:br>
              <a:rPr lang="en-CA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set of work instructions for a specific task or activity that will yield identical results every time.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one person or a small number of persons;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within a single function or organisational unit;</a:t>
            </a:r>
          </a:p>
          <a:p>
            <a:pPr marL="177800" indent="-171450"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type of </a:t>
            </a:r>
            <a: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aid, </a:t>
            </a: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known as </a:t>
            </a:r>
            <a:br>
              <a:rPr lang="en-CA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Work Instructions (SWI) </a:t>
            </a:r>
            <a:b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Standard Operating Procedure (SOP)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20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6088" y="280988"/>
            <a:ext cx="5945187" cy="3344862"/>
          </a:xfrm>
          <a:prstGeom prst="rect">
            <a:avLst/>
          </a:prstGeom>
        </p:spPr>
      </p:sp>
      <p:sp>
        <p:nvSpPr>
          <p:cNvPr id="198659" name="Rectangle 5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Note that across the industry, there is a lack of consistency in defining these types of models. In the </a:t>
            </a:r>
            <a:r>
              <a:rPr lang="ja-JP" altLang="en-US" dirty="0">
                <a:latin typeface="Arial" charset="0"/>
                <a:cs typeface="+mn-cs"/>
              </a:rPr>
              <a:t>“</a:t>
            </a:r>
            <a:r>
              <a:rPr lang="en-US" dirty="0" err="1">
                <a:latin typeface="Arial" charset="0"/>
                <a:cs typeface="+mn-cs"/>
              </a:rPr>
              <a:t>Zachman</a:t>
            </a:r>
            <a:r>
              <a:rPr lang="en-US" dirty="0">
                <a:latin typeface="Arial" charset="0"/>
                <a:cs typeface="+mn-cs"/>
              </a:rPr>
              <a:t> Framework</a:t>
            </a:r>
            <a:r>
              <a:rPr lang="ja-JP" altLang="en-US" dirty="0">
                <a:latin typeface="Arial" charset="0"/>
                <a:cs typeface="+mn-cs"/>
              </a:rPr>
              <a:t>”</a:t>
            </a:r>
            <a:r>
              <a:rPr lang="en-US" dirty="0">
                <a:latin typeface="Arial" charset="0"/>
                <a:cs typeface="+mn-cs"/>
              </a:rPr>
              <a:t> these would be the planner</a:t>
            </a:r>
            <a:r>
              <a:rPr lang="en-US" altLang="ja-JP" dirty="0">
                <a:latin typeface="Arial" charset="0"/>
                <a:cs typeface="+mn-cs"/>
              </a:rPr>
              <a:t>'s</a:t>
            </a:r>
            <a:r>
              <a:rPr lang="en-US" dirty="0">
                <a:latin typeface="Arial" charset="0"/>
                <a:cs typeface="+mn-cs"/>
              </a:rPr>
              <a:t>, owner</a:t>
            </a:r>
            <a:r>
              <a:rPr lang="en-US" altLang="ja-JP" dirty="0">
                <a:latin typeface="Arial" charset="0"/>
                <a:cs typeface="+mn-cs"/>
              </a:rPr>
              <a:t>'s</a:t>
            </a:r>
            <a:r>
              <a:rPr lang="en-US" dirty="0">
                <a:latin typeface="Arial" charset="0"/>
                <a:cs typeface="+mn-cs"/>
              </a:rPr>
              <a:t>, and designer</a:t>
            </a:r>
            <a:r>
              <a:rPr lang="en-US" altLang="ja-JP" dirty="0">
                <a:latin typeface="Arial" charset="0"/>
                <a:cs typeface="+mn-cs"/>
              </a:rPr>
              <a:t>'s</a:t>
            </a:r>
            <a:r>
              <a:rPr lang="en-US" dirty="0">
                <a:latin typeface="Arial" charset="0"/>
                <a:cs typeface="+mn-cs"/>
              </a:rPr>
              <a:t> views.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Analogies:</a:t>
            </a:r>
          </a:p>
          <a:p>
            <a:pPr marL="171450" lvl="1" indent="-171450">
              <a:lnSpc>
                <a:spcPct val="70000"/>
              </a:lnSpc>
              <a:spcBef>
                <a:spcPct val="32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the contextual model is like the site plan with a definition of what will be built</a:t>
            </a:r>
          </a:p>
          <a:p>
            <a:pPr marL="171450" lvl="1" indent="-171450">
              <a:lnSpc>
                <a:spcPct val="70000"/>
              </a:lnSpc>
              <a:spcBef>
                <a:spcPct val="32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the conceptual model is like a floor plan and sketches for a building</a:t>
            </a:r>
          </a:p>
          <a:p>
            <a:pPr marL="171450" lvl="1" indent="-171450">
              <a:lnSpc>
                <a:spcPct val="70000"/>
              </a:lnSpc>
              <a:spcBef>
                <a:spcPct val="32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the logical data model is like the detailed blueprints for a building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A basic message for conceptual modelling – </a:t>
            </a:r>
            <a:br>
              <a:rPr lang="en-US" dirty="0">
                <a:latin typeface="Arial" charset="0"/>
                <a:cs typeface="+mn-cs"/>
              </a:rPr>
            </a:br>
            <a:r>
              <a:rPr lang="ja-JP" altLang="en-US" dirty="0">
                <a:latin typeface="Arial" charset="0"/>
                <a:cs typeface="+mn-cs"/>
              </a:rPr>
              <a:t>“</a:t>
            </a:r>
            <a:r>
              <a:rPr lang="en-US" dirty="0">
                <a:latin typeface="Arial" charset="0"/>
                <a:cs typeface="+mn-cs"/>
              </a:rPr>
              <a:t>Resist the urge to </a:t>
            </a:r>
            <a:r>
              <a:rPr lang="en-US" dirty="0" err="1">
                <a:latin typeface="Arial" charset="0"/>
                <a:cs typeface="+mn-cs"/>
              </a:rPr>
              <a:t>normalise</a:t>
            </a:r>
            <a:r>
              <a:rPr lang="en-US" dirty="0">
                <a:latin typeface="Arial" charset="0"/>
                <a:cs typeface="+mn-cs"/>
              </a:rPr>
              <a:t> or </a:t>
            </a:r>
            <a:r>
              <a:rPr lang="en-US" dirty="0" err="1">
                <a:latin typeface="Arial" charset="0"/>
                <a:cs typeface="+mn-cs"/>
              </a:rPr>
              <a:t>generalise</a:t>
            </a:r>
            <a:r>
              <a:rPr lang="en-US" dirty="0">
                <a:latin typeface="Arial" charset="0"/>
                <a:cs typeface="+mn-cs"/>
              </a:rPr>
              <a:t> until it matters!!!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The logical model is not necessarily the </a:t>
            </a:r>
            <a:r>
              <a:rPr lang="ja-JP" altLang="en-US" dirty="0">
                <a:latin typeface="Arial" charset="0"/>
                <a:cs typeface="+mn-cs"/>
              </a:rPr>
              <a:t>“</a:t>
            </a:r>
            <a:r>
              <a:rPr lang="en-US" dirty="0">
                <a:latin typeface="Arial" charset="0"/>
                <a:cs typeface="+mn-cs"/>
              </a:rPr>
              <a:t>as built</a:t>
            </a:r>
            <a:r>
              <a:rPr lang="ja-JP" altLang="en-US" dirty="0">
                <a:latin typeface="Arial" charset="0"/>
                <a:cs typeface="+mn-cs"/>
              </a:rPr>
              <a:t>”</a:t>
            </a:r>
            <a:r>
              <a:rPr lang="en-US" dirty="0">
                <a:latin typeface="Arial" charset="0"/>
                <a:cs typeface="+mn-cs"/>
              </a:rPr>
              <a:t> model – the physical database design. The database designer or DBA will make changes in the interest of performance, recoverability, distribution, etc.</a:t>
            </a:r>
            <a:br>
              <a:rPr lang="en-US" dirty="0">
                <a:latin typeface="Arial" charset="0"/>
                <a:cs typeface="+mn-cs"/>
              </a:rPr>
            </a:br>
            <a:endParaRPr lang="en-US" dirty="0">
              <a:latin typeface="Arial" charset="0"/>
              <a:cs typeface="+mn-cs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cs typeface="+mn-cs"/>
              </a:rPr>
              <a:t>Everyone who currently supports an application should:</a:t>
            </a:r>
          </a:p>
          <a:p>
            <a:pPr marL="171450" lvl="1" indent="-171450">
              <a:lnSpc>
                <a:spcPct val="70000"/>
              </a:lnSpc>
              <a:spcBef>
                <a:spcPct val="32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draw the application</a:t>
            </a:r>
            <a:r>
              <a:rPr lang="en-US" altLang="ja-JP" dirty="0">
                <a:latin typeface="Arial" charset="0"/>
              </a:rPr>
              <a:t>'s</a:t>
            </a:r>
            <a:r>
              <a:rPr lang="en-US" dirty="0">
                <a:latin typeface="Arial" charset="0"/>
              </a:rPr>
              <a:t> logical data model following strict top-down drawing conventions.</a:t>
            </a:r>
          </a:p>
          <a:p>
            <a:pPr marL="171450" lvl="1" indent="-171450">
              <a:lnSpc>
                <a:spcPct val="70000"/>
              </a:lnSpc>
              <a:spcBef>
                <a:spcPct val="32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abstract the model </a:t>
            </a:r>
            <a:r>
              <a:rPr lang="ja-JP" altLang="en-US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up</a:t>
            </a:r>
            <a:r>
              <a:rPr lang="ja-JP" altLang="en-US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to a conceptual data model</a:t>
            </a:r>
          </a:p>
          <a:p>
            <a:pPr marL="171450" lvl="1" indent="-171450">
              <a:lnSpc>
                <a:spcPct val="70000"/>
              </a:lnSpc>
              <a:spcBef>
                <a:spcPct val="32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charset="0"/>
              </a:rPr>
              <a:t>at least consider reviewing the conceptual model with analysts, developers, and subject matter experts to ensure that it reflects the intentions of the business.</a:t>
            </a:r>
          </a:p>
        </p:txBody>
      </p:sp>
    </p:spTree>
    <p:extLst>
      <p:ext uri="{BB962C8B-B14F-4D97-AF65-F5344CB8AC3E}">
        <p14:creationId xmlns:p14="http://schemas.microsoft.com/office/powerpoint/2010/main" val="2931376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302" name="Rectangle 6">
            <a:extLst>
              <a:ext uri="{FF2B5EF4-FFF2-40B4-BE49-F238E27FC236}">
                <a16:creationId xmlns:a16="http://schemas.microsoft.com/office/drawing/2014/main" id="{A9C0D563-7132-4747-B768-CBEE69ECB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23863" y="230188"/>
            <a:ext cx="7804151" cy="4391025"/>
          </a:xfrm>
          <a:ln/>
        </p:spPr>
      </p:sp>
      <p:sp>
        <p:nvSpPr>
          <p:cNvPr id="1463303" name="Rectangle 7">
            <a:extLst>
              <a:ext uri="{FF2B5EF4-FFF2-40B4-BE49-F238E27FC236}">
                <a16:creationId xmlns:a16="http://schemas.microsoft.com/office/drawing/2014/main" id="{4F97A1B0-A749-A24A-9FF0-A2ED4B4214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/>
              <a:t>Note – not Data Management processes – Process Orientation for DM Professionals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776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819150" y="-1588"/>
            <a:ext cx="8628063" cy="4854576"/>
          </a:xfrm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en-CA" dirty="0" err="1">
                <a:cs typeface="+mn-cs"/>
              </a:rPr>
              <a:t>Guerilla</a:t>
            </a:r>
            <a:r>
              <a:rPr lang="en-CA" dirty="0">
                <a:cs typeface="+mn-cs"/>
              </a:rPr>
              <a:t>, not gorilla</a:t>
            </a:r>
          </a:p>
        </p:txBody>
      </p:sp>
    </p:spTree>
    <p:extLst>
      <p:ext uri="{BB962C8B-B14F-4D97-AF65-F5344CB8AC3E}">
        <p14:creationId xmlns:p14="http://schemas.microsoft.com/office/powerpoint/2010/main" val="553114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827088" y="-1588"/>
            <a:ext cx="8712201" cy="4902201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81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2020-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8878-A6FE-B249-963F-4E7E0F19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38" y="1"/>
            <a:ext cx="11156092" cy="652464"/>
          </a:xfrm>
          <a:prstGeom prst="rect">
            <a:avLst/>
          </a:prstGeom>
        </p:spPr>
        <p:txBody>
          <a:bodyPr anchor="ctr" anchorCtr="0"/>
          <a:lstStyle>
            <a:lvl1pPr>
              <a:defRPr lang="en-US" sz="3200" i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marL="0" lvl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A18C530-C4DE-9644-A856-DA2C7B7BA89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824537" y="6520821"/>
            <a:ext cx="5429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defTabSz="982663" eaLnBrk="0" fontAlgn="base" hangingPunct="0">
              <a:spcBef>
                <a:spcPct val="0"/>
              </a:spcBef>
              <a:spcAft>
                <a:spcPct val="0"/>
              </a:spcAft>
            </a:pPr>
            <a:fld id="{390A90B9-0DFF-7148-8A73-225D09B104D3}" type="slidenum">
              <a:rPr lang="en-US" sz="1400" i="1">
                <a:solidFill>
                  <a:srgbClr val="000000"/>
                </a:solidFill>
                <a:latin typeface="Arial" charset="0"/>
                <a:ea typeface="ＭＳ Ｐゴシック" charset="0"/>
              </a:rPr>
              <a:pPr algn="ctr" defTabSz="98266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5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2020-BulletPoi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AA99E-3E70-1548-B028-E700EE30A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CF510-7CEA-654E-8C41-E647EBE0FDD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CA1E4B1-232F-DC4B-9FDD-3CFEF3B08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86" y="1177329"/>
            <a:ext cx="10515600" cy="4894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651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9DF72-E722-294E-A5B5-0266C1CA4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486" y="1177329"/>
            <a:ext cx="10515600" cy="4894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84381-4735-8343-ADA8-9A01DDEB3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838" y="6393420"/>
            <a:ext cx="640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ACF510-7CEA-654E-8C41-E647EBE0FDDF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7" name="Group 21">
            <a:extLst>
              <a:ext uri="{FF2B5EF4-FFF2-40B4-BE49-F238E27FC236}">
                <a16:creationId xmlns:a16="http://schemas.microsoft.com/office/drawing/2014/main" id="{5B574A02-DD1C-824D-80EF-EF5532E5DD3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57483588"/>
              </p:ext>
            </p:extLst>
          </p:nvPr>
        </p:nvGraphicFramePr>
        <p:xfrm>
          <a:off x="-17092" y="-2445"/>
          <a:ext cx="923926" cy="674370"/>
        </p:xfrm>
        <a:graphic>
          <a:graphicData uri="http://schemas.openxmlformats.org/drawingml/2006/table">
            <a:tbl>
              <a:tblPr lastCol="1"/>
              <a:tblGrid>
                <a:gridCol w="923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5638">
                <a:tc>
                  <a:txBody>
                    <a:bodyPr/>
                    <a:lstStyle/>
                    <a:p>
                      <a:pPr algn="l" defTabSz="873125" eaLnBrk="0" hangingPunct="0">
                        <a:lnSpc>
                          <a:spcPct val="85000"/>
                        </a:lnSpc>
                        <a:spcBef>
                          <a:spcPct val="40000"/>
                        </a:spcBef>
                        <a:buClr>
                          <a:srgbClr val="FF0066"/>
                        </a:buClr>
                        <a:buSzPct val="65000"/>
                        <a:buFont typeface="Wingdings" pitchFamily="2" charset="2"/>
                        <a:buNone/>
                      </a:pPr>
                      <a:r>
                        <a:rPr lang="en-CA" sz="900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 Modelling &amp; The</a:t>
                      </a:r>
                      <a:br>
                        <a:rPr lang="en-CA" sz="900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CA" sz="900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Data-Process</a:t>
                      </a:r>
                      <a:br>
                        <a:rPr lang="en-CA" sz="900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CA" sz="900" i="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</a:t>
                      </a:r>
                      <a:endParaRPr lang="en-US" sz="90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071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775C4492-47D2-344B-9235-2EACB5885A7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905151" y="730"/>
            <a:ext cx="11286849" cy="6524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lc="http://schemas.openxmlformats.org/drawingml/2006/lockedCanvas" xmlns:ma14="http://schemas.microsoft.com/office/mac/drawingml/2011/main" xmlns="" val="1"/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D8CAAA1-5D47-7246-8B3E-ABCBD80B44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27648"/>
            <a:ext cx="1965034" cy="2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952" tIns="45976" rIns="91952" bIns="45976">
            <a:spAutoFit/>
          </a:bodyPr>
          <a:lstStyle/>
          <a:p>
            <a:pPr marL="346075" indent="-346075" algn="r" defTabSz="919163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sz="800" dirty="0">
                <a:latin typeface="Arial" panose="020B0604020202020204" pitchFamily="34" charset="0"/>
              </a:rPr>
              <a:t>© Copyright Alec Sharp / Clariteq 2024</a:t>
            </a:r>
          </a:p>
        </p:txBody>
      </p:sp>
    </p:spTree>
    <p:extLst>
      <p:ext uri="{BB962C8B-B14F-4D97-AF65-F5344CB8AC3E}">
        <p14:creationId xmlns:p14="http://schemas.microsoft.com/office/powerpoint/2010/main" val="129972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725" indent="-3111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19188" indent="-385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06641C-84E5-1141-B41A-780E1719EDB4}"/>
              </a:ext>
            </a:extLst>
          </p:cNvPr>
          <p:cNvSpPr txBox="1"/>
          <p:nvPr/>
        </p:nvSpPr>
        <p:spPr>
          <a:xfrm>
            <a:off x="1285691" y="742688"/>
            <a:ext cx="1050397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kern="0" dirty="0">
                <a:solidFill>
                  <a:srgbClr val="000000"/>
                </a:solidFill>
                <a:latin typeface="Arial" charset="0"/>
                <a:ea typeface="+mj-ea"/>
                <a:cs typeface="+mj-cs"/>
              </a:rPr>
              <a:t>Concept Modelling and The Data-</a:t>
            </a:r>
            <a:r>
              <a:rPr lang="en-CA" sz="3200" kern="0" dirty="0">
                <a:solidFill>
                  <a:srgbClr val="000000"/>
                </a:solidFill>
                <a:latin typeface="Arial" charset="0"/>
              </a:rPr>
              <a:t>Process</a:t>
            </a:r>
            <a:r>
              <a:rPr lang="en-CA" sz="3200" kern="0" dirty="0">
                <a:solidFill>
                  <a:srgbClr val="000000"/>
                </a:solidFill>
                <a:latin typeface="Arial" charset="0"/>
                <a:ea typeface="+mj-ea"/>
                <a:cs typeface="+mj-cs"/>
              </a:rPr>
              <a:t> Connection</a:t>
            </a:r>
            <a:r>
              <a:rPr lang="en-CA" sz="32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+mj-cs"/>
              </a:rPr>
              <a:t>: </a:t>
            </a:r>
            <a:br>
              <a:rPr lang="en-CA" sz="32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+mj-cs"/>
              </a:rPr>
            </a:br>
            <a:r>
              <a:rPr lang="en-CA" sz="26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How Concept Modelling Supports </a:t>
            </a:r>
            <a:br>
              <a:rPr lang="en-CA" sz="26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r>
              <a:rPr lang="en-CA" sz="26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Business Process Change and Business Analysis</a:t>
            </a:r>
          </a:p>
          <a:p>
            <a:endParaRPr lang="en-US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+mj-cs"/>
            </a:endParaRPr>
          </a:p>
          <a:p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Adept Events Data Warehousing and Business Intelligence Summit</a:t>
            </a:r>
            <a:b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aart</a:t>
            </a: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 2024 in Utrecht NL</a:t>
            </a:r>
            <a:br>
              <a:rPr lang="en-US" sz="26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</a:br>
            <a:endParaRPr lang="en-US" sz="2600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+mj-cs"/>
            </a:endParaRPr>
          </a:p>
          <a:p>
            <a:r>
              <a:rPr lang="en-US" sz="26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  <a:t>Alec Sharp</a:t>
            </a:r>
          </a:p>
          <a:p>
            <a:r>
              <a:rPr lang="en-US" sz="2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  <a:t>Senior Consultant, Clariteq </a:t>
            </a:r>
          </a:p>
          <a:p>
            <a:r>
              <a:rPr lang="en-US" sz="2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  <a:t>West Vancouver, Canada</a:t>
            </a:r>
            <a:br>
              <a:rPr lang="en-US" sz="2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</a:br>
            <a:r>
              <a:rPr lang="en-US" sz="22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  <a:t>asharp@clariteq.com</a:t>
            </a:r>
            <a:endParaRPr lang="en-US" sz="2200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+mj-cs"/>
            </a:endParaRPr>
          </a:p>
          <a:p>
            <a:r>
              <a:rPr lang="en-US" sz="22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  <a:t>www.clariteq.com</a:t>
            </a:r>
            <a:br>
              <a:rPr lang="en-US" sz="22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+mj-cs"/>
              </a:rPr>
            </a:br>
            <a:endParaRPr lang="en-US" sz="36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1AF14-D75F-99CC-7740-09B512A3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5666" y="5886561"/>
            <a:ext cx="914400" cy="4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9CDC1B7C-9380-F397-2078-716975EC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5697" y="6299800"/>
            <a:ext cx="1379738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200" b="0" dirty="0">
                <a:solidFill>
                  <a:schemeClr val="tx2"/>
                </a:solidFill>
                <a:latin typeface="Arial" charset="0"/>
                <a:cs typeface="+mn-cs"/>
              </a:rPr>
              <a:t>www.clariteq.com</a:t>
            </a:r>
          </a:p>
        </p:txBody>
      </p:sp>
      <p:pic>
        <p:nvPicPr>
          <p:cNvPr id="10" name="Picture 9" descr="@@Adept.jpg">
            <a:extLst>
              <a:ext uri="{FF2B5EF4-FFF2-40B4-BE49-F238E27FC236}">
                <a16:creationId xmlns:a16="http://schemas.microsoft.com/office/drawing/2014/main" id="{E00F3D15-2C54-D67D-D405-DD2EA80BD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329" y="5886561"/>
            <a:ext cx="2205993" cy="382588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3002285E-EEAE-9A0D-2D85-9D12E52E4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8650" y="6299800"/>
            <a:ext cx="1549655" cy="27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200" b="0" dirty="0" err="1">
                <a:solidFill>
                  <a:schemeClr val="tx2"/>
                </a:solidFill>
                <a:latin typeface="Arial" charset="0"/>
                <a:cs typeface="+mn-cs"/>
              </a:rPr>
              <a:t>www.adeptevents.nl</a:t>
            </a:r>
            <a:endParaRPr lang="en-US" sz="1200" b="0" dirty="0">
              <a:solidFill>
                <a:schemeClr val="tx2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943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CF82F6-FEC7-257B-0143-60A23909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And, of course, they usually don't understand each other</a:t>
            </a:r>
          </a:p>
        </p:txBody>
      </p:sp>
      <p:pic>
        <p:nvPicPr>
          <p:cNvPr id="3074" name="Picture 2" descr="Briefly: Groups which don't understand each other are bound to have conflict">
            <a:extLst>
              <a:ext uri="{FF2B5EF4-FFF2-40B4-BE49-F238E27FC236}">
                <a16:creationId xmlns:a16="http://schemas.microsoft.com/office/drawing/2014/main" id="{BEDCF566-03E9-1F06-05F6-90E277E2E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820" y="1438835"/>
            <a:ext cx="10484148" cy="40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12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1C58-2100-674C-9A1C-E5BBD1C62D5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Moving along…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98B46762-CCA1-3645-B52A-DDF47ECE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83" y="1746768"/>
            <a:ext cx="2922630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>
              <a:spcBef>
                <a:spcPct val="50000"/>
              </a:spcBef>
              <a:spcAft>
                <a:spcPts val="600"/>
              </a:spcAft>
              <a:buSzPct val="100000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Reminders: how "process people" and "data people" complicate things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4C68F00C-7FF5-5E40-9E3A-E384DF60A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125" y="1746768"/>
            <a:ext cx="2922630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>
              <a:spcBef>
                <a:spcPct val="50000"/>
              </a:spcBef>
              <a:spcAft>
                <a:spcPts val="600"/>
              </a:spcAft>
              <a:buSzPct val="100000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few points about Process &amp; Data 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E1B6232-03A8-7342-ABFD-E0718200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7" y="1746768"/>
            <a:ext cx="4078533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 eaLnBrk="1" hangingPunct="1">
              <a:spcBef>
                <a:spcPct val="50000"/>
              </a:spcBef>
              <a:spcAft>
                <a:spcPts val="600"/>
              </a:spcAft>
              <a:buClrTx/>
              <a:buSzPct val="100000"/>
              <a:buFontTx/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How Concept Modelling (Data Modelling) supports Business Analysis, Process Change, and Architecture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11F4F38A-A76B-D469-2CE0-EFB64D4C6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028" y="1613756"/>
            <a:ext cx="3223033" cy="2177143"/>
          </a:xfrm>
          <a:prstGeom prst="roundRect">
            <a:avLst>
              <a:gd name="adj" fmla="val 12472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 eaLnBrk="1" hangingPunct="1">
              <a:spcBef>
                <a:spcPct val="50000"/>
              </a:spcBef>
              <a:spcAft>
                <a:spcPts val="600"/>
              </a:spcAft>
              <a:buClrTx/>
              <a:buSzPct val="100000"/>
              <a:buFontTx/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3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So, a few central ideas…</a:t>
            </a:r>
            <a:endParaRPr lang="en-CA" dirty="0">
              <a:latin typeface="Arial" charset="0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85238" y="813618"/>
            <a:ext cx="9634302" cy="581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</a:pPr>
            <a:r>
              <a:rPr lang="en-US" sz="2400" i="1" dirty="0">
                <a:solidFill>
                  <a:srgbClr val="000000"/>
                </a:solidFill>
                <a:cs typeface="Arial" charset="0"/>
              </a:rPr>
              <a:t>"Data modelling" tools confused data modelling 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with </a:t>
            </a:r>
            <a:br>
              <a:rPr lang="en-US" sz="2400" dirty="0">
                <a:solidFill>
                  <a:srgbClr val="000000"/>
                </a:solidFill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cs typeface="Arial" charset="0"/>
              </a:rPr>
              <a:t>detailed </a:t>
            </a:r>
            <a:r>
              <a:rPr lang="en-US" sz="2400" i="1" dirty="0">
                <a:solidFill>
                  <a:srgbClr val="000000"/>
                </a:solidFill>
                <a:cs typeface="Arial" charset="0"/>
              </a:rPr>
              <a:t>database design – 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this discouraged </a:t>
            </a:r>
            <a:br>
              <a:rPr lang="en-US" sz="2400" dirty="0">
                <a:solidFill>
                  <a:srgbClr val="000000"/>
                </a:solidFill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cs typeface="Arial" charset="0"/>
              </a:rPr>
              <a:t>the use of concept modelling / data modelling – </a:t>
            </a:r>
            <a:br>
              <a:rPr lang="en-US" sz="2400" dirty="0">
                <a:solidFill>
                  <a:srgbClr val="000000"/>
                </a:solidFill>
                <a:cs typeface="Arial" charset="0"/>
              </a:rPr>
            </a:b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Professional data </a:t>
            </a:r>
            <a:r>
              <a:rPr lang="en-US" sz="2400" dirty="0" err="1">
                <a:solidFill>
                  <a:srgbClr val="000000"/>
                </a:solidFill>
                <a:cs typeface="Arial" charset="0"/>
              </a:rPr>
              <a:t>modellers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 often make it </a:t>
            </a:r>
            <a:br>
              <a:rPr lang="en-US" sz="2400" dirty="0">
                <a:solidFill>
                  <a:srgbClr val="000000"/>
                </a:solidFill>
                <a:cs typeface="Arial" charset="0"/>
              </a:rPr>
            </a:br>
            <a:r>
              <a:rPr lang="en-US" sz="2400" kern="0" dirty="0">
                <a:solidFill>
                  <a:srgbClr val="000000"/>
                </a:solidFill>
              </a:rPr>
              <a:t>too </a:t>
            </a:r>
            <a:r>
              <a:rPr lang="en-US" sz="2400" i="1" kern="0" dirty="0">
                <a:solidFill>
                  <a:srgbClr val="000000"/>
                </a:solidFill>
              </a:rPr>
              <a:t>complex</a:t>
            </a:r>
            <a:r>
              <a:rPr lang="en-US" sz="2400" kern="0" dirty="0">
                <a:solidFill>
                  <a:srgbClr val="000000"/>
                </a:solidFill>
              </a:rPr>
              <a:t>, too </a:t>
            </a:r>
            <a:r>
              <a:rPr lang="en-US" sz="2400" i="1" kern="0" dirty="0">
                <a:solidFill>
                  <a:srgbClr val="000000"/>
                </a:solidFill>
              </a:rPr>
              <a:t>detailed</a:t>
            </a:r>
            <a:r>
              <a:rPr lang="en-US" sz="2400" kern="0" dirty="0">
                <a:solidFill>
                  <a:srgbClr val="000000"/>
                </a:solidFill>
              </a:rPr>
              <a:t>, too </a:t>
            </a:r>
            <a:r>
              <a:rPr lang="en-US" sz="2400" i="1" kern="0" dirty="0">
                <a:solidFill>
                  <a:srgbClr val="000000"/>
                </a:solidFill>
              </a:rPr>
              <a:t>abstract</a:t>
            </a:r>
            <a:r>
              <a:rPr lang="en-US" sz="2400" kern="0" dirty="0">
                <a:solidFill>
                  <a:srgbClr val="000000"/>
                </a:solidFill>
              </a:rPr>
              <a:t>, too</a:t>
            </a:r>
            <a:r>
              <a:rPr lang="en-US" sz="2400" i="1" kern="0" dirty="0">
                <a:solidFill>
                  <a:srgbClr val="000000"/>
                </a:solidFill>
              </a:rPr>
              <a:t> soon! </a:t>
            </a: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</a:pPr>
            <a:r>
              <a:rPr lang="en-CA" sz="2400" dirty="0">
                <a:solidFill>
                  <a:srgbClr val="000000"/>
                </a:solidFill>
                <a:cs typeface="Arial" charset="0"/>
              </a:rPr>
              <a:t>Initially, “data” is not the issue – we model:</a:t>
            </a: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the “things” / concepts a business cares about: </a:t>
            </a:r>
            <a:br>
              <a:rPr lang="en-US" sz="2400" dirty="0">
                <a:solidFill>
                  <a:srgbClr val="000000"/>
                </a:solidFill>
                <a:cs typeface="Arial" charset="0"/>
              </a:rPr>
            </a:br>
            <a:r>
              <a:rPr lang="en-US" sz="2400" dirty="0">
                <a:solidFill>
                  <a:srgbClr val="000000"/>
                </a:solidFill>
                <a:cs typeface="Arial" charset="0"/>
              </a:rPr>
              <a:t>terms and definitions, policies and rules</a:t>
            </a: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“things first, data later”</a:t>
            </a:r>
            <a:br>
              <a:rPr lang="en-US" sz="2400" dirty="0">
                <a:solidFill>
                  <a:srgbClr val="000000"/>
                </a:solidFill>
                <a:cs typeface="Arial" charset="0"/>
              </a:rPr>
            </a:b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buFont typeface="Wingdings" charset="0"/>
              <a:buChar char="§"/>
            </a:pPr>
            <a:r>
              <a:rPr lang="en-CA" sz="2400" dirty="0">
                <a:solidFill>
                  <a:srgbClr val="000000"/>
                </a:solidFill>
                <a:cs typeface="Arial" charset="0"/>
              </a:rPr>
              <a:t>A business-oriented “concept model” provides a great platform for requirements discovery, package selection, business process change, architecture development, etc.</a:t>
            </a:r>
            <a:br>
              <a:rPr lang="en-CA" sz="2400" dirty="0">
                <a:solidFill>
                  <a:srgbClr val="000000"/>
                </a:solidFill>
                <a:cs typeface="Arial" charset="0"/>
              </a:rPr>
            </a:br>
            <a:endParaRPr lang="en-CA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" name="Picture 2" descr="https://s-media-cache-ak0.pinimg.com/originals/2f/95/74/2f95741562f905d7a263744bdf7f1a4c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3368" y="725348"/>
            <a:ext cx="3400468" cy="19433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380" y="3072143"/>
            <a:ext cx="2533157" cy="194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5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A core idea – "essential" models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22" y="1352185"/>
            <a:ext cx="2994654" cy="3136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7738" y="4619603"/>
            <a:ext cx="21474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Aft>
                <a:spcPts val="600"/>
              </a:spcAft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George E. P. Box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1919–2013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96027" y="1718904"/>
            <a:ext cx="6468874" cy="436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en-US" dirty="0">
                <a:solidFill>
                  <a:srgbClr val="000000"/>
                </a:solidFill>
                <a:latin typeface="Arial"/>
              </a:rPr>
              <a:t>Two especially useful models</a:t>
            </a:r>
          </a:p>
          <a:p>
            <a:pPr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Business Process Scope Model</a:t>
            </a:r>
            <a:endParaRPr lang="en-US" sz="2400" i="1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Business Concept Model</a:t>
            </a:r>
            <a:br>
              <a:rPr lang="en-US" sz="2400" dirty="0">
                <a:solidFill>
                  <a:srgbClr val="000000"/>
                </a:solidFill>
                <a:latin typeface="Arial"/>
              </a:rPr>
            </a:br>
            <a:r>
              <a:rPr lang="en-US" sz="24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Arial"/>
              </a:rPr>
              <a:t>a.k.a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Conceptual Data Model)</a:t>
            </a:r>
          </a:p>
          <a:p>
            <a:pPr marL="0" indent="0">
              <a:buClr>
                <a:srgbClr val="000000"/>
              </a:buClr>
              <a:buNone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Both are “essential” – they show the essence – the “what” – of a subject with no reference to who, how, why, etc.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88828" y="838430"/>
            <a:ext cx="7847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3000" i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“All models are wrong, but some are useful.”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68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Model – an </a:t>
            </a:r>
            <a:r>
              <a:rPr lang="en-US" u="sng" dirty="0">
                <a:solidFill>
                  <a:srgbClr val="FF0000"/>
                </a:solidFill>
              </a:rPr>
              <a:t>Essential*</a:t>
            </a:r>
            <a:r>
              <a:rPr lang="en-US" dirty="0"/>
              <a:t> model</a:t>
            </a:r>
          </a:p>
        </p:txBody>
      </p:sp>
      <p:pic>
        <p:nvPicPr>
          <p:cNvPr id="27" name="Picture 1" descr="CSMP Conceptual.em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287" y="869441"/>
            <a:ext cx="444394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67391" y="822933"/>
            <a:ext cx="5906150" cy="22244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793750">
              <a:lnSpc>
                <a:spcPct val="85000"/>
              </a:lnSpc>
              <a:spcBef>
                <a:spcPct val="40000"/>
              </a:spcBef>
              <a:buSzPct val="125000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Model: 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description of a business in terms of </a:t>
            </a:r>
          </a:p>
          <a:p>
            <a:pPr marL="269875" indent="-285750" defTabSz="793750">
              <a:buFont typeface="Wingdings" charset="2"/>
              <a:buChar char="§"/>
            </a:pP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needs to know about to operate –  </a:t>
            </a:r>
            <a:b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entities, business objects, classes,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things,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  <a:p>
            <a:pPr marL="269875" indent="-285750" defTabSz="793750">
              <a:buFont typeface="Wingdings" charset="2"/>
              <a:buChar char="§"/>
            </a:pP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needs to know about those things – </a:t>
            </a:r>
            <a:b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&amp; attributes</a:t>
            </a:r>
          </a:p>
          <a:p>
            <a:pPr marL="269875" indent="-285750" defTabSz="793750">
              <a:buFont typeface="Wingdings" charset="2"/>
              <a:buChar char="§"/>
            </a:pPr>
            <a:r>
              <a:rPr lang="en-US" sz="20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 &amp; rules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 those things– </a:t>
            </a:r>
            <a:b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definitions, constraints, and assertions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7391" y="3344598"/>
            <a:ext cx="4972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SzPct val="125000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language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nouns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are central to the enterprise.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Always start here!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CEE7E7-9D04-6447-9F6E-AD070F3D6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316" y="4309576"/>
            <a:ext cx="5906150" cy="230896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231775" indent="-23177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* Essential - </a:t>
            </a:r>
          </a:p>
          <a:p>
            <a:pPr marL="231775" indent="-231775">
              <a:spcBef>
                <a:spcPct val="0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"essence" of the subject</a:t>
            </a:r>
          </a:p>
          <a:p>
            <a:pPr marL="231775" indent="-231775">
              <a:spcBef>
                <a:spcPct val="0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"what" with no reference to 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"who" (role or organisation) or</a:t>
            </a:r>
            <a:b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"how" (implementation or technology)</a:t>
            </a:r>
          </a:p>
          <a:p>
            <a:pPr marL="231775" indent="-231775">
              <a:spcBef>
                <a:spcPct val="0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9634" name="Picture 2" descr="GenericIAM.org BLOG: Modelling fundamentals">
            <a:extLst>
              <a:ext uri="{FF2B5EF4-FFF2-40B4-BE49-F238E27FC236}">
                <a16:creationId xmlns:a16="http://schemas.microsoft.com/office/drawing/2014/main" id="{41A71777-2A3C-A94C-8DBE-D5CE3697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5718">
            <a:off x="9638807" y="3626984"/>
            <a:ext cx="2132729" cy="301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AAAF5-DA4B-CA99-E228-33D715BFF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91012">
            <a:off x="7992438" y="4224775"/>
            <a:ext cx="1788287" cy="247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4"/>
          <p:cNvSpPr>
            <a:spLocks noChangeArrowheads="1"/>
          </p:cNvSpPr>
          <p:nvPr/>
        </p:nvSpPr>
        <p:spPr bwMode="auto">
          <a:xfrm>
            <a:off x="2297051" y="1093259"/>
            <a:ext cx="7586870" cy="1522103"/>
          </a:xfrm>
          <a:prstGeom prst="roundRect">
            <a:avLst>
              <a:gd name="adj" fmla="val 12495"/>
            </a:avLst>
          </a:prstGeom>
          <a:solidFill>
            <a:srgbClr val="CCFFFF"/>
          </a:solidFill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i="1" ker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519267" y="1186916"/>
            <a:ext cx="3142459" cy="31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i="1" kern="0" dirty="0">
                <a:solidFill>
                  <a:srgbClr val="000000"/>
                </a:solidFill>
                <a:cs typeface="ＭＳ Ｐゴシック" charset="0"/>
              </a:rPr>
              <a:t>Communicate System Outage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1912" y="1738837"/>
            <a:ext cx="1738644" cy="2131231"/>
            <a:chOff x="107911" y="1738807"/>
            <a:chExt cx="1738644" cy="2131231"/>
          </a:xfrm>
        </p:grpSpPr>
        <p:sp>
          <p:nvSpPr>
            <p:cNvPr id="21" name="Rectangle 20"/>
            <p:cNvSpPr/>
            <p:nvPr/>
          </p:nvSpPr>
          <p:spPr>
            <a:xfrm>
              <a:off x="113716" y="2672542"/>
              <a:ext cx="1732839" cy="1197496"/>
            </a:xfrm>
            <a:prstGeom prst="rect">
              <a:avLst/>
            </a:prstGeom>
          </p:spPr>
          <p:txBody>
            <a:bodyPr wrap="square" lIns="36000" tIns="36000" rIns="36000" bIns="36000">
              <a:no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Triggering</a:t>
              </a:r>
              <a:b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</a:b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Event:</a:t>
              </a:r>
            </a:p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Notification of degradation or lack of Service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 system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external provider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calls to Service Desk</a:t>
              </a:r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448754" y="1964434"/>
              <a:ext cx="324292" cy="12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34" name="Oval 35"/>
            <p:cNvSpPr>
              <a:spLocks noChangeArrowheads="1"/>
            </p:cNvSpPr>
            <p:nvPr/>
          </p:nvSpPr>
          <p:spPr bwMode="auto">
            <a:xfrm>
              <a:off x="107911" y="1738807"/>
              <a:ext cx="421338" cy="454432"/>
            </a:xfrm>
            <a:prstGeom prst="ellipse">
              <a:avLst/>
            </a:prstGeom>
            <a:solidFill>
              <a:srgbClr val="66FF66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buFontTx/>
                <a:buChar char="•"/>
                <a:defRPr/>
              </a:pPr>
              <a:endParaRPr lang="en-CA" kern="0">
                <a:solidFill>
                  <a:srgbClr val="000000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49152" y="1749372"/>
            <a:ext cx="2447706" cy="3090973"/>
            <a:chOff x="6625159" y="1749342"/>
            <a:chExt cx="2447706" cy="3090973"/>
          </a:xfrm>
        </p:grpSpPr>
        <p:sp>
          <p:nvSpPr>
            <p:cNvPr id="35" name="Line 36"/>
            <p:cNvSpPr>
              <a:spLocks noChangeShapeType="1"/>
            </p:cNvSpPr>
            <p:nvPr/>
          </p:nvSpPr>
          <p:spPr bwMode="auto">
            <a:xfrm flipV="1">
              <a:off x="8370957" y="1976556"/>
              <a:ext cx="359475" cy="2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Calibri"/>
                <a:ea typeface="ＭＳ Ｐゴシック"/>
                <a:cs typeface="ＭＳ Ｐゴシック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8651527" y="1749342"/>
              <a:ext cx="421338" cy="45443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buFontTx/>
                <a:buChar char="•"/>
                <a:defRPr/>
              </a:pPr>
              <a:endParaRPr lang="en-CA" kern="0">
                <a:solidFill>
                  <a:srgbClr val="000000"/>
                </a:solidFill>
                <a:latin typeface="Calibri"/>
                <a:ea typeface="ＭＳ Ｐゴシック" charset="0"/>
                <a:cs typeface="Arial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625159" y="2672542"/>
              <a:ext cx="2368799" cy="2167773"/>
            </a:xfrm>
            <a:prstGeom prst="rect">
              <a:avLst/>
            </a:prstGeom>
          </p:spPr>
          <p:txBody>
            <a:bodyPr wrap="square" lIns="36000" tIns="36000" rIns="36000" bIns="36000">
              <a:noAutofit/>
            </a:bodyPr>
            <a:lstStyle/>
            <a:p>
              <a:pPr eaLnBrk="0" hangingPunct="0">
                <a:lnSpc>
                  <a:spcPct val="80000"/>
                </a:lnSpc>
                <a:spcBef>
                  <a:spcPct val="32000"/>
                </a:spcBef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Results: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Communications about the Outage and the progress on resolving it are delivered: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internally and externally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informally and formally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endPara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b="1" i="1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Final Results:</a:t>
              </a:r>
            </a:p>
            <a:p>
              <a:pPr eaLnBrk="0" hangingPunct="0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Service is restored and root cause is known (or is determined to be unknowable) and resolution is communicated: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Externally (“good news”)</a:t>
              </a:r>
            </a:p>
            <a:p>
              <a:pPr marL="176213" indent="-176213" eaLnBrk="0" hangingPunct="0">
                <a:lnSpc>
                  <a:spcPct val="80000"/>
                </a:lnSpc>
                <a:buClr>
                  <a:srgbClr val="000000"/>
                </a:buClr>
                <a:buFont typeface="Arial"/>
                <a:buChar char="•"/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Internally (“cause &amp; resolution)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4759668" y="2672542"/>
            <a:ext cx="2583924" cy="199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32000"/>
              </a:spcBef>
              <a:buClr>
                <a:srgbClr val="000000"/>
              </a:buClr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Cases: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new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recurring</a:t>
            </a:r>
          </a:p>
          <a:p>
            <a:pPr eaLnBrk="0" hangingPunct="0">
              <a:lnSpc>
                <a:spcPct val="80000"/>
              </a:lnSpc>
              <a:buClr>
                <a:srgbClr val="000000"/>
              </a:buClr>
              <a:defRPr/>
            </a:pPr>
            <a:endParaRPr lang="en-US" sz="1400" kern="0" dirty="0">
              <a:solidFill>
                <a:srgbClr val="000000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eaLnBrk="0" hangingPunct="0">
              <a:lnSpc>
                <a:spcPct val="80000"/>
              </a:lnSpc>
              <a:buClr>
                <a:srgbClr val="000000"/>
              </a:buClr>
              <a:defRPr/>
            </a:pPr>
            <a:r>
              <a:rPr lang="en-US" sz="1400" b="1" i="1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Other factors: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severity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key operations periods / areas</a:t>
            </a:r>
            <a:b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</a:b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(registration, summer, course evaluation season)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time of year</a:t>
            </a:r>
          </a:p>
          <a:p>
            <a:pPr marL="176213" indent="-176213" eaLnBrk="0" hangingPunct="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en-US" sz="1400" kern="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time of day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26795" y="1540603"/>
            <a:ext cx="7325582" cy="874041"/>
            <a:chOff x="902789" y="1540602"/>
            <a:chExt cx="7325582" cy="874041"/>
          </a:xfrm>
        </p:grpSpPr>
        <p:sp>
          <p:nvSpPr>
            <p:cNvPr id="41" name="AutoShape 14"/>
            <p:cNvSpPr>
              <a:spLocks noChangeArrowheads="1"/>
            </p:cNvSpPr>
            <p:nvPr/>
          </p:nvSpPr>
          <p:spPr bwMode="auto">
            <a:xfrm>
              <a:off x="2133668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Determine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scope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impact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audience</a:t>
              </a:r>
            </a:p>
          </p:txBody>
        </p:sp>
        <p:sp>
          <p:nvSpPr>
            <p:cNvPr id="42" name="AutoShape 14"/>
            <p:cNvSpPr>
              <a:spLocks noChangeArrowheads="1"/>
            </p:cNvSpPr>
            <p:nvPr/>
          </p:nvSpPr>
          <p:spPr bwMode="auto">
            <a:xfrm>
              <a:off x="3364547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Communicate Situation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(as appropriate)</a:t>
              </a:r>
            </a:p>
          </p:txBody>
        </p:sp>
        <p:sp>
          <p:nvSpPr>
            <p:cNvPr id="43" name="AutoShape 14"/>
            <p:cNvSpPr>
              <a:spLocks noChangeArrowheads="1"/>
            </p:cNvSpPr>
            <p:nvPr/>
          </p:nvSpPr>
          <p:spPr bwMode="auto">
            <a:xfrm>
              <a:off x="4595426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Communicate Resolution</a:t>
              </a:r>
            </a:p>
          </p:txBody>
        </p:sp>
        <p:sp>
          <p:nvSpPr>
            <p:cNvPr id="44" name="AutoShape 14"/>
            <p:cNvSpPr>
              <a:spLocks noChangeArrowheads="1"/>
            </p:cNvSpPr>
            <p:nvPr/>
          </p:nvSpPr>
          <p:spPr bwMode="auto">
            <a:xfrm>
              <a:off x="5826305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Assess Communication Process </a:t>
              </a:r>
            </a:p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(lessons learned)</a:t>
              </a:r>
            </a:p>
          </p:txBody>
        </p:sp>
        <p:sp>
          <p:nvSpPr>
            <p:cNvPr id="45" name="AutoShape 14"/>
            <p:cNvSpPr>
              <a:spLocks noChangeArrowheads="1"/>
            </p:cNvSpPr>
            <p:nvPr/>
          </p:nvSpPr>
          <p:spPr bwMode="auto">
            <a:xfrm>
              <a:off x="7057182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Identify and Communicate Next Steps / Follow Up</a:t>
              </a:r>
            </a:p>
          </p:txBody>
        </p:sp>
        <p:sp>
          <p:nvSpPr>
            <p:cNvPr id="46" name="AutoShape 14"/>
            <p:cNvSpPr>
              <a:spLocks noChangeArrowheads="1"/>
            </p:cNvSpPr>
            <p:nvPr/>
          </p:nvSpPr>
          <p:spPr bwMode="auto">
            <a:xfrm>
              <a:off x="902789" y="1540602"/>
              <a:ext cx="1171189" cy="87404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0" bIns="36000" anchor="ctr"/>
            <a:lstStyle/>
            <a:p>
              <a:pPr>
                <a:spcBef>
                  <a:spcPct val="0"/>
                </a:spcBef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Confirm Outage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t</a:t>
              </a:r>
              <a:r>
                <a:rPr lang="en-US" sz="1000" b="1" i="1" kern="0" dirty="0" err="1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riage</a:t>
              </a: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 &amp; route notification</a:t>
              </a:r>
            </a:p>
            <a:p>
              <a:pPr marL="92075" indent="-92075">
                <a:spcBef>
                  <a:spcPct val="0"/>
                </a:spcBef>
                <a:buFont typeface="Arial"/>
                <a:buChar char="•"/>
                <a:defRPr/>
              </a:pPr>
              <a:r>
                <a:rPr lang="en-US" sz="1000" b="1" i="1" kern="0" dirty="0">
                  <a:solidFill>
                    <a:srgbClr val="000000"/>
                  </a:solidFill>
                  <a:latin typeface="Arial" pitchFamily="34" charset="0"/>
                  <a:ea typeface="ＭＳ Ｐゴシック"/>
                  <a:cs typeface="Arial" pitchFamily="34" charset="0"/>
                </a:rPr>
                <a:t>perform system diagnostics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Scope Model – an </a:t>
            </a:r>
            <a:r>
              <a:rPr lang="en-US" u="sng" dirty="0">
                <a:solidFill>
                  <a:srgbClr val="FF0000"/>
                </a:solidFill>
              </a:rPr>
              <a:t>Essential*</a:t>
            </a:r>
            <a:r>
              <a:rPr lang="en-US" dirty="0"/>
              <a:t> model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65134" y="4719536"/>
            <a:ext cx="64385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125000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 Scope Model using “TRAC” -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is the Trigger,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Results,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main Activities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7 ± 2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milestones, phases, or subprocesses,) </a:t>
            </a:r>
            <a:b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and </a:t>
            </a:r>
            <a:r>
              <a:rPr lang="en-US" sz="2000" i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are the main cases or variations?</a:t>
            </a:r>
          </a:p>
        </p:txBody>
      </p:sp>
    </p:spTree>
    <p:extLst>
      <p:ext uri="{BB962C8B-B14F-4D97-AF65-F5344CB8AC3E}">
        <p14:creationId xmlns:p14="http://schemas.microsoft.com/office/powerpoint/2010/main" val="42254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238" y="800125"/>
            <a:ext cx="8924925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sz="3000" dirty="0">
                <a:latin typeface="Arial" charset="0"/>
              </a:rPr>
              <a:t>Much later, we'll add the who and how in a swimlane diagram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943963" y="2541596"/>
            <a:ext cx="3230562" cy="2306637"/>
            <a:chOff x="160970" y="2541507"/>
            <a:chExt cx="3229579" cy="230651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60970" y="3720959"/>
              <a:ext cx="357078" cy="112706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CA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441872" y="2541507"/>
              <a:ext cx="2948677" cy="400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1) This Actor (or Role)…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487895" y="2914550"/>
              <a:ext cx="520542" cy="83974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80000"/>
                </a:lnSpc>
                <a:spcBef>
                  <a:spcPct val="32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915890" y="2581281"/>
            <a:ext cx="3806825" cy="1730375"/>
            <a:chOff x="4132613" y="2580505"/>
            <a:chExt cx="3806475" cy="1730621"/>
          </a:xfrm>
        </p:grpSpPr>
        <p:sp>
          <p:nvSpPr>
            <p:cNvPr id="6" name="AutoShape 8"/>
            <p:cNvSpPr>
              <a:spLocks noChangeArrowheads="1"/>
            </p:cNvSpPr>
            <p:nvPr/>
          </p:nvSpPr>
          <p:spPr bwMode="auto">
            <a:xfrm>
              <a:off x="7196206" y="3609351"/>
              <a:ext cx="742882" cy="701775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CA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132613" y="2580505"/>
              <a:ext cx="3566784" cy="400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2) …completes this Activity…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6281890" y="2959972"/>
              <a:ext cx="912728" cy="7081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80000"/>
                </a:lnSpc>
                <a:spcBef>
                  <a:spcPct val="32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625505" y="1417638"/>
            <a:ext cx="3009900" cy="3949700"/>
            <a:chOff x="4842025" y="1417439"/>
            <a:chExt cx="3009990" cy="3949108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7426552" y="4371333"/>
              <a:ext cx="300047" cy="995214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CA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4842025" y="1417439"/>
              <a:ext cx="3009990" cy="7079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3) …by interacting with </a:t>
              </a:r>
              <a:b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</a:b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77832" name="Curved Connector 77831"/>
            <p:cNvCxnSpPr>
              <a:stCxn id="17" idx="3"/>
              <a:endCxn id="11" idx="3"/>
            </p:cNvCxnSpPr>
            <p:nvPr/>
          </p:nvCxnSpPr>
          <p:spPr>
            <a:xfrm flipH="1">
              <a:off x="7726599" y="1771398"/>
              <a:ext cx="125416" cy="3096749"/>
            </a:xfrm>
            <a:prstGeom prst="curvedConnector3">
              <a:avLst>
                <a:gd name="adj1" fmla="val -182228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880716" y="5408638"/>
            <a:ext cx="5851525" cy="1303337"/>
            <a:chOff x="2097833" y="5408117"/>
            <a:chExt cx="5850570" cy="1303636"/>
          </a:xfrm>
        </p:grpSpPr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205574" y="5408117"/>
              <a:ext cx="742829" cy="584334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CA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44" name="Text Box 10"/>
            <p:cNvSpPr txBox="1">
              <a:spLocks noChangeArrowheads="1"/>
            </p:cNvSpPr>
            <p:nvPr/>
          </p:nvSpPr>
          <p:spPr bwMode="auto">
            <a:xfrm>
              <a:off x="2097833" y="6003566"/>
              <a:ext cx="4774421" cy="708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  <a:buChar char="•"/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4) … this Service offered by a System</a:t>
              </a:r>
              <a:b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</a:br>
              <a:r>
                <a:rPr kumimoji="0" lang="en-CA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(which collectively is a Use Case)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77837" name="Curved Connector 77836"/>
            <p:cNvCxnSpPr/>
            <p:nvPr/>
          </p:nvCxnSpPr>
          <p:spPr>
            <a:xfrm flipV="1">
              <a:off x="6837334" y="6003566"/>
              <a:ext cx="706322" cy="246119"/>
            </a:xfrm>
            <a:prstGeom prst="curvedConnector2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3500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Reminder – nouns (entities) help identify processes</a:t>
            </a:r>
            <a:endParaRPr lang="en-CA" dirty="0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95450" y="700698"/>
            <a:ext cx="88915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0"/>
              <a:buAutoNum type="arabicPeriod"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“Active verb – noun” naming that indicates primary result</a:t>
            </a:r>
          </a:p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0"/>
              <a:buAutoNum type="arabicPeriod"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Triggered by an event (decision, time, data) outside process’ control</a:t>
            </a:r>
          </a:p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0"/>
              <a:buAutoNum type="arabicPeriod"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end are results that makes one or more stakeholders happy</a:t>
            </a:r>
          </a:p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0"/>
              <a:buAutoNum type="arabicPeriod"/>
              <a:tabLst/>
              <a:defRPr/>
            </a:pPr>
            <a:r>
              <a:rPr lang="en-CA" sz="2100" dirty="0">
                <a:solidFill>
                  <a:srgbClr val="000000"/>
                </a:solidFill>
                <a:latin typeface="Calibri" panose="020F0502020204030204"/>
              </a:rPr>
              <a:t>In between are ~5 to 7 phases, milestones, or major activities</a:t>
            </a:r>
            <a:endParaRPr kumimoji="0" lang="en-CA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0"/>
              <a:buAutoNum type="arabicPeriod"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Activities linked </a:t>
            </a:r>
            <a:r>
              <a:rPr kumimoji="0" lang="en-CA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1:1</a:t>
            </a: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probably part of the same process;</a:t>
            </a:r>
            <a:b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CA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1:M</a:t>
            </a: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en-CA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M:1</a:t>
            </a: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connection between activities is probably a boundary</a:t>
            </a:r>
          </a:p>
          <a:p>
            <a:pPr marL="533400" marR="0" lvl="0" indent="-5334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0"/>
              <a:buAutoNum type="arabicPeriod"/>
              <a:tabLst/>
              <a:defRPr/>
            </a:pP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same </a:t>
            </a:r>
            <a:r>
              <a:rPr kumimoji="0" lang="en-CA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token</a:t>
            </a: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moves through the whole process, </a:t>
            </a:r>
            <a:b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changing state, e.g. a Loan, from applied to booked;</a:t>
            </a:r>
            <a:b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will be a </a:t>
            </a:r>
            <a:r>
              <a:rPr kumimoji="0" lang="en-CA" sz="2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change of token</a:t>
            </a:r>
            <a:r>
              <a:rPr kumimoji="0" lang="en-CA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across a process boundary</a:t>
            </a:r>
          </a:p>
        </p:txBody>
      </p:sp>
      <p:sp>
        <p:nvSpPr>
          <p:cNvPr id="116" name="Rectangle 22">
            <a:extLst>
              <a:ext uri="{FF2B5EF4-FFF2-40B4-BE49-F238E27FC236}">
                <a16:creationId xmlns:a16="http://schemas.microsoft.com/office/drawing/2014/main" id="{C32A7715-9EFB-B044-8750-3F3D6C8ED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034" y="5163379"/>
            <a:ext cx="851267" cy="52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36000" tIns="36000" rIns="36000" bIns="36000" anchorCtr="1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change 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of token</a:t>
            </a:r>
          </a:p>
        </p:txBody>
      </p:sp>
      <p:sp>
        <p:nvSpPr>
          <p:cNvPr id="165" name="Rectangle 22">
            <a:extLst>
              <a:ext uri="{FF2B5EF4-FFF2-40B4-BE49-F238E27FC236}">
                <a16:creationId xmlns:a16="http://schemas.microsoft.com/office/drawing/2014/main" id="{B1B7B8AC-F402-E04B-A010-0BC95B7C4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4399" y="5163379"/>
            <a:ext cx="851267" cy="52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36000" tIns="36000" rIns="36000" bIns="36000" anchorCtr="1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change 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of token</a:t>
            </a:r>
          </a:p>
        </p:txBody>
      </p:sp>
      <p:grpSp>
        <p:nvGrpSpPr>
          <p:cNvPr id="29715" name="Group 29714">
            <a:extLst>
              <a:ext uri="{FF2B5EF4-FFF2-40B4-BE49-F238E27FC236}">
                <a16:creationId xmlns:a16="http://schemas.microsoft.com/office/drawing/2014/main" id="{A956F33E-1620-924E-B79E-580820E73B32}"/>
              </a:ext>
            </a:extLst>
          </p:cNvPr>
          <p:cNvGrpSpPr/>
          <p:nvPr/>
        </p:nvGrpSpPr>
        <p:grpSpPr>
          <a:xfrm>
            <a:off x="3788243" y="3991126"/>
            <a:ext cx="4597838" cy="1025529"/>
            <a:chOff x="3788243" y="4269981"/>
            <a:chExt cx="4597838" cy="1025529"/>
          </a:xfrm>
        </p:grpSpPr>
        <p:sp>
          <p:nvSpPr>
            <p:cNvPr id="4" name="AutoShape 2"/>
            <p:cNvSpPr>
              <a:spLocks noChangeArrowheads="1"/>
            </p:cNvSpPr>
            <p:nvPr/>
          </p:nvSpPr>
          <p:spPr bwMode="auto">
            <a:xfrm>
              <a:off x="4387269" y="4277923"/>
              <a:ext cx="3422414" cy="1017587"/>
            </a:xfrm>
            <a:prstGeom prst="roundRect">
              <a:avLst>
                <a:gd name="adj" fmla="val 7145"/>
              </a:avLst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t" anchorCtr="1"/>
            <a:lstStyle/>
            <a:p>
              <a:pPr marL="742950" marR="0" lvl="0" indent="-742950" algn="l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Grant Loan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22" name="AutoShape 6"/>
            <p:cNvSpPr>
              <a:spLocks noChangeArrowheads="1"/>
            </p:cNvSpPr>
            <p:nvPr/>
          </p:nvSpPr>
          <p:spPr bwMode="auto">
            <a:xfrm>
              <a:off x="4511292" y="4573197"/>
              <a:ext cx="777875" cy="56197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5720" tIns="46038" rIns="45720" bIns="4603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Accept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</a:p>
          </p:txBody>
        </p:sp>
        <p:sp>
          <p:nvSpPr>
            <p:cNvPr id="29723" name="AutoShape 7"/>
            <p:cNvSpPr>
              <a:spLocks noChangeArrowheads="1"/>
            </p:cNvSpPr>
            <p:nvPr/>
          </p:nvSpPr>
          <p:spPr bwMode="auto">
            <a:xfrm>
              <a:off x="5529568" y="4573197"/>
              <a:ext cx="722313" cy="56197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45720" tIns="46038" rIns="45720" bIns="4603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Assess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Application</a:t>
              </a:r>
            </a:p>
          </p:txBody>
        </p:sp>
        <p:sp>
          <p:nvSpPr>
            <p:cNvPr id="29724" name="AutoShape 8"/>
            <p:cNvSpPr>
              <a:spLocks noChangeArrowheads="1"/>
            </p:cNvSpPr>
            <p:nvPr/>
          </p:nvSpPr>
          <p:spPr bwMode="auto">
            <a:xfrm>
              <a:off x="6479409" y="4573197"/>
              <a:ext cx="498475" cy="56515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5720" tIns="46038" rIns="45720" bIns="4603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</a:t>
              </a:r>
            </a:p>
          </p:txBody>
        </p:sp>
        <p:sp>
          <p:nvSpPr>
            <p:cNvPr id="29725" name="AutoShape 9"/>
            <p:cNvSpPr>
              <a:spLocks noChangeArrowheads="1"/>
            </p:cNvSpPr>
            <p:nvPr/>
          </p:nvSpPr>
          <p:spPr bwMode="auto">
            <a:xfrm>
              <a:off x="7212107" y="4573197"/>
              <a:ext cx="498475" cy="56515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5720" tIns="46038" rIns="45720" bIns="4603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Book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</a:t>
              </a:r>
            </a:p>
          </p:txBody>
        </p:sp>
        <p:cxnSp>
          <p:nvCxnSpPr>
            <p:cNvPr id="11" name="AutoShape 10"/>
            <p:cNvCxnSpPr>
              <a:cxnSpLocks noChangeShapeType="1"/>
            </p:cNvCxnSpPr>
            <p:nvPr/>
          </p:nvCxnSpPr>
          <p:spPr bwMode="auto">
            <a:xfrm>
              <a:off x="5289167" y="4862122"/>
              <a:ext cx="219043" cy="262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11"/>
            <p:cNvCxnSpPr>
              <a:cxnSpLocks noChangeShapeType="1"/>
            </p:cNvCxnSpPr>
            <p:nvPr/>
          </p:nvCxnSpPr>
          <p:spPr bwMode="auto">
            <a:xfrm>
              <a:off x="6251881" y="4862122"/>
              <a:ext cx="215800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12"/>
            <p:cNvCxnSpPr>
              <a:cxnSpLocks noChangeShapeType="1"/>
            </p:cNvCxnSpPr>
            <p:nvPr/>
          </p:nvCxnSpPr>
          <p:spPr bwMode="auto">
            <a:xfrm flipV="1">
              <a:off x="6977884" y="4862122"/>
              <a:ext cx="217026" cy="158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2" name="Group 21"/>
            <p:cNvGrpSpPr>
              <a:grpSpLocks/>
            </p:cNvGrpSpPr>
            <p:nvPr/>
          </p:nvGrpSpPr>
          <p:grpSpPr bwMode="auto">
            <a:xfrm>
              <a:off x="5212254" y="4579547"/>
              <a:ext cx="2169258" cy="277812"/>
              <a:chOff x="3730392" y="4441825"/>
              <a:chExt cx="2168233" cy="277641"/>
            </a:xfrm>
          </p:grpSpPr>
          <p:sp>
            <p:nvSpPr>
              <p:cNvPr id="29719" name="Rectangle 25"/>
              <p:cNvSpPr>
                <a:spLocks noChangeArrowheads="1"/>
              </p:cNvSpPr>
              <p:nvPr/>
            </p:nvSpPr>
            <p:spPr bwMode="auto">
              <a:xfrm>
                <a:off x="3730392" y="4441825"/>
                <a:ext cx="481546" cy="2776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1:1</a:t>
                </a:r>
              </a:p>
            </p:txBody>
          </p:sp>
          <p:sp>
            <p:nvSpPr>
              <p:cNvPr id="29720" name="Rectangle 26"/>
              <p:cNvSpPr>
                <a:spLocks noChangeArrowheads="1"/>
              </p:cNvSpPr>
              <p:nvPr/>
            </p:nvSpPr>
            <p:spPr bwMode="auto">
              <a:xfrm>
                <a:off x="4691577" y="4441825"/>
                <a:ext cx="481546" cy="2776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1:1</a:t>
                </a:r>
              </a:p>
            </p:txBody>
          </p:sp>
          <p:sp>
            <p:nvSpPr>
              <p:cNvPr id="29721" name="Rectangle 27"/>
              <p:cNvSpPr>
                <a:spLocks noChangeArrowheads="1"/>
              </p:cNvSpPr>
              <p:nvPr/>
            </p:nvSpPr>
            <p:spPr bwMode="auto">
              <a:xfrm>
                <a:off x="5417079" y="4441825"/>
                <a:ext cx="481546" cy="2776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1:1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69CA67F-A23C-EC41-B4F6-A7869C927AF9}"/>
                </a:ext>
              </a:extLst>
            </p:cNvPr>
            <p:cNvGrpSpPr/>
            <p:nvPr/>
          </p:nvGrpSpPr>
          <p:grpSpPr>
            <a:xfrm>
              <a:off x="3788243" y="4269981"/>
              <a:ext cx="599026" cy="263525"/>
              <a:chOff x="6977176" y="4246752"/>
              <a:chExt cx="599026" cy="263525"/>
            </a:xfrm>
          </p:grpSpPr>
          <p:cxnSp>
            <p:nvCxnSpPr>
              <p:cNvPr id="111" name="AutoShape 13">
                <a:extLst>
                  <a:ext uri="{FF2B5EF4-FFF2-40B4-BE49-F238E27FC236}">
                    <a16:creationId xmlns:a16="http://schemas.microsoft.com/office/drawing/2014/main" id="{91CAF65D-8263-344A-8B5E-5CBFAEE9BAD8}"/>
                  </a:ext>
                </a:extLst>
              </p:cNvPr>
              <p:cNvCxnSpPr>
                <a:cxnSpLocks noChangeShapeType="1"/>
                <a:stCxn id="112" idx="6"/>
              </p:cNvCxnSpPr>
              <p:nvPr/>
            </p:nvCxnSpPr>
            <p:spPr bwMode="auto">
              <a:xfrm>
                <a:off x="7240701" y="4378515"/>
                <a:ext cx="33550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12" name="Oval 35">
                <a:extLst>
                  <a:ext uri="{FF2B5EF4-FFF2-40B4-BE49-F238E27FC236}">
                    <a16:creationId xmlns:a16="http://schemas.microsoft.com/office/drawing/2014/main" id="{6D3D5F27-ECD6-8E41-B3DB-BD52DE460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7176" y="4246752"/>
                <a:ext cx="263525" cy="26352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B9492C18-FC3D-5141-9E80-2EF28FB9C16B}"/>
                </a:ext>
              </a:extLst>
            </p:cNvPr>
            <p:cNvGrpSpPr/>
            <p:nvPr/>
          </p:nvGrpSpPr>
          <p:grpSpPr>
            <a:xfrm>
              <a:off x="7809689" y="5012175"/>
              <a:ext cx="576392" cy="263525"/>
              <a:chOff x="3476324" y="5012175"/>
              <a:chExt cx="576392" cy="263525"/>
            </a:xfrm>
          </p:grpSpPr>
          <p:sp>
            <p:nvSpPr>
              <p:cNvPr id="167" name="Oval 35">
                <a:extLst>
                  <a:ext uri="{FF2B5EF4-FFF2-40B4-BE49-F238E27FC236}">
                    <a16:creationId xmlns:a16="http://schemas.microsoft.com/office/drawing/2014/main" id="{CF13768B-5556-0549-BCE4-BEBADBDDC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191" y="5012175"/>
                <a:ext cx="263525" cy="2635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68" name="AutoShape 13">
                <a:extLst>
                  <a:ext uri="{FF2B5EF4-FFF2-40B4-BE49-F238E27FC236}">
                    <a16:creationId xmlns:a16="http://schemas.microsoft.com/office/drawing/2014/main" id="{9ECF21DC-33D7-B14C-B90C-F81C5EA027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476324" y="5134951"/>
                <a:ext cx="297985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9717" name="Group 29716">
            <a:extLst>
              <a:ext uri="{FF2B5EF4-FFF2-40B4-BE49-F238E27FC236}">
                <a16:creationId xmlns:a16="http://schemas.microsoft.com/office/drawing/2014/main" id="{33FEA5C4-23E6-B042-B582-8E2D2EE1A456}"/>
              </a:ext>
            </a:extLst>
          </p:cNvPr>
          <p:cNvGrpSpPr/>
          <p:nvPr/>
        </p:nvGrpSpPr>
        <p:grpSpPr>
          <a:xfrm>
            <a:off x="10502380" y="3987646"/>
            <a:ext cx="1515765" cy="1028839"/>
            <a:chOff x="10502380" y="4266501"/>
            <a:chExt cx="1515765" cy="1028839"/>
          </a:xfrm>
        </p:grpSpPr>
        <p:cxnSp>
          <p:nvCxnSpPr>
            <p:cNvPr id="44" name="AutoShape 15">
              <a:extLst>
                <a:ext uri="{FF2B5EF4-FFF2-40B4-BE49-F238E27FC236}">
                  <a16:creationId xmlns:a16="http://schemas.microsoft.com/office/drawing/2014/main" id="{4931C0DD-3673-CC49-A215-ED3FDFD72E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228259" y="5150670"/>
              <a:ext cx="588962" cy="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6" name="AutoShape 2">
              <a:extLst>
                <a:ext uri="{FF2B5EF4-FFF2-40B4-BE49-F238E27FC236}">
                  <a16:creationId xmlns:a16="http://schemas.microsoft.com/office/drawing/2014/main" id="{D0D2F7CB-10D7-504C-8A7A-6CDAB06E9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2635" y="4281480"/>
              <a:ext cx="895510" cy="1013860"/>
            </a:xfrm>
            <a:prstGeom prst="roundRect">
              <a:avLst>
                <a:gd name="adj" fmla="val 5528"/>
              </a:avLst>
            </a:prstGeom>
            <a:solidFill>
              <a:srgbClr val="FF99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Ctr="1"/>
            <a:lstStyle/>
            <a:p>
              <a:pPr marL="0" marR="0" lvl="0" indent="0" algn="ctr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Settle Loan</a:t>
              </a:r>
            </a:p>
          </p:txBody>
        </p:sp>
        <p:sp>
          <p:nvSpPr>
            <p:cNvPr id="173" name="AutoShape 8">
              <a:extLst>
                <a:ext uri="{FF2B5EF4-FFF2-40B4-BE49-F238E27FC236}">
                  <a16:creationId xmlns:a16="http://schemas.microsoft.com/office/drawing/2014/main" id="{6DCC74FA-93FC-A142-B2E2-4B0C32AC8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5385" y="4742073"/>
              <a:ext cx="313172" cy="23273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5720" tIns="46038" rIns="45720" bIns="4603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Etc.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A1FEA09-B2A8-4A44-AB1E-598CDCC2C54D}"/>
                </a:ext>
              </a:extLst>
            </p:cNvPr>
            <p:cNvGrpSpPr/>
            <p:nvPr/>
          </p:nvGrpSpPr>
          <p:grpSpPr>
            <a:xfrm>
              <a:off x="10502380" y="4266501"/>
              <a:ext cx="599026" cy="263525"/>
              <a:chOff x="6977176" y="4246752"/>
              <a:chExt cx="599026" cy="263525"/>
            </a:xfrm>
          </p:grpSpPr>
          <p:cxnSp>
            <p:nvCxnSpPr>
              <p:cNvPr id="175" name="AutoShape 13">
                <a:extLst>
                  <a:ext uri="{FF2B5EF4-FFF2-40B4-BE49-F238E27FC236}">
                    <a16:creationId xmlns:a16="http://schemas.microsoft.com/office/drawing/2014/main" id="{657AF197-EDB5-F243-BF2A-AFE9327492AE}"/>
                  </a:ext>
                </a:extLst>
              </p:cNvPr>
              <p:cNvCxnSpPr>
                <a:cxnSpLocks noChangeShapeType="1"/>
                <a:stCxn id="176" idx="6"/>
              </p:cNvCxnSpPr>
              <p:nvPr/>
            </p:nvCxnSpPr>
            <p:spPr bwMode="auto">
              <a:xfrm>
                <a:off x="7240701" y="4378515"/>
                <a:ext cx="33550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6" name="Oval 35">
                <a:extLst>
                  <a:ext uri="{FF2B5EF4-FFF2-40B4-BE49-F238E27FC236}">
                    <a16:creationId xmlns:a16="http://schemas.microsoft.com/office/drawing/2014/main" id="{004FCB81-4C35-AE41-A836-566048661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7176" y="4246752"/>
                <a:ext cx="263525" cy="26352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0" name="Rectangle 22">
            <a:extLst>
              <a:ext uri="{FF2B5EF4-FFF2-40B4-BE49-F238E27FC236}">
                <a16:creationId xmlns:a16="http://schemas.microsoft.com/office/drawing/2014/main" id="{71131C01-8A8C-6A45-AB79-96C1A7C95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5171" y="5159899"/>
            <a:ext cx="851267" cy="52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36000" tIns="36000" rIns="36000" bIns="36000" anchorCtr="1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change 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of token</a:t>
            </a:r>
          </a:p>
        </p:txBody>
      </p:sp>
      <p:grpSp>
        <p:nvGrpSpPr>
          <p:cNvPr id="29716" name="Group 29715">
            <a:extLst>
              <a:ext uri="{FF2B5EF4-FFF2-40B4-BE49-F238E27FC236}">
                <a16:creationId xmlns:a16="http://schemas.microsoft.com/office/drawing/2014/main" id="{76C1CB42-9016-064A-BCF2-7941BC5FB7CC}"/>
              </a:ext>
            </a:extLst>
          </p:cNvPr>
          <p:cNvGrpSpPr/>
          <p:nvPr/>
        </p:nvGrpSpPr>
        <p:grpSpPr>
          <a:xfrm>
            <a:off x="8121608" y="3991126"/>
            <a:ext cx="2645245" cy="1025699"/>
            <a:chOff x="8121608" y="4269981"/>
            <a:chExt cx="2645245" cy="1025699"/>
          </a:xfrm>
        </p:grpSpPr>
        <p:sp>
          <p:nvSpPr>
            <p:cNvPr id="38" name="AutoShape 4">
              <a:extLst>
                <a:ext uri="{FF2B5EF4-FFF2-40B4-BE49-F238E27FC236}">
                  <a16:creationId xmlns:a16="http://schemas.microsoft.com/office/drawing/2014/main" id="{D6DBBA3C-926C-0643-A852-7A978BC74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1693" y="4272675"/>
              <a:ext cx="1488756" cy="1023005"/>
            </a:xfrm>
            <a:prstGeom prst="roundRect">
              <a:avLst>
                <a:gd name="adj" fmla="val 5528"/>
              </a:avLst>
            </a:prstGeom>
            <a:solidFill>
              <a:srgbClr val="EBC1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t" anchorCtr="1"/>
            <a:lstStyle/>
            <a:p>
              <a:pPr marL="742950" marR="0" lvl="0" indent="-742950" algn="l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rPr>
                <a:t>Collect Payment</a:t>
              </a:r>
            </a:p>
          </p:txBody>
        </p:sp>
        <p:sp>
          <p:nvSpPr>
            <p:cNvPr id="140" name="AutoShape 8">
              <a:extLst>
                <a:ext uri="{FF2B5EF4-FFF2-40B4-BE49-F238E27FC236}">
                  <a16:creationId xmlns:a16="http://schemas.microsoft.com/office/drawing/2014/main" id="{E261CF14-830F-B549-942D-794CAA3B4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9444" y="4569066"/>
              <a:ext cx="607630" cy="56515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5720" tIns="46038" rIns="45720" bIns="4603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Solicit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</a:t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Payment</a:t>
              </a:r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AC3800C8-6FCD-2E49-AA6E-8484283B6A8D}"/>
                </a:ext>
              </a:extLst>
            </p:cNvPr>
            <p:cNvGrpSpPr/>
            <p:nvPr/>
          </p:nvGrpSpPr>
          <p:grpSpPr>
            <a:xfrm>
              <a:off x="8121608" y="4269981"/>
              <a:ext cx="599026" cy="263525"/>
              <a:chOff x="6977176" y="4246752"/>
              <a:chExt cx="599026" cy="263525"/>
            </a:xfrm>
          </p:grpSpPr>
          <p:cxnSp>
            <p:nvCxnSpPr>
              <p:cNvPr id="160" name="AutoShape 13">
                <a:extLst>
                  <a:ext uri="{FF2B5EF4-FFF2-40B4-BE49-F238E27FC236}">
                    <a16:creationId xmlns:a16="http://schemas.microsoft.com/office/drawing/2014/main" id="{6017AEBA-4C73-564C-85CA-D5D8FAA7D789}"/>
                  </a:ext>
                </a:extLst>
              </p:cNvPr>
              <p:cNvCxnSpPr>
                <a:cxnSpLocks noChangeShapeType="1"/>
                <a:stCxn id="161" idx="6"/>
              </p:cNvCxnSpPr>
              <p:nvPr/>
            </p:nvCxnSpPr>
            <p:spPr bwMode="auto">
              <a:xfrm>
                <a:off x="7240701" y="4378515"/>
                <a:ext cx="335501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1" name="Oval 35">
                <a:extLst>
                  <a:ext uri="{FF2B5EF4-FFF2-40B4-BE49-F238E27FC236}">
                    <a16:creationId xmlns:a16="http://schemas.microsoft.com/office/drawing/2014/main" id="{6D9D1699-2905-B244-A266-60005BC95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7176" y="4246752"/>
                <a:ext cx="263525" cy="26352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2" name="AutoShape 8">
              <a:extLst>
                <a:ext uri="{FF2B5EF4-FFF2-40B4-BE49-F238E27FC236}">
                  <a16:creationId xmlns:a16="http://schemas.microsoft.com/office/drawing/2014/main" id="{F6F2078A-27B1-9148-BC79-6E8A575E0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5115" y="4740036"/>
              <a:ext cx="354638" cy="23273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45720" tIns="46038" rIns="45720" bIns="46038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Etc.</a:t>
              </a:r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B02D2BD9-2CE6-964A-91C2-0B2EAF03223F}"/>
                </a:ext>
              </a:extLst>
            </p:cNvPr>
            <p:cNvGrpSpPr/>
            <p:nvPr/>
          </p:nvGrpSpPr>
          <p:grpSpPr>
            <a:xfrm>
              <a:off x="10190461" y="5008695"/>
              <a:ext cx="576392" cy="263525"/>
              <a:chOff x="3476324" y="5012175"/>
              <a:chExt cx="576392" cy="263525"/>
            </a:xfrm>
          </p:grpSpPr>
          <p:sp>
            <p:nvSpPr>
              <p:cNvPr id="182" name="Oval 35">
                <a:extLst>
                  <a:ext uri="{FF2B5EF4-FFF2-40B4-BE49-F238E27FC236}">
                    <a16:creationId xmlns:a16="http://schemas.microsoft.com/office/drawing/2014/main" id="{16923457-D18F-DB4E-867B-6FCCBBA239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9191" y="5012175"/>
                <a:ext cx="263525" cy="263525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83" name="AutoShape 13">
                <a:extLst>
                  <a:ext uri="{FF2B5EF4-FFF2-40B4-BE49-F238E27FC236}">
                    <a16:creationId xmlns:a16="http://schemas.microsoft.com/office/drawing/2014/main" id="{2760CEEA-5DF4-7D46-8A06-4EF3F7CD3C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476324" y="5134951"/>
                <a:ext cx="297985" cy="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9709" name="Group 29708">
              <a:extLst>
                <a:ext uri="{FF2B5EF4-FFF2-40B4-BE49-F238E27FC236}">
                  <a16:creationId xmlns:a16="http://schemas.microsoft.com/office/drawing/2014/main" id="{7E0EB57D-FCDC-134E-A093-A79B460FC068}"/>
                </a:ext>
              </a:extLst>
            </p:cNvPr>
            <p:cNvGrpSpPr/>
            <p:nvPr/>
          </p:nvGrpSpPr>
          <p:grpSpPr>
            <a:xfrm>
              <a:off x="9342985" y="4575099"/>
              <a:ext cx="481775" cy="294583"/>
              <a:chOff x="2095344" y="5933478"/>
              <a:chExt cx="481775" cy="294583"/>
            </a:xfrm>
          </p:grpSpPr>
          <p:cxnSp>
            <p:nvCxnSpPr>
              <p:cNvPr id="187" name="AutoShape 11">
                <a:extLst>
                  <a:ext uri="{FF2B5EF4-FFF2-40B4-BE49-F238E27FC236}">
                    <a16:creationId xmlns:a16="http://schemas.microsoft.com/office/drawing/2014/main" id="{43158C0D-38EE-7042-8AE4-E93C25C4869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213201" y="6226474"/>
                <a:ext cx="246062" cy="158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88" name="Rectangle 27">
                <a:extLst>
                  <a:ext uri="{FF2B5EF4-FFF2-40B4-BE49-F238E27FC236}">
                    <a16:creationId xmlns:a16="http://schemas.microsoft.com/office/drawing/2014/main" id="{54C7A3FE-27C8-6A48-9F75-511C4ABA0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5344" y="5933478"/>
                <a:ext cx="481775" cy="277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1:1</a:t>
                </a:r>
              </a:p>
            </p:txBody>
          </p:sp>
        </p:grpSp>
      </p:grpSp>
      <p:grpSp>
        <p:nvGrpSpPr>
          <p:cNvPr id="29712" name="Group 29711">
            <a:extLst>
              <a:ext uri="{FF2B5EF4-FFF2-40B4-BE49-F238E27FC236}">
                <a16:creationId xmlns:a16="http://schemas.microsoft.com/office/drawing/2014/main" id="{088ED940-6167-1641-922F-280CEEBFE77C}"/>
              </a:ext>
            </a:extLst>
          </p:cNvPr>
          <p:cNvGrpSpPr/>
          <p:nvPr/>
        </p:nvGrpSpPr>
        <p:grpSpPr>
          <a:xfrm>
            <a:off x="4442851" y="5235730"/>
            <a:ext cx="3204433" cy="826205"/>
            <a:chOff x="4461868" y="5514585"/>
            <a:chExt cx="3218931" cy="826205"/>
          </a:xfrm>
        </p:grpSpPr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4795166" y="5597134"/>
              <a:ext cx="2552334" cy="743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Ctr="1">
              <a:sp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token: </a:t>
              </a:r>
              <a:b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applied to booked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4461868" y="5514585"/>
              <a:ext cx="32189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D250B9-2F59-D44C-A869-7E9F4A07E058}"/>
              </a:ext>
            </a:extLst>
          </p:cNvPr>
          <p:cNvGrpSpPr/>
          <p:nvPr/>
        </p:nvGrpSpPr>
        <p:grpSpPr>
          <a:xfrm>
            <a:off x="8744935" y="5228168"/>
            <a:ext cx="1450914" cy="1050247"/>
            <a:chOff x="8924717" y="5507023"/>
            <a:chExt cx="1457479" cy="1050247"/>
          </a:xfrm>
        </p:grpSpPr>
        <p:sp>
          <p:nvSpPr>
            <p:cNvPr id="46" name="Rectangle 22">
              <a:extLst>
                <a:ext uri="{FF2B5EF4-FFF2-40B4-BE49-F238E27FC236}">
                  <a16:creationId xmlns:a16="http://schemas.microsoft.com/office/drawing/2014/main" id="{246FCCAD-7F3B-FA45-B792-629E5D0FA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4717" y="5592015"/>
              <a:ext cx="1457479" cy="965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Ctr="1">
              <a:sp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token: </a:t>
              </a:r>
              <a:b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Payment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solicited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distributed</a:t>
              </a:r>
            </a:p>
          </p:txBody>
        </p:sp>
        <p:sp>
          <p:nvSpPr>
            <p:cNvPr id="47" name="Line 23">
              <a:extLst>
                <a:ext uri="{FF2B5EF4-FFF2-40B4-BE49-F238E27FC236}">
                  <a16:creationId xmlns:a16="http://schemas.microsoft.com/office/drawing/2014/main" id="{5095C7DA-FD74-8F46-A808-24DC0BC67F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8450" y="5507023"/>
              <a:ext cx="1134496" cy="7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707002-0191-D74E-B1AC-109DA9F86F8C}"/>
              </a:ext>
            </a:extLst>
          </p:cNvPr>
          <p:cNvGrpSpPr/>
          <p:nvPr/>
        </p:nvGrpSpPr>
        <p:grpSpPr>
          <a:xfrm>
            <a:off x="10809300" y="5233288"/>
            <a:ext cx="1269119" cy="1271944"/>
            <a:chOff x="10417632" y="5512143"/>
            <a:chExt cx="1243017" cy="1271944"/>
          </a:xfrm>
        </p:grpSpPr>
        <p:sp>
          <p:nvSpPr>
            <p:cNvPr id="75" name="Rectangle 22">
              <a:extLst>
                <a:ext uri="{FF2B5EF4-FFF2-40B4-BE49-F238E27FC236}">
                  <a16:creationId xmlns:a16="http://schemas.microsoft.com/office/drawing/2014/main" id="{B8EBBA55-EDC7-294C-80DE-6EF1DF5B7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7632" y="5597233"/>
              <a:ext cx="1243017" cy="11868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0" tIns="36000" rIns="0" bIns="36000" anchorCtr="1">
              <a:sp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token: </a:t>
              </a:r>
              <a:b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zero balance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notified</a:t>
              </a:r>
            </a:p>
          </p:txBody>
        </p:sp>
        <p:sp>
          <p:nvSpPr>
            <p:cNvPr id="76" name="Line 23">
              <a:extLst>
                <a:ext uri="{FF2B5EF4-FFF2-40B4-BE49-F238E27FC236}">
                  <a16:creationId xmlns:a16="http://schemas.microsoft.com/office/drawing/2014/main" id="{78FFC2FE-2D2C-2745-831D-4A55716400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0360" y="5512143"/>
              <a:ext cx="593399" cy="24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711" name="Group 29710">
            <a:extLst>
              <a:ext uri="{FF2B5EF4-FFF2-40B4-BE49-F238E27FC236}">
                <a16:creationId xmlns:a16="http://schemas.microsoft.com/office/drawing/2014/main" id="{EA94005D-DE88-6D42-AD65-DDC30EFCE5A0}"/>
              </a:ext>
            </a:extLst>
          </p:cNvPr>
          <p:cNvGrpSpPr/>
          <p:nvPr/>
        </p:nvGrpSpPr>
        <p:grpSpPr>
          <a:xfrm>
            <a:off x="239379" y="5233856"/>
            <a:ext cx="3204433" cy="826205"/>
            <a:chOff x="239378" y="5512711"/>
            <a:chExt cx="3218931" cy="826205"/>
          </a:xfrm>
        </p:grpSpPr>
        <p:sp>
          <p:nvSpPr>
            <p:cNvPr id="191" name="Rectangle 22">
              <a:extLst>
                <a:ext uri="{FF2B5EF4-FFF2-40B4-BE49-F238E27FC236}">
                  <a16:creationId xmlns:a16="http://schemas.microsoft.com/office/drawing/2014/main" id="{929C752F-D8B9-FA41-908D-1F73971D1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676" y="5595260"/>
              <a:ext cx="2552334" cy="743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Ctr="1">
              <a:spAutoFit/>
            </a:bodyPr>
            <a:lstStyle/>
            <a:p>
              <a:pPr marL="0" marR="0" lvl="0" indent="0" algn="ctr" defTabSz="914400" rtl="0" eaLnBrk="1" fontAlgn="t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token: </a:t>
              </a:r>
              <a:b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</a:t>
              </a: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Customer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from prospect to registered</a:t>
              </a:r>
            </a:p>
          </p:txBody>
        </p:sp>
        <p:sp>
          <p:nvSpPr>
            <p:cNvPr id="192" name="Line 23">
              <a:extLst>
                <a:ext uri="{FF2B5EF4-FFF2-40B4-BE49-F238E27FC236}">
                  <a16:creationId xmlns:a16="http://schemas.microsoft.com/office/drawing/2014/main" id="{7A440D45-55DE-9747-820B-FAE8256CFE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378" y="5512711"/>
              <a:ext cx="32189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3285222-8D35-9745-82FA-805C92B9AC7F}"/>
              </a:ext>
            </a:extLst>
          </p:cNvPr>
          <p:cNvGrpSpPr/>
          <p:nvPr/>
        </p:nvGrpSpPr>
        <p:grpSpPr>
          <a:xfrm>
            <a:off x="7710582" y="4403188"/>
            <a:ext cx="1138862" cy="339196"/>
            <a:chOff x="6807044" y="4116911"/>
            <a:chExt cx="1138862" cy="339196"/>
          </a:xfrm>
        </p:grpSpPr>
        <p:cxnSp>
          <p:nvCxnSpPr>
            <p:cNvPr id="163" name="AutoShape 10">
              <a:extLst>
                <a:ext uri="{FF2B5EF4-FFF2-40B4-BE49-F238E27FC236}">
                  <a16:creationId xmlns:a16="http://schemas.microsoft.com/office/drawing/2014/main" id="{17D4BF11-8990-9244-AD53-83387C666BB4}"/>
                </a:ext>
              </a:extLst>
            </p:cNvPr>
            <p:cNvCxnSpPr>
              <a:cxnSpLocks noChangeShapeType="1"/>
              <a:stCxn id="29725" idx="3"/>
              <a:endCxn id="140" idx="1"/>
            </p:cNvCxnSpPr>
            <p:nvPr/>
          </p:nvCxnSpPr>
          <p:spPr bwMode="auto">
            <a:xfrm flipV="1">
              <a:off x="6807044" y="4280024"/>
              <a:ext cx="1138862" cy="4131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4" name="Rectangle 27">
              <a:extLst>
                <a:ext uri="{FF2B5EF4-FFF2-40B4-BE49-F238E27FC236}">
                  <a16:creationId xmlns:a16="http://schemas.microsoft.com/office/drawing/2014/main" id="{395F37C8-7E66-8447-AE86-ADAE177F9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350" y="4116911"/>
              <a:ext cx="844290" cy="339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00FFFF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1:M</a:t>
              </a: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F37EDEA-C666-3D45-8C1B-B16B477AE2B6}"/>
              </a:ext>
            </a:extLst>
          </p:cNvPr>
          <p:cNvGrpSpPr/>
          <p:nvPr/>
        </p:nvGrpSpPr>
        <p:grpSpPr>
          <a:xfrm>
            <a:off x="10069753" y="4411842"/>
            <a:ext cx="1160463" cy="339196"/>
            <a:chOff x="6785443" y="3839184"/>
            <a:chExt cx="1160463" cy="339196"/>
          </a:xfrm>
        </p:grpSpPr>
        <p:cxnSp>
          <p:nvCxnSpPr>
            <p:cNvPr id="178" name="AutoShape 10">
              <a:extLst>
                <a:ext uri="{FF2B5EF4-FFF2-40B4-BE49-F238E27FC236}">
                  <a16:creationId xmlns:a16="http://schemas.microsoft.com/office/drawing/2014/main" id="{9E3D1C5B-2E87-A54A-B854-37F25DFCFD62}"/>
                </a:ext>
              </a:extLst>
            </p:cNvPr>
            <p:cNvCxnSpPr>
              <a:cxnSpLocks noChangeShapeType="1"/>
              <a:stCxn id="172" idx="3"/>
            </p:cNvCxnSpPr>
            <p:nvPr/>
          </p:nvCxnSpPr>
          <p:spPr bwMode="auto">
            <a:xfrm flipV="1">
              <a:off x="6785443" y="4007656"/>
              <a:ext cx="1160463" cy="824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9" name="Rectangle 27">
              <a:extLst>
                <a:ext uri="{FF2B5EF4-FFF2-40B4-BE49-F238E27FC236}">
                  <a16:creationId xmlns:a16="http://schemas.microsoft.com/office/drawing/2014/main" id="{103D1F85-ECB1-6E4F-9FAD-7C03166C9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350" y="3839184"/>
              <a:ext cx="844290" cy="339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00FFFF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M:1</a:t>
              </a:r>
            </a:p>
          </p:txBody>
        </p:sp>
      </p:grpSp>
      <p:grpSp>
        <p:nvGrpSpPr>
          <p:cNvPr id="29727" name="Group 29726">
            <a:extLst>
              <a:ext uri="{FF2B5EF4-FFF2-40B4-BE49-F238E27FC236}">
                <a16:creationId xmlns:a16="http://schemas.microsoft.com/office/drawing/2014/main" id="{2C1BD133-F33C-3145-8F3E-DB84AE2D0514}"/>
              </a:ext>
            </a:extLst>
          </p:cNvPr>
          <p:cNvGrpSpPr/>
          <p:nvPr/>
        </p:nvGrpSpPr>
        <p:grpSpPr>
          <a:xfrm>
            <a:off x="106085" y="3525572"/>
            <a:ext cx="3946631" cy="1495404"/>
            <a:chOff x="106085" y="3804427"/>
            <a:chExt cx="3946631" cy="1495404"/>
          </a:xfrm>
        </p:grpSpPr>
        <p:grpSp>
          <p:nvGrpSpPr>
            <p:cNvPr id="29714" name="Group 29713">
              <a:extLst>
                <a:ext uri="{FF2B5EF4-FFF2-40B4-BE49-F238E27FC236}">
                  <a16:creationId xmlns:a16="http://schemas.microsoft.com/office/drawing/2014/main" id="{C648D013-EC23-6D49-A867-EA62B112124B}"/>
                </a:ext>
              </a:extLst>
            </p:cNvPr>
            <p:cNvGrpSpPr/>
            <p:nvPr/>
          </p:nvGrpSpPr>
          <p:grpSpPr>
            <a:xfrm>
              <a:off x="166816" y="4282414"/>
              <a:ext cx="3885900" cy="1017417"/>
              <a:chOff x="166816" y="4282414"/>
              <a:chExt cx="3885900" cy="1017417"/>
            </a:xfrm>
          </p:grpSpPr>
          <p:sp>
            <p:nvSpPr>
              <p:cNvPr id="123" name="AutoShape 5">
                <a:extLst>
                  <a:ext uri="{FF2B5EF4-FFF2-40B4-BE49-F238E27FC236}">
                    <a16:creationId xmlns:a16="http://schemas.microsoft.com/office/drawing/2014/main" id="{6AFA0082-5ED9-B84F-88CD-3675B6493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816" y="4282414"/>
                <a:ext cx="3309508" cy="1017417"/>
              </a:xfrm>
              <a:prstGeom prst="roundRect">
                <a:avLst>
                  <a:gd name="adj" fmla="val 5528"/>
                </a:avLst>
              </a:prstGeom>
              <a:solidFill>
                <a:srgbClr val="D5FC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tIns="0" bIns="0" anchorCtr="1"/>
              <a:lstStyle/>
              <a:p>
                <a:pPr marL="742950" marR="0" lvl="0" indent="-742950" algn="l" defTabSz="873125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charset="0"/>
                  </a:rPr>
                  <a:t>Acquire Customer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F59410A-344C-6D4E-B4A2-8F923CDBE9D4}"/>
                  </a:ext>
                </a:extLst>
              </p:cNvPr>
              <p:cNvGrpSpPr/>
              <p:nvPr/>
            </p:nvGrpSpPr>
            <p:grpSpPr>
              <a:xfrm>
                <a:off x="237848" y="4580120"/>
                <a:ext cx="3161015" cy="570550"/>
                <a:chOff x="338013" y="4570466"/>
                <a:chExt cx="3161015" cy="570550"/>
              </a:xfrm>
            </p:grpSpPr>
            <p:sp>
              <p:nvSpPr>
                <p:cNvPr id="57" name="AutoShape 6">
                  <a:extLst>
                    <a:ext uri="{FF2B5EF4-FFF2-40B4-BE49-F238E27FC236}">
                      <a16:creationId xmlns:a16="http://schemas.microsoft.com/office/drawing/2014/main" id="{43BF7615-0D89-474F-89A4-2D20652D27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013" y="4571480"/>
                  <a:ext cx="572181" cy="5619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5720" tIns="46038" rIns="45720" bIns="46038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Identify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Prospect</a:t>
                  </a:r>
                </a:p>
              </p:txBody>
            </p:sp>
            <p:sp>
              <p:nvSpPr>
                <p:cNvPr id="58" name="AutoShape 7">
                  <a:extLst>
                    <a:ext uri="{FF2B5EF4-FFF2-40B4-BE49-F238E27FC236}">
                      <a16:creationId xmlns:a16="http://schemas.microsoft.com/office/drawing/2014/main" id="{673C3986-41FD-6C47-890A-6E27F106AA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2159" y="4579041"/>
                  <a:ext cx="628031" cy="5619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5720" tIns="46038" rIns="45720" bIns="46038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Qualify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Prospect</a:t>
                  </a:r>
                </a:p>
              </p:txBody>
            </p:sp>
            <p:sp>
              <p:nvSpPr>
                <p:cNvPr id="59" name="AutoShape 8">
                  <a:extLst>
                    <a:ext uri="{FF2B5EF4-FFF2-40B4-BE49-F238E27FC236}">
                      <a16:creationId xmlns:a16="http://schemas.microsoft.com/office/drawing/2014/main" id="{170A55F0-B011-2A40-8A90-930E78A72C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12172" y="4570937"/>
                  <a:ext cx="609815" cy="5651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Solicit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Prospect</a:t>
                  </a:r>
                </a:p>
              </p:txBody>
            </p:sp>
            <p:sp>
              <p:nvSpPr>
                <p:cNvPr id="61" name="AutoShape 9">
                  <a:extLst>
                    <a:ext uri="{FF2B5EF4-FFF2-40B4-BE49-F238E27FC236}">
                      <a16:creationId xmlns:a16="http://schemas.microsoft.com/office/drawing/2014/main" id="{9DB89891-4315-1441-8F15-FC75FF295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4206" y="4570466"/>
                  <a:ext cx="654822" cy="5651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Register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Customer</a:t>
                  </a:r>
                </a:p>
              </p:txBody>
            </p: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45BA90D9-F819-E64D-BC87-2E18FC6EF42E}"/>
                    </a:ext>
                  </a:extLst>
                </p:cNvPr>
                <p:cNvGrpSpPr/>
                <p:nvPr/>
              </p:nvGrpSpPr>
              <p:grpSpPr>
                <a:xfrm>
                  <a:off x="833139" y="4580447"/>
                  <a:ext cx="2191192" cy="284162"/>
                  <a:chOff x="3595741" y="4089915"/>
                  <a:chExt cx="2191192" cy="284162"/>
                </a:xfrm>
              </p:grpSpPr>
              <p:cxnSp>
                <p:nvCxnSpPr>
                  <p:cNvPr id="63" name="AutoShape 10">
                    <a:extLst>
                      <a:ext uri="{FF2B5EF4-FFF2-40B4-BE49-F238E27FC236}">
                        <a16:creationId xmlns:a16="http://schemas.microsoft.com/office/drawing/2014/main" id="{E91ED470-D6AC-4A48-AF21-83FBD81284D0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672796" y="4372490"/>
                    <a:ext cx="223037" cy="0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4" name="AutoShape 11">
                    <a:extLst>
                      <a:ext uri="{FF2B5EF4-FFF2-40B4-BE49-F238E27FC236}">
                        <a16:creationId xmlns:a16="http://schemas.microsoft.com/office/drawing/2014/main" id="{3E243B81-D71D-7E42-B8EC-434EABAE422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527306" y="4372490"/>
                    <a:ext cx="246062" cy="1587"/>
                  </a:xfrm>
                  <a:prstGeom prst="straightConnector1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F0EE95FF-D2F0-1744-A5D8-C80BA7D7A78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95741" y="4089915"/>
                    <a:ext cx="2191192" cy="277812"/>
                    <a:chOff x="3698688" y="4441825"/>
                    <a:chExt cx="2190151" cy="277641"/>
                  </a:xfrm>
                </p:grpSpPr>
                <p:sp>
                  <p:nvSpPr>
                    <p:cNvPr id="67" name="Rectangle 25">
                      <a:extLst>
                        <a:ext uri="{FF2B5EF4-FFF2-40B4-BE49-F238E27FC236}">
                          <a16:creationId xmlns:a16="http://schemas.microsoft.com/office/drawing/2014/main" id="{4D96D8A2-6C3A-9545-8ADF-BB2311F066F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98688" y="4441825"/>
                      <a:ext cx="390891" cy="2774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square" lIns="92075" tIns="46038" rIns="92075" bIns="46038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1:1</a:t>
                      </a:r>
                    </a:p>
                  </p:txBody>
                </p:sp>
                <p:sp>
                  <p:nvSpPr>
                    <p:cNvPr id="68" name="Rectangle 26">
                      <a:extLst>
                        <a:ext uri="{FF2B5EF4-FFF2-40B4-BE49-F238E27FC236}">
                          <a16:creationId xmlns:a16="http://schemas.microsoft.com/office/drawing/2014/main" id="{61FF1D66-1B16-A646-B82D-CE49E4EAB2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57111" y="4441825"/>
                      <a:ext cx="481546" cy="2776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1:1</a:t>
                      </a:r>
                    </a:p>
                  </p:txBody>
                </p:sp>
                <p:sp>
                  <p:nvSpPr>
                    <p:cNvPr id="69" name="Rectangle 27">
                      <a:extLst>
                        <a:ext uri="{FF2B5EF4-FFF2-40B4-BE49-F238E27FC236}">
                          <a16:creationId xmlns:a16="http://schemas.microsoft.com/office/drawing/2014/main" id="{7E049101-AC0E-544E-8B1C-D1544A12101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07293" y="4441825"/>
                      <a:ext cx="481546" cy="27764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lIns="92075" tIns="46038" rIns="92075" bIns="46038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1:1</a:t>
                      </a:r>
                    </a:p>
                  </p:txBody>
                </p:sp>
              </p:grpSp>
            </p:grpSp>
          </p:grpSp>
          <p:cxnSp>
            <p:nvCxnSpPr>
              <p:cNvPr id="120" name="AutoShape 11">
                <a:extLst>
                  <a:ext uri="{FF2B5EF4-FFF2-40B4-BE49-F238E27FC236}">
                    <a16:creationId xmlns:a16="http://schemas.microsoft.com/office/drawing/2014/main" id="{D733A4C3-6D89-A142-A8EB-62C53C0D589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05031" y="4864602"/>
                <a:ext cx="246062" cy="1587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29703" name="Group 29702">
                <a:extLst>
                  <a:ext uri="{FF2B5EF4-FFF2-40B4-BE49-F238E27FC236}">
                    <a16:creationId xmlns:a16="http://schemas.microsoft.com/office/drawing/2014/main" id="{C5B53165-EB93-6D42-8C0F-5BB11424F873}"/>
                  </a:ext>
                </a:extLst>
              </p:cNvPr>
              <p:cNvGrpSpPr/>
              <p:nvPr/>
            </p:nvGrpSpPr>
            <p:grpSpPr>
              <a:xfrm>
                <a:off x="3476324" y="5012175"/>
                <a:ext cx="576392" cy="263525"/>
                <a:chOff x="3476324" y="5012175"/>
                <a:chExt cx="576392" cy="263525"/>
              </a:xfrm>
            </p:grpSpPr>
            <p:sp>
              <p:nvSpPr>
                <p:cNvPr id="109" name="Oval 35">
                  <a:extLst>
                    <a:ext uri="{FF2B5EF4-FFF2-40B4-BE49-F238E27FC236}">
                      <a16:creationId xmlns:a16="http://schemas.microsoft.com/office/drawing/2014/main" id="{55ECA0E7-2A0F-9144-8DEB-CF2154FE63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191" y="5012175"/>
                  <a:ext cx="263525" cy="263525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25" name="AutoShape 13">
                  <a:extLst>
                    <a:ext uri="{FF2B5EF4-FFF2-40B4-BE49-F238E27FC236}">
                      <a16:creationId xmlns:a16="http://schemas.microsoft.com/office/drawing/2014/main" id="{4716613B-7B3D-8546-97F5-D6686A154A7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476324" y="5134951"/>
                  <a:ext cx="297985" cy="0"/>
                </a:xfrm>
                <a:prstGeom prst="straightConnector1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  <p:grpSp>
          <p:nvGrpSpPr>
            <p:cNvPr id="29718" name="Group 29717">
              <a:extLst>
                <a:ext uri="{FF2B5EF4-FFF2-40B4-BE49-F238E27FC236}">
                  <a16:creationId xmlns:a16="http://schemas.microsoft.com/office/drawing/2014/main" id="{067C97C0-F481-B948-97B4-705E065923B1}"/>
                </a:ext>
              </a:extLst>
            </p:cNvPr>
            <p:cNvGrpSpPr/>
            <p:nvPr/>
          </p:nvGrpSpPr>
          <p:grpSpPr>
            <a:xfrm rot="5400000">
              <a:off x="-356" y="3910868"/>
              <a:ext cx="476407" cy="263525"/>
              <a:chOff x="576567" y="3932971"/>
              <a:chExt cx="476407" cy="263525"/>
            </a:xfrm>
          </p:grpSpPr>
          <p:cxnSp>
            <p:nvCxnSpPr>
              <p:cNvPr id="200" name="AutoShape 13">
                <a:extLst>
                  <a:ext uri="{FF2B5EF4-FFF2-40B4-BE49-F238E27FC236}">
                    <a16:creationId xmlns:a16="http://schemas.microsoft.com/office/drawing/2014/main" id="{5A0B5995-418B-F64E-AB50-B7B12E8DBBF4}"/>
                  </a:ext>
                </a:extLst>
              </p:cNvPr>
              <p:cNvCxnSpPr>
                <a:cxnSpLocks noChangeShapeType="1"/>
                <a:stCxn id="201" idx="6"/>
              </p:cNvCxnSpPr>
              <p:nvPr/>
            </p:nvCxnSpPr>
            <p:spPr bwMode="auto">
              <a:xfrm rot="16200000">
                <a:off x="946533" y="3958293"/>
                <a:ext cx="0" cy="212882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01" name="Oval 35">
                <a:extLst>
                  <a:ext uri="{FF2B5EF4-FFF2-40B4-BE49-F238E27FC236}">
                    <a16:creationId xmlns:a16="http://schemas.microsoft.com/office/drawing/2014/main" id="{D9A742CB-3B99-F043-94EB-7C96334F3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67" y="3932971"/>
                <a:ext cx="263525" cy="26352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728" name="Group 29727">
            <a:extLst>
              <a:ext uri="{FF2B5EF4-FFF2-40B4-BE49-F238E27FC236}">
                <a16:creationId xmlns:a16="http://schemas.microsoft.com/office/drawing/2014/main" id="{2F978C89-F1F5-5047-8FE7-6C1A64786961}"/>
              </a:ext>
            </a:extLst>
          </p:cNvPr>
          <p:cNvGrpSpPr/>
          <p:nvPr/>
        </p:nvGrpSpPr>
        <p:grpSpPr>
          <a:xfrm rot="5400000">
            <a:off x="11749771" y="5090455"/>
            <a:ext cx="457705" cy="263525"/>
            <a:chOff x="10767680" y="2644472"/>
            <a:chExt cx="457705" cy="263525"/>
          </a:xfrm>
        </p:grpSpPr>
        <p:sp>
          <p:nvSpPr>
            <p:cNvPr id="205" name="Oval 35">
              <a:extLst>
                <a:ext uri="{FF2B5EF4-FFF2-40B4-BE49-F238E27FC236}">
                  <a16:creationId xmlns:a16="http://schemas.microsoft.com/office/drawing/2014/main" id="{098AB492-764B-8F4C-94B1-4DD5FAE6D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1860" y="2644472"/>
              <a:ext cx="263525" cy="26352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6" name="AutoShape 13">
              <a:extLst>
                <a:ext uri="{FF2B5EF4-FFF2-40B4-BE49-F238E27FC236}">
                  <a16:creationId xmlns:a16="http://schemas.microsoft.com/office/drawing/2014/main" id="{644A96C9-0E17-3E4B-9F25-5A2459D92F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>
              <a:off x="10857329" y="2677599"/>
              <a:ext cx="0" cy="1792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A1423A-F194-1B4E-A383-FD9C1A3A183C}"/>
              </a:ext>
            </a:extLst>
          </p:cNvPr>
          <p:cNvGrpSpPr/>
          <p:nvPr/>
        </p:nvGrpSpPr>
        <p:grpSpPr>
          <a:xfrm>
            <a:off x="3398863" y="4403188"/>
            <a:ext cx="1112429" cy="339196"/>
            <a:chOff x="6828690" y="4116911"/>
            <a:chExt cx="1112429" cy="339196"/>
          </a:xfrm>
        </p:grpSpPr>
        <p:cxnSp>
          <p:nvCxnSpPr>
            <p:cNvPr id="114" name="AutoShape 10">
              <a:extLst>
                <a:ext uri="{FF2B5EF4-FFF2-40B4-BE49-F238E27FC236}">
                  <a16:creationId xmlns:a16="http://schemas.microsoft.com/office/drawing/2014/main" id="{3526E7AB-ADF1-5C4D-A428-EA656637F74B}"/>
                </a:ext>
              </a:extLst>
            </p:cNvPr>
            <p:cNvCxnSpPr>
              <a:cxnSpLocks noChangeShapeType="1"/>
              <a:stCxn id="61" idx="3"/>
              <a:endCxn id="29722" idx="1"/>
            </p:cNvCxnSpPr>
            <p:nvPr/>
          </p:nvCxnSpPr>
          <p:spPr bwMode="auto">
            <a:xfrm flipV="1">
              <a:off x="6828690" y="4282568"/>
              <a:ext cx="1112429" cy="851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5" name="Rectangle 27">
              <a:extLst>
                <a:ext uri="{FF2B5EF4-FFF2-40B4-BE49-F238E27FC236}">
                  <a16:creationId xmlns:a16="http://schemas.microsoft.com/office/drawing/2014/main" id="{3A3DD27F-74ED-DB48-83F0-42FF59D46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350" y="4116911"/>
              <a:ext cx="844290" cy="339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00FFFF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1:M</a:t>
              </a:r>
            </a:p>
          </p:txBody>
        </p:sp>
      </p:grpSp>
      <p:sp>
        <p:nvSpPr>
          <p:cNvPr id="29730" name="Oval 29729">
            <a:extLst>
              <a:ext uri="{FF2B5EF4-FFF2-40B4-BE49-F238E27FC236}">
                <a16:creationId xmlns:a16="http://schemas.microsoft.com/office/drawing/2014/main" id="{69644E34-FDB6-5541-98F9-6B492C172B15}"/>
              </a:ext>
            </a:extLst>
          </p:cNvPr>
          <p:cNvSpPr/>
          <p:nvPr/>
        </p:nvSpPr>
        <p:spPr>
          <a:xfrm>
            <a:off x="687326" y="4251171"/>
            <a:ext cx="2191192" cy="388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B0E86C8D-83CF-7541-BC50-FD13F80A6F44}"/>
              </a:ext>
            </a:extLst>
          </p:cNvPr>
          <p:cNvSpPr/>
          <p:nvPr/>
        </p:nvSpPr>
        <p:spPr>
          <a:xfrm>
            <a:off x="5151704" y="4267010"/>
            <a:ext cx="2191192" cy="3883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733" name="Group 29732">
            <a:extLst>
              <a:ext uri="{FF2B5EF4-FFF2-40B4-BE49-F238E27FC236}">
                <a16:creationId xmlns:a16="http://schemas.microsoft.com/office/drawing/2014/main" id="{5672C32F-7220-7443-945A-AB459D1AD3C2}"/>
              </a:ext>
            </a:extLst>
          </p:cNvPr>
          <p:cNvGrpSpPr/>
          <p:nvPr/>
        </p:nvGrpSpPr>
        <p:grpSpPr>
          <a:xfrm>
            <a:off x="810029" y="2266139"/>
            <a:ext cx="1235191" cy="652464"/>
            <a:chOff x="810029" y="1897305"/>
            <a:chExt cx="1235191" cy="652464"/>
          </a:xfrm>
        </p:grpSpPr>
        <p:sp>
          <p:nvSpPr>
            <p:cNvPr id="33" name="Rectangle 32"/>
            <p:cNvSpPr/>
            <p:nvPr/>
          </p:nvSpPr>
          <p:spPr bwMode="auto">
            <a:xfrm>
              <a:off x="1717738" y="1910305"/>
              <a:ext cx="327482" cy="639464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742950" marR="0" lvl="0" indent="-742950" algn="l" defTabSz="873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732" name="Graphic 29731" descr="Thumbs up sign">
              <a:extLst>
                <a:ext uri="{FF2B5EF4-FFF2-40B4-BE49-F238E27FC236}">
                  <a16:creationId xmlns:a16="http://schemas.microsoft.com/office/drawing/2014/main" id="{E3189819-A5DC-F640-B974-2B2F1EA56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029" y="1897305"/>
              <a:ext cx="652464" cy="652464"/>
            </a:xfrm>
            <a:prstGeom prst="rect">
              <a:avLst/>
            </a:prstGeom>
          </p:spPr>
        </p:pic>
      </p:grpSp>
      <p:grpSp>
        <p:nvGrpSpPr>
          <p:cNvPr id="29734" name="Group 29733">
            <a:extLst>
              <a:ext uri="{FF2B5EF4-FFF2-40B4-BE49-F238E27FC236}">
                <a16:creationId xmlns:a16="http://schemas.microsoft.com/office/drawing/2014/main" id="{5383A98D-A527-4041-B03D-02D51D26E493}"/>
              </a:ext>
            </a:extLst>
          </p:cNvPr>
          <p:cNvGrpSpPr/>
          <p:nvPr/>
        </p:nvGrpSpPr>
        <p:grpSpPr>
          <a:xfrm>
            <a:off x="810029" y="2979323"/>
            <a:ext cx="1229731" cy="901061"/>
            <a:chOff x="810029" y="2610489"/>
            <a:chExt cx="1229731" cy="901061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712278" y="2610489"/>
              <a:ext cx="327482" cy="901061"/>
            </a:xfrm>
            <a:prstGeom prst="rect">
              <a:avLst/>
            </a:prstGeom>
            <a:noFill/>
            <a:ln w="2540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742950" marR="0" lvl="0" indent="-742950" algn="l" defTabSz="8731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3" name="Graphic 212" descr="Thumbs up sign">
              <a:extLst>
                <a:ext uri="{FF2B5EF4-FFF2-40B4-BE49-F238E27FC236}">
                  <a16:creationId xmlns:a16="http://schemas.microsoft.com/office/drawing/2014/main" id="{C46EE176-65CC-4742-B859-8FFA33126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0029" y="2668169"/>
              <a:ext cx="652464" cy="652464"/>
            </a:xfrm>
            <a:prstGeom prst="rect">
              <a:avLst/>
            </a:prstGeom>
          </p:spPr>
        </p:pic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2C546438-0D57-C042-B5F2-6C499E903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66" y="6330908"/>
            <a:ext cx="6338786" cy="4315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Clear, objective guidelines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science, not just opinion </a:t>
            </a:r>
          </a:p>
        </p:txBody>
      </p:sp>
    </p:spTree>
    <p:extLst>
      <p:ext uri="{BB962C8B-B14F-4D97-AF65-F5344CB8AC3E}">
        <p14:creationId xmlns:p14="http://schemas.microsoft.com/office/powerpoint/2010/main" val="23445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65" grpId="0"/>
      <p:bldP spid="180" grpId="0"/>
      <p:bldP spid="29730" grpId="0" animBg="1"/>
      <p:bldP spid="210" grpId="0" animBg="1"/>
      <p:bldP spid="2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Correspondence to the Concept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618" y="721996"/>
            <a:ext cx="2299947" cy="5791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16577" y="721996"/>
            <a:ext cx="7824753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lvl="1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The nouns in your verb-noun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process</a:t>
            </a: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 name are most often the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entities </a:t>
            </a: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in your Concept Model, </a:t>
            </a:r>
            <a:b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</a:b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and each will usually have one primary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process</a:t>
            </a:r>
            <a:b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</a:br>
            <a:endParaRPr lang="en-CA" sz="2400" kern="0" dirty="0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  <a:p>
            <a:pPr marL="463550" lvl="1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The relative number of process instances </a:t>
            </a:r>
            <a:b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</a:b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(e.g., 1:M or M:1) aligns with relationship cardinality</a:t>
            </a:r>
            <a:b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</a:br>
            <a:endParaRPr lang="en-CA" sz="2400" kern="0" dirty="0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  <a:p>
            <a:pPr marL="463550" lvl="1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This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does no</a:t>
            </a: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t mean there is only one process per entity</a:t>
            </a:r>
          </a:p>
          <a:p>
            <a:pPr marL="920750" lvl="2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Assess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Customer</a:t>
            </a: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 Performance</a:t>
            </a:r>
          </a:p>
          <a:p>
            <a:pPr marL="920750" lvl="2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Retire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Customer</a:t>
            </a:r>
          </a:p>
          <a:p>
            <a:pPr marL="920750" lvl="2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Merge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Loans</a:t>
            </a:r>
          </a:p>
          <a:p>
            <a:pPr marL="920750" lvl="2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en-CA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Write Off </a:t>
            </a:r>
            <a:r>
              <a:rPr lang="en-CA" sz="2400" i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Loan</a:t>
            </a:r>
          </a:p>
          <a:p>
            <a:pPr marL="920750" lvl="2" indent="-46196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Tx/>
              <a:buChar char="•"/>
            </a:pPr>
            <a:r>
              <a:rPr lang="mr-IN" sz="2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pitchFamily="34" charset="0"/>
              </a:rPr>
              <a:t>…</a:t>
            </a:r>
            <a:endParaRPr lang="en-CA" sz="2600" kern="0" dirty="0">
              <a:solidFill>
                <a:srgbClr val="000000"/>
              </a:solidFill>
              <a:latin typeface="Arial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937137-E6B9-1D54-BEE5-6FB54D6003E0}"/>
              </a:ext>
            </a:extLst>
          </p:cNvPr>
          <p:cNvGrpSpPr/>
          <p:nvPr/>
        </p:nvGrpSpPr>
        <p:grpSpPr>
          <a:xfrm>
            <a:off x="93270" y="933200"/>
            <a:ext cx="1590713" cy="5453801"/>
            <a:chOff x="93270" y="933200"/>
            <a:chExt cx="1590713" cy="5453801"/>
          </a:xfrm>
        </p:grpSpPr>
        <p:sp>
          <p:nvSpPr>
            <p:cNvPr id="2" name="AutoShape 5">
              <a:extLst>
                <a:ext uri="{FF2B5EF4-FFF2-40B4-BE49-F238E27FC236}">
                  <a16:creationId xmlns:a16="http://schemas.microsoft.com/office/drawing/2014/main" id="{77BDE521-31AA-944C-7691-EAEDBE951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70" y="933200"/>
              <a:ext cx="1583936" cy="1079707"/>
            </a:xfrm>
            <a:prstGeom prst="roundRect">
              <a:avLst>
                <a:gd name="adj" fmla="val 5528"/>
              </a:avLst>
            </a:prstGeom>
            <a:solidFill>
              <a:srgbClr val="D5FC79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ctr" anchorCtr="1"/>
            <a:lstStyle/>
            <a:p>
              <a:pPr marL="742950" marR="0" lvl="0" indent="-742950" algn="ctr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Acquire</a:t>
              </a:r>
            </a:p>
            <a:p>
              <a:pPr marL="742950" marR="0" lvl="0" indent="-742950" algn="ctr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Customer</a:t>
              </a:r>
            </a:p>
          </p:txBody>
        </p:sp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E91DECA-FC0D-4562-B8D0-E29D844FA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47" y="3108887"/>
              <a:ext cx="1583936" cy="1033529"/>
            </a:xfrm>
            <a:prstGeom prst="roundRect">
              <a:avLst>
                <a:gd name="adj" fmla="val 5528"/>
              </a:avLst>
            </a:prstGeom>
            <a:solidFill>
              <a:srgbClr val="99CC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ctr" anchorCtr="1"/>
            <a:lstStyle/>
            <a:p>
              <a:pPr marL="742950" marR="0" lvl="0" indent="-742950" algn="ctr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Grant</a:t>
              </a:r>
            </a:p>
            <a:p>
              <a:pPr marL="742950" marR="0" lvl="0" indent="-742950" algn="ctr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Loan</a:t>
              </a:r>
            </a:p>
          </p:txBody>
        </p:sp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401A581C-2F08-3861-CF35-04C885646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47" y="5290019"/>
              <a:ext cx="1577159" cy="1096982"/>
            </a:xfrm>
            <a:prstGeom prst="roundRect">
              <a:avLst>
                <a:gd name="adj" fmla="val 5528"/>
              </a:avLst>
            </a:prstGeom>
            <a:solidFill>
              <a:srgbClr val="EBB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tIns="0" bIns="0" anchor="ctr" anchorCtr="1"/>
            <a:lstStyle/>
            <a:p>
              <a:pPr marL="742950" marR="0" lvl="0" indent="-742950" algn="ctr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Collect</a:t>
              </a:r>
            </a:p>
            <a:p>
              <a:pPr marL="742950" marR="0" lvl="0" indent="-742950" algn="ctr" defTabSz="87312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Payment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FEF0B64-2B60-F066-E740-FF6D49F69261}"/>
                </a:ext>
              </a:extLst>
            </p:cNvPr>
            <p:cNvCxnSpPr>
              <a:stCxn id="2" idx="2"/>
              <a:endCxn id="7" idx="0"/>
            </p:cNvCxnSpPr>
            <p:nvPr/>
          </p:nvCxnSpPr>
          <p:spPr>
            <a:xfrm>
              <a:off x="885238" y="2012907"/>
              <a:ext cx="6777" cy="1095980"/>
            </a:xfrm>
            <a:prstGeom prst="straightConnector1">
              <a:avLst/>
            </a:prstGeom>
            <a:ln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7D678B0-D655-8B21-75AB-A32113136FD7}"/>
                </a:ext>
              </a:extLst>
            </p:cNvPr>
            <p:cNvCxnSpPr>
              <a:stCxn id="7" idx="2"/>
              <a:endCxn id="8" idx="0"/>
            </p:cNvCxnSpPr>
            <p:nvPr/>
          </p:nvCxnSpPr>
          <p:spPr>
            <a:xfrm flipH="1">
              <a:off x="888627" y="4142416"/>
              <a:ext cx="3388" cy="1147603"/>
            </a:xfrm>
            <a:prstGeom prst="straightConnector1">
              <a:avLst/>
            </a:prstGeom>
            <a:ln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FB29D9-223B-2321-9F40-AF0B7FF98ADB}"/>
              </a:ext>
            </a:extLst>
          </p:cNvPr>
          <p:cNvGrpSpPr/>
          <p:nvPr/>
        </p:nvGrpSpPr>
        <p:grpSpPr>
          <a:xfrm>
            <a:off x="885237" y="2345005"/>
            <a:ext cx="609090" cy="2493656"/>
            <a:chOff x="885237" y="2345005"/>
            <a:chExt cx="609090" cy="249365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2B681F-58C4-3D31-22EB-4261DD8C65B4}"/>
                </a:ext>
              </a:extLst>
            </p:cNvPr>
            <p:cNvSpPr txBox="1"/>
            <p:nvPr/>
          </p:nvSpPr>
          <p:spPr>
            <a:xfrm>
              <a:off x="885238" y="2345005"/>
              <a:ext cx="6090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1:M</a:t>
              </a:r>
              <a:endParaRPr lang="en-FI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9AA51E-C2F8-9D9F-94BD-E50BAFB5C919}"/>
                </a:ext>
              </a:extLst>
            </p:cNvPr>
            <p:cNvSpPr txBox="1"/>
            <p:nvPr/>
          </p:nvSpPr>
          <p:spPr>
            <a:xfrm>
              <a:off x="885237" y="4469329"/>
              <a:ext cx="6090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 kern="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pitchFamily="34" charset="0"/>
                </a:rPr>
                <a:t>1:M</a:t>
              </a:r>
              <a:endParaRPr lang="en-FI" dirty="0"/>
            </a:p>
          </p:txBody>
        </p:sp>
      </p:grpSp>
    </p:spTree>
    <p:extLst>
      <p:ext uri="{BB962C8B-B14F-4D97-AF65-F5344CB8AC3E}">
        <p14:creationId xmlns:p14="http://schemas.microsoft.com/office/powerpoint/2010/main" val="34460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020" y="4969749"/>
            <a:ext cx="3160637" cy="1641100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concept modelling relevant &amp; accessible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607" y="2508723"/>
            <a:ext cx="2545543" cy="3517727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0079" y="1426568"/>
            <a:ext cx="4087290" cy="1886442"/>
          </a:xfrm>
          <a:prstGeom prst="rect">
            <a:avLst/>
          </a:prstGeom>
          <a:ln w="3175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641246" y="795764"/>
            <a:ext cx="64000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The assignment, a painful but useful lesson </a:t>
            </a:r>
            <a:r>
              <a:rPr lang="mr-IN" sz="2400" dirty="0">
                <a:latin typeface="Arial" panose="020B0604020202020204" pitchFamily="34" charset="0"/>
              </a:rPr>
              <a:t>–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facilitating a concept modelling session for a railway’s </a:t>
            </a:r>
            <a:r>
              <a:rPr lang="en-CA" sz="2400" i="1" dirty="0">
                <a:latin typeface="Arial" panose="020B0604020202020204" pitchFamily="34" charset="0"/>
                <a:cs typeface="Arial" panose="020B0604020202020204" pitchFamily="34" charset="0"/>
              </a:rPr>
              <a:t>Track &amp; Structures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7" name="Rectangle 6"/>
          <p:cNvSpPr/>
          <p:nvPr/>
        </p:nvSpPr>
        <p:spPr>
          <a:xfrm>
            <a:off x="775235" y="3778748"/>
            <a:ext cx="42917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I began by explaining 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data modelling...</a:t>
            </a:r>
            <a:b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“An entity is a uniquely identifiable person, place, thing, event, ...”</a:t>
            </a:r>
          </a:p>
          <a:p>
            <a:pPr algn="l">
              <a:buNone/>
            </a:pPr>
            <a:r>
              <a:rPr lang="en-C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Bad idea!!!</a:t>
            </a:r>
            <a:br>
              <a:rPr lang="en-C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"I can't stand you IT guys!"</a:t>
            </a:r>
          </a:p>
        </p:txBody>
      </p:sp>
    </p:spTree>
    <p:extLst>
      <p:ext uri="{BB962C8B-B14F-4D97-AF65-F5344CB8AC3E}">
        <p14:creationId xmlns:p14="http://schemas.microsoft.com/office/powerpoint/2010/main" val="8768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1C58-2100-674C-9A1C-E5BBD1C62D5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Presentation background…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45435-5F08-EB48-94BC-E05F166B34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4026" y="882293"/>
            <a:ext cx="11156091" cy="3402850"/>
          </a:xfrm>
        </p:spPr>
        <p:txBody>
          <a:bodyPr>
            <a:normAutofit/>
          </a:bodyPr>
          <a:lstStyle/>
          <a:p>
            <a:r>
              <a:rPr lang="en-US" sz="2600" dirty="0"/>
              <a:t>First requested for IRMUK's EA-BPM Conference – </a:t>
            </a:r>
            <a:br>
              <a:rPr lang="en-US" sz="2600" dirty="0"/>
            </a:br>
            <a:r>
              <a:rPr lang="en-US" sz="2600" dirty="0"/>
              <a:t>I introduced my </a:t>
            </a:r>
            <a:r>
              <a:rPr lang="en-US" sz="2600" i="1" dirty="0"/>
              <a:t>data</a:t>
            </a:r>
            <a:r>
              <a:rPr lang="en-US" sz="2600" dirty="0"/>
              <a:t> approach to </a:t>
            </a:r>
            <a:r>
              <a:rPr lang="en-US" sz="2600" i="1" dirty="0"/>
              <a:t>process</a:t>
            </a:r>
            <a:r>
              <a:rPr lang="en-US" sz="2600" dirty="0"/>
              <a:t> folks</a:t>
            </a:r>
          </a:p>
          <a:p>
            <a:r>
              <a:rPr lang="en-US" sz="2600" dirty="0"/>
              <a:t>Then, adapted for IRMUK's ED-BIA Conference – </a:t>
            </a:r>
            <a:br>
              <a:rPr lang="en-US" sz="2600" dirty="0"/>
            </a:br>
            <a:r>
              <a:rPr lang="en-US" sz="2600" dirty="0"/>
              <a:t>I introduced my </a:t>
            </a:r>
            <a:r>
              <a:rPr lang="en-US" sz="2600" i="1" dirty="0"/>
              <a:t>process</a:t>
            </a:r>
            <a:r>
              <a:rPr lang="en-US" sz="2600" dirty="0"/>
              <a:t> approach to </a:t>
            </a:r>
            <a:r>
              <a:rPr lang="en-US" sz="2600" i="1" dirty="0"/>
              <a:t>data</a:t>
            </a:r>
            <a:r>
              <a:rPr lang="en-US" sz="2600" dirty="0"/>
              <a:t> folks</a:t>
            </a:r>
          </a:p>
          <a:p>
            <a:r>
              <a:rPr lang="en-US" sz="2600" dirty="0"/>
              <a:t>Then, asked by Adept to put them together leading to today's session –</a:t>
            </a:r>
            <a:br>
              <a:rPr lang="en-US" sz="2600" dirty="0"/>
            </a:br>
            <a:r>
              <a:rPr lang="en-US" sz="2600" i="1" dirty="0"/>
              <a:t>The Data-Process Connection – </a:t>
            </a:r>
            <a:r>
              <a:rPr lang="en-US" sz="2600" dirty="0"/>
              <a:t>techniques &amp; </a:t>
            </a:r>
            <a:r>
              <a:rPr lang="en-US" sz="2600" i="1" dirty="0"/>
              <a:t>examples</a:t>
            </a:r>
          </a:p>
          <a:p>
            <a:r>
              <a:rPr lang="en-US" sz="2600" i="1" dirty="0"/>
              <a:t>The plan…</a:t>
            </a:r>
            <a:br>
              <a:rPr lang="en-US" sz="2600" dirty="0"/>
            </a:br>
            <a:endParaRPr lang="en-US" sz="2600" i="1" dirty="0"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98B46762-CCA1-3645-B52A-DDF47ECE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83" y="4285143"/>
            <a:ext cx="2922630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>
              <a:spcBef>
                <a:spcPct val="50000"/>
              </a:spcBef>
              <a:spcAft>
                <a:spcPts val="600"/>
              </a:spcAft>
              <a:buSzPct val="100000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Reminders: how "process people" and "data people" complicate things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4C68F00C-7FF5-5E40-9E3A-E384DF60A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125" y="4285143"/>
            <a:ext cx="2922630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>
              <a:spcBef>
                <a:spcPct val="50000"/>
              </a:spcBef>
              <a:spcAft>
                <a:spcPts val="600"/>
              </a:spcAft>
              <a:buSzPct val="100000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few points about Process &amp; Data 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E1B6232-03A8-7342-ABFD-E0718200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7" y="4285143"/>
            <a:ext cx="4078533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 eaLnBrk="1" hangingPunct="1">
              <a:spcBef>
                <a:spcPct val="50000"/>
              </a:spcBef>
              <a:spcAft>
                <a:spcPts val="600"/>
              </a:spcAft>
              <a:buClrTx/>
              <a:buSzPct val="100000"/>
              <a:buFontTx/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How Concept Modelling (Data Modelling) supports Business Analysis, Process Change, and Architecture</a:t>
            </a:r>
          </a:p>
        </p:txBody>
      </p:sp>
      <p:pic>
        <p:nvPicPr>
          <p:cNvPr id="89090" name="Picture 2" descr="No alternative text description for this image">
            <a:extLst>
              <a:ext uri="{FF2B5EF4-FFF2-40B4-BE49-F238E27FC236}">
                <a16:creationId xmlns:a16="http://schemas.microsoft.com/office/drawing/2014/main" id="{B1BEEE3C-139A-2E4F-A67A-ECC1F7F4B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6481" y="104078"/>
            <a:ext cx="2371493" cy="237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1F9447-E91C-10DE-FE52-DC9C317877CB}"/>
              </a:ext>
            </a:extLst>
          </p:cNvPr>
          <p:cNvSpPr/>
          <p:nvPr/>
        </p:nvSpPr>
        <p:spPr>
          <a:xfrm rot="21052216">
            <a:off x="7621459" y="3293150"/>
            <a:ext cx="417774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Note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– I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won't go through every slide – 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some are included for reference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80F96751-AA6F-528F-DB42-A61D48007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75" y="4152131"/>
            <a:ext cx="3223033" cy="2177143"/>
          </a:xfrm>
          <a:prstGeom prst="roundRect">
            <a:avLst>
              <a:gd name="adj" fmla="val 12472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 eaLnBrk="1" hangingPunct="1">
              <a:spcBef>
                <a:spcPct val="50000"/>
              </a:spcBef>
              <a:spcAft>
                <a:spcPts val="600"/>
              </a:spcAft>
              <a:buClrTx/>
              <a:buSzPct val="100000"/>
              <a:buFontTx/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30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all begins with language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128" y="750630"/>
            <a:ext cx="71086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indent="-6350"/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“Why don’t you learn 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 language?”  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“Fair point!”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Brainstormed over 200 terms –  </a:t>
            </a:r>
            <a:b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600" i="1" dirty="0">
                <a:latin typeface="Arial" panose="020B0604020202020204" pitchFamily="34" charset="0"/>
                <a:cs typeface="Arial" panose="020B0604020202020204" pitchFamily="34" charset="0"/>
              </a:rPr>
              <a:t>Track, Structure, Line, Siding, </a:t>
            </a:r>
            <a:r>
              <a:rPr lang="en-CA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Mileboard</a:t>
            </a:r>
            <a:r>
              <a:rPr lang="en-CA" sz="1600" i="1" dirty="0">
                <a:latin typeface="Arial" panose="020B0604020202020204" pitchFamily="34" charset="0"/>
                <a:cs typeface="Arial" panose="020B0604020202020204" pitchFamily="34" charset="0"/>
              </a:rPr>
              <a:t>, Segment, Sector, Route, 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Oh-oh... </a:t>
            </a:r>
            <a:r>
              <a:rPr lang="en-CA" i="1" dirty="0">
                <a:latin typeface="Arial" panose="020B0604020202020204" pitchFamily="34" charset="0"/>
                <a:cs typeface="Arial" panose="020B0604020202020204" pitchFamily="34" charset="0"/>
              </a:rPr>
              <a:t>“Now what?”  Then, an idea!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Is this “a thing, a fact about a thing, or other stuff?”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Here’s a Project Management example…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71" y="2585838"/>
            <a:ext cx="2891767" cy="3772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93" y="2736474"/>
            <a:ext cx="3088562" cy="3760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348" y="2911441"/>
            <a:ext cx="2901229" cy="37604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35A3BC-0476-D04C-8955-BB3DF3F85E31}"/>
              </a:ext>
            </a:extLst>
          </p:cNvPr>
          <p:cNvSpPr/>
          <p:nvPr/>
        </p:nvSpPr>
        <p:spPr>
          <a:xfrm>
            <a:off x="7722497" y="653090"/>
            <a:ext cx="4318833" cy="2233047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spAutoFit/>
          </a:bodyPr>
          <a:lstStyle/>
          <a:p>
            <a:pPr lvl="0" defTabSz="79375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Introduce "thing criteria" as necessary:</a:t>
            </a:r>
          </a:p>
          <a:p>
            <a:pPr marL="177800" lvl="1" indent="-177800" defTabSz="793750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singular noun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– can talk about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one of them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Worker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not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Staff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,</a:t>
            </a:r>
            <a:r>
              <a:rPr lang="en-US" altLang="ja-JP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Item</a:t>
            </a:r>
            <a:r>
              <a:rPr lang="en-US" altLang="ja-JP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not </a:t>
            </a:r>
            <a:r>
              <a:rPr lang="en-US" altLang="ja-JP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Items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  <a:p>
            <a:pPr marL="177800" lvl="1" indent="-177800" defTabSz="793750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multiple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instances</a:t>
            </a:r>
          </a:p>
          <a:p>
            <a:pPr marL="177800" lvl="1" indent="-177800" defTabSz="793750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must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need to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and be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able to 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track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each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instance (uniquely identify each)</a:t>
            </a:r>
          </a:p>
          <a:p>
            <a:pPr marL="177800" lvl="1" indent="-177800" defTabSz="793750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has 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facts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that must be recorded</a:t>
            </a:r>
          </a:p>
          <a:p>
            <a:pPr marL="177800" lvl="1" indent="-177800" defTabSz="793750" eaLnBrk="0" fontAlgn="base" hangingPunct="0">
              <a:lnSpc>
                <a:spcPct val="70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NOT an artifact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like a spreadsheet or report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(not a Call Log or Worker Directory or…)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052EFE-4DE4-CE42-9A45-DD229F687631}"/>
              </a:ext>
            </a:extLst>
          </p:cNvPr>
          <p:cNvSpPr/>
          <p:nvPr/>
        </p:nvSpPr>
        <p:spPr>
          <a:xfrm>
            <a:off x="9585674" y="3760097"/>
            <a:ext cx="23840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Track &amp; Structures 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were VERY happy with the 40 entity concept model 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built.</a:t>
            </a:r>
          </a:p>
        </p:txBody>
      </p:sp>
    </p:spTree>
    <p:extLst>
      <p:ext uri="{BB962C8B-B14F-4D97-AF65-F5344CB8AC3E}">
        <p14:creationId xmlns:p14="http://schemas.microsoft.com/office/powerpoint/2010/main" val="194412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01952C-6CBE-264C-8B43-4C868F24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Or </a:t>
            </a:r>
            <a:r>
              <a:rPr lang="en-US" sz="2800" dirty="0" err="1"/>
              <a:t>brainwrite</a:t>
            </a:r>
            <a:r>
              <a:rPr lang="en-US" sz="2800" dirty="0"/>
              <a:t>, interview, gather by email, virtual whiteboard,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8272B-CBEA-CE41-B56D-5B57707808A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5238" y="981868"/>
            <a:ext cx="10515600" cy="4894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1800" dirty="0"/>
              <a:t>For a Concept Modelling session with C-level executives and senior managers at a Credit Union</a:t>
            </a:r>
            <a:br>
              <a:rPr lang="en-CA" sz="1800" dirty="0"/>
            </a:br>
            <a:r>
              <a:rPr lang="en-CA" sz="1800" dirty="0"/>
              <a:t>("a Member-owned bank") I sent the participants this email in advance…</a:t>
            </a:r>
          </a:p>
          <a:p>
            <a:pPr marL="0" indent="0">
              <a:buNone/>
            </a:pPr>
            <a:endParaRPr lang="en-CA" sz="1800" dirty="0"/>
          </a:p>
          <a:p>
            <a:pPr marL="0" indent="0">
              <a:buNone/>
            </a:pPr>
            <a:r>
              <a:rPr lang="en-CA" sz="1800" dirty="0"/>
              <a:t>Before the session, it would be very helpful if everyone could do two things:</a:t>
            </a:r>
          </a:p>
          <a:p>
            <a:r>
              <a:rPr lang="en-CA" sz="1800" dirty="0"/>
              <a:t>Spend up to 10 minutes or so listing any terms you use on a frequent basis. Each item in your list could be the name of some thing you need to track, a fact about a thing, a spreadsheet, a report, a metric, a system, a database, or anything else that comes to mind. I’m hoping everyone can list thirty or forty things. There is no “right or wrong” – this helps me learn your language and provides clues to what the most critical terms might be. </a:t>
            </a:r>
          </a:p>
          <a:p>
            <a:r>
              <a:rPr lang="en-CA" sz="1800" dirty="0"/>
              <a:t>Think of one to three examples of information you’d like to be able to get, but either you can’t, or you’re not sure how accurate it is. For instance, at a US university last week, a Vice-Provost said she would like to know “How many non-resident, tenure-track Faculty do we have.” Of course, this means agreeing what is meant by “Faculty,” “tenure-track,” and “non-resident.” (I've done a LOT of work in higher education, and can promise you there is not agreement on what those terms mean.)</a:t>
            </a:r>
            <a:br>
              <a:rPr lang="en-CA" sz="1800" dirty="0"/>
            </a:br>
            <a:br>
              <a:rPr lang="en-CA" sz="1800" dirty="0"/>
            </a:br>
            <a:r>
              <a:rPr lang="en-CA" sz="1800" dirty="0"/>
              <a:t>That’s the whole point of our sessions next week.  :-) </a:t>
            </a:r>
            <a:br>
              <a:rPr lang="en-CA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6657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D9DA3A-4639-F64A-9BD4-9E8E6C388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767" y="786490"/>
            <a:ext cx="4661209" cy="57431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22119C-4686-0B41-96FB-23F9B95C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 than enough to work with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8CF12-A42E-644D-A53D-0D28B9BE59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4059" y="786490"/>
            <a:ext cx="4861931" cy="57431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60DACC-EB52-9048-BDF0-2A6BEF81486D}"/>
              </a:ext>
            </a:extLst>
          </p:cNvPr>
          <p:cNvSpPr/>
          <p:nvPr/>
        </p:nvSpPr>
        <p:spPr>
          <a:xfrm>
            <a:off x="59472" y="892407"/>
            <a:ext cx="23937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Hundreds of terms came back – </a:t>
            </a:r>
            <a:r>
              <a:rPr lang="en-CA" sz="2000" i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 the sessions I selected 35 that looked like "good" entities </a:t>
            </a:r>
          </a:p>
        </p:txBody>
      </p:sp>
    </p:spTree>
    <p:extLst>
      <p:ext uri="{BB962C8B-B14F-4D97-AF65-F5344CB8AC3E}">
        <p14:creationId xmlns:p14="http://schemas.microsoft.com/office/powerpoint/2010/main" val="47374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5E39F3-0E69-0D49-A677-4CCDBCB2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now we have a plan!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038AD-1FC2-8347-B4A3-A338F2256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107" y="732771"/>
            <a:ext cx="4809893" cy="5592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2E615C-8B5C-1443-AEEB-BC8F082D6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922" y="732771"/>
            <a:ext cx="5322849" cy="569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61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5E39F3-0E69-0D49-A677-4CCDBCB2B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after three partial days, a ~40 entity concept model</a:t>
            </a:r>
          </a:p>
        </p:txBody>
      </p:sp>
      <p:pic>
        <p:nvPicPr>
          <p:cNvPr id="76801" name="Picture 1" descr="page56image21312304">
            <a:extLst>
              <a:ext uri="{FF2B5EF4-FFF2-40B4-BE49-F238E27FC236}">
                <a16:creationId xmlns:a16="http://schemas.microsoft.com/office/drawing/2014/main" id="{5C6FD0EC-D623-8E40-B85D-150197D6C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1109" y="781705"/>
            <a:ext cx="7600379" cy="579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6CF1AE9-3264-A047-9F1E-9387F7706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571" y="762000"/>
            <a:ext cx="3314379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3" tIns="44450" rIns="87313" bIns="44450"/>
          <a:lstStyle/>
          <a:p>
            <a:pPr defTabSz="79375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SzPct val="125000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Plus…</a:t>
            </a:r>
          </a:p>
          <a:p>
            <a:pPr marL="327025" indent="-327025" defTabSz="79375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SzPct val="125000"/>
              <a:buFont typeface="Wingdings" charset="0"/>
              <a:buChar char="§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Over 50 flipcharts of notes – issues, goals, decisions, etc. </a:t>
            </a:r>
          </a:p>
          <a:p>
            <a:pPr marL="327025" indent="-327025" defTabSz="79375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SzPct val="125000"/>
              <a:buFont typeface="Wingdings" charset="0"/>
              <a:buChar char="§"/>
            </a:pP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rPr>
              <a:t>Definitions for all entities</a:t>
            </a:r>
          </a:p>
          <a:p>
            <a:pPr marL="327025" indent="-327025" defTabSz="79375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SzPct val="125000"/>
              <a:buFont typeface="Wingdings" charset="0"/>
              <a:buChar char="§"/>
            </a:pPr>
            <a:r>
              <a:rPr lang="en-CA" sz="2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rPr>
              <a:t>Very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rPr>
              <a:t>positive feedback</a:t>
            </a:r>
            <a:endParaRPr lang="en-US" sz="2400" i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61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4513C-D6D9-414D-8E10-51B0E2D3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They were very pleased with the outcome</a:t>
            </a:r>
          </a:p>
        </p:txBody>
      </p:sp>
      <p:pic>
        <p:nvPicPr>
          <p:cNvPr id="78849" name="Picture 1" descr="page84image21382784">
            <a:extLst>
              <a:ext uri="{FF2B5EF4-FFF2-40B4-BE49-F238E27FC236}">
                <a16:creationId xmlns:a16="http://schemas.microsoft.com/office/drawing/2014/main" id="{601DE480-279F-FC41-A485-F1AA1995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70" y="823599"/>
            <a:ext cx="3894828" cy="465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 descr="page85image21069824">
            <a:extLst>
              <a:ext uri="{FF2B5EF4-FFF2-40B4-BE49-F238E27FC236}">
                <a16:creationId xmlns:a16="http://schemas.microsoft.com/office/drawing/2014/main" id="{FA47FDF3-9BB6-3A4B-9610-33DD1142E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5699" y="823599"/>
            <a:ext cx="3789563" cy="451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1" name="Picture 3" descr="page86image21076480">
            <a:extLst>
              <a:ext uri="{FF2B5EF4-FFF2-40B4-BE49-F238E27FC236}">
                <a16:creationId xmlns:a16="http://schemas.microsoft.com/office/drawing/2014/main" id="{A7D4BC39-8142-674E-8934-D527326E3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463" y="823599"/>
            <a:ext cx="3651132" cy="449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F6FAD5B-3996-5449-8E42-F0C7A03BE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411" y="5821521"/>
            <a:ext cx="10509239" cy="42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3" tIns="44450" rIns="87313" bIns="44450"/>
          <a:lstStyle/>
          <a:p>
            <a:pPr defTabSz="79375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SzPct val="125000"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Plus… "we should have done this 20 years ago." </a:t>
            </a:r>
          </a:p>
        </p:txBody>
      </p:sp>
    </p:spTree>
    <p:extLst>
      <p:ext uri="{BB962C8B-B14F-4D97-AF65-F5344CB8AC3E}">
        <p14:creationId xmlns:p14="http://schemas.microsoft.com/office/powerpoint/2010/main" val="34932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1C58-2100-674C-9A1C-E5BBD1C62D5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Putting it together…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98B46762-CCA1-3645-B52A-DDF47ECE1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83" y="1209434"/>
            <a:ext cx="2922630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>
              <a:spcBef>
                <a:spcPct val="50000"/>
              </a:spcBef>
              <a:spcAft>
                <a:spcPts val="600"/>
              </a:spcAft>
              <a:buSzPct val="100000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Reminders: how "process people" and "data people" complicate things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4C68F00C-7FF5-5E40-9E3A-E384DF60A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125" y="1209434"/>
            <a:ext cx="2922630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>
              <a:spcBef>
                <a:spcPct val="50000"/>
              </a:spcBef>
              <a:spcAft>
                <a:spcPts val="600"/>
              </a:spcAft>
              <a:buSzPct val="100000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few points about Process &amp; Data 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id="{7E1B6232-03A8-7342-ABFD-E0718200F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367" y="1209434"/>
            <a:ext cx="4078533" cy="1911120"/>
          </a:xfrm>
          <a:prstGeom prst="roundRect">
            <a:avLst>
              <a:gd name="adj" fmla="val 12472"/>
            </a:avLst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 eaLnBrk="1" hangingPunct="1">
              <a:spcBef>
                <a:spcPct val="50000"/>
              </a:spcBef>
              <a:spcAft>
                <a:spcPts val="600"/>
              </a:spcAft>
              <a:buClrTx/>
              <a:buSzPct val="100000"/>
              <a:buFontTx/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How Concept Modelling (Data Modelling) supports Business Analysis, Process Change, and Architecture</a:t>
            </a: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19DA1D6E-0D42-3E9F-B62C-08350508A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0229" y="1081314"/>
            <a:ext cx="4319888" cy="2177143"/>
          </a:xfrm>
          <a:prstGeom prst="roundRect">
            <a:avLst>
              <a:gd name="adj" fmla="val 12472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91440" bIns="91440"/>
          <a:lstStyle/>
          <a:p>
            <a:pPr marL="15875" indent="-15875" eaLnBrk="1" hangingPunct="1">
              <a:spcBef>
                <a:spcPct val="50000"/>
              </a:spcBef>
              <a:spcAft>
                <a:spcPts val="600"/>
              </a:spcAft>
              <a:buClrTx/>
              <a:buSzPct val="100000"/>
              <a:buFontTx/>
              <a:buNone/>
            </a:pP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57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Calibri" charset="0"/>
              </a:rPr>
              <a:t>Example – simple Concept Modelling to clarify the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4825" y="789534"/>
            <a:ext cx="8675688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CA" sz="2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Analyst struggles to model “Evaluate Education” – timing disconnects, </a:t>
            </a:r>
            <a:br>
              <a:rPr lang="en-CA" sz="2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1:M and M:1 connections within the process, token changes, </a:t>
            </a:r>
            <a:r>
              <a:rPr lang="is-IS" sz="2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…</a:t>
            </a:r>
            <a:r>
              <a:rPr lang="en-CA" sz="2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CA" sz="2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 few minutes of Concept Modelling showed two distinct tokens and processes. “Education” was a “mushy noun.” </a:t>
            </a:r>
          </a:p>
        </p:txBody>
      </p:sp>
      <p:pic>
        <p:nvPicPr>
          <p:cNvPr id="2" name="Picture 1" descr="Educ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8" y="2003777"/>
            <a:ext cx="4434551" cy="3527778"/>
          </a:xfrm>
          <a:prstGeom prst="rect">
            <a:avLst/>
          </a:prstGeom>
        </p:spPr>
      </p:pic>
      <p:pic>
        <p:nvPicPr>
          <p:cNvPr id="7" name="Picture 6" descr="CourseCla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302" y="3146793"/>
            <a:ext cx="5650698" cy="360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>
              <a:defRPr/>
            </a:pPr>
            <a:r>
              <a:rPr lang="en-CA" sz="2800" dirty="0">
                <a:latin typeface="Arial" charset="0"/>
              </a:rPr>
              <a:t>Example – Data Modelling as the basis for COTS* configuration</a:t>
            </a:r>
            <a:endParaRPr lang="en-US" sz="2800" dirty="0">
              <a:latin typeface="Arial" charset="0"/>
            </a:endParaRPr>
          </a:p>
        </p:txBody>
      </p:sp>
      <p:graphicFrame>
        <p:nvGraphicFramePr>
          <p:cNvPr id="14131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802396"/>
              </p:ext>
            </p:extLst>
          </p:nvPr>
        </p:nvGraphicFramePr>
        <p:xfrm>
          <a:off x="8826397" y="1393487"/>
          <a:ext cx="2861733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3" imgW="3087688" imgH="5476875" progId="MS_ClipArt_Gallery.2">
                  <p:embed/>
                </p:oleObj>
              </mc:Choice>
              <mc:Fallback>
                <p:oleObj name="ClipArt" r:id="rId3" imgW="3087688" imgH="5476875" progId="MS_ClipArt_Gallery.2">
                  <p:embed/>
                  <p:pic>
                    <p:nvPicPr>
                      <p:cNvPr id="141314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397" y="1393487"/>
                        <a:ext cx="2861733" cy="496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8872961" y="3896968"/>
            <a:ext cx="1451244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Will consult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FFFFFF"/>
                </a:solidFill>
                <a:latin typeface="Comic Sans MS" pitchFamily="66" charset="0"/>
              </a:rPr>
              <a:t>for food</a:t>
            </a:r>
          </a:p>
        </p:txBody>
      </p:sp>
      <p:sp>
        <p:nvSpPr>
          <p:cNvPr id="141316" name="AutoShape 5"/>
          <p:cNvSpPr>
            <a:spLocks noChangeArrowheads="1"/>
          </p:cNvSpPr>
          <p:nvPr/>
        </p:nvSpPr>
        <p:spPr bwMode="auto">
          <a:xfrm>
            <a:off x="4121426" y="1116013"/>
            <a:ext cx="4751535" cy="1320800"/>
          </a:xfrm>
          <a:prstGeom prst="wedgeRoundRectCallout">
            <a:avLst>
              <a:gd name="adj1" fmla="val -4168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modelers won</a:t>
            </a:r>
            <a:r>
              <a:rPr lang="fr-FR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altLang="ja-JP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be needed anymore because the software company has already done it!</a:t>
            </a:r>
            <a:r>
              <a:rPr lang="ja-JP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317" name="Picture 6" descr="j00788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962" y="2583317"/>
            <a:ext cx="4916885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365604" y="5319034"/>
            <a:ext cx="49168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The beginning of the end? </a:t>
            </a:r>
            <a:br>
              <a:rPr lang="en-US" sz="2400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Various commentators on my </a:t>
            </a:r>
            <a:br>
              <a:rPr lang="en-US" sz="2400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data modelling career, mid-1990s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9EE1B6FA-EF8A-437D-78B0-966113364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512" y="793322"/>
            <a:ext cx="16764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COTS –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Commercial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Off-The-Shelf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292159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141316" grpId="0" animBg="1"/>
      <p:bldP spid="5018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>
              <a:defRPr/>
            </a:pPr>
            <a:r>
              <a:rPr lang="en-US" dirty="0">
                <a:latin typeface="Arial" charset="0"/>
                <a:cs typeface="+mj-cs"/>
              </a:rPr>
              <a:t>Redemption!</a:t>
            </a:r>
          </a:p>
        </p:txBody>
      </p:sp>
      <p:sp>
        <p:nvSpPr>
          <p:cNvPr id="2050051" name="AutoShape 3"/>
          <p:cNvSpPr>
            <a:spLocks noChangeArrowheads="1"/>
          </p:cNvSpPr>
          <p:nvPr/>
        </p:nvSpPr>
        <p:spPr bwMode="auto">
          <a:xfrm>
            <a:off x="956713" y="1292255"/>
            <a:ext cx="3203244" cy="674687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you come on over and do that thing you do?</a:t>
            </a:r>
          </a:p>
        </p:txBody>
      </p:sp>
      <p:sp>
        <p:nvSpPr>
          <p:cNvPr id="2050052" name="AutoShape 4"/>
          <p:cNvSpPr>
            <a:spLocks noChangeArrowheads="1"/>
          </p:cNvSpPr>
          <p:nvPr/>
        </p:nvSpPr>
        <p:spPr bwMode="auto">
          <a:xfrm flipH="1">
            <a:off x="4780686" y="1513790"/>
            <a:ext cx="3377304" cy="674688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guess.  What thing in particular?</a:t>
            </a:r>
          </a:p>
        </p:txBody>
      </p:sp>
      <p:sp>
        <p:nvSpPr>
          <p:cNvPr id="2050053" name="AutoShape 5"/>
          <p:cNvSpPr>
            <a:spLocks noChangeArrowheads="1"/>
          </p:cNvSpPr>
          <p:nvPr/>
        </p:nvSpPr>
        <p:spPr bwMode="auto">
          <a:xfrm>
            <a:off x="1341922" y="2315779"/>
            <a:ext cx="2812873" cy="587375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entity data stuff with the boxes and lines</a:t>
            </a:r>
          </a:p>
        </p:txBody>
      </p:sp>
      <p:sp>
        <p:nvSpPr>
          <p:cNvPr id="2050054" name="AutoShape 6"/>
          <p:cNvSpPr>
            <a:spLocks noChangeArrowheads="1"/>
          </p:cNvSpPr>
          <p:nvPr/>
        </p:nvSpPr>
        <p:spPr bwMode="auto">
          <a:xfrm flipH="1">
            <a:off x="4780686" y="2460151"/>
            <a:ext cx="4136914" cy="674687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data modelling.  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 - what</a:t>
            </a:r>
            <a:r>
              <a:rPr lang="fr-FR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the project?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0055" name="AutoShape 7"/>
          <p:cNvSpPr>
            <a:spLocks noChangeArrowheads="1"/>
          </p:cNvSpPr>
          <p:nvPr/>
        </p:nvSpPr>
        <p:spPr bwMode="auto">
          <a:xfrm>
            <a:off x="430686" y="3134838"/>
            <a:ext cx="3729271" cy="674688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implementing something called SAP.  Our CEO told us to!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0056" name="AutoShape 8"/>
          <p:cNvSpPr>
            <a:spLocks noChangeArrowheads="1"/>
          </p:cNvSpPr>
          <p:nvPr/>
        </p:nvSpPr>
        <p:spPr bwMode="auto">
          <a:xfrm flipH="1">
            <a:off x="4780686" y="3341797"/>
            <a:ext cx="4057085" cy="533400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Uh-huh.  Why do you want my help? </a:t>
            </a:r>
          </a:p>
        </p:txBody>
      </p:sp>
      <p:sp>
        <p:nvSpPr>
          <p:cNvPr id="2050057" name="AutoShape 9"/>
          <p:cNvSpPr>
            <a:spLocks noChangeArrowheads="1"/>
          </p:cNvSpPr>
          <p:nvPr/>
        </p:nvSpPr>
        <p:spPr bwMode="auto">
          <a:xfrm>
            <a:off x="150670" y="4023275"/>
            <a:ext cx="4004126" cy="112180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CA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did that stuff on our Work Order Management System, we all felt we understood our business better than we ever had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0058" name="AutoShape 10"/>
          <p:cNvSpPr>
            <a:spLocks noChangeArrowheads="1"/>
          </p:cNvSpPr>
          <p:nvPr/>
        </p:nvSpPr>
        <p:spPr bwMode="auto">
          <a:xfrm flipH="1">
            <a:off x="4780684" y="5656666"/>
            <a:ext cx="2050019" cy="598487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altLang="ja-JP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altLang="ja-JP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on my way!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3370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2374585"/>
              </p:ext>
            </p:extLst>
          </p:nvPr>
        </p:nvGraphicFramePr>
        <p:xfrm>
          <a:off x="8825584" y="868357"/>
          <a:ext cx="2789502" cy="151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3" imgW="3658772" imgH="2155874" progId="MS_ClipArt_Gallery.2">
                  <p:embed/>
                </p:oleObj>
              </mc:Choice>
              <mc:Fallback>
                <p:oleObj name="ClipArt" r:id="rId3" imgW="3658772" imgH="2155874" progId="MS_ClipArt_Gallery.2">
                  <p:embed/>
                  <p:pic>
                    <p:nvPicPr>
                      <p:cNvPr id="143370" name="Object 1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5584" y="868357"/>
                        <a:ext cx="2789502" cy="151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2048068" y="652465"/>
            <a:ext cx="1776127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client...</a:t>
            </a: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5497957" y="652465"/>
            <a:ext cx="1040349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Alec...</a:t>
            </a: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6A9AC195-1120-CE44-9709-E7A483FD3B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0685" y="4180121"/>
            <a:ext cx="4057085" cy="652464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Great! And what do your SAP consultants say about this?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235259DE-5B31-8246-A30A-316954531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527" y="5490548"/>
            <a:ext cx="3580774" cy="930724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say it</a:t>
            </a:r>
            <a:r>
              <a:rPr lang="fr-FR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altLang="ja-JP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 terrible idea and a waste of time and could you please </a:t>
            </a:r>
            <a:r>
              <a:rPr lang="en-US" altLang="ja-JP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stay home.</a:t>
            </a:r>
            <a:endParaRPr lang="en-US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5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5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5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5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051" grpId="0" animBg="1"/>
      <p:bldP spid="2050052" grpId="0" animBg="1"/>
      <p:bldP spid="2050053" grpId="0" animBg="1"/>
      <p:bldP spid="2050054" grpId="0" animBg="1"/>
      <p:bldP spid="2050055" grpId="0" animBg="1"/>
      <p:bldP spid="2050056" grpId="0" animBg="1"/>
      <p:bldP spid="2050057" grpId="0" animBg="1"/>
      <p:bldP spid="2050058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13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"Process people" make "process" far too difficult</a:t>
            </a:r>
            <a:endParaRPr lang="en-US" sz="2800" dirty="0"/>
          </a:p>
        </p:txBody>
      </p:sp>
      <p:sp>
        <p:nvSpPr>
          <p:cNvPr id="3035140" name="AutoShape 4"/>
          <p:cNvSpPr>
            <a:spLocks noChangeArrowheads="1"/>
          </p:cNvSpPr>
          <p:nvPr/>
        </p:nvSpPr>
        <p:spPr bwMode="auto">
          <a:xfrm>
            <a:off x="624374" y="1596285"/>
            <a:ext cx="3488311" cy="1022267"/>
          </a:xfrm>
          <a:prstGeom prst="wedgeRoundRectCallout">
            <a:avLst>
              <a:gd name="adj1" fmla="val -4168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We need some help with our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Product Lifecycle Management </a:t>
            </a:r>
            <a:r>
              <a:rPr lang="en-US" u="sng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3035141" name="AutoShape 5"/>
          <p:cNvSpPr>
            <a:spLocks noChangeArrowheads="1"/>
          </p:cNvSpPr>
          <p:nvPr/>
        </p:nvSpPr>
        <p:spPr bwMode="auto">
          <a:xfrm flipH="1">
            <a:off x="7945097" y="1591886"/>
            <a:ext cx="3684251" cy="930000"/>
          </a:xfrm>
          <a:prstGeom prst="wedgeRoundRectCallout">
            <a:avLst>
              <a:gd name="adj1" fmla="val -41681"/>
              <a:gd name="adj2" fmla="val 66667"/>
              <a:gd name="adj3" fmla="val 166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no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 spend all day writing business processes, like the </a:t>
            </a:r>
            <a:r>
              <a:rPr lang="en-US" u="sng" dirty="0">
                <a:latin typeface="Arial" charset="0"/>
                <a:ea typeface="ＭＳ Ｐゴシック" charset="0"/>
                <a:cs typeface="ＭＳ Ｐゴシック" charset="0"/>
              </a:rPr>
              <a:t>process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to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Revise Product Brochure Image.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35142" name="Line 6"/>
          <p:cNvSpPr>
            <a:spLocks noChangeShapeType="1"/>
          </p:cNvSpPr>
          <p:nvPr/>
        </p:nvSpPr>
        <p:spPr bwMode="auto">
          <a:xfrm>
            <a:off x="740229" y="4481727"/>
            <a:ext cx="1088911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sz="1400" i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079566" y="2868097"/>
            <a:ext cx="2524490" cy="14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Not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 single process – </a:t>
            </a:r>
            <a:b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it's a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family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of multiple business processes</a:t>
            </a:r>
            <a:b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(a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 area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or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 domain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8768181" y="2800051"/>
            <a:ext cx="3089990" cy="14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b="1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Not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an entire process – </a:t>
            </a:r>
            <a:b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it's a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procedure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providing instructions for a single task</a:t>
            </a:r>
            <a:b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(SWI – standard work instructions)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CCE49-F68D-7D46-BB8D-99D45BA15076}"/>
              </a:ext>
            </a:extLst>
          </p:cNvPr>
          <p:cNvSpPr txBox="1"/>
          <p:nvPr/>
        </p:nvSpPr>
        <p:spPr>
          <a:xfrm>
            <a:off x="8787095" y="4888252"/>
            <a:ext cx="2842253" cy="707886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Most people hear </a:t>
            </a:r>
            <a:r>
              <a:rPr lang="en-US" sz="2000" i="1" dirty="0">
                <a:solidFill>
                  <a:srgbClr val="FF0000"/>
                </a:solidFill>
              </a:rPr>
              <a:t>process</a:t>
            </a:r>
            <a:r>
              <a:rPr lang="en-US" sz="2000" dirty="0">
                <a:solidFill>
                  <a:srgbClr val="FF0000"/>
                </a:solidFill>
              </a:rPr>
              <a:t> and think </a:t>
            </a:r>
            <a:r>
              <a:rPr lang="en-US" sz="2000" i="1" dirty="0">
                <a:solidFill>
                  <a:srgbClr val="FF0000"/>
                </a:solidFill>
              </a:rPr>
              <a:t>procedure!</a:t>
            </a:r>
          </a:p>
        </p:txBody>
      </p:sp>
      <p:sp>
        <p:nvSpPr>
          <p:cNvPr id="3035146" name="AutoShape 10"/>
          <p:cNvSpPr>
            <a:spLocks noChangeArrowheads="1"/>
          </p:cNvSpPr>
          <p:nvPr/>
        </p:nvSpPr>
        <p:spPr bwMode="auto">
          <a:xfrm>
            <a:off x="4600588" y="4726686"/>
            <a:ext cx="2990821" cy="1054239"/>
          </a:xfrm>
          <a:prstGeom prst="wedgeRoundRectCallout">
            <a:avLst>
              <a:gd name="adj1" fmla="val -18233"/>
              <a:gd name="adj2" fmla="val 46259"/>
              <a:gd name="adj3" fmla="val 16667"/>
            </a:avLst>
          </a:prstGeom>
          <a:gradFill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gamma/>
                  <a:shade val="59216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no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Seek balance – </a:t>
            </a:r>
            <a:b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“business process” </a:t>
            </a:r>
            <a:b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lies between the extremes</a:t>
            </a:r>
          </a:p>
        </p:txBody>
      </p:sp>
      <p:pic>
        <p:nvPicPr>
          <p:cNvPr id="11266" name="Picture 2" descr="Council Post: Work-Life Balance Is No Longer Just A Company Issue">
            <a:extLst>
              <a:ext uri="{FF2B5EF4-FFF2-40B4-BE49-F238E27FC236}">
                <a16:creationId xmlns:a16="http://schemas.microsoft.com/office/drawing/2014/main" id="{5F0A7D6A-D925-2E47-97FF-69375FD9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724" y="1585614"/>
            <a:ext cx="2876551" cy="19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02C0902C-7750-2B46-8D65-618E71F6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5802" y="5940820"/>
            <a:ext cx="6340392" cy="400752"/>
          </a:xfrm>
          <a:prstGeom prst="rect">
            <a:avLst/>
          </a:prstGeom>
          <a:solidFill>
            <a:srgbClr val="FFFD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CA" altLang="ja-JP" sz="2400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key issues – granularity and orientation</a:t>
            </a:r>
            <a:endParaRPr lang="en-US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C3072730-ABBB-5A4A-8C63-C1799B91B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056" y="3943992"/>
            <a:ext cx="4983884" cy="369974"/>
          </a:xfrm>
          <a:prstGeom prst="rect">
            <a:avLst/>
          </a:prstGeom>
          <a:solidFill>
            <a:srgbClr val="FFFD78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whole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spectrum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of interpretations of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process.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940B1-8910-3533-970B-C5521FADC8DB}"/>
              </a:ext>
            </a:extLst>
          </p:cNvPr>
          <p:cNvSpPr txBox="1"/>
          <p:nvPr/>
        </p:nvSpPr>
        <p:spPr>
          <a:xfrm>
            <a:off x="885238" y="793377"/>
            <a:ext cx="10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– No clarity on what "Business Process" means…</a:t>
            </a:r>
          </a:p>
        </p:txBody>
      </p:sp>
    </p:spTree>
    <p:extLst>
      <p:ext uri="{BB962C8B-B14F-4D97-AF65-F5344CB8AC3E}">
        <p14:creationId xmlns:p14="http://schemas.microsoft.com/office/powerpoint/2010/main" val="305802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92075" tIns="46038" rIns="92075" bIns="46038"/>
          <a:lstStyle/>
          <a:p>
            <a:r>
              <a:rPr lang="en-US" sz="2800">
                <a:latin typeface="Arial" charset="0"/>
              </a:rPr>
              <a:t>The outcome – using DM for ERP configuration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8200783" y="2620687"/>
            <a:ext cx="3580400" cy="31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Location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Item &amp; Type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PO, PO Line Item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Req'n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Req'n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 Item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Release, Release Line Item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Definition, WD Line Item</a:t>
            </a:r>
          </a:p>
          <a:p>
            <a:pPr marL="342900" indent="-342900" defTabSz="863600">
              <a:spcBef>
                <a:spcPct val="0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etc. etc. etc.</a:t>
            </a: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885238" y="915712"/>
            <a:ext cx="7315545" cy="1585912"/>
          </a:xfrm>
          <a:prstGeom prst="rect">
            <a:avLst/>
          </a:prstGeom>
          <a:solidFill>
            <a:srgbClr val="0064AF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situation:</a:t>
            </a:r>
          </a:p>
          <a:p>
            <a:pPr marL="285750" indent="-285750" defTabSz="457200">
              <a:buFont typeface="Arial"/>
              <a:buChar char="•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 selects SAP as platform for process transformation</a:t>
            </a:r>
          </a:p>
          <a:p>
            <a:pPr marL="285750" indent="-285750" defTabSz="457200">
              <a:buFont typeface="Arial"/>
              <a:buChar char="•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 to understand as-is </a:t>
            </a:r>
            <a:r>
              <a:rPr lang="en-US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processes 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map to package and decide on configuration options </a:t>
            </a:r>
          </a:p>
          <a:p>
            <a:pPr marL="285750" indent="-285750" defTabSz="457200">
              <a:buFont typeface="Arial"/>
              <a:buChar char="•"/>
              <a:defRPr/>
            </a:pPr>
            <a:r>
              <a:rPr lang="en-CA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felt the integrator was coercing them, wanted my help</a:t>
            </a: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772312" y="2620687"/>
            <a:ext cx="6125796" cy="1892900"/>
          </a:xfrm>
          <a:prstGeom prst="rect">
            <a:avLst/>
          </a:prstGeom>
          <a:solidFill>
            <a:srgbClr val="19056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227013" indent="-227013" defTabSz="863600">
              <a:lnSpc>
                <a:spcPct val="85000"/>
              </a:lnSpc>
              <a:spcBef>
                <a:spcPct val="40000"/>
              </a:spcBef>
              <a:buClr>
                <a:srgbClr val="FF0066"/>
              </a:buClr>
              <a:buSzPct val="65000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approach:</a:t>
            </a:r>
          </a:p>
          <a:p>
            <a:pPr marL="285750" indent="-285750" defTabSz="863600">
              <a:lnSpc>
                <a:spcPct val="85000"/>
              </a:lnSpc>
              <a:spcBef>
                <a:spcPct val="40000"/>
              </a:spcBef>
              <a:buSzPct val="100000"/>
              <a:buFont typeface="Arial"/>
              <a:buChar char="•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of 7 builds 45 entity </a:t>
            </a:r>
            <a:r>
              <a:rPr lang="en-US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model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two days</a:t>
            </a:r>
          </a:p>
          <a:p>
            <a:pPr marL="285750" indent="-285750" defTabSz="863600">
              <a:lnSpc>
                <a:spcPct val="85000"/>
              </a:lnSpc>
              <a:spcBef>
                <a:spcPct val="40000"/>
              </a:spcBef>
              <a:buSzPct val="100000"/>
              <a:buFont typeface="Arial"/>
              <a:buChar char="•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ja-JP" alt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altLang="ja-JP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good, what</a:t>
            </a:r>
            <a:r>
              <a:rPr lang="fr-FR" altLang="ja-JP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not good</a:t>
            </a:r>
            <a:r>
              <a:rPr lang="ja-JP" alt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current business rules, revise concept model</a:t>
            </a:r>
          </a:p>
          <a:p>
            <a:pPr marL="285750" indent="-285750" defTabSz="863600">
              <a:lnSpc>
                <a:spcPct val="85000"/>
              </a:lnSpc>
              <a:spcBef>
                <a:spcPct val="40000"/>
              </a:spcBef>
              <a:buSzPct val="100000"/>
              <a:buFont typeface="Arial"/>
              <a:buChar char="•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this knowledge on configuration activities with </a:t>
            </a:r>
            <a:b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model as an overall map</a:t>
            </a:r>
          </a:p>
        </p:txBody>
      </p:sp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455060" y="4644462"/>
            <a:ext cx="5085428" cy="2052362"/>
          </a:xfrm>
          <a:prstGeom prst="rect">
            <a:avLst/>
          </a:prstGeom>
          <a:solidFill>
            <a:srgbClr val="14AA1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227013" indent="-227013" defTabSz="863600">
              <a:lnSpc>
                <a:spcPct val="85000"/>
              </a:lnSpc>
              <a:spcBef>
                <a:spcPct val="40000"/>
              </a:spcBef>
              <a:buClr>
                <a:srgbClr val="FF0066"/>
              </a:buClr>
              <a:buSzPct val="65000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key points:</a:t>
            </a:r>
          </a:p>
          <a:p>
            <a:pPr marL="285750" indent="-285750" defTabSz="863600">
              <a:lnSpc>
                <a:spcPct val="85000"/>
              </a:lnSpc>
              <a:spcBef>
                <a:spcPct val="40000"/>
              </a:spcBef>
              <a:buSzPct val="100000"/>
              <a:buFont typeface="Arial"/>
              <a:buChar char="•"/>
              <a:defRPr/>
            </a:pPr>
            <a:r>
              <a:rPr lang="en-US" b="1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Client-initiated, not IT</a:t>
            </a:r>
          </a:p>
          <a:p>
            <a:pPr marL="285750" indent="-285750" defTabSz="863600">
              <a:lnSpc>
                <a:spcPct val="85000"/>
              </a:lnSpc>
              <a:spcBef>
                <a:spcPct val="40000"/>
              </a:spcBef>
              <a:buSzPct val="100000"/>
              <a:buFont typeface="Arial"/>
              <a:buChar char="•"/>
              <a:defRPr/>
            </a:pP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 global showcase account</a:t>
            </a:r>
          </a:p>
          <a:p>
            <a:pPr marL="285750" indent="-285750" defTabSz="863600">
              <a:lnSpc>
                <a:spcPct val="85000"/>
              </a:lnSpc>
              <a:spcBef>
                <a:spcPct val="40000"/>
              </a:spcBef>
              <a:buSzPct val="100000"/>
              <a:buFont typeface="Arial"/>
              <a:buChar char="•"/>
              <a:defRPr/>
            </a:pPr>
            <a:r>
              <a:rPr lang="en-CA" altLang="ja-JP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– </a:t>
            </a:r>
            <a:r>
              <a:rPr lang="ja-JP" alt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value from those two days </a:t>
            </a:r>
            <a:b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anything else we did!</a:t>
            </a:r>
            <a:r>
              <a:rPr lang="ja-JP" alt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863600">
              <a:lnSpc>
                <a:spcPct val="85000"/>
              </a:lnSpc>
              <a:spcBef>
                <a:spcPct val="40000"/>
              </a:spcBef>
              <a:buSzPct val="100000"/>
              <a:buFont typeface="Arial"/>
              <a:buChar char="•"/>
              <a:defRPr/>
            </a:pPr>
            <a:r>
              <a:rPr lang="en-CA" altLang="ja-JP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 – </a:t>
            </a:r>
            <a:r>
              <a:rPr lang="ja-JP" alt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FR" altLang="ja-JP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not irrelevant!</a:t>
            </a:r>
            <a:r>
              <a:rPr lang="ja-JP" altLang="en-US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D9DC63-C8C1-3D42-9D28-157ACE7E5D72}"/>
              </a:ext>
            </a:extLst>
          </p:cNvPr>
          <p:cNvSpPr/>
          <p:nvPr/>
        </p:nvSpPr>
        <p:spPr>
          <a:xfrm>
            <a:off x="8630023" y="915712"/>
            <a:ext cx="3209052" cy="1034129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spAutoFit/>
          </a:bodyPr>
          <a:lstStyle/>
          <a:p>
            <a:pPr lvl="0" defTabSz="79375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CA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#1 reason for unhappiness with the selected COTS solution – </a:t>
            </a:r>
            <a:br>
              <a:rPr lang="en-CA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CA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 data model mismatch!</a:t>
            </a:r>
          </a:p>
        </p:txBody>
      </p:sp>
    </p:spTree>
    <p:extLst>
      <p:ext uri="{BB962C8B-B14F-4D97-AF65-F5344CB8AC3E}">
        <p14:creationId xmlns:p14="http://schemas.microsoft.com/office/powerpoint/2010/main" val="419990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/>
      <p:bldP spid="73731" grpId="0" animBg="1"/>
      <p:bldP spid="73732" grpId="0" animBg="1"/>
      <p:bldP spid="73734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85238" y="1"/>
            <a:ext cx="11306762" cy="652464"/>
          </a:xfrm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>
                <a:latin typeface="Arial" charset="0"/>
              </a:rPr>
              <a:t>“Quick wins” example – selecting an application with verbs and nouns</a:t>
            </a:r>
          </a:p>
        </p:txBody>
      </p:sp>
      <p:sp>
        <p:nvSpPr>
          <p:cNvPr id="149506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885238" y="882650"/>
            <a:ext cx="4576763" cy="31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indent="0" defTabSz="873125">
              <a:buClr>
                <a:srgbClr val="FF9933"/>
              </a:buClr>
              <a:buNone/>
            </a:pPr>
            <a:r>
              <a:rPr lang="en-US" sz="2400" dirty="0">
                <a:latin typeface="Arial" charset="0"/>
              </a:rPr>
              <a:t>Selecting of new Financials app is hopelessly bogged down despite huge effort to develop and maintain a BDM*</a:t>
            </a:r>
          </a:p>
        </p:txBody>
      </p:sp>
      <p:graphicFrame>
        <p:nvGraphicFramePr>
          <p:cNvPr id="149507" name="Object 4"/>
          <p:cNvGraphicFramePr>
            <a:graphicFrameLocks noGrp="1"/>
          </p:cNvGraphicFramePr>
          <p:nvPr>
            <p:ph sz="half" idx="4294967295"/>
          </p:nvPr>
        </p:nvGraphicFramePr>
        <p:xfrm>
          <a:off x="8099425" y="1254125"/>
          <a:ext cx="4092575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158996" imgH="3566160" progId="Word.Document.8">
                  <p:embed/>
                </p:oleObj>
              </mc:Choice>
              <mc:Fallback>
                <p:oleObj name="Document" r:id="rId3" imgW="4158996" imgH="3566160" progId="Word.Document.8">
                  <p:embed/>
                  <p:pic>
                    <p:nvPicPr>
                      <p:cNvPr id="149507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9425" y="1254125"/>
                        <a:ext cx="4092575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082408" y="4867729"/>
            <a:ext cx="4467225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defTabSz="873125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000000"/>
              </a:buClr>
              <a:buSzPct val="65000"/>
              <a:defRPr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BDM issues</a:t>
            </a:r>
          </a:p>
          <a:p>
            <a:pPr marL="342900" indent="-342900" defTabSz="873125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Time consuming</a:t>
            </a:r>
          </a:p>
          <a:p>
            <a:pPr marL="342900" indent="-342900" defTabSz="873125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Most apps meet most criteria</a:t>
            </a:r>
          </a:p>
          <a:p>
            <a:pPr marL="342900" indent="-342900" defTabSz="873125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Still can</a:t>
            </a:r>
            <a:r>
              <a:rPr lang="uk-UA" altLang="ja-JP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'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 tell if an app will work well in your environment</a:t>
            </a:r>
          </a:p>
        </p:txBody>
      </p:sp>
      <p:graphicFrame>
        <p:nvGraphicFramePr>
          <p:cNvPr id="149509" name="Object 6"/>
          <p:cNvGraphicFramePr>
            <a:graphicFrameLocks/>
          </p:cNvGraphicFramePr>
          <p:nvPr/>
        </p:nvGraphicFramePr>
        <p:xfrm>
          <a:off x="3214739" y="2768602"/>
          <a:ext cx="1495425" cy="183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Art" r:id="rId5" imgW="2978794" imgH="3659072" progId="MS_ClipArt_Gallery.2">
                  <p:embed/>
                </p:oleObj>
              </mc:Choice>
              <mc:Fallback>
                <p:oleObj name="ClipArt" r:id="rId5" imgW="2978794" imgH="3659072" progId="MS_ClipArt_Gallery.2">
                  <p:embed/>
                  <p:pic>
                    <p:nvPicPr>
                      <p:cNvPr id="149509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739" y="2768602"/>
                        <a:ext cx="1495425" cy="1839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8622851" y="4758532"/>
            <a:ext cx="171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* Big Dumb Matrix</a:t>
            </a:r>
          </a:p>
        </p:txBody>
      </p:sp>
    </p:spTree>
    <p:extLst>
      <p:ext uri="{BB962C8B-B14F-4D97-AF65-F5344CB8AC3E}">
        <p14:creationId xmlns:p14="http://schemas.microsoft.com/office/powerpoint/2010/main" val="317200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/>
      <p:bldP spid="747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dirty="0">
                <a:latin typeface="Arial" charset="0"/>
              </a:rPr>
              <a:t>Using DM for purchased application selection – verbs and nouns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39055" y="2182939"/>
            <a:ext cx="4503738" cy="2635250"/>
          </a:xfrm>
          <a:prstGeom prst="rect">
            <a:avLst/>
          </a:prstGeom>
          <a:solidFill>
            <a:srgbClr val="19056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0066"/>
              </a:buClr>
              <a:buSzPct val="65000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approach: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Small team builds 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thing model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”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b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(concept model, ~60 entities total, 15 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core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”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 each core entity, </a:t>
            </a:r>
            <a:b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identify 3 to 5 life cycle events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 each event, develop scenario w. data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Turn over to </a:t>
            </a:r>
            <a:r>
              <a:rPr lang="en-US" sz="1600" b="1" i="1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paid</a:t>
            </a: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app vendors – “Show us!” </a:t>
            </a:r>
          </a:p>
          <a:p>
            <a:pPr marL="452438" lvl="1" indent="-223838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“How do you support the data model?”</a:t>
            </a:r>
          </a:p>
          <a:p>
            <a:pPr marL="452438" lvl="1" indent="-223838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“How do you handle scenarios?”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713080" y="1960689"/>
            <a:ext cx="2778005" cy="246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342900" indent="-342900" defTabSz="863600" eaLnBrk="0" hangingPunct="0">
              <a:buSzPct val="100000"/>
              <a:defRPr/>
            </a:pPr>
            <a:r>
              <a:rPr lang="ja-JP" altLang="en-US" sz="1400" b="1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“</a:t>
            </a:r>
            <a:r>
              <a:rPr lang="en-US" altLang="ja-JP" sz="1400" b="1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Things we track…</a:t>
            </a:r>
            <a:r>
              <a:rPr lang="ja-JP" altLang="en-US" sz="1400" b="1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”</a:t>
            </a:r>
            <a:endParaRPr lang="en-US" altLang="ja-JP" sz="1400" b="1" i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Project, Work Order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Plant, Plant Equipment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Product Type, Product Lot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Product Inventory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Sale, Transfer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Location, Ledger Entity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Financial Category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Responsibility Center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Account, Sub-Account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Fixed Asset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524831" y="5065840"/>
            <a:ext cx="5632740" cy="1311359"/>
          </a:xfrm>
          <a:prstGeom prst="rect">
            <a:avLst/>
          </a:prstGeom>
          <a:solidFill>
            <a:srgbClr val="14AA1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0066"/>
              </a:buClr>
              <a:buSzPct val="65000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key points: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It worked! – saw how an app would support the business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Didn</a:t>
            </a:r>
            <a:r>
              <a:rPr lang="uk-UA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initially call it 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 modelling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”</a:t>
            </a:r>
            <a:endParaRPr lang="en-US" altLang="ja-JP" sz="1600" kern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Left vendor some room - 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“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Here</a:t>
            </a:r>
            <a:r>
              <a:rPr lang="uk-UA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 how we</a:t>
            </a:r>
            <a:r>
              <a:rPr lang="uk-UA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 do it.</a:t>
            </a:r>
            <a:r>
              <a:rPr lang="ja-JP" alt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”</a:t>
            </a:r>
            <a:endParaRPr lang="en-US" sz="1600" kern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708639" y="4596101"/>
            <a:ext cx="2888611" cy="138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marL="342900" indent="-342900" defTabSz="863600" eaLnBrk="0" hangingPunct="0">
              <a:buSzPct val="100000"/>
              <a:defRPr/>
            </a:pPr>
            <a:r>
              <a:rPr lang="en-US" altLang="ja-JP" sz="1400" b="1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Events that happen to them…</a:t>
            </a:r>
            <a:r>
              <a:rPr lang="ja-JP" altLang="en-US" sz="1400" b="1" i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”</a:t>
            </a:r>
            <a:endParaRPr lang="en-US" altLang="ja-JP" sz="1400" b="1" i="1" kern="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42900" indent="-342900" defTabSz="863600" eaLnBrk="0" hangingPunct="0">
              <a:buSzPct val="100000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Fixed Asset is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Acquired or Constructed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Depreciated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Transferred</a:t>
            </a:r>
          </a:p>
          <a:p>
            <a:pPr marL="342900" indent="-342900" defTabSz="863600" eaLnBrk="0" hangingPunct="0">
              <a:buSzPct val="100000"/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Disposed Of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8248543" y="4355281"/>
            <a:ext cx="460096" cy="24082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defRPr/>
            </a:pPr>
            <a:endParaRPr lang="en-US" sz="2800" ker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1624708" y="748459"/>
            <a:ext cx="5818209" cy="1197594"/>
          </a:xfrm>
          <a:prstGeom prst="rect">
            <a:avLst/>
          </a:prstGeom>
          <a:solidFill>
            <a:srgbClr val="0064AF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defTabSz="457200">
              <a:buClr>
                <a:srgbClr val="000000"/>
              </a:buClr>
              <a:defRPr/>
            </a:pPr>
            <a:r>
              <a:rPr lang="en-US" sz="1600" kern="0" dirty="0">
                <a:solidFill>
                  <a:srgbClr val="FFFFFF"/>
                </a:solidFill>
                <a:latin typeface="Calibri" charset="0"/>
                <a:ea typeface="ＭＳ Ｐゴシック" charset="0"/>
              </a:rPr>
              <a:t>The problem: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Selection of new Financials app is hopelessly bogged down</a:t>
            </a:r>
            <a:b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</a:br>
            <a:r>
              <a:rPr lang="en-US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(and a matrix of almost 1000 “requirements” </a:t>
            </a:r>
            <a:r>
              <a:rPr lang="en-US" sz="1600" kern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wasn</a:t>
            </a:r>
            <a:r>
              <a:rPr lang="uk-UA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helping)</a:t>
            </a:r>
          </a:p>
          <a:p>
            <a:pPr marL="227013" indent="-227013" defTabSz="863600" eaLnBrk="0" hangingPunct="0">
              <a:lnSpc>
                <a:spcPct val="85000"/>
              </a:lnSpc>
              <a:spcBef>
                <a:spcPct val="40000"/>
              </a:spcBef>
              <a:buClr>
                <a:srgbClr val="FFFFFF"/>
              </a:buClr>
              <a:buFont typeface="Wingdings" charset="0"/>
              <a:buChar char="§"/>
              <a:defRPr/>
            </a:pPr>
            <a:r>
              <a:rPr lang="en-US" altLang="ja-JP" sz="1600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Worse – </a:t>
            </a:r>
            <a:r>
              <a:rPr lang="en-US" sz="1600" i="1" kern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matrix points to the app no one wants!</a:t>
            </a:r>
            <a:endParaRPr lang="en-US" altLang="ja-JP" sz="1600" i="1" kern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6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latin typeface="Arial" charset="0"/>
              </a:rPr>
              <a:t>Another example </a:t>
            </a:r>
            <a:r>
              <a:rPr lang="mr-IN" sz="2400" dirty="0">
                <a:latin typeface="Arial" charset="0"/>
              </a:rPr>
              <a:t>–</a:t>
            </a:r>
            <a:r>
              <a:rPr lang="en-US" sz="2400" dirty="0">
                <a:latin typeface="Arial" charset="0"/>
              </a:rPr>
              <a:t> Concept Model shows possibility of major process change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9127" y="688467"/>
            <a:ext cx="1174194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Global mining company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hires me to help with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Business Process in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support of ERP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changeover.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I "snuck in" some</a:t>
            </a:r>
            <a:br>
              <a:rPr lang="en-US" sz="2000" dirty="0">
                <a:solidFill>
                  <a:srgbClr val="000000"/>
                </a:solidFill>
                <a:latin typeface="Arial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</a:rPr>
              <a:t>q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uick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informal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Concept Modelling.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This highlighted many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areas lacking clarity: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Program vs. Project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Site vs. BU Location vs. Country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charset="0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Requisition vs. Quote vs. Purchase Order</a:t>
            </a:r>
          </a:p>
          <a:p>
            <a:pPr lvl="0" eaLnBrk="1" hangingPunct="1">
              <a:buClr>
                <a:srgbClr val="000000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1:1 relationships among PO/PO Line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Item, Packing Slip/Packing Slip Item, 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Invoice/Invoice Line Item showed that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Invoiceless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Payment,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 major process change, was possible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 did not use any data modelling terminology until the end!</a:t>
            </a:r>
          </a:p>
        </p:txBody>
      </p:sp>
      <p:pic>
        <p:nvPicPr>
          <p:cNvPr id="9" name="Picture 8" descr="Teck E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337" y="682117"/>
            <a:ext cx="8620836" cy="390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C5D8C-2200-87EC-07F2-D5FADB15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Entities to Events (Services) to Use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559FB-5820-772E-22D9-7B429437C6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48"/>
          <a:stretch/>
        </p:blipFill>
        <p:spPr>
          <a:xfrm>
            <a:off x="252271" y="1455725"/>
            <a:ext cx="9033462" cy="535266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5EC19F-3E90-A841-63E6-FF7F05193427}"/>
              </a:ext>
            </a:extLst>
          </p:cNvPr>
          <p:cNvCxnSpPr/>
          <p:nvPr/>
        </p:nvCxnSpPr>
        <p:spPr>
          <a:xfrm>
            <a:off x="4641399" y="2955235"/>
            <a:ext cx="662608" cy="0"/>
          </a:xfrm>
          <a:prstGeom prst="line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3F4A87-E6F7-BE0E-9DF6-65CA703915D1}"/>
              </a:ext>
            </a:extLst>
          </p:cNvPr>
          <p:cNvCxnSpPr>
            <a:cxnSpLocks/>
          </p:cNvCxnSpPr>
          <p:nvPr/>
        </p:nvCxnSpPr>
        <p:spPr>
          <a:xfrm>
            <a:off x="5323886" y="3551583"/>
            <a:ext cx="775251" cy="0"/>
          </a:xfrm>
          <a:prstGeom prst="line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B2F916-3D5B-355C-2C12-1471C0DF6F13}"/>
              </a:ext>
            </a:extLst>
          </p:cNvPr>
          <p:cNvCxnSpPr>
            <a:cxnSpLocks/>
          </p:cNvCxnSpPr>
          <p:nvPr/>
        </p:nvCxnSpPr>
        <p:spPr>
          <a:xfrm>
            <a:off x="3117399" y="3637722"/>
            <a:ext cx="543338" cy="0"/>
          </a:xfrm>
          <a:prstGeom prst="line">
            <a:avLst/>
          </a:prstGeom>
          <a:ln w="317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55EE9C2-5C0D-69C0-C652-0324336DA3B7}"/>
              </a:ext>
            </a:extLst>
          </p:cNvPr>
          <p:cNvSpPr>
            <a:spLocks noChangeArrowheads="1"/>
          </p:cNvSpPr>
          <p:nvPr/>
        </p:nvSpPr>
        <p:spPr bwMode="auto">
          <a:xfrm rot="20934294">
            <a:off x="7024330" y="5134169"/>
            <a:ext cx="4860430" cy="104336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xmlns:lc="http://schemas.openxmlformats.org/drawingml/2006/lockedCanvas"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>
                <a:srgbClr val="CC3300"/>
              </a:buClr>
              <a:buSzPct val="125000"/>
              <a:buFont typeface="Wingdings" charset="0"/>
              <a:buNone/>
              <a:tabLst/>
              <a:defRPr/>
            </a:pP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 charset="0"/>
              </a:rPr>
              <a:t>A Concept Model is a great </a:t>
            </a:r>
            <a:b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 charset="0"/>
              </a:rPr>
            </a:b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 charset="0"/>
              </a:rPr>
              <a:t>starting point for discovering your </a:t>
            </a:r>
            <a:b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 charset="0"/>
              </a:rPr>
            </a:br>
            <a:r>
              <a:rPr kumimoji="0" lang="en-CA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ＭＳ Ｐゴシック" charset="0"/>
              </a:rPr>
              <a:t>Services and Use Cases (User Stories)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134670-C7C1-1F95-7961-A2CD100F9E4F}"/>
              </a:ext>
            </a:extLst>
          </p:cNvPr>
          <p:cNvGrpSpPr/>
          <p:nvPr/>
        </p:nvGrpSpPr>
        <p:grpSpPr>
          <a:xfrm>
            <a:off x="4864100" y="3775958"/>
            <a:ext cx="5409045" cy="968229"/>
            <a:chOff x="4864100" y="3775958"/>
            <a:chExt cx="5409045" cy="968229"/>
          </a:xfrm>
        </p:grpSpPr>
        <p:sp>
          <p:nvSpPr>
            <p:cNvPr id="10" name="AutoShape 31">
              <a:extLst>
                <a:ext uri="{FF2B5EF4-FFF2-40B4-BE49-F238E27FC236}">
                  <a16:creationId xmlns:a16="http://schemas.microsoft.com/office/drawing/2014/main" id="{C732847A-4E39-4987-05E4-8819076C4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5345" y="3913925"/>
              <a:ext cx="1447800" cy="830262"/>
            </a:xfrm>
            <a:prstGeom prst="roundRect">
              <a:avLst>
                <a:gd name="adj" fmla="val 16667"/>
              </a:avLst>
            </a:prstGeom>
            <a:solidFill>
              <a:srgbClr val="003366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107763" dir="2700000" algn="ctr" rotWithShape="0">
                      <a:schemeClr val="tx2"/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  <a:t>Concept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  <a:t>Model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FE35C45-632B-57D2-725B-E37E6B6B2E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4100" y="3775958"/>
              <a:ext cx="3961245" cy="42859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FA94D6-D24F-B0CB-AA29-0E89B46B0E6B}"/>
              </a:ext>
            </a:extLst>
          </p:cNvPr>
          <p:cNvGrpSpPr/>
          <p:nvPr/>
        </p:nvGrpSpPr>
        <p:grpSpPr>
          <a:xfrm>
            <a:off x="5478361" y="2858326"/>
            <a:ext cx="4794784" cy="868363"/>
            <a:chOff x="5478361" y="2858326"/>
            <a:chExt cx="4794784" cy="868363"/>
          </a:xfrm>
        </p:grpSpPr>
        <p:sp>
          <p:nvSpPr>
            <p:cNvPr id="9" name="AutoShape 30">
              <a:extLst>
                <a:ext uri="{FF2B5EF4-FFF2-40B4-BE49-F238E27FC236}">
                  <a16:creationId xmlns:a16="http://schemas.microsoft.com/office/drawing/2014/main" id="{0F9CF3F9-86D0-9441-B5D1-B97C67559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5345" y="2858326"/>
              <a:ext cx="1447800" cy="868363"/>
            </a:xfrm>
            <a:prstGeom prst="roundRect">
              <a:avLst>
                <a:gd name="adj" fmla="val 16667"/>
              </a:avLst>
            </a:prstGeom>
            <a:solidFill>
              <a:srgbClr val="80008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107763" dir="2700000" algn="ctr" rotWithShape="0">
                      <a:schemeClr val="tx2"/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  <a:t>Service Specification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</a:b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  <a:t>(Events)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8BCC1CE-BD3E-26EB-AFE5-0A5704DADE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8361" y="3276695"/>
              <a:ext cx="3346984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292AC0-C899-77C0-5544-063BDE0E32CB}"/>
              </a:ext>
            </a:extLst>
          </p:cNvPr>
          <p:cNvGrpSpPr/>
          <p:nvPr/>
        </p:nvGrpSpPr>
        <p:grpSpPr>
          <a:xfrm>
            <a:off x="5639847" y="1785088"/>
            <a:ext cx="4633298" cy="868363"/>
            <a:chOff x="5639847" y="1785088"/>
            <a:chExt cx="4633298" cy="868363"/>
          </a:xfrm>
        </p:grpSpPr>
        <p:sp>
          <p:nvSpPr>
            <p:cNvPr id="3" name="AutoShape 29">
              <a:extLst>
                <a:ext uri="{FF2B5EF4-FFF2-40B4-BE49-F238E27FC236}">
                  <a16:creationId xmlns:a16="http://schemas.microsoft.com/office/drawing/2014/main" id="{33D3592A-AC36-E2D6-39DB-6FBC5823E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5345" y="1785088"/>
              <a:ext cx="1447800" cy="868363"/>
            </a:xfrm>
            <a:prstGeom prst="roundRect">
              <a:avLst>
                <a:gd name="adj" fmla="val 16667"/>
              </a:avLst>
            </a:prstGeom>
            <a:solidFill>
              <a:srgbClr val="80008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107763" dir="2700000" algn="ctr" rotWithShape="0">
                      <a:schemeClr val="tx2"/>
                    </a:outerShdw>
                  </a:effectLst>
                </a14:hiddenEffects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anchor="ctr"/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ＭＳ Ｐゴシック" charset="0"/>
                </a:rPr>
                <a:t>Use Case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0E36CF-8023-C8E8-E1C0-25E8AB73D1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9847" y="2294752"/>
              <a:ext cx="3185498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A8F73B5-5647-2A18-F682-E546243E8132}"/>
              </a:ext>
            </a:extLst>
          </p:cNvPr>
          <p:cNvSpPr/>
          <p:nvPr/>
        </p:nvSpPr>
        <p:spPr>
          <a:xfrm>
            <a:off x="312474" y="6115892"/>
            <a:ext cx="646806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CC0000"/>
              </a:buClr>
              <a:buSzPct val="125000"/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sz="2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Service-Oriented Business Analysis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D6AFB-1CD2-1885-A0B3-94DEC16C01C8}"/>
              </a:ext>
            </a:extLst>
          </p:cNvPr>
          <p:cNvSpPr/>
          <p:nvPr/>
        </p:nvSpPr>
        <p:spPr>
          <a:xfrm>
            <a:off x="10329022" y="3913925"/>
            <a:ext cx="1781189" cy="830261"/>
          </a:xfrm>
          <a:prstGeom prst="rect">
            <a:avLst/>
          </a:prstGeom>
          <a:noFill/>
          <a:ln w="12700">
            <a:noFill/>
          </a:ln>
        </p:spPr>
        <p:txBody>
          <a:bodyPr wrap="square" lIns="36000" tIns="36000" rIns="36000" bIns="36000" anchor="t" anchorCtr="0">
            <a:noAutofit/>
          </a:bodyPr>
          <a:lstStyle/>
          <a:p>
            <a:pPr>
              <a:spcBef>
                <a:spcPct val="0"/>
              </a:spcBef>
              <a:buClr>
                <a:srgbClr val="CC0000"/>
              </a:buClr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Entity </a:t>
            </a:r>
            <a:b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simply a "thing"</a:t>
            </a:r>
          </a:p>
          <a:p>
            <a:pPr>
              <a:spcBef>
                <a:spcPct val="0"/>
              </a:spcBef>
              <a:buClr>
                <a:srgbClr val="CC0000"/>
              </a:buClr>
            </a:pPr>
            <a:r>
              <a:rPr lang="en-US" altLang="ja-JP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 core Noun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D9BC3C-B3CA-8C41-0A3A-E7030A76EE1A}"/>
              </a:ext>
            </a:extLst>
          </p:cNvPr>
          <p:cNvSpPr/>
          <p:nvPr/>
        </p:nvSpPr>
        <p:spPr>
          <a:xfrm>
            <a:off x="10288372" y="2951943"/>
            <a:ext cx="1862490" cy="868364"/>
          </a:xfrm>
          <a:prstGeom prst="rect">
            <a:avLst/>
          </a:prstGeom>
          <a:noFill/>
          <a:ln w="12700">
            <a:noFill/>
          </a:ln>
        </p:spPr>
        <p:txBody>
          <a:bodyPr wrap="square" lIns="36000" tIns="36000" rIns="36000" bIns="36000" anchor="t" anchorCtr="0">
            <a:noAutofit/>
          </a:bodyPr>
          <a:lstStyle/>
          <a:p>
            <a:pPr>
              <a:spcBef>
                <a:spcPct val="0"/>
              </a:spcBef>
              <a:buClr>
                <a:srgbClr val="CC0000"/>
              </a:buClr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(or Event)</a:t>
            </a:r>
          </a:p>
          <a:p>
            <a:pPr>
              <a:spcBef>
                <a:spcPct val="0"/>
              </a:spcBef>
              <a:buClr>
                <a:srgbClr val="CC0000"/>
              </a:buClr>
            </a:pPr>
            <a:r>
              <a:rPr lang="en-US" altLang="ja-JP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add a Verb </a:t>
            </a:r>
            <a:br>
              <a:rPr lang="en-US" altLang="ja-JP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Noun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3E6D74-5C75-CF8B-8523-3640DC89349F}"/>
              </a:ext>
            </a:extLst>
          </p:cNvPr>
          <p:cNvSpPr/>
          <p:nvPr/>
        </p:nvSpPr>
        <p:spPr>
          <a:xfrm>
            <a:off x="10378496" y="1780774"/>
            <a:ext cx="1900227" cy="848078"/>
          </a:xfrm>
          <a:prstGeom prst="rect">
            <a:avLst/>
          </a:prstGeom>
          <a:noFill/>
          <a:ln w="12700">
            <a:noFill/>
          </a:ln>
        </p:spPr>
        <p:txBody>
          <a:bodyPr wrap="square" lIns="0" tIns="36000" rIns="36000" bIns="360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Case </a:t>
            </a:r>
            <a:r>
              <a:rPr lang="en-US" sz="1600" i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br>
              <a:rPr lang="en-US" sz="1600" i="1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User Story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add Who and 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kumimoji="0" lang="en-US" altLang="ja-JP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4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8" grpId="0" animBg="1"/>
      <p:bldP spid="19" grpId="0" animBg="1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>
                <a:latin typeface="Calibri" charset="0"/>
              </a:rPr>
              <a:t>Example – simple Concept Modelling to clarify the process</a:t>
            </a:r>
            <a:endParaRPr lang="en-CA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54173" y="674480"/>
            <a:ext cx="10674958" cy="320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eaLnBrk="1" hangingPunct="1">
              <a:buClr>
                <a:srgbClr val="000000"/>
              </a:buClr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</a:rPr>
              <a:t>University looking to implement e-Signature</a:t>
            </a:r>
          </a:p>
          <a:p>
            <a:pPr marL="514350" lvl="1" indent="-457200" eaLnBrk="1" hangingPunct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Pilot project selected to test the technology on "Approve Letter of Offer"</a:t>
            </a:r>
          </a:p>
          <a:p>
            <a:pPr marL="514350" lvl="1" indent="-457200" eaLnBrk="1" hangingPunct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Suggestion – "Get Alec in and be sure you understand the process." </a:t>
            </a:r>
            <a:r>
              <a:rPr lang="en-CA" sz="2000" i="1" dirty="0">
                <a:solidFill>
                  <a:srgbClr val="000000"/>
                </a:solidFill>
                <a:latin typeface="Arial" charset="0"/>
                <a:cs typeface="ＭＳ Ｐゴシック" charset="0"/>
              </a:rPr>
              <a:t>(Thank you!)</a:t>
            </a:r>
            <a:endParaRPr lang="en-CA" sz="2000" dirty="0">
              <a:solidFill>
                <a:srgbClr val="000000"/>
              </a:solidFill>
              <a:latin typeface="Arial" charset="0"/>
            </a:endParaRPr>
          </a:p>
          <a:p>
            <a:pPr marL="514350" indent="-457200" eaLnBrk="1" hangingPunct="1">
              <a:buClr>
                <a:srgbClr val="000000"/>
              </a:buClr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</a:rPr>
              <a:t>Everyone fixated on physical “Letter of Offer” (“how”)</a:t>
            </a:r>
          </a:p>
          <a:p>
            <a:pPr marL="514350" indent="-457200" eaLnBrk="1" hangingPunct="1">
              <a:buClr>
                <a:srgbClr val="000000"/>
              </a:buClr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</a:rPr>
              <a:t>Concept Modelling revealed the “what” – </a:t>
            </a:r>
            <a:br>
              <a:rPr lang="en-CA" sz="2000" dirty="0">
                <a:solidFill>
                  <a:srgbClr val="000000"/>
                </a:solidFill>
                <a:latin typeface="Arial" charset="0"/>
              </a:rPr>
            </a:br>
            <a:r>
              <a:rPr lang="en-CA" sz="2000" dirty="0">
                <a:solidFill>
                  <a:srgbClr val="000000"/>
                </a:solidFill>
                <a:latin typeface="Arial" charset="0"/>
              </a:rPr>
              <a:t>actually a selection from a set of </a:t>
            </a:r>
            <a:r>
              <a:rPr lang="en-CA" sz="2000" i="1" dirty="0">
                <a:solidFill>
                  <a:srgbClr val="000000"/>
                </a:solidFill>
                <a:latin typeface="Arial" charset="0"/>
              </a:rPr>
              <a:t>“Standard Employment Terms” </a:t>
            </a:r>
            <a:br>
              <a:rPr lang="en-CA" sz="2000" i="1" dirty="0">
                <a:solidFill>
                  <a:srgbClr val="000000"/>
                </a:solidFill>
                <a:latin typeface="Arial" charset="0"/>
              </a:rPr>
            </a:br>
            <a:r>
              <a:rPr lang="en-CA" sz="2000" dirty="0">
                <a:solidFill>
                  <a:srgbClr val="000000"/>
                </a:solidFill>
                <a:latin typeface="Arial" charset="0"/>
              </a:rPr>
              <a:t>formatted using a </a:t>
            </a:r>
            <a:r>
              <a:rPr lang="en-CA" sz="2000" i="1" dirty="0">
                <a:solidFill>
                  <a:srgbClr val="000000"/>
                </a:solidFill>
                <a:latin typeface="Arial" charset="0"/>
              </a:rPr>
              <a:t>standard</a:t>
            </a:r>
            <a:r>
              <a:rPr lang="en-CA" sz="2000" dirty="0">
                <a:solidFill>
                  <a:srgbClr val="000000"/>
                </a:solidFill>
                <a:latin typeface="Arial" charset="0"/>
              </a:rPr>
              <a:t> (legally unchangeable) </a:t>
            </a:r>
            <a:r>
              <a:rPr lang="en-CA" sz="2000" i="1" dirty="0">
                <a:solidFill>
                  <a:srgbClr val="000000"/>
                </a:solidFill>
                <a:latin typeface="Arial" charset="0"/>
              </a:rPr>
              <a:t>“Employment Offer Template.” </a:t>
            </a:r>
          </a:p>
          <a:p>
            <a:pPr marL="514350" indent="-457200" eaLnBrk="1" hangingPunct="1">
              <a:buClr>
                <a:srgbClr val="000000"/>
              </a:buClr>
              <a:defRPr/>
            </a:pPr>
            <a:r>
              <a:rPr lang="en-CA" sz="2000" b="1" i="1" dirty="0">
                <a:solidFill>
                  <a:srgbClr val="000000"/>
                </a:solidFill>
                <a:latin typeface="Arial" charset="0"/>
              </a:rPr>
              <a:t>Major</a:t>
            </a:r>
            <a:r>
              <a:rPr lang="en-CA" sz="2000" i="1" dirty="0">
                <a:solidFill>
                  <a:srgbClr val="000000"/>
                </a:solidFill>
                <a:latin typeface="Arial" charset="0"/>
              </a:rPr>
              <a:t> process implications! </a:t>
            </a:r>
            <a:r>
              <a:rPr lang="en-CA" sz="2000" dirty="0">
                <a:solidFill>
                  <a:srgbClr val="000000"/>
                </a:solidFill>
                <a:latin typeface="Arial" charset="0"/>
              </a:rPr>
              <a:t>E.g., no need for anyone to "see" the actual Letter.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9DD1F0-7621-E142-8A7B-1DAFD3E80F72}"/>
              </a:ext>
            </a:extLst>
          </p:cNvPr>
          <p:cNvGrpSpPr/>
          <p:nvPr/>
        </p:nvGrpSpPr>
        <p:grpSpPr>
          <a:xfrm>
            <a:off x="413440" y="3429000"/>
            <a:ext cx="11857973" cy="3970318"/>
            <a:chOff x="183357" y="1835011"/>
            <a:chExt cx="11857973" cy="3970318"/>
          </a:xfrm>
        </p:grpSpPr>
        <p:sp>
          <p:nvSpPr>
            <p:cNvPr id="4" name="Rectangle 25">
              <a:extLst>
                <a:ext uri="{FF2B5EF4-FFF2-40B4-BE49-F238E27FC236}">
                  <a16:creationId xmlns:a16="http://schemas.microsoft.com/office/drawing/2014/main" id="{37E3995E-0903-7043-8216-52277441F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798" y="3598813"/>
              <a:ext cx="5636427" cy="1128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="t" anchorCtr="0">
              <a:spAutoFit/>
            </a:bodyPr>
            <a:lstStyle/>
            <a:p>
              <a:pPr defTabSz="169863" fontAlgn="t">
                <a:lnSpc>
                  <a:spcPct val="90000"/>
                </a:lnSpc>
                <a:spcBef>
                  <a:spcPct val="20000"/>
                </a:spcBef>
                <a:buSzPct val="100000"/>
                <a:defRPr/>
              </a:pPr>
              <a:r>
                <a:rPr lang="en-US" sz="1400" b="1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Cases: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defTabSz="169863">
                <a:spcBef>
                  <a:spcPct val="0"/>
                </a:spcBef>
                <a:defRPr/>
              </a:pPr>
              <a:r>
                <a:rPr lang="en-US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Full-time Faculty – </a:t>
              </a: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tenure-track, non tenure-track, fixed-term research,</a:t>
              </a:r>
            </a:p>
            <a:p>
              <a:pPr marL="180975" indent="-180975" defTabSz="169863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fixed-term instructional, …</a:t>
              </a:r>
            </a:p>
            <a:p>
              <a:pPr defTabSz="169863">
                <a:spcBef>
                  <a:spcPct val="0"/>
                </a:spcBef>
                <a:defRPr/>
              </a:pPr>
              <a:r>
                <a:rPr lang="en-US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Academic Professionals</a:t>
              </a:r>
            </a:p>
            <a:p>
              <a:pPr defTabSz="169863">
                <a:spcBef>
                  <a:spcPct val="0"/>
                </a:spcBef>
                <a:defRPr/>
              </a:pPr>
              <a:r>
                <a:rPr lang="en-US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Classified</a:t>
              </a:r>
              <a:r>
                <a:rPr lang="is-I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… </a:t>
              </a:r>
              <a:r>
                <a:rPr lang="is-IS" sz="1400" b="1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and many more</a:t>
              </a:r>
              <a:endPara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CB8564A5-5A32-0E46-9B50-920ACA8B8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0247" y="2241071"/>
              <a:ext cx="6188075" cy="1281112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Ctr="1"/>
            <a:lstStyle/>
            <a:p>
              <a:pPr marL="742950" indent="-742950" defTabSz="873125">
                <a:spcBef>
                  <a:spcPct val="0"/>
                </a:spcBef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Recruit, Hire, and Onboard Employee</a:t>
              </a:r>
            </a:p>
          </p:txBody>
        </p:sp>
        <p:sp>
          <p:nvSpPr>
            <p:cNvPr id="6" name="Line 34">
              <a:extLst>
                <a:ext uri="{FF2B5EF4-FFF2-40B4-BE49-F238E27FC236}">
                  <a16:creationId xmlns:a16="http://schemas.microsoft.com/office/drawing/2014/main" id="{7BEF8F20-2AB6-154B-B6C5-7089E4A4A2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2271" y="2949098"/>
              <a:ext cx="292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defRPr/>
              </a:pPr>
              <a:endParaRPr lang="en-CA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35">
              <a:extLst>
                <a:ext uri="{FF2B5EF4-FFF2-40B4-BE49-F238E27FC236}">
                  <a16:creationId xmlns:a16="http://schemas.microsoft.com/office/drawing/2014/main" id="{18B14AFB-EB5C-5149-B44C-759FA8125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6320" y="2766314"/>
              <a:ext cx="373315" cy="368744"/>
            </a:xfrm>
            <a:prstGeom prst="ellips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lang="en-CA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25">
              <a:extLst>
                <a:ext uri="{FF2B5EF4-FFF2-40B4-BE49-F238E27FC236}">
                  <a16:creationId xmlns:a16="http://schemas.microsoft.com/office/drawing/2014/main" id="{8ECE87F4-10CB-4E4F-B34B-9AAD235AB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57" y="2032260"/>
              <a:ext cx="1940357" cy="220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36000" rIns="36000" bIns="36000" anchorCtr="1">
              <a:spAutoFit/>
            </a:bodyPr>
            <a:lstStyle/>
            <a:p>
              <a:pPr algn="l" eaLnBrk="1" fontAlgn="t" hangingPunct="1">
                <a:lnSpc>
                  <a:spcPct val="90000"/>
                </a:lnSpc>
                <a:spcBef>
                  <a:spcPct val="20000"/>
                </a:spcBef>
                <a:buClrTx/>
                <a:buSzPct val="100000"/>
                <a:buFontTx/>
                <a:buNone/>
                <a:defRPr/>
              </a:pPr>
              <a:r>
                <a:rPr lang="en-US" sz="1400" b="1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Trigger: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Need to appoint a person to a Position (aka, “hire a person”) due to:</a:t>
              </a:r>
            </a:p>
            <a:p>
              <a:pPr marL="180975" indent="-180975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vacant Position</a:t>
              </a:r>
            </a:p>
            <a:p>
              <a:pPr marL="180975" indent="-180975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new Position</a:t>
              </a:r>
            </a:p>
            <a:p>
              <a:pPr marL="180975" indent="-180975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modified Position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None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Includes contract expiration/modification</a:t>
              </a:r>
            </a:p>
          </p:txBody>
        </p:sp>
        <p:sp>
          <p:nvSpPr>
            <p:cNvPr id="9" name="Line 36">
              <a:extLst>
                <a:ext uri="{FF2B5EF4-FFF2-40B4-BE49-F238E27FC236}">
                  <a16:creationId xmlns:a16="http://schemas.microsoft.com/office/drawing/2014/main" id="{F9260DB9-62E9-EF4C-A0DD-81815C1E9A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18321" y="2723673"/>
              <a:ext cx="292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defRPr/>
              </a:pPr>
              <a:endParaRPr lang="en-CA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Line 37">
              <a:extLst>
                <a:ext uri="{FF2B5EF4-FFF2-40B4-BE49-F238E27FC236}">
                  <a16:creationId xmlns:a16="http://schemas.microsoft.com/office/drawing/2014/main" id="{BF6C80AB-583A-D74E-B914-E39B64324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11971" y="3206273"/>
              <a:ext cx="2921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defRPr/>
              </a:pPr>
              <a:endParaRPr lang="en-CA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35">
              <a:extLst>
                <a:ext uri="{FF2B5EF4-FFF2-40B4-BE49-F238E27FC236}">
                  <a16:creationId xmlns:a16="http://schemas.microsoft.com/office/drawing/2014/main" id="{A1CB9554-0201-ED4B-9E3C-BE5C9AB2E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0087" y="2539301"/>
              <a:ext cx="373315" cy="368744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lang="en-CA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0B8986-005B-7A44-B836-F73F08453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0087" y="3021901"/>
              <a:ext cx="373315" cy="368744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noAutofit/>
            </a:bodyPr>
            <a:lstStyle/>
            <a:p>
              <a:pPr>
                <a:buClr>
                  <a:srgbClr val="000000"/>
                </a:buClr>
                <a:defRPr/>
              </a:pPr>
              <a:endParaRPr lang="en-CA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27">
              <a:extLst>
                <a:ext uri="{FF2B5EF4-FFF2-40B4-BE49-F238E27FC236}">
                  <a16:creationId xmlns:a16="http://schemas.microsoft.com/office/drawing/2014/main" id="{7671DFE4-CFF1-2344-BAE1-A93FA9F62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1758" y="1835011"/>
              <a:ext cx="2289572" cy="3970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square" lIns="0" rIns="0">
              <a:spAutoFit/>
            </a:bodyPr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1400" b="1" i="1" dirty="0">
                  <a:solidFill>
                    <a:srgbClr val="000000"/>
                  </a:solidFill>
                </a:rPr>
                <a:t>Customer result: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CA" sz="1400" dirty="0">
                  <a:solidFill>
                    <a:srgbClr val="000000"/>
                  </a:solidFill>
                </a:rPr>
                <a:t>(hired Employee)</a:t>
              </a:r>
            </a:p>
            <a:p>
              <a:pPr marL="176213" indent="-176213">
                <a:spcBef>
                  <a:spcPct val="0"/>
                </a:spcBef>
                <a:defRPr/>
              </a:pPr>
              <a:r>
                <a:rPr lang="en-CA" sz="1400" dirty="0">
                  <a:solidFill>
                    <a:srgbClr val="000000"/>
                  </a:solidFill>
                </a:rPr>
                <a:t>relatively pain-free, timely, correct first pay cheque correctly deposited</a:t>
              </a:r>
            </a:p>
            <a:p>
              <a:pPr marL="176213" indent="-176213">
                <a:spcBef>
                  <a:spcPct val="0"/>
                </a:spcBef>
                <a:defRPr/>
              </a:pPr>
              <a:r>
                <a:rPr lang="en-CA" sz="1400" dirty="0">
                  <a:solidFill>
                    <a:srgbClr val="000000"/>
                  </a:solidFill>
                </a:rPr>
                <a:t>Accurate, agreed Terms of Employment (a contract) and Position Description.</a:t>
              </a:r>
            </a:p>
            <a:p>
              <a:pPr marL="176213" indent="-176213">
                <a:spcBef>
                  <a:spcPct val="0"/>
                </a:spcBef>
                <a:defRPr/>
              </a:pPr>
              <a:r>
                <a:rPr lang="en-CA" sz="1400" dirty="0">
                  <a:solidFill>
                    <a:srgbClr val="000000"/>
                  </a:solidFill>
                </a:rPr>
                <a:t>etc.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1400" b="1" i="1" dirty="0">
                  <a:solidFill>
                    <a:srgbClr val="000000"/>
                  </a:solidFill>
                </a:rPr>
                <a:t>Customer result: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CA" sz="1400" dirty="0">
                  <a:solidFill>
                    <a:srgbClr val="000000"/>
                  </a:solidFill>
                </a:rPr>
                <a:t>(other Applicants)</a:t>
              </a:r>
            </a:p>
            <a:p>
              <a:pPr marL="176213" indent="-176213">
                <a:spcBef>
                  <a:spcPct val="0"/>
                </a:spcBef>
                <a:defRPr/>
              </a:pPr>
              <a:r>
                <a:rPr lang="en-CA" sz="1400" dirty="0">
                  <a:solidFill>
                    <a:srgbClr val="000000"/>
                  </a:solidFill>
                </a:rPr>
                <a:t>receive results before Letter of Offer, but must feel well-tested</a:t>
              </a: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is-IS" sz="1400" b="1" i="1" dirty="0">
                  <a:solidFill>
                    <a:srgbClr val="000000"/>
                  </a:solidFill>
                </a:rPr>
                <a:t>…and many more for </a:t>
              </a:r>
              <a:br>
                <a:rPr lang="is-IS" sz="1400" b="1" i="1" dirty="0">
                  <a:solidFill>
                    <a:srgbClr val="000000"/>
                  </a:solidFill>
                </a:rPr>
              </a:br>
              <a:r>
                <a:rPr lang="is-IS" sz="1400" b="1" i="1" dirty="0">
                  <a:solidFill>
                    <a:srgbClr val="000000"/>
                  </a:solidFill>
                </a:rPr>
                <a:t>other  stakeholders</a:t>
              </a:r>
              <a:endParaRPr lang="en-CA" sz="1400" dirty="0">
                <a:solidFill>
                  <a:srgbClr val="000000"/>
                </a:solidFill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None/>
                <a:defRPr/>
              </a:pPr>
              <a:endParaRPr lang="en-CA" sz="1400" dirty="0">
                <a:solidFill>
                  <a:srgbClr val="000000"/>
                </a:solidFill>
              </a:endParaRPr>
            </a:p>
            <a:p>
              <a:pPr algn="l">
                <a:lnSpc>
                  <a:spcPct val="100000"/>
                </a:lnSpc>
                <a:spcBef>
                  <a:spcPct val="0"/>
                </a:spcBef>
                <a:buClrTx/>
                <a:buNone/>
                <a:defRPr/>
              </a:pPr>
              <a:endParaRPr lang="en-CA" sz="1400" dirty="0">
                <a:solidFill>
                  <a:srgbClr val="000000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0D9BA4-2B08-274C-A6F3-8DA3ECDE7125}"/>
                </a:ext>
              </a:extLst>
            </p:cNvPr>
            <p:cNvGrpSpPr/>
            <p:nvPr/>
          </p:nvGrpSpPr>
          <p:grpSpPr>
            <a:xfrm>
              <a:off x="2802559" y="2612549"/>
              <a:ext cx="6055436" cy="928427"/>
              <a:chOff x="1221667" y="2390083"/>
              <a:chExt cx="6055436" cy="928427"/>
            </a:xfrm>
          </p:grpSpPr>
          <p:grpSp>
            <p:nvGrpSpPr>
              <p:cNvPr id="15" name="Group 2">
                <a:extLst>
                  <a:ext uri="{FF2B5EF4-FFF2-40B4-BE49-F238E27FC236}">
                    <a16:creationId xmlns:a16="http://schemas.microsoft.com/office/drawing/2014/main" id="{0F781DAD-C756-B54B-B156-712301D3FA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21667" y="2390083"/>
                <a:ext cx="6055436" cy="673101"/>
                <a:chOff x="1558214" y="2035175"/>
                <a:chExt cx="6055437" cy="673101"/>
              </a:xfrm>
            </p:grpSpPr>
            <p:sp>
              <p:nvSpPr>
                <p:cNvPr id="17" name="AutoShape 12">
                  <a:extLst>
                    <a:ext uri="{FF2B5EF4-FFF2-40B4-BE49-F238E27FC236}">
                      <a16:creationId xmlns:a16="http://schemas.microsoft.com/office/drawing/2014/main" id="{95056FC7-A06A-C746-AF57-76F8AB583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58925" y="2035175"/>
                  <a:ext cx="857250" cy="6715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Prepare to Recruit</a:t>
                  </a:r>
                </a:p>
              </p:txBody>
            </p:sp>
            <p:sp>
              <p:nvSpPr>
                <p:cNvPr id="18" name="AutoShape 13">
                  <a:extLst>
                    <a:ext uri="{FF2B5EF4-FFF2-40B4-BE49-F238E27FC236}">
                      <a16:creationId xmlns:a16="http://schemas.microsoft.com/office/drawing/2014/main" id="{F0D3197F-291A-6342-8DD9-73D8327EE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54275" y="2035175"/>
                  <a:ext cx="1106488" cy="6715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Recruit Applicants</a:t>
                  </a:r>
                </a:p>
              </p:txBody>
            </p:sp>
            <p:sp>
              <p:nvSpPr>
                <p:cNvPr id="19" name="AutoShape 14">
                  <a:extLst>
                    <a:ext uri="{FF2B5EF4-FFF2-40B4-BE49-F238E27FC236}">
                      <a16:creationId xmlns:a16="http://schemas.microsoft.com/office/drawing/2014/main" id="{57B94D37-86D8-E34D-88C6-6F1AA45A0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7275" y="2035175"/>
                  <a:ext cx="857250" cy="6715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Evaluate Applicants &amp; Select Finalist</a:t>
                  </a:r>
                </a:p>
              </p:txBody>
            </p:sp>
            <p:sp>
              <p:nvSpPr>
                <p:cNvPr id="20" name="AutoShape 15">
                  <a:extLst>
                    <a:ext uri="{FF2B5EF4-FFF2-40B4-BE49-F238E27FC236}">
                      <a16:creationId xmlns:a16="http://schemas.microsoft.com/office/drawing/2014/main" id="{975624ED-F3CD-F44A-8DFF-5A45E98DB9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2625" y="2035175"/>
                  <a:ext cx="1003300" cy="6715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Negotiate Terms of Employment</a:t>
                  </a:r>
                </a:p>
              </p:txBody>
            </p:sp>
            <p:sp>
              <p:nvSpPr>
                <p:cNvPr id="21" name="AutoShape 16">
                  <a:extLst>
                    <a:ext uri="{FF2B5EF4-FFF2-40B4-BE49-F238E27FC236}">
                      <a16:creationId xmlns:a16="http://schemas.microsoft.com/office/drawing/2014/main" id="{BDBAA89F-9253-5048-9389-20F3562F44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73839" y="2035175"/>
                  <a:ext cx="1039812" cy="671512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Onboard Employee</a:t>
                  </a:r>
                </a:p>
              </p:txBody>
            </p:sp>
            <p:sp>
              <p:nvSpPr>
                <p:cNvPr id="22" name="AutoShape 17">
                  <a:extLst>
                    <a:ext uri="{FF2B5EF4-FFF2-40B4-BE49-F238E27FC236}">
                      <a16:creationId xmlns:a16="http://schemas.microsoft.com/office/drawing/2014/main" id="{CA512E1C-C9B5-EB4A-9006-04E658AB1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32439" y="2036762"/>
                  <a:ext cx="1003300" cy="671513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/>
                </a:solidFill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45720" tIns="46038" rIns="45720" bIns="46038" anchor="ctr"/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ClrTx/>
                    <a:buFontTx/>
                    <a:buNone/>
                    <a:defRPr/>
                  </a:pPr>
                  <a:r>
                    <a:rPr lang="en-US" sz="1000" b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Finalise Terms of Employment</a:t>
                  </a:r>
                </a:p>
              </p:txBody>
            </p:sp>
          </p:grp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AD451F1-BE2C-E84E-BF39-A86E2FD959D7}"/>
                  </a:ext>
                </a:extLst>
              </p:cNvPr>
              <p:cNvSpPr/>
              <p:nvPr/>
            </p:nvSpPr>
            <p:spPr>
              <a:xfrm>
                <a:off x="1723802" y="3121020"/>
                <a:ext cx="5046962" cy="197490"/>
              </a:xfrm>
              <a:prstGeom prst="rect">
                <a:avLst/>
              </a:prstGeom>
            </p:spPr>
            <p:txBody>
              <a:bodyPr wrap="none" tIns="0" bIns="0" anchor="ctr" anchorCtr="1">
                <a:spAutoFit/>
              </a:bodyPr>
              <a:lstStyle/>
              <a:p>
                <a:pPr defTabSz="169863" fontAlgn="t">
                  <a:lnSpc>
                    <a:spcPct val="90000"/>
                  </a:lnSpc>
                  <a:spcBef>
                    <a:spcPct val="20000"/>
                  </a:spcBef>
                  <a:buSzPct val="100000"/>
                  <a:defRPr/>
                </a:pPr>
                <a:r>
                  <a:rPr lang="en-US" sz="1400" b="1" i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Main Activities (or Milestones, Phases, or Subprocesses)</a:t>
                </a:r>
                <a:endPara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01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 got there – Venting! (1 and 2 of 6)</a:t>
            </a:r>
          </a:p>
        </p:txBody>
      </p:sp>
      <p:pic>
        <p:nvPicPr>
          <p:cNvPr id="7" name="Picture 6" descr="LoO-1 - 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850" y="1245522"/>
            <a:ext cx="4388738" cy="4994297"/>
          </a:xfrm>
          <a:prstGeom prst="rect">
            <a:avLst/>
          </a:prstGeom>
        </p:spPr>
      </p:pic>
      <p:pic>
        <p:nvPicPr>
          <p:cNvPr id="8" name="Picture 7" descr="LoO-1 - 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225" y="1245522"/>
            <a:ext cx="4373131" cy="499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58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CA" dirty="0">
                <a:solidFill>
                  <a:srgbClr val="000000"/>
                </a:solidFill>
                <a:latin typeface="Arial" charset="0"/>
              </a:rPr>
              <a:t>“Venting” reveals three key points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885238" y="857478"/>
            <a:ext cx="10697162" cy="320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Times New Roman" charset="0"/>
              <a:buChar char="&gt;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457200" eaLnBrk="1" hangingPunct="1">
              <a:buClr>
                <a:srgbClr val="000000"/>
              </a:buClr>
              <a:buFont typeface="+mj-lt"/>
              <a:buAutoNum type="arabicPeriod"/>
              <a:defRPr/>
            </a:pPr>
            <a:r>
              <a:rPr lang="en-CA" dirty="0">
                <a:solidFill>
                  <a:srgbClr val="000000"/>
                </a:solidFill>
                <a:latin typeface="Arial" charset="0"/>
              </a:rPr>
              <a:t>There are MANY more interested parties (stakeholders) than anyone realised</a:t>
            </a:r>
            <a:br>
              <a:rPr lang="en-CA" dirty="0">
                <a:solidFill>
                  <a:srgbClr val="000000"/>
                </a:solidFill>
                <a:latin typeface="Arial" charset="0"/>
              </a:rPr>
            </a:br>
            <a:endParaRPr lang="en-CA" dirty="0">
              <a:solidFill>
                <a:srgbClr val="000000"/>
              </a:solidFill>
              <a:latin typeface="Arial" charset="0"/>
            </a:endParaRPr>
          </a:p>
          <a:p>
            <a:pPr marL="514350" indent="-457200" eaLnBrk="1" hangingPunct="1">
              <a:buClr>
                <a:srgbClr val="000000"/>
              </a:buClr>
              <a:buFont typeface="+mj-lt"/>
              <a:buAutoNum type="arabicPeriod"/>
              <a:defRPr/>
            </a:pPr>
            <a:r>
              <a:rPr lang="en-CA" dirty="0">
                <a:solidFill>
                  <a:srgbClr val="000000"/>
                </a:solidFill>
                <a:latin typeface="Arial" charset="0"/>
              </a:rPr>
              <a:t>Agreement that “Venting” surfaced the main issues and goals of each key Stakeholder – no need to do “Stakeholder-based assessment” later in the plan</a:t>
            </a:r>
            <a:br>
              <a:rPr lang="en-CA" dirty="0">
                <a:solidFill>
                  <a:srgbClr val="000000"/>
                </a:solidFill>
                <a:latin typeface="Arial" charset="0"/>
              </a:rPr>
            </a:br>
            <a:endParaRPr lang="en-CA" dirty="0">
              <a:solidFill>
                <a:srgbClr val="000000"/>
              </a:solidFill>
              <a:latin typeface="Arial" charset="0"/>
            </a:endParaRPr>
          </a:p>
          <a:p>
            <a:pPr marL="514350" indent="-457200" eaLnBrk="1" hangingPunct="1">
              <a:buClr>
                <a:srgbClr val="000000"/>
              </a:buClr>
              <a:buFont typeface="+mj-lt"/>
              <a:buAutoNum type="arabicPeriod"/>
              <a:defRPr/>
            </a:pPr>
            <a:r>
              <a:rPr lang="en-CA" dirty="0">
                <a:solidFill>
                  <a:srgbClr val="000000"/>
                </a:solidFill>
                <a:latin typeface="Arial" charset="0"/>
              </a:rPr>
              <a:t>Everyone fixated on physical “Letter of Offer” (“how”)</a:t>
            </a:r>
            <a:br>
              <a:rPr lang="en-CA" dirty="0">
                <a:solidFill>
                  <a:srgbClr val="000000"/>
                </a:solidFill>
                <a:latin typeface="Arial" charset="0"/>
              </a:rPr>
            </a:br>
            <a:r>
              <a:rPr lang="en-CA" dirty="0">
                <a:solidFill>
                  <a:srgbClr val="000000"/>
                </a:solidFill>
                <a:latin typeface="Arial" charset="0"/>
              </a:rPr>
              <a:t>but “Venting” revealed “what” – actually a selection from a </a:t>
            </a:r>
            <a:r>
              <a:rPr lang="en-CA" i="1" dirty="0">
                <a:solidFill>
                  <a:srgbClr val="000000"/>
                </a:solidFill>
                <a:latin typeface="Arial" charset="0"/>
              </a:rPr>
              <a:t>standard</a:t>
            </a:r>
            <a:r>
              <a:rPr lang="en-CA" dirty="0">
                <a:solidFill>
                  <a:srgbClr val="000000"/>
                </a:solidFill>
                <a:latin typeface="Arial" charset="0"/>
              </a:rPr>
              <a:t> set of </a:t>
            </a:r>
            <a:r>
              <a:rPr lang="en-CA" i="1" dirty="0">
                <a:solidFill>
                  <a:srgbClr val="000000"/>
                </a:solidFill>
                <a:latin typeface="Arial" charset="0"/>
              </a:rPr>
              <a:t>“Standard Employment Terms” </a:t>
            </a:r>
            <a:br>
              <a:rPr lang="en-CA" i="1" dirty="0">
                <a:solidFill>
                  <a:srgbClr val="000000"/>
                </a:solidFill>
                <a:latin typeface="Arial" charset="0"/>
              </a:rPr>
            </a:br>
            <a:r>
              <a:rPr lang="en-CA" dirty="0">
                <a:solidFill>
                  <a:srgbClr val="000000"/>
                </a:solidFill>
                <a:latin typeface="Arial" charset="0"/>
              </a:rPr>
              <a:t>formatted using a </a:t>
            </a:r>
            <a:r>
              <a:rPr lang="en-CA" i="1" dirty="0">
                <a:solidFill>
                  <a:srgbClr val="000000"/>
                </a:solidFill>
                <a:latin typeface="Arial" charset="0"/>
              </a:rPr>
              <a:t>standard</a:t>
            </a:r>
            <a:r>
              <a:rPr lang="en-CA" dirty="0">
                <a:solidFill>
                  <a:srgbClr val="000000"/>
                </a:solidFill>
                <a:latin typeface="Arial" charset="0"/>
              </a:rPr>
              <a:t> (unchangeable) </a:t>
            </a:r>
            <a:br>
              <a:rPr lang="en-CA" dirty="0">
                <a:solidFill>
                  <a:srgbClr val="000000"/>
                </a:solidFill>
                <a:latin typeface="Arial" charset="0"/>
              </a:rPr>
            </a:br>
            <a:r>
              <a:rPr lang="en-CA" i="1" dirty="0">
                <a:solidFill>
                  <a:srgbClr val="000000"/>
                </a:solidFill>
                <a:latin typeface="Arial" charset="0"/>
              </a:rPr>
              <a:t>“Employment Offer Template.” </a:t>
            </a:r>
            <a:r>
              <a:rPr lang="en-CA" b="1" i="1" dirty="0">
                <a:solidFill>
                  <a:srgbClr val="000000"/>
                </a:solidFill>
                <a:latin typeface="Arial" charset="0"/>
              </a:rPr>
              <a:t>Major</a:t>
            </a:r>
            <a:r>
              <a:rPr lang="en-CA" i="1" dirty="0">
                <a:solidFill>
                  <a:srgbClr val="000000"/>
                </a:solidFill>
                <a:latin typeface="Arial" charset="0"/>
              </a:rPr>
              <a:t> implications!</a:t>
            </a:r>
          </a:p>
        </p:txBody>
      </p:sp>
    </p:spTree>
    <p:extLst>
      <p:ext uri="{BB962C8B-B14F-4D97-AF65-F5344CB8AC3E}">
        <p14:creationId xmlns:p14="http://schemas.microsoft.com/office/powerpoint/2010/main" val="18712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TRAC </a:t>
            </a:r>
            <a:r>
              <a:rPr lang="en-CA" dirty="0"/>
              <a:t>we built a Scope Model</a:t>
            </a:r>
            <a:endParaRPr lang="en-US" dirty="0"/>
          </a:p>
        </p:txBody>
      </p:sp>
      <p:pic>
        <p:nvPicPr>
          <p:cNvPr id="3" name="Picture 2" descr="LoO-1 - 31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92" y="778586"/>
            <a:ext cx="1486485" cy="37278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963613" y="689556"/>
            <a:ext cx="1670670" cy="5817120"/>
            <a:chOff x="7439613" y="689556"/>
            <a:chExt cx="1670670" cy="5817120"/>
          </a:xfrm>
        </p:grpSpPr>
        <p:pic>
          <p:nvPicPr>
            <p:cNvPr id="8" name="Picture 7" descr="LoO-1 - 24.jp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1122"/>
            <a:stretch/>
          </p:blipFill>
          <p:spPr>
            <a:xfrm>
              <a:off x="7451086" y="4645476"/>
              <a:ext cx="1659197" cy="1861200"/>
            </a:xfrm>
            <a:prstGeom prst="rect">
              <a:avLst/>
            </a:prstGeom>
          </p:spPr>
        </p:pic>
        <p:pic>
          <p:nvPicPr>
            <p:cNvPr id="5" name="Picture 4" descr="LoO-1 - 21.jp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9613" y="689556"/>
              <a:ext cx="1670670" cy="1847320"/>
            </a:xfrm>
            <a:prstGeom prst="rect">
              <a:avLst/>
            </a:prstGeom>
          </p:spPr>
        </p:pic>
        <p:pic>
          <p:nvPicPr>
            <p:cNvPr id="6" name="Picture 5" descr="LoO-1 - 22.jpg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1940" y="3757535"/>
              <a:ext cx="1638343" cy="1847321"/>
            </a:xfrm>
            <a:prstGeom prst="rect">
              <a:avLst/>
            </a:prstGeom>
          </p:spPr>
        </p:pic>
        <p:pic>
          <p:nvPicPr>
            <p:cNvPr id="7" name="Picture 6" descr="LoO-1 - 23.jpg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4245" y="2277331"/>
              <a:ext cx="1666038" cy="1824546"/>
            </a:xfrm>
            <a:prstGeom prst="rect">
              <a:avLst/>
            </a:prstGeom>
          </p:spPr>
        </p:pic>
      </p:grpSp>
      <p:pic>
        <p:nvPicPr>
          <p:cNvPr id="9" name="Picture 8" descr="LoO-2 - 06 - Version 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828" y="835290"/>
            <a:ext cx="5840639" cy="2142785"/>
          </a:xfrm>
          <a:prstGeom prst="rect">
            <a:avLst/>
          </a:prstGeom>
        </p:spPr>
      </p:pic>
      <p:pic>
        <p:nvPicPr>
          <p:cNvPr id="10" name="Picture 9" descr="LoO-1 - 26.jpg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815" y="3124170"/>
            <a:ext cx="3098658" cy="34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Scope Model (</a:t>
            </a:r>
            <a:r>
              <a:rPr lang="en-US" dirty="0"/>
              <a:t>TRAC) – the legible version </a:t>
            </a: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75213" y="2728432"/>
            <a:ext cx="2507446" cy="32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Ctr="1">
            <a:spAutoFit/>
          </a:bodyPr>
          <a:lstStyle/>
          <a:p>
            <a:pPr defTabSz="169863" fontAlgn="t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Cases: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169863">
              <a:spcBef>
                <a:spcPct val="0"/>
              </a:spcBef>
              <a:defRPr/>
            </a:pPr>
            <a:r>
              <a:rPr lang="en-US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Full-time Faculty</a:t>
            </a:r>
          </a:p>
          <a:p>
            <a:pPr marL="180975" indent="-180975" defTabSz="169863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tenure-track</a:t>
            </a:r>
          </a:p>
          <a:p>
            <a:pPr marL="180975" indent="-180975" defTabSz="169863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non tenure-track</a:t>
            </a:r>
          </a:p>
          <a:p>
            <a:pPr marL="180975" indent="-180975" defTabSz="169863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fixed-term research</a:t>
            </a:r>
          </a:p>
          <a:p>
            <a:pPr marL="180975" indent="-180975" defTabSz="169863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fixed-term instructional</a:t>
            </a:r>
          </a:p>
          <a:p>
            <a:pPr defTabSz="169863">
              <a:spcBef>
                <a:spcPct val="0"/>
              </a:spcBef>
              <a:defRPr/>
            </a:pPr>
            <a:r>
              <a:rPr lang="en-US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Academic Professionals</a:t>
            </a:r>
          </a:p>
          <a:p>
            <a:pPr marL="285750" indent="-285750" defTabSz="169863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academic professional</a:t>
            </a:r>
          </a:p>
          <a:p>
            <a:pPr defTabSz="169863">
              <a:spcBef>
                <a:spcPct val="0"/>
              </a:spcBef>
              <a:defRPr/>
            </a:pPr>
            <a:r>
              <a:rPr lang="en-US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Unrepresented Benefits-Eligible</a:t>
            </a:r>
          </a:p>
          <a:p>
            <a:pPr marL="285750" indent="-285750" defTabSz="169863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unclassified unrepresented admin</a:t>
            </a:r>
          </a:p>
          <a:p>
            <a:pPr marL="285750" indent="-285750" defTabSz="169863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unclassified unrepresented faculty-related</a:t>
            </a:r>
          </a:p>
          <a:p>
            <a:pPr defTabSz="169863">
              <a:spcBef>
                <a:spcPct val="0"/>
              </a:spcBef>
              <a:defRPr/>
            </a:pPr>
            <a:r>
              <a:rPr lang="en-US" sz="14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Classified</a:t>
            </a:r>
            <a:r>
              <a:rPr lang="is-I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is-I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many more</a:t>
            </a:r>
            <a:endParaRPr lang="en-US" sz="14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2673355" y="1063625"/>
            <a:ext cx="6188075" cy="1281112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 anchorCtr="1"/>
          <a:lstStyle/>
          <a:p>
            <a:pPr marL="742950" indent="-742950" defTabSz="873125">
              <a:spcBef>
                <a:spcPct val="0"/>
              </a:spcBef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Recruit, Hire, and Onboard Employee</a:t>
            </a:r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2365379" y="1771652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defRPr/>
            </a:pPr>
            <a:endParaRPr lang="en-CA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35"/>
          <p:cNvSpPr>
            <a:spLocks noChangeArrowheads="1"/>
          </p:cNvSpPr>
          <p:nvPr/>
        </p:nvSpPr>
        <p:spPr bwMode="auto">
          <a:xfrm>
            <a:off x="1979428" y="1588868"/>
            <a:ext cx="373315" cy="368744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>
              <a:buClr>
                <a:srgbClr val="000000"/>
              </a:buClr>
              <a:defRPr/>
            </a:pPr>
            <a:endParaRPr lang="en-CA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784356" y="2492336"/>
            <a:ext cx="1940357" cy="220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 anchorCtr="1">
            <a:spAutoFit/>
          </a:bodyPr>
          <a:lstStyle/>
          <a:p>
            <a:pPr algn="l" eaLnBrk="1" fontAlgn="t" hangingPunct="1">
              <a:lnSpc>
                <a:spcPct val="90000"/>
              </a:lnSpc>
              <a:spcBef>
                <a:spcPct val="20000"/>
              </a:spcBef>
              <a:buClrTx/>
              <a:buSzPct val="100000"/>
              <a:buFontTx/>
              <a:buNone/>
              <a:defRPr/>
            </a:pPr>
            <a:r>
              <a:rPr lang="en-US" sz="14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Trigger:</a:t>
            </a:r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Need to appoint a person to a Position (aka, “hire a person”) due to:</a:t>
            </a:r>
          </a:p>
          <a:p>
            <a:pPr marL="180975" indent="-180975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vacant Position</a:t>
            </a:r>
          </a:p>
          <a:p>
            <a:pPr marL="180975" indent="-180975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Position</a:t>
            </a:r>
          </a:p>
          <a:p>
            <a:pPr marL="180975" indent="-180975">
              <a:spcBef>
                <a:spcPct val="0"/>
              </a:spcBef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modified Position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Includes contract expiration/modification</a:t>
            </a:r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8861429" y="1546227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defRPr/>
            </a:pPr>
            <a:endParaRPr lang="en-CA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>
            <a:off x="8855079" y="2028827"/>
            <a:ext cx="2921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defRPr/>
            </a:pPr>
            <a:endParaRPr lang="en-CA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9133195" y="1361855"/>
            <a:ext cx="373315" cy="368744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>
              <a:buClr>
                <a:srgbClr val="000000"/>
              </a:buClr>
              <a:defRPr/>
            </a:pPr>
            <a:endParaRPr lang="en-CA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9133195" y="1844455"/>
            <a:ext cx="373315" cy="368744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noAutofit/>
          </a:bodyPr>
          <a:lstStyle/>
          <a:p>
            <a:pPr>
              <a:buClr>
                <a:srgbClr val="000000"/>
              </a:buClr>
              <a:defRPr/>
            </a:pPr>
            <a:endParaRPr lang="en-CA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8332393" y="2397455"/>
            <a:ext cx="228957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07763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400" b="1" i="1" dirty="0">
                <a:solidFill>
                  <a:srgbClr val="000000"/>
                </a:solidFill>
              </a:rPr>
              <a:t>Customer result: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CA" sz="1400" dirty="0">
                <a:solidFill>
                  <a:srgbClr val="000000"/>
                </a:solidFill>
              </a:rPr>
              <a:t>(hired Employee)</a:t>
            </a:r>
          </a:p>
          <a:p>
            <a:pPr marL="176213" indent="-176213">
              <a:spcBef>
                <a:spcPct val="0"/>
              </a:spcBef>
              <a:defRPr/>
            </a:pPr>
            <a:r>
              <a:rPr lang="en-CA" sz="1400" dirty="0">
                <a:solidFill>
                  <a:srgbClr val="000000"/>
                </a:solidFill>
              </a:rPr>
              <a:t>relatively pain-free, timely, correct first pay cheque correctly deposited</a:t>
            </a:r>
          </a:p>
          <a:p>
            <a:pPr marL="176213" indent="-176213">
              <a:spcBef>
                <a:spcPct val="0"/>
              </a:spcBef>
              <a:defRPr/>
            </a:pPr>
            <a:r>
              <a:rPr lang="en-CA" sz="1400" dirty="0">
                <a:solidFill>
                  <a:srgbClr val="000000"/>
                </a:solidFill>
              </a:rPr>
              <a:t>Accurate, agreed Letter of Offer (a contract) and Position Description.</a:t>
            </a:r>
          </a:p>
          <a:p>
            <a:pPr marL="176213" indent="-176213">
              <a:spcBef>
                <a:spcPct val="0"/>
              </a:spcBef>
              <a:defRPr/>
            </a:pPr>
            <a:r>
              <a:rPr lang="en-CA" sz="1400" dirty="0">
                <a:solidFill>
                  <a:srgbClr val="000000"/>
                </a:solidFill>
              </a:rPr>
              <a:t>etc.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400" b="1" i="1" dirty="0">
                <a:solidFill>
                  <a:srgbClr val="000000"/>
                </a:solidFill>
              </a:rPr>
              <a:t>Customer result: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CA" sz="1400" dirty="0">
                <a:solidFill>
                  <a:srgbClr val="000000"/>
                </a:solidFill>
              </a:rPr>
              <a:t>(other Applicants)</a:t>
            </a:r>
          </a:p>
          <a:p>
            <a:pPr marL="176213" indent="-176213">
              <a:spcBef>
                <a:spcPct val="0"/>
              </a:spcBef>
              <a:defRPr/>
            </a:pPr>
            <a:r>
              <a:rPr lang="en-CA" sz="1400" dirty="0">
                <a:solidFill>
                  <a:srgbClr val="000000"/>
                </a:solidFill>
              </a:rPr>
              <a:t>receive results before Letter of Offer, but must feel well-tested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1400" b="1" i="1" dirty="0">
                <a:solidFill>
                  <a:srgbClr val="000000"/>
                </a:solidFill>
              </a:rPr>
              <a:t>Bargaining Unit result:</a:t>
            </a:r>
            <a:endParaRPr lang="en-CA" sz="1400" dirty="0">
              <a:solidFill>
                <a:srgbClr val="000000"/>
              </a:solidFill>
            </a:endParaRPr>
          </a:p>
          <a:p>
            <a:pPr marL="176213" indent="-176213">
              <a:spcBef>
                <a:spcPct val="0"/>
              </a:spcBef>
              <a:defRPr/>
            </a:pPr>
            <a:r>
              <a:rPr lang="en-CA" sz="1400" dirty="0">
                <a:solidFill>
                  <a:srgbClr val="000000"/>
                </a:solidFill>
              </a:rPr>
              <a:t>Notice of Appointment, as appropriate</a:t>
            </a: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is-IS" sz="1400" b="1" i="1" dirty="0">
                <a:solidFill>
                  <a:srgbClr val="000000"/>
                </a:solidFill>
              </a:rPr>
              <a:t>…and many more for </a:t>
            </a:r>
            <a:br>
              <a:rPr lang="is-IS" sz="1400" b="1" i="1" dirty="0">
                <a:solidFill>
                  <a:srgbClr val="000000"/>
                </a:solidFill>
              </a:rPr>
            </a:br>
            <a:r>
              <a:rPr lang="is-IS" sz="1400" b="1" i="1" dirty="0">
                <a:solidFill>
                  <a:srgbClr val="000000"/>
                </a:solidFill>
              </a:rPr>
              <a:t>other  stakeholders</a:t>
            </a:r>
            <a:endParaRPr lang="en-CA" sz="1400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en-CA" sz="1400" dirty="0">
              <a:solidFill>
                <a:srgbClr val="000000"/>
              </a:solidFill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endParaRPr lang="en-CA" sz="1400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45667" y="1435103"/>
            <a:ext cx="6055436" cy="928427"/>
            <a:chOff x="1221667" y="2390083"/>
            <a:chExt cx="6055436" cy="928427"/>
          </a:xfrm>
        </p:grpSpPr>
        <p:grpSp>
          <p:nvGrpSpPr>
            <p:cNvPr id="18" name="Group 2"/>
            <p:cNvGrpSpPr>
              <a:grpSpLocks/>
            </p:cNvGrpSpPr>
            <p:nvPr/>
          </p:nvGrpSpPr>
          <p:grpSpPr bwMode="auto">
            <a:xfrm>
              <a:off x="1221667" y="2390083"/>
              <a:ext cx="6055436" cy="673101"/>
              <a:chOff x="1558214" y="2035175"/>
              <a:chExt cx="6055437" cy="673101"/>
            </a:xfrm>
          </p:grpSpPr>
          <p:sp>
            <p:nvSpPr>
              <p:cNvPr id="20" name="AutoShape 12"/>
              <p:cNvSpPr>
                <a:spLocks noChangeArrowheads="1"/>
              </p:cNvSpPr>
              <p:nvPr/>
            </p:nvSpPr>
            <p:spPr bwMode="auto">
              <a:xfrm>
                <a:off x="1558925" y="2035175"/>
                <a:ext cx="857250" cy="6715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tIns="46038" rIns="45720" bIns="46038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Prepare to Recruit</a:t>
                </a:r>
              </a:p>
            </p:txBody>
          </p:sp>
          <p:sp>
            <p:nvSpPr>
              <p:cNvPr id="21" name="AutoShape 13"/>
              <p:cNvSpPr>
                <a:spLocks noChangeArrowheads="1"/>
              </p:cNvSpPr>
              <p:nvPr/>
            </p:nvSpPr>
            <p:spPr bwMode="auto">
              <a:xfrm>
                <a:off x="2454275" y="2035175"/>
                <a:ext cx="1106488" cy="6715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tIns="46038" rIns="45720" bIns="46038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Recruit Applicants</a:t>
                </a:r>
              </a:p>
            </p:txBody>
          </p:sp>
          <p:sp>
            <p:nvSpPr>
              <p:cNvPr id="22" name="AutoShape 14"/>
              <p:cNvSpPr>
                <a:spLocks noChangeArrowheads="1"/>
              </p:cNvSpPr>
              <p:nvPr/>
            </p:nvSpPr>
            <p:spPr bwMode="auto">
              <a:xfrm>
                <a:off x="3597275" y="2035175"/>
                <a:ext cx="857250" cy="6715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tIns="46038" rIns="45720" bIns="46038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Evaluate Applicants &amp; Select Finalist</a:t>
                </a:r>
              </a:p>
            </p:txBody>
          </p:sp>
          <p:sp>
            <p:nvSpPr>
              <p:cNvPr id="23" name="AutoShape 15"/>
              <p:cNvSpPr>
                <a:spLocks noChangeArrowheads="1"/>
              </p:cNvSpPr>
              <p:nvPr/>
            </p:nvSpPr>
            <p:spPr bwMode="auto">
              <a:xfrm>
                <a:off x="4492625" y="2035175"/>
                <a:ext cx="1003300" cy="6715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tIns="46038" rIns="45720" bIns="46038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Negotiate Terms of Employment</a:t>
                </a:r>
              </a:p>
            </p:txBody>
          </p:sp>
          <p:sp>
            <p:nvSpPr>
              <p:cNvPr id="24" name="AutoShape 16"/>
              <p:cNvSpPr>
                <a:spLocks noChangeArrowheads="1"/>
              </p:cNvSpPr>
              <p:nvPr/>
            </p:nvSpPr>
            <p:spPr bwMode="auto">
              <a:xfrm>
                <a:off x="6573839" y="2035175"/>
                <a:ext cx="1039812" cy="671512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tIns="46038" rIns="45720" bIns="46038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Onboard Employee</a:t>
                </a:r>
              </a:p>
            </p:txBody>
          </p:sp>
          <p:sp>
            <p:nvSpPr>
              <p:cNvPr id="25" name="AutoShape 17"/>
              <p:cNvSpPr>
                <a:spLocks noChangeArrowheads="1"/>
              </p:cNvSpPr>
              <p:nvPr/>
            </p:nvSpPr>
            <p:spPr bwMode="auto">
              <a:xfrm>
                <a:off x="5532439" y="2036762"/>
                <a:ext cx="1003300" cy="67151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5720" tIns="46038" rIns="45720" bIns="46038" anchor="ctr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Finalise Terms of Employment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723802" y="3121020"/>
              <a:ext cx="5046962" cy="197490"/>
            </a:xfrm>
            <a:prstGeom prst="rect">
              <a:avLst/>
            </a:prstGeom>
          </p:spPr>
          <p:txBody>
            <a:bodyPr wrap="none" tIns="0" bIns="0" anchor="ctr" anchorCtr="1">
              <a:spAutoFit/>
            </a:bodyPr>
            <a:lstStyle/>
            <a:p>
              <a:pPr defTabSz="169863" fontAlgn="t">
                <a:lnSpc>
                  <a:spcPct val="90000"/>
                </a:lnSpc>
                <a:spcBef>
                  <a:spcPct val="20000"/>
                </a:spcBef>
                <a:buSzPct val="100000"/>
                <a:defRPr/>
              </a:pPr>
              <a:r>
                <a:rPr lang="en-US" sz="1400" b="1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Main Activities (or Milestones, Phases, or Subprocesses)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63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13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"Process people" make "process" far too difficult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940B1-8910-3533-970B-C5521FADC8DB}"/>
              </a:ext>
            </a:extLst>
          </p:cNvPr>
          <p:cNvSpPr txBox="1"/>
          <p:nvPr/>
        </p:nvSpPr>
        <p:spPr>
          <a:xfrm>
            <a:off x="885238" y="793377"/>
            <a:ext cx="10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– Technically oriented standards…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23420B-0B9F-EDA2-EC6C-DDAA81DD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952" y="1397279"/>
            <a:ext cx="7270377" cy="513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35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“Letter of Offer” = “Terms of Employment”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4890008" y="863029"/>
            <a:ext cx="2157694" cy="1417834"/>
          </a:xfrm>
          <a:prstGeom prst="roundRect">
            <a:avLst/>
          </a:prstGeom>
          <a:noFill/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73125"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</a:pPr>
            <a:r>
              <a:rPr lang="en-US" sz="2400" dirty="0">
                <a:latin typeface="Arial" charset="0"/>
              </a:rPr>
              <a:t>Employment Offer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680840" y="1192487"/>
            <a:ext cx="3240589" cy="3061758"/>
            <a:chOff x="156839" y="1192487"/>
            <a:chExt cx="3240589" cy="3061758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156839" y="1192487"/>
              <a:ext cx="2157694" cy="1417834"/>
            </a:xfrm>
            <a:prstGeom prst="round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73125"/>
              <a:r>
                <a:rPr lang="en-US" sz="2400" dirty="0"/>
                <a:t>Standard</a:t>
              </a:r>
              <a:br>
                <a:rPr lang="en-US" sz="2400" dirty="0"/>
              </a:br>
              <a:r>
                <a:rPr lang="en-US" sz="2400" dirty="0"/>
                <a:t>Employment</a:t>
              </a:r>
              <a:br>
                <a:rPr lang="en-US" sz="2400" dirty="0"/>
              </a:br>
              <a:r>
                <a:rPr lang="en-US" sz="2400" dirty="0"/>
                <a:t>Term</a:t>
              </a:r>
            </a:p>
          </p:txBody>
        </p:sp>
        <p:cxnSp>
          <p:nvCxnSpPr>
            <p:cNvPr id="12" name="Elbow Connector 11"/>
            <p:cNvCxnSpPr>
              <a:stCxn id="9" idx="3"/>
              <a:endCxn id="6" idx="1"/>
            </p:cNvCxnSpPr>
            <p:nvPr/>
          </p:nvCxnSpPr>
          <p:spPr bwMode="auto">
            <a:xfrm>
              <a:off x="2314533" y="1901404"/>
              <a:ext cx="1055918" cy="2017502"/>
            </a:xfrm>
            <a:prstGeom prst="bentConnector3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Line 57"/>
            <p:cNvSpPr>
              <a:spLocks noChangeShapeType="1"/>
            </p:cNvSpPr>
            <p:nvPr/>
          </p:nvSpPr>
          <p:spPr bwMode="auto">
            <a:xfrm rot="16200000" flipH="1">
              <a:off x="2233127" y="1890787"/>
              <a:ext cx="483845" cy="413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43" name="Group 54"/>
            <p:cNvGrpSpPr>
              <a:grpSpLocks/>
            </p:cNvGrpSpPr>
            <p:nvPr/>
          </p:nvGrpSpPr>
          <p:grpSpPr bwMode="auto">
            <a:xfrm rot="16200000" flipH="1">
              <a:off x="2877481" y="3732257"/>
              <a:ext cx="682353" cy="357541"/>
              <a:chOff x="3854" y="975"/>
              <a:chExt cx="207" cy="102"/>
            </a:xfrm>
          </p:grpSpPr>
          <p:sp>
            <p:nvSpPr>
              <p:cNvPr id="44" name="Line 55"/>
              <p:cNvSpPr>
                <a:spLocks noChangeShapeType="1"/>
              </p:cNvSpPr>
              <p:nvPr/>
            </p:nvSpPr>
            <p:spPr bwMode="auto">
              <a:xfrm flipV="1">
                <a:off x="3854" y="975"/>
                <a:ext cx="101" cy="10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5" name="Line 56"/>
              <p:cNvSpPr>
                <a:spLocks noChangeShapeType="1"/>
              </p:cNvSpPr>
              <p:nvPr/>
            </p:nvSpPr>
            <p:spPr bwMode="auto">
              <a:xfrm flipH="1" flipV="1">
                <a:off x="3960" y="975"/>
                <a:ext cx="101" cy="10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46" name="Rectangle 49"/>
            <p:cNvSpPr>
              <a:spLocks noChangeArrowheads="1"/>
            </p:cNvSpPr>
            <p:nvPr/>
          </p:nvSpPr>
          <p:spPr bwMode="auto">
            <a:xfrm>
              <a:off x="1991620" y="3956728"/>
              <a:ext cx="1003994" cy="297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913" tIns="25400" rIns="61913" bIns="25400">
              <a:spAutoFit/>
            </a:bodyPr>
            <a:lstStyle/>
            <a:p>
              <a:pPr algn="ctr" defTabSz="873125" eaLnBrk="0" hangingPunct="0">
                <a:defRPr/>
              </a:pP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references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025380" y="854275"/>
            <a:ext cx="3503740" cy="1431040"/>
            <a:chOff x="5501380" y="854275"/>
            <a:chExt cx="3503740" cy="143104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6847426" y="867481"/>
              <a:ext cx="2157694" cy="1417834"/>
            </a:xfrm>
            <a:prstGeom prst="round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73125" eaLnBrk="0" fontAlgn="base" hangingPunct="0">
                <a:lnSpc>
                  <a:spcPct val="80000"/>
                </a:lnSpc>
                <a:spcBef>
                  <a:spcPct val="32000"/>
                </a:spcBef>
                <a:spcAft>
                  <a:spcPct val="0"/>
                </a:spcAft>
                <a:buClr>
                  <a:schemeClr val="tx1"/>
                </a:buClr>
              </a:pPr>
              <a:r>
                <a:rPr lang="en-US" sz="2400" dirty="0">
                  <a:latin typeface="Arial" charset="0"/>
                </a:rPr>
                <a:t>Employment Offer Template</a:t>
              </a:r>
            </a:p>
          </p:txBody>
        </p:sp>
        <p:cxnSp>
          <p:nvCxnSpPr>
            <p:cNvPr id="13" name="Straight Connector 12"/>
            <p:cNvCxnSpPr>
              <a:stCxn id="5" idx="3"/>
              <a:endCxn id="10" idx="1"/>
            </p:cNvCxnSpPr>
            <p:nvPr/>
          </p:nvCxnSpPr>
          <p:spPr bwMode="auto">
            <a:xfrm>
              <a:off x="5523702" y="1571946"/>
              <a:ext cx="1323724" cy="4452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Line 57"/>
            <p:cNvSpPr>
              <a:spLocks noChangeShapeType="1"/>
            </p:cNvSpPr>
            <p:nvPr/>
          </p:nvSpPr>
          <p:spPr bwMode="auto">
            <a:xfrm rot="16200000" flipH="1">
              <a:off x="6433105" y="1565782"/>
              <a:ext cx="483845" cy="413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9" name="Group 54"/>
            <p:cNvGrpSpPr>
              <a:grpSpLocks/>
            </p:cNvGrpSpPr>
            <p:nvPr/>
          </p:nvGrpSpPr>
          <p:grpSpPr bwMode="auto">
            <a:xfrm rot="5400000">
              <a:off x="5338974" y="1372968"/>
              <a:ext cx="682353" cy="357541"/>
              <a:chOff x="3854" y="975"/>
              <a:chExt cx="207" cy="102"/>
            </a:xfrm>
          </p:grpSpPr>
          <p:sp>
            <p:nvSpPr>
              <p:cNvPr id="40" name="Line 55"/>
              <p:cNvSpPr>
                <a:spLocks noChangeShapeType="1"/>
              </p:cNvSpPr>
              <p:nvPr/>
            </p:nvSpPr>
            <p:spPr bwMode="auto">
              <a:xfrm flipV="1">
                <a:off x="3854" y="975"/>
                <a:ext cx="101" cy="10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1" name="Line 56"/>
              <p:cNvSpPr>
                <a:spLocks noChangeShapeType="1"/>
              </p:cNvSpPr>
              <p:nvPr/>
            </p:nvSpPr>
            <p:spPr bwMode="auto">
              <a:xfrm flipH="1" flipV="1">
                <a:off x="3960" y="975"/>
                <a:ext cx="101" cy="10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47" name="Rectangle 49"/>
            <p:cNvSpPr>
              <a:spLocks noChangeArrowheads="1"/>
            </p:cNvSpPr>
            <p:nvPr/>
          </p:nvSpPr>
          <p:spPr bwMode="auto">
            <a:xfrm>
              <a:off x="5664098" y="854275"/>
              <a:ext cx="966548" cy="54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913" tIns="25400" rIns="61913" bIns="25400">
              <a:spAutoFit/>
            </a:bodyPr>
            <a:lstStyle/>
            <a:p>
              <a:pPr defTabSz="873125" eaLnBrk="0" hangingPunct="0">
                <a:defRPr/>
              </a:pP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formatted</a:t>
              </a:r>
              <a:br>
                <a:rPr lang="en-US" sz="1600" dirty="0">
                  <a:solidFill>
                    <a:srgbClr val="000000"/>
                  </a:solidFill>
                  <a:cs typeface="Arial" charset="0"/>
                </a:rPr>
              </a:b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using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894451" y="2280863"/>
            <a:ext cx="2384238" cy="2346960"/>
            <a:chOff x="3370451" y="2280863"/>
            <a:chExt cx="2384238" cy="234696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3370451" y="3209989"/>
              <a:ext cx="2157694" cy="1417834"/>
            </a:xfrm>
            <a:prstGeom prst="roundRect">
              <a:avLst/>
            </a:prstGeom>
            <a:noFill/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873125"/>
              <a:r>
                <a:rPr lang="en-US" sz="2400" dirty="0"/>
                <a:t>Employment</a:t>
              </a:r>
              <a:br>
                <a:rPr lang="en-US" sz="2400" dirty="0"/>
              </a:br>
              <a:r>
                <a:rPr lang="en-US" sz="2400" dirty="0"/>
                <a:t>Term</a:t>
              </a:r>
            </a:p>
          </p:txBody>
        </p:sp>
        <p:cxnSp>
          <p:nvCxnSpPr>
            <p:cNvPr id="8" name="Straight Connector 7"/>
            <p:cNvCxnSpPr>
              <a:stCxn id="5" idx="2"/>
              <a:endCxn id="6" idx="0"/>
            </p:cNvCxnSpPr>
            <p:nvPr/>
          </p:nvCxnSpPr>
          <p:spPr bwMode="auto">
            <a:xfrm>
              <a:off x="4444855" y="2280863"/>
              <a:ext cx="4443" cy="92912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Line 57"/>
            <p:cNvSpPr>
              <a:spLocks noChangeShapeType="1"/>
            </p:cNvSpPr>
            <p:nvPr/>
          </p:nvSpPr>
          <p:spPr bwMode="auto">
            <a:xfrm flipH="1">
              <a:off x="4209321" y="2465797"/>
              <a:ext cx="451297" cy="1201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35" name="Group 54"/>
            <p:cNvGrpSpPr>
              <a:grpSpLocks/>
            </p:cNvGrpSpPr>
            <p:nvPr/>
          </p:nvGrpSpPr>
          <p:grpSpPr bwMode="auto">
            <a:xfrm>
              <a:off x="4101563" y="2872653"/>
              <a:ext cx="682353" cy="357541"/>
              <a:chOff x="3854" y="975"/>
              <a:chExt cx="207" cy="102"/>
            </a:xfrm>
          </p:grpSpPr>
          <p:sp>
            <p:nvSpPr>
              <p:cNvPr id="36" name="Line 55"/>
              <p:cNvSpPr>
                <a:spLocks noChangeShapeType="1"/>
              </p:cNvSpPr>
              <p:nvPr/>
            </p:nvSpPr>
            <p:spPr bwMode="auto">
              <a:xfrm flipV="1">
                <a:off x="3854" y="975"/>
                <a:ext cx="101" cy="10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7" name="Line 56"/>
              <p:cNvSpPr>
                <a:spLocks noChangeShapeType="1"/>
              </p:cNvSpPr>
              <p:nvPr/>
            </p:nvSpPr>
            <p:spPr bwMode="auto">
              <a:xfrm flipH="1" flipV="1">
                <a:off x="3960" y="975"/>
                <a:ext cx="101" cy="10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48" name="Rectangle 49"/>
            <p:cNvSpPr>
              <a:spLocks noChangeArrowheads="1"/>
            </p:cNvSpPr>
            <p:nvPr/>
          </p:nvSpPr>
          <p:spPr bwMode="auto">
            <a:xfrm>
              <a:off x="4756145" y="2338206"/>
              <a:ext cx="998544" cy="543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1913" tIns="25400" rIns="61913" bIns="25400">
              <a:spAutoFit/>
            </a:bodyPr>
            <a:lstStyle/>
            <a:p>
              <a:pPr defTabSz="873125" eaLnBrk="0" hangingPunct="0">
                <a:defRPr/>
              </a:pP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comprised</a:t>
              </a:r>
              <a:br>
                <a:rPr lang="en-US" sz="1600" dirty="0">
                  <a:solidFill>
                    <a:srgbClr val="000000"/>
                  </a:solidFill>
                  <a:cs typeface="Arial" charset="0"/>
                </a:rPr>
              </a:br>
              <a:r>
                <a:rPr lang="en-US" sz="1600" dirty="0">
                  <a:solidFill>
                    <a:srgbClr val="000000"/>
                  </a:solidFill>
                  <a:cs typeface="Arial" charset="0"/>
                </a:rPr>
                <a:t>of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684287" y="4761385"/>
            <a:ext cx="88403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indent="-4763">
              <a:buClr>
                <a:srgbClr val="000000"/>
              </a:buClr>
              <a:defRPr/>
            </a:pPr>
            <a:r>
              <a:rPr lang="en-CA" sz="2200" dirty="0">
                <a:solidFill>
                  <a:srgbClr val="000000"/>
                </a:solidFill>
              </a:rPr>
              <a:t>Classic </a:t>
            </a:r>
            <a:r>
              <a:rPr lang="en-CA" sz="2200" i="1" dirty="0">
                <a:solidFill>
                  <a:srgbClr val="000000"/>
                </a:solidFill>
              </a:rPr>
              <a:t>“how”</a:t>
            </a:r>
            <a:r>
              <a:rPr lang="en-CA" sz="2200" dirty="0">
                <a:solidFill>
                  <a:srgbClr val="000000"/>
                </a:solidFill>
              </a:rPr>
              <a:t> (Letter of Offer) vs. </a:t>
            </a:r>
            <a:r>
              <a:rPr lang="en-CA" sz="2200" i="1" dirty="0">
                <a:solidFill>
                  <a:srgbClr val="000000"/>
                </a:solidFill>
              </a:rPr>
              <a:t>“what” </a:t>
            </a:r>
            <a:r>
              <a:rPr lang="en-CA" sz="2200" dirty="0">
                <a:solidFill>
                  <a:srgbClr val="000000"/>
                </a:solidFill>
              </a:rPr>
              <a:t>(Employment Offer)</a:t>
            </a:r>
          </a:p>
          <a:p>
            <a:pPr marL="4763" indent="-4763">
              <a:buClr>
                <a:srgbClr val="000000"/>
              </a:buClr>
              <a:defRPr/>
            </a:pPr>
            <a:r>
              <a:rPr lang="en-CA" sz="2200" dirty="0">
                <a:solidFill>
                  <a:srgbClr val="000000"/>
                </a:solidFill>
              </a:rPr>
              <a:t>Realisation: if Employment Terms are agreed, and Template is standard and unchangeable, </a:t>
            </a:r>
            <a:r>
              <a:rPr lang="en-CA" sz="2200" b="1" i="1" dirty="0">
                <a:solidFill>
                  <a:srgbClr val="000000"/>
                </a:solidFill>
              </a:rPr>
              <a:t>no one needs to review the Letter!</a:t>
            </a:r>
          </a:p>
          <a:p>
            <a:pPr marL="4763" indent="-4763">
              <a:buClr>
                <a:srgbClr val="000000"/>
              </a:buClr>
              <a:defRPr/>
            </a:pPr>
            <a:r>
              <a:rPr lang="en-CA" sz="2200" dirty="0">
                <a:solidFill>
                  <a:srgbClr val="000000"/>
                </a:solidFill>
              </a:rPr>
              <a:t>Eventually, the term “Letter of Offer” became unused</a:t>
            </a:r>
          </a:p>
        </p:txBody>
      </p:sp>
    </p:spTree>
    <p:extLst>
      <p:ext uri="{BB962C8B-B14F-4D97-AF65-F5344CB8AC3E}">
        <p14:creationId xmlns:p14="http://schemas.microsoft.com/office/powerpoint/2010/main" val="20197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6D9E5-31CC-BF4F-B687-A017502FD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reference: Design to-be process – overview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FE72713-D425-2B42-A2D7-D6874D14C949}"/>
              </a:ext>
            </a:extLst>
          </p:cNvPr>
          <p:cNvSpPr/>
          <p:nvPr/>
        </p:nvSpPr>
        <p:spPr>
          <a:xfrm>
            <a:off x="6397821" y="1138458"/>
            <a:ext cx="835677" cy="908345"/>
          </a:xfrm>
          <a:prstGeom prst="roundRect">
            <a:avLst>
              <a:gd name="adj" fmla="val 5399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DB30BE-0D85-534F-8115-7297723A89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3" y="721368"/>
            <a:ext cx="7226384" cy="1402557"/>
          </a:xfrm>
          <a:prstGeom prst="rect">
            <a:avLst/>
          </a:prstGeom>
        </p:spPr>
      </p:pic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5120C887-882A-A54A-A693-22D7AF850C0D}"/>
              </a:ext>
            </a:extLst>
          </p:cNvPr>
          <p:cNvGraphicFramePr>
            <a:graphicFrameLocks/>
          </p:cNvGraphicFramePr>
          <p:nvPr/>
        </p:nvGraphicFramePr>
        <p:xfrm>
          <a:off x="6956854" y="2373090"/>
          <a:ext cx="5217879" cy="2201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6131052" imgH="2758440" progId="Visio.Drawing.6">
                  <p:embed/>
                </p:oleObj>
              </mc:Choice>
              <mc:Fallback>
                <p:oleObj name="VISIO" r:id="rId4" imgW="6131052" imgH="2758440" progId="Visio.Drawing.6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5120C887-882A-A54A-A693-22D7AF850C0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6854" y="2373090"/>
                        <a:ext cx="5217879" cy="2201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C72509AF-624F-1C4C-9C00-B2B87BBF1814}"/>
              </a:ext>
            </a:extLst>
          </p:cNvPr>
          <p:cNvSpPr txBox="1">
            <a:spLocks noChangeArrowheads="1"/>
          </p:cNvSpPr>
          <p:nvPr/>
        </p:nvSpPr>
        <p:spPr>
          <a:xfrm>
            <a:off x="199149" y="1957327"/>
            <a:ext cx="7858224" cy="379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354" indent="-36035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20707" indent="-31114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9160" indent="-385753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65113">
              <a:lnSpc>
                <a:spcPts val="3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</a:rPr>
              <a:t>Use an Augmented Scope Model to determine </a:t>
            </a:r>
            <a:r>
              <a:rPr lang="en-US" sz="2000" i="1" u="sng" dirty="0">
                <a:latin typeface="Arial" panose="020B0604020202020204" pitchFamily="34" charset="0"/>
              </a:rPr>
              <a:t>what</a:t>
            </a:r>
            <a:r>
              <a:rPr lang="en-US" sz="2000" dirty="0">
                <a:latin typeface="Arial" panose="020B0604020202020204" pitchFamily="34" charset="0"/>
              </a:rPr>
              <a:t> the </a:t>
            </a:r>
            <a:br>
              <a:rPr lang="en-US" sz="2000" dirty="0">
                <a:latin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</a:rPr>
              <a:t>essential activities are</a:t>
            </a:r>
          </a:p>
          <a:p>
            <a:pPr marL="274638" indent="-265113">
              <a:lnSpc>
                <a:spcPts val="3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</a:rPr>
              <a:t>Next, factor in </a:t>
            </a:r>
            <a:r>
              <a:rPr lang="en-US" sz="2000" i="1" u="sng" dirty="0">
                <a:latin typeface="Arial" panose="020B0604020202020204" pitchFamily="34" charset="0"/>
              </a:rPr>
              <a:t>who</a:t>
            </a:r>
            <a:r>
              <a:rPr lang="en-US" sz="2000" dirty="0">
                <a:latin typeface="Arial" panose="020B0604020202020204" pitchFamily="34" charset="0"/>
              </a:rPr>
              <a:t> will perform each activity, then </a:t>
            </a:r>
            <a:r>
              <a:rPr lang="en-US" sz="2000" i="1" u="sng" dirty="0">
                <a:latin typeface="Arial" panose="020B0604020202020204" pitchFamily="34" charset="0"/>
              </a:rPr>
              <a:t>how</a:t>
            </a:r>
          </a:p>
          <a:p>
            <a:pPr marL="539750" lvl="2" indent="-265113">
              <a:lnSpc>
                <a:spcPts val="24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person as a manual activity</a:t>
            </a:r>
          </a:p>
          <a:p>
            <a:pPr marL="539750" lvl="2" indent="-265113">
              <a:lnSpc>
                <a:spcPts val="24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person interacting with a system, e.g. a use case</a:t>
            </a:r>
          </a:p>
          <a:p>
            <a:pPr marL="539750" lvl="2" indent="-265113">
              <a:lnSpc>
                <a:spcPts val="24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system, e.g., RPA (Robotic Process Automation)</a:t>
            </a:r>
          </a:p>
          <a:p>
            <a:pPr marL="274638" indent="-265113">
              <a:lnSpc>
                <a:spcPts val="3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</a:rPr>
              <a:t>Link essential activities by dependency – a PERT chart</a:t>
            </a:r>
          </a:p>
          <a:p>
            <a:pPr marL="274638" indent="-265113">
              <a:lnSpc>
                <a:spcPts val="3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</a:rPr>
              <a:t>Adjust – e.g., verify activity is assigned to the correct role</a:t>
            </a:r>
          </a:p>
          <a:p>
            <a:pPr marL="274638" indent="-265113">
              <a:lnSpc>
                <a:spcPts val="3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</a:rPr>
              <a:t>Only then redraw as a swimlane diagram</a:t>
            </a:r>
          </a:p>
          <a:p>
            <a:pPr marL="274638" indent="-265113">
              <a:lnSpc>
                <a:spcPts val="3000"/>
              </a:lnSpc>
              <a:spcBef>
                <a:spcPts val="0"/>
              </a:spcBef>
            </a:pPr>
            <a:r>
              <a:rPr lang="en-US" sz="2000" i="1" dirty="0">
                <a:latin typeface="Arial" panose="020B0604020202020204" pitchFamily="34" charset="0"/>
              </a:rPr>
              <a:t>Finally, </a:t>
            </a:r>
            <a:r>
              <a:rPr lang="en-US" sz="2000" dirty="0">
                <a:latin typeface="Arial" panose="020B0604020202020204" pitchFamily="34" charset="0"/>
              </a:rPr>
              <a:t>add non-value-added but necessary activities:</a:t>
            </a:r>
          </a:p>
          <a:p>
            <a:pPr marL="539750" lvl="2" indent="-265113">
              <a:lnSpc>
                <a:spcPts val="3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transport, record keeping, notification, etc.</a:t>
            </a:r>
          </a:p>
          <a:p>
            <a:pPr marL="539750" lvl="2" indent="-265113">
              <a:lnSpc>
                <a:spcPts val="3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ensure any approval steps are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necessary 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("Don't confuse notification with approval.")</a:t>
            </a: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D34FFDE0-34F5-854E-A13E-71A735E80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238" y="688356"/>
            <a:ext cx="3863613" cy="1732872"/>
          </a:xfrm>
          <a:custGeom>
            <a:avLst/>
            <a:gdLst>
              <a:gd name="connsiteX0" fmla="*/ 0 w 1766632"/>
              <a:gd name="connsiteY0" fmla="*/ 129533 h 777200"/>
              <a:gd name="connsiteX1" fmla="*/ 129533 w 1766632"/>
              <a:gd name="connsiteY1" fmla="*/ 0 h 777200"/>
              <a:gd name="connsiteX2" fmla="*/ 1637099 w 1766632"/>
              <a:gd name="connsiteY2" fmla="*/ 0 h 777200"/>
              <a:gd name="connsiteX3" fmla="*/ 1766632 w 1766632"/>
              <a:gd name="connsiteY3" fmla="*/ 129533 h 777200"/>
              <a:gd name="connsiteX4" fmla="*/ 1766632 w 1766632"/>
              <a:gd name="connsiteY4" fmla="*/ 647667 h 777200"/>
              <a:gd name="connsiteX5" fmla="*/ 1637099 w 1766632"/>
              <a:gd name="connsiteY5" fmla="*/ 777200 h 777200"/>
              <a:gd name="connsiteX6" fmla="*/ 129533 w 1766632"/>
              <a:gd name="connsiteY6" fmla="*/ 777200 h 777200"/>
              <a:gd name="connsiteX7" fmla="*/ 0 w 1766632"/>
              <a:gd name="connsiteY7" fmla="*/ 647667 h 777200"/>
              <a:gd name="connsiteX8" fmla="*/ 0 w 1766632"/>
              <a:gd name="connsiteY8" fmla="*/ 129533 h 777200"/>
              <a:gd name="connsiteX0" fmla="*/ 0 w 1766632"/>
              <a:gd name="connsiteY0" fmla="*/ 129533 h 777200"/>
              <a:gd name="connsiteX1" fmla="*/ 129533 w 1766632"/>
              <a:gd name="connsiteY1" fmla="*/ 0 h 777200"/>
              <a:gd name="connsiteX2" fmla="*/ 410835 w 1766632"/>
              <a:gd name="connsiteY2" fmla="*/ 3109 h 777200"/>
              <a:gd name="connsiteX3" fmla="*/ 1637099 w 1766632"/>
              <a:gd name="connsiteY3" fmla="*/ 0 h 777200"/>
              <a:gd name="connsiteX4" fmla="*/ 1766632 w 1766632"/>
              <a:gd name="connsiteY4" fmla="*/ 129533 h 777200"/>
              <a:gd name="connsiteX5" fmla="*/ 1766632 w 1766632"/>
              <a:gd name="connsiteY5" fmla="*/ 647667 h 777200"/>
              <a:gd name="connsiteX6" fmla="*/ 1637099 w 1766632"/>
              <a:gd name="connsiteY6" fmla="*/ 777200 h 777200"/>
              <a:gd name="connsiteX7" fmla="*/ 129533 w 1766632"/>
              <a:gd name="connsiteY7" fmla="*/ 777200 h 777200"/>
              <a:gd name="connsiteX8" fmla="*/ 0 w 1766632"/>
              <a:gd name="connsiteY8" fmla="*/ 647667 h 777200"/>
              <a:gd name="connsiteX9" fmla="*/ 0 w 1766632"/>
              <a:gd name="connsiteY9" fmla="*/ 129533 h 777200"/>
              <a:gd name="connsiteX0" fmla="*/ 0 w 1766632"/>
              <a:gd name="connsiteY0" fmla="*/ 132480 h 780147"/>
              <a:gd name="connsiteX1" fmla="*/ 129533 w 1766632"/>
              <a:gd name="connsiteY1" fmla="*/ 2947 h 780147"/>
              <a:gd name="connsiteX2" fmla="*/ 410835 w 1766632"/>
              <a:gd name="connsiteY2" fmla="*/ 6056 h 780147"/>
              <a:gd name="connsiteX3" fmla="*/ 1464515 w 1766632"/>
              <a:gd name="connsiteY3" fmla="*/ 0 h 780147"/>
              <a:gd name="connsiteX4" fmla="*/ 1637099 w 1766632"/>
              <a:gd name="connsiteY4" fmla="*/ 2947 h 780147"/>
              <a:gd name="connsiteX5" fmla="*/ 1766632 w 1766632"/>
              <a:gd name="connsiteY5" fmla="*/ 132480 h 780147"/>
              <a:gd name="connsiteX6" fmla="*/ 1766632 w 1766632"/>
              <a:gd name="connsiteY6" fmla="*/ 650614 h 780147"/>
              <a:gd name="connsiteX7" fmla="*/ 1637099 w 1766632"/>
              <a:gd name="connsiteY7" fmla="*/ 780147 h 780147"/>
              <a:gd name="connsiteX8" fmla="*/ 129533 w 1766632"/>
              <a:gd name="connsiteY8" fmla="*/ 780147 h 780147"/>
              <a:gd name="connsiteX9" fmla="*/ 0 w 1766632"/>
              <a:gd name="connsiteY9" fmla="*/ 650614 h 780147"/>
              <a:gd name="connsiteX10" fmla="*/ 0 w 1766632"/>
              <a:gd name="connsiteY10" fmla="*/ 132480 h 78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6632" h="780147">
                <a:moveTo>
                  <a:pt x="0" y="132480"/>
                </a:moveTo>
                <a:cubicBezTo>
                  <a:pt x="0" y="60941"/>
                  <a:pt x="57994" y="2947"/>
                  <a:pt x="129533" y="2947"/>
                </a:cubicBezTo>
                <a:lnTo>
                  <a:pt x="410835" y="6056"/>
                </a:lnTo>
                <a:lnTo>
                  <a:pt x="1464515" y="0"/>
                </a:lnTo>
                <a:lnTo>
                  <a:pt x="1637099" y="2947"/>
                </a:lnTo>
                <a:cubicBezTo>
                  <a:pt x="1708638" y="2947"/>
                  <a:pt x="1766632" y="60941"/>
                  <a:pt x="1766632" y="132480"/>
                </a:cubicBezTo>
                <a:lnTo>
                  <a:pt x="1766632" y="650614"/>
                </a:lnTo>
                <a:cubicBezTo>
                  <a:pt x="1766632" y="722153"/>
                  <a:pt x="1708638" y="780147"/>
                  <a:pt x="1637099" y="780147"/>
                </a:cubicBezTo>
                <a:lnTo>
                  <a:pt x="129533" y="780147"/>
                </a:lnTo>
                <a:cubicBezTo>
                  <a:pt x="57994" y="780147"/>
                  <a:pt x="0" y="722153"/>
                  <a:pt x="0" y="650614"/>
                </a:cubicBezTo>
                <a:lnTo>
                  <a:pt x="0" y="132480"/>
                </a:lnTo>
                <a:close/>
              </a:path>
            </a:pathLst>
          </a:custGeom>
          <a:solidFill>
            <a:srgbClr val="D7FC79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Key points: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 with the as-is process – </a:t>
            </a:r>
            <a:b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CA" sz="20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"What first, who and how later"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Design around </a:t>
            </a:r>
            <a:r>
              <a:rPr lang="en-CA" sz="20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essential 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steps</a:t>
            </a:r>
            <a:r>
              <a:rPr lang="en-CA" sz="20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 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  <a:b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</a:b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not </a:t>
            </a:r>
            <a:r>
              <a:rPr lang="en-CA" sz="2000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administrative steps</a:t>
            </a:r>
            <a:endParaRPr lang="en-CA" sz="20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0D870-F8D5-0C40-A701-A4051395D4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5219"/>
                    </a14:imgEffect>
                    <a14:imgEffect>
                      <a14:saturation sat="81000"/>
                    </a14:imgEffect>
                    <a14:imgEffect>
                      <a14:brightnessContrast bright="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6344" y="4574404"/>
            <a:ext cx="4776507" cy="22700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7A103D-CF82-8E4A-858F-145B6B17040D}"/>
              </a:ext>
            </a:extLst>
          </p:cNvPr>
          <p:cNvGrpSpPr/>
          <p:nvPr/>
        </p:nvGrpSpPr>
        <p:grpSpPr>
          <a:xfrm>
            <a:off x="6156968" y="5747653"/>
            <a:ext cx="1972270" cy="851492"/>
            <a:chOff x="8293191" y="3298903"/>
            <a:chExt cx="2261617" cy="101132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C25A29B-EB83-0F49-8038-638CF10CAB25}"/>
                </a:ext>
              </a:extLst>
            </p:cNvPr>
            <p:cNvSpPr/>
            <p:nvPr/>
          </p:nvSpPr>
          <p:spPr>
            <a:xfrm>
              <a:off x="8293191" y="3298903"/>
              <a:ext cx="2261617" cy="1011321"/>
            </a:xfrm>
            <a:prstGeom prst="rect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6350" indent="-6350">
                <a:tabLst>
                  <a:tab pos="614363" algn="l"/>
                </a:tabLst>
              </a:pP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Who: Safety Officer</a:t>
              </a:r>
            </a:p>
            <a:p>
              <a:pPr marL="6350" indent="-6350">
                <a:tabLst>
                  <a:tab pos="614363" algn="l"/>
                </a:tabLst>
              </a:pP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What: Confirm Application 	Completeness </a:t>
              </a:r>
            </a:p>
            <a:p>
              <a:pPr marL="6350" indent="-6350">
                <a:tabLst>
                  <a:tab pos="614363" algn="l"/>
                </a:tabLst>
              </a:pPr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How:	S-MAN (system)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3534A97-2AD3-AE42-A978-600D133B5EC0}"/>
                </a:ext>
              </a:extLst>
            </p:cNvPr>
            <p:cNvCxnSpPr>
              <a:cxnSpLocks/>
            </p:cNvCxnSpPr>
            <p:nvPr/>
          </p:nvCxnSpPr>
          <p:spPr>
            <a:xfrm>
              <a:off x="8293191" y="3576035"/>
              <a:ext cx="2261617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A06F35-2B4D-6946-B969-19EBD4575D57}"/>
                </a:ext>
              </a:extLst>
            </p:cNvPr>
            <p:cNvCxnSpPr>
              <a:cxnSpLocks/>
            </p:cNvCxnSpPr>
            <p:nvPr/>
          </p:nvCxnSpPr>
          <p:spPr>
            <a:xfrm>
              <a:off x="8293191" y="3997584"/>
              <a:ext cx="2261617" cy="0"/>
            </a:xfrm>
            <a:prstGeom prst="line">
              <a:avLst/>
            </a:prstGeom>
            <a:ln w="127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Box 78">
            <a:extLst>
              <a:ext uri="{FF2B5EF4-FFF2-40B4-BE49-F238E27FC236}">
                <a16:creationId xmlns:a16="http://schemas.microsoft.com/office/drawing/2014/main" id="{BFAA477C-566A-9311-F630-CFB474409C99}"/>
              </a:ext>
            </a:extLst>
          </p:cNvPr>
          <p:cNvSpPr txBox="1">
            <a:spLocks noChangeArrowheads="1"/>
          </p:cNvSpPr>
          <p:nvPr/>
        </p:nvSpPr>
        <p:spPr bwMode="auto">
          <a:xfrm rot="20445000">
            <a:off x="10083729" y="286443"/>
            <a:ext cx="1370115" cy="36997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 marL="2286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tabLst>
                <a:tab pos="1255713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>
              <a:spcBef>
                <a:spcPct val="20000"/>
              </a:spcBef>
              <a:defRPr/>
            </a:pPr>
            <a:r>
              <a:rPr lang="en-US" sz="1800" i="1" dirty="0">
                <a:solidFill>
                  <a:srgbClr val="000000"/>
                </a:solidFill>
              </a:rPr>
              <a:t>Skip to 43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38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D782-86E3-0540-BF53-5135F58A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For reference: Design to-be process – Identify essential activities</a:t>
            </a:r>
          </a:p>
        </p:txBody>
      </p:sp>
      <p:pic>
        <p:nvPicPr>
          <p:cNvPr id="3" name="Picture 2" descr="LoO-2 - 27.jpg">
            <a:extLst>
              <a:ext uri="{FF2B5EF4-FFF2-40B4-BE49-F238E27FC236}">
                <a16:creationId xmlns:a16="http://schemas.microsoft.com/office/drawing/2014/main" id="{DD38D273-C8E7-294A-8D01-0EC1FB108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15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107" y="1720787"/>
            <a:ext cx="4672963" cy="5137213"/>
          </a:xfrm>
          <a:prstGeom prst="rect">
            <a:avLst/>
          </a:prstGeom>
        </p:spPr>
      </p:pic>
      <p:pic>
        <p:nvPicPr>
          <p:cNvPr id="4" name="Picture 3" descr="LoO-2 - 24.jpg">
            <a:extLst>
              <a:ext uri="{FF2B5EF4-FFF2-40B4-BE49-F238E27FC236}">
                <a16:creationId xmlns:a16="http://schemas.microsoft.com/office/drawing/2014/main" id="{E1851908-8122-9B4A-A3BA-8C7297A16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8000"/>
                    </a14:imgEffect>
                    <a14:imgEffect>
                      <a14:brightnessContrast bright="1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22" y="1709740"/>
            <a:ext cx="4672963" cy="5148260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5ADBD3D1-AFF7-D944-B674-FB53340F4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0" t="5070" r="6381" b="5116"/>
          <a:stretch/>
        </p:blipFill>
        <p:spPr bwMode="auto">
          <a:xfrm>
            <a:off x="10295809" y="1031034"/>
            <a:ext cx="1862019" cy="55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3489FDE-61F9-6747-B9F9-5FAFE2D0D237}"/>
              </a:ext>
            </a:extLst>
          </p:cNvPr>
          <p:cNvGrpSpPr/>
          <p:nvPr/>
        </p:nvGrpSpPr>
        <p:grpSpPr>
          <a:xfrm>
            <a:off x="1882199" y="601670"/>
            <a:ext cx="7150894" cy="1108070"/>
            <a:chOff x="1121569" y="1130303"/>
            <a:chExt cx="7150894" cy="1108070"/>
          </a:xfrm>
        </p:grpSpPr>
        <p:sp>
          <p:nvSpPr>
            <p:cNvPr id="5" name="AutoShape 10">
              <a:extLst>
                <a:ext uri="{FF2B5EF4-FFF2-40B4-BE49-F238E27FC236}">
                  <a16:creationId xmlns:a16="http://schemas.microsoft.com/office/drawing/2014/main" id="{DB24DA59-5F14-214E-8C40-7B43FC60F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569" y="1130303"/>
              <a:ext cx="7150894" cy="1108070"/>
            </a:xfrm>
            <a:prstGeom prst="roundRect">
              <a:avLst>
                <a:gd name="adj" fmla="val 16667"/>
              </a:avLst>
            </a:prstGeom>
            <a:solidFill>
              <a:srgbClr val="00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0" anchorCtr="1"/>
            <a:lstStyle/>
            <a:p>
              <a:pPr marL="742950" indent="-742950" defTabSz="873125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sz="14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Recruit, Hire, and Onboard Employee</a:t>
              </a:r>
            </a:p>
          </p:txBody>
        </p:sp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B1FC4F07-EC0D-8740-BA04-72534E6F0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2378" y="1420814"/>
              <a:ext cx="6937554" cy="758029"/>
              <a:chOff x="1558925" y="2020887"/>
              <a:chExt cx="6937555" cy="758029"/>
            </a:xfrm>
          </p:grpSpPr>
          <p:sp>
            <p:nvSpPr>
              <p:cNvPr id="11" name="AutoShape 12">
                <a:extLst>
                  <a:ext uri="{FF2B5EF4-FFF2-40B4-BE49-F238E27FC236}">
                    <a16:creationId xmlns:a16="http://schemas.microsoft.com/office/drawing/2014/main" id="{2A99577B-AD93-0A49-84CD-8E8402FDE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8925" y="2020887"/>
                <a:ext cx="977084" cy="74691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t" anchorCtr="0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Prepare to Recruit</a:t>
                </a:r>
              </a:p>
            </p:txBody>
          </p:sp>
          <p:sp>
            <p:nvSpPr>
              <p:cNvPr id="12" name="AutoShape 13">
                <a:extLst>
                  <a:ext uri="{FF2B5EF4-FFF2-40B4-BE49-F238E27FC236}">
                    <a16:creationId xmlns:a16="http://schemas.microsoft.com/office/drawing/2014/main" id="{8991C259-3147-F54C-A349-C9967240B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8294" y="2020887"/>
                <a:ext cx="1071869" cy="74691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t" anchorCtr="0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Recruit Applicants</a:t>
                </a:r>
              </a:p>
            </p:txBody>
          </p:sp>
          <p:sp>
            <p:nvSpPr>
              <p:cNvPr id="13" name="AutoShape 14">
                <a:extLst>
                  <a:ext uri="{FF2B5EF4-FFF2-40B4-BE49-F238E27FC236}">
                    <a16:creationId xmlns:a16="http://schemas.microsoft.com/office/drawing/2014/main" id="{5428529D-DFB7-8A46-9CF4-9F6D78FDC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12448" y="2032001"/>
                <a:ext cx="1283170" cy="74691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t" anchorCtr="0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Evaluate Applicants &amp; Select Finalist</a:t>
                </a:r>
              </a:p>
            </p:txBody>
          </p:sp>
          <p:sp>
            <p:nvSpPr>
              <p:cNvPr id="14" name="AutoShape 15">
                <a:extLst>
                  <a:ext uri="{FF2B5EF4-FFF2-40B4-BE49-F238E27FC236}">
                    <a16:creationId xmlns:a16="http://schemas.microsoft.com/office/drawing/2014/main" id="{4C15DBEF-752C-9243-BEC9-30CD4EF13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7904" y="2020887"/>
                <a:ext cx="1143551" cy="74691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t" anchorCtr="0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Negotiate Terms of Employment</a:t>
                </a:r>
              </a:p>
            </p:txBody>
          </p:sp>
          <p:sp>
            <p:nvSpPr>
              <p:cNvPr id="15" name="AutoShape 16">
                <a:extLst>
                  <a:ext uri="{FF2B5EF4-FFF2-40B4-BE49-F238E27FC236}">
                    <a16:creationId xmlns:a16="http://schemas.microsoft.com/office/drawing/2014/main" id="{6674F63B-A609-C040-8863-4D407E8A4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9574" y="2032001"/>
                <a:ext cx="1056906" cy="74691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t" anchorCtr="0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Onboard Employee</a:t>
                </a:r>
              </a:p>
            </p:txBody>
          </p:sp>
          <p:sp>
            <p:nvSpPr>
              <p:cNvPr id="16" name="AutoShape 17">
                <a:extLst>
                  <a:ext uri="{FF2B5EF4-FFF2-40B4-BE49-F238E27FC236}">
                    <a16:creationId xmlns:a16="http://schemas.microsoft.com/office/drawing/2014/main" id="{07D2C3AA-5DDD-684E-8B5C-ED606CE33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3740" y="2022475"/>
                <a:ext cx="1143551" cy="74691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127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6000" tIns="36000" rIns="36000" bIns="36000" anchor="t" anchorCtr="0"/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Finalise </a:t>
                </a:r>
                <a:b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4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Terms of Employment</a:t>
                </a:r>
              </a:p>
            </p:txBody>
          </p:sp>
        </p:grp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6AE9967-9254-4648-9C1B-67EF07363AF0}"/>
              </a:ext>
            </a:extLst>
          </p:cNvPr>
          <p:cNvSpPr/>
          <p:nvPr/>
        </p:nvSpPr>
        <p:spPr bwMode="auto">
          <a:xfrm>
            <a:off x="5438012" y="858526"/>
            <a:ext cx="1209229" cy="805972"/>
          </a:xfrm>
          <a:prstGeom prst="round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742950" marR="0" indent="-742950" algn="ctr" defTabSz="873125" rtl="0" eaLnBrk="0" fontAlgn="base" latinLnBrk="0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B71F29-D812-B540-95D7-D911DEE1AE95}"/>
              </a:ext>
            </a:extLst>
          </p:cNvPr>
          <p:cNvSpPr/>
          <p:nvPr/>
        </p:nvSpPr>
        <p:spPr>
          <a:xfrm>
            <a:off x="208730" y="2486469"/>
            <a:ext cx="1409055" cy="2308324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– Two groups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brainwrite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essential activities.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They are "augmenting" the Scope Model.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1BC011-6582-494D-945D-5107D2033A38}"/>
              </a:ext>
            </a:extLst>
          </p:cNvPr>
          <p:cNvSpPr/>
          <p:nvPr/>
        </p:nvSpPr>
        <p:spPr>
          <a:xfrm>
            <a:off x="5368878" y="2486469"/>
            <a:ext cx="1703335" cy="1420513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– The full group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synthesises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 list of essential activities.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F41519-DE89-104F-BF4C-4F63DC748311}"/>
              </a:ext>
            </a:extLst>
          </p:cNvPr>
          <p:cNvSpPr/>
          <p:nvPr/>
        </p:nvSpPr>
        <p:spPr>
          <a:xfrm>
            <a:off x="10295809" y="692480"/>
            <a:ext cx="1848583" cy="338554"/>
          </a:xfrm>
          <a:prstGeom prst="rect">
            <a:avLst/>
          </a:prstGeom>
          <a:solidFill>
            <a:srgbClr val="FFFD78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Lucidchart version</a:t>
            </a:r>
          </a:p>
        </p:txBody>
      </p:sp>
    </p:spTree>
    <p:extLst>
      <p:ext uri="{BB962C8B-B14F-4D97-AF65-F5344CB8AC3E}">
        <p14:creationId xmlns:p14="http://schemas.microsoft.com/office/powerpoint/2010/main" val="14662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For reference: For each essential Activity, add "Who," "How,” and lots of “Notes”</a:t>
            </a:r>
          </a:p>
        </p:txBody>
      </p:sp>
      <p:pic>
        <p:nvPicPr>
          <p:cNvPr id="5" name="Picture 4" descr="LoO-3 - 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09" y="685127"/>
            <a:ext cx="4874381" cy="6066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87A9C-2ED9-4344-A7AC-675D35B85CB4}"/>
              </a:ext>
            </a:extLst>
          </p:cNvPr>
          <p:cNvSpPr txBox="1"/>
          <p:nvPr/>
        </p:nvSpPr>
        <p:spPr>
          <a:xfrm>
            <a:off x="6281712" y="792540"/>
            <a:ext cx="5575508" cy="6370975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the core of the 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to-be process design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immediately to a 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Swimlane Diagram would be </a:t>
            </a:r>
            <a:r>
              <a:rPr lang="en-CA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overwhelming!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CA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now, developing the to-be 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model (swimlane diagram) 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straightforward – </a:t>
            </a:r>
            <a:r>
              <a:rPr lang="en-CA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Do It!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have:</a:t>
            </a:r>
          </a:p>
          <a:p>
            <a:pPr marL="800089" lvl="1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actors (</a:t>
            </a:r>
            <a:r>
              <a:rPr lang="en-CA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swimlanes</a:t>
            </a: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089" lvl="1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</a:p>
          <a:p>
            <a:pPr marL="800089" lvl="1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steps will be done</a:t>
            </a:r>
          </a:p>
          <a:p>
            <a:pPr marL="800089" lvl="1" indent="-3429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 </a:t>
            </a:r>
            <a:b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(approximate, but OK for now)</a:t>
            </a:r>
          </a:p>
          <a:p>
            <a:pPr>
              <a:buClr>
                <a:srgbClr val="000000"/>
              </a:buClr>
            </a:pPr>
            <a:r>
              <a:rPr lang="en-CA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F5D9CB83-5EFE-5D48-8714-3412713AF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11" t="12433" r="7325" b="12998"/>
          <a:stretch/>
        </p:blipFill>
        <p:spPr bwMode="auto">
          <a:xfrm>
            <a:off x="1163781" y="5483913"/>
            <a:ext cx="3090823" cy="92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Arrow: Counter-clockwise curve with solid fill">
            <a:extLst>
              <a:ext uri="{FF2B5EF4-FFF2-40B4-BE49-F238E27FC236}">
                <a16:creationId xmlns:a16="http://schemas.microsoft.com/office/drawing/2014/main" id="{CC80C934-C7AD-6B42-93A8-B3C61FDEC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378022">
            <a:off x="3663689" y="373596"/>
            <a:ext cx="762000" cy="762000"/>
          </a:xfrm>
          <a:prstGeom prst="rect">
            <a:avLst/>
          </a:prstGeom>
        </p:spPr>
      </p:pic>
      <p:pic>
        <p:nvPicPr>
          <p:cNvPr id="9" name="Graphic 8" descr="Arrow: Counter-clockwise curve with solid fill">
            <a:extLst>
              <a:ext uri="{FF2B5EF4-FFF2-40B4-BE49-F238E27FC236}">
                <a16:creationId xmlns:a16="http://schemas.microsoft.com/office/drawing/2014/main" id="{7F6B36FC-913A-7B40-B889-F6767B15F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221978" flipH="1">
            <a:off x="743880" y="373596"/>
            <a:ext cx="762000" cy="762000"/>
          </a:xfrm>
          <a:prstGeom prst="rect">
            <a:avLst/>
          </a:prstGeom>
        </p:spPr>
      </p:pic>
      <p:pic>
        <p:nvPicPr>
          <p:cNvPr id="10" name="Graphic 9" descr="Arrow: Counter-clockwise curve with solid fill">
            <a:extLst>
              <a:ext uri="{FF2B5EF4-FFF2-40B4-BE49-F238E27FC236}">
                <a16:creationId xmlns:a16="http://schemas.microsoft.com/office/drawing/2014/main" id="{2A261F85-B260-C146-B173-2284474CC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378022">
            <a:off x="4640736" y="37359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– is </a:t>
            </a:r>
            <a:r>
              <a:rPr lang="en-US" sz="2800" dirty="0">
                <a:ea typeface="ＭＳ 明朝"/>
                <a:cs typeface="Times New Roman"/>
              </a:rPr>
              <a:t>a new process concept viable? </a:t>
            </a:r>
            <a:endParaRPr lang="en-US" sz="28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85238" y="789866"/>
            <a:ext cx="10614035" cy="46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92075" tIns="136525" rIns="92075" bIns="136525"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Classroom tech support at major US research university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55600" lvl="1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Goal: “</a:t>
            </a:r>
            <a:r>
              <a:rPr lang="en-CA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Uber</a:t>
            </a: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-style” tech support for classrooms – when an Incident is raised in a Classroom, dispatch it to one or more appropriate Techs (qualified, available, assigned to the appropriate Support Unit) who will bid on it. </a:t>
            </a:r>
          </a:p>
          <a:p>
            <a:pPr marL="355600" lvl="1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Approximately 20 “assertions” described the planned state:</a:t>
            </a:r>
          </a:p>
          <a:p>
            <a:pPr marL="711200" lvl="2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Each Tech may be badged for one or more Service Category Levels, and for each Service Category Level there may be one or more Badged Techs. </a:t>
            </a:r>
          </a:p>
          <a:p>
            <a:pPr marL="711200" lvl="2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Each Tech may be assigned to one or more Support Units during a given time period, and for each Support Unit there may be one or more assigned Techs. </a:t>
            </a:r>
            <a:b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 Tech can only be assigned to one Support Unit at a time.</a:t>
            </a:r>
          </a:p>
          <a:p>
            <a:pPr marL="711200" lvl="2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 Incident for a particular Classroom can be raised by either a Customer (the “reporter” – Faculty, Staff, Tech, …?) or an automated Alert raised by an Equipment Unit located on a particular GP Classroom. </a:t>
            </a:r>
          </a:p>
          <a:p>
            <a:pPr marL="711200" lvl="2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§"/>
              <a:tabLst>
                <a:tab pos="444500" algn="l"/>
              </a:tabLst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many more…</a:t>
            </a:r>
          </a:p>
          <a:p>
            <a:pPr marL="355600" lvl="1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2"/>
              <a:buChar char="§"/>
              <a:defRPr/>
            </a:pP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assertions led to the development of an ERD.</a:t>
            </a:r>
            <a:b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CA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Note – the complete “Concept Model”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is the combination of the definitions, the assertions, and the graphic (ERD)</a:t>
            </a: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458788" lvl="1" indent="-344488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defRPr/>
            </a:pP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63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Example 5 – Assertions. </a:t>
            </a:r>
            <a:r>
              <a:rPr lang="en-US" sz="2800" u="sng" dirty="0"/>
              <a:t>Lots</a:t>
            </a:r>
            <a:r>
              <a:rPr lang="en-US" sz="2800" dirty="0"/>
              <a:t> of assertions.</a:t>
            </a:r>
          </a:p>
        </p:txBody>
      </p:sp>
      <p:pic>
        <p:nvPicPr>
          <p:cNvPr id="2" name="Picture 1" descr="SupportAssertions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38" y="525939"/>
            <a:ext cx="5210762" cy="5953314"/>
          </a:xfrm>
          <a:prstGeom prst="rect">
            <a:avLst/>
          </a:prstGeom>
        </p:spPr>
      </p:pic>
      <p:pic>
        <p:nvPicPr>
          <p:cNvPr id="3" name="Picture 2" descr="SupportAssertion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43344"/>
            <a:ext cx="5210762" cy="5932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A3732D-221A-3D4D-9200-C0B383188199}"/>
              </a:ext>
            </a:extLst>
          </p:cNvPr>
          <p:cNvSpPr/>
          <p:nvPr/>
        </p:nvSpPr>
        <p:spPr>
          <a:xfrm>
            <a:off x="1355834" y="5957873"/>
            <a:ext cx="1076097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32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Sorry about the fine print. And, no, this was not a simple job. It took some real effort to build the enabling concept model, but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we could not have done it without the assertions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– they made the needs granular!</a:t>
            </a:r>
          </a:p>
        </p:txBody>
      </p:sp>
    </p:spTree>
    <p:extLst>
      <p:ext uri="{BB962C8B-B14F-4D97-AF65-F5344CB8AC3E}">
        <p14:creationId xmlns:p14="http://schemas.microsoft.com/office/powerpoint/2010/main" val="1668120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underlying “Conceptual Plus” Model</a:t>
            </a:r>
          </a:p>
        </p:txBody>
      </p:sp>
      <p:pic>
        <p:nvPicPr>
          <p:cNvPr id="3" name="Picture 2" descr="UberTech ER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55866"/>
            <a:ext cx="9144000" cy="606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2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Remember, it all starts with language</a:t>
            </a:r>
          </a:p>
        </p:txBody>
      </p:sp>
      <p:sp>
        <p:nvSpPr>
          <p:cNvPr id="24903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67284" y="784678"/>
            <a:ext cx="6096000" cy="59023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/>
              <a:t>Concept Modelling (Conceptual Data Modelling) is </a:t>
            </a:r>
            <a:r>
              <a:rPr lang="en-US" sz="1800" i="1" dirty="0"/>
              <a:t>crucial</a:t>
            </a:r>
            <a:r>
              <a:rPr lang="en-US" sz="1800" dirty="0"/>
              <a:t> to Business Process work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The </a:t>
            </a:r>
            <a:r>
              <a:rPr lang="ja-JP" altLang="en-US" sz="1800" dirty="0"/>
              <a:t>“</a:t>
            </a:r>
            <a:r>
              <a:rPr lang="en-US" sz="1800" dirty="0"/>
              <a:t>things</a:t>
            </a:r>
            <a:r>
              <a:rPr lang="ja-JP" altLang="en-US" sz="1800" dirty="0"/>
              <a:t>”</a:t>
            </a:r>
            <a:r>
              <a:rPr lang="en-US" sz="1800" dirty="0"/>
              <a:t> you define in your concept model are the things that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processes act on</a:t>
            </a:r>
            <a:br>
              <a:rPr lang="en-US" sz="1800" dirty="0">
                <a:cs typeface="Arial" panose="020B0604020202020204" pitchFamily="34" charset="0"/>
              </a:rPr>
            </a:br>
            <a:r>
              <a:rPr lang="en-US" sz="1800" dirty="0">
                <a:cs typeface="Arial" panose="020B0604020202020204" pitchFamily="34" charset="0"/>
              </a:rPr>
              <a:t>(in verb-noun process naming, the noun is a “thing” – an entity)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businesses want information about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applications revolve around</a:t>
            </a:r>
            <a:br>
              <a:rPr lang="en-US" sz="1800" dirty="0">
                <a:cs typeface="Arial" panose="020B0604020202020204" pitchFamily="34" charset="0"/>
              </a:rPr>
            </a:br>
            <a:endParaRPr lang="en-US" sz="1800" dirty="0">
              <a:cs typeface="Arial" panose="020B0604020202020204" pitchFamily="34" charset="0"/>
            </a:endParaRPr>
          </a:p>
          <a:p>
            <a:r>
              <a:rPr lang="en-US" sz="1800" dirty="0"/>
              <a:t>Businesses needs a </a:t>
            </a:r>
            <a:r>
              <a:rPr lang="en-US" sz="1800" i="1" dirty="0"/>
              <a:t>common language </a:t>
            </a:r>
            <a:br>
              <a:rPr lang="en-US" sz="1800" i="1" dirty="0"/>
            </a:br>
            <a:r>
              <a:rPr lang="en-US" sz="1800" dirty="0"/>
              <a:t>more than ever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Note – works best if you don</a:t>
            </a:r>
            <a:r>
              <a:rPr lang="uk-UA" altLang="ja-JP" sz="1800" dirty="0"/>
              <a:t>'</a:t>
            </a:r>
            <a:r>
              <a:rPr lang="en-US" sz="1800" dirty="0"/>
              <a:t>t begin with a lecture on </a:t>
            </a:r>
            <a:r>
              <a:rPr lang="en-US" sz="1800" i="1" dirty="0"/>
              <a:t>Data Modelling! </a:t>
            </a:r>
            <a:br>
              <a:rPr lang="en-US" sz="1800" i="1" dirty="0"/>
            </a:br>
            <a:r>
              <a:rPr lang="en-US" sz="1800" i="1" dirty="0"/>
              <a:t>Just Do It! Go forth and model!</a:t>
            </a:r>
          </a:p>
        </p:txBody>
      </p:sp>
      <p:pic>
        <p:nvPicPr>
          <p:cNvPr id="249037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964" y="1200165"/>
            <a:ext cx="3660775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90373" name="Rectangle 5"/>
          <p:cNvSpPr>
            <a:spLocks noChangeArrowheads="1"/>
          </p:cNvSpPr>
          <p:nvPr/>
        </p:nvSpPr>
        <p:spPr bwMode="auto">
          <a:xfrm>
            <a:off x="7016428" y="5502276"/>
            <a:ext cx="2956581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defTabSz="8731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“</a:t>
            </a:r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Now! </a:t>
            </a:r>
            <a:r>
              <a:rPr lang="en-US" b="1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That</a:t>
            </a:r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should clear up </a:t>
            </a:r>
          </a:p>
          <a:p>
            <a:pPr algn="ctr" defTabSz="8731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 few things around here!</a:t>
            </a:r>
            <a:r>
              <a:rPr lang="ja-JP" altLang="en-US" b="1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”</a:t>
            </a:r>
            <a:endParaRPr lang="en-US" b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90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9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90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90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90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90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90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90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90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037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7F8075-F781-8748-9C03-504DEE04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/>
              </a:rPr>
              <a:t>Other courses for analysts by Alec Sharp</a:t>
            </a:r>
            <a:endParaRPr lang="en-US" dirty="0"/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02B84267-20B2-D04D-912E-6EF58D1DBF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213" y="773113"/>
          <a:ext cx="8056562" cy="599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9563100" imgH="7467600" progId="Word.Document.8">
                  <p:embed/>
                </p:oleObj>
              </mc:Choice>
              <mc:Fallback>
                <p:oleObj name="Document" r:id="rId3" imgW="9563100" imgH="7467600" progId="Word.Document.8">
                  <p:embed/>
                  <p:pic>
                    <p:nvPicPr>
                      <p:cNvPr id="4" name="Object 1">
                        <a:extLst>
                          <a:ext uri="{FF2B5EF4-FFF2-40B4-BE49-F238E27FC236}">
                            <a16:creationId xmlns:a16="http://schemas.microsoft.com/office/drawing/2014/main" id="{02B84267-20B2-D04D-912E-6EF58D1DBF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773113"/>
                        <a:ext cx="8056562" cy="599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8058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400" dirty="0">
                <a:latin typeface="Arial" charset="0"/>
              </a:rPr>
              <a:t>Thank you!</a:t>
            </a:r>
          </a:p>
        </p:txBody>
      </p:sp>
      <p:sp>
        <p:nvSpPr>
          <p:cNvPr id="20305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85238" y="821359"/>
            <a:ext cx="9588500" cy="34723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dirty="0">
                <a:latin typeface="Arial" charset="0"/>
                <a:cs typeface="+mn-cs"/>
              </a:rPr>
              <a:t>Alec Sharp, West Vancouver, BC, Canada</a:t>
            </a:r>
          </a:p>
          <a:p>
            <a:pPr marL="0" indent="0">
              <a:buNone/>
              <a:defRPr/>
            </a:pPr>
            <a:endParaRPr lang="en-US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r>
              <a:rPr lang="en-US" dirty="0">
                <a:latin typeface="Arial" charset="0"/>
              </a:rPr>
              <a:t>If you have questions or comments…</a:t>
            </a:r>
            <a:br>
              <a:rPr lang="en-US" dirty="0">
                <a:latin typeface="Arial" charset="0"/>
              </a:rPr>
            </a:br>
            <a:r>
              <a:rPr lang="en-US" i="1" dirty="0">
                <a:latin typeface="Arial" charset="0"/>
              </a:rPr>
              <a:t>don</a:t>
            </a:r>
            <a:r>
              <a:rPr lang="uk-UA" altLang="ja-JP" i="1" dirty="0">
                <a:latin typeface="Arial" charset="0"/>
              </a:rPr>
              <a:t>'</a:t>
            </a:r>
            <a:r>
              <a:rPr lang="tr-TR" altLang="ja-JP" i="1" dirty="0">
                <a:latin typeface="Arial" charset="0"/>
              </a:rPr>
              <a:t>t</a:t>
            </a:r>
            <a:r>
              <a:rPr lang="en-US" i="1" dirty="0">
                <a:latin typeface="Arial" charset="0"/>
              </a:rPr>
              <a:t> be shy, get in touch!</a:t>
            </a:r>
            <a:endParaRPr lang="en-US" dirty="0">
              <a:latin typeface="Arial" charset="0"/>
              <a:cs typeface="+mn-cs"/>
            </a:endParaRPr>
          </a:p>
          <a:p>
            <a:pPr marL="358775" indent="-358775">
              <a:defRPr/>
            </a:pPr>
            <a:r>
              <a:rPr lang="en-US" dirty="0">
                <a:latin typeface="Arial" charset="0"/>
                <a:cs typeface="+mn-cs"/>
              </a:rPr>
              <a:t>e: </a:t>
            </a:r>
            <a:r>
              <a:rPr lang="en-US" dirty="0" err="1">
                <a:latin typeface="Arial" charset="0"/>
                <a:cs typeface="+mn-cs"/>
              </a:rPr>
              <a:t>asharp@clariteq.com</a:t>
            </a:r>
            <a:r>
              <a:rPr lang="en-US" dirty="0">
                <a:latin typeface="Arial" charset="0"/>
                <a:cs typeface="+mn-cs"/>
              </a:rPr>
              <a:t>   </a:t>
            </a:r>
          </a:p>
          <a:p>
            <a:pPr marL="358775" indent="-358775">
              <a:defRPr/>
            </a:pPr>
            <a:r>
              <a:rPr lang="en-US" dirty="0" err="1">
                <a:latin typeface="Arial" charset="0"/>
                <a:cs typeface="+mn-cs"/>
              </a:rPr>
              <a:t>ig</a:t>
            </a:r>
            <a:r>
              <a:rPr lang="en-US" dirty="0">
                <a:latin typeface="Arial" charset="0"/>
                <a:cs typeface="+mn-cs"/>
              </a:rPr>
              <a:t>: @alecsharp01</a:t>
            </a:r>
          </a:p>
          <a:p>
            <a:pPr marL="358775" indent="-358775">
              <a:defRPr/>
            </a:pPr>
            <a:r>
              <a:rPr lang="en-US" dirty="0">
                <a:latin typeface="Arial" charset="0"/>
              </a:rPr>
              <a:t>m: +1 604 418-3352</a:t>
            </a:r>
            <a:br>
              <a:rPr lang="en-US" dirty="0">
                <a:latin typeface="Arial" charset="0"/>
                <a:cs typeface="+mn-cs"/>
              </a:rPr>
            </a:br>
            <a:endParaRPr lang="en-US" dirty="0">
              <a:latin typeface="Arial" charset="0"/>
              <a:cs typeface="+mn-cs"/>
            </a:endParaRPr>
          </a:p>
        </p:txBody>
      </p:sp>
      <p:pic>
        <p:nvPicPr>
          <p:cNvPr id="20305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2848" y="54005"/>
            <a:ext cx="1337998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04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13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"Process people" make "process" far too difficult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940B1-8910-3533-970B-C5521FADC8DB}"/>
              </a:ext>
            </a:extLst>
          </p:cNvPr>
          <p:cNvSpPr txBox="1"/>
          <p:nvPr/>
        </p:nvSpPr>
        <p:spPr>
          <a:xfrm>
            <a:off x="885238" y="793377"/>
            <a:ext cx="1050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3 – The sudden deep dive into detail…</a:t>
            </a:r>
          </a:p>
        </p:txBody>
      </p:sp>
      <p:pic>
        <p:nvPicPr>
          <p:cNvPr id="1026" name="Picture 2" descr="How to Avoid a Complex Business Process Management (BPM) System">
            <a:extLst>
              <a:ext uri="{FF2B5EF4-FFF2-40B4-BE49-F238E27FC236}">
                <a16:creationId xmlns:a16="http://schemas.microsoft.com/office/drawing/2014/main" id="{F96964F7-EE33-4353-D62A-A0AF76C62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316597"/>
            <a:ext cx="9335112" cy="492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491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513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"Data people" make "data" far too difficult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940B1-8910-3533-970B-C5521FADC8DB}"/>
              </a:ext>
            </a:extLst>
          </p:cNvPr>
          <p:cNvSpPr txBox="1"/>
          <p:nvPr/>
        </p:nvSpPr>
        <p:spPr>
          <a:xfrm>
            <a:off x="885238" y="793377"/>
            <a:ext cx="10504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– Confusion between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data modelling and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database design…</a:t>
            </a:r>
          </a:p>
        </p:txBody>
      </p:sp>
      <p:pic>
        <p:nvPicPr>
          <p:cNvPr id="5" name="Picture 3" descr="WiiNGS PDM">
            <a:extLst>
              <a:ext uri="{FF2B5EF4-FFF2-40B4-BE49-F238E27FC236}">
                <a16:creationId xmlns:a16="http://schemas.microsoft.com/office/drawing/2014/main" id="{8B789FDA-BC84-F684-0859-5F415359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6391" y="672678"/>
            <a:ext cx="6162221" cy="578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322770-3A91-BFB1-332F-0E7DF912A2A4}"/>
              </a:ext>
            </a:extLst>
          </p:cNvPr>
          <p:cNvSpPr txBox="1"/>
          <p:nvPr/>
        </p:nvSpPr>
        <p:spPr>
          <a:xfrm>
            <a:off x="885238" y="2421499"/>
            <a:ext cx="3848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"Help – </a:t>
            </a:r>
            <a:br>
              <a:rPr lang="en-US" altLang="ja-JP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en-US" altLang="ja-JP" sz="32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everyone hates our data model.</a:t>
            </a:r>
            <a:r>
              <a:rPr lang="ja-JP" altLang="en-US" sz="320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”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550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28FA-8FF5-674E-8595-1CB4D6F9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"Data people" make "data" far too difficult</a:t>
            </a:r>
            <a:endParaRPr lang="en-US" dirty="0"/>
          </a:p>
        </p:txBody>
      </p:sp>
      <p:pic>
        <p:nvPicPr>
          <p:cNvPr id="3" name="Picture 1" descr="IMG_0214.jpg">
            <a:extLst>
              <a:ext uri="{FF2B5EF4-FFF2-40B4-BE49-F238E27FC236}">
                <a16:creationId xmlns:a16="http://schemas.microsoft.com/office/drawing/2014/main" id="{F62F0E29-4FEF-7048-B5BD-0B093C111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168" y="652465"/>
            <a:ext cx="7269162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B16D01-DC71-A141-9F15-E9EB0B403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8358" y="3386140"/>
            <a:ext cx="1258887" cy="65246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742950" indent="-742950" defTabSz="873125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EFFE2-842A-CC4D-9666-E2FFAE743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238" y="652465"/>
            <a:ext cx="3455902" cy="600228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 – Terrible diagramming…</a:t>
            </a: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 common error –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"the most important entity should go in the centre of the diagram."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An excellent model </a:t>
            </a: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structurally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but very difficult to follow – 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no sense of direction.</a:t>
            </a:r>
            <a:b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2400" i="1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9525" indent="-9525">
              <a:spcBef>
                <a:spcPct val="0"/>
              </a:spcBef>
              <a:buClr>
                <a:srgbClr val="CC6600"/>
              </a:buClr>
              <a:buSzPct val="100000"/>
            </a:pPr>
            <a:r>
              <a:rPr lang="en-US" sz="2400" i="1" dirty="0">
                <a:latin typeface="Arial" charset="0"/>
                <a:ea typeface="ＭＳ Ｐゴシック" charset="0"/>
                <a:cs typeface="ＭＳ Ｐゴシック" charset="0"/>
              </a:rPr>
              <a:t>Concept Models / ER Models should be drawn top-down by dependency.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E3DFCF-528B-B18B-9BEE-B86D6A7C3675}"/>
              </a:ext>
            </a:extLst>
          </p:cNvPr>
          <p:cNvGrpSpPr/>
          <p:nvPr/>
        </p:nvGrpSpPr>
        <p:grpSpPr>
          <a:xfrm>
            <a:off x="5330097" y="707783"/>
            <a:ext cx="6660232" cy="5627711"/>
            <a:chOff x="5330097" y="707783"/>
            <a:chExt cx="6660232" cy="5627711"/>
          </a:xfrm>
        </p:grpSpPr>
        <p:pic>
          <p:nvPicPr>
            <p:cNvPr id="6" name="Picture 6" descr="what is dimensional modeling in data warehouse">
              <a:extLst>
                <a:ext uri="{FF2B5EF4-FFF2-40B4-BE49-F238E27FC236}">
                  <a16:creationId xmlns:a16="http://schemas.microsoft.com/office/drawing/2014/main" id="{E5B67C29-8976-C2C9-2593-4A0A4C90B8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30097" y="1034015"/>
              <a:ext cx="5976665" cy="530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F58BFC3-C680-9D5E-1A74-BD8A72EE95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0009" y="1169448"/>
              <a:ext cx="1342091" cy="15942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EF51D0-1144-4237-20A8-E1504AA2FA61}"/>
                </a:ext>
              </a:extLst>
            </p:cNvPr>
            <p:cNvSpPr txBox="1"/>
            <p:nvPr/>
          </p:nvSpPr>
          <p:spPr>
            <a:xfrm>
              <a:off x="9110009" y="707783"/>
              <a:ext cx="288032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349250" indent="-349250"/>
              <a:r>
                <a:rPr lang="en-CA" sz="2400" dirty="0">
                  <a:latin typeface="Arial" panose="020B0604020202020204" pitchFamily="34" charset="0"/>
                  <a:cs typeface="Arial" panose="020B0604020202020204" pitchFamily="34" charset="0"/>
                </a:rPr>
                <a:t>"Fact" in the middle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865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cs typeface="+mj-cs"/>
              </a:rPr>
              <a:t>For review: specifics – contextual, conceptual, logical</a:t>
            </a:r>
          </a:p>
        </p:txBody>
      </p:sp>
      <p:sp>
        <p:nvSpPr>
          <p:cNvPr id="95236" name="Rectangle 23"/>
          <p:cNvSpPr>
            <a:spLocks noChangeArrowheads="1"/>
          </p:cNvSpPr>
          <p:nvPr/>
        </p:nvSpPr>
        <p:spPr bwMode="auto">
          <a:xfrm>
            <a:off x="730716" y="835056"/>
            <a:ext cx="10736850" cy="828675"/>
          </a:xfrm>
          <a:prstGeom prst="rect">
            <a:avLst/>
          </a:prstGeom>
          <a:solidFill>
            <a:srgbClr val="0033CC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5237" name="Oval 24"/>
          <p:cNvSpPr>
            <a:spLocks noChangeArrowheads="1"/>
          </p:cNvSpPr>
          <p:nvPr/>
        </p:nvSpPr>
        <p:spPr bwMode="auto">
          <a:xfrm>
            <a:off x="876824" y="963613"/>
            <a:ext cx="533400" cy="4746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1</a:t>
            </a:r>
          </a:p>
        </p:txBody>
      </p:sp>
      <p:sp>
        <p:nvSpPr>
          <p:cNvPr id="95238" name="Oval 25"/>
          <p:cNvSpPr>
            <a:spLocks noChangeArrowheads="1"/>
          </p:cNvSpPr>
          <p:nvPr/>
        </p:nvSpPr>
        <p:spPr bwMode="auto">
          <a:xfrm>
            <a:off x="4432314" y="963613"/>
            <a:ext cx="533400" cy="4746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2</a:t>
            </a:r>
          </a:p>
        </p:txBody>
      </p:sp>
      <p:sp>
        <p:nvSpPr>
          <p:cNvPr id="95239" name="Oval 26"/>
          <p:cNvSpPr>
            <a:spLocks noChangeArrowheads="1"/>
          </p:cNvSpPr>
          <p:nvPr/>
        </p:nvSpPr>
        <p:spPr bwMode="auto">
          <a:xfrm>
            <a:off x="8007329" y="963613"/>
            <a:ext cx="533400" cy="4746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95240" name="Text Box 27"/>
          <p:cNvSpPr txBox="1">
            <a:spLocks noChangeArrowheads="1"/>
          </p:cNvSpPr>
          <p:nvPr/>
        </p:nvSpPr>
        <p:spPr bwMode="auto">
          <a:xfrm>
            <a:off x="1126061" y="849344"/>
            <a:ext cx="2590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 eaLnBrk="0" hangingPunct="0"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i="0" dirty="0">
                <a:solidFill>
                  <a:srgbClr val="FFFFFF"/>
                </a:solidFill>
                <a:cs typeface="Arial" charset="0"/>
              </a:rPr>
              <a:t>Contextual</a:t>
            </a:r>
            <a:br>
              <a:rPr lang="en-US" sz="2000" i="0" dirty="0">
                <a:solidFill>
                  <a:srgbClr val="FFFFFF"/>
                </a:solidFill>
                <a:cs typeface="Arial" charset="0"/>
              </a:rPr>
            </a:br>
            <a:r>
              <a:rPr lang="en-US" sz="2000" i="0" dirty="0">
                <a:solidFill>
                  <a:srgbClr val="FFFFFF"/>
                </a:solidFill>
                <a:cs typeface="Arial" charset="0"/>
              </a:rPr>
              <a:t>(Scope)</a:t>
            </a:r>
          </a:p>
        </p:txBody>
      </p:sp>
      <p:sp>
        <p:nvSpPr>
          <p:cNvPr id="219144" name="Rectangle 28"/>
          <p:cNvSpPr>
            <a:spLocks noChangeArrowheads="1"/>
          </p:cNvSpPr>
          <p:nvPr/>
        </p:nvSpPr>
        <p:spPr bwMode="auto">
          <a:xfrm>
            <a:off x="876824" y="1711325"/>
            <a:ext cx="3477223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chemeClr val="tx1"/>
              </a:buClr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 context or </a:t>
            </a:r>
            <a:r>
              <a:rPr lang="ja-JP" alt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picture</a:t>
            </a:r>
            <a:r>
              <a:rPr lang="ja-JP" alt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br>
              <a:rPr lang="en-US" altLang="ja-JP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scope in terms of topics or subjects that are in or out, </a:t>
            </a:r>
            <a:br>
              <a:rPr lang="en-US" altLang="ja-JP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core terms and definitions 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a simple </a:t>
            </a:r>
            <a:br>
              <a:rPr lang="en-CA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diagram of topics/subjects, </a:t>
            </a:r>
            <a:br>
              <a:rPr lang="en-CA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primarily textual (a list)</a:t>
            </a:r>
            <a:endParaRPr lang="en-US" sz="160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– not necessary on smaller projects</a:t>
            </a:r>
          </a:p>
        </p:txBody>
      </p:sp>
      <p:sp>
        <p:nvSpPr>
          <p:cNvPr id="219145" name="Rectangle 29"/>
          <p:cNvSpPr>
            <a:spLocks noChangeArrowheads="1"/>
          </p:cNvSpPr>
          <p:nvPr/>
        </p:nvSpPr>
        <p:spPr bwMode="auto">
          <a:xfrm>
            <a:off x="4517904" y="1711325"/>
            <a:ext cx="32977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CC6600"/>
              </a:buClr>
            </a:pPr>
            <a:r>
              <a:rPr lang="en-US" sz="1600" dirty="0">
                <a:solidFill>
                  <a:srgbClr val="010000"/>
                </a:solidFill>
              </a:rPr>
              <a:t>Agreement on basic concepts and rules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19146" name="Rectangle 30"/>
          <p:cNvSpPr>
            <a:spLocks noChangeArrowheads="1"/>
          </p:cNvSpPr>
          <p:nvPr/>
        </p:nvSpPr>
        <p:spPr bwMode="auto">
          <a:xfrm>
            <a:off x="8044622" y="1680146"/>
            <a:ext cx="32705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Clr>
                <a:srgbClr val="CC6600"/>
              </a:buClr>
            </a:pPr>
            <a:r>
              <a:rPr lang="en-US" sz="1600" dirty="0">
                <a:solidFill>
                  <a:srgbClr val="010000"/>
                </a:solidFill>
              </a:rPr>
              <a:t>Full detail for physical design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5244" name="Rectangle 31"/>
          <p:cNvSpPr>
            <a:spLocks noChangeArrowheads="1"/>
          </p:cNvSpPr>
          <p:nvPr/>
        </p:nvSpPr>
        <p:spPr bwMode="auto">
          <a:xfrm>
            <a:off x="4868884" y="849344"/>
            <a:ext cx="23987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FF"/>
                </a:solidFill>
                <a:cs typeface="Arial" charset="0"/>
              </a:rPr>
              <a:t>Conceptual (Overview)</a:t>
            </a:r>
          </a:p>
        </p:txBody>
      </p:sp>
      <p:sp>
        <p:nvSpPr>
          <p:cNvPr id="95245" name="Rectangle 32"/>
          <p:cNvSpPr>
            <a:spLocks noChangeArrowheads="1"/>
          </p:cNvSpPr>
          <p:nvPr/>
        </p:nvSpPr>
        <p:spPr bwMode="auto">
          <a:xfrm>
            <a:off x="8998968" y="849314"/>
            <a:ext cx="953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FF"/>
                </a:solidFill>
                <a:cs typeface="Arial" charset="0"/>
              </a:rPr>
              <a:t>Logical </a:t>
            </a:r>
            <a:br>
              <a:rPr lang="en-US" sz="2000">
                <a:solidFill>
                  <a:srgbClr val="FFFFFF"/>
                </a:solidFill>
                <a:cs typeface="Arial" charset="0"/>
              </a:rPr>
            </a:br>
            <a:r>
              <a:rPr lang="en-US" sz="2000">
                <a:solidFill>
                  <a:srgbClr val="FFFFFF"/>
                </a:solidFill>
                <a:cs typeface="Arial" charset="0"/>
              </a:rPr>
              <a:t>(Detail)</a:t>
            </a:r>
          </a:p>
        </p:txBody>
      </p:sp>
      <p:sp>
        <p:nvSpPr>
          <p:cNvPr id="95246" name="Line 33"/>
          <p:cNvSpPr>
            <a:spLocks noChangeShapeType="1"/>
          </p:cNvSpPr>
          <p:nvPr/>
        </p:nvSpPr>
        <p:spPr bwMode="auto">
          <a:xfrm flipH="1">
            <a:off x="4288903" y="866775"/>
            <a:ext cx="0" cy="1333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5247" name="Line 34"/>
          <p:cNvSpPr>
            <a:spLocks noChangeShapeType="1"/>
          </p:cNvSpPr>
          <p:nvPr/>
        </p:nvSpPr>
        <p:spPr bwMode="auto">
          <a:xfrm flipH="1">
            <a:off x="7880763" y="849314"/>
            <a:ext cx="0" cy="1333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26502" name="Rectangle 38"/>
          <p:cNvSpPr>
            <a:spLocks noChangeArrowheads="1"/>
          </p:cNvSpPr>
          <p:nvPr/>
        </p:nvSpPr>
        <p:spPr bwMode="auto">
          <a:xfrm>
            <a:off x="4277388" y="2179132"/>
            <a:ext cx="3350148" cy="475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Ensures everyone is using the same vocabulary and concepts before diving into detail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Overview: main entities, attributes, relationships, rules 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M:M relationships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show cardinality 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keys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or no reference entities 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Unnormalised – most M:M relationships unresolved, many attributes will be multi-valued, redundant, and non-atomic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Verified directly by clients plus other techniques: Use Cases…</a:t>
            </a:r>
            <a:endParaRPr lang="en-US" sz="160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ja-JP" alt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one-pager</a:t>
            </a:r>
            <a:r>
              <a:rPr lang="ja-JP" alt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160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 the modelling effort</a:t>
            </a:r>
          </a:p>
        </p:txBody>
      </p:sp>
      <p:sp>
        <p:nvSpPr>
          <p:cNvPr id="1726503" name="Rectangle 39"/>
          <p:cNvSpPr>
            <a:spLocks noChangeArrowheads="1"/>
          </p:cNvSpPr>
          <p:nvPr/>
        </p:nvSpPr>
        <p:spPr bwMode="auto">
          <a:xfrm>
            <a:off x="7850353" y="2173912"/>
            <a:ext cx="3840078" cy="475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all detail for initial physical database design and requirements specification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Detailed: ~ 5 times as many entities as the conceptual model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M:M relationships resolved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optionality added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Primary, foreign, alternate keys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reference entities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normalised – no multi-valued, redundant, or non-atomic attributes. All attributes  defined and </a:t>
            </a:r>
            <a:r>
              <a:rPr lang="ja-JP" alt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propertised</a:t>
            </a:r>
            <a:r>
              <a:rPr lang="ja-JP" alt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1600" dirty="0">
              <a:solidFill>
                <a:srgbClr val="01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Verified by other means:  sample data, report mockups, scenarios, …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be partitioned</a:t>
            </a:r>
          </a:p>
          <a:p>
            <a:pPr marL="285750" indent="-285750">
              <a:lnSpc>
                <a:spcPct val="85000"/>
              </a:lnSpc>
              <a:spcBef>
                <a:spcPct val="5000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1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of the modelling effort</a:t>
            </a:r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C7984084-EA58-327D-5815-02240FD4B31E}"/>
              </a:ext>
            </a:extLst>
          </p:cNvPr>
          <p:cNvSpPr txBox="1">
            <a:spLocks noChangeArrowheads="1"/>
          </p:cNvSpPr>
          <p:nvPr/>
        </p:nvSpPr>
        <p:spPr bwMode="auto">
          <a:xfrm rot="20484507">
            <a:off x="9863052" y="438345"/>
            <a:ext cx="2260801" cy="9233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000000"/>
              </a:buClr>
            </a:pPr>
            <a:r>
              <a:rPr lang="en-US" sz="1800" i="1" dirty="0">
                <a:solidFill>
                  <a:srgbClr val="000000"/>
                </a:solidFill>
              </a:rPr>
              <a:t>For 18 years, my most </a:t>
            </a:r>
            <a:r>
              <a:rPr lang="en-US" sz="1800" i="1" dirty="0" err="1">
                <a:solidFill>
                  <a:srgbClr val="000000"/>
                </a:solidFill>
              </a:rPr>
              <a:t>plagiarised</a:t>
            </a:r>
            <a:r>
              <a:rPr lang="en-US" sz="1800" i="1" dirty="0">
                <a:solidFill>
                  <a:srgbClr val="000000"/>
                </a:solidFill>
              </a:rPr>
              <a:t> diagram!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7779AD-3AC7-C255-53BD-BFF9E48EE77B}"/>
              </a:ext>
            </a:extLst>
          </p:cNvPr>
          <p:cNvSpPr txBox="1"/>
          <p:nvPr/>
        </p:nvSpPr>
        <p:spPr>
          <a:xfrm>
            <a:off x="501569" y="4491132"/>
            <a:ext cx="3695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3 – No clarity on different types of models for different perspectives</a:t>
            </a:r>
          </a:p>
        </p:txBody>
      </p:sp>
    </p:spTree>
    <p:extLst>
      <p:ext uri="{BB962C8B-B14F-4D97-AF65-F5344CB8AC3E}">
        <p14:creationId xmlns:p14="http://schemas.microsoft.com/office/powerpoint/2010/main" val="303112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65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26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265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265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265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26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265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265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265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265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265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265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265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265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265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7265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265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265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265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5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7265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257" name="Rectangle 9">
            <a:extLst>
              <a:ext uri="{FF2B5EF4-FFF2-40B4-BE49-F238E27FC236}">
                <a16:creationId xmlns:a16="http://schemas.microsoft.com/office/drawing/2014/main" id="{D538E97B-60BE-F644-8A36-146F35ECE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 </a:t>
            </a:r>
            <a:endParaRPr lang="en-US" altLang="en-US" dirty="0"/>
          </a:p>
        </p:txBody>
      </p:sp>
      <p:sp>
        <p:nvSpPr>
          <p:cNvPr id="1461252" name="Rectangle 4">
            <a:extLst>
              <a:ext uri="{FF2B5EF4-FFF2-40B4-BE49-F238E27FC236}">
                <a16:creationId xmlns:a16="http://schemas.microsoft.com/office/drawing/2014/main" id="{CCAB4822-CEA9-D043-9879-760BA907C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796" y="550861"/>
            <a:ext cx="6189851" cy="278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Lost Art of Conceptual Modeling</a:t>
            </a:r>
            <a:br>
              <a:rPr lang="en-US" altLang="en-US" sz="24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altLang="en-US" sz="1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i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Alec Sharp, </a:t>
            </a:r>
            <a:r>
              <a:rPr lang="en-US" altLang="en-US" sz="2800" i="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Acetta</a:t>
            </a:r>
            <a:r>
              <a:rPr lang="en-US" altLang="en-US" sz="2800" i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LLC</a:t>
            </a:r>
            <a:br>
              <a:rPr lang="en-US" altLang="en-US" sz="2800" i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000" i="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alec.sharp@acetta.com</a:t>
            </a:r>
            <a:r>
              <a:rPr lang="en-US" altLang="en-US" sz="2000" i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or</a:t>
            </a:r>
            <a:br>
              <a:rPr lang="en-US" altLang="en-US" sz="2000" i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2000" i="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asharp@clariteq.com</a:t>
            </a:r>
            <a:r>
              <a:rPr lang="en-US" altLang="en-US" sz="2800" i="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61258" name="Picture 10">
            <a:extLst>
              <a:ext uri="{FF2B5EF4-FFF2-40B4-BE49-F238E27FC236}">
                <a16:creationId xmlns:a16="http://schemas.microsoft.com/office/drawing/2014/main" id="{406C811E-B072-CC4F-AC2B-6F83D5786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421064"/>
            <a:ext cx="44831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1259" name="Picture 11">
            <a:extLst>
              <a:ext uri="{FF2B5EF4-FFF2-40B4-BE49-F238E27FC236}">
                <a16:creationId xmlns:a16="http://schemas.microsoft.com/office/drawing/2014/main" id="{30F89118-D5BA-354F-99C1-3BB9671F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0189" y="5611814"/>
            <a:ext cx="229552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1262" name="Picture 14">
            <a:extLst>
              <a:ext uri="{FF2B5EF4-FFF2-40B4-BE49-F238E27FC236}">
                <a16:creationId xmlns:a16="http://schemas.microsoft.com/office/drawing/2014/main" id="{840F5C7D-5690-5A46-831E-3549158B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1" y="5243514"/>
            <a:ext cx="868363" cy="9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1263" name="Picture 15">
            <a:extLst>
              <a:ext uri="{FF2B5EF4-FFF2-40B4-BE49-F238E27FC236}">
                <a16:creationId xmlns:a16="http://schemas.microsoft.com/office/drawing/2014/main" id="{9E2955FC-4B66-3F48-929C-6A549FD2E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25" y="5508625"/>
            <a:ext cx="15748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0">
            <a:extLst>
              <a:ext uri="{FF2B5EF4-FFF2-40B4-BE49-F238E27FC236}">
                <a16:creationId xmlns:a16="http://schemas.microsoft.com/office/drawing/2014/main" id="{DDE9CA1A-6182-6F45-BCC0-8622272D47B0}"/>
              </a:ext>
            </a:extLst>
          </p:cNvPr>
          <p:cNvSpPr>
            <a:spLocks noChangeArrowheads="1"/>
          </p:cNvSpPr>
          <p:nvPr/>
        </p:nvSpPr>
        <p:spPr bwMode="auto">
          <a:xfrm rot="20519300">
            <a:off x="5361770" y="1625656"/>
            <a:ext cx="6969090" cy="137500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prstDash val="sysDot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eaLnBrk="0" fontAlgn="base" hangingPunct="0">
              <a:lnSpc>
                <a:spcPct val="85000"/>
              </a:lnSpc>
              <a:spcAft>
                <a:spcPct val="0"/>
              </a:spcAft>
              <a:buClr>
                <a:srgbClr val="CC3300"/>
              </a:buClr>
              <a:buSzPct val="125000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I've been making this point for a long time…</a:t>
            </a:r>
          </a:p>
          <a:p>
            <a:pPr marL="457200" indent="-457200" eaLnBrk="0" fontAlgn="base" hangingPunct="0">
              <a:lnSpc>
                <a:spcPct val="85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2004 DAMA – The Human Side of Data Modeling</a:t>
            </a:r>
          </a:p>
          <a:p>
            <a:pPr marL="457200" indent="-457200" eaLnBrk="0" fontAlgn="base" hangingPunct="0">
              <a:lnSpc>
                <a:spcPct val="85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2005 DAMA Symposium panel</a:t>
            </a:r>
          </a:p>
          <a:p>
            <a:pPr marL="457200" indent="-457200" eaLnBrk="0" fontAlgn="base" hangingPunct="0">
              <a:lnSpc>
                <a:spcPct val="85000"/>
              </a:lnSpc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2006 DAMA –  Lost Art of Conceptual Modeling </a:t>
            </a:r>
          </a:p>
        </p:txBody>
      </p:sp>
    </p:spTree>
    <p:extLst>
      <p:ext uri="{BB962C8B-B14F-4D97-AF65-F5344CB8AC3E}">
        <p14:creationId xmlns:p14="http://schemas.microsoft.com/office/powerpoint/2010/main" val="72794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Pres202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1750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2020" id="{079322EE-D30C-7A43-B80C-6C1206295771}" vid="{4938BE91-AE36-6D45-87A4-5C0FA81055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34932</TotalTime>
  <Words>6493</Words>
  <Application>Microsoft Macintosh PowerPoint</Application>
  <PresentationFormat>Widescreen</PresentationFormat>
  <Paragraphs>618</Paragraphs>
  <Slides>49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ＭＳ 明朝</vt:lpstr>
      <vt:lpstr>ＭＳ Ｐゴシック</vt:lpstr>
      <vt:lpstr>Arial</vt:lpstr>
      <vt:lpstr>Calibri</vt:lpstr>
      <vt:lpstr>Comic Sans MS</vt:lpstr>
      <vt:lpstr>Times New Roman</vt:lpstr>
      <vt:lpstr>Wingdings</vt:lpstr>
      <vt:lpstr>Pres2020</vt:lpstr>
      <vt:lpstr>ClipArt</vt:lpstr>
      <vt:lpstr>Document</vt:lpstr>
      <vt:lpstr>VISIO</vt:lpstr>
      <vt:lpstr>PowerPoint Presentation</vt:lpstr>
      <vt:lpstr>Presentation background…</vt:lpstr>
      <vt:lpstr>"Process people" make "process" far too difficult</vt:lpstr>
      <vt:lpstr>"Process people" make "process" far too difficult</vt:lpstr>
      <vt:lpstr>"Process people" make "process" far too difficult</vt:lpstr>
      <vt:lpstr>"Data people" make "data" far too difficult</vt:lpstr>
      <vt:lpstr>"Data people" make "data" far too difficult</vt:lpstr>
      <vt:lpstr>For review: specifics – contextual, conceptual, logical</vt:lpstr>
      <vt:lpstr> </vt:lpstr>
      <vt:lpstr>And, of course, they usually don't understand each other</vt:lpstr>
      <vt:lpstr>Moving along…</vt:lpstr>
      <vt:lpstr>So, a few central ideas…</vt:lpstr>
      <vt:lpstr>A core idea – "essential" models</vt:lpstr>
      <vt:lpstr>Concept Model – an Essential* model</vt:lpstr>
      <vt:lpstr>Process Scope Model – an Essential* model</vt:lpstr>
      <vt:lpstr>Much later, we'll add the who and how in a swimlane diagram</vt:lpstr>
      <vt:lpstr>Reminder – nouns (entities) help identify processes</vt:lpstr>
      <vt:lpstr>Correspondence to the Concept Model</vt:lpstr>
      <vt:lpstr>Making concept modelling relevant &amp; accessible</vt:lpstr>
      <vt:lpstr>It all begins with language</vt:lpstr>
      <vt:lpstr>Or brainwrite, interview, gather by email, virtual whiteboard, …</vt:lpstr>
      <vt:lpstr>More than enough to work with </vt:lpstr>
      <vt:lpstr>And now we have a plan!</vt:lpstr>
      <vt:lpstr>And after three partial days, a ~40 entity concept model</vt:lpstr>
      <vt:lpstr>They were very pleased with the outcome</vt:lpstr>
      <vt:lpstr>Putting it together…</vt:lpstr>
      <vt:lpstr>Example – simple Concept Modelling to clarify the process</vt:lpstr>
      <vt:lpstr>Example – Data Modelling as the basis for COTS* configuration</vt:lpstr>
      <vt:lpstr>Redemption!</vt:lpstr>
      <vt:lpstr>The outcome – using DM for ERP configuration</vt:lpstr>
      <vt:lpstr>“Quick wins” example – selecting an application with verbs and nouns</vt:lpstr>
      <vt:lpstr>Using DM for purchased application selection – verbs and nouns</vt:lpstr>
      <vt:lpstr>Another example – Concept Model shows possibility of major process change</vt:lpstr>
      <vt:lpstr>From Entities to Events (Services) to Use Cases</vt:lpstr>
      <vt:lpstr>Example – simple Concept Modelling to clarify the process</vt:lpstr>
      <vt:lpstr>How we got there – Venting! (1 and 2 of 6)</vt:lpstr>
      <vt:lpstr>“Venting” reveals three key points</vt:lpstr>
      <vt:lpstr>Using TRAC we built a Scope Model</vt:lpstr>
      <vt:lpstr>Scope Model (TRAC) – the legible version </vt:lpstr>
      <vt:lpstr>“Letter of Offer” = “Terms of Employment”</vt:lpstr>
      <vt:lpstr>For reference: Design to-be process – overview</vt:lpstr>
      <vt:lpstr>For reference: Design to-be process – Identify essential activities</vt:lpstr>
      <vt:lpstr>For reference: For each essential Activity, add "Who," "How,” and lots of “Notes”</vt:lpstr>
      <vt:lpstr>Example – is a new process concept viable? </vt:lpstr>
      <vt:lpstr>Example 5 – Assertions. Lots of assertions.</vt:lpstr>
      <vt:lpstr>The underlying “Conceptual Plus” Model</vt:lpstr>
      <vt:lpstr>Remember, it all starts with language</vt:lpstr>
      <vt:lpstr>Other courses for analysts by Alec Sharp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Alec Sharp</dc:creator>
  <cp:keywords/>
  <dc:description/>
  <cp:lastModifiedBy>Alec Sharp</cp:lastModifiedBy>
  <cp:revision>375</cp:revision>
  <cp:lastPrinted>2024-03-15T02:29:27Z</cp:lastPrinted>
  <dcterms:created xsi:type="dcterms:W3CDTF">2020-06-04T06:08:07Z</dcterms:created>
  <dcterms:modified xsi:type="dcterms:W3CDTF">2024-03-24T12:15:57Z</dcterms:modified>
  <cp:category/>
</cp:coreProperties>
</file>