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8229600" cx="14630400"/>
  <p:notesSz cx="8229600" cy="14630400"/>
  <p:embeddedFontLst>
    <p:embeddedFont>
      <p:font typeface="Tomorrow"/>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Tomorrow-bold.fntdata"/><Relationship Id="rId20" Type="http://schemas.openxmlformats.org/officeDocument/2006/relationships/slide" Target="slides/slide16.xml"/><Relationship Id="rId42" Type="http://schemas.openxmlformats.org/officeDocument/2006/relationships/font" Target="fonts/Tomorrow-boldItalic.fntdata"/><Relationship Id="rId41" Type="http://schemas.openxmlformats.org/officeDocument/2006/relationships/font" Target="fonts/Tomorrow-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Tomorrow-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t>‹#›</a:t>
            </a:fld>
            <a:endParaRPr b="0" i="0" sz="1200" u="none" cap="none" strike="noStrik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everyone to this session on Federated Computational Data Governance, a key part of the Data Mesh approach.</a:t>
            </a:r>
            <a:br>
              <a:rPr lang="en-US"/>
            </a:br>
            <a:br>
              <a:rPr lang="en-US"/>
            </a:br>
            <a:r>
              <a:rPr lang="en-US"/>
              <a:t>In this presentation, we'll explore how to maintain consistent governance standards while giving domain teams the flexibility they need to innovate.</a:t>
            </a:r>
            <a:br>
              <a:rPr lang="en-US"/>
            </a:br>
            <a:br>
              <a:rPr lang="en-US"/>
            </a:br>
            <a:r>
              <a:rPr lang="en-US"/>
              <a:t>Many organizations struggle with this balance between control and autonomy when it comes to data. Today, you'll learn practical strategies to address this challenge.</a:t>
            </a:r>
            <a:br>
              <a:rPr lang="en-US"/>
            </a:br>
            <a:br>
              <a:rPr lang="en-US"/>
            </a:br>
            <a:r>
              <a:rPr lang="en-US"/>
              <a:t>Whether you're just starting your data governance journey or looking to evolve your existing practices, these insights will help you build more scalable, agile, and accountable data systems.</a:t>
            </a:r>
            <a:br>
              <a:rPr lang="en-US"/>
            </a:br>
            <a:br>
              <a:rPr lang="en-US"/>
            </a:br>
            <a:r>
              <a:rPr lang="en-US"/>
              <a:t>Let's dive in and get started!</a:t>
            </a:r>
            <a:br>
              <a:rPr lang="en-US"/>
            </a:br>
            <a:br>
              <a:rPr lang="en-US"/>
            </a:br>
            <a:endParaRPr/>
          </a:p>
        </p:txBody>
      </p:sp>
      <p:sp>
        <p:nvSpPr>
          <p:cNvPr id="116" name="Google Shape;11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Effective data governance is not just about managing raw data, but spans the entire knowledge spectrum</a:t>
            </a:r>
            <a:br>
              <a:rPr lang="en-US"/>
            </a:br>
            <a:br>
              <a:rPr lang="en-US"/>
            </a:br>
            <a:r>
              <a:rPr lang="en-US"/>
              <a:t>The data pyramid shows the progression from raw data to information, knowledge, and ultimately wisdom</a:t>
            </a:r>
            <a:br>
              <a:rPr lang="en-US"/>
            </a:br>
            <a:br>
              <a:rPr lang="en-US"/>
            </a:br>
            <a:r>
              <a:rPr lang="en-US"/>
              <a:t>Each layer builds on the quality of the layer below it - governance must address all levels to create true business value</a:t>
            </a:r>
            <a:br>
              <a:rPr lang="en-US"/>
            </a:br>
            <a:br>
              <a:rPr lang="en-US"/>
            </a:br>
            <a:r>
              <a:rPr lang="en-US"/>
              <a:t>Computational governance helps enforce rules and ensure integrity at each transformation point as data becomes information, knowledge, and wisdom</a:t>
            </a:r>
            <a:br>
              <a:rPr lang="en-US"/>
            </a:br>
            <a:br>
              <a:rPr lang="en-US"/>
            </a:br>
            <a:r>
              <a:rPr lang="en-US"/>
              <a:t>Governance that only focuses on technical compliance with data rules misses the bigger picture - it must encompass the full knowledge hierarchy to be truly effective</a:t>
            </a:r>
            <a:br>
              <a:rPr lang="en-US"/>
            </a:br>
            <a:br>
              <a:rPr lang="en-US"/>
            </a:br>
            <a:endParaRPr/>
          </a:p>
        </p:txBody>
      </p:sp>
      <p:sp>
        <p:nvSpPr>
          <p:cNvPr id="257" name="Google Shape;25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Data is a critical asset that must be strategically managed, just like financial assets</a:t>
            </a:r>
            <a:br>
              <a:rPr lang="en-US"/>
            </a:br>
            <a:br>
              <a:rPr lang="en-US"/>
            </a:br>
            <a:r>
              <a:rPr lang="en-US"/>
              <a:t>For data to be truly valuable, it needs to be:</a:t>
            </a:r>
            <a:br>
              <a:rPr lang="en-US"/>
            </a:br>
            <a:br>
              <a:rPr lang="en-US"/>
            </a:br>
            <a:r>
              <a:rPr lang="en-US"/>
              <a:t>Discoverable - easily findable through catalogs and metadata</a:t>
            </a:r>
            <a:br>
              <a:rPr lang="en-US"/>
            </a:br>
            <a:br>
              <a:rPr lang="en-US"/>
            </a:br>
            <a:r>
              <a:rPr lang="en-US"/>
              <a:t>Accessible - available to authorized users through standard interfaces</a:t>
            </a:r>
            <a:br>
              <a:rPr lang="en-US"/>
            </a:br>
            <a:br>
              <a:rPr lang="en-US"/>
            </a:br>
            <a:r>
              <a:rPr lang="en-US"/>
              <a:t>Trustworthy - with documented quality, lineage, and provenance</a:t>
            </a:r>
            <a:br>
              <a:rPr lang="en-US"/>
            </a:br>
            <a:br>
              <a:rPr lang="en-US"/>
            </a:br>
            <a:r>
              <a:rPr lang="en-US"/>
              <a:t>Valuable - contributing measurable business value</a:t>
            </a:r>
            <a:br>
              <a:rPr lang="en-US"/>
            </a:br>
            <a:br>
              <a:rPr lang="en-US"/>
            </a:br>
            <a:r>
              <a:rPr lang="en-US"/>
              <a:t>Organizations that fail to treat data as an asset struggle with silos, inconsistent standards, and lack of accountability</a:t>
            </a:r>
            <a:br>
              <a:rPr lang="en-US"/>
            </a:br>
            <a:br>
              <a:rPr lang="en-US"/>
            </a:br>
            <a:r>
              <a:rPr lang="en-US"/>
              <a:t>Proper data governance with clear ownership and protocols is essential to realizing data's full potential</a:t>
            </a:r>
            <a:br>
              <a:rPr lang="en-US"/>
            </a:br>
            <a:br>
              <a:rPr lang="en-US"/>
            </a:br>
            <a:endParaRPr/>
          </a:p>
        </p:txBody>
      </p:sp>
      <p:sp>
        <p:nvSpPr>
          <p:cNvPr id="308" name="Google Shape;30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Accountability in socio-tech - can a machine be accountable? Or even can a machine be accountable for human actions?</a:t>
            </a:r>
            <a:br>
              <a:rPr lang="en-US"/>
            </a:br>
            <a:br>
              <a:rPr lang="en-US"/>
            </a:br>
            <a:r>
              <a:rPr lang="en-US"/>
              <a:t>defined purposes - negotiated requirements</a:t>
            </a:r>
            <a:endParaRPr/>
          </a:p>
        </p:txBody>
      </p:sp>
      <p:sp>
        <p:nvSpPr>
          <p:cNvPr id="326" name="Google Shape;32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Federated governance balances central oversight with local autonomy.</a:t>
            </a:r>
            <a:br>
              <a:rPr lang="en-US"/>
            </a:br>
            <a:br>
              <a:rPr lang="en-US"/>
            </a:br>
            <a:r>
              <a:rPr lang="en-US"/>
              <a:t>Why federate governance?</a:t>
            </a:r>
            <a:br>
              <a:rPr lang="en-US"/>
            </a:br>
            <a:br>
              <a:rPr lang="en-US"/>
            </a:br>
            <a:r>
              <a:rPr lang="en-US"/>
              <a:t>Ensures domain expertise is leveraged while still aligning with enterprise goals.</a:t>
            </a:r>
            <a:br>
              <a:rPr lang="en-US"/>
            </a:br>
            <a:br>
              <a:rPr lang="en-US"/>
            </a:br>
            <a:r>
              <a:rPr lang="en-US"/>
              <a:t>More agile decision-making in complex organizations.</a:t>
            </a:r>
            <a:br>
              <a:rPr lang="en-US"/>
            </a:br>
            <a:br>
              <a:rPr lang="en-US"/>
            </a:br>
            <a:r>
              <a:rPr lang="en-US"/>
              <a:t>Example: Polar Energy – Offshore installations need autonomous governance but must still align with corporate risk and compliance requirements.</a:t>
            </a:r>
            <a:endParaRPr/>
          </a:p>
        </p:txBody>
      </p:sp>
      <p:sp>
        <p:nvSpPr>
          <p:cNvPr id="375" name="Google Shape;37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title of this slide is "Structuring Data Teams for Agility &amp; Impact"</a:t>
            </a:r>
            <a:br>
              <a:rPr lang="en-US"/>
            </a:br>
            <a:br>
              <a:rPr lang="en-US"/>
            </a:br>
            <a:r>
              <a:rPr lang="en-US"/>
              <a:t>It outlines a three-layer model for effective data governance and management</a:t>
            </a:r>
            <a:br>
              <a:rPr lang="en-US"/>
            </a:br>
            <a:br>
              <a:rPr lang="en-US"/>
            </a:br>
            <a:r>
              <a:rPr lang="en-US"/>
              <a:t>The strategic layer is about central governance and data leadership, setting the vision and policies</a:t>
            </a:r>
            <a:br>
              <a:rPr lang="en-US"/>
            </a:br>
            <a:br>
              <a:rPr lang="en-US"/>
            </a:br>
            <a:r>
              <a:rPr lang="en-US"/>
              <a:t>The operational layer is the core data teams that implement the governance framework</a:t>
            </a:r>
            <a:br>
              <a:rPr lang="en-US"/>
            </a:br>
            <a:br>
              <a:rPr lang="en-US"/>
            </a:br>
            <a:r>
              <a:rPr lang="en-US"/>
              <a:t>The distributed layer is the domain data teams that manage specific data products, aligned with the overall governance</a:t>
            </a:r>
            <a:br>
              <a:rPr lang="en-US"/>
            </a:br>
            <a:br>
              <a:rPr lang="en-US"/>
            </a:br>
            <a:r>
              <a:rPr lang="en-US"/>
              <a:t>This federated approach balances centralization and decentralization, empowering subject matter experts while maintaining necessary standards and controls</a:t>
            </a:r>
            <a:br>
              <a:rPr lang="en-US"/>
            </a:br>
            <a:br>
              <a:rPr lang="en-US"/>
            </a:br>
            <a:r>
              <a:rPr lang="en-US"/>
              <a:t>The key is striking the right balance between top-down strategy and bottom-up execution, to drive agility and impact</a:t>
            </a:r>
            <a:br>
              <a:rPr lang="en-US"/>
            </a:br>
            <a:br>
              <a:rPr lang="en-US"/>
            </a:br>
            <a:endParaRPr/>
          </a:p>
        </p:txBody>
      </p:sp>
      <p:sp>
        <p:nvSpPr>
          <p:cNvPr id="406" name="Google Shape;40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333c529037_0_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5" name="Google Shape;425;g3333c529037_0_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6" name="Google Shape;426;g3333c529037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Data governance has traditionally relied on human compliance and incentives to enforce standards</a:t>
            </a:r>
            <a:br>
              <a:rPr lang="en-US"/>
            </a:br>
            <a:br>
              <a:rPr lang="en-US"/>
            </a:br>
            <a:r>
              <a:rPr lang="en-US"/>
              <a:t>But computational governance allows us to shift towards machine-enforced standards and automated processes</a:t>
            </a:r>
            <a:br>
              <a:rPr lang="en-US"/>
            </a:br>
            <a:br>
              <a:rPr lang="en-US"/>
            </a:br>
            <a:r>
              <a:rPr lang="en-US"/>
              <a:t>This "governance by design" approach embeds compliance directly into the systems and processes</a:t>
            </a:r>
            <a:br>
              <a:rPr lang="en-US"/>
            </a:br>
            <a:br>
              <a:rPr lang="en-US"/>
            </a:br>
            <a:r>
              <a:rPr lang="en-US"/>
              <a:t>Automating key management tasks can drive significant operational efficiency and reduce the compliance burden</a:t>
            </a:r>
            <a:br>
              <a:rPr lang="en-US"/>
            </a:br>
            <a:br>
              <a:rPr lang="en-US"/>
            </a:br>
            <a:r>
              <a:rPr lang="en-US"/>
              <a:t>By building self-governing systems, we can eliminate the need for economic or social incentives to drive adherence to policies</a:t>
            </a:r>
            <a:br>
              <a:rPr lang="en-US"/>
            </a:br>
            <a:br>
              <a:rPr lang="en-US"/>
            </a:br>
            <a:r>
              <a:rPr lang="en-US"/>
              <a:t>The result is a fundamental transformation in how we approach data governance, leveraging technology to enforce standards without constant human intervention</a:t>
            </a:r>
            <a:endParaRPr/>
          </a:p>
        </p:txBody>
      </p:sp>
      <p:sp>
        <p:nvSpPr>
          <p:cNvPr id="477" name="Google Shape;47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Data products are well-defined, reusable data assets with clear ownership that encapsulate both the data and its governance</a:t>
            </a:r>
            <a:br>
              <a:rPr lang="en-US"/>
            </a:br>
            <a:br>
              <a:rPr lang="en-US"/>
            </a:br>
            <a:r>
              <a:rPr lang="en-US"/>
              <a:t>This shifts the mindset from "data as raw material" to "data as consumable asset" with defined interfaces and quality guarantees</a:t>
            </a:r>
            <a:br>
              <a:rPr lang="en-US"/>
            </a:br>
            <a:br>
              <a:rPr lang="en-US"/>
            </a:br>
            <a:r>
              <a:rPr lang="en-US"/>
              <a:t>Data contracts are formal agreements between data producers and consumers that specify access rules, quality expectations, update frequencies, and usage limitations</a:t>
            </a:r>
            <a:br>
              <a:rPr lang="en-US"/>
            </a:br>
            <a:br>
              <a:rPr lang="en-US"/>
            </a:br>
            <a:r>
              <a:rPr lang="en-US"/>
              <a:t>Contracts create accountability and set clear expectations for all parties involved</a:t>
            </a:r>
            <a:br>
              <a:rPr lang="en-US"/>
            </a:br>
            <a:br>
              <a:rPr lang="en-US"/>
            </a:br>
            <a:r>
              <a:rPr lang="en-US"/>
              <a:t>This product-contract approach enables governance to scale by embedding controls and standards directly into data interfaces, rather than trying to enforce them externally through central oversight</a:t>
            </a:r>
            <a:br>
              <a:rPr lang="en-US"/>
            </a:br>
            <a:br>
              <a:rPr lang="en-US"/>
            </a:br>
            <a:r>
              <a:rPr lang="en-US"/>
              <a:t>This shifts responsibility to domain teams who best understand their data, rather than enforcing one-size-fits-all rules from the center</a:t>
            </a:r>
            <a:br>
              <a:rPr lang="en-US"/>
            </a:br>
            <a:br>
              <a:rPr lang="en-US"/>
            </a:br>
            <a:r>
              <a:rPr lang="en-US"/>
              <a:t>The combination of product thinking and contractual agreements provides the foundation for federated governance that balances autonomy with enterprise needs</a:t>
            </a:r>
            <a:br>
              <a:rPr lang="en-US"/>
            </a:br>
            <a:br>
              <a:rPr lang="en-US"/>
            </a:br>
            <a:r>
              <a:rPr lang="en-US"/>
              <a:t>Data products solve governance challenges by shifting responsibility to domain teams who best understand their data. Rather than enforcing one-size-fits-all rules, this approach creates accountability at the source while standardizing how data is exposed and consumed.</a:t>
            </a:r>
            <a:br>
              <a:rPr lang="en-US"/>
            </a:br>
            <a:br>
              <a:rPr lang="en-US"/>
            </a:br>
            <a:r>
              <a:rPr lang="en-US"/>
              <a:t>Meanwhile, data contracts formalize the producer-consumer relationship, preventing misalignment and ensuring consistent expectations. This combination of product thinking and contractual agreements provides the foundation for federated governance that balances autonomy with enterprise needs.</a:t>
            </a:r>
            <a:br>
              <a:rPr lang="en-US"/>
            </a:br>
            <a:br>
              <a:rPr lang="en-US"/>
            </a:br>
            <a:br>
              <a:rPr lang="en-US"/>
            </a:br>
            <a:br>
              <a:rPr lang="en-US"/>
            </a:br>
            <a:r>
              <a:rPr lang="en-US"/>
              <a:t>Effective federated governance balances centralization and autonomy. The strategic layer establishes enterprise-wide policies, standards, and accountability frameworks, while providing the vision for data's role in the organization.</a:t>
            </a:r>
            <a:br>
              <a:rPr lang="en-US"/>
            </a:br>
            <a:br>
              <a:rPr lang="en-US"/>
            </a:br>
            <a:r>
              <a:rPr lang="en-US"/>
              <a:t>The operational layer consists of specialized teams who implement and enforce governance mechanisms. They serve as the bridge between high-level strategy and domain-specific execution, providing technical expertise and standardized processes.</a:t>
            </a:r>
            <a:br>
              <a:rPr lang="en-US"/>
            </a:br>
            <a:br>
              <a:rPr lang="en-US"/>
            </a:br>
            <a:r>
              <a:rPr lang="en-US"/>
              <a:t>At the distributed layer, domain data teams take ownership of their specific data domains, creating and managing data products while aligning with organizational governance principles. This empowers subject matter experts while maintaining necessary guardrails.</a:t>
            </a:r>
            <a:endParaRPr/>
          </a:p>
        </p:txBody>
      </p:sp>
      <p:sp>
        <p:nvSpPr>
          <p:cNvPr id="495" name="Google Shape;49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Data is a strategic asset that requires intentional management, just like financial assets</a:t>
            </a:r>
            <a:br>
              <a:rPr lang="en-US"/>
            </a:br>
            <a:br>
              <a:rPr lang="en-US"/>
            </a:br>
            <a:r>
              <a:rPr lang="en-US"/>
              <a:t>• Ensure data is discoverable, accessible, trustworthy, and valuable by establishing clear ownership structures and governance protocols</a:t>
            </a:r>
            <a:br>
              <a:rPr lang="en-US"/>
            </a:br>
            <a:br>
              <a:rPr lang="en-US"/>
            </a:br>
            <a:r>
              <a:rPr lang="en-US"/>
              <a:t>• Recognize the importance of data governance and treat it as a critical business function, not just an IT concern</a:t>
            </a:r>
            <a:br>
              <a:rPr lang="en-US"/>
            </a:br>
            <a:br>
              <a:rPr lang="en-US"/>
            </a:br>
            <a:r>
              <a:rPr lang="en-US"/>
              <a:t>• Implement a multi-layered governance approach with strategic, operational, and distributed teams</a:t>
            </a:r>
            <a:br>
              <a:rPr lang="en-US"/>
            </a:br>
            <a:br>
              <a:rPr lang="en-US"/>
            </a:br>
            <a:r>
              <a:rPr lang="en-US"/>
              <a:t>• Centralize only where necessary, such as for security and compliance, and decentralize where domain expertise and agility matter most</a:t>
            </a:r>
            <a:br>
              <a:rPr lang="en-US"/>
            </a:br>
            <a:br>
              <a:rPr lang="en-US"/>
            </a:br>
            <a:r>
              <a:rPr lang="en-US"/>
              <a:t>• This balanced structure allows for both standardization and flexibility</a:t>
            </a:r>
            <a:br>
              <a:rPr lang="en-US"/>
            </a:br>
            <a:br>
              <a:rPr lang="en-US"/>
            </a:br>
            <a:r>
              <a:rPr lang="en-US"/>
              <a:t>• Shift from treating data as raw material to packaging it as consumable products with defined interfaces</a:t>
            </a:r>
            <a:br>
              <a:rPr lang="en-US"/>
            </a:br>
            <a:br>
              <a:rPr lang="en-US"/>
            </a:br>
            <a:r>
              <a:rPr lang="en-US"/>
              <a:t>• Formalize producer-consumer relationships through contracts that specify quality expectations and usage terms</a:t>
            </a:r>
            <a:br>
              <a:rPr lang="en-US"/>
            </a:br>
            <a:br>
              <a:rPr lang="en-US"/>
            </a:br>
            <a:r>
              <a:rPr lang="en-US"/>
              <a:t>• This product-oriented mindset helps ensure data is fit-for-purpose and meets user needs</a:t>
            </a:r>
            <a:br>
              <a:rPr lang="en-US"/>
            </a:br>
            <a:br>
              <a:rPr lang="en-US"/>
            </a:br>
            <a:r>
              <a:rPr lang="en-US"/>
              <a:t>• Leverage AI and automation to monitor data quality, enforce policies, and provide feedback on governance effectiveness</a:t>
            </a:r>
            <a:br>
              <a:rPr lang="en-US"/>
            </a:br>
            <a:br>
              <a:rPr lang="en-US"/>
            </a:br>
            <a:r>
              <a:rPr lang="en-US"/>
              <a:t>• This reduces manual overhead while ensuring consistent standards as the organization scales</a:t>
            </a:r>
            <a:br>
              <a:rPr lang="en-US"/>
            </a:br>
            <a:br>
              <a:rPr lang="en-US"/>
            </a:br>
            <a:r>
              <a:rPr lang="en-US"/>
              <a:t>• Automation is key to sustaining data governance as the business grows and evolves</a:t>
            </a:r>
            <a:endParaRPr/>
          </a:p>
        </p:txBody>
      </p:sp>
      <p:sp>
        <p:nvSpPr>
          <p:cNvPr id="579" name="Google Shape;57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 this day in 1997, Starship Troopers was released.</a:t>
            </a:r>
            <a:br>
              <a:rPr lang="en-US"/>
            </a:br>
            <a:br>
              <a:rPr lang="en-US"/>
            </a:br>
            <a:r>
              <a:rPr lang="en-US"/>
              <a:t>A movie that very much combines past and future, the value of communicating correctly, and the fight around roles and responsibilties.</a:t>
            </a:r>
            <a:endParaRPr/>
          </a:p>
        </p:txBody>
      </p:sp>
      <p:sp>
        <p:nvSpPr>
          <p:cNvPr id="140" name="Google Shape;14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FjordStep, a company that struggled with data inconsistencies across their systems, leading to lost time and eroding trust in data-driven decisions</a:t>
            </a:r>
            <a:br>
              <a:rPr lang="en-US"/>
            </a:br>
            <a:br>
              <a:rPr lang="en-US"/>
            </a:br>
            <a:r>
              <a:rPr lang="en-US"/>
              <a:t>They established a federated governance model, with a central data office setting standards and domain teams owning their respective data</a:t>
            </a:r>
            <a:br>
              <a:rPr lang="en-US"/>
            </a:br>
            <a:br>
              <a:rPr lang="en-US"/>
            </a:br>
            <a:r>
              <a:rPr lang="en-US"/>
              <a:t>This clear accountability, using the OAR model, helped them create standardized data products with formal contracts</a:t>
            </a:r>
            <a:br>
              <a:rPr lang="en-US"/>
            </a:br>
            <a:br>
              <a:rPr lang="en-US"/>
            </a:br>
            <a:r>
              <a:rPr lang="en-US"/>
              <a:t>For example, the sales team's transaction data product had SLAs for data freshness and quality, with finance as a key consumer</a:t>
            </a:r>
            <a:br>
              <a:rPr lang="en-US"/>
            </a:br>
            <a:br>
              <a:rPr lang="en-US"/>
            </a:br>
            <a:r>
              <a:rPr lang="en-US"/>
              <a:t>This formalized previously ad-hoc data sharing practices</a:t>
            </a:r>
            <a:br>
              <a:rPr lang="en-US"/>
            </a:br>
            <a:br>
              <a:rPr lang="en-US"/>
            </a:br>
            <a:r>
              <a:rPr lang="en-US"/>
              <a:t>After 6 months, they saw a 78% drop in report discrepancies, 15 hours weekly saved on reconciliation, and increased confidence in data-driven decisions</a:t>
            </a:r>
            <a:br>
              <a:rPr lang="en-US"/>
            </a:br>
            <a:br>
              <a:rPr lang="en-US"/>
            </a:br>
            <a:r>
              <a:rPr lang="en-US"/>
              <a:t>The governance framework scaled successfully as the company expanded into new markets</a:t>
            </a:r>
            <a:br>
              <a:rPr lang="en-US"/>
            </a:br>
            <a:br>
              <a:rPr lang="en-US"/>
            </a:br>
            <a:r>
              <a:rPr lang="en-US"/>
              <a:t>FjordStep's experience demonstrates how federated governance can transform data practices, even in organizations with established but problematic data systems</a:t>
            </a:r>
            <a:br>
              <a:rPr lang="en-US"/>
            </a:br>
            <a:br>
              <a:rPr lang="en-US"/>
            </a:br>
            <a:endParaRPr/>
          </a:p>
        </p:txBody>
      </p:sp>
      <p:sp>
        <p:nvSpPr>
          <p:cNvPr id="626" name="Google Shape;62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traditional model of centralized data stewardship is no longer effective in today's federated, distributed business environments</a:t>
            </a:r>
            <a:br>
              <a:rPr lang="en-US"/>
            </a:br>
            <a:br>
              <a:rPr lang="en-US"/>
            </a:br>
            <a:r>
              <a:rPr lang="en-US"/>
              <a:t>Modern data stewards need to shift their role from being gatekeepers enforcing rigid rules, to coaches that enable domain teams to govern data within their own boundaries</a:t>
            </a:r>
            <a:br>
              <a:rPr lang="en-US"/>
            </a:br>
            <a:br>
              <a:rPr lang="en-US"/>
            </a:br>
            <a:r>
              <a:rPr lang="en-US"/>
              <a:t>The goal is to facilitate cross-domain data sharing and unlock business value, rather than just controlling access</a:t>
            </a:r>
            <a:br>
              <a:rPr lang="en-US"/>
            </a:br>
            <a:br>
              <a:rPr lang="en-US"/>
            </a:br>
            <a:r>
              <a:rPr lang="en-US"/>
              <a:t>In the future, data stewards will need to implement more automated, scalable governance mechanisms as the volume and complexity of data continues to grow</a:t>
            </a:r>
            <a:br>
              <a:rPr lang="en-US"/>
            </a:br>
            <a:br>
              <a:rPr lang="en-US"/>
            </a:br>
            <a:endParaRPr/>
          </a:p>
        </p:txBody>
      </p:sp>
      <p:sp>
        <p:nvSpPr>
          <p:cNvPr id="654" name="Google Shape;65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Data governance is an ongoing process, not a one-time project • Key aspects are monitoring, enforcement, adaptation, and continuous improvement • Monitoring tracks KPIs and compliance to provide visibility into governance effectiveness </a:t>
            </a:r>
            <a:br>
              <a:rPr lang="en-US"/>
            </a:br>
            <a:br>
              <a:rPr lang="en-US"/>
            </a:br>
            <a:r>
              <a:rPr lang="en-US"/>
              <a:t>• Automated enforcement applies policies consistently and reduces manual overhead </a:t>
            </a:r>
            <a:br>
              <a:rPr lang="en-US"/>
            </a:br>
            <a:br>
              <a:rPr lang="en-US"/>
            </a:br>
            <a:r>
              <a:rPr lang="en-US"/>
              <a:t>• Adapting governance allows it to evolve and meet changing business needs and regulations </a:t>
            </a:r>
            <a:br>
              <a:rPr lang="en-US"/>
            </a:br>
            <a:br>
              <a:rPr lang="en-US"/>
            </a:br>
            <a:r>
              <a:rPr lang="en-US"/>
              <a:t>• Improvement comes from feedback to enhance governance processes over time </a:t>
            </a:r>
            <a:br>
              <a:rPr lang="en-US"/>
            </a:br>
            <a:br>
              <a:rPr lang="en-US"/>
            </a:br>
            <a:r>
              <a:rPr lang="en-US"/>
              <a:t>• AI and automation are crucial to make governance scalable and embedded in daily operations </a:t>
            </a:r>
            <a:br>
              <a:rPr lang="en-US"/>
            </a:br>
            <a:br>
              <a:rPr lang="en-US"/>
            </a:br>
            <a:r>
              <a:rPr lang="en-US"/>
              <a:t>• Monitoring can use AI to detect anomalies, while automation ensures consistent policy application </a:t>
            </a:r>
            <a:br>
              <a:rPr lang="en-US"/>
            </a:br>
            <a:br>
              <a:rPr lang="en-US"/>
            </a:br>
            <a:r>
              <a:rPr lang="en-US"/>
              <a:t>• Together, these capabilities help make data governance a sustainable, integrated part of the organization</a:t>
            </a:r>
            <a:br>
              <a:rPr lang="en-US"/>
            </a:br>
            <a:br>
              <a:rPr lang="en-US"/>
            </a:br>
            <a:endParaRPr/>
          </a:p>
        </p:txBody>
      </p:sp>
      <p:sp>
        <p:nvSpPr>
          <p:cNvPr id="674" name="Google Shape;67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OAR (Ownership, Accountability, Responsibility) model helps provide clarity on data governance in federated environments</a:t>
            </a:r>
            <a:br>
              <a:rPr lang="en-US"/>
            </a:br>
            <a:br>
              <a:rPr lang="en-US"/>
            </a:br>
            <a:r>
              <a:rPr lang="en-US"/>
              <a:t>It defines the roles and responsibilities for different stakeholders - domain leads, business function leaders, data engineers, and data stewards</a:t>
            </a:r>
            <a:br>
              <a:rPr lang="en-US"/>
            </a:br>
            <a:br>
              <a:rPr lang="en-US"/>
            </a:br>
            <a:r>
              <a:rPr lang="en-US"/>
              <a:t>Domain leads own the data strategy and review critical data elements</a:t>
            </a:r>
            <a:br>
              <a:rPr lang="en-US"/>
            </a:br>
            <a:br>
              <a:rPr lang="en-US"/>
            </a:br>
            <a:r>
              <a:rPr lang="en-US"/>
              <a:t>Business function leaders approve data access policies and ensure governance policy adherence</a:t>
            </a:r>
            <a:br>
              <a:rPr lang="en-US"/>
            </a:br>
            <a:br>
              <a:rPr lang="en-US"/>
            </a:br>
            <a:r>
              <a:rPr lang="en-US"/>
              <a:t>Data engineers define technical implementations and document data lineage</a:t>
            </a:r>
            <a:br>
              <a:rPr lang="en-US"/>
            </a:br>
            <a:br>
              <a:rPr lang="en-US"/>
            </a:br>
            <a:r>
              <a:rPr lang="en-US"/>
              <a:t>Data stewards own metadata standards and monitor data quality</a:t>
            </a:r>
            <a:br>
              <a:rPr lang="en-US"/>
            </a:br>
            <a:br>
              <a:rPr lang="en-US"/>
            </a:br>
            <a:r>
              <a:rPr lang="en-US"/>
              <a:t>This approach embeds accountability within business units rather than isolating it in IT</a:t>
            </a:r>
            <a:br>
              <a:rPr lang="en-US"/>
            </a:br>
            <a:br>
              <a:rPr lang="en-US"/>
            </a:br>
            <a:r>
              <a:rPr lang="en-US"/>
              <a:t>By mapping these distinctions using frameworks like RACI, organizations can eliminate confusion and prevent governance gaps</a:t>
            </a:r>
            <a:br>
              <a:rPr lang="en-US"/>
            </a:br>
            <a:br>
              <a:rPr lang="en-US"/>
            </a:br>
            <a:endParaRPr/>
          </a:p>
        </p:txBody>
      </p:sp>
      <p:sp>
        <p:nvSpPr>
          <p:cNvPr id="698" name="Google Shape;69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Data is a strategic business asset that drives organizational value, just like financial assets</a:t>
            </a:r>
            <a:br>
              <a:rPr lang="en-US"/>
            </a:br>
            <a:br>
              <a:rPr lang="en-US"/>
            </a:br>
            <a:r>
              <a:rPr lang="en-US"/>
              <a:t>Data requires investment, maintenance, and governance to be effectively leveraged</a:t>
            </a:r>
            <a:br>
              <a:rPr lang="en-US"/>
            </a:br>
            <a:br>
              <a:rPr lang="en-US"/>
            </a:br>
            <a:r>
              <a:rPr lang="en-US"/>
              <a:t>Many organizations still treat data through traditional IT service frameworks, with ticket-based operations that disconnect data from business outcomes</a:t>
            </a:r>
            <a:br>
              <a:rPr lang="en-US"/>
            </a:br>
            <a:br>
              <a:rPr lang="en-US"/>
            </a:br>
            <a:r>
              <a:rPr lang="en-US"/>
              <a:t>Despite recognizing data's value, team structures often remain misaligned, and data governance tends to mimic IT governance, limiting data's potential</a:t>
            </a:r>
            <a:br>
              <a:rPr lang="en-US"/>
            </a:br>
            <a:br>
              <a:rPr lang="en-US"/>
            </a:br>
            <a:r>
              <a:rPr lang="en-US"/>
              <a:t>The way forward is for data teams to function as business teams, not just IT service providers</a:t>
            </a:r>
            <a:br>
              <a:rPr lang="en-US"/>
            </a:br>
            <a:br>
              <a:rPr lang="en-US"/>
            </a:br>
            <a:r>
              <a:rPr lang="en-US"/>
              <a:t>Federated governance models can balance control with domain-specific flexibility, empowering data to drive business value</a:t>
            </a:r>
            <a:endParaRPr/>
          </a:p>
        </p:txBody>
      </p:sp>
      <p:sp>
        <p:nvSpPr>
          <p:cNvPr id="164" name="Google Shape;16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challenges we face in data management are deeply rooted in how organizations approach and prioritize data</a:t>
            </a:r>
            <a:br>
              <a:rPr lang="en-US"/>
            </a:br>
            <a:br>
              <a:rPr lang="en-US"/>
            </a:br>
            <a:r>
              <a:rPr lang="en-US"/>
              <a:t>Many companies have a build-centric mindset, focusing on system development rather than ongoing data lifecycle management</a:t>
            </a:r>
            <a:br>
              <a:rPr lang="en-US"/>
            </a:br>
            <a:br>
              <a:rPr lang="en-US"/>
            </a:br>
            <a:r>
              <a:rPr lang="en-US"/>
              <a:t>Data is often treated as a project-based initiative rather than a strategic, long-term asset</a:t>
            </a:r>
            <a:br>
              <a:rPr lang="en-US"/>
            </a:br>
            <a:br>
              <a:rPr lang="en-US"/>
            </a:br>
            <a:r>
              <a:rPr lang="en-US"/>
              <a:t>Data governance tends to be reactive, disconnected from overall business strategy, limiting the value it can create</a:t>
            </a:r>
            <a:br>
              <a:rPr lang="en-US"/>
            </a:br>
            <a:br>
              <a:rPr lang="en-US"/>
            </a:br>
            <a:r>
              <a:rPr lang="en-US"/>
              <a:t>Large-scale data projects frequently fail because they lack deep domain-specific understanding and clear ownership</a:t>
            </a:r>
            <a:br>
              <a:rPr lang="en-US"/>
            </a:br>
            <a:br>
              <a:rPr lang="en-US"/>
            </a:br>
            <a:r>
              <a:rPr lang="en-US"/>
              <a:t>The divide between operational and analytical data creates blind spots in governance and oversight</a:t>
            </a:r>
            <a:br>
              <a:rPr lang="en-US"/>
            </a:br>
            <a:br>
              <a:rPr lang="en-US"/>
            </a:br>
            <a:r>
              <a:rPr lang="en-US"/>
              <a:t>The misconception of "democratization" - providing equal access alone does not empower true data-driven decision making without clear accountability</a:t>
            </a:r>
            <a:endParaRPr/>
          </a:p>
        </p:txBody>
      </p:sp>
      <p:sp>
        <p:nvSpPr>
          <p:cNvPr id="179" name="Google Shape;17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Data governance is a critical board-level issue that requires attention from the highest levels of the organization. • Strategic decisions about data management and usage have a direct impact on the company's ability to create value. • When business leaders don't engage with data decisions, technical teams end up making choices that may not align with the company's strategic goals. • Competing reporting lines between roles like the CIO, CFO, and CDO can create confusion around accountability for data governance. • Data governance requires a distinct organizational representation that bridges the gap between technical implementation and business strategy.</a:t>
            </a:r>
            <a:br>
              <a:rPr lang="en-US"/>
            </a:br>
            <a:br>
              <a:rPr lang="en-US"/>
            </a:br>
            <a:endParaRPr/>
          </a:p>
        </p:txBody>
      </p:sp>
      <p:sp>
        <p:nvSpPr>
          <p:cNvPr id="200" name="Google Shape;20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Data governance is essential for navigating the complex web of pressures that organizations face</a:t>
            </a:r>
            <a:br>
              <a:rPr lang="en-US"/>
            </a:br>
            <a:br>
              <a:rPr lang="en-US"/>
            </a:br>
            <a:r>
              <a:rPr lang="en-US"/>
              <a:t>Regulatory requirements cascade down, necessitating governance to distribute responsibilities and protect teams from excessive overhead</a:t>
            </a:r>
            <a:br>
              <a:rPr lang="en-US"/>
            </a:br>
            <a:br>
              <a:rPr lang="en-US"/>
            </a:br>
            <a:r>
              <a:rPr lang="en-US"/>
              <a:t>Business units demand faster data access, so governance must balance innovation needs with appropriate guardrails</a:t>
            </a:r>
            <a:br>
              <a:rPr lang="en-US"/>
            </a:br>
            <a:br>
              <a:rPr lang="en-US"/>
            </a:br>
            <a:r>
              <a:rPr lang="en-US"/>
              <a:t>External forces like partners, competitors, and market trends shape data strategy, and governance facilitates secure data exchange while protecting competitive advantages</a:t>
            </a:r>
            <a:br>
              <a:rPr lang="en-US"/>
            </a:br>
            <a:br>
              <a:rPr lang="en-US"/>
            </a:br>
            <a:r>
              <a:rPr lang="en-US"/>
              <a:t>Successful governance requires cross-functional leadership to balance stakeholder needs through negotiation and compromise</a:t>
            </a:r>
            <a:br>
              <a:rPr lang="en-US"/>
            </a:br>
            <a:br>
              <a:rPr lang="en-US"/>
            </a:br>
            <a:endParaRPr/>
          </a:p>
        </p:txBody>
      </p:sp>
      <p:sp>
        <p:nvSpPr>
          <p:cNvPr id="222" name="Google Shape;22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Governance and operations are distinct organizational functions that should be clearly separated</a:t>
            </a:r>
            <a:br>
              <a:rPr lang="en-US"/>
            </a:br>
            <a:br>
              <a:rPr lang="en-US"/>
            </a:br>
            <a:r>
              <a:rPr lang="en-US"/>
              <a:t>Governance sets the strategic direction, policies, and rules for the data ecosystem</a:t>
            </a:r>
            <a:br>
              <a:rPr lang="en-US"/>
            </a:br>
            <a:br>
              <a:rPr lang="en-US"/>
            </a:br>
            <a:r>
              <a:rPr lang="en-US"/>
              <a:t>Operations translates those policies into day-to-day processes and executes the work</a:t>
            </a:r>
            <a:br>
              <a:rPr lang="en-US"/>
            </a:br>
            <a:br>
              <a:rPr lang="en-US"/>
            </a:br>
            <a:r>
              <a:rPr lang="en-US"/>
              <a:t>Effective data ecosystems require this clear separation of roles and responsibilities</a:t>
            </a:r>
            <a:br>
              <a:rPr lang="en-US"/>
            </a:br>
            <a:br>
              <a:rPr lang="en-US"/>
            </a:br>
            <a:r>
              <a:rPr lang="en-US"/>
              <a:t>The "Federated Computational Data Governance Operating Model" blurs the lines between these functions</a:t>
            </a:r>
            <a:br>
              <a:rPr lang="en-US"/>
            </a:br>
            <a:br>
              <a:rPr lang="en-US"/>
            </a:br>
            <a:r>
              <a:rPr lang="en-US"/>
              <a:t>We need to disentangle governance from operations to ensure proper oversight and efficient execution</a:t>
            </a:r>
            <a:br>
              <a:rPr lang="en-US"/>
            </a:br>
            <a:br>
              <a:rPr lang="en-US"/>
            </a:br>
            <a:r>
              <a:rPr lang="en-US"/>
              <a:t>Governance provides the guardrails, while operations works within those boundaries to manage the data</a:t>
            </a:r>
            <a:br>
              <a:rPr lang="en-US"/>
            </a:br>
            <a:br>
              <a:rPr lang="en-US"/>
            </a:br>
            <a:endParaRPr/>
          </a:p>
        </p:txBody>
      </p:sp>
      <p:sp>
        <p:nvSpPr>
          <p:cNvPr id="236" name="Google Shape;23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spTree>
      <p:nvGrpSpPr>
        <p:cNvPr id="10"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spTree>
      <p:nvGrpSpPr>
        <p:cNvPr id="37" name="Shape 37"/>
        <p:cNvGrpSpPr/>
        <p:nvPr/>
      </p:nvGrpSpPr>
      <p:grpSpPr>
        <a:xfrm>
          <a:off x="0" y="0"/>
          <a:ext cx="0" cy="0"/>
          <a:chOff x="0" y="0"/>
          <a:chExt cx="0" cy="0"/>
        </a:xfrm>
      </p:grpSpPr>
      <p:sp>
        <p:nvSpPr>
          <p:cNvPr id="38" name="Google Shape;38;p11"/>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1"/>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spTree>
      <p:nvGrpSpPr>
        <p:cNvPr id="40" name="Shape 40"/>
        <p:cNvGrpSpPr/>
        <p:nvPr/>
      </p:nvGrpSpPr>
      <p:grpSpPr>
        <a:xfrm>
          <a:off x="0" y="0"/>
          <a:ext cx="0" cy="0"/>
          <a:chOff x="0" y="0"/>
          <a:chExt cx="0" cy="0"/>
        </a:xfrm>
      </p:grpSpPr>
      <p:sp>
        <p:nvSpPr>
          <p:cNvPr id="41" name="Google Shape;41;p12"/>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2"/>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spTree>
      <p:nvGrpSpPr>
        <p:cNvPr id="43" name="Shape 43"/>
        <p:cNvGrpSpPr/>
        <p:nvPr/>
      </p:nvGrpSpPr>
      <p:grpSpPr>
        <a:xfrm>
          <a:off x="0" y="0"/>
          <a:ext cx="0" cy="0"/>
          <a:chOff x="0" y="0"/>
          <a:chExt cx="0" cy="0"/>
        </a:xfrm>
      </p:grpSpPr>
      <p:sp>
        <p:nvSpPr>
          <p:cNvPr id="44" name="Google Shape;44;p13"/>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3"/>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spTree>
      <p:nvGrpSpPr>
        <p:cNvPr id="46" name="Shape 46"/>
        <p:cNvGrpSpPr/>
        <p:nvPr/>
      </p:nvGrpSpPr>
      <p:grpSpPr>
        <a:xfrm>
          <a:off x="0" y="0"/>
          <a:ext cx="0" cy="0"/>
          <a:chOff x="0" y="0"/>
          <a:chExt cx="0" cy="0"/>
        </a:xfrm>
      </p:grpSpPr>
      <p:sp>
        <p:nvSpPr>
          <p:cNvPr id="47" name="Google Shape;47;p14"/>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4"/>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spTree>
      <p:nvGrpSpPr>
        <p:cNvPr id="49" name="Shape 49"/>
        <p:cNvGrpSpPr/>
        <p:nvPr/>
      </p:nvGrpSpPr>
      <p:grpSpPr>
        <a:xfrm>
          <a:off x="0" y="0"/>
          <a:ext cx="0" cy="0"/>
          <a:chOff x="0" y="0"/>
          <a:chExt cx="0" cy="0"/>
        </a:xfrm>
      </p:grpSpPr>
      <p:sp>
        <p:nvSpPr>
          <p:cNvPr id="50" name="Google Shape;50;p15"/>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5"/>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spTree>
      <p:nvGrpSpPr>
        <p:cNvPr id="52" name="Shape 52"/>
        <p:cNvGrpSpPr/>
        <p:nvPr/>
      </p:nvGrpSpPr>
      <p:grpSpPr>
        <a:xfrm>
          <a:off x="0" y="0"/>
          <a:ext cx="0" cy="0"/>
          <a:chOff x="0" y="0"/>
          <a:chExt cx="0" cy="0"/>
        </a:xfrm>
      </p:grpSpPr>
      <p:sp>
        <p:nvSpPr>
          <p:cNvPr id="53" name="Google Shape;53;p16"/>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6"/>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spTree>
      <p:nvGrpSpPr>
        <p:cNvPr id="55" name="Shape 55"/>
        <p:cNvGrpSpPr/>
        <p:nvPr/>
      </p:nvGrpSpPr>
      <p:grpSpPr>
        <a:xfrm>
          <a:off x="0" y="0"/>
          <a:ext cx="0" cy="0"/>
          <a:chOff x="0" y="0"/>
          <a:chExt cx="0" cy="0"/>
        </a:xfrm>
      </p:grpSpPr>
      <p:sp>
        <p:nvSpPr>
          <p:cNvPr id="56" name="Google Shape;56;p17"/>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7"/>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spTree>
      <p:nvGrpSpPr>
        <p:cNvPr id="58" name="Shape 58"/>
        <p:cNvGrpSpPr/>
        <p:nvPr/>
      </p:nvGrpSpPr>
      <p:grpSpPr>
        <a:xfrm>
          <a:off x="0" y="0"/>
          <a:ext cx="0" cy="0"/>
          <a:chOff x="0" y="0"/>
          <a:chExt cx="0" cy="0"/>
        </a:xfrm>
      </p:grpSpPr>
      <p:sp>
        <p:nvSpPr>
          <p:cNvPr id="59" name="Google Shape;59;p18"/>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8"/>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spTree>
      <p:nvGrpSpPr>
        <p:cNvPr id="61" name="Shape 61"/>
        <p:cNvGrpSpPr/>
        <p:nvPr/>
      </p:nvGrpSpPr>
      <p:grpSpPr>
        <a:xfrm>
          <a:off x="0" y="0"/>
          <a:ext cx="0" cy="0"/>
          <a:chOff x="0" y="0"/>
          <a:chExt cx="0" cy="0"/>
        </a:xfrm>
      </p:grpSpPr>
      <p:sp>
        <p:nvSpPr>
          <p:cNvPr id="62" name="Google Shape;62;p19"/>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9"/>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spTree>
      <p:nvGrpSpPr>
        <p:cNvPr id="64" name="Shape 64"/>
        <p:cNvGrpSpPr/>
        <p:nvPr/>
      </p:nvGrpSpPr>
      <p:grpSpPr>
        <a:xfrm>
          <a:off x="0" y="0"/>
          <a:ext cx="0" cy="0"/>
          <a:chOff x="0" y="0"/>
          <a:chExt cx="0" cy="0"/>
        </a:xfrm>
      </p:grpSpPr>
      <p:sp>
        <p:nvSpPr>
          <p:cNvPr id="65" name="Google Shape;65;p20"/>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0"/>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spTree>
      <p:nvGrpSpPr>
        <p:cNvPr id="13"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master">
  <p:cSld name="Slide 20 master">
    <p:spTree>
      <p:nvGrpSpPr>
        <p:cNvPr id="67" name="Shape 67"/>
        <p:cNvGrpSpPr/>
        <p:nvPr/>
      </p:nvGrpSpPr>
      <p:grpSpPr>
        <a:xfrm>
          <a:off x="0" y="0"/>
          <a:ext cx="0" cy="0"/>
          <a:chOff x="0" y="0"/>
          <a:chExt cx="0" cy="0"/>
        </a:xfrm>
      </p:grpSpPr>
      <p:sp>
        <p:nvSpPr>
          <p:cNvPr id="68" name="Google Shape;68;p21"/>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1"/>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1 master">
  <p:cSld name="Slide 21 master">
    <p:spTree>
      <p:nvGrpSpPr>
        <p:cNvPr id="70" name="Shape 70"/>
        <p:cNvGrpSpPr/>
        <p:nvPr/>
      </p:nvGrpSpPr>
      <p:grpSpPr>
        <a:xfrm>
          <a:off x="0" y="0"/>
          <a:ext cx="0" cy="0"/>
          <a:chOff x="0" y="0"/>
          <a:chExt cx="0" cy="0"/>
        </a:xfrm>
      </p:grpSpPr>
      <p:sp>
        <p:nvSpPr>
          <p:cNvPr id="71" name="Google Shape;71;p22"/>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2"/>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2 master">
  <p:cSld name="Slide 22 master">
    <p:spTree>
      <p:nvGrpSpPr>
        <p:cNvPr id="73" name="Shape 73"/>
        <p:cNvGrpSpPr/>
        <p:nvPr/>
      </p:nvGrpSpPr>
      <p:grpSpPr>
        <a:xfrm>
          <a:off x="0" y="0"/>
          <a:ext cx="0" cy="0"/>
          <a:chOff x="0" y="0"/>
          <a:chExt cx="0" cy="0"/>
        </a:xfrm>
      </p:grpSpPr>
      <p:sp>
        <p:nvSpPr>
          <p:cNvPr id="74" name="Google Shape;74;p23"/>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3"/>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3 master">
  <p:cSld name="Slide 23 master">
    <p:spTree>
      <p:nvGrpSpPr>
        <p:cNvPr id="76" name="Shape 76"/>
        <p:cNvGrpSpPr/>
        <p:nvPr/>
      </p:nvGrpSpPr>
      <p:grpSpPr>
        <a:xfrm>
          <a:off x="0" y="0"/>
          <a:ext cx="0" cy="0"/>
          <a:chOff x="0" y="0"/>
          <a:chExt cx="0" cy="0"/>
        </a:xfrm>
      </p:grpSpPr>
      <p:sp>
        <p:nvSpPr>
          <p:cNvPr id="77" name="Google Shape;77;p24"/>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4"/>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4 master">
  <p:cSld name="Slide 24 master">
    <p:spTree>
      <p:nvGrpSpPr>
        <p:cNvPr id="79" name="Shape 79"/>
        <p:cNvGrpSpPr/>
        <p:nvPr/>
      </p:nvGrpSpPr>
      <p:grpSpPr>
        <a:xfrm>
          <a:off x="0" y="0"/>
          <a:ext cx="0" cy="0"/>
          <a:chOff x="0" y="0"/>
          <a:chExt cx="0" cy="0"/>
        </a:xfrm>
      </p:grpSpPr>
      <p:sp>
        <p:nvSpPr>
          <p:cNvPr id="80" name="Google Shape;80;p25"/>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5"/>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5 master">
  <p:cSld name="Slide 25 master">
    <p:spTree>
      <p:nvGrpSpPr>
        <p:cNvPr id="82" name="Shape 82"/>
        <p:cNvGrpSpPr/>
        <p:nvPr/>
      </p:nvGrpSpPr>
      <p:grpSpPr>
        <a:xfrm>
          <a:off x="0" y="0"/>
          <a:ext cx="0" cy="0"/>
          <a:chOff x="0" y="0"/>
          <a:chExt cx="0" cy="0"/>
        </a:xfrm>
      </p:grpSpPr>
      <p:sp>
        <p:nvSpPr>
          <p:cNvPr id="83" name="Google Shape;83;p26"/>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6"/>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6 master">
  <p:cSld name="Slide 26 master">
    <p:spTree>
      <p:nvGrpSpPr>
        <p:cNvPr id="85" name="Shape 85"/>
        <p:cNvGrpSpPr/>
        <p:nvPr/>
      </p:nvGrpSpPr>
      <p:grpSpPr>
        <a:xfrm>
          <a:off x="0" y="0"/>
          <a:ext cx="0" cy="0"/>
          <a:chOff x="0" y="0"/>
          <a:chExt cx="0" cy="0"/>
        </a:xfrm>
      </p:grpSpPr>
      <p:sp>
        <p:nvSpPr>
          <p:cNvPr id="86" name="Google Shape;86;p27"/>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7"/>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7 master">
  <p:cSld name="Slide 27 master">
    <p:spTree>
      <p:nvGrpSpPr>
        <p:cNvPr id="88" name="Shape 88"/>
        <p:cNvGrpSpPr/>
        <p:nvPr/>
      </p:nvGrpSpPr>
      <p:grpSpPr>
        <a:xfrm>
          <a:off x="0" y="0"/>
          <a:ext cx="0" cy="0"/>
          <a:chOff x="0" y="0"/>
          <a:chExt cx="0" cy="0"/>
        </a:xfrm>
      </p:grpSpPr>
      <p:sp>
        <p:nvSpPr>
          <p:cNvPr id="89" name="Google Shape;89;p28"/>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8"/>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8 master">
  <p:cSld name="Slide 28 master">
    <p:spTree>
      <p:nvGrpSpPr>
        <p:cNvPr id="91" name="Shape 91"/>
        <p:cNvGrpSpPr/>
        <p:nvPr/>
      </p:nvGrpSpPr>
      <p:grpSpPr>
        <a:xfrm>
          <a:off x="0" y="0"/>
          <a:ext cx="0" cy="0"/>
          <a:chOff x="0" y="0"/>
          <a:chExt cx="0" cy="0"/>
        </a:xfrm>
      </p:grpSpPr>
      <p:sp>
        <p:nvSpPr>
          <p:cNvPr id="92" name="Google Shape;92;p29"/>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9"/>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9 master">
  <p:cSld name="Slide 29 master">
    <p:spTree>
      <p:nvGrpSpPr>
        <p:cNvPr id="94" name="Shape 94"/>
        <p:cNvGrpSpPr/>
        <p:nvPr/>
      </p:nvGrpSpPr>
      <p:grpSpPr>
        <a:xfrm>
          <a:off x="0" y="0"/>
          <a:ext cx="0" cy="0"/>
          <a:chOff x="0" y="0"/>
          <a:chExt cx="0" cy="0"/>
        </a:xfrm>
      </p:grpSpPr>
      <p:sp>
        <p:nvSpPr>
          <p:cNvPr id="95" name="Google Shape;95;p30"/>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0"/>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16"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0 master">
  <p:cSld name="Slide 30 master">
    <p:spTree>
      <p:nvGrpSpPr>
        <p:cNvPr id="97" name="Shape 97"/>
        <p:cNvGrpSpPr/>
        <p:nvPr/>
      </p:nvGrpSpPr>
      <p:grpSpPr>
        <a:xfrm>
          <a:off x="0" y="0"/>
          <a:ext cx="0" cy="0"/>
          <a:chOff x="0" y="0"/>
          <a:chExt cx="0" cy="0"/>
        </a:xfrm>
      </p:grpSpPr>
      <p:sp>
        <p:nvSpPr>
          <p:cNvPr id="98" name="Google Shape;98;p31"/>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1"/>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1 master">
  <p:cSld name="Slide 31 master">
    <p:spTree>
      <p:nvGrpSpPr>
        <p:cNvPr id="100" name="Shape 100"/>
        <p:cNvGrpSpPr/>
        <p:nvPr/>
      </p:nvGrpSpPr>
      <p:grpSpPr>
        <a:xfrm>
          <a:off x="0" y="0"/>
          <a:ext cx="0" cy="0"/>
          <a:chOff x="0" y="0"/>
          <a:chExt cx="0" cy="0"/>
        </a:xfrm>
      </p:grpSpPr>
      <p:sp>
        <p:nvSpPr>
          <p:cNvPr id="101" name="Google Shape;101;p32"/>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2"/>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2 master">
  <p:cSld name="Slide 32 master">
    <p:spTree>
      <p:nvGrpSpPr>
        <p:cNvPr id="103" name="Shape 103"/>
        <p:cNvGrpSpPr/>
        <p:nvPr/>
      </p:nvGrpSpPr>
      <p:grpSpPr>
        <a:xfrm>
          <a:off x="0" y="0"/>
          <a:ext cx="0" cy="0"/>
          <a:chOff x="0" y="0"/>
          <a:chExt cx="0" cy="0"/>
        </a:xfrm>
      </p:grpSpPr>
      <p:sp>
        <p:nvSpPr>
          <p:cNvPr id="104" name="Google Shape;104;p33"/>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3"/>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3 master">
  <p:cSld name="Slide 33 master">
    <p:spTree>
      <p:nvGrpSpPr>
        <p:cNvPr id="106" name="Shape 106"/>
        <p:cNvGrpSpPr/>
        <p:nvPr/>
      </p:nvGrpSpPr>
      <p:grpSpPr>
        <a:xfrm>
          <a:off x="0" y="0"/>
          <a:ext cx="0" cy="0"/>
          <a:chOff x="0" y="0"/>
          <a:chExt cx="0" cy="0"/>
        </a:xfrm>
      </p:grpSpPr>
      <p:sp>
        <p:nvSpPr>
          <p:cNvPr id="107" name="Google Shape;107;p34"/>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4"/>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4 master">
  <p:cSld name="Slide 34 master">
    <p:spTree>
      <p:nvGrpSpPr>
        <p:cNvPr id="109" name="Shape 109"/>
        <p:cNvGrpSpPr/>
        <p:nvPr/>
      </p:nvGrpSpPr>
      <p:grpSpPr>
        <a:xfrm>
          <a:off x="0" y="0"/>
          <a:ext cx="0" cy="0"/>
          <a:chOff x="0" y="0"/>
          <a:chExt cx="0" cy="0"/>
        </a:xfrm>
      </p:grpSpPr>
      <p:sp>
        <p:nvSpPr>
          <p:cNvPr id="110" name="Google Shape;110;p35"/>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5"/>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12" name="Shape 1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spTree>
      <p:nvGrpSpPr>
        <p:cNvPr id="19"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5"/>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spTree>
      <p:nvGrpSpPr>
        <p:cNvPr id="22"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6"/>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spTree>
      <p:nvGrpSpPr>
        <p:cNvPr id="25"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7"/>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spTree>
      <p:nvGrpSpPr>
        <p:cNvPr id="28" name="Shape 28"/>
        <p:cNvGrpSpPr/>
        <p:nvPr/>
      </p:nvGrpSpPr>
      <p:grpSpPr>
        <a:xfrm>
          <a:off x="0" y="0"/>
          <a:ext cx="0" cy="0"/>
          <a:chOff x="0" y="0"/>
          <a:chExt cx="0" cy="0"/>
        </a:xfrm>
      </p:grpSpPr>
      <p:sp>
        <p:nvSpPr>
          <p:cNvPr id="29" name="Google Shape;29;p8"/>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8"/>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spTree>
      <p:nvGrpSpPr>
        <p:cNvPr id="31" name="Shape 31"/>
        <p:cNvGrpSpPr/>
        <p:nvPr/>
      </p:nvGrpSpPr>
      <p:grpSpPr>
        <a:xfrm>
          <a:off x="0" y="0"/>
          <a:ext cx="0" cy="0"/>
          <a:chOff x="0" y="0"/>
          <a:chExt cx="0" cy="0"/>
        </a:xfrm>
      </p:grpSpPr>
      <p:sp>
        <p:nvSpPr>
          <p:cNvPr id="32" name="Google Shape;32;p9"/>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spTree>
      <p:nvGrpSpPr>
        <p:cNvPr id="34" name="Shape 34"/>
        <p:cNvGrpSpPr/>
        <p:nvPr/>
      </p:nvGrpSpPr>
      <p:grpSpPr>
        <a:xfrm>
          <a:off x="0" y="0"/>
          <a:ext cx="0" cy="0"/>
          <a:chOff x="0" y="0"/>
          <a:chExt cx="0" cy="0"/>
        </a:xfrm>
      </p:grpSpPr>
      <p:sp>
        <p:nvSpPr>
          <p:cNvPr id="35" name="Google Shape;35;p10"/>
          <p:cNvSpPr/>
          <p:nvPr/>
        </p:nvSpPr>
        <p:spPr>
          <a:xfrm>
            <a:off x="0" y="0"/>
            <a:ext cx="14630400" cy="8229600"/>
          </a:xfrm>
          <a:prstGeom prst="rect">
            <a:avLst/>
          </a:prstGeom>
          <a:solidFill>
            <a:srgbClr val="0D0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0"/>
          <p:cNvSpPr/>
          <p:nvPr/>
        </p:nvSpPr>
        <p:spPr>
          <a:xfrm>
            <a:off x="0" y="0"/>
            <a:ext cx="14630400" cy="82296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1.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10.png"/><Relationship Id="rId5" Type="http://schemas.openxmlformats.org/officeDocument/2006/relationships/image" Target="../media/image40.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5.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23.pn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hyperlink" Target="https://no.linkedin.com/in/winfried-adalbert-etzel" TargetMode="External"/><Relationship Id="rId5" Type="http://schemas.openxmlformats.org/officeDocument/2006/relationships/hyperlink" Target="https://medium.com/@winfried.etze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6.png"/><Relationship Id="rId7"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47.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5.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preencoded.png" id="118" name="Google Shape;118;p37"/>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19" name="Google Shape;119;p37"/>
          <p:cNvSpPr/>
          <p:nvPr/>
        </p:nvSpPr>
        <p:spPr>
          <a:xfrm>
            <a:off x="6280190" y="1591508"/>
            <a:ext cx="7556421" cy="2126337"/>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Federated Computational Data Governance in Practice</a:t>
            </a:r>
            <a:endParaRPr b="0" i="0" sz="4450" u="none" cap="none" strike="noStrike"/>
          </a:p>
        </p:txBody>
      </p:sp>
      <p:sp>
        <p:nvSpPr>
          <p:cNvPr id="120" name="Google Shape;120;p37"/>
          <p:cNvSpPr/>
          <p:nvPr/>
        </p:nvSpPr>
        <p:spPr>
          <a:xfrm>
            <a:off x="6280190" y="4058007"/>
            <a:ext cx="755642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How to maintain consistent governance standards while allowing domain teams the flexibility they need?</a:t>
            </a:r>
            <a:endParaRPr b="0" i="0" sz="1750" u="none" cap="none" strike="noStrike"/>
          </a:p>
        </p:txBody>
      </p:sp>
      <p:sp>
        <p:nvSpPr>
          <p:cNvPr id="121" name="Google Shape;121;p37"/>
          <p:cNvSpPr/>
          <p:nvPr/>
        </p:nvSpPr>
        <p:spPr>
          <a:xfrm>
            <a:off x="6280190" y="5038963"/>
            <a:ext cx="7556421"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1" lang="en-US" sz="1750" u="none" cap="none" strike="noStrike">
                <a:solidFill>
                  <a:srgbClr val="C9C9C0"/>
                </a:solidFill>
                <a:latin typeface="Tomorrow"/>
                <a:ea typeface="Tomorrow"/>
                <a:cs typeface="Tomorrow"/>
                <a:sym typeface="Tomorrow"/>
              </a:rPr>
              <a:t>Winfried A. Etzel </a:t>
            </a:r>
            <a:endParaRPr b="0" i="0" sz="1750" u="none" cap="none" strike="noStrike"/>
          </a:p>
        </p:txBody>
      </p:sp>
      <p:sp>
        <p:nvSpPr>
          <p:cNvPr id="122" name="Google Shape;122;p37"/>
          <p:cNvSpPr/>
          <p:nvPr/>
        </p:nvSpPr>
        <p:spPr>
          <a:xfrm>
            <a:off x="6280190" y="5657017"/>
            <a:ext cx="7556421"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1" i="0" lang="en-US" sz="1750" u="none" cap="none" strike="noStrike">
                <a:solidFill>
                  <a:srgbClr val="C9C9C0"/>
                </a:solidFill>
                <a:latin typeface="Tomorrow"/>
                <a:ea typeface="Tomorrow"/>
                <a:cs typeface="Tomorrow"/>
                <a:sym typeface="Tomorrow"/>
              </a:rPr>
              <a:t>DATAWAREHOUSING &amp; BUSINESS INTELLIGENCE SUMMIT</a:t>
            </a:r>
            <a:endParaRPr b="0" i="0" sz="1750" u="none" cap="none" strike="noStrike"/>
          </a:p>
        </p:txBody>
      </p:sp>
      <p:sp>
        <p:nvSpPr>
          <p:cNvPr id="123" name="Google Shape;123;p37"/>
          <p:cNvSpPr/>
          <p:nvPr/>
        </p:nvSpPr>
        <p:spPr>
          <a:xfrm>
            <a:off x="6280190" y="6275070"/>
            <a:ext cx="7556421"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1" lang="en-US" sz="1750" u="none" cap="none" strike="noStrike">
                <a:solidFill>
                  <a:srgbClr val="C9C9C0"/>
                </a:solidFill>
                <a:latin typeface="Tomorrow"/>
                <a:ea typeface="Tomorrow"/>
                <a:cs typeface="Tomorrow"/>
                <a:sym typeface="Tomorrow"/>
              </a:rPr>
              <a:t>Utrecht 2025</a:t>
            </a:r>
            <a:endParaRPr b="0" i="0" sz="1750" u="none" cap="none" strike="noStrike"/>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6"/>
          <p:cNvSpPr/>
          <p:nvPr/>
        </p:nvSpPr>
        <p:spPr>
          <a:xfrm>
            <a:off x="608767" y="616863"/>
            <a:ext cx="13412867" cy="108727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3400"/>
              <a:buFont typeface="Tomorrow"/>
              <a:buNone/>
            </a:pPr>
            <a:r>
              <a:rPr b="0" i="0" lang="en-US" sz="3400" u="none" cap="none" strike="noStrike">
                <a:solidFill>
                  <a:srgbClr val="EDEDE8"/>
                </a:solidFill>
                <a:latin typeface="Tomorrow"/>
                <a:ea typeface="Tomorrow"/>
                <a:cs typeface="Tomorrow"/>
                <a:sym typeface="Tomorrow"/>
              </a:rPr>
              <a:t>A Holistic Approach to Data Information Knowledge and Wisdom</a:t>
            </a:r>
            <a:endParaRPr b="0" i="0" sz="3400" u="none" cap="none" strike="noStrike"/>
          </a:p>
        </p:txBody>
      </p:sp>
      <p:sp>
        <p:nvSpPr>
          <p:cNvPr id="260" name="Google Shape;260;p46"/>
          <p:cNvSpPr/>
          <p:nvPr/>
        </p:nvSpPr>
        <p:spPr>
          <a:xfrm>
            <a:off x="608767" y="2052042"/>
            <a:ext cx="13412867"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Effective governance must span the entire knowledge spectrum, not just raw data.</a:t>
            </a:r>
            <a:endParaRPr b="0" i="0" sz="1350" u="none" cap="none" strike="noStrike"/>
          </a:p>
        </p:txBody>
      </p:sp>
      <p:pic>
        <p:nvPicPr>
          <p:cNvPr descr="preencoded.png" id="261" name="Google Shape;261;p46"/>
          <p:cNvPicPr preferRelativeResize="0"/>
          <p:nvPr/>
        </p:nvPicPr>
        <p:blipFill rotWithShape="1">
          <a:blip r:embed="rId3">
            <a:alphaModFix/>
          </a:blip>
          <a:srcRect b="0" l="0" r="0" t="0"/>
          <a:stretch/>
        </p:blipFill>
        <p:spPr>
          <a:xfrm>
            <a:off x="3132058" y="2525911"/>
            <a:ext cx="1659731" cy="1002149"/>
          </a:xfrm>
          <a:prstGeom prst="rect">
            <a:avLst/>
          </a:prstGeom>
          <a:noFill/>
          <a:ln>
            <a:noFill/>
          </a:ln>
        </p:spPr>
      </p:pic>
      <p:sp>
        <p:nvSpPr>
          <p:cNvPr id="262" name="Google Shape;262;p46"/>
          <p:cNvSpPr/>
          <p:nvPr/>
        </p:nvSpPr>
        <p:spPr>
          <a:xfrm>
            <a:off x="3839647" y="2998232"/>
            <a:ext cx="244554" cy="305753"/>
          </a:xfrm>
          <a:prstGeom prst="rect">
            <a:avLst/>
          </a:prstGeom>
          <a:noFill/>
          <a:ln>
            <a:noFill/>
          </a:ln>
        </p:spPr>
        <p:txBody>
          <a:bodyPr anchorCtr="0" anchor="t" bIns="0" lIns="0" spcFirstLastPara="1" rIns="0" wrap="square" tIns="0">
            <a:noAutofit/>
          </a:bodyPr>
          <a:lstStyle/>
          <a:p>
            <a:pPr indent="0" lvl="0" marL="0" marR="0" rtl="0" algn="ctr">
              <a:lnSpc>
                <a:spcPct val="160526"/>
              </a:lnSpc>
              <a:spcBef>
                <a:spcPts val="0"/>
              </a:spcBef>
              <a:spcAft>
                <a:spcPts val="0"/>
              </a:spcAft>
              <a:buClr>
                <a:srgbClr val="C9C9C0"/>
              </a:buClr>
              <a:buSzPts val="1900"/>
              <a:buFont typeface="Tomorrow"/>
              <a:buNone/>
            </a:pPr>
            <a:r>
              <a:rPr b="0" i="0" lang="en-US" sz="1900" u="none" cap="none" strike="noStrike">
                <a:solidFill>
                  <a:srgbClr val="C9C9C0"/>
                </a:solidFill>
                <a:latin typeface="Tomorrow"/>
                <a:ea typeface="Tomorrow"/>
                <a:cs typeface="Tomorrow"/>
                <a:sym typeface="Tomorrow"/>
              </a:rPr>
              <a:t>1</a:t>
            </a:r>
            <a:endParaRPr b="0" i="0" sz="1900" u="none" cap="none" strike="noStrike"/>
          </a:p>
        </p:txBody>
      </p:sp>
      <p:sp>
        <p:nvSpPr>
          <p:cNvPr id="263" name="Google Shape;263;p46"/>
          <p:cNvSpPr/>
          <p:nvPr/>
        </p:nvSpPr>
        <p:spPr>
          <a:xfrm>
            <a:off x="4965740" y="2699861"/>
            <a:ext cx="2174438" cy="271701"/>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Wisdom</a:t>
            </a:r>
            <a:endParaRPr b="0" i="0" sz="1700" u="none" cap="none" strike="noStrike"/>
          </a:p>
        </p:txBody>
      </p:sp>
      <p:sp>
        <p:nvSpPr>
          <p:cNvPr id="264" name="Google Shape;264;p46"/>
          <p:cNvSpPr/>
          <p:nvPr/>
        </p:nvSpPr>
        <p:spPr>
          <a:xfrm>
            <a:off x="4965740" y="3075861"/>
            <a:ext cx="3451860"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Applying knowledge to achieve outcomes</a:t>
            </a:r>
            <a:endParaRPr b="0" i="0" sz="1350" u="none" cap="none" strike="noStrike"/>
          </a:p>
        </p:txBody>
      </p:sp>
      <p:sp>
        <p:nvSpPr>
          <p:cNvPr id="265" name="Google Shape;265;p46"/>
          <p:cNvSpPr/>
          <p:nvPr/>
        </p:nvSpPr>
        <p:spPr>
          <a:xfrm>
            <a:off x="4835247" y="3540204"/>
            <a:ext cx="9142928" cy="11430"/>
          </a:xfrm>
          <a:prstGeom prst="roundRect">
            <a:avLst>
              <a:gd fmla="val 22829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6" name="Google Shape;266;p46"/>
          <p:cNvPicPr preferRelativeResize="0"/>
          <p:nvPr/>
        </p:nvPicPr>
        <p:blipFill rotWithShape="1">
          <a:blip r:embed="rId4">
            <a:alphaModFix/>
          </a:blip>
          <a:srcRect b="0" l="0" r="0" t="0"/>
          <a:stretch/>
        </p:blipFill>
        <p:spPr>
          <a:xfrm>
            <a:off x="2302073" y="3571518"/>
            <a:ext cx="3319582" cy="1002149"/>
          </a:xfrm>
          <a:prstGeom prst="rect">
            <a:avLst/>
          </a:prstGeom>
          <a:noFill/>
          <a:ln>
            <a:noFill/>
          </a:ln>
        </p:spPr>
      </p:pic>
      <p:sp>
        <p:nvSpPr>
          <p:cNvPr id="267" name="Google Shape;267;p46"/>
          <p:cNvSpPr/>
          <p:nvPr/>
        </p:nvSpPr>
        <p:spPr>
          <a:xfrm>
            <a:off x="3839528" y="3919657"/>
            <a:ext cx="244554" cy="305753"/>
          </a:xfrm>
          <a:prstGeom prst="rect">
            <a:avLst/>
          </a:prstGeom>
          <a:noFill/>
          <a:ln>
            <a:noFill/>
          </a:ln>
        </p:spPr>
        <p:txBody>
          <a:bodyPr anchorCtr="0" anchor="t" bIns="0" lIns="0" spcFirstLastPara="1" rIns="0" wrap="square" tIns="0">
            <a:noAutofit/>
          </a:bodyPr>
          <a:lstStyle/>
          <a:p>
            <a:pPr indent="0" lvl="0" marL="0" marR="0" rtl="0" algn="ctr">
              <a:lnSpc>
                <a:spcPct val="160526"/>
              </a:lnSpc>
              <a:spcBef>
                <a:spcPts val="0"/>
              </a:spcBef>
              <a:spcAft>
                <a:spcPts val="0"/>
              </a:spcAft>
              <a:buClr>
                <a:srgbClr val="C9C9C0"/>
              </a:buClr>
              <a:buSzPts val="1900"/>
              <a:buFont typeface="Tomorrow"/>
              <a:buNone/>
            </a:pPr>
            <a:r>
              <a:rPr b="0" i="0" lang="en-US" sz="1900" u="none" cap="none" strike="noStrike">
                <a:solidFill>
                  <a:srgbClr val="C9C9C0"/>
                </a:solidFill>
                <a:latin typeface="Tomorrow"/>
                <a:ea typeface="Tomorrow"/>
                <a:cs typeface="Tomorrow"/>
                <a:sym typeface="Tomorrow"/>
              </a:rPr>
              <a:t>2</a:t>
            </a:r>
            <a:endParaRPr b="0" i="0" sz="1900" u="none" cap="none" strike="noStrike"/>
          </a:p>
        </p:txBody>
      </p:sp>
      <p:sp>
        <p:nvSpPr>
          <p:cNvPr id="268" name="Google Shape;268;p46"/>
          <p:cNvSpPr/>
          <p:nvPr/>
        </p:nvSpPr>
        <p:spPr>
          <a:xfrm>
            <a:off x="5795605" y="3745468"/>
            <a:ext cx="2174438" cy="271701"/>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Knowledge</a:t>
            </a:r>
            <a:endParaRPr b="0" i="0" sz="1700" u="none" cap="none" strike="noStrike"/>
          </a:p>
        </p:txBody>
      </p:sp>
      <p:sp>
        <p:nvSpPr>
          <p:cNvPr id="269" name="Google Shape;269;p46"/>
          <p:cNvSpPr/>
          <p:nvPr/>
        </p:nvSpPr>
        <p:spPr>
          <a:xfrm>
            <a:off x="5795605" y="4121468"/>
            <a:ext cx="3381494"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Information with context and experience</a:t>
            </a:r>
            <a:endParaRPr b="0" i="0" sz="1350" u="none" cap="none" strike="noStrike"/>
          </a:p>
        </p:txBody>
      </p:sp>
      <p:sp>
        <p:nvSpPr>
          <p:cNvPr id="270" name="Google Shape;270;p46"/>
          <p:cNvSpPr/>
          <p:nvPr/>
        </p:nvSpPr>
        <p:spPr>
          <a:xfrm>
            <a:off x="5665113" y="4585811"/>
            <a:ext cx="8313063" cy="11430"/>
          </a:xfrm>
          <a:prstGeom prst="roundRect">
            <a:avLst>
              <a:gd fmla="val 22829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1" name="Google Shape;271;p46"/>
          <p:cNvPicPr preferRelativeResize="0"/>
          <p:nvPr/>
        </p:nvPicPr>
        <p:blipFill rotWithShape="1">
          <a:blip r:embed="rId5">
            <a:alphaModFix/>
          </a:blip>
          <a:srcRect b="0" l="0" r="0" t="0"/>
          <a:stretch/>
        </p:blipFill>
        <p:spPr>
          <a:xfrm>
            <a:off x="1472208" y="4617125"/>
            <a:ext cx="4979432" cy="1002149"/>
          </a:xfrm>
          <a:prstGeom prst="rect">
            <a:avLst/>
          </a:prstGeom>
          <a:noFill/>
          <a:ln>
            <a:noFill/>
          </a:ln>
        </p:spPr>
      </p:pic>
      <p:sp>
        <p:nvSpPr>
          <p:cNvPr id="272" name="Google Shape;272;p46"/>
          <p:cNvSpPr/>
          <p:nvPr/>
        </p:nvSpPr>
        <p:spPr>
          <a:xfrm>
            <a:off x="3839647" y="4965263"/>
            <a:ext cx="244554" cy="305753"/>
          </a:xfrm>
          <a:prstGeom prst="rect">
            <a:avLst/>
          </a:prstGeom>
          <a:noFill/>
          <a:ln>
            <a:noFill/>
          </a:ln>
        </p:spPr>
        <p:txBody>
          <a:bodyPr anchorCtr="0" anchor="t" bIns="0" lIns="0" spcFirstLastPara="1" rIns="0" wrap="square" tIns="0">
            <a:noAutofit/>
          </a:bodyPr>
          <a:lstStyle/>
          <a:p>
            <a:pPr indent="0" lvl="0" marL="0" marR="0" rtl="0" algn="ctr">
              <a:lnSpc>
                <a:spcPct val="160526"/>
              </a:lnSpc>
              <a:spcBef>
                <a:spcPts val="0"/>
              </a:spcBef>
              <a:spcAft>
                <a:spcPts val="0"/>
              </a:spcAft>
              <a:buClr>
                <a:srgbClr val="C9C9C0"/>
              </a:buClr>
              <a:buSzPts val="1900"/>
              <a:buFont typeface="Tomorrow"/>
              <a:buNone/>
            </a:pPr>
            <a:r>
              <a:rPr b="0" i="0" lang="en-US" sz="1900" u="none" cap="none" strike="noStrike">
                <a:solidFill>
                  <a:srgbClr val="C9C9C0"/>
                </a:solidFill>
                <a:latin typeface="Tomorrow"/>
                <a:ea typeface="Tomorrow"/>
                <a:cs typeface="Tomorrow"/>
                <a:sym typeface="Tomorrow"/>
              </a:rPr>
              <a:t>3</a:t>
            </a:r>
            <a:endParaRPr b="0" i="0" sz="1900" u="none" cap="none" strike="noStrike"/>
          </a:p>
        </p:txBody>
      </p:sp>
      <p:sp>
        <p:nvSpPr>
          <p:cNvPr id="273" name="Google Shape;273;p46"/>
          <p:cNvSpPr/>
          <p:nvPr/>
        </p:nvSpPr>
        <p:spPr>
          <a:xfrm>
            <a:off x="6625590" y="4791075"/>
            <a:ext cx="2174438" cy="271701"/>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Information</a:t>
            </a:r>
            <a:endParaRPr b="0" i="0" sz="1700" u="none" cap="none" strike="noStrike"/>
          </a:p>
        </p:txBody>
      </p:sp>
      <p:sp>
        <p:nvSpPr>
          <p:cNvPr id="274" name="Google Shape;274;p46"/>
          <p:cNvSpPr/>
          <p:nvPr/>
        </p:nvSpPr>
        <p:spPr>
          <a:xfrm>
            <a:off x="6625590" y="5167074"/>
            <a:ext cx="3028712"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Data with meaning and relationships</a:t>
            </a:r>
            <a:endParaRPr b="0" i="0" sz="1350" u="none" cap="none" strike="noStrike"/>
          </a:p>
        </p:txBody>
      </p:sp>
      <p:sp>
        <p:nvSpPr>
          <p:cNvPr id="275" name="Google Shape;275;p46"/>
          <p:cNvSpPr/>
          <p:nvPr/>
        </p:nvSpPr>
        <p:spPr>
          <a:xfrm>
            <a:off x="6495098" y="5631418"/>
            <a:ext cx="7483078" cy="11430"/>
          </a:xfrm>
          <a:prstGeom prst="roundRect">
            <a:avLst>
              <a:gd fmla="val 22829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6" name="Google Shape;276;p46"/>
          <p:cNvPicPr preferRelativeResize="0"/>
          <p:nvPr/>
        </p:nvPicPr>
        <p:blipFill rotWithShape="1">
          <a:blip r:embed="rId6">
            <a:alphaModFix/>
          </a:blip>
          <a:srcRect b="0" l="0" r="0" t="0"/>
          <a:stretch/>
        </p:blipFill>
        <p:spPr>
          <a:xfrm>
            <a:off x="642223" y="5662732"/>
            <a:ext cx="6639282" cy="1002149"/>
          </a:xfrm>
          <a:prstGeom prst="rect">
            <a:avLst/>
          </a:prstGeom>
          <a:noFill/>
          <a:ln>
            <a:noFill/>
          </a:ln>
        </p:spPr>
      </p:pic>
      <p:sp>
        <p:nvSpPr>
          <p:cNvPr id="277" name="Google Shape;277;p46"/>
          <p:cNvSpPr/>
          <p:nvPr/>
        </p:nvSpPr>
        <p:spPr>
          <a:xfrm>
            <a:off x="3839528" y="6010870"/>
            <a:ext cx="244554" cy="305753"/>
          </a:xfrm>
          <a:prstGeom prst="rect">
            <a:avLst/>
          </a:prstGeom>
          <a:noFill/>
          <a:ln>
            <a:noFill/>
          </a:ln>
        </p:spPr>
        <p:txBody>
          <a:bodyPr anchorCtr="0" anchor="t" bIns="0" lIns="0" spcFirstLastPara="1" rIns="0" wrap="square" tIns="0">
            <a:noAutofit/>
          </a:bodyPr>
          <a:lstStyle/>
          <a:p>
            <a:pPr indent="0" lvl="0" marL="0" marR="0" rtl="0" algn="ctr">
              <a:lnSpc>
                <a:spcPct val="160526"/>
              </a:lnSpc>
              <a:spcBef>
                <a:spcPts val="0"/>
              </a:spcBef>
              <a:spcAft>
                <a:spcPts val="0"/>
              </a:spcAft>
              <a:buClr>
                <a:srgbClr val="C9C9C0"/>
              </a:buClr>
              <a:buSzPts val="1900"/>
              <a:buFont typeface="Tomorrow"/>
              <a:buNone/>
            </a:pPr>
            <a:r>
              <a:rPr b="0" i="0" lang="en-US" sz="1900" u="none" cap="none" strike="noStrike">
                <a:solidFill>
                  <a:srgbClr val="C9C9C0"/>
                </a:solidFill>
                <a:latin typeface="Tomorrow"/>
                <a:ea typeface="Tomorrow"/>
                <a:cs typeface="Tomorrow"/>
                <a:sym typeface="Tomorrow"/>
              </a:rPr>
              <a:t>4</a:t>
            </a:r>
            <a:endParaRPr b="0" i="0" sz="1900" u="none" cap="none" strike="noStrike"/>
          </a:p>
        </p:txBody>
      </p:sp>
      <p:sp>
        <p:nvSpPr>
          <p:cNvPr id="278" name="Google Shape;278;p46"/>
          <p:cNvSpPr/>
          <p:nvPr/>
        </p:nvSpPr>
        <p:spPr>
          <a:xfrm>
            <a:off x="7455456" y="5836682"/>
            <a:ext cx="1767721" cy="271701"/>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Data</a:t>
            </a:r>
            <a:endParaRPr b="0" i="0" sz="1700" u="none" cap="none" strike="noStrike"/>
          </a:p>
        </p:txBody>
      </p:sp>
      <p:sp>
        <p:nvSpPr>
          <p:cNvPr id="279" name="Google Shape;279;p46"/>
          <p:cNvSpPr/>
          <p:nvPr/>
        </p:nvSpPr>
        <p:spPr>
          <a:xfrm>
            <a:off x="7455456" y="6212681"/>
            <a:ext cx="1767721"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Raw facts and figures</a:t>
            </a:r>
            <a:endParaRPr b="0" i="0" sz="1350" u="none" cap="none" strike="noStrike"/>
          </a:p>
        </p:txBody>
      </p:sp>
      <p:sp>
        <p:nvSpPr>
          <p:cNvPr id="280" name="Google Shape;280;p46"/>
          <p:cNvSpPr/>
          <p:nvPr/>
        </p:nvSpPr>
        <p:spPr>
          <a:xfrm>
            <a:off x="608767" y="6860500"/>
            <a:ext cx="13412867"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Each layer depends on the quality of what's beneath it. Governance must encompass all levels to create business value, not just technical compliance.</a:t>
            </a:r>
            <a:endParaRPr b="0" i="0" sz="1350" u="none" cap="none" strike="noStrike"/>
          </a:p>
        </p:txBody>
      </p:sp>
      <p:sp>
        <p:nvSpPr>
          <p:cNvPr id="281" name="Google Shape;281;p46"/>
          <p:cNvSpPr/>
          <p:nvPr/>
        </p:nvSpPr>
        <p:spPr>
          <a:xfrm>
            <a:off x="608767" y="7334369"/>
            <a:ext cx="13412867" cy="278249"/>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i="0" lang="en-US" sz="1350" u="none" cap="none" strike="noStrike">
                <a:solidFill>
                  <a:srgbClr val="C9C9C0"/>
                </a:solidFill>
                <a:latin typeface="Tomorrow"/>
                <a:ea typeface="Tomorrow"/>
                <a:cs typeface="Tomorrow"/>
                <a:sym typeface="Tomorrow"/>
              </a:rPr>
              <a:t>Computational governance enforces rules across this hierarchy, ensuring integrity at each transformation point.</a:t>
            </a:r>
            <a:endParaRPr i="0" sz="1350" u="none" cap="none" strike="noStrike">
              <a:latin typeface="Tomorrow"/>
              <a:ea typeface="Tomorrow"/>
              <a:cs typeface="Tomorrow"/>
              <a:sym typeface="Tomorrow"/>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preencoded.png" id="287" name="Google Shape;287;p47"/>
          <p:cNvPicPr preferRelativeResize="0"/>
          <p:nvPr/>
        </p:nvPicPr>
        <p:blipFill rotWithShape="1">
          <a:blip r:embed="rId3">
            <a:alphaModFix/>
          </a:blip>
          <a:srcRect b="0" l="0" r="0" t="0"/>
          <a:stretch/>
        </p:blipFill>
        <p:spPr>
          <a:xfrm>
            <a:off x="0" y="0"/>
            <a:ext cx="14630400" cy="2835235"/>
          </a:xfrm>
          <a:prstGeom prst="rect">
            <a:avLst/>
          </a:prstGeom>
          <a:noFill/>
          <a:ln>
            <a:noFill/>
          </a:ln>
        </p:spPr>
      </p:pic>
      <p:sp>
        <p:nvSpPr>
          <p:cNvPr id="288" name="Google Shape;288;p47"/>
          <p:cNvSpPr/>
          <p:nvPr/>
        </p:nvSpPr>
        <p:spPr>
          <a:xfrm>
            <a:off x="793790" y="3637121"/>
            <a:ext cx="8499634"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Evolution of Data Governance</a:t>
            </a:r>
            <a:endParaRPr b="0" i="0" sz="4450" u="none" cap="none" strike="noStrike"/>
          </a:p>
        </p:txBody>
      </p:sp>
      <p:sp>
        <p:nvSpPr>
          <p:cNvPr id="289" name="Google Shape;289;p47"/>
          <p:cNvSpPr/>
          <p:nvPr/>
        </p:nvSpPr>
        <p:spPr>
          <a:xfrm>
            <a:off x="793790" y="4941213"/>
            <a:ext cx="13042821" cy="30480"/>
          </a:xfrm>
          <a:prstGeom prst="roundRect">
            <a:avLst>
              <a:gd fmla="val 11162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7"/>
          <p:cNvSpPr/>
          <p:nvPr/>
        </p:nvSpPr>
        <p:spPr>
          <a:xfrm>
            <a:off x="2876669" y="4941213"/>
            <a:ext cx="30480" cy="680442"/>
          </a:xfrm>
          <a:prstGeom prst="roundRect">
            <a:avLst>
              <a:gd fmla="val 11162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7"/>
          <p:cNvSpPr/>
          <p:nvPr/>
        </p:nvSpPr>
        <p:spPr>
          <a:xfrm>
            <a:off x="2636758" y="4686062"/>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7"/>
          <p:cNvSpPr/>
          <p:nvPr/>
        </p:nvSpPr>
        <p:spPr>
          <a:xfrm>
            <a:off x="2721828" y="4728567"/>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1</a:t>
            </a:r>
            <a:endParaRPr b="0" i="0" sz="2650" u="none" cap="none" strike="noStrike"/>
          </a:p>
        </p:txBody>
      </p:sp>
      <p:sp>
        <p:nvSpPr>
          <p:cNvPr id="293" name="Google Shape;293;p47"/>
          <p:cNvSpPr/>
          <p:nvPr/>
        </p:nvSpPr>
        <p:spPr>
          <a:xfrm>
            <a:off x="1474351" y="5848469"/>
            <a:ext cx="2835235" cy="35433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Compliance Focus</a:t>
            </a:r>
            <a:endParaRPr b="0" i="0" sz="2200" u="none" cap="none" strike="noStrike"/>
          </a:p>
        </p:txBody>
      </p:sp>
      <p:sp>
        <p:nvSpPr>
          <p:cNvPr id="294" name="Google Shape;294;p47"/>
          <p:cNvSpPr/>
          <p:nvPr/>
        </p:nvSpPr>
        <p:spPr>
          <a:xfrm>
            <a:off x="1020604" y="6338888"/>
            <a:ext cx="3742730" cy="725805"/>
          </a:xfrm>
          <a:prstGeom prst="rect">
            <a:avLst/>
          </a:prstGeom>
          <a:noFill/>
          <a:ln>
            <a:noFill/>
          </a:ln>
        </p:spPr>
        <p:txBody>
          <a:bodyPr anchorCtr="0" anchor="t" bIns="0" lIns="0" spcFirstLastPara="1" rIns="0" wrap="square" tIns="0">
            <a:noAutofit/>
          </a:bodyPr>
          <a:lstStyle/>
          <a:p>
            <a:pPr indent="0" lvl="0" marL="0" marR="0" rtl="0" algn="ctr">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Early emphasis on meeting regulatory requirements.</a:t>
            </a:r>
            <a:endParaRPr b="0" i="0" sz="1750" u="none" cap="none" strike="noStrike"/>
          </a:p>
        </p:txBody>
      </p:sp>
      <p:sp>
        <p:nvSpPr>
          <p:cNvPr id="295" name="Google Shape;295;p47"/>
          <p:cNvSpPr/>
          <p:nvPr/>
        </p:nvSpPr>
        <p:spPr>
          <a:xfrm>
            <a:off x="7299841" y="4941213"/>
            <a:ext cx="30480" cy="680442"/>
          </a:xfrm>
          <a:prstGeom prst="roundRect">
            <a:avLst>
              <a:gd fmla="val 11162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7"/>
          <p:cNvSpPr/>
          <p:nvPr/>
        </p:nvSpPr>
        <p:spPr>
          <a:xfrm>
            <a:off x="7059930" y="4686062"/>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7"/>
          <p:cNvSpPr/>
          <p:nvPr/>
        </p:nvSpPr>
        <p:spPr>
          <a:xfrm>
            <a:off x="7145000" y="4728567"/>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2</a:t>
            </a:r>
            <a:endParaRPr b="0" i="0" sz="2650" u="none" cap="none" strike="noStrike"/>
          </a:p>
        </p:txBody>
      </p:sp>
      <p:sp>
        <p:nvSpPr>
          <p:cNvPr id="298" name="Google Shape;298;p47"/>
          <p:cNvSpPr/>
          <p:nvPr/>
        </p:nvSpPr>
        <p:spPr>
          <a:xfrm>
            <a:off x="5855851" y="5848469"/>
            <a:ext cx="2918460" cy="35433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Enabling Innovation</a:t>
            </a:r>
            <a:endParaRPr b="0" i="0" sz="2200" u="none" cap="none" strike="noStrike"/>
          </a:p>
        </p:txBody>
      </p:sp>
      <p:sp>
        <p:nvSpPr>
          <p:cNvPr id="299" name="Google Shape;299;p47"/>
          <p:cNvSpPr/>
          <p:nvPr/>
        </p:nvSpPr>
        <p:spPr>
          <a:xfrm>
            <a:off x="5443776" y="6338888"/>
            <a:ext cx="3742730" cy="725805"/>
          </a:xfrm>
          <a:prstGeom prst="rect">
            <a:avLst/>
          </a:prstGeom>
          <a:noFill/>
          <a:ln>
            <a:noFill/>
          </a:ln>
        </p:spPr>
        <p:txBody>
          <a:bodyPr anchorCtr="0" anchor="t" bIns="0" lIns="0" spcFirstLastPara="1" rIns="0" wrap="square" tIns="0">
            <a:noAutofit/>
          </a:bodyPr>
          <a:lstStyle/>
          <a:p>
            <a:pPr indent="0" lvl="0" marL="0" marR="0" rtl="0" algn="ctr">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Shift towards aligning governance with business value.</a:t>
            </a:r>
            <a:endParaRPr b="0" i="0" sz="1750" u="none" cap="none" strike="noStrike"/>
          </a:p>
        </p:txBody>
      </p:sp>
      <p:sp>
        <p:nvSpPr>
          <p:cNvPr id="300" name="Google Shape;300;p47"/>
          <p:cNvSpPr/>
          <p:nvPr/>
        </p:nvSpPr>
        <p:spPr>
          <a:xfrm>
            <a:off x="11723013" y="4941213"/>
            <a:ext cx="30480" cy="680442"/>
          </a:xfrm>
          <a:prstGeom prst="roundRect">
            <a:avLst>
              <a:gd fmla="val 11162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7"/>
          <p:cNvSpPr/>
          <p:nvPr/>
        </p:nvSpPr>
        <p:spPr>
          <a:xfrm>
            <a:off x="11483102" y="4686062"/>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7"/>
          <p:cNvSpPr/>
          <p:nvPr/>
        </p:nvSpPr>
        <p:spPr>
          <a:xfrm>
            <a:off x="11568172" y="4728567"/>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3</a:t>
            </a:r>
            <a:endParaRPr b="0" i="0" sz="2650" u="none" cap="none" strike="noStrike"/>
          </a:p>
        </p:txBody>
      </p:sp>
      <p:sp>
        <p:nvSpPr>
          <p:cNvPr id="303" name="Google Shape;303;p47"/>
          <p:cNvSpPr/>
          <p:nvPr/>
        </p:nvSpPr>
        <p:spPr>
          <a:xfrm>
            <a:off x="10320695" y="5848469"/>
            <a:ext cx="2835235" cy="35433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Automation Motor</a:t>
            </a:r>
            <a:endParaRPr b="0" i="0" sz="2200" u="none" cap="none" strike="noStrike"/>
          </a:p>
        </p:txBody>
      </p:sp>
      <p:sp>
        <p:nvSpPr>
          <p:cNvPr id="304" name="Google Shape;304;p47"/>
          <p:cNvSpPr/>
          <p:nvPr/>
        </p:nvSpPr>
        <p:spPr>
          <a:xfrm>
            <a:off x="9866948" y="6338888"/>
            <a:ext cx="3742730" cy="1088708"/>
          </a:xfrm>
          <a:prstGeom prst="rect">
            <a:avLst/>
          </a:prstGeom>
          <a:noFill/>
          <a:ln>
            <a:noFill/>
          </a:ln>
        </p:spPr>
        <p:txBody>
          <a:bodyPr anchorCtr="0" anchor="t" bIns="0" lIns="0" spcFirstLastPara="1" rIns="0" wrap="square" tIns="0">
            <a:noAutofit/>
          </a:bodyPr>
          <a:lstStyle/>
          <a:p>
            <a:pPr indent="0" lvl="0" marL="0" marR="0" rtl="0" algn="ctr">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Now, there is a drive for Data Governance automation in complex, distributed landscapes.</a:t>
            </a:r>
            <a:endParaRPr b="0" i="0" sz="1750" u="none" cap="none" strike="noStrike"/>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8"/>
          <p:cNvSpPr/>
          <p:nvPr/>
        </p:nvSpPr>
        <p:spPr>
          <a:xfrm>
            <a:off x="793790" y="843082"/>
            <a:ext cx="1279267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What Does It Mean to Treat Data as an Asset?</a:t>
            </a:r>
            <a:endParaRPr b="0" i="0" sz="4450" u="none" cap="none" strike="noStrike"/>
          </a:p>
        </p:txBody>
      </p:sp>
      <p:sp>
        <p:nvSpPr>
          <p:cNvPr id="311" name="Google Shape;311;p48"/>
          <p:cNvSpPr/>
          <p:nvPr/>
        </p:nvSpPr>
        <p:spPr>
          <a:xfrm>
            <a:off x="793790" y="2005489"/>
            <a:ext cx="6408063" cy="2758559"/>
          </a:xfrm>
          <a:prstGeom prst="roundRect">
            <a:avLst>
              <a:gd fmla="val 1233"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8"/>
          <p:cNvSpPr/>
          <p:nvPr/>
        </p:nvSpPr>
        <p:spPr>
          <a:xfrm>
            <a:off x="1020604" y="223230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Discoverable</a:t>
            </a:r>
            <a:endParaRPr b="0" i="0" sz="2200" u="none" cap="none" strike="noStrike"/>
          </a:p>
        </p:txBody>
      </p:sp>
      <p:sp>
        <p:nvSpPr>
          <p:cNvPr id="313" name="Google Shape;313;p48"/>
          <p:cNvSpPr/>
          <p:nvPr/>
        </p:nvSpPr>
        <p:spPr>
          <a:xfrm>
            <a:off x="1020604" y="2722721"/>
            <a:ext cx="5954435"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must be easily findable through comprehensive catalogs and metadata. Teams across the organization should be able to locate the data they need without excessive searching or departmental barriers.</a:t>
            </a:r>
            <a:endParaRPr b="0" i="0" sz="1750" u="none" cap="none" strike="noStrike"/>
          </a:p>
        </p:txBody>
      </p:sp>
      <p:sp>
        <p:nvSpPr>
          <p:cNvPr id="314" name="Google Shape;314;p48"/>
          <p:cNvSpPr/>
          <p:nvPr/>
        </p:nvSpPr>
        <p:spPr>
          <a:xfrm>
            <a:off x="7428667" y="2005489"/>
            <a:ext cx="6408063" cy="2758559"/>
          </a:xfrm>
          <a:prstGeom prst="roundRect">
            <a:avLst>
              <a:gd fmla="val 1233"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8"/>
          <p:cNvSpPr/>
          <p:nvPr/>
        </p:nvSpPr>
        <p:spPr>
          <a:xfrm>
            <a:off x="7655481" y="223230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Accessible</a:t>
            </a:r>
            <a:endParaRPr b="0" i="0" sz="2200" u="none" cap="none" strike="noStrike"/>
          </a:p>
        </p:txBody>
      </p:sp>
      <p:sp>
        <p:nvSpPr>
          <p:cNvPr id="316" name="Google Shape;316;p48"/>
          <p:cNvSpPr/>
          <p:nvPr/>
        </p:nvSpPr>
        <p:spPr>
          <a:xfrm>
            <a:off x="7655481" y="2722721"/>
            <a:ext cx="5954435" cy="181451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Once discovered, data should be readily accessible to authorized users through standardized interfaces and protocols. Proper access controls ensure data is available to those who need it while remaining protected.</a:t>
            </a:r>
            <a:endParaRPr b="0" i="0" sz="1750" u="none" cap="none" strike="noStrike"/>
          </a:p>
        </p:txBody>
      </p:sp>
      <p:sp>
        <p:nvSpPr>
          <p:cNvPr id="317" name="Google Shape;317;p48"/>
          <p:cNvSpPr/>
          <p:nvPr/>
        </p:nvSpPr>
        <p:spPr>
          <a:xfrm>
            <a:off x="793790" y="4990862"/>
            <a:ext cx="6408063" cy="2395657"/>
          </a:xfrm>
          <a:prstGeom prst="roundRect">
            <a:avLst>
              <a:gd fmla="val 1420"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8"/>
          <p:cNvSpPr/>
          <p:nvPr/>
        </p:nvSpPr>
        <p:spPr>
          <a:xfrm>
            <a:off x="1020604" y="5217676"/>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Trustworthy</a:t>
            </a:r>
            <a:endParaRPr b="0" i="0" sz="2200" u="none" cap="none" strike="noStrike"/>
          </a:p>
        </p:txBody>
      </p:sp>
      <p:sp>
        <p:nvSpPr>
          <p:cNvPr id="319" name="Google Shape;319;p48"/>
          <p:cNvSpPr/>
          <p:nvPr/>
        </p:nvSpPr>
        <p:spPr>
          <a:xfrm>
            <a:off x="1020604" y="5708094"/>
            <a:ext cx="5954435"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quality, lineage, and provenance must be documented and maintained. Users should have confidence in the reliability of the data they're using for business decisions and analytics.</a:t>
            </a:r>
            <a:endParaRPr b="0" i="0" sz="1750" u="none" cap="none" strike="noStrike"/>
          </a:p>
        </p:txBody>
      </p:sp>
      <p:sp>
        <p:nvSpPr>
          <p:cNvPr id="320" name="Google Shape;320;p48"/>
          <p:cNvSpPr/>
          <p:nvPr/>
        </p:nvSpPr>
        <p:spPr>
          <a:xfrm>
            <a:off x="7428667" y="4990862"/>
            <a:ext cx="6408063" cy="2395657"/>
          </a:xfrm>
          <a:prstGeom prst="roundRect">
            <a:avLst>
              <a:gd fmla="val 1420"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8"/>
          <p:cNvSpPr/>
          <p:nvPr/>
        </p:nvSpPr>
        <p:spPr>
          <a:xfrm>
            <a:off x="7655481" y="5217676"/>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Valuable</a:t>
            </a:r>
            <a:endParaRPr b="0" i="0" sz="2200" u="none" cap="none" strike="noStrike"/>
          </a:p>
        </p:txBody>
      </p:sp>
      <p:sp>
        <p:nvSpPr>
          <p:cNvPr id="322" name="Google Shape;322;p48"/>
          <p:cNvSpPr/>
          <p:nvPr/>
        </p:nvSpPr>
        <p:spPr>
          <a:xfrm>
            <a:off x="7655481" y="5708094"/>
            <a:ext cx="5954435"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must contribute measurable value to business outcomes. This requires understanding data's context, business relevance, and potential applications across the organization.</a:t>
            </a:r>
            <a:endParaRPr b="0" i="0" sz="1750" u="none" cap="none" strike="noStrike"/>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p:nvPr/>
        </p:nvSpPr>
        <p:spPr>
          <a:xfrm>
            <a:off x="793790" y="2358509"/>
            <a:ext cx="7549872"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What is Data Governance?</a:t>
            </a:r>
            <a:endParaRPr b="0" i="0" sz="4450" u="none" cap="none" strike="noStrike"/>
          </a:p>
        </p:txBody>
      </p:sp>
      <p:sp>
        <p:nvSpPr>
          <p:cNvPr id="329" name="Google Shape;329;p49"/>
          <p:cNvSpPr/>
          <p:nvPr/>
        </p:nvSpPr>
        <p:spPr>
          <a:xfrm>
            <a:off x="793790" y="3634264"/>
            <a:ext cx="2971800"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Traditional Definition</a:t>
            </a:r>
            <a:endParaRPr b="0" i="0" sz="2200" u="none" cap="none" strike="noStrike"/>
          </a:p>
        </p:txBody>
      </p:sp>
      <p:sp>
        <p:nvSpPr>
          <p:cNvPr id="330" name="Google Shape;330;p49"/>
          <p:cNvSpPr/>
          <p:nvPr/>
        </p:nvSpPr>
        <p:spPr>
          <a:xfrm>
            <a:off x="793790" y="4215408"/>
            <a:ext cx="6244709"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The exercise of authority, control, and shared decision-making (planning, monitoring, and enforcement) over the management of data assets.</a:t>
            </a:r>
            <a:endParaRPr b="0" i="0" sz="1750" u="none" cap="none" strike="noStrike"/>
          </a:p>
        </p:txBody>
      </p:sp>
      <p:sp>
        <p:nvSpPr>
          <p:cNvPr id="331" name="Google Shape;331;p49"/>
          <p:cNvSpPr/>
          <p:nvPr/>
        </p:nvSpPr>
        <p:spPr>
          <a:xfrm>
            <a:off x="7599521" y="3634264"/>
            <a:ext cx="3351133"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Alternative Perspective</a:t>
            </a:r>
            <a:endParaRPr b="0" i="0" sz="2200" u="none" cap="none" strike="noStrike"/>
          </a:p>
        </p:txBody>
      </p:sp>
      <p:sp>
        <p:nvSpPr>
          <p:cNvPr id="332" name="Google Shape;332;p49"/>
          <p:cNvSpPr/>
          <p:nvPr/>
        </p:nvSpPr>
        <p:spPr>
          <a:xfrm>
            <a:off x="7599521" y="4215408"/>
            <a:ext cx="6244709"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Governance is a human-based system by which data assets in a socio-technical system are directed, overseen, and by which the organization is held accountable for achieving their defined purpose.</a:t>
            </a:r>
            <a:endParaRPr b="0" i="0" sz="1750" u="none" cap="none" strike="noStrike"/>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preencoded.png" id="338" name="Google Shape;338;p50"/>
          <p:cNvPicPr preferRelativeResize="0"/>
          <p:nvPr/>
        </p:nvPicPr>
        <p:blipFill rotWithShape="1">
          <a:blip r:embed="rId3">
            <a:alphaModFix/>
          </a:blip>
          <a:srcRect b="0" l="0" r="0" t="0"/>
          <a:stretch/>
        </p:blipFill>
        <p:spPr>
          <a:xfrm>
            <a:off x="0" y="0"/>
            <a:ext cx="14630400" cy="2835235"/>
          </a:xfrm>
          <a:prstGeom prst="rect">
            <a:avLst/>
          </a:prstGeom>
          <a:noFill/>
          <a:ln>
            <a:noFill/>
          </a:ln>
        </p:spPr>
      </p:pic>
      <p:sp>
        <p:nvSpPr>
          <p:cNvPr id="339" name="Google Shape;339;p50"/>
          <p:cNvSpPr/>
          <p:nvPr/>
        </p:nvSpPr>
        <p:spPr>
          <a:xfrm>
            <a:off x="793790" y="3991570"/>
            <a:ext cx="786003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"Roles" of Data Governance</a:t>
            </a:r>
            <a:endParaRPr b="0" i="0" sz="4450" u="none" cap="none" strike="noStrike"/>
          </a:p>
        </p:txBody>
      </p:sp>
      <p:sp>
        <p:nvSpPr>
          <p:cNvPr id="340" name="Google Shape;340;p50"/>
          <p:cNvSpPr/>
          <p:nvPr/>
        </p:nvSpPr>
        <p:spPr>
          <a:xfrm>
            <a:off x="793790" y="5040511"/>
            <a:ext cx="4196358" cy="2032754"/>
          </a:xfrm>
          <a:prstGeom prst="roundRect">
            <a:avLst>
              <a:gd fmla="val 1674"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0"/>
          <p:cNvSpPr/>
          <p:nvPr/>
        </p:nvSpPr>
        <p:spPr>
          <a:xfrm>
            <a:off x="1020604" y="526732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Negotiator</a:t>
            </a:r>
            <a:endParaRPr b="0" i="0" sz="2200" u="none" cap="none" strike="noStrike"/>
          </a:p>
        </p:txBody>
      </p:sp>
      <p:sp>
        <p:nvSpPr>
          <p:cNvPr id="342" name="Google Shape;342;p50"/>
          <p:cNvSpPr/>
          <p:nvPr/>
        </p:nvSpPr>
        <p:spPr>
          <a:xfrm>
            <a:off x="1020604" y="5757743"/>
            <a:ext cx="3742730"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Translating business and regulatory requirements into actionable data policies.</a:t>
            </a:r>
            <a:endParaRPr b="0" i="0" sz="1750" u="none" cap="none" strike="noStrike"/>
          </a:p>
        </p:txBody>
      </p:sp>
      <p:sp>
        <p:nvSpPr>
          <p:cNvPr id="343" name="Google Shape;343;p50"/>
          <p:cNvSpPr/>
          <p:nvPr/>
        </p:nvSpPr>
        <p:spPr>
          <a:xfrm>
            <a:off x="5216962" y="5040511"/>
            <a:ext cx="4196358" cy="2032754"/>
          </a:xfrm>
          <a:prstGeom prst="roundRect">
            <a:avLst>
              <a:gd fmla="val 1674"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0"/>
          <p:cNvSpPr/>
          <p:nvPr/>
        </p:nvSpPr>
        <p:spPr>
          <a:xfrm>
            <a:off x="5443776" y="526732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Director</a:t>
            </a:r>
            <a:endParaRPr b="0" i="0" sz="2200" u="none" cap="none" strike="noStrike"/>
          </a:p>
        </p:txBody>
      </p:sp>
      <p:sp>
        <p:nvSpPr>
          <p:cNvPr id="345" name="Google Shape;345;p50"/>
          <p:cNvSpPr/>
          <p:nvPr/>
        </p:nvSpPr>
        <p:spPr>
          <a:xfrm>
            <a:off x="5443776" y="5757743"/>
            <a:ext cx="3742730"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Shaping focus and priorities in Data &amp; AI-driven initiatives.</a:t>
            </a:r>
            <a:endParaRPr b="0" i="0" sz="1750" u="none" cap="none" strike="noStrike"/>
          </a:p>
        </p:txBody>
      </p:sp>
      <p:sp>
        <p:nvSpPr>
          <p:cNvPr id="346" name="Google Shape;346;p50"/>
          <p:cNvSpPr/>
          <p:nvPr/>
        </p:nvSpPr>
        <p:spPr>
          <a:xfrm>
            <a:off x="9640133" y="5040511"/>
            <a:ext cx="4196358" cy="2032754"/>
          </a:xfrm>
          <a:prstGeom prst="roundRect">
            <a:avLst>
              <a:gd fmla="val 1674"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0"/>
          <p:cNvSpPr/>
          <p:nvPr/>
        </p:nvSpPr>
        <p:spPr>
          <a:xfrm>
            <a:off x="9866948" y="526732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Auditor</a:t>
            </a:r>
            <a:endParaRPr b="0" i="0" sz="2200" u="none" cap="none" strike="noStrike"/>
          </a:p>
        </p:txBody>
      </p:sp>
      <p:sp>
        <p:nvSpPr>
          <p:cNvPr id="348" name="Google Shape;348;p50"/>
          <p:cNvSpPr/>
          <p:nvPr/>
        </p:nvSpPr>
        <p:spPr>
          <a:xfrm>
            <a:off x="9866948" y="5757743"/>
            <a:ext cx="3742730"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Overseeing and ensuring the accountability for data.</a:t>
            </a:r>
            <a:endParaRPr b="0" i="0" sz="1750" u="none" cap="none" strike="noStrike"/>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p:nvPr/>
        </p:nvSpPr>
        <p:spPr>
          <a:xfrm>
            <a:off x="653177" y="513159"/>
            <a:ext cx="6466999" cy="583168"/>
          </a:xfrm>
          <a:prstGeom prst="rect">
            <a:avLst/>
          </a:prstGeom>
          <a:noFill/>
          <a:ln>
            <a:noFill/>
          </a:ln>
        </p:spPr>
        <p:txBody>
          <a:bodyPr anchorCtr="0" anchor="t" bIns="0" lIns="0" spcFirstLastPara="1" rIns="0" wrap="square" tIns="0">
            <a:noAutofit/>
          </a:bodyPr>
          <a:lstStyle/>
          <a:p>
            <a:pPr indent="0" lvl="0" marL="0" marR="0" rtl="0" algn="l">
              <a:lnSpc>
                <a:spcPct val="124657"/>
              </a:lnSpc>
              <a:spcBef>
                <a:spcPts val="0"/>
              </a:spcBef>
              <a:spcAft>
                <a:spcPts val="0"/>
              </a:spcAft>
              <a:buClr>
                <a:srgbClr val="EDEDE8"/>
              </a:buClr>
              <a:buSzPts val="3650"/>
              <a:buFont typeface="Tomorrow"/>
              <a:buNone/>
            </a:pPr>
            <a:r>
              <a:rPr b="0" i="0" lang="en-US" sz="3650" u="none" cap="none" strike="noStrike">
                <a:solidFill>
                  <a:srgbClr val="EDEDE8"/>
                </a:solidFill>
                <a:latin typeface="Tomorrow"/>
                <a:ea typeface="Tomorrow"/>
                <a:cs typeface="Tomorrow"/>
                <a:sym typeface="Tomorrow"/>
              </a:rPr>
              <a:t>"Roles" of Data Governance</a:t>
            </a:r>
            <a:endParaRPr b="0" i="0" sz="3650" u="none" cap="none" strike="noStrike"/>
          </a:p>
        </p:txBody>
      </p:sp>
      <p:pic>
        <p:nvPicPr>
          <p:cNvPr descr="preencoded.png" id="355" name="Google Shape;355;p51"/>
          <p:cNvPicPr preferRelativeResize="0"/>
          <p:nvPr/>
        </p:nvPicPr>
        <p:blipFill rotWithShape="1">
          <a:blip r:embed="rId3">
            <a:alphaModFix/>
          </a:blip>
          <a:srcRect b="0" l="0" r="0" t="0"/>
          <a:stretch/>
        </p:blipFill>
        <p:spPr>
          <a:xfrm>
            <a:off x="1833443" y="1482488"/>
            <a:ext cx="10963514" cy="62930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descr="preencoded.png" id="361" name="Google Shape;361;p52"/>
          <p:cNvPicPr preferRelativeResize="0"/>
          <p:nvPr/>
        </p:nvPicPr>
        <p:blipFill rotWithShape="1">
          <a:blip r:embed="rId3">
            <a:alphaModFix/>
          </a:blip>
          <a:srcRect b="0" l="0" r="0" t="0"/>
          <a:stretch/>
        </p:blipFill>
        <p:spPr>
          <a:xfrm>
            <a:off x="0" y="0"/>
            <a:ext cx="14630400" cy="2835235"/>
          </a:xfrm>
          <a:prstGeom prst="rect">
            <a:avLst/>
          </a:prstGeom>
          <a:noFill/>
          <a:ln>
            <a:noFill/>
          </a:ln>
        </p:spPr>
      </p:pic>
      <p:sp>
        <p:nvSpPr>
          <p:cNvPr id="362" name="Google Shape;362;p52"/>
          <p:cNvSpPr/>
          <p:nvPr/>
        </p:nvSpPr>
        <p:spPr>
          <a:xfrm>
            <a:off x="793790" y="3489722"/>
            <a:ext cx="13042821" cy="141755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Data Operating Models: Central vs. Distributed vs. Federated</a:t>
            </a:r>
            <a:endParaRPr b="0" i="0" sz="4450" u="none" cap="none" strike="noStrike"/>
          </a:p>
        </p:txBody>
      </p:sp>
      <p:pic>
        <p:nvPicPr>
          <p:cNvPr descr="preencoded.png" id="363" name="Google Shape;363;p52"/>
          <p:cNvPicPr preferRelativeResize="0"/>
          <p:nvPr/>
        </p:nvPicPr>
        <p:blipFill rotWithShape="1">
          <a:blip r:embed="rId4">
            <a:alphaModFix/>
          </a:blip>
          <a:srcRect b="0" l="0" r="0" t="0"/>
          <a:stretch/>
        </p:blipFill>
        <p:spPr>
          <a:xfrm>
            <a:off x="793790" y="5247442"/>
            <a:ext cx="4347567" cy="907256"/>
          </a:xfrm>
          <a:prstGeom prst="rect">
            <a:avLst/>
          </a:prstGeom>
          <a:noFill/>
          <a:ln>
            <a:noFill/>
          </a:ln>
        </p:spPr>
      </p:pic>
      <p:sp>
        <p:nvSpPr>
          <p:cNvPr id="364" name="Google Shape;364;p52"/>
          <p:cNvSpPr/>
          <p:nvPr/>
        </p:nvSpPr>
        <p:spPr>
          <a:xfrm>
            <a:off x="1020604" y="6494859"/>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Centralized</a:t>
            </a:r>
            <a:endParaRPr b="0" i="0" sz="2200" u="none" cap="none" strike="noStrike"/>
          </a:p>
        </p:txBody>
      </p:sp>
      <p:sp>
        <p:nvSpPr>
          <p:cNvPr id="365" name="Google Shape;365;p52"/>
          <p:cNvSpPr/>
          <p:nvPr/>
        </p:nvSpPr>
        <p:spPr>
          <a:xfrm>
            <a:off x="1020604" y="6985278"/>
            <a:ext cx="389393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Single point of control.</a:t>
            </a:r>
            <a:endParaRPr b="0" i="0" sz="1750" u="none" cap="none" strike="noStrike"/>
          </a:p>
        </p:txBody>
      </p:sp>
      <p:pic>
        <p:nvPicPr>
          <p:cNvPr descr="preencoded.png" id="366" name="Google Shape;366;p52"/>
          <p:cNvPicPr preferRelativeResize="0"/>
          <p:nvPr/>
        </p:nvPicPr>
        <p:blipFill rotWithShape="1">
          <a:blip r:embed="rId5">
            <a:alphaModFix/>
          </a:blip>
          <a:srcRect b="0" l="0" r="0" t="0"/>
          <a:stretch/>
        </p:blipFill>
        <p:spPr>
          <a:xfrm>
            <a:off x="5141357" y="5247442"/>
            <a:ext cx="4347567" cy="907256"/>
          </a:xfrm>
          <a:prstGeom prst="rect">
            <a:avLst/>
          </a:prstGeom>
          <a:noFill/>
          <a:ln>
            <a:noFill/>
          </a:ln>
        </p:spPr>
      </p:pic>
      <p:sp>
        <p:nvSpPr>
          <p:cNvPr id="367" name="Google Shape;367;p52"/>
          <p:cNvSpPr/>
          <p:nvPr/>
        </p:nvSpPr>
        <p:spPr>
          <a:xfrm>
            <a:off x="5368171" y="6494859"/>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Distributed</a:t>
            </a:r>
            <a:endParaRPr b="0" i="0" sz="2200" u="none" cap="none" strike="noStrike"/>
          </a:p>
        </p:txBody>
      </p:sp>
      <p:sp>
        <p:nvSpPr>
          <p:cNvPr id="368" name="Google Shape;368;p52"/>
          <p:cNvSpPr/>
          <p:nvPr/>
        </p:nvSpPr>
        <p:spPr>
          <a:xfrm>
            <a:off x="5368171" y="6985278"/>
            <a:ext cx="389393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dispersed across units.</a:t>
            </a:r>
            <a:endParaRPr b="0" i="0" sz="1750" u="none" cap="none" strike="noStrike"/>
          </a:p>
        </p:txBody>
      </p:sp>
      <p:pic>
        <p:nvPicPr>
          <p:cNvPr descr="preencoded.png" id="369" name="Google Shape;369;p52"/>
          <p:cNvPicPr preferRelativeResize="0"/>
          <p:nvPr/>
        </p:nvPicPr>
        <p:blipFill rotWithShape="1">
          <a:blip r:embed="rId6">
            <a:alphaModFix/>
          </a:blip>
          <a:srcRect b="0" l="0" r="0" t="0"/>
          <a:stretch/>
        </p:blipFill>
        <p:spPr>
          <a:xfrm>
            <a:off x="9488924" y="5247442"/>
            <a:ext cx="4347567" cy="907256"/>
          </a:xfrm>
          <a:prstGeom prst="rect">
            <a:avLst/>
          </a:prstGeom>
          <a:noFill/>
          <a:ln>
            <a:noFill/>
          </a:ln>
        </p:spPr>
      </p:pic>
      <p:sp>
        <p:nvSpPr>
          <p:cNvPr id="370" name="Google Shape;370;p52"/>
          <p:cNvSpPr/>
          <p:nvPr/>
        </p:nvSpPr>
        <p:spPr>
          <a:xfrm>
            <a:off x="9715738" y="6494859"/>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Federated</a:t>
            </a:r>
            <a:endParaRPr b="0" i="0" sz="2200" u="none" cap="none" strike="noStrike"/>
          </a:p>
        </p:txBody>
      </p:sp>
      <p:sp>
        <p:nvSpPr>
          <p:cNvPr id="371" name="Google Shape;371;p52"/>
          <p:cNvSpPr/>
          <p:nvPr/>
        </p:nvSpPr>
        <p:spPr>
          <a:xfrm>
            <a:off x="9715738" y="6985278"/>
            <a:ext cx="389393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Balancing control and autonomy.</a:t>
            </a:r>
            <a:endParaRPr b="0" i="0" sz="1750" u="none" cap="none" strike="noStrike"/>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preencoded.png" id="377" name="Google Shape;377;p53"/>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378" name="Google Shape;378;p53"/>
          <p:cNvSpPr/>
          <p:nvPr/>
        </p:nvSpPr>
        <p:spPr>
          <a:xfrm>
            <a:off x="636746" y="624007"/>
            <a:ext cx="7870508" cy="1569244"/>
          </a:xfrm>
          <a:prstGeom prst="rect">
            <a:avLst/>
          </a:prstGeom>
          <a:noFill/>
          <a:ln>
            <a:noFill/>
          </a:ln>
        </p:spPr>
        <p:txBody>
          <a:bodyPr anchorCtr="0" anchor="t" bIns="0" lIns="0" spcFirstLastPara="1" rIns="0" wrap="square" tIns="0">
            <a:noAutofit/>
          </a:bodyPr>
          <a:lstStyle/>
          <a:p>
            <a:pPr indent="0" lvl="0" marL="0" marR="0" rtl="0" algn="l">
              <a:lnSpc>
                <a:spcPct val="125510"/>
              </a:lnSpc>
              <a:spcBef>
                <a:spcPts val="0"/>
              </a:spcBef>
              <a:spcAft>
                <a:spcPts val="0"/>
              </a:spcAft>
              <a:buClr>
                <a:srgbClr val="EDEDE8"/>
              </a:buClr>
              <a:buSzPts val="4900"/>
              <a:buFont typeface="Tomorrow"/>
              <a:buNone/>
            </a:pPr>
            <a:r>
              <a:rPr b="0" i="0" lang="en-US" sz="4900" u="none" cap="none" strike="noStrike">
                <a:solidFill>
                  <a:srgbClr val="EDEDE8"/>
                </a:solidFill>
                <a:latin typeface="Tomorrow"/>
                <a:ea typeface="Tomorrow"/>
                <a:cs typeface="Tomorrow"/>
                <a:sym typeface="Tomorrow"/>
              </a:rPr>
              <a:t>What is Federated Data Governance?</a:t>
            </a:r>
            <a:endParaRPr b="0" i="0" sz="4900" u="none" cap="none" strike="noStrike"/>
          </a:p>
        </p:txBody>
      </p:sp>
      <p:sp>
        <p:nvSpPr>
          <p:cNvPr id="379" name="Google Shape;379;p53"/>
          <p:cNvSpPr/>
          <p:nvPr/>
        </p:nvSpPr>
        <p:spPr>
          <a:xfrm>
            <a:off x="636746" y="2466142"/>
            <a:ext cx="7870508" cy="872966"/>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9C9C0"/>
              </a:buClr>
              <a:buSzPts val="1400"/>
              <a:buFont typeface="Tomorrow"/>
              <a:buNone/>
            </a:pPr>
            <a:r>
              <a:rPr b="1" i="0" lang="en-US" sz="1400" u="none" cap="none" strike="noStrike">
                <a:solidFill>
                  <a:srgbClr val="C9C9C0"/>
                </a:solidFill>
                <a:latin typeface="Tomorrow"/>
                <a:ea typeface="Tomorrow"/>
                <a:cs typeface="Tomorrow"/>
                <a:sym typeface="Tomorrow"/>
              </a:rPr>
              <a:t>Federated Data Governance</a:t>
            </a:r>
            <a:r>
              <a:rPr b="0" i="0" lang="en-US" sz="1400" u="none" cap="none" strike="noStrike">
                <a:solidFill>
                  <a:srgbClr val="C9C9C0"/>
                </a:solidFill>
                <a:latin typeface="Tomorrow"/>
                <a:ea typeface="Tomorrow"/>
                <a:cs typeface="Tomorrow"/>
                <a:sym typeface="Tomorrow"/>
              </a:rPr>
              <a:t> balances local autonomy in data handling with overarching organizational policies to achieve cohesive, secure, and compliant data practices within a socio-technical system.</a:t>
            </a:r>
            <a:endParaRPr b="0" i="0" sz="1400" u="none" cap="none" strike="noStrike"/>
          </a:p>
        </p:txBody>
      </p:sp>
      <p:pic>
        <p:nvPicPr>
          <p:cNvPr descr="preencoded.png" id="380" name="Google Shape;380;p53"/>
          <p:cNvPicPr preferRelativeResize="0"/>
          <p:nvPr/>
        </p:nvPicPr>
        <p:blipFill rotWithShape="1">
          <a:blip r:embed="rId4">
            <a:alphaModFix/>
          </a:blip>
          <a:srcRect b="0" l="0" r="0" t="0"/>
          <a:stretch/>
        </p:blipFill>
        <p:spPr>
          <a:xfrm>
            <a:off x="636746" y="3543776"/>
            <a:ext cx="909757" cy="1091684"/>
          </a:xfrm>
          <a:prstGeom prst="rect">
            <a:avLst/>
          </a:prstGeom>
          <a:noFill/>
          <a:ln>
            <a:noFill/>
          </a:ln>
        </p:spPr>
      </p:pic>
      <p:sp>
        <p:nvSpPr>
          <p:cNvPr id="381" name="Google Shape;381;p53"/>
          <p:cNvSpPr/>
          <p:nvPr/>
        </p:nvSpPr>
        <p:spPr>
          <a:xfrm>
            <a:off x="1819394" y="3725704"/>
            <a:ext cx="2274332" cy="284202"/>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Central Oversight</a:t>
            </a:r>
            <a:endParaRPr b="0" i="0" sz="1750" u="none" cap="none" strike="noStrike"/>
          </a:p>
        </p:txBody>
      </p:sp>
      <p:sp>
        <p:nvSpPr>
          <p:cNvPr id="382" name="Google Shape;382;p53"/>
          <p:cNvSpPr/>
          <p:nvPr/>
        </p:nvSpPr>
        <p:spPr>
          <a:xfrm>
            <a:off x="1819394" y="4118967"/>
            <a:ext cx="6687860" cy="29098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9C9C0"/>
              </a:buClr>
              <a:buSzPts val="1400"/>
              <a:buFont typeface="Tomorrow"/>
              <a:buNone/>
            </a:pPr>
            <a:r>
              <a:rPr b="0" i="0" lang="en-US" sz="1400" u="none" cap="none" strike="noStrike">
                <a:solidFill>
                  <a:srgbClr val="C9C9C0"/>
                </a:solidFill>
                <a:latin typeface="Tomorrow"/>
                <a:ea typeface="Tomorrow"/>
                <a:cs typeface="Tomorrow"/>
                <a:sym typeface="Tomorrow"/>
              </a:rPr>
              <a:t>Core policies, standards, and frameworks set by a central authority.</a:t>
            </a:r>
            <a:endParaRPr b="0" i="0" sz="1400" u="none" cap="none" strike="noStrike"/>
          </a:p>
        </p:txBody>
      </p:sp>
      <p:pic>
        <p:nvPicPr>
          <p:cNvPr descr="preencoded.png" id="383" name="Google Shape;383;p53"/>
          <p:cNvPicPr preferRelativeResize="0"/>
          <p:nvPr/>
        </p:nvPicPr>
        <p:blipFill rotWithShape="1">
          <a:blip r:embed="rId5">
            <a:alphaModFix/>
          </a:blip>
          <a:srcRect b="0" l="0" r="0" t="0"/>
          <a:stretch/>
        </p:blipFill>
        <p:spPr>
          <a:xfrm>
            <a:off x="636746" y="4635460"/>
            <a:ext cx="909757" cy="1091684"/>
          </a:xfrm>
          <a:prstGeom prst="rect">
            <a:avLst/>
          </a:prstGeom>
          <a:noFill/>
          <a:ln>
            <a:noFill/>
          </a:ln>
        </p:spPr>
      </p:pic>
      <p:sp>
        <p:nvSpPr>
          <p:cNvPr id="384" name="Google Shape;384;p53"/>
          <p:cNvSpPr/>
          <p:nvPr/>
        </p:nvSpPr>
        <p:spPr>
          <a:xfrm>
            <a:off x="1819394" y="4817388"/>
            <a:ext cx="2274332" cy="284202"/>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Domain Autonomy</a:t>
            </a:r>
            <a:endParaRPr b="0" i="0" sz="1750" u="none" cap="none" strike="noStrike"/>
          </a:p>
        </p:txBody>
      </p:sp>
      <p:sp>
        <p:nvSpPr>
          <p:cNvPr id="385" name="Google Shape;385;p53"/>
          <p:cNvSpPr/>
          <p:nvPr/>
        </p:nvSpPr>
        <p:spPr>
          <a:xfrm>
            <a:off x="1819394" y="5210651"/>
            <a:ext cx="6687860" cy="29098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9C9C0"/>
              </a:buClr>
              <a:buSzPts val="1400"/>
              <a:buFont typeface="Tomorrow"/>
              <a:buNone/>
            </a:pPr>
            <a:r>
              <a:rPr b="0" i="0" lang="en-US" sz="1400" u="none" cap="none" strike="noStrike">
                <a:solidFill>
                  <a:srgbClr val="C9C9C0"/>
                </a:solidFill>
                <a:latin typeface="Tomorrow"/>
                <a:ea typeface="Tomorrow"/>
                <a:cs typeface="Tomorrow"/>
                <a:sym typeface="Tomorrow"/>
              </a:rPr>
              <a:t>Business units manage domain-specific requirements and implementations.</a:t>
            </a:r>
            <a:endParaRPr b="0" i="0" sz="1400" u="none" cap="none" strike="noStrike"/>
          </a:p>
        </p:txBody>
      </p:sp>
      <p:pic>
        <p:nvPicPr>
          <p:cNvPr descr="preencoded.png" id="386" name="Google Shape;386;p53"/>
          <p:cNvPicPr preferRelativeResize="0"/>
          <p:nvPr/>
        </p:nvPicPr>
        <p:blipFill rotWithShape="1">
          <a:blip r:embed="rId6">
            <a:alphaModFix/>
          </a:blip>
          <a:srcRect b="0" l="0" r="0" t="0"/>
          <a:stretch/>
        </p:blipFill>
        <p:spPr>
          <a:xfrm>
            <a:off x="636746" y="5727144"/>
            <a:ext cx="909757" cy="1091684"/>
          </a:xfrm>
          <a:prstGeom prst="rect">
            <a:avLst/>
          </a:prstGeom>
          <a:noFill/>
          <a:ln>
            <a:noFill/>
          </a:ln>
        </p:spPr>
      </p:pic>
      <p:sp>
        <p:nvSpPr>
          <p:cNvPr id="387" name="Google Shape;387;p53"/>
          <p:cNvSpPr/>
          <p:nvPr/>
        </p:nvSpPr>
        <p:spPr>
          <a:xfrm>
            <a:off x="1819394" y="5909072"/>
            <a:ext cx="2556391" cy="284202"/>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Shared Accountability</a:t>
            </a:r>
            <a:endParaRPr b="0" i="0" sz="1750" u="none" cap="none" strike="noStrike"/>
          </a:p>
        </p:txBody>
      </p:sp>
      <p:sp>
        <p:nvSpPr>
          <p:cNvPr id="388" name="Google Shape;388;p53"/>
          <p:cNvSpPr/>
          <p:nvPr/>
        </p:nvSpPr>
        <p:spPr>
          <a:xfrm>
            <a:off x="1819394" y="6302335"/>
            <a:ext cx="6687860" cy="290989"/>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C9C9C0"/>
              </a:buClr>
              <a:buSzPts val="1400"/>
              <a:buFont typeface="Tomorrow"/>
              <a:buNone/>
            </a:pPr>
            <a:r>
              <a:rPr b="0" i="0" lang="en-US" sz="1400" u="none" cap="none" strike="noStrike">
                <a:solidFill>
                  <a:srgbClr val="C9C9C0"/>
                </a:solidFill>
                <a:latin typeface="Tomorrow"/>
                <a:ea typeface="Tomorrow"/>
                <a:cs typeface="Tomorrow"/>
                <a:sym typeface="Tomorrow"/>
              </a:rPr>
              <a:t>Clear ownership at each level with transparent responsibility models.</a:t>
            </a:r>
            <a:endParaRPr b="0" i="0" sz="1400" u="none" cap="none" strike="noStrike"/>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preencoded.png" id="394" name="Google Shape;394;p54"/>
          <p:cNvPicPr preferRelativeResize="0"/>
          <p:nvPr/>
        </p:nvPicPr>
        <p:blipFill rotWithShape="1">
          <a:blip r:embed="rId3">
            <a:alphaModFix/>
          </a:blip>
          <a:srcRect b="0" l="0" r="0" t="0"/>
          <a:stretch/>
        </p:blipFill>
        <p:spPr>
          <a:xfrm>
            <a:off x="1557814" y="541972"/>
            <a:ext cx="11514773" cy="6269712"/>
          </a:xfrm>
          <a:prstGeom prst="rect">
            <a:avLst/>
          </a:prstGeom>
          <a:noFill/>
          <a:ln>
            <a:noFill/>
          </a:ln>
        </p:spPr>
      </p:pic>
      <p:sp>
        <p:nvSpPr>
          <p:cNvPr id="395" name="Google Shape;395;p54"/>
          <p:cNvSpPr/>
          <p:nvPr/>
        </p:nvSpPr>
        <p:spPr>
          <a:xfrm>
            <a:off x="3173611" y="7107317"/>
            <a:ext cx="8283059" cy="615910"/>
          </a:xfrm>
          <a:prstGeom prst="rect">
            <a:avLst/>
          </a:prstGeom>
          <a:noFill/>
          <a:ln>
            <a:noFill/>
          </a:ln>
        </p:spPr>
        <p:txBody>
          <a:bodyPr anchorCtr="0" anchor="t" bIns="0" lIns="0" spcFirstLastPara="1" rIns="0" wrap="square" tIns="0">
            <a:noAutofit/>
          </a:bodyPr>
          <a:lstStyle/>
          <a:p>
            <a:pPr indent="0" lvl="0" marL="0" marR="0" rtl="0" algn="ctr">
              <a:lnSpc>
                <a:spcPct val="125974"/>
              </a:lnSpc>
              <a:spcBef>
                <a:spcPts val="0"/>
              </a:spcBef>
              <a:spcAft>
                <a:spcPts val="0"/>
              </a:spcAft>
              <a:buClr>
                <a:srgbClr val="EDEDE8"/>
              </a:buClr>
              <a:buSzPts val="3850"/>
              <a:buFont typeface="Tomorrow"/>
              <a:buNone/>
            </a:pPr>
            <a:r>
              <a:rPr b="0" i="0" lang="en-US" sz="3850" u="none" cap="none" strike="noStrike">
                <a:solidFill>
                  <a:srgbClr val="EDEDE8"/>
                </a:solidFill>
                <a:latin typeface="Tomorrow"/>
                <a:ea typeface="Tomorrow"/>
                <a:cs typeface="Tomorrow"/>
                <a:sym typeface="Tomorrow"/>
              </a:rPr>
              <a:t>Data Teams for Maximum Impact</a:t>
            </a:r>
            <a:endParaRPr b="0" i="0" sz="3850" u="none" cap="none" strike="noStrike"/>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5"/>
          <p:cNvSpPr/>
          <p:nvPr/>
        </p:nvSpPr>
        <p:spPr>
          <a:xfrm>
            <a:off x="666631" y="523756"/>
            <a:ext cx="5178028" cy="595074"/>
          </a:xfrm>
          <a:prstGeom prst="rect">
            <a:avLst/>
          </a:prstGeom>
          <a:noFill/>
          <a:ln>
            <a:noFill/>
          </a:ln>
        </p:spPr>
        <p:txBody>
          <a:bodyPr anchorCtr="0" anchor="t" bIns="0" lIns="0" spcFirstLastPara="1" rIns="0" wrap="square" tIns="0">
            <a:noAutofit/>
          </a:bodyPr>
          <a:lstStyle/>
          <a:p>
            <a:pPr indent="0" lvl="0" marL="0" marR="0" rtl="0" algn="l">
              <a:lnSpc>
                <a:spcPct val="125675"/>
              </a:lnSpc>
              <a:spcBef>
                <a:spcPts val="0"/>
              </a:spcBef>
              <a:spcAft>
                <a:spcPts val="0"/>
              </a:spcAft>
              <a:buClr>
                <a:srgbClr val="EDEDE8"/>
              </a:buClr>
              <a:buSzPts val="3700"/>
              <a:buFont typeface="Tomorrow"/>
              <a:buNone/>
            </a:pPr>
            <a:r>
              <a:rPr b="0" i="0" lang="en-US" sz="3700" u="none" cap="none" strike="noStrike">
                <a:solidFill>
                  <a:srgbClr val="EDEDE8"/>
                </a:solidFill>
                <a:latin typeface="Tomorrow"/>
                <a:ea typeface="Tomorrow"/>
                <a:cs typeface="Tomorrow"/>
                <a:sym typeface="Tomorrow"/>
              </a:rPr>
              <a:t>Data Mesh Holacracy </a:t>
            </a:r>
            <a:endParaRPr b="0" i="0" sz="3700" u="none" cap="none" strike="noStrike"/>
          </a:p>
        </p:txBody>
      </p:sp>
      <p:pic>
        <p:nvPicPr>
          <p:cNvPr descr="preencoded.png" id="402" name="Google Shape;402;p55"/>
          <p:cNvPicPr preferRelativeResize="0"/>
          <p:nvPr/>
        </p:nvPicPr>
        <p:blipFill rotWithShape="1">
          <a:blip r:embed="rId3">
            <a:alphaModFix/>
          </a:blip>
          <a:srcRect b="0" l="0" r="0" t="0"/>
          <a:stretch/>
        </p:blipFill>
        <p:spPr>
          <a:xfrm>
            <a:off x="1732240" y="1499711"/>
            <a:ext cx="11165919" cy="62528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preencoded.png" id="129" name="Google Shape;129;p38"/>
          <p:cNvPicPr preferRelativeResize="0"/>
          <p:nvPr/>
        </p:nvPicPr>
        <p:blipFill rotWithShape="1">
          <a:blip r:embed="rId3">
            <a:alphaModFix/>
          </a:blip>
          <a:srcRect b="0" l="0" r="0" t="0"/>
          <a:stretch/>
        </p:blipFill>
        <p:spPr>
          <a:xfrm>
            <a:off x="793790" y="992386"/>
            <a:ext cx="6244709" cy="6244709"/>
          </a:xfrm>
          <a:prstGeom prst="rect">
            <a:avLst/>
          </a:prstGeom>
          <a:noFill/>
          <a:ln>
            <a:noFill/>
          </a:ln>
        </p:spPr>
      </p:pic>
      <p:sp>
        <p:nvSpPr>
          <p:cNvPr id="130" name="Google Shape;130;p38"/>
          <p:cNvSpPr/>
          <p:nvPr/>
        </p:nvSpPr>
        <p:spPr>
          <a:xfrm>
            <a:off x="7599521" y="2059424"/>
            <a:ext cx="567059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Winfried A. Etzel</a:t>
            </a:r>
            <a:endParaRPr b="0" i="0" sz="4450" u="none" cap="none" strike="noStrike"/>
          </a:p>
        </p:txBody>
      </p:sp>
      <p:sp>
        <p:nvSpPr>
          <p:cNvPr id="131" name="Google Shape;131;p38"/>
          <p:cNvSpPr/>
          <p:nvPr/>
        </p:nvSpPr>
        <p:spPr>
          <a:xfrm>
            <a:off x="7599521" y="2995017"/>
            <a:ext cx="62447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«voluntarily» in Stavanger​</a:t>
            </a:r>
            <a:endParaRPr b="0" i="0" sz="1750" u="none" cap="none" strike="noStrike"/>
          </a:p>
        </p:txBody>
      </p:sp>
      <p:sp>
        <p:nvSpPr>
          <p:cNvPr id="132" name="Google Shape;132;p38"/>
          <p:cNvSpPr/>
          <p:nvPr/>
        </p:nvSpPr>
        <p:spPr>
          <a:xfrm>
            <a:off x="7599521" y="3561993"/>
            <a:ext cx="62447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Married with children​</a:t>
            </a:r>
            <a:endParaRPr b="0" i="0" sz="1750" u="none" cap="none" strike="noStrike"/>
          </a:p>
        </p:txBody>
      </p:sp>
      <p:sp>
        <p:nvSpPr>
          <p:cNvPr id="133" name="Google Shape;133;p38"/>
          <p:cNvSpPr/>
          <p:nvPr/>
        </p:nvSpPr>
        <p:spPr>
          <a:xfrm>
            <a:off x="7599521" y="4128968"/>
            <a:ext cx="62447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Background in history, political science and law​</a:t>
            </a:r>
            <a:endParaRPr b="0" i="0" sz="1750" u="none" cap="none" strike="noStrike"/>
          </a:p>
        </p:txBody>
      </p:sp>
      <p:sp>
        <p:nvSpPr>
          <p:cNvPr id="134" name="Google Shape;134;p38"/>
          <p:cNvSpPr/>
          <p:nvPr/>
        </p:nvSpPr>
        <p:spPr>
          <a:xfrm>
            <a:off x="7599521" y="4695944"/>
            <a:ext cx="62447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Sr Specialist Data Management @ Equinor​</a:t>
            </a:r>
            <a:endParaRPr b="0" i="0" sz="1750" u="none" cap="none" strike="noStrike"/>
          </a:p>
        </p:txBody>
      </p:sp>
      <p:sp>
        <p:nvSpPr>
          <p:cNvPr id="135" name="Google Shape;135;p38"/>
          <p:cNvSpPr/>
          <p:nvPr/>
        </p:nvSpPr>
        <p:spPr>
          <a:xfrm>
            <a:off x="7599521" y="5262920"/>
            <a:ext cx="62447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Deputy Board Member @ DAMA Norway​</a:t>
            </a:r>
            <a:endParaRPr b="0" i="0" sz="1750" u="none" cap="none" strike="noStrike"/>
          </a:p>
        </p:txBody>
      </p:sp>
      <p:sp>
        <p:nvSpPr>
          <p:cNvPr id="136" name="Google Shape;136;p38"/>
          <p:cNvSpPr/>
          <p:nvPr/>
        </p:nvSpPr>
        <p:spPr>
          <a:xfrm>
            <a:off x="7599521" y="5829895"/>
            <a:ext cx="62447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Podcast Host MetaDAMA</a:t>
            </a:r>
            <a:endParaRPr b="0" i="0" sz="1750" u="none" cap="none" strike="noStrik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6"/>
          <p:cNvSpPr/>
          <p:nvPr/>
        </p:nvSpPr>
        <p:spPr>
          <a:xfrm>
            <a:off x="793790" y="1516499"/>
            <a:ext cx="12480846"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Structuring Data Teams for Agility &amp; Impact</a:t>
            </a:r>
            <a:endParaRPr b="0" i="0" sz="4450" u="none" cap="none" strike="noStrike"/>
          </a:p>
        </p:txBody>
      </p:sp>
      <p:pic>
        <p:nvPicPr>
          <p:cNvPr descr="preencoded.png" id="409" name="Google Shape;409;p56"/>
          <p:cNvPicPr preferRelativeResize="0"/>
          <p:nvPr/>
        </p:nvPicPr>
        <p:blipFill rotWithShape="1">
          <a:blip r:embed="rId3">
            <a:alphaModFix/>
          </a:blip>
          <a:srcRect b="0" l="0" r="0" t="0"/>
          <a:stretch/>
        </p:blipFill>
        <p:spPr>
          <a:xfrm>
            <a:off x="2978348" y="2678906"/>
            <a:ext cx="2152055" cy="1306949"/>
          </a:xfrm>
          <a:prstGeom prst="rect">
            <a:avLst/>
          </a:prstGeom>
          <a:noFill/>
          <a:ln>
            <a:noFill/>
          </a:ln>
        </p:spPr>
      </p:pic>
      <p:sp>
        <p:nvSpPr>
          <p:cNvPr id="410" name="Google Shape;410;p56"/>
          <p:cNvSpPr/>
          <p:nvPr/>
        </p:nvSpPr>
        <p:spPr>
          <a:xfrm>
            <a:off x="3894892" y="3294936"/>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1</a:t>
            </a:r>
            <a:endParaRPr b="0" i="0" sz="2500" u="none" cap="none" strike="noStrike"/>
          </a:p>
        </p:txBody>
      </p:sp>
      <p:sp>
        <p:nvSpPr>
          <p:cNvPr id="411" name="Google Shape;411;p56"/>
          <p:cNvSpPr/>
          <p:nvPr/>
        </p:nvSpPr>
        <p:spPr>
          <a:xfrm>
            <a:off x="5357217" y="2905720"/>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Strategic Layer</a:t>
            </a:r>
            <a:endParaRPr b="0" i="0" sz="2200" u="none" cap="none" strike="noStrike"/>
          </a:p>
        </p:txBody>
      </p:sp>
      <p:sp>
        <p:nvSpPr>
          <p:cNvPr id="412" name="Google Shape;412;p56"/>
          <p:cNvSpPr/>
          <p:nvPr/>
        </p:nvSpPr>
        <p:spPr>
          <a:xfrm>
            <a:off x="5357217" y="3396139"/>
            <a:ext cx="4057650"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Central governance &amp; data leadership</a:t>
            </a:r>
            <a:endParaRPr b="0" i="0" sz="1750" u="none" cap="none" strike="noStrike"/>
          </a:p>
        </p:txBody>
      </p:sp>
      <p:sp>
        <p:nvSpPr>
          <p:cNvPr id="413" name="Google Shape;413;p56"/>
          <p:cNvSpPr/>
          <p:nvPr/>
        </p:nvSpPr>
        <p:spPr>
          <a:xfrm>
            <a:off x="5187077" y="3998952"/>
            <a:ext cx="8592860" cy="15240"/>
          </a:xfrm>
          <a:prstGeom prst="roundRect">
            <a:avLst>
              <a:gd fmla="val 2232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4" name="Google Shape;414;p56"/>
          <p:cNvPicPr preferRelativeResize="0"/>
          <p:nvPr/>
        </p:nvPicPr>
        <p:blipFill rotWithShape="1">
          <a:blip r:embed="rId4">
            <a:alphaModFix/>
          </a:blip>
          <a:srcRect b="0" l="0" r="0" t="0"/>
          <a:stretch/>
        </p:blipFill>
        <p:spPr>
          <a:xfrm>
            <a:off x="1902381" y="4042529"/>
            <a:ext cx="4304109" cy="1306949"/>
          </a:xfrm>
          <a:prstGeom prst="rect">
            <a:avLst/>
          </a:prstGeom>
          <a:noFill/>
          <a:ln>
            <a:noFill/>
          </a:ln>
        </p:spPr>
      </p:pic>
      <p:sp>
        <p:nvSpPr>
          <p:cNvPr id="415" name="Google Shape;415;p56"/>
          <p:cNvSpPr/>
          <p:nvPr/>
        </p:nvSpPr>
        <p:spPr>
          <a:xfrm>
            <a:off x="3894892" y="4496633"/>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2</a:t>
            </a:r>
            <a:endParaRPr b="0" i="0" sz="2500" u="none" cap="none" strike="noStrike"/>
          </a:p>
        </p:txBody>
      </p:sp>
      <p:sp>
        <p:nvSpPr>
          <p:cNvPr id="416" name="Google Shape;416;p56"/>
          <p:cNvSpPr/>
          <p:nvPr/>
        </p:nvSpPr>
        <p:spPr>
          <a:xfrm>
            <a:off x="6433304" y="426934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Operational Layer</a:t>
            </a:r>
            <a:endParaRPr b="0" i="0" sz="2200" u="none" cap="none" strike="noStrike"/>
          </a:p>
        </p:txBody>
      </p:sp>
      <p:sp>
        <p:nvSpPr>
          <p:cNvPr id="417" name="Google Shape;417;p56"/>
          <p:cNvSpPr/>
          <p:nvPr/>
        </p:nvSpPr>
        <p:spPr>
          <a:xfrm>
            <a:off x="6433304" y="4759762"/>
            <a:ext cx="4699040"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Core data teams implementing governance</a:t>
            </a:r>
            <a:endParaRPr b="0" i="0" sz="1750" u="none" cap="none" strike="noStrike"/>
          </a:p>
        </p:txBody>
      </p:sp>
      <p:sp>
        <p:nvSpPr>
          <p:cNvPr id="418" name="Google Shape;418;p56"/>
          <p:cNvSpPr/>
          <p:nvPr/>
        </p:nvSpPr>
        <p:spPr>
          <a:xfrm>
            <a:off x="6263164" y="5362575"/>
            <a:ext cx="7516773" cy="15240"/>
          </a:xfrm>
          <a:prstGeom prst="roundRect">
            <a:avLst>
              <a:gd fmla="val 2232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9" name="Google Shape;419;p56"/>
          <p:cNvPicPr preferRelativeResize="0"/>
          <p:nvPr/>
        </p:nvPicPr>
        <p:blipFill rotWithShape="1">
          <a:blip r:embed="rId5">
            <a:alphaModFix/>
          </a:blip>
          <a:srcRect b="0" l="0" r="0" t="0"/>
          <a:stretch/>
        </p:blipFill>
        <p:spPr>
          <a:xfrm>
            <a:off x="826294" y="5406152"/>
            <a:ext cx="6456164" cy="1306949"/>
          </a:xfrm>
          <a:prstGeom prst="rect">
            <a:avLst/>
          </a:prstGeom>
          <a:noFill/>
          <a:ln>
            <a:noFill/>
          </a:ln>
        </p:spPr>
      </p:pic>
      <p:sp>
        <p:nvSpPr>
          <p:cNvPr id="420" name="Google Shape;420;p56"/>
          <p:cNvSpPr/>
          <p:nvPr/>
        </p:nvSpPr>
        <p:spPr>
          <a:xfrm>
            <a:off x="3894773" y="5860256"/>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3</a:t>
            </a:r>
            <a:endParaRPr b="0" i="0" sz="2500" u="none" cap="none" strike="noStrike"/>
          </a:p>
        </p:txBody>
      </p:sp>
      <p:sp>
        <p:nvSpPr>
          <p:cNvPr id="421" name="Google Shape;421;p56"/>
          <p:cNvSpPr/>
          <p:nvPr/>
        </p:nvSpPr>
        <p:spPr>
          <a:xfrm>
            <a:off x="7509272" y="5632966"/>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Distributed Layer</a:t>
            </a:r>
            <a:endParaRPr b="0" i="0" sz="2200" u="none" cap="none" strike="noStrike"/>
          </a:p>
        </p:txBody>
      </p:sp>
      <p:sp>
        <p:nvSpPr>
          <p:cNvPr id="422" name="Google Shape;422;p56"/>
          <p:cNvSpPr/>
          <p:nvPr/>
        </p:nvSpPr>
        <p:spPr>
          <a:xfrm>
            <a:off x="7509272" y="6123384"/>
            <a:ext cx="4824770"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Domain data teams managing data products</a:t>
            </a:r>
            <a:endParaRPr b="0" i="0" sz="1750" u="none" cap="none" strike="noStrike"/>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7"/>
          <p:cNvSpPr/>
          <p:nvPr/>
        </p:nvSpPr>
        <p:spPr>
          <a:xfrm>
            <a:off x="505772" y="397550"/>
            <a:ext cx="12751800" cy="451500"/>
          </a:xfrm>
          <a:prstGeom prst="rect">
            <a:avLst/>
          </a:prstGeom>
          <a:noFill/>
          <a:ln>
            <a:noFill/>
          </a:ln>
        </p:spPr>
        <p:txBody>
          <a:bodyPr anchorCtr="0" anchor="t" bIns="0" lIns="0" spcFirstLastPara="1" rIns="0" wrap="square" tIns="0">
            <a:noAutofit/>
          </a:bodyPr>
          <a:lstStyle/>
          <a:p>
            <a:pPr indent="0" lvl="0" marL="0" marR="0" rtl="0" algn="l">
              <a:lnSpc>
                <a:spcPct val="126785"/>
              </a:lnSpc>
              <a:spcBef>
                <a:spcPts val="0"/>
              </a:spcBef>
              <a:spcAft>
                <a:spcPts val="0"/>
              </a:spcAft>
              <a:buClr>
                <a:srgbClr val="97B8FF"/>
              </a:buClr>
              <a:buSzPts val="2800"/>
              <a:buFont typeface="Sora Medium"/>
              <a:buNone/>
            </a:pPr>
            <a:r>
              <a:rPr lang="en-US" sz="4450">
                <a:solidFill>
                  <a:srgbClr val="EDEDE8"/>
                </a:solidFill>
                <a:latin typeface="Tomorrow"/>
                <a:ea typeface="Tomorrow"/>
                <a:cs typeface="Tomorrow"/>
                <a:sym typeface="Tomorrow"/>
              </a:rPr>
              <a:t>Data Teams for Maximum Impact</a:t>
            </a:r>
            <a:endParaRPr sz="4450">
              <a:solidFill>
                <a:srgbClr val="EDEDE8"/>
              </a:solidFill>
              <a:latin typeface="Tomorrow"/>
              <a:ea typeface="Tomorrow"/>
              <a:cs typeface="Tomorrow"/>
              <a:sym typeface="Tomorrow"/>
            </a:endParaRPr>
          </a:p>
        </p:txBody>
      </p:sp>
      <p:sp>
        <p:nvSpPr>
          <p:cNvPr id="429" name="Google Shape;429;p57"/>
          <p:cNvSpPr/>
          <p:nvPr/>
        </p:nvSpPr>
        <p:spPr>
          <a:xfrm>
            <a:off x="570309" y="1138118"/>
            <a:ext cx="15300" cy="6693900"/>
          </a:xfrm>
          <a:prstGeom prst="roundRect">
            <a:avLst>
              <a:gd fmla="val 142252" name="adj"/>
            </a:avLst>
          </a:prstGeom>
          <a:solidFill>
            <a:srgbClr val="3F3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30" name="Google Shape;430;p57"/>
          <p:cNvSpPr/>
          <p:nvPr/>
        </p:nvSpPr>
        <p:spPr>
          <a:xfrm>
            <a:off x="689134" y="1419463"/>
            <a:ext cx="505800" cy="15300"/>
          </a:xfrm>
          <a:prstGeom prst="roundRect">
            <a:avLst>
              <a:gd fmla="val 142252" name="adj"/>
            </a:avLst>
          </a:prstGeom>
          <a:solidFill>
            <a:srgbClr val="C6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31" name="Google Shape;431;p57"/>
          <p:cNvSpPr/>
          <p:nvPr/>
        </p:nvSpPr>
        <p:spPr>
          <a:xfrm>
            <a:off x="451485" y="1300639"/>
            <a:ext cx="252900" cy="252900"/>
          </a:xfrm>
          <a:prstGeom prst="roundRect">
            <a:avLst>
              <a:gd fmla="val 8573" name="adj"/>
            </a:avLst>
          </a:prstGeom>
          <a:solidFill>
            <a:srgbClr val="E0D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32" name="Google Shape;432;p57"/>
          <p:cNvSpPr/>
          <p:nvPr/>
        </p:nvSpPr>
        <p:spPr>
          <a:xfrm>
            <a:off x="1372791" y="1282541"/>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lang="en-US" sz="1400">
                <a:solidFill>
                  <a:srgbClr val="E0D6DE"/>
                </a:solidFill>
                <a:latin typeface="Tomorrow"/>
                <a:ea typeface="Tomorrow"/>
                <a:cs typeface="Tomorrow"/>
                <a:sym typeface="Tomorrow"/>
              </a:rPr>
              <a:t>Data Governance</a:t>
            </a:r>
            <a:endParaRPr sz="1400">
              <a:solidFill>
                <a:schemeClr val="dk1"/>
              </a:solidFill>
              <a:latin typeface="Tomorrow"/>
              <a:ea typeface="Tomorrow"/>
              <a:cs typeface="Tomorrow"/>
              <a:sym typeface="Tomorrow"/>
            </a:endParaRPr>
          </a:p>
          <a:p>
            <a:pPr indent="0" lvl="0" marL="0" marR="0" rtl="0" algn="l">
              <a:lnSpc>
                <a:spcPct val="125000"/>
              </a:lnSpc>
              <a:spcBef>
                <a:spcPts val="0"/>
              </a:spcBef>
              <a:spcAft>
                <a:spcPts val="0"/>
              </a:spcAft>
              <a:buClr>
                <a:schemeClr val="dk1"/>
              </a:buClr>
              <a:buSzPts val="1400"/>
              <a:buFont typeface="Calibri"/>
              <a:buNone/>
            </a:pPr>
            <a:r>
              <a:t/>
            </a:r>
            <a:endParaRPr sz="1400">
              <a:solidFill>
                <a:schemeClr val="dk1"/>
              </a:solidFill>
              <a:latin typeface="Tomorrow"/>
              <a:ea typeface="Tomorrow"/>
              <a:cs typeface="Tomorrow"/>
              <a:sym typeface="Tomorrow"/>
            </a:endParaRPr>
          </a:p>
        </p:txBody>
      </p:sp>
      <p:sp>
        <p:nvSpPr>
          <p:cNvPr id="433" name="Google Shape;433;p57"/>
          <p:cNvSpPr/>
          <p:nvPr/>
        </p:nvSpPr>
        <p:spPr>
          <a:xfrm>
            <a:off x="1372791" y="1594824"/>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None/>
            </a:pPr>
            <a:r>
              <a:rPr lang="en-US" sz="1100">
                <a:solidFill>
                  <a:srgbClr val="E0D6DE"/>
                </a:solidFill>
                <a:latin typeface="Tomorrow"/>
                <a:ea typeface="Tomorrow"/>
                <a:cs typeface="Tomorrow"/>
                <a:sym typeface="Tomorrow"/>
              </a:rPr>
              <a:t>Establish data policies, standards, and controls to enable trusted, ethical, and compliant data use.</a:t>
            </a:r>
            <a:endParaRPr sz="1100">
              <a:solidFill>
                <a:schemeClr val="dk1"/>
              </a:solidFill>
              <a:latin typeface="Tomorrow"/>
              <a:ea typeface="Tomorrow"/>
              <a:cs typeface="Tomorrow"/>
              <a:sym typeface="Tomorrow"/>
            </a:endParaRPr>
          </a:p>
          <a:p>
            <a:pPr indent="0" lvl="0" marL="0" marR="0" rtl="0" algn="l">
              <a:lnSpc>
                <a:spcPct val="163636"/>
              </a:lnSpc>
              <a:spcBef>
                <a:spcPts val="0"/>
              </a:spcBef>
              <a:spcAft>
                <a:spcPts val="0"/>
              </a:spcAft>
              <a:buClr>
                <a:schemeClr val="dk1"/>
              </a:buClr>
              <a:buSzPts val="1100"/>
              <a:buFont typeface="Calibri"/>
              <a:buNone/>
            </a:pPr>
            <a:r>
              <a:t/>
            </a:r>
            <a:endParaRPr sz="1100">
              <a:solidFill>
                <a:schemeClr val="dk1"/>
              </a:solidFill>
              <a:latin typeface="Tomorrow"/>
              <a:ea typeface="Tomorrow"/>
              <a:cs typeface="Tomorrow"/>
              <a:sym typeface="Tomorrow"/>
            </a:endParaRPr>
          </a:p>
        </p:txBody>
      </p:sp>
      <p:sp>
        <p:nvSpPr>
          <p:cNvPr id="434" name="Google Shape;434;p57"/>
          <p:cNvSpPr/>
          <p:nvPr/>
        </p:nvSpPr>
        <p:spPr>
          <a:xfrm>
            <a:off x="689134" y="2396371"/>
            <a:ext cx="505800" cy="15300"/>
          </a:xfrm>
          <a:prstGeom prst="roundRect">
            <a:avLst>
              <a:gd fmla="val 142252" name="adj"/>
            </a:avLst>
          </a:prstGeom>
          <a:solidFill>
            <a:srgbClr val="C6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35" name="Google Shape;435;p57"/>
          <p:cNvSpPr/>
          <p:nvPr/>
        </p:nvSpPr>
        <p:spPr>
          <a:xfrm>
            <a:off x="451485" y="2277547"/>
            <a:ext cx="252900" cy="252900"/>
          </a:xfrm>
          <a:prstGeom prst="roundRect">
            <a:avLst>
              <a:gd fmla="val 8573" name="adj"/>
            </a:avLst>
          </a:prstGeom>
          <a:solidFill>
            <a:srgbClr val="E0D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36" name="Google Shape;436;p57"/>
          <p:cNvSpPr/>
          <p:nvPr/>
        </p:nvSpPr>
        <p:spPr>
          <a:xfrm>
            <a:off x="1372791" y="2259449"/>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lang="en-US" sz="1400">
                <a:solidFill>
                  <a:srgbClr val="E0D6DE"/>
                </a:solidFill>
                <a:latin typeface="Tomorrow"/>
                <a:ea typeface="Tomorrow"/>
                <a:cs typeface="Tomorrow"/>
                <a:sym typeface="Tomorrow"/>
              </a:rPr>
              <a:t>Data Strategy</a:t>
            </a:r>
            <a:endParaRPr sz="1400">
              <a:solidFill>
                <a:schemeClr val="dk1"/>
              </a:solidFill>
              <a:latin typeface="Tomorrow"/>
              <a:ea typeface="Tomorrow"/>
              <a:cs typeface="Tomorrow"/>
              <a:sym typeface="Tomorrow"/>
            </a:endParaRPr>
          </a:p>
        </p:txBody>
      </p:sp>
      <p:sp>
        <p:nvSpPr>
          <p:cNvPr id="437" name="Google Shape;437;p57"/>
          <p:cNvSpPr/>
          <p:nvPr/>
        </p:nvSpPr>
        <p:spPr>
          <a:xfrm>
            <a:off x="1372791" y="2571869"/>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None/>
            </a:pPr>
            <a:r>
              <a:rPr lang="en-US" sz="1100">
                <a:solidFill>
                  <a:srgbClr val="E0D6DE"/>
                </a:solidFill>
                <a:latin typeface="Tomorrow"/>
                <a:ea typeface="Tomorrow"/>
                <a:cs typeface="Tomorrow"/>
                <a:sym typeface="Tomorrow"/>
              </a:rPr>
              <a:t>Navigate uncertainty in data towards overall business objectives and priorities.</a:t>
            </a:r>
            <a:endParaRPr sz="1100">
              <a:solidFill>
                <a:schemeClr val="dk1"/>
              </a:solidFill>
              <a:latin typeface="Tomorrow"/>
              <a:ea typeface="Tomorrow"/>
              <a:cs typeface="Tomorrow"/>
              <a:sym typeface="Tomorrow"/>
            </a:endParaRPr>
          </a:p>
        </p:txBody>
      </p:sp>
      <p:sp>
        <p:nvSpPr>
          <p:cNvPr id="438" name="Google Shape;438;p57"/>
          <p:cNvSpPr/>
          <p:nvPr/>
        </p:nvSpPr>
        <p:spPr>
          <a:xfrm>
            <a:off x="689134" y="3373279"/>
            <a:ext cx="505800" cy="15300"/>
          </a:xfrm>
          <a:prstGeom prst="roundRect">
            <a:avLst>
              <a:gd fmla="val 142252" name="adj"/>
            </a:avLst>
          </a:prstGeom>
          <a:solidFill>
            <a:srgbClr val="60D6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39" name="Google Shape;439;p57"/>
          <p:cNvSpPr/>
          <p:nvPr/>
        </p:nvSpPr>
        <p:spPr>
          <a:xfrm>
            <a:off x="451485" y="3254454"/>
            <a:ext cx="252900" cy="252900"/>
          </a:xfrm>
          <a:prstGeom prst="roundRect">
            <a:avLst>
              <a:gd fmla="val 8573" name="adj"/>
            </a:avLst>
          </a:prstGeom>
          <a:solidFill>
            <a:srgbClr val="7AF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40" name="Google Shape;440;p57"/>
          <p:cNvSpPr/>
          <p:nvPr/>
        </p:nvSpPr>
        <p:spPr>
          <a:xfrm>
            <a:off x="1372791" y="3236357"/>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Data Scientists</a:t>
            </a:r>
            <a:endParaRPr sz="1400">
              <a:solidFill>
                <a:schemeClr val="dk1"/>
              </a:solidFill>
              <a:latin typeface="Tomorrow"/>
              <a:ea typeface="Tomorrow"/>
              <a:cs typeface="Tomorrow"/>
              <a:sym typeface="Tomorrow"/>
            </a:endParaRPr>
          </a:p>
        </p:txBody>
      </p:sp>
      <p:sp>
        <p:nvSpPr>
          <p:cNvPr id="441" name="Google Shape;441;p57"/>
          <p:cNvSpPr/>
          <p:nvPr/>
        </p:nvSpPr>
        <p:spPr>
          <a:xfrm>
            <a:off x="1372791" y="3548777"/>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Clr>
                <a:srgbClr val="E0D6DE"/>
              </a:buClr>
              <a:buSzPts val="1100"/>
              <a:buFont typeface="Noto Sans TC"/>
              <a:buNone/>
            </a:pPr>
            <a:r>
              <a:rPr lang="en-US" sz="1100">
                <a:solidFill>
                  <a:srgbClr val="E0D6DE"/>
                </a:solidFill>
                <a:latin typeface="Tomorrow"/>
                <a:ea typeface="Tomorrow"/>
                <a:cs typeface="Tomorrow"/>
                <a:sym typeface="Tomorrow"/>
              </a:rPr>
              <a:t>Leverage advanced analytics and machine learning to uncover insights from data.</a:t>
            </a:r>
            <a:endParaRPr sz="1100">
              <a:solidFill>
                <a:schemeClr val="dk1"/>
              </a:solidFill>
              <a:latin typeface="Tomorrow"/>
              <a:ea typeface="Tomorrow"/>
              <a:cs typeface="Tomorrow"/>
              <a:sym typeface="Tomorrow"/>
            </a:endParaRPr>
          </a:p>
        </p:txBody>
      </p:sp>
      <p:sp>
        <p:nvSpPr>
          <p:cNvPr id="442" name="Google Shape;442;p57"/>
          <p:cNvSpPr/>
          <p:nvPr/>
        </p:nvSpPr>
        <p:spPr>
          <a:xfrm>
            <a:off x="689134" y="4350187"/>
            <a:ext cx="505800" cy="15300"/>
          </a:xfrm>
          <a:prstGeom prst="roundRect">
            <a:avLst>
              <a:gd fmla="val 142252" name="adj"/>
            </a:avLst>
          </a:prstGeom>
          <a:solidFill>
            <a:srgbClr val="60D6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43" name="Google Shape;443;p57"/>
          <p:cNvSpPr/>
          <p:nvPr/>
        </p:nvSpPr>
        <p:spPr>
          <a:xfrm>
            <a:off x="451485" y="4231362"/>
            <a:ext cx="252900" cy="252900"/>
          </a:xfrm>
          <a:prstGeom prst="roundRect">
            <a:avLst>
              <a:gd fmla="val 8573" name="adj"/>
            </a:avLst>
          </a:prstGeom>
          <a:solidFill>
            <a:srgbClr val="7AF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44" name="Google Shape;444;p57"/>
          <p:cNvSpPr/>
          <p:nvPr/>
        </p:nvSpPr>
        <p:spPr>
          <a:xfrm>
            <a:off x="1372791" y="4213265"/>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Data Engineering</a:t>
            </a:r>
            <a:endParaRPr sz="1400">
              <a:solidFill>
                <a:schemeClr val="dk1"/>
              </a:solidFill>
              <a:latin typeface="Tomorrow"/>
              <a:ea typeface="Tomorrow"/>
              <a:cs typeface="Tomorrow"/>
              <a:sym typeface="Tomorrow"/>
            </a:endParaRPr>
          </a:p>
        </p:txBody>
      </p:sp>
      <p:sp>
        <p:nvSpPr>
          <p:cNvPr id="445" name="Google Shape;445;p57"/>
          <p:cNvSpPr/>
          <p:nvPr/>
        </p:nvSpPr>
        <p:spPr>
          <a:xfrm>
            <a:off x="1372791" y="4525685"/>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Clr>
                <a:srgbClr val="E0D6DE"/>
              </a:buClr>
              <a:buSzPts val="1100"/>
              <a:buFont typeface="Noto Sans TC"/>
              <a:buNone/>
            </a:pPr>
            <a:r>
              <a:rPr lang="en-US" sz="1100">
                <a:solidFill>
                  <a:srgbClr val="E0D6DE"/>
                </a:solidFill>
                <a:latin typeface="Tomorrow"/>
                <a:ea typeface="Tomorrow"/>
                <a:cs typeface="Tomorrow"/>
                <a:sym typeface="Tomorrow"/>
              </a:rPr>
              <a:t>Build and maintain the data infrastructure, pipelines, and platforms to support data-driven initiatives.</a:t>
            </a:r>
            <a:endParaRPr sz="1100">
              <a:solidFill>
                <a:schemeClr val="dk1"/>
              </a:solidFill>
              <a:latin typeface="Tomorrow"/>
              <a:ea typeface="Tomorrow"/>
              <a:cs typeface="Tomorrow"/>
              <a:sym typeface="Tomorrow"/>
            </a:endParaRPr>
          </a:p>
        </p:txBody>
      </p:sp>
      <p:sp>
        <p:nvSpPr>
          <p:cNvPr id="446" name="Google Shape;446;p57"/>
          <p:cNvSpPr/>
          <p:nvPr/>
        </p:nvSpPr>
        <p:spPr>
          <a:xfrm>
            <a:off x="689134" y="5327094"/>
            <a:ext cx="505800" cy="15300"/>
          </a:xfrm>
          <a:prstGeom prst="roundRect">
            <a:avLst>
              <a:gd fmla="val 142252" name="adj"/>
            </a:avLst>
          </a:prstGeom>
          <a:solidFill>
            <a:srgbClr val="60D6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47" name="Google Shape;447;p57"/>
          <p:cNvSpPr/>
          <p:nvPr/>
        </p:nvSpPr>
        <p:spPr>
          <a:xfrm>
            <a:off x="451485" y="5208270"/>
            <a:ext cx="252900" cy="252900"/>
          </a:xfrm>
          <a:prstGeom prst="roundRect">
            <a:avLst>
              <a:gd fmla="val 8573" name="adj"/>
            </a:avLst>
          </a:prstGeom>
          <a:solidFill>
            <a:srgbClr val="7AF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48" name="Google Shape;448;p57"/>
          <p:cNvSpPr/>
          <p:nvPr/>
        </p:nvSpPr>
        <p:spPr>
          <a:xfrm>
            <a:off x="1372791" y="5190173"/>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Data Operations</a:t>
            </a:r>
            <a:endParaRPr sz="1400">
              <a:solidFill>
                <a:schemeClr val="dk1"/>
              </a:solidFill>
              <a:latin typeface="Tomorrow"/>
              <a:ea typeface="Tomorrow"/>
              <a:cs typeface="Tomorrow"/>
              <a:sym typeface="Tomorrow"/>
            </a:endParaRPr>
          </a:p>
        </p:txBody>
      </p:sp>
      <p:sp>
        <p:nvSpPr>
          <p:cNvPr id="449" name="Google Shape;449;p57"/>
          <p:cNvSpPr/>
          <p:nvPr/>
        </p:nvSpPr>
        <p:spPr>
          <a:xfrm>
            <a:off x="1372791" y="5502593"/>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Clr>
                <a:srgbClr val="E0D6DE"/>
              </a:buClr>
              <a:buSzPts val="1100"/>
              <a:buFont typeface="Noto Sans TC"/>
              <a:buNone/>
            </a:pPr>
            <a:r>
              <a:rPr lang="en-US" sz="1100">
                <a:solidFill>
                  <a:srgbClr val="E0D6DE"/>
                </a:solidFill>
                <a:latin typeface="Tomorrow"/>
                <a:ea typeface="Tomorrow"/>
                <a:cs typeface="Tomorrow"/>
                <a:sym typeface="Tomorrow"/>
              </a:rPr>
              <a:t>Ensure reliable and efficient data processing, monitoring, and incident response.</a:t>
            </a:r>
            <a:endParaRPr sz="1100">
              <a:solidFill>
                <a:schemeClr val="dk1"/>
              </a:solidFill>
              <a:latin typeface="Tomorrow"/>
              <a:ea typeface="Tomorrow"/>
              <a:cs typeface="Tomorrow"/>
              <a:sym typeface="Tomorrow"/>
            </a:endParaRPr>
          </a:p>
        </p:txBody>
      </p:sp>
      <p:sp>
        <p:nvSpPr>
          <p:cNvPr id="450" name="Google Shape;450;p57"/>
          <p:cNvSpPr/>
          <p:nvPr/>
        </p:nvSpPr>
        <p:spPr>
          <a:xfrm>
            <a:off x="689134" y="6304002"/>
            <a:ext cx="505800" cy="15300"/>
          </a:xfrm>
          <a:prstGeom prst="roundRect">
            <a:avLst>
              <a:gd fmla="val 142252" name="adj"/>
            </a:avLst>
          </a:prstGeom>
          <a:solidFill>
            <a:srgbClr val="E58A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51" name="Google Shape;451;p57"/>
          <p:cNvSpPr/>
          <p:nvPr/>
        </p:nvSpPr>
        <p:spPr>
          <a:xfrm>
            <a:off x="451485" y="6185178"/>
            <a:ext cx="252900" cy="252900"/>
          </a:xfrm>
          <a:prstGeom prst="roundRect">
            <a:avLst>
              <a:gd fmla="val 8573" name="adj"/>
            </a:avLst>
          </a:prstGeom>
          <a:solidFill>
            <a:srgbClr val="FFA4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52" name="Google Shape;452;p57"/>
          <p:cNvSpPr/>
          <p:nvPr/>
        </p:nvSpPr>
        <p:spPr>
          <a:xfrm>
            <a:off x="1372791" y="6167080"/>
            <a:ext cx="27783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Distributed Data Management</a:t>
            </a:r>
            <a:endParaRPr sz="1400">
              <a:solidFill>
                <a:schemeClr val="dk1"/>
              </a:solidFill>
              <a:latin typeface="Tomorrow"/>
              <a:ea typeface="Tomorrow"/>
              <a:cs typeface="Tomorrow"/>
              <a:sym typeface="Tomorrow"/>
            </a:endParaRPr>
          </a:p>
        </p:txBody>
      </p:sp>
      <p:sp>
        <p:nvSpPr>
          <p:cNvPr id="453" name="Google Shape;453;p57"/>
          <p:cNvSpPr/>
          <p:nvPr/>
        </p:nvSpPr>
        <p:spPr>
          <a:xfrm>
            <a:off x="1372791" y="6479500"/>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Clr>
                <a:srgbClr val="E0D6DE"/>
              </a:buClr>
              <a:buSzPts val="1100"/>
              <a:buFont typeface="Noto Sans TC"/>
              <a:buNone/>
            </a:pPr>
            <a:r>
              <a:rPr lang="en-US" sz="1100">
                <a:solidFill>
                  <a:srgbClr val="E0D6DE"/>
                </a:solidFill>
                <a:latin typeface="Tomorrow"/>
                <a:ea typeface="Tomorrow"/>
                <a:cs typeface="Tomorrow"/>
                <a:sym typeface="Tomorrow"/>
              </a:rPr>
              <a:t>Empower domain experts to manage data within their business units.</a:t>
            </a:r>
            <a:endParaRPr sz="1100">
              <a:solidFill>
                <a:schemeClr val="dk1"/>
              </a:solidFill>
              <a:latin typeface="Tomorrow"/>
              <a:ea typeface="Tomorrow"/>
              <a:cs typeface="Tomorrow"/>
              <a:sym typeface="Tomorrow"/>
            </a:endParaRPr>
          </a:p>
        </p:txBody>
      </p:sp>
      <p:sp>
        <p:nvSpPr>
          <p:cNvPr id="454" name="Google Shape;454;p57"/>
          <p:cNvSpPr/>
          <p:nvPr/>
        </p:nvSpPr>
        <p:spPr>
          <a:xfrm>
            <a:off x="689134" y="7280910"/>
            <a:ext cx="505800" cy="15300"/>
          </a:xfrm>
          <a:prstGeom prst="roundRect">
            <a:avLst>
              <a:gd fmla="val 142252" name="adj"/>
            </a:avLst>
          </a:prstGeom>
          <a:solidFill>
            <a:srgbClr val="E58A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55" name="Google Shape;455;p57"/>
          <p:cNvSpPr/>
          <p:nvPr/>
        </p:nvSpPr>
        <p:spPr>
          <a:xfrm>
            <a:off x="451485" y="7162086"/>
            <a:ext cx="252900" cy="252900"/>
          </a:xfrm>
          <a:prstGeom prst="roundRect">
            <a:avLst>
              <a:gd fmla="val 8573" name="adj"/>
            </a:avLst>
          </a:prstGeom>
          <a:solidFill>
            <a:srgbClr val="FFA4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56" name="Google Shape;456;p57"/>
          <p:cNvSpPr/>
          <p:nvPr/>
        </p:nvSpPr>
        <p:spPr>
          <a:xfrm>
            <a:off x="1372791" y="7143988"/>
            <a:ext cx="24000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Central Data Management</a:t>
            </a:r>
            <a:endParaRPr sz="1400">
              <a:solidFill>
                <a:schemeClr val="dk1"/>
              </a:solidFill>
              <a:latin typeface="Tomorrow"/>
              <a:ea typeface="Tomorrow"/>
              <a:cs typeface="Tomorrow"/>
              <a:sym typeface="Tomorrow"/>
            </a:endParaRPr>
          </a:p>
        </p:txBody>
      </p:sp>
      <p:sp>
        <p:nvSpPr>
          <p:cNvPr id="457" name="Google Shape;457;p57"/>
          <p:cNvSpPr/>
          <p:nvPr/>
        </p:nvSpPr>
        <p:spPr>
          <a:xfrm>
            <a:off x="1372791" y="7456408"/>
            <a:ext cx="12751800" cy="231300"/>
          </a:xfrm>
          <a:prstGeom prst="rect">
            <a:avLst/>
          </a:prstGeom>
          <a:noFill/>
          <a:ln>
            <a:noFill/>
          </a:ln>
        </p:spPr>
        <p:txBody>
          <a:bodyPr anchorCtr="0" anchor="t" bIns="0" lIns="0" spcFirstLastPara="1" rIns="0" wrap="square" tIns="0">
            <a:noAutofit/>
          </a:bodyPr>
          <a:lstStyle/>
          <a:p>
            <a:pPr indent="0" lvl="0" marL="0" marR="0" rtl="0" algn="l">
              <a:lnSpc>
                <a:spcPct val="163636"/>
              </a:lnSpc>
              <a:spcBef>
                <a:spcPts val="0"/>
              </a:spcBef>
              <a:spcAft>
                <a:spcPts val="0"/>
              </a:spcAft>
              <a:buClr>
                <a:srgbClr val="E0D6DE"/>
              </a:buClr>
              <a:buSzPts val="1100"/>
              <a:buFont typeface="Noto Sans TC"/>
              <a:buNone/>
            </a:pPr>
            <a:r>
              <a:rPr lang="en-US" sz="1100">
                <a:solidFill>
                  <a:srgbClr val="E0D6DE"/>
                </a:solidFill>
                <a:latin typeface="Tomorrow"/>
                <a:ea typeface="Tomorrow"/>
                <a:cs typeface="Tomorrow"/>
                <a:sym typeface="Tomorrow"/>
              </a:rPr>
              <a:t>Provide centralized data enablement and support for the entire organization.</a:t>
            </a:r>
            <a:endParaRPr sz="1100">
              <a:solidFill>
                <a:schemeClr val="dk1"/>
              </a:solidFill>
              <a:latin typeface="Tomorrow"/>
              <a:ea typeface="Tomorrow"/>
              <a:cs typeface="Tomorrow"/>
              <a:sym typeface="Tomorrow"/>
            </a:endParaRPr>
          </a:p>
        </p:txBody>
      </p:sp>
      <p:sp>
        <p:nvSpPr>
          <p:cNvPr id="458" name="Google Shape;458;p57"/>
          <p:cNvSpPr/>
          <p:nvPr/>
        </p:nvSpPr>
        <p:spPr>
          <a:xfrm>
            <a:off x="8629432" y="5327095"/>
            <a:ext cx="505800" cy="15300"/>
          </a:xfrm>
          <a:prstGeom prst="roundRect">
            <a:avLst>
              <a:gd fmla="val 142252" name="adj"/>
            </a:avLst>
          </a:prstGeom>
          <a:solidFill>
            <a:srgbClr val="C6BC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59" name="Google Shape;459;p57"/>
          <p:cNvSpPr/>
          <p:nvPr/>
        </p:nvSpPr>
        <p:spPr>
          <a:xfrm>
            <a:off x="8391783" y="5208271"/>
            <a:ext cx="252900" cy="252900"/>
          </a:xfrm>
          <a:prstGeom prst="roundRect">
            <a:avLst>
              <a:gd fmla="val 8573" name="adj"/>
            </a:avLst>
          </a:prstGeom>
          <a:solidFill>
            <a:srgbClr val="E0D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60" name="Google Shape;460;p57"/>
          <p:cNvSpPr/>
          <p:nvPr/>
        </p:nvSpPr>
        <p:spPr>
          <a:xfrm>
            <a:off x="9313089" y="5190173"/>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lang="en-US" sz="1400">
                <a:solidFill>
                  <a:srgbClr val="E0D6DE"/>
                </a:solidFill>
                <a:latin typeface="Tomorrow"/>
                <a:ea typeface="Tomorrow"/>
                <a:cs typeface="Tomorrow"/>
                <a:sym typeface="Tomorrow"/>
              </a:rPr>
              <a:t>Strategical / Tactical Guidance</a:t>
            </a:r>
            <a:endParaRPr sz="1400">
              <a:solidFill>
                <a:schemeClr val="dk1"/>
              </a:solidFill>
              <a:latin typeface="Tomorrow"/>
              <a:ea typeface="Tomorrow"/>
              <a:cs typeface="Tomorrow"/>
              <a:sym typeface="Tomorrow"/>
            </a:endParaRPr>
          </a:p>
        </p:txBody>
      </p:sp>
      <p:sp>
        <p:nvSpPr>
          <p:cNvPr id="461" name="Google Shape;461;p57"/>
          <p:cNvSpPr/>
          <p:nvPr/>
        </p:nvSpPr>
        <p:spPr>
          <a:xfrm>
            <a:off x="8629432" y="6304003"/>
            <a:ext cx="505800" cy="15300"/>
          </a:xfrm>
          <a:prstGeom prst="roundRect">
            <a:avLst>
              <a:gd fmla="val 142252" name="adj"/>
            </a:avLst>
          </a:prstGeom>
          <a:solidFill>
            <a:srgbClr val="60D6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62" name="Google Shape;462;p57"/>
          <p:cNvSpPr/>
          <p:nvPr/>
        </p:nvSpPr>
        <p:spPr>
          <a:xfrm>
            <a:off x="8391783" y="6185178"/>
            <a:ext cx="252900" cy="252900"/>
          </a:xfrm>
          <a:prstGeom prst="roundRect">
            <a:avLst>
              <a:gd fmla="val 8573" name="adj"/>
            </a:avLst>
          </a:prstGeom>
          <a:solidFill>
            <a:srgbClr val="7AF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63" name="Google Shape;463;p57"/>
          <p:cNvSpPr/>
          <p:nvPr/>
        </p:nvSpPr>
        <p:spPr>
          <a:xfrm>
            <a:off x="9313089" y="6167081"/>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Data Teams</a:t>
            </a:r>
            <a:endParaRPr sz="1400">
              <a:solidFill>
                <a:schemeClr val="dk1"/>
              </a:solidFill>
              <a:latin typeface="Tomorrow"/>
              <a:ea typeface="Tomorrow"/>
              <a:cs typeface="Tomorrow"/>
              <a:sym typeface="Tomorrow"/>
            </a:endParaRPr>
          </a:p>
        </p:txBody>
      </p:sp>
      <p:sp>
        <p:nvSpPr>
          <p:cNvPr id="464" name="Google Shape;464;p57"/>
          <p:cNvSpPr/>
          <p:nvPr/>
        </p:nvSpPr>
        <p:spPr>
          <a:xfrm>
            <a:off x="8629432" y="7280911"/>
            <a:ext cx="505800" cy="15300"/>
          </a:xfrm>
          <a:prstGeom prst="roundRect">
            <a:avLst>
              <a:gd fmla="val 142252" name="adj"/>
            </a:avLst>
          </a:prstGeom>
          <a:solidFill>
            <a:srgbClr val="FFA4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65" name="Google Shape;465;p57"/>
          <p:cNvSpPr/>
          <p:nvPr/>
        </p:nvSpPr>
        <p:spPr>
          <a:xfrm>
            <a:off x="8391783" y="7162086"/>
            <a:ext cx="252900" cy="252900"/>
          </a:xfrm>
          <a:prstGeom prst="roundRect">
            <a:avLst>
              <a:gd fmla="val 8573" name="adj"/>
            </a:avLst>
          </a:prstGeom>
          <a:solidFill>
            <a:srgbClr val="FFA4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omorrow"/>
              <a:ea typeface="Tomorrow"/>
              <a:cs typeface="Tomorrow"/>
              <a:sym typeface="Tomorrow"/>
            </a:endParaRPr>
          </a:p>
        </p:txBody>
      </p:sp>
      <p:sp>
        <p:nvSpPr>
          <p:cNvPr id="466" name="Google Shape;466;p57"/>
          <p:cNvSpPr/>
          <p:nvPr/>
        </p:nvSpPr>
        <p:spPr>
          <a:xfrm>
            <a:off x="9313089" y="7143989"/>
            <a:ext cx="1806600" cy="22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0D6DE"/>
              </a:buClr>
              <a:buSzPts val="1400"/>
              <a:buFont typeface="Sora Medium"/>
              <a:buNone/>
            </a:pPr>
            <a:r>
              <a:rPr lang="en-US" sz="1400">
                <a:solidFill>
                  <a:srgbClr val="E0D6DE"/>
                </a:solidFill>
                <a:latin typeface="Tomorrow"/>
                <a:ea typeface="Tomorrow"/>
                <a:cs typeface="Tomorrow"/>
                <a:sym typeface="Tomorrow"/>
              </a:rPr>
              <a:t>Distribution</a:t>
            </a:r>
            <a:endParaRPr sz="1400">
              <a:solidFill>
                <a:schemeClr val="dk1"/>
              </a:solidFill>
              <a:latin typeface="Tomorrow"/>
              <a:ea typeface="Tomorrow"/>
              <a:cs typeface="Tomorrow"/>
              <a:sym typeface="Tomo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8"/>
          <p:cNvSpPr/>
          <p:nvPr/>
        </p:nvSpPr>
        <p:spPr>
          <a:xfrm>
            <a:off x="670441" y="526733"/>
            <a:ext cx="4788932" cy="598527"/>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SzPts val="3750"/>
              <a:buFont typeface="Arial"/>
              <a:buNone/>
            </a:pPr>
            <a:r>
              <a:t/>
            </a:r>
            <a:endParaRPr b="0" i="0" sz="3750" u="none" cap="none" strike="noStrike"/>
          </a:p>
        </p:txBody>
      </p:sp>
      <p:pic>
        <p:nvPicPr>
          <p:cNvPr descr="preencoded.png" id="473" name="Google Shape;473;p58"/>
          <p:cNvPicPr preferRelativeResize="0"/>
          <p:nvPr/>
        </p:nvPicPr>
        <p:blipFill rotWithShape="1">
          <a:blip r:embed="rId3">
            <a:alphaModFix/>
          </a:blip>
          <a:srcRect b="0" l="0" r="0" t="0"/>
          <a:stretch/>
        </p:blipFill>
        <p:spPr>
          <a:xfrm>
            <a:off x="1703603" y="996322"/>
            <a:ext cx="11223188" cy="62369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9"/>
          <p:cNvSpPr/>
          <p:nvPr/>
        </p:nvSpPr>
        <p:spPr>
          <a:xfrm>
            <a:off x="793790" y="1314926"/>
            <a:ext cx="9166384"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Automation in Data Governance</a:t>
            </a:r>
            <a:endParaRPr b="0" i="0" sz="4450" u="none" cap="none" strike="noStrike"/>
          </a:p>
        </p:txBody>
      </p:sp>
      <p:pic>
        <p:nvPicPr>
          <p:cNvPr descr="preencoded.png" id="480" name="Google Shape;480;p59"/>
          <p:cNvPicPr preferRelativeResize="0"/>
          <p:nvPr/>
        </p:nvPicPr>
        <p:blipFill rotWithShape="1">
          <a:blip r:embed="rId3">
            <a:alphaModFix/>
          </a:blip>
          <a:srcRect b="0" l="0" r="0" t="0"/>
          <a:stretch/>
        </p:blipFill>
        <p:spPr>
          <a:xfrm>
            <a:off x="793790" y="2477333"/>
            <a:ext cx="3005495" cy="1857494"/>
          </a:xfrm>
          <a:prstGeom prst="rect">
            <a:avLst/>
          </a:prstGeom>
          <a:noFill/>
          <a:ln>
            <a:noFill/>
          </a:ln>
        </p:spPr>
      </p:pic>
      <p:sp>
        <p:nvSpPr>
          <p:cNvPr id="481" name="Google Shape;481;p59"/>
          <p:cNvSpPr/>
          <p:nvPr/>
        </p:nvSpPr>
        <p:spPr>
          <a:xfrm>
            <a:off x="793790" y="4618315"/>
            <a:ext cx="3005495"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From Incentives to Automation</a:t>
            </a:r>
            <a:endParaRPr b="0" i="0" sz="2200" u="none" cap="none" strike="noStrike"/>
          </a:p>
        </p:txBody>
      </p:sp>
      <p:sp>
        <p:nvSpPr>
          <p:cNvPr id="482" name="Google Shape;482;p59"/>
          <p:cNvSpPr/>
          <p:nvPr/>
        </p:nvSpPr>
        <p:spPr>
          <a:xfrm>
            <a:off x="793790" y="5463064"/>
            <a:ext cx="3005495"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Computational governance shifts from human compliance to machine-enforced standards.</a:t>
            </a:r>
            <a:endParaRPr b="0" i="0" sz="1750" u="none" cap="none" strike="noStrike"/>
          </a:p>
        </p:txBody>
      </p:sp>
      <p:pic>
        <p:nvPicPr>
          <p:cNvPr descr="preencoded.png" id="483" name="Google Shape;483;p59"/>
          <p:cNvPicPr preferRelativeResize="0"/>
          <p:nvPr/>
        </p:nvPicPr>
        <p:blipFill rotWithShape="1">
          <a:blip r:embed="rId4">
            <a:alphaModFix/>
          </a:blip>
          <a:srcRect b="0" l="0" r="0" t="0"/>
          <a:stretch/>
        </p:blipFill>
        <p:spPr>
          <a:xfrm>
            <a:off x="4139446" y="2477333"/>
            <a:ext cx="3005614" cy="1857494"/>
          </a:xfrm>
          <a:prstGeom prst="rect">
            <a:avLst/>
          </a:prstGeom>
          <a:noFill/>
          <a:ln>
            <a:noFill/>
          </a:ln>
        </p:spPr>
      </p:pic>
      <p:sp>
        <p:nvSpPr>
          <p:cNvPr id="484" name="Google Shape;484;p59"/>
          <p:cNvSpPr/>
          <p:nvPr/>
        </p:nvSpPr>
        <p:spPr>
          <a:xfrm>
            <a:off x="4139446" y="4618315"/>
            <a:ext cx="3005614"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Governance by Design</a:t>
            </a:r>
            <a:endParaRPr b="0" i="0" sz="2200" u="none" cap="none" strike="noStrike"/>
          </a:p>
        </p:txBody>
      </p:sp>
      <p:sp>
        <p:nvSpPr>
          <p:cNvPr id="485" name="Google Shape;485;p59"/>
          <p:cNvSpPr/>
          <p:nvPr/>
        </p:nvSpPr>
        <p:spPr>
          <a:xfrm>
            <a:off x="4139446" y="5463064"/>
            <a:ext cx="3005614"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Automated processes enforce policies without requiring constant human intervention.</a:t>
            </a:r>
            <a:endParaRPr b="0" i="0" sz="1750" u="none" cap="none" strike="noStrike"/>
          </a:p>
        </p:txBody>
      </p:sp>
      <p:pic>
        <p:nvPicPr>
          <p:cNvPr descr="preencoded.png" id="486" name="Google Shape;486;p59"/>
          <p:cNvPicPr preferRelativeResize="0"/>
          <p:nvPr/>
        </p:nvPicPr>
        <p:blipFill rotWithShape="1">
          <a:blip r:embed="rId5">
            <a:alphaModFix/>
          </a:blip>
          <a:srcRect b="0" l="0" r="0" t="0"/>
          <a:stretch/>
        </p:blipFill>
        <p:spPr>
          <a:xfrm>
            <a:off x="7485221" y="2477333"/>
            <a:ext cx="3005614" cy="1857494"/>
          </a:xfrm>
          <a:prstGeom prst="rect">
            <a:avLst/>
          </a:prstGeom>
          <a:noFill/>
          <a:ln>
            <a:noFill/>
          </a:ln>
        </p:spPr>
      </p:pic>
      <p:sp>
        <p:nvSpPr>
          <p:cNvPr id="487" name="Google Shape;487;p59"/>
          <p:cNvSpPr/>
          <p:nvPr/>
        </p:nvSpPr>
        <p:spPr>
          <a:xfrm>
            <a:off x="7485221" y="4618315"/>
            <a:ext cx="3005614"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Operational Efficiency</a:t>
            </a:r>
            <a:endParaRPr b="0" i="0" sz="2200" u="none" cap="none" strike="noStrike"/>
          </a:p>
        </p:txBody>
      </p:sp>
      <p:sp>
        <p:nvSpPr>
          <p:cNvPr id="488" name="Google Shape;488;p59"/>
          <p:cNvSpPr/>
          <p:nvPr/>
        </p:nvSpPr>
        <p:spPr>
          <a:xfrm>
            <a:off x="7485221" y="5463064"/>
            <a:ext cx="3005614"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Management processes become prime candidates for streamlined automation.</a:t>
            </a:r>
            <a:endParaRPr b="0" i="0" sz="1750" u="none" cap="none" strike="noStrike"/>
          </a:p>
        </p:txBody>
      </p:sp>
      <p:pic>
        <p:nvPicPr>
          <p:cNvPr descr="preencoded.png" id="489" name="Google Shape;489;p59"/>
          <p:cNvPicPr preferRelativeResize="0"/>
          <p:nvPr/>
        </p:nvPicPr>
        <p:blipFill rotWithShape="1">
          <a:blip r:embed="rId6">
            <a:alphaModFix/>
          </a:blip>
          <a:srcRect b="0" l="0" r="0" t="0"/>
          <a:stretch/>
        </p:blipFill>
        <p:spPr>
          <a:xfrm>
            <a:off x="10830997" y="2477333"/>
            <a:ext cx="3005614" cy="1857494"/>
          </a:xfrm>
          <a:prstGeom prst="rect">
            <a:avLst/>
          </a:prstGeom>
          <a:noFill/>
          <a:ln>
            <a:noFill/>
          </a:ln>
        </p:spPr>
      </p:pic>
      <p:sp>
        <p:nvSpPr>
          <p:cNvPr id="490" name="Google Shape;490;p59"/>
          <p:cNvSpPr/>
          <p:nvPr/>
        </p:nvSpPr>
        <p:spPr>
          <a:xfrm>
            <a:off x="10830997" y="4618315"/>
            <a:ext cx="3005614"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Reduced Compliance Burden</a:t>
            </a:r>
            <a:endParaRPr b="0" i="0" sz="2200" u="none" cap="none" strike="noStrike"/>
          </a:p>
        </p:txBody>
      </p:sp>
      <p:sp>
        <p:nvSpPr>
          <p:cNvPr id="491" name="Google Shape;491;p59"/>
          <p:cNvSpPr/>
          <p:nvPr/>
        </p:nvSpPr>
        <p:spPr>
          <a:xfrm>
            <a:off x="10830997" y="5463064"/>
            <a:ext cx="3005614"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Systems that self-govern eliminate the need for economic or social incentives.</a:t>
            </a:r>
            <a:endParaRPr b="0" i="0" sz="1750" u="none" cap="none" strike="noStrike"/>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0"/>
          <p:cNvSpPr/>
          <p:nvPr/>
        </p:nvSpPr>
        <p:spPr>
          <a:xfrm>
            <a:off x="793790" y="1675209"/>
            <a:ext cx="9166384"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Automation in Data Governance</a:t>
            </a:r>
            <a:endParaRPr b="0" i="0" sz="4450" u="none" cap="none" strike="noStrike"/>
          </a:p>
        </p:txBody>
      </p:sp>
      <p:pic>
        <p:nvPicPr>
          <p:cNvPr descr="preencoded.png" id="498" name="Google Shape;498;p60"/>
          <p:cNvPicPr preferRelativeResize="0"/>
          <p:nvPr/>
        </p:nvPicPr>
        <p:blipFill rotWithShape="1">
          <a:blip r:embed="rId3">
            <a:alphaModFix/>
          </a:blip>
          <a:srcRect b="0" l="0" r="0" t="0"/>
          <a:stretch/>
        </p:blipFill>
        <p:spPr>
          <a:xfrm>
            <a:off x="793790" y="2837617"/>
            <a:ext cx="566976" cy="566976"/>
          </a:xfrm>
          <a:prstGeom prst="rect">
            <a:avLst/>
          </a:prstGeom>
          <a:noFill/>
          <a:ln>
            <a:noFill/>
          </a:ln>
        </p:spPr>
      </p:pic>
      <p:sp>
        <p:nvSpPr>
          <p:cNvPr id="499" name="Google Shape;499;p60"/>
          <p:cNvSpPr/>
          <p:nvPr/>
        </p:nvSpPr>
        <p:spPr>
          <a:xfrm>
            <a:off x="793790" y="3631406"/>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Products</a:t>
            </a:r>
            <a:endParaRPr b="0" i="0" sz="2200" u="none" cap="none" strike="noStrike"/>
          </a:p>
        </p:txBody>
      </p:sp>
      <p:sp>
        <p:nvSpPr>
          <p:cNvPr id="500" name="Google Shape;500;p60"/>
          <p:cNvSpPr/>
          <p:nvPr/>
        </p:nvSpPr>
        <p:spPr>
          <a:xfrm>
            <a:off x="793790" y="4121825"/>
            <a:ext cx="4120753"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Well-defined, reusable data assets with clear ownership that encapsulate both the data and its governance.</a:t>
            </a:r>
            <a:endParaRPr b="0" i="0" sz="1750" u="none" cap="none" strike="noStrike"/>
          </a:p>
        </p:txBody>
      </p:sp>
      <p:pic>
        <p:nvPicPr>
          <p:cNvPr descr="preencoded.png" id="501" name="Google Shape;501;p60"/>
          <p:cNvPicPr preferRelativeResize="0"/>
          <p:nvPr/>
        </p:nvPicPr>
        <p:blipFill rotWithShape="1">
          <a:blip r:embed="rId4">
            <a:alphaModFix/>
          </a:blip>
          <a:srcRect b="0" l="0" r="0" t="0"/>
          <a:stretch/>
        </p:blipFill>
        <p:spPr>
          <a:xfrm>
            <a:off x="5254704" y="2837617"/>
            <a:ext cx="566976" cy="566976"/>
          </a:xfrm>
          <a:prstGeom prst="rect">
            <a:avLst/>
          </a:prstGeom>
          <a:noFill/>
          <a:ln>
            <a:noFill/>
          </a:ln>
        </p:spPr>
      </p:pic>
      <p:sp>
        <p:nvSpPr>
          <p:cNvPr id="502" name="Google Shape;502;p60"/>
          <p:cNvSpPr/>
          <p:nvPr/>
        </p:nvSpPr>
        <p:spPr>
          <a:xfrm>
            <a:off x="5254704" y="3631406"/>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Contracts</a:t>
            </a:r>
            <a:endParaRPr b="0" i="0" sz="2200" u="none" cap="none" strike="noStrike"/>
          </a:p>
        </p:txBody>
      </p:sp>
      <p:sp>
        <p:nvSpPr>
          <p:cNvPr id="503" name="Google Shape;503;p60"/>
          <p:cNvSpPr/>
          <p:nvPr/>
        </p:nvSpPr>
        <p:spPr>
          <a:xfrm>
            <a:off x="5254704" y="4121825"/>
            <a:ext cx="4120872" cy="181451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Formal agreements between data producers and consumers that specify access rules, quality expectations, update frequencies, and usage limitations.</a:t>
            </a:r>
            <a:endParaRPr b="0" i="0" sz="1750" u="none" cap="none" strike="noStrike"/>
          </a:p>
        </p:txBody>
      </p:sp>
      <p:pic>
        <p:nvPicPr>
          <p:cNvPr descr="preencoded.png" id="504" name="Google Shape;504;p60"/>
          <p:cNvPicPr preferRelativeResize="0"/>
          <p:nvPr/>
        </p:nvPicPr>
        <p:blipFill rotWithShape="1">
          <a:blip r:embed="rId5">
            <a:alphaModFix/>
          </a:blip>
          <a:srcRect b="0" l="0" r="0" t="0"/>
          <a:stretch/>
        </p:blipFill>
        <p:spPr>
          <a:xfrm>
            <a:off x="9715738" y="2837617"/>
            <a:ext cx="566976" cy="566976"/>
          </a:xfrm>
          <a:prstGeom prst="rect">
            <a:avLst/>
          </a:prstGeom>
          <a:noFill/>
          <a:ln>
            <a:noFill/>
          </a:ln>
        </p:spPr>
      </p:pic>
      <p:sp>
        <p:nvSpPr>
          <p:cNvPr id="505" name="Google Shape;505;p60"/>
          <p:cNvSpPr/>
          <p:nvPr/>
        </p:nvSpPr>
        <p:spPr>
          <a:xfrm>
            <a:off x="9715738" y="3631406"/>
            <a:ext cx="2892743"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Governance Scaling</a:t>
            </a:r>
            <a:endParaRPr b="0" i="0" sz="2200" u="none" cap="none" strike="noStrike"/>
          </a:p>
        </p:txBody>
      </p:sp>
      <p:sp>
        <p:nvSpPr>
          <p:cNvPr id="506" name="Google Shape;506;p60"/>
          <p:cNvSpPr/>
          <p:nvPr/>
        </p:nvSpPr>
        <p:spPr>
          <a:xfrm>
            <a:off x="9715738" y="4121825"/>
            <a:ext cx="4120753" cy="181451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The product-contract approach enables governance enforcement to scale by embedding controls and standards directly into data interfaces.</a:t>
            </a:r>
            <a:endParaRPr b="0" i="0" sz="1750" u="none" cap="none" strike="noStrike"/>
          </a:p>
        </p:txBody>
      </p:sp>
      <p:sp>
        <p:nvSpPr>
          <p:cNvPr id="507" name="Google Shape;507;p60"/>
          <p:cNvSpPr/>
          <p:nvPr/>
        </p:nvSpPr>
        <p:spPr>
          <a:xfrm>
            <a:off x="793790" y="6191488"/>
            <a:ext cx="13042821"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SzPts val="1750"/>
              <a:buFont typeface="Arial"/>
              <a:buNone/>
            </a:pPr>
            <a:r>
              <a:t/>
            </a:r>
            <a:endParaRPr b="0" i="0" sz="1750" u="none" cap="none" strike="noStrike"/>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preencoded.png" id="513" name="Google Shape;513;p6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514" name="Google Shape;514;p61"/>
          <p:cNvSpPr/>
          <p:nvPr/>
        </p:nvSpPr>
        <p:spPr>
          <a:xfrm>
            <a:off x="677585" y="762357"/>
            <a:ext cx="7788831" cy="1209913"/>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3800"/>
              <a:buFont typeface="Tomorrow"/>
              <a:buNone/>
            </a:pPr>
            <a:r>
              <a:rPr b="0" i="0" lang="en-US" sz="3800" u="none" cap="none" strike="noStrike">
                <a:solidFill>
                  <a:srgbClr val="EDEDE8"/>
                </a:solidFill>
                <a:latin typeface="Tomorrow"/>
                <a:ea typeface="Tomorrow"/>
                <a:cs typeface="Tomorrow"/>
                <a:sym typeface="Tomorrow"/>
              </a:rPr>
              <a:t>Automation in Data Governance</a:t>
            </a:r>
            <a:endParaRPr b="0" i="0" sz="3800" u="none" cap="none" strike="noStrike"/>
          </a:p>
        </p:txBody>
      </p:sp>
      <p:sp>
        <p:nvSpPr>
          <p:cNvPr id="515" name="Google Shape;515;p61"/>
          <p:cNvSpPr/>
          <p:nvPr/>
        </p:nvSpPr>
        <p:spPr>
          <a:xfrm>
            <a:off x="677585" y="2262664"/>
            <a:ext cx="3797618" cy="2354223"/>
          </a:xfrm>
          <a:prstGeom prst="roundRect">
            <a:avLst>
              <a:gd fmla="val 1234" name="adj"/>
            </a:avLst>
          </a:prstGeom>
          <a:solidFill>
            <a:srgbClr val="1F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1"/>
          <p:cNvSpPr/>
          <p:nvPr/>
        </p:nvSpPr>
        <p:spPr>
          <a:xfrm>
            <a:off x="871180" y="2456259"/>
            <a:ext cx="3410426" cy="605076"/>
          </a:xfrm>
          <a:prstGeom prst="rect">
            <a:avLst/>
          </a:prstGeom>
          <a:noFill/>
          <a:ln>
            <a:noFill/>
          </a:ln>
        </p:spPr>
        <p:txBody>
          <a:bodyPr anchorCtr="0" anchor="t" bIns="0" lIns="0" spcFirstLastPara="1" rIns="0" wrap="square" tIns="0">
            <a:noAutofit/>
          </a:bodyPr>
          <a:lstStyle/>
          <a:p>
            <a:pPr indent="0" lvl="0" marL="0" marR="0" rtl="0" algn="l">
              <a:lnSpc>
                <a:spcPct val="123684"/>
              </a:lnSpc>
              <a:spcBef>
                <a:spcPts val="0"/>
              </a:spcBef>
              <a:spcAft>
                <a:spcPts val="0"/>
              </a:spcAft>
              <a:buClr>
                <a:srgbClr val="FFFFFF"/>
              </a:buClr>
              <a:buSzPts val="1900"/>
              <a:buFont typeface="Tomorrow"/>
              <a:buNone/>
            </a:pPr>
            <a:r>
              <a:rPr b="0" i="0" lang="en-US" sz="1900" u="none" cap="none" strike="noStrike">
                <a:solidFill>
                  <a:srgbClr val="FFFFFF"/>
                </a:solidFill>
                <a:latin typeface="Tomorrow"/>
                <a:ea typeface="Tomorrow"/>
                <a:cs typeface="Tomorrow"/>
                <a:sym typeface="Tomorrow"/>
              </a:rPr>
              <a:t>AI-powered Policy enforcement</a:t>
            </a:r>
            <a:endParaRPr b="0" i="0" sz="1900" u="none" cap="none" strike="noStrike"/>
          </a:p>
        </p:txBody>
      </p:sp>
      <p:sp>
        <p:nvSpPr>
          <p:cNvPr id="517" name="Google Shape;517;p61"/>
          <p:cNvSpPr/>
          <p:nvPr/>
        </p:nvSpPr>
        <p:spPr>
          <a:xfrm>
            <a:off x="871180" y="3177421"/>
            <a:ext cx="3410426" cy="619363"/>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500"/>
              <a:buFont typeface="Tomorrow"/>
              <a:buNone/>
            </a:pPr>
            <a:r>
              <a:rPr b="0" i="0" lang="en-US" sz="1500" u="none" cap="none" strike="noStrike">
                <a:solidFill>
                  <a:srgbClr val="FFFFFF"/>
                </a:solidFill>
                <a:latin typeface="Tomorrow"/>
                <a:ea typeface="Tomorrow"/>
                <a:cs typeface="Tomorrow"/>
                <a:sym typeface="Tomorrow"/>
              </a:rPr>
              <a:t>Automating policy operationalization and enforcement across systems.</a:t>
            </a:r>
            <a:endParaRPr b="0" i="0" sz="1500" u="none" cap="none" strike="noStrike"/>
          </a:p>
        </p:txBody>
      </p:sp>
      <p:sp>
        <p:nvSpPr>
          <p:cNvPr id="518" name="Google Shape;518;p61"/>
          <p:cNvSpPr/>
          <p:nvPr/>
        </p:nvSpPr>
        <p:spPr>
          <a:xfrm>
            <a:off x="4668798" y="2262664"/>
            <a:ext cx="3797618" cy="2354223"/>
          </a:xfrm>
          <a:prstGeom prst="roundRect">
            <a:avLst>
              <a:gd fmla="val 1234" name="adj"/>
            </a:avLst>
          </a:prstGeom>
          <a:solidFill>
            <a:srgbClr val="1F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1"/>
          <p:cNvSpPr/>
          <p:nvPr/>
        </p:nvSpPr>
        <p:spPr>
          <a:xfrm>
            <a:off x="4862393" y="2456259"/>
            <a:ext cx="2785705" cy="302538"/>
          </a:xfrm>
          <a:prstGeom prst="rect">
            <a:avLst/>
          </a:prstGeom>
          <a:noFill/>
          <a:ln>
            <a:noFill/>
          </a:ln>
        </p:spPr>
        <p:txBody>
          <a:bodyPr anchorCtr="0" anchor="t" bIns="0" lIns="0" spcFirstLastPara="1" rIns="0" wrap="square" tIns="0">
            <a:noAutofit/>
          </a:bodyPr>
          <a:lstStyle/>
          <a:p>
            <a:pPr indent="0" lvl="0" marL="0" marR="0" rtl="0" algn="l">
              <a:lnSpc>
                <a:spcPct val="123684"/>
              </a:lnSpc>
              <a:spcBef>
                <a:spcPts val="0"/>
              </a:spcBef>
              <a:spcAft>
                <a:spcPts val="0"/>
              </a:spcAft>
              <a:buClr>
                <a:srgbClr val="FFFFFF"/>
              </a:buClr>
              <a:buSzPts val="1900"/>
              <a:buFont typeface="Tomorrow"/>
              <a:buNone/>
            </a:pPr>
            <a:r>
              <a:rPr b="0" i="0" lang="en-US" sz="1900" u="none" cap="none" strike="noStrike">
                <a:solidFill>
                  <a:srgbClr val="FFFFFF"/>
                </a:solidFill>
                <a:latin typeface="Tomorrow"/>
                <a:ea typeface="Tomorrow"/>
                <a:cs typeface="Tomorrow"/>
                <a:sym typeface="Tomorrow"/>
              </a:rPr>
              <a:t>MLOps for Governance</a:t>
            </a:r>
            <a:endParaRPr b="0" i="0" sz="1900" u="none" cap="none" strike="noStrike"/>
          </a:p>
        </p:txBody>
      </p:sp>
      <p:sp>
        <p:nvSpPr>
          <p:cNvPr id="520" name="Google Shape;520;p61"/>
          <p:cNvSpPr/>
          <p:nvPr/>
        </p:nvSpPr>
        <p:spPr>
          <a:xfrm>
            <a:off x="4862393" y="2874883"/>
            <a:ext cx="3410426" cy="1548408"/>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500"/>
              <a:buFont typeface="Tomorrow"/>
              <a:buNone/>
            </a:pPr>
            <a:r>
              <a:rPr b="0" i="0" lang="en-US" sz="1500" u="none" cap="none" strike="noStrike">
                <a:solidFill>
                  <a:srgbClr val="FFFFFF"/>
                </a:solidFill>
                <a:latin typeface="Tomorrow"/>
                <a:ea typeface="Tomorrow"/>
                <a:cs typeface="Tomorrow"/>
                <a:sym typeface="Tomorrow"/>
              </a:rPr>
              <a:t>Automating governance enforcement within ML pipelines ensures that models adhere to data policies, enhancing model integrity and trust.</a:t>
            </a:r>
            <a:endParaRPr b="0" i="0" sz="1500" u="none" cap="none" strike="noStrike"/>
          </a:p>
        </p:txBody>
      </p:sp>
      <p:sp>
        <p:nvSpPr>
          <p:cNvPr id="521" name="Google Shape;521;p61"/>
          <p:cNvSpPr/>
          <p:nvPr/>
        </p:nvSpPr>
        <p:spPr>
          <a:xfrm>
            <a:off x="677585" y="4810482"/>
            <a:ext cx="3797618" cy="2656761"/>
          </a:xfrm>
          <a:prstGeom prst="roundRect">
            <a:avLst>
              <a:gd fmla="val 1093" name="adj"/>
            </a:avLst>
          </a:prstGeom>
          <a:solidFill>
            <a:srgbClr val="1F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1"/>
          <p:cNvSpPr/>
          <p:nvPr/>
        </p:nvSpPr>
        <p:spPr>
          <a:xfrm>
            <a:off x="871180" y="5004078"/>
            <a:ext cx="3148846" cy="302538"/>
          </a:xfrm>
          <a:prstGeom prst="rect">
            <a:avLst/>
          </a:prstGeom>
          <a:noFill/>
          <a:ln>
            <a:noFill/>
          </a:ln>
        </p:spPr>
        <p:txBody>
          <a:bodyPr anchorCtr="0" anchor="t" bIns="0" lIns="0" spcFirstLastPara="1" rIns="0" wrap="square" tIns="0">
            <a:noAutofit/>
          </a:bodyPr>
          <a:lstStyle/>
          <a:p>
            <a:pPr indent="0" lvl="0" marL="0" marR="0" rtl="0" algn="l">
              <a:lnSpc>
                <a:spcPct val="123684"/>
              </a:lnSpc>
              <a:spcBef>
                <a:spcPts val="0"/>
              </a:spcBef>
              <a:spcAft>
                <a:spcPts val="0"/>
              </a:spcAft>
              <a:buClr>
                <a:srgbClr val="FFFFFF"/>
              </a:buClr>
              <a:buSzPts val="1900"/>
              <a:buFont typeface="Tomorrow"/>
              <a:buNone/>
            </a:pPr>
            <a:r>
              <a:rPr b="0" i="0" lang="en-US" sz="1900" u="none" cap="none" strike="noStrike">
                <a:solidFill>
                  <a:srgbClr val="FFFFFF"/>
                </a:solidFill>
                <a:latin typeface="Tomorrow"/>
                <a:ea typeface="Tomorrow"/>
                <a:cs typeface="Tomorrow"/>
                <a:sym typeface="Tomorrow"/>
              </a:rPr>
              <a:t>AI-Enhanced Compliance</a:t>
            </a:r>
            <a:endParaRPr b="0" i="0" sz="1900" u="none" cap="none" strike="noStrike"/>
          </a:p>
        </p:txBody>
      </p:sp>
      <p:sp>
        <p:nvSpPr>
          <p:cNvPr id="523" name="Google Shape;523;p61"/>
          <p:cNvSpPr/>
          <p:nvPr/>
        </p:nvSpPr>
        <p:spPr>
          <a:xfrm>
            <a:off x="871180" y="5422702"/>
            <a:ext cx="3410426" cy="1238726"/>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500"/>
              <a:buFont typeface="Tomorrow"/>
              <a:buNone/>
            </a:pPr>
            <a:r>
              <a:rPr b="0" i="0" lang="en-US" sz="1500" u="none" cap="none" strike="noStrike">
                <a:solidFill>
                  <a:srgbClr val="FFFFFF"/>
                </a:solidFill>
                <a:latin typeface="Tomorrow"/>
                <a:ea typeface="Tomorrow"/>
                <a:cs typeface="Tomorrow"/>
                <a:sym typeface="Tomorrow"/>
              </a:rPr>
              <a:t>Leveraging e.g. natural language processing to review contracts, privacy policies, and regulatory changes for compliance gaps.</a:t>
            </a:r>
            <a:endParaRPr b="0" i="0" sz="1500" u="none" cap="none" strike="noStrike"/>
          </a:p>
        </p:txBody>
      </p:sp>
      <p:sp>
        <p:nvSpPr>
          <p:cNvPr id="524" name="Google Shape;524;p61"/>
          <p:cNvSpPr/>
          <p:nvPr/>
        </p:nvSpPr>
        <p:spPr>
          <a:xfrm>
            <a:off x="4668798" y="4810482"/>
            <a:ext cx="3797618" cy="2656761"/>
          </a:xfrm>
          <a:prstGeom prst="roundRect">
            <a:avLst>
              <a:gd fmla="val 1093" name="adj"/>
            </a:avLst>
          </a:prstGeom>
          <a:solidFill>
            <a:srgbClr val="1F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1"/>
          <p:cNvSpPr/>
          <p:nvPr/>
        </p:nvSpPr>
        <p:spPr>
          <a:xfrm>
            <a:off x="4862393" y="5004078"/>
            <a:ext cx="3410426" cy="605076"/>
          </a:xfrm>
          <a:prstGeom prst="rect">
            <a:avLst/>
          </a:prstGeom>
          <a:noFill/>
          <a:ln>
            <a:noFill/>
          </a:ln>
        </p:spPr>
        <p:txBody>
          <a:bodyPr anchorCtr="0" anchor="t" bIns="0" lIns="0" spcFirstLastPara="1" rIns="0" wrap="square" tIns="0">
            <a:noAutofit/>
          </a:bodyPr>
          <a:lstStyle/>
          <a:p>
            <a:pPr indent="0" lvl="0" marL="0" marR="0" rtl="0" algn="l">
              <a:lnSpc>
                <a:spcPct val="123684"/>
              </a:lnSpc>
              <a:spcBef>
                <a:spcPts val="0"/>
              </a:spcBef>
              <a:spcAft>
                <a:spcPts val="0"/>
              </a:spcAft>
              <a:buClr>
                <a:srgbClr val="FFFFFF"/>
              </a:buClr>
              <a:buSzPts val="1900"/>
              <a:buFont typeface="Tomorrow"/>
              <a:buNone/>
            </a:pPr>
            <a:r>
              <a:rPr b="0" i="0" lang="en-US" sz="1900" u="none" cap="none" strike="noStrike">
                <a:solidFill>
                  <a:srgbClr val="FFFFFF"/>
                </a:solidFill>
                <a:latin typeface="Tomorrow"/>
                <a:ea typeface="Tomorrow"/>
                <a:cs typeface="Tomorrow"/>
                <a:sym typeface="Tomorrow"/>
              </a:rPr>
              <a:t>Audit and Monitoring with AI</a:t>
            </a:r>
            <a:endParaRPr b="0" i="0" sz="1900" u="none" cap="none" strike="noStrike"/>
          </a:p>
        </p:txBody>
      </p:sp>
      <p:sp>
        <p:nvSpPr>
          <p:cNvPr id="526" name="Google Shape;526;p61"/>
          <p:cNvSpPr/>
          <p:nvPr/>
        </p:nvSpPr>
        <p:spPr>
          <a:xfrm>
            <a:off x="4862393" y="5725239"/>
            <a:ext cx="3410426" cy="1548408"/>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FFFFFF"/>
              </a:buClr>
              <a:buSzPts val="1500"/>
              <a:buFont typeface="Tomorrow"/>
              <a:buNone/>
            </a:pPr>
            <a:r>
              <a:rPr b="0" i="0" lang="en-US" sz="1500" u="none" cap="none" strike="noStrike">
                <a:solidFill>
                  <a:srgbClr val="FFFFFF"/>
                </a:solidFill>
                <a:latin typeface="Tomorrow"/>
                <a:ea typeface="Tomorrow"/>
                <a:cs typeface="Tomorrow"/>
                <a:sym typeface="Tomorrow"/>
              </a:rPr>
              <a:t>AI-powered tools can monitor data usage and AI model performance in real time, identifying potential issues and anomalies, facilitating proactive risk management.</a:t>
            </a:r>
            <a:endParaRPr b="0" i="0" sz="1500" u="none" cap="none" strike="noStrike"/>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2"/>
          <p:cNvSpPr/>
          <p:nvPr/>
        </p:nvSpPr>
        <p:spPr>
          <a:xfrm>
            <a:off x="582216" y="457438"/>
            <a:ext cx="6294715" cy="519827"/>
          </a:xfrm>
          <a:prstGeom prst="rect">
            <a:avLst/>
          </a:prstGeom>
          <a:noFill/>
          <a:ln>
            <a:noFill/>
          </a:ln>
        </p:spPr>
        <p:txBody>
          <a:bodyPr anchorCtr="0" anchor="t" bIns="0" lIns="0" spcFirstLastPara="1" rIns="0" wrap="square" tIns="0">
            <a:noAutofit/>
          </a:bodyPr>
          <a:lstStyle/>
          <a:p>
            <a:pPr indent="0" lvl="0" marL="0" marR="0" rtl="0" algn="l">
              <a:lnSpc>
                <a:spcPct val="124615"/>
              </a:lnSpc>
              <a:spcBef>
                <a:spcPts val="0"/>
              </a:spcBef>
              <a:spcAft>
                <a:spcPts val="0"/>
              </a:spcAft>
              <a:buClr>
                <a:srgbClr val="EDEDE8"/>
              </a:buClr>
              <a:buSzPts val="3250"/>
              <a:buFont typeface="Tomorrow"/>
              <a:buNone/>
            </a:pPr>
            <a:r>
              <a:rPr b="0" i="0" lang="en-US" sz="3250" u="none" cap="none" strike="noStrike">
                <a:solidFill>
                  <a:srgbClr val="EDEDE8"/>
                </a:solidFill>
                <a:latin typeface="Tomorrow"/>
                <a:ea typeface="Tomorrow"/>
                <a:cs typeface="Tomorrow"/>
                <a:sym typeface="Tomorrow"/>
              </a:rPr>
              <a:t>The Data Governance Mindset</a:t>
            </a:r>
            <a:endParaRPr b="0" i="0" sz="3250" u="none" cap="none" strike="noStrike"/>
          </a:p>
        </p:txBody>
      </p:sp>
      <p:sp>
        <p:nvSpPr>
          <p:cNvPr id="533" name="Google Shape;533;p62"/>
          <p:cNvSpPr/>
          <p:nvPr/>
        </p:nvSpPr>
        <p:spPr>
          <a:xfrm>
            <a:off x="7303770" y="1309926"/>
            <a:ext cx="22860" cy="6464379"/>
          </a:xfrm>
          <a:prstGeom prst="roundRect">
            <a:avLst>
              <a:gd fmla="val 1091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2"/>
          <p:cNvSpPr/>
          <p:nvPr/>
        </p:nvSpPr>
        <p:spPr>
          <a:xfrm>
            <a:off x="6651962" y="1672590"/>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2"/>
          <p:cNvSpPr/>
          <p:nvPr/>
        </p:nvSpPr>
        <p:spPr>
          <a:xfrm>
            <a:off x="7128093" y="1496973"/>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2"/>
          <p:cNvSpPr/>
          <p:nvPr/>
        </p:nvSpPr>
        <p:spPr>
          <a:xfrm>
            <a:off x="7190423" y="1528108"/>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1</a:t>
            </a:r>
            <a:endParaRPr b="0" i="0" sz="1950" u="none" cap="none" strike="noStrike"/>
          </a:p>
        </p:txBody>
      </p:sp>
      <p:sp>
        <p:nvSpPr>
          <p:cNvPr id="537" name="Google Shape;537;p62"/>
          <p:cNvSpPr/>
          <p:nvPr/>
        </p:nvSpPr>
        <p:spPr>
          <a:xfrm>
            <a:off x="3319701" y="1476256"/>
            <a:ext cx="3163848" cy="259794"/>
          </a:xfrm>
          <a:prstGeom prst="rect">
            <a:avLst/>
          </a:prstGeom>
          <a:noFill/>
          <a:ln>
            <a:noFill/>
          </a:ln>
        </p:spPr>
        <p:txBody>
          <a:bodyPr anchorCtr="0" anchor="t" bIns="0" lIns="0" spcFirstLastPara="1" rIns="0" wrap="square" tIns="0">
            <a:noAutofit/>
          </a:bodyPr>
          <a:lstStyle/>
          <a:p>
            <a:pPr indent="0" lvl="0" marL="0" marR="0" rtl="0" algn="r">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Prerequisite to Guardian</a:t>
            </a:r>
            <a:endParaRPr b="0" i="0" sz="1600" u="none" cap="none" strike="noStrike"/>
          </a:p>
        </p:txBody>
      </p:sp>
      <p:sp>
        <p:nvSpPr>
          <p:cNvPr id="538" name="Google Shape;538;p62"/>
          <p:cNvSpPr/>
          <p:nvPr/>
        </p:nvSpPr>
        <p:spPr>
          <a:xfrm>
            <a:off x="582216" y="1835825"/>
            <a:ext cx="5901333" cy="532209"/>
          </a:xfrm>
          <a:prstGeom prst="rect">
            <a:avLst/>
          </a:prstGeom>
          <a:noFill/>
          <a:ln>
            <a:noFill/>
          </a:ln>
        </p:spPr>
        <p:txBody>
          <a:bodyPr anchorCtr="0" anchor="t" bIns="0" lIns="0" spcFirstLastPara="1" rIns="0" wrap="square" tIns="0">
            <a:noAutofit/>
          </a:bodyPr>
          <a:lstStyle/>
          <a:p>
            <a:pPr indent="0" lvl="0" marL="0" marR="0" rtl="0" algn="r">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Shift the perception of data governance from a mere prerequisite to a guardian that empowers and protects the organization's data assets.</a:t>
            </a:r>
            <a:endParaRPr b="0" i="0" sz="1300" u="none" cap="none" strike="noStrike"/>
          </a:p>
        </p:txBody>
      </p:sp>
      <p:sp>
        <p:nvSpPr>
          <p:cNvPr id="539" name="Google Shape;539;p62"/>
          <p:cNvSpPr/>
          <p:nvPr/>
        </p:nvSpPr>
        <p:spPr>
          <a:xfrm>
            <a:off x="7479447" y="2504242"/>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2"/>
          <p:cNvSpPr/>
          <p:nvPr/>
        </p:nvSpPr>
        <p:spPr>
          <a:xfrm>
            <a:off x="7128093" y="2328624"/>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2"/>
          <p:cNvSpPr/>
          <p:nvPr/>
        </p:nvSpPr>
        <p:spPr>
          <a:xfrm>
            <a:off x="7190423" y="2359759"/>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2</a:t>
            </a:r>
            <a:endParaRPr b="0" i="0" sz="1950" u="none" cap="none" strike="noStrike"/>
          </a:p>
        </p:txBody>
      </p:sp>
      <p:sp>
        <p:nvSpPr>
          <p:cNvPr id="542" name="Google Shape;542;p62"/>
          <p:cNvSpPr/>
          <p:nvPr/>
        </p:nvSpPr>
        <p:spPr>
          <a:xfrm>
            <a:off x="8146852" y="2307908"/>
            <a:ext cx="3140035" cy="25979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Enforcement to Support</a:t>
            </a:r>
            <a:endParaRPr b="0" i="0" sz="1600" u="none" cap="none" strike="noStrike"/>
          </a:p>
        </p:txBody>
      </p:sp>
      <p:sp>
        <p:nvSpPr>
          <p:cNvPr id="543" name="Google Shape;543;p62"/>
          <p:cNvSpPr/>
          <p:nvPr/>
        </p:nvSpPr>
        <p:spPr>
          <a:xfrm>
            <a:off x="8146852" y="2667476"/>
            <a:ext cx="5901333" cy="798314"/>
          </a:xfrm>
          <a:prstGeom prst="rect">
            <a:avLst/>
          </a:prstGeom>
          <a:noFill/>
          <a:ln>
            <a:noFill/>
          </a:ln>
        </p:spPr>
        <p:txBody>
          <a:bodyPr anchorCtr="0" anchor="t" bIns="0" lIns="0" spcFirstLastPara="1" rIns="0" wrap="square" tIns="0">
            <a:noAutofit/>
          </a:bodyPr>
          <a:lstStyle/>
          <a:p>
            <a:pPr indent="0" lvl="0" marL="0" marR="0" rtl="0" algn="l">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Move away from a heavy-handed enforcement approach and instead position data governance as a supportive framework that enables teams to manage data effectively.</a:t>
            </a:r>
            <a:endParaRPr b="0" i="0" sz="1300" u="none" cap="none" strike="noStrike"/>
          </a:p>
        </p:txBody>
      </p:sp>
      <p:sp>
        <p:nvSpPr>
          <p:cNvPr id="544" name="Google Shape;544;p62"/>
          <p:cNvSpPr/>
          <p:nvPr/>
        </p:nvSpPr>
        <p:spPr>
          <a:xfrm>
            <a:off x="6651962" y="3332678"/>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2"/>
          <p:cNvSpPr/>
          <p:nvPr/>
        </p:nvSpPr>
        <p:spPr>
          <a:xfrm>
            <a:off x="7128093" y="3157061"/>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2"/>
          <p:cNvSpPr/>
          <p:nvPr/>
        </p:nvSpPr>
        <p:spPr>
          <a:xfrm>
            <a:off x="7190423" y="3188196"/>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3</a:t>
            </a:r>
            <a:endParaRPr b="0" i="0" sz="1950" u="none" cap="none" strike="noStrike"/>
          </a:p>
        </p:txBody>
      </p:sp>
      <p:sp>
        <p:nvSpPr>
          <p:cNvPr id="547" name="Google Shape;547;p62"/>
          <p:cNvSpPr/>
          <p:nvPr/>
        </p:nvSpPr>
        <p:spPr>
          <a:xfrm>
            <a:off x="3135987" y="3136344"/>
            <a:ext cx="3347561" cy="259794"/>
          </a:xfrm>
          <a:prstGeom prst="rect">
            <a:avLst/>
          </a:prstGeom>
          <a:noFill/>
          <a:ln>
            <a:noFill/>
          </a:ln>
        </p:spPr>
        <p:txBody>
          <a:bodyPr anchorCtr="0" anchor="t" bIns="0" lIns="0" spcFirstLastPara="1" rIns="0" wrap="square" tIns="0">
            <a:noAutofit/>
          </a:bodyPr>
          <a:lstStyle/>
          <a:p>
            <a:pPr indent="0" lvl="0" marL="0" marR="0" rtl="0" algn="r">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Excellence to Enablement</a:t>
            </a:r>
            <a:endParaRPr b="0" i="0" sz="1600" u="none" cap="none" strike="noStrike"/>
          </a:p>
        </p:txBody>
      </p:sp>
      <p:sp>
        <p:nvSpPr>
          <p:cNvPr id="548" name="Google Shape;548;p62"/>
          <p:cNvSpPr/>
          <p:nvPr/>
        </p:nvSpPr>
        <p:spPr>
          <a:xfrm>
            <a:off x="582216" y="3495913"/>
            <a:ext cx="5901333" cy="532209"/>
          </a:xfrm>
          <a:prstGeom prst="rect">
            <a:avLst/>
          </a:prstGeom>
          <a:noFill/>
          <a:ln>
            <a:noFill/>
          </a:ln>
        </p:spPr>
        <p:txBody>
          <a:bodyPr anchorCtr="0" anchor="t" bIns="0" lIns="0" spcFirstLastPara="1" rIns="0" wrap="square" tIns="0">
            <a:noAutofit/>
          </a:bodyPr>
          <a:lstStyle/>
          <a:p>
            <a:pPr indent="0" lvl="0" marL="0" marR="0" rtl="0" algn="r">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Refocus data governance efforts from striving for perfection to prioritizing the enablement of data-driven decision making across the organization.</a:t>
            </a:r>
            <a:endParaRPr b="0" i="0" sz="1300" u="none" cap="none" strike="noStrike"/>
          </a:p>
        </p:txBody>
      </p:sp>
      <p:sp>
        <p:nvSpPr>
          <p:cNvPr id="549" name="Google Shape;549;p62"/>
          <p:cNvSpPr/>
          <p:nvPr/>
        </p:nvSpPr>
        <p:spPr>
          <a:xfrm>
            <a:off x="7479447" y="4161115"/>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2"/>
          <p:cNvSpPr/>
          <p:nvPr/>
        </p:nvSpPr>
        <p:spPr>
          <a:xfrm>
            <a:off x="7128093" y="3985498"/>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2"/>
          <p:cNvSpPr/>
          <p:nvPr/>
        </p:nvSpPr>
        <p:spPr>
          <a:xfrm>
            <a:off x="7190423" y="4016633"/>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4</a:t>
            </a:r>
            <a:endParaRPr b="0" i="0" sz="1950" u="none" cap="none" strike="noStrike"/>
          </a:p>
        </p:txBody>
      </p:sp>
      <p:sp>
        <p:nvSpPr>
          <p:cNvPr id="552" name="Google Shape;552;p62"/>
          <p:cNvSpPr/>
          <p:nvPr/>
        </p:nvSpPr>
        <p:spPr>
          <a:xfrm>
            <a:off x="8146852" y="3964781"/>
            <a:ext cx="2861548" cy="25979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Universal to Adaptive</a:t>
            </a:r>
            <a:endParaRPr b="0" i="0" sz="1600" u="none" cap="none" strike="noStrike"/>
          </a:p>
        </p:txBody>
      </p:sp>
      <p:sp>
        <p:nvSpPr>
          <p:cNvPr id="553" name="Google Shape;553;p62"/>
          <p:cNvSpPr/>
          <p:nvPr/>
        </p:nvSpPr>
        <p:spPr>
          <a:xfrm>
            <a:off x="8146852" y="4324350"/>
            <a:ext cx="5901333" cy="798314"/>
          </a:xfrm>
          <a:prstGeom prst="rect">
            <a:avLst/>
          </a:prstGeom>
          <a:noFill/>
          <a:ln>
            <a:noFill/>
          </a:ln>
        </p:spPr>
        <p:txBody>
          <a:bodyPr anchorCtr="0" anchor="t" bIns="0" lIns="0" spcFirstLastPara="1" rIns="0" wrap="square" tIns="0">
            <a:noAutofit/>
          </a:bodyPr>
          <a:lstStyle/>
          <a:p>
            <a:pPr indent="0" lvl="0" marL="0" marR="0" rtl="0" algn="l">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Recognize that a one-size-fits-all data governance model may not work for every domain, and embrace an adaptive approach that caters to the unique needs of each business area.</a:t>
            </a:r>
            <a:endParaRPr b="0" i="0" sz="1300" u="none" cap="none" strike="noStrike"/>
          </a:p>
        </p:txBody>
      </p:sp>
      <p:sp>
        <p:nvSpPr>
          <p:cNvPr id="554" name="Google Shape;554;p62"/>
          <p:cNvSpPr/>
          <p:nvPr/>
        </p:nvSpPr>
        <p:spPr>
          <a:xfrm>
            <a:off x="6651962" y="4989552"/>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2"/>
          <p:cNvSpPr/>
          <p:nvPr/>
        </p:nvSpPr>
        <p:spPr>
          <a:xfrm>
            <a:off x="7128093" y="4813935"/>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2"/>
          <p:cNvSpPr/>
          <p:nvPr/>
        </p:nvSpPr>
        <p:spPr>
          <a:xfrm>
            <a:off x="7190423" y="4845070"/>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5</a:t>
            </a:r>
            <a:endParaRPr b="0" i="0" sz="1950" u="none" cap="none" strike="noStrike"/>
          </a:p>
        </p:txBody>
      </p:sp>
      <p:sp>
        <p:nvSpPr>
          <p:cNvPr id="557" name="Google Shape;557;p62"/>
          <p:cNvSpPr/>
          <p:nvPr/>
        </p:nvSpPr>
        <p:spPr>
          <a:xfrm>
            <a:off x="3319224" y="4793218"/>
            <a:ext cx="3164324" cy="259794"/>
          </a:xfrm>
          <a:prstGeom prst="rect">
            <a:avLst/>
          </a:prstGeom>
          <a:noFill/>
          <a:ln>
            <a:noFill/>
          </a:ln>
        </p:spPr>
        <p:txBody>
          <a:bodyPr anchorCtr="0" anchor="t" bIns="0" lIns="0" spcFirstLastPara="1" rIns="0" wrap="square" tIns="0">
            <a:noAutofit/>
          </a:bodyPr>
          <a:lstStyle/>
          <a:p>
            <a:pPr indent="0" lvl="0" marL="0" marR="0" rtl="0" algn="r">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Centralized to Federated</a:t>
            </a:r>
            <a:endParaRPr b="0" i="0" sz="1600" u="none" cap="none" strike="noStrike"/>
          </a:p>
        </p:txBody>
      </p:sp>
      <p:sp>
        <p:nvSpPr>
          <p:cNvPr id="558" name="Google Shape;558;p62"/>
          <p:cNvSpPr/>
          <p:nvPr/>
        </p:nvSpPr>
        <p:spPr>
          <a:xfrm>
            <a:off x="582216" y="5152787"/>
            <a:ext cx="5901333" cy="798314"/>
          </a:xfrm>
          <a:prstGeom prst="rect">
            <a:avLst/>
          </a:prstGeom>
          <a:noFill/>
          <a:ln>
            <a:noFill/>
          </a:ln>
        </p:spPr>
        <p:txBody>
          <a:bodyPr anchorCtr="0" anchor="t" bIns="0" lIns="0" spcFirstLastPara="1" rIns="0" wrap="square" tIns="0">
            <a:noAutofit/>
          </a:bodyPr>
          <a:lstStyle/>
          <a:p>
            <a:pPr indent="0" lvl="0" marL="0" marR="0" rtl="0" algn="r">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Shift from a centralized data governance structure to a federated model that empowers domain experts to manage data within their respective areas while maintaining overall alignment.</a:t>
            </a:r>
            <a:endParaRPr b="0" i="0" sz="1300" u="none" cap="none" strike="noStrike"/>
          </a:p>
        </p:txBody>
      </p:sp>
      <p:sp>
        <p:nvSpPr>
          <p:cNvPr id="559" name="Google Shape;559;p62"/>
          <p:cNvSpPr/>
          <p:nvPr/>
        </p:nvSpPr>
        <p:spPr>
          <a:xfrm>
            <a:off x="7479447" y="5817989"/>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2"/>
          <p:cNvSpPr/>
          <p:nvPr/>
        </p:nvSpPr>
        <p:spPr>
          <a:xfrm>
            <a:off x="7128093" y="5642372"/>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2"/>
          <p:cNvSpPr/>
          <p:nvPr/>
        </p:nvSpPr>
        <p:spPr>
          <a:xfrm>
            <a:off x="7190423" y="5673507"/>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6</a:t>
            </a:r>
            <a:endParaRPr b="0" i="0" sz="1950" u="none" cap="none" strike="noStrike"/>
          </a:p>
        </p:txBody>
      </p:sp>
      <p:sp>
        <p:nvSpPr>
          <p:cNvPr id="562" name="Google Shape;562;p62"/>
          <p:cNvSpPr/>
          <p:nvPr/>
        </p:nvSpPr>
        <p:spPr>
          <a:xfrm>
            <a:off x="8146852" y="5621655"/>
            <a:ext cx="3387209" cy="25979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Descriptive to Prescriptive</a:t>
            </a:r>
            <a:endParaRPr b="0" i="0" sz="1600" u="none" cap="none" strike="noStrike"/>
          </a:p>
        </p:txBody>
      </p:sp>
      <p:sp>
        <p:nvSpPr>
          <p:cNvPr id="563" name="Google Shape;563;p62"/>
          <p:cNvSpPr/>
          <p:nvPr/>
        </p:nvSpPr>
        <p:spPr>
          <a:xfrm>
            <a:off x="8146852" y="5981224"/>
            <a:ext cx="5901333" cy="798314"/>
          </a:xfrm>
          <a:prstGeom prst="rect">
            <a:avLst/>
          </a:prstGeom>
          <a:noFill/>
          <a:ln>
            <a:noFill/>
          </a:ln>
        </p:spPr>
        <p:txBody>
          <a:bodyPr anchorCtr="0" anchor="t" bIns="0" lIns="0" spcFirstLastPara="1" rIns="0" wrap="square" tIns="0">
            <a:noAutofit/>
          </a:bodyPr>
          <a:lstStyle/>
          <a:p>
            <a:pPr indent="0" lvl="0" marL="0" marR="0" rtl="0" algn="l">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Move beyond just describing data governance policies and instead focus on designing data governance frameworks that actively guide and shape data-related decision making.</a:t>
            </a:r>
            <a:endParaRPr b="0" i="0" sz="1300" u="none" cap="none" strike="noStrike"/>
          </a:p>
        </p:txBody>
      </p:sp>
      <p:sp>
        <p:nvSpPr>
          <p:cNvPr id="564" name="Google Shape;564;p62"/>
          <p:cNvSpPr/>
          <p:nvPr/>
        </p:nvSpPr>
        <p:spPr>
          <a:xfrm>
            <a:off x="6651962" y="6646426"/>
            <a:ext cx="498991" cy="22860"/>
          </a:xfrm>
          <a:prstGeom prst="roundRect">
            <a:avLst>
              <a:gd fmla="val 109156" name="adj"/>
            </a:avLst>
          </a:prstGeom>
          <a:solidFill>
            <a:srgbClr val="E5B7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2"/>
          <p:cNvSpPr/>
          <p:nvPr/>
        </p:nvSpPr>
        <p:spPr>
          <a:xfrm>
            <a:off x="7128093" y="6470809"/>
            <a:ext cx="374213" cy="374213"/>
          </a:xfrm>
          <a:prstGeom prst="roundRect">
            <a:avLst>
              <a:gd fmla="val 6668" name="adj"/>
            </a:avLst>
          </a:prstGeom>
          <a:solidFill>
            <a:srgbClr val="FFD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2"/>
          <p:cNvSpPr/>
          <p:nvPr/>
        </p:nvSpPr>
        <p:spPr>
          <a:xfrm>
            <a:off x="7190423" y="6501944"/>
            <a:ext cx="249436" cy="31182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50"/>
              <a:buFont typeface="Tomorrow"/>
              <a:buNone/>
            </a:pPr>
            <a:r>
              <a:rPr b="0" i="0" lang="en-US" sz="1950" u="none" cap="none" strike="noStrike">
                <a:solidFill>
                  <a:srgbClr val="000000"/>
                </a:solidFill>
                <a:latin typeface="Tomorrow"/>
                <a:ea typeface="Tomorrow"/>
                <a:cs typeface="Tomorrow"/>
                <a:sym typeface="Tomorrow"/>
              </a:rPr>
              <a:t>7</a:t>
            </a:r>
            <a:endParaRPr b="0" i="0" sz="1950" u="none" cap="none" strike="noStrike"/>
          </a:p>
        </p:txBody>
      </p:sp>
      <p:sp>
        <p:nvSpPr>
          <p:cNvPr id="567" name="Google Shape;567;p62"/>
          <p:cNvSpPr/>
          <p:nvPr/>
        </p:nvSpPr>
        <p:spPr>
          <a:xfrm>
            <a:off x="3205401" y="6450092"/>
            <a:ext cx="3278148" cy="259794"/>
          </a:xfrm>
          <a:prstGeom prst="rect">
            <a:avLst/>
          </a:prstGeom>
          <a:noFill/>
          <a:ln>
            <a:noFill/>
          </a:ln>
        </p:spPr>
        <p:txBody>
          <a:bodyPr anchorCtr="0" anchor="t" bIns="0" lIns="0" spcFirstLastPara="1" rIns="0" wrap="square" tIns="0">
            <a:noAutofit/>
          </a:bodyPr>
          <a:lstStyle/>
          <a:p>
            <a:pPr indent="0" lvl="0" marL="0" marR="0" rtl="0" algn="r">
              <a:lnSpc>
                <a:spcPct val="125000"/>
              </a:lnSpc>
              <a:spcBef>
                <a:spcPts val="0"/>
              </a:spcBef>
              <a:spcAft>
                <a:spcPts val="0"/>
              </a:spcAft>
              <a:buClr>
                <a:srgbClr val="C9C9C0"/>
              </a:buClr>
              <a:buSzPts val="1600"/>
              <a:buFont typeface="Tomorrow"/>
              <a:buNone/>
            </a:pPr>
            <a:r>
              <a:rPr b="0" i="0" lang="en-US" sz="1600" u="none" cap="none" strike="noStrike">
                <a:solidFill>
                  <a:srgbClr val="C9C9C0"/>
                </a:solidFill>
                <a:latin typeface="Tomorrow"/>
                <a:ea typeface="Tomorrow"/>
                <a:cs typeface="Tomorrow"/>
                <a:sym typeface="Tomorrow"/>
              </a:rPr>
              <a:t>From Governmental to Societal</a:t>
            </a:r>
            <a:endParaRPr b="0" i="0" sz="1600" u="none" cap="none" strike="noStrike"/>
          </a:p>
        </p:txBody>
      </p:sp>
      <p:sp>
        <p:nvSpPr>
          <p:cNvPr id="568" name="Google Shape;568;p62"/>
          <p:cNvSpPr/>
          <p:nvPr/>
        </p:nvSpPr>
        <p:spPr>
          <a:xfrm>
            <a:off x="582216" y="6809661"/>
            <a:ext cx="5901333" cy="798314"/>
          </a:xfrm>
          <a:prstGeom prst="rect">
            <a:avLst/>
          </a:prstGeom>
          <a:noFill/>
          <a:ln>
            <a:noFill/>
          </a:ln>
        </p:spPr>
        <p:txBody>
          <a:bodyPr anchorCtr="0" anchor="t" bIns="0" lIns="0" spcFirstLastPara="1" rIns="0" wrap="square" tIns="0">
            <a:noAutofit/>
          </a:bodyPr>
          <a:lstStyle/>
          <a:p>
            <a:pPr indent="0" lvl="0" marL="0" marR="0" rtl="0" algn="r">
              <a:lnSpc>
                <a:spcPct val="157692"/>
              </a:lnSpc>
              <a:spcBef>
                <a:spcPts val="0"/>
              </a:spcBef>
              <a:spcAft>
                <a:spcPts val="0"/>
              </a:spcAft>
              <a:buClr>
                <a:srgbClr val="C9C9C0"/>
              </a:buClr>
              <a:buSzPts val="1300"/>
              <a:buFont typeface="Tomorrow"/>
              <a:buNone/>
            </a:pPr>
            <a:r>
              <a:rPr b="0" i="0" lang="en-US" sz="1300" u="none" cap="none" strike="noStrike">
                <a:solidFill>
                  <a:srgbClr val="C9C9C0"/>
                </a:solidFill>
                <a:latin typeface="Tomorrow"/>
                <a:ea typeface="Tomorrow"/>
                <a:cs typeface="Tomorrow"/>
                <a:sym typeface="Tomorrow"/>
              </a:rPr>
              <a:t>Embrace a data governance mindset that considers the broader societal impact of data-driven initiatives, fostering responsible and ethical data management practices.</a:t>
            </a:r>
            <a:endParaRPr b="0" i="0" sz="1300" u="none" cap="none" strike="noStrike"/>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preencoded.png" id="574" name="Google Shape;574;p63"/>
          <p:cNvPicPr preferRelativeResize="0"/>
          <p:nvPr/>
        </p:nvPicPr>
        <p:blipFill rotWithShape="1">
          <a:blip r:embed="rId3">
            <a:alphaModFix/>
          </a:blip>
          <a:srcRect b="0" l="0" r="0" t="0"/>
          <a:stretch/>
        </p:blipFill>
        <p:spPr>
          <a:xfrm>
            <a:off x="748784" y="588288"/>
            <a:ext cx="12302133" cy="6063972"/>
          </a:xfrm>
          <a:prstGeom prst="rect">
            <a:avLst/>
          </a:prstGeom>
          <a:noFill/>
          <a:ln>
            <a:noFill/>
          </a:ln>
        </p:spPr>
      </p:pic>
      <p:sp>
        <p:nvSpPr>
          <p:cNvPr id="575" name="Google Shape;575;p63"/>
          <p:cNvSpPr/>
          <p:nvPr/>
        </p:nvSpPr>
        <p:spPr>
          <a:xfrm>
            <a:off x="748784" y="6973133"/>
            <a:ext cx="5348764" cy="66853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SzPts val="4200"/>
              <a:buFont typeface="Arial"/>
              <a:buNone/>
            </a:pPr>
            <a:r>
              <a:t/>
            </a:r>
            <a:endParaRPr b="0" i="0" sz="4200" u="none" cap="none" strike="noStrike"/>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4"/>
          <p:cNvSpPr/>
          <p:nvPr/>
        </p:nvSpPr>
        <p:spPr>
          <a:xfrm>
            <a:off x="793790" y="719852"/>
            <a:ext cx="8199596"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Key Takeaways &amp; Next Steps</a:t>
            </a:r>
            <a:endParaRPr b="0" i="0" sz="4450" u="none" cap="none" strike="noStrike"/>
          </a:p>
        </p:txBody>
      </p:sp>
      <p:sp>
        <p:nvSpPr>
          <p:cNvPr id="582" name="Google Shape;582;p64"/>
          <p:cNvSpPr/>
          <p:nvPr/>
        </p:nvSpPr>
        <p:spPr>
          <a:xfrm>
            <a:off x="793790" y="2902982"/>
            <a:ext cx="3005495" cy="226814"/>
          </a:xfrm>
          <a:prstGeom prst="roundRect">
            <a:avLst>
              <a:gd fmla="val 15001"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4"/>
          <p:cNvSpPr/>
          <p:nvPr/>
        </p:nvSpPr>
        <p:spPr>
          <a:xfrm>
            <a:off x="793790" y="3469958"/>
            <a:ext cx="3005495"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Treat Data as a Business Asset</a:t>
            </a:r>
            <a:endParaRPr b="0" i="0" sz="2200" u="none" cap="none" strike="noStrike"/>
          </a:p>
        </p:txBody>
      </p:sp>
      <p:sp>
        <p:nvSpPr>
          <p:cNvPr id="584" name="Google Shape;584;p64"/>
          <p:cNvSpPr/>
          <p:nvPr/>
        </p:nvSpPr>
        <p:spPr>
          <a:xfrm>
            <a:off x="793790" y="4314706"/>
            <a:ext cx="3005495" cy="217741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Make data discoverable, accessible, and trustworthy through clear ownership and governance, managing it with the same rigor as financial assets.</a:t>
            </a:r>
            <a:endParaRPr b="0" i="0" sz="1750" u="none" cap="none" strike="noStrike"/>
          </a:p>
        </p:txBody>
      </p:sp>
      <p:sp>
        <p:nvSpPr>
          <p:cNvPr id="585" name="Google Shape;585;p64"/>
          <p:cNvSpPr/>
          <p:nvPr/>
        </p:nvSpPr>
        <p:spPr>
          <a:xfrm>
            <a:off x="4139446" y="2562701"/>
            <a:ext cx="3005614" cy="226814"/>
          </a:xfrm>
          <a:prstGeom prst="roundRect">
            <a:avLst>
              <a:gd fmla="val 15001"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4"/>
          <p:cNvSpPr/>
          <p:nvPr/>
        </p:nvSpPr>
        <p:spPr>
          <a:xfrm>
            <a:off x="4139446" y="3129677"/>
            <a:ext cx="3005614" cy="10629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Structure Teams for Balanced Governance</a:t>
            </a:r>
            <a:endParaRPr b="0" i="0" sz="2200" u="none" cap="none" strike="noStrike"/>
          </a:p>
        </p:txBody>
      </p:sp>
      <p:sp>
        <p:nvSpPr>
          <p:cNvPr id="587" name="Google Shape;587;p64"/>
          <p:cNvSpPr/>
          <p:nvPr/>
        </p:nvSpPr>
        <p:spPr>
          <a:xfrm>
            <a:off x="4139446" y="4328755"/>
            <a:ext cx="3005614" cy="217741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Balance strategic, operational, and distributed teams. Centralize for security and compliance; federate where domain expertise matters.</a:t>
            </a:r>
            <a:endParaRPr b="0" i="0" sz="1750" u="none" cap="none" strike="noStrike"/>
          </a:p>
        </p:txBody>
      </p:sp>
      <p:sp>
        <p:nvSpPr>
          <p:cNvPr id="588" name="Google Shape;588;p64"/>
          <p:cNvSpPr/>
          <p:nvPr/>
        </p:nvSpPr>
        <p:spPr>
          <a:xfrm>
            <a:off x="7485221" y="2222421"/>
            <a:ext cx="3005614" cy="226814"/>
          </a:xfrm>
          <a:prstGeom prst="roundRect">
            <a:avLst>
              <a:gd fmla="val 15001"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4"/>
          <p:cNvSpPr/>
          <p:nvPr/>
        </p:nvSpPr>
        <p:spPr>
          <a:xfrm>
            <a:off x="7485221" y="2789396"/>
            <a:ext cx="3005614" cy="10629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Implement Data Products &amp; Contracts</a:t>
            </a:r>
            <a:endParaRPr b="0" i="0" sz="2200" u="none" cap="none" strike="noStrike"/>
          </a:p>
        </p:txBody>
      </p:sp>
      <p:sp>
        <p:nvSpPr>
          <p:cNvPr id="590" name="Google Shape;590;p64"/>
          <p:cNvSpPr/>
          <p:nvPr/>
        </p:nvSpPr>
        <p:spPr>
          <a:xfrm>
            <a:off x="7485221" y="3988475"/>
            <a:ext cx="3005614" cy="290322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Package data as consumable products with defined interfaces. Establish contracts that specify quality expectations and usage terms between producers and consumers.</a:t>
            </a:r>
            <a:endParaRPr b="0" i="0" sz="1750" u="none" cap="none" strike="noStrike"/>
          </a:p>
        </p:txBody>
      </p:sp>
      <p:sp>
        <p:nvSpPr>
          <p:cNvPr id="591" name="Google Shape;591;p64"/>
          <p:cNvSpPr/>
          <p:nvPr/>
        </p:nvSpPr>
        <p:spPr>
          <a:xfrm>
            <a:off x="10830997" y="1882259"/>
            <a:ext cx="3005614" cy="226814"/>
          </a:xfrm>
          <a:prstGeom prst="roundRect">
            <a:avLst>
              <a:gd fmla="val 15001"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4"/>
          <p:cNvSpPr/>
          <p:nvPr/>
        </p:nvSpPr>
        <p:spPr>
          <a:xfrm>
            <a:off x="10830997" y="2449235"/>
            <a:ext cx="3005614" cy="10629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Automate for Sustainable Governance</a:t>
            </a:r>
            <a:endParaRPr b="0" i="0" sz="2200" u="none" cap="none" strike="noStrike"/>
          </a:p>
        </p:txBody>
      </p:sp>
      <p:sp>
        <p:nvSpPr>
          <p:cNvPr id="593" name="Google Shape;593;p64"/>
          <p:cNvSpPr/>
          <p:nvPr/>
        </p:nvSpPr>
        <p:spPr>
          <a:xfrm>
            <a:off x="10830997" y="3648313"/>
            <a:ext cx="3005614" cy="254031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Use AI and automation to monitor quality, enforce policies, and measure governance effectiveness, ensuring consistent standards at scale with minimal overhead.</a:t>
            </a:r>
            <a:endParaRPr b="0" i="0" sz="1750" u="none" cap="none" strike="noStrike"/>
          </a:p>
        </p:txBody>
      </p:sp>
      <p:sp>
        <p:nvSpPr>
          <p:cNvPr id="594" name="Google Shape;594;p64"/>
          <p:cNvSpPr/>
          <p:nvPr/>
        </p:nvSpPr>
        <p:spPr>
          <a:xfrm>
            <a:off x="793790" y="7146846"/>
            <a:ext cx="13042821"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a:t>
            </a:r>
            <a:endParaRPr b="0" i="0" sz="1750" u="none" cap="none" strike="noStrike"/>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5"/>
          <p:cNvSpPr/>
          <p:nvPr/>
        </p:nvSpPr>
        <p:spPr>
          <a:xfrm>
            <a:off x="793790" y="1459825"/>
            <a:ext cx="9568339"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Future Vision of Data Governance</a:t>
            </a:r>
            <a:endParaRPr b="0" i="0" sz="4450" u="none" cap="none" strike="noStrike"/>
          </a:p>
        </p:txBody>
      </p:sp>
      <p:sp>
        <p:nvSpPr>
          <p:cNvPr id="601" name="Google Shape;601;p65"/>
          <p:cNvSpPr/>
          <p:nvPr/>
        </p:nvSpPr>
        <p:spPr>
          <a:xfrm>
            <a:off x="793790" y="2622233"/>
            <a:ext cx="2173724" cy="1306949"/>
          </a:xfrm>
          <a:prstGeom prst="roundRect">
            <a:avLst>
              <a:gd fmla="val 2603"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5"/>
          <p:cNvSpPr/>
          <p:nvPr/>
        </p:nvSpPr>
        <p:spPr>
          <a:xfrm>
            <a:off x="1721167" y="3076337"/>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1</a:t>
            </a:r>
            <a:endParaRPr b="0" i="0" sz="2500" u="none" cap="none" strike="noStrike"/>
          </a:p>
        </p:txBody>
      </p:sp>
      <p:sp>
        <p:nvSpPr>
          <p:cNvPr id="603" name="Google Shape;603;p65"/>
          <p:cNvSpPr/>
          <p:nvPr/>
        </p:nvSpPr>
        <p:spPr>
          <a:xfrm>
            <a:off x="3194328" y="2849047"/>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Agile</a:t>
            </a:r>
            <a:endParaRPr b="0" i="0" sz="2200" u="none" cap="none" strike="noStrike"/>
          </a:p>
        </p:txBody>
      </p:sp>
      <p:sp>
        <p:nvSpPr>
          <p:cNvPr id="604" name="Google Shape;604;p65"/>
          <p:cNvSpPr/>
          <p:nvPr/>
        </p:nvSpPr>
        <p:spPr>
          <a:xfrm>
            <a:off x="3194328" y="3339465"/>
            <a:ext cx="6598920"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Adaptive to changing regulatory and business environments.</a:t>
            </a:r>
            <a:endParaRPr b="0" i="0" sz="1750" u="none" cap="none" strike="noStrike"/>
          </a:p>
        </p:txBody>
      </p:sp>
      <p:sp>
        <p:nvSpPr>
          <p:cNvPr id="605" name="Google Shape;605;p65"/>
          <p:cNvSpPr/>
          <p:nvPr/>
        </p:nvSpPr>
        <p:spPr>
          <a:xfrm>
            <a:off x="3080861" y="3913942"/>
            <a:ext cx="10642402" cy="15240"/>
          </a:xfrm>
          <a:prstGeom prst="roundRect">
            <a:avLst>
              <a:gd fmla="val 2232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5"/>
          <p:cNvSpPr/>
          <p:nvPr/>
        </p:nvSpPr>
        <p:spPr>
          <a:xfrm>
            <a:off x="793790" y="4042529"/>
            <a:ext cx="4347567" cy="1306949"/>
          </a:xfrm>
          <a:prstGeom prst="roundRect">
            <a:avLst>
              <a:gd fmla="val 2603"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5"/>
          <p:cNvSpPr/>
          <p:nvPr/>
        </p:nvSpPr>
        <p:spPr>
          <a:xfrm>
            <a:off x="2808089" y="4496633"/>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2</a:t>
            </a:r>
            <a:endParaRPr b="0" i="0" sz="2500" u="none" cap="none" strike="noStrike"/>
          </a:p>
        </p:txBody>
      </p:sp>
      <p:sp>
        <p:nvSpPr>
          <p:cNvPr id="608" name="Google Shape;608;p65"/>
          <p:cNvSpPr/>
          <p:nvPr/>
        </p:nvSpPr>
        <p:spPr>
          <a:xfrm>
            <a:off x="5368171" y="426934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Resilient</a:t>
            </a:r>
            <a:endParaRPr b="0" i="0" sz="2200" u="none" cap="none" strike="noStrike"/>
          </a:p>
        </p:txBody>
      </p:sp>
      <p:sp>
        <p:nvSpPr>
          <p:cNvPr id="609" name="Google Shape;609;p65"/>
          <p:cNvSpPr/>
          <p:nvPr/>
        </p:nvSpPr>
        <p:spPr>
          <a:xfrm>
            <a:off x="5368171" y="4759762"/>
            <a:ext cx="5223986"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Withstanding disruptions in distributed systems.</a:t>
            </a:r>
            <a:endParaRPr b="0" i="0" sz="1750" u="none" cap="none" strike="noStrike"/>
          </a:p>
        </p:txBody>
      </p:sp>
      <p:sp>
        <p:nvSpPr>
          <p:cNvPr id="610" name="Google Shape;610;p65"/>
          <p:cNvSpPr/>
          <p:nvPr/>
        </p:nvSpPr>
        <p:spPr>
          <a:xfrm>
            <a:off x="5254704" y="5334238"/>
            <a:ext cx="8468558" cy="15240"/>
          </a:xfrm>
          <a:prstGeom prst="roundRect">
            <a:avLst>
              <a:gd fmla="val 2232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5"/>
          <p:cNvSpPr/>
          <p:nvPr/>
        </p:nvSpPr>
        <p:spPr>
          <a:xfrm>
            <a:off x="793790" y="5462826"/>
            <a:ext cx="6521410" cy="1306949"/>
          </a:xfrm>
          <a:prstGeom prst="roundRect">
            <a:avLst>
              <a:gd fmla="val 2603"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5"/>
          <p:cNvSpPr/>
          <p:nvPr/>
        </p:nvSpPr>
        <p:spPr>
          <a:xfrm>
            <a:off x="3895011" y="5916930"/>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3</a:t>
            </a:r>
            <a:endParaRPr b="0" i="0" sz="2500" u="none" cap="none" strike="noStrike"/>
          </a:p>
        </p:txBody>
      </p:sp>
      <p:sp>
        <p:nvSpPr>
          <p:cNvPr id="613" name="Google Shape;613;p65"/>
          <p:cNvSpPr/>
          <p:nvPr/>
        </p:nvSpPr>
        <p:spPr>
          <a:xfrm>
            <a:off x="7542014" y="5689640"/>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Accountable</a:t>
            </a:r>
            <a:endParaRPr b="0" i="0" sz="2200" u="none" cap="none" strike="noStrike"/>
          </a:p>
        </p:txBody>
      </p:sp>
      <p:sp>
        <p:nvSpPr>
          <p:cNvPr id="614" name="Google Shape;614;p65"/>
          <p:cNvSpPr/>
          <p:nvPr/>
        </p:nvSpPr>
        <p:spPr>
          <a:xfrm>
            <a:off x="7542014" y="6180058"/>
            <a:ext cx="5923836"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Ensuring clear accountability across federated models.</a:t>
            </a:r>
            <a:endParaRPr b="0" i="0" sz="1750" u="none" cap="none" strike="noStrike"/>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preencoded.png" id="142" name="Google Shape;142;p39"/>
          <p:cNvPicPr preferRelativeResize="0"/>
          <p:nvPr/>
        </p:nvPicPr>
        <p:blipFill rotWithShape="1">
          <a:blip r:embed="rId3">
            <a:alphaModFix/>
          </a:blip>
          <a:srcRect b="0" l="0" r="0" t="0"/>
          <a:stretch/>
        </p:blipFill>
        <p:spPr>
          <a:xfrm>
            <a:off x="1564958" y="541258"/>
            <a:ext cx="11500366" cy="71876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preencoded.png" id="620" name="Google Shape;620;p66"/>
          <p:cNvPicPr preferRelativeResize="0"/>
          <p:nvPr/>
        </p:nvPicPr>
        <p:blipFill rotWithShape="1">
          <a:blip r:embed="rId3">
            <a:alphaModFix/>
          </a:blip>
          <a:srcRect b="0" l="0" r="0" t="0"/>
          <a:stretch/>
        </p:blipFill>
        <p:spPr>
          <a:xfrm>
            <a:off x="1682234" y="528995"/>
            <a:ext cx="11265932" cy="6162437"/>
          </a:xfrm>
          <a:prstGeom prst="rect">
            <a:avLst/>
          </a:prstGeom>
          <a:noFill/>
          <a:ln>
            <a:noFill/>
          </a:ln>
        </p:spPr>
      </p:pic>
      <p:sp>
        <p:nvSpPr>
          <p:cNvPr id="621" name="Google Shape;621;p66"/>
          <p:cNvSpPr/>
          <p:nvPr/>
        </p:nvSpPr>
        <p:spPr>
          <a:xfrm>
            <a:off x="673298" y="6907768"/>
            <a:ext cx="13283803" cy="307777"/>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E1E1DF"/>
              </a:buClr>
              <a:buSzPts val="1500"/>
              <a:buFont typeface="Tomorrow"/>
              <a:buNone/>
            </a:pPr>
            <a:r>
              <a:rPr b="0" i="0" lang="en-US" sz="1500" u="sng" cap="none" strike="noStrike">
                <a:solidFill>
                  <a:schemeClr val="hlink"/>
                </a:solidFill>
                <a:latin typeface="Tomorrow"/>
                <a:ea typeface="Tomorrow"/>
                <a:cs typeface="Tomorrow"/>
                <a:sym typeface="Tomorrow"/>
                <a:hlinkClick r:id="rId4"/>
              </a:rPr>
              <a:t>Winfried Adalbert Etzel - LinkedIn</a:t>
            </a:r>
            <a:endParaRPr b="0" i="0" sz="1500" u="none" cap="none" strike="noStrike"/>
          </a:p>
        </p:txBody>
      </p:sp>
      <p:sp>
        <p:nvSpPr>
          <p:cNvPr id="622" name="Google Shape;622;p66"/>
          <p:cNvSpPr/>
          <p:nvPr/>
        </p:nvSpPr>
        <p:spPr>
          <a:xfrm>
            <a:off x="673298" y="7431881"/>
            <a:ext cx="13283803" cy="307777"/>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E1E1DF"/>
              </a:buClr>
              <a:buSzPts val="1500"/>
              <a:buFont typeface="Tomorrow"/>
              <a:buNone/>
            </a:pPr>
            <a:r>
              <a:rPr b="0" i="0" lang="en-US" sz="1500" u="sng" cap="none" strike="noStrike">
                <a:solidFill>
                  <a:schemeClr val="hlink"/>
                </a:solidFill>
                <a:latin typeface="Tomorrow"/>
                <a:ea typeface="Tomorrow"/>
                <a:cs typeface="Tomorrow"/>
                <a:sym typeface="Tomorrow"/>
                <a:hlinkClick r:id="rId5"/>
              </a:rPr>
              <a:t>Winfried Adalbert Etzel – Medium</a:t>
            </a:r>
            <a:endParaRPr b="0" i="0" sz="1500" u="none" cap="none" strike="noStrike"/>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7" name="Shape 627"/>
        <p:cNvGrpSpPr/>
        <p:nvPr/>
      </p:nvGrpSpPr>
      <p:grpSpPr>
        <a:xfrm>
          <a:off x="0" y="0"/>
          <a:ext cx="0" cy="0"/>
          <a:chOff x="0" y="0"/>
          <a:chExt cx="0" cy="0"/>
        </a:xfrm>
      </p:grpSpPr>
      <p:sp>
        <p:nvSpPr>
          <p:cNvPr id="628" name="Google Shape;628;p67"/>
          <p:cNvSpPr/>
          <p:nvPr/>
        </p:nvSpPr>
        <p:spPr>
          <a:xfrm>
            <a:off x="608648" y="727829"/>
            <a:ext cx="11510367" cy="543282"/>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3400"/>
              <a:buFont typeface="Tomorrow"/>
              <a:buNone/>
            </a:pPr>
            <a:r>
              <a:rPr b="0" i="0" lang="en-US" sz="3400" u="none" cap="none" strike="noStrike">
                <a:solidFill>
                  <a:srgbClr val="EDEDE8"/>
                </a:solidFill>
                <a:latin typeface="Tomorrow"/>
                <a:ea typeface="Tomorrow"/>
                <a:cs typeface="Tomorrow"/>
                <a:sym typeface="Tomorrow"/>
              </a:rPr>
              <a:t>Case Study: FjordStep's Governance Transformation</a:t>
            </a:r>
            <a:endParaRPr b="0" i="0" sz="3400" u="none" cap="none" strike="noStrike"/>
          </a:p>
        </p:txBody>
      </p:sp>
      <p:sp>
        <p:nvSpPr>
          <p:cNvPr id="629" name="Google Shape;629;p67"/>
          <p:cNvSpPr/>
          <p:nvPr/>
        </p:nvSpPr>
        <p:spPr>
          <a:xfrm>
            <a:off x="7303770" y="1618893"/>
            <a:ext cx="22860" cy="5130641"/>
          </a:xfrm>
          <a:prstGeom prst="roundRect">
            <a:avLst>
              <a:gd fmla="val 11410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67"/>
          <p:cNvSpPr/>
          <p:nvPr/>
        </p:nvSpPr>
        <p:spPr>
          <a:xfrm>
            <a:off x="6620828" y="1998702"/>
            <a:ext cx="521613" cy="22860"/>
          </a:xfrm>
          <a:prstGeom prst="roundRect">
            <a:avLst>
              <a:gd fmla="val 11410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67"/>
          <p:cNvSpPr/>
          <p:nvPr/>
        </p:nvSpPr>
        <p:spPr>
          <a:xfrm>
            <a:off x="7119580" y="1814513"/>
            <a:ext cx="391239" cy="391239"/>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7"/>
          <p:cNvSpPr/>
          <p:nvPr/>
        </p:nvSpPr>
        <p:spPr>
          <a:xfrm>
            <a:off x="7184827" y="1847136"/>
            <a:ext cx="260747" cy="32599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050"/>
              <a:buFont typeface="Tomorrow"/>
              <a:buNone/>
            </a:pPr>
            <a:r>
              <a:rPr b="0" i="0" lang="en-US" sz="2050" u="none" cap="none" strike="noStrike">
                <a:solidFill>
                  <a:srgbClr val="C9C9C0"/>
                </a:solidFill>
                <a:latin typeface="Tomorrow"/>
                <a:ea typeface="Tomorrow"/>
                <a:cs typeface="Tomorrow"/>
                <a:sym typeface="Tomorrow"/>
              </a:rPr>
              <a:t>1</a:t>
            </a:r>
            <a:endParaRPr b="0" i="0" sz="2050" u="none" cap="none" strike="noStrike"/>
          </a:p>
        </p:txBody>
      </p:sp>
      <p:sp>
        <p:nvSpPr>
          <p:cNvPr id="633" name="Google Shape;633;p67"/>
          <p:cNvSpPr/>
          <p:nvPr/>
        </p:nvSpPr>
        <p:spPr>
          <a:xfrm>
            <a:off x="3984903" y="1792724"/>
            <a:ext cx="2460903" cy="271701"/>
          </a:xfrm>
          <a:prstGeom prst="rect">
            <a:avLst/>
          </a:prstGeom>
          <a:noFill/>
          <a:ln>
            <a:noFill/>
          </a:ln>
        </p:spPr>
        <p:txBody>
          <a:bodyPr anchorCtr="0" anchor="t" bIns="0" lIns="0" spcFirstLastPara="1" rIns="0" wrap="square" tIns="0">
            <a:noAutofit/>
          </a:bodyPr>
          <a:lstStyle/>
          <a:p>
            <a:pPr indent="0" lvl="0" marL="0" marR="0" rtl="0" algn="r">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Problem Identification</a:t>
            </a:r>
            <a:endParaRPr b="0" i="0" sz="1700" u="none" cap="none" strike="noStrike"/>
          </a:p>
        </p:txBody>
      </p:sp>
      <p:sp>
        <p:nvSpPr>
          <p:cNvPr id="634" name="Google Shape;634;p67"/>
          <p:cNvSpPr/>
          <p:nvPr/>
        </p:nvSpPr>
        <p:spPr>
          <a:xfrm>
            <a:off x="608648" y="2168723"/>
            <a:ext cx="5837158" cy="1112996"/>
          </a:xfrm>
          <a:prstGeom prst="rect">
            <a:avLst/>
          </a:prstGeom>
          <a:noFill/>
          <a:ln>
            <a:noFill/>
          </a:ln>
        </p:spPr>
        <p:txBody>
          <a:bodyPr anchorCtr="0" anchor="t" bIns="0" lIns="0" spcFirstLastPara="1" rIns="0" wrap="square" tIns="0">
            <a:noAutofit/>
          </a:bodyPr>
          <a:lstStyle/>
          <a:p>
            <a:pPr indent="0" lvl="0" marL="0" marR="0" rtl="0" algn="r">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FjordStep struggled with data inconsistencies across sales, finance and inventory systems. Reports frequently showed conflicting numbers, leading to lost time reconciling differences and eroding executive trust in data-driven decisions.</a:t>
            </a:r>
            <a:endParaRPr b="0" i="0" sz="1350" u="none" cap="none" strike="noStrike"/>
          </a:p>
        </p:txBody>
      </p:sp>
      <p:sp>
        <p:nvSpPr>
          <p:cNvPr id="635" name="Google Shape;635;p67"/>
          <p:cNvSpPr/>
          <p:nvPr/>
        </p:nvSpPr>
        <p:spPr>
          <a:xfrm>
            <a:off x="7487960" y="2868097"/>
            <a:ext cx="521613" cy="22860"/>
          </a:xfrm>
          <a:prstGeom prst="roundRect">
            <a:avLst>
              <a:gd fmla="val 11410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7"/>
          <p:cNvSpPr/>
          <p:nvPr/>
        </p:nvSpPr>
        <p:spPr>
          <a:xfrm>
            <a:off x="7119580" y="2683907"/>
            <a:ext cx="391239" cy="391239"/>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7"/>
          <p:cNvSpPr/>
          <p:nvPr/>
        </p:nvSpPr>
        <p:spPr>
          <a:xfrm>
            <a:off x="7184827" y="2716530"/>
            <a:ext cx="260747" cy="32599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050"/>
              <a:buFont typeface="Tomorrow"/>
              <a:buNone/>
            </a:pPr>
            <a:r>
              <a:rPr b="0" i="0" lang="en-US" sz="2050" u="none" cap="none" strike="noStrike">
                <a:solidFill>
                  <a:srgbClr val="C9C9C0"/>
                </a:solidFill>
                <a:latin typeface="Tomorrow"/>
                <a:ea typeface="Tomorrow"/>
                <a:cs typeface="Tomorrow"/>
                <a:sym typeface="Tomorrow"/>
              </a:rPr>
              <a:t>2</a:t>
            </a:r>
            <a:endParaRPr b="0" i="0" sz="2050" u="none" cap="none" strike="noStrike"/>
          </a:p>
        </p:txBody>
      </p:sp>
      <p:sp>
        <p:nvSpPr>
          <p:cNvPr id="638" name="Google Shape;638;p67"/>
          <p:cNvSpPr/>
          <p:nvPr/>
        </p:nvSpPr>
        <p:spPr>
          <a:xfrm>
            <a:off x="8184594" y="2662118"/>
            <a:ext cx="4508421" cy="271701"/>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Governance Framework Implementation</a:t>
            </a:r>
            <a:endParaRPr b="0" i="0" sz="1700" u="none" cap="none" strike="noStrike"/>
          </a:p>
        </p:txBody>
      </p:sp>
      <p:sp>
        <p:nvSpPr>
          <p:cNvPr id="639" name="Google Shape;639;p67"/>
          <p:cNvSpPr/>
          <p:nvPr/>
        </p:nvSpPr>
        <p:spPr>
          <a:xfrm>
            <a:off x="8184594" y="3038118"/>
            <a:ext cx="5837158" cy="1112996"/>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The company established a federated governance model with a central data office setting standards while domain teams (sales, finance, operations) took ownership of their respective data domains. Clear accountability was established using the OAR model.</a:t>
            </a:r>
            <a:endParaRPr b="0" i="0" sz="1350" u="none" cap="none" strike="noStrike"/>
          </a:p>
        </p:txBody>
      </p:sp>
      <p:sp>
        <p:nvSpPr>
          <p:cNvPr id="640" name="Google Shape;640;p67"/>
          <p:cNvSpPr/>
          <p:nvPr/>
        </p:nvSpPr>
        <p:spPr>
          <a:xfrm>
            <a:off x="6620828" y="4009192"/>
            <a:ext cx="521613" cy="22860"/>
          </a:xfrm>
          <a:prstGeom prst="roundRect">
            <a:avLst>
              <a:gd fmla="val 11410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67"/>
          <p:cNvSpPr/>
          <p:nvPr/>
        </p:nvSpPr>
        <p:spPr>
          <a:xfrm>
            <a:off x="7119580" y="3825002"/>
            <a:ext cx="391239" cy="391239"/>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7"/>
          <p:cNvSpPr/>
          <p:nvPr/>
        </p:nvSpPr>
        <p:spPr>
          <a:xfrm>
            <a:off x="7184827" y="3857625"/>
            <a:ext cx="260747" cy="32599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050"/>
              <a:buFont typeface="Tomorrow"/>
              <a:buNone/>
            </a:pPr>
            <a:r>
              <a:rPr b="0" i="0" lang="en-US" sz="2050" u="none" cap="none" strike="noStrike">
                <a:solidFill>
                  <a:srgbClr val="C9C9C0"/>
                </a:solidFill>
                <a:latin typeface="Tomorrow"/>
                <a:ea typeface="Tomorrow"/>
                <a:cs typeface="Tomorrow"/>
                <a:sym typeface="Tomorrow"/>
              </a:rPr>
              <a:t>3</a:t>
            </a:r>
            <a:endParaRPr b="0" i="0" sz="2050" u="none" cap="none" strike="noStrike"/>
          </a:p>
        </p:txBody>
      </p:sp>
      <p:sp>
        <p:nvSpPr>
          <p:cNvPr id="643" name="Google Shape;643;p67"/>
          <p:cNvSpPr/>
          <p:nvPr/>
        </p:nvSpPr>
        <p:spPr>
          <a:xfrm>
            <a:off x="3491746" y="3803213"/>
            <a:ext cx="2954060" cy="271701"/>
          </a:xfrm>
          <a:prstGeom prst="rect">
            <a:avLst/>
          </a:prstGeom>
          <a:noFill/>
          <a:ln>
            <a:noFill/>
          </a:ln>
        </p:spPr>
        <p:txBody>
          <a:bodyPr anchorCtr="0" anchor="t" bIns="0" lIns="0" spcFirstLastPara="1" rIns="0" wrap="square" tIns="0">
            <a:noAutofit/>
          </a:bodyPr>
          <a:lstStyle/>
          <a:p>
            <a:pPr indent="0" lvl="0" marL="0" marR="0" rtl="0" algn="r">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Data Product Development</a:t>
            </a:r>
            <a:endParaRPr b="0" i="0" sz="1700" u="none" cap="none" strike="noStrike"/>
          </a:p>
        </p:txBody>
      </p:sp>
      <p:sp>
        <p:nvSpPr>
          <p:cNvPr id="644" name="Google Shape;644;p67"/>
          <p:cNvSpPr/>
          <p:nvPr/>
        </p:nvSpPr>
        <p:spPr>
          <a:xfrm>
            <a:off x="608648" y="4179213"/>
            <a:ext cx="5837158" cy="1112996"/>
          </a:xfrm>
          <a:prstGeom prst="rect">
            <a:avLst/>
          </a:prstGeom>
          <a:noFill/>
          <a:ln>
            <a:noFill/>
          </a:ln>
        </p:spPr>
        <p:txBody>
          <a:bodyPr anchorCtr="0" anchor="t" bIns="0" lIns="0" spcFirstLastPara="1" rIns="0" wrap="square" tIns="0">
            <a:noAutofit/>
          </a:bodyPr>
          <a:lstStyle/>
          <a:p>
            <a:pPr indent="0" lvl="0" marL="0" marR="0" rtl="0" algn="r">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Each domain created standardized data products with formal contracts. The sales team's transaction data product established SLAs for data freshness and quality, with finance as a key consumer. This formalized previously ad-hoc data sharing practices.</a:t>
            </a:r>
            <a:endParaRPr b="0" i="0" sz="1350" u="none" cap="none" strike="noStrike"/>
          </a:p>
        </p:txBody>
      </p:sp>
      <p:sp>
        <p:nvSpPr>
          <p:cNvPr id="645" name="Google Shape;645;p67"/>
          <p:cNvSpPr/>
          <p:nvPr/>
        </p:nvSpPr>
        <p:spPr>
          <a:xfrm>
            <a:off x="7487960" y="5014436"/>
            <a:ext cx="521613" cy="22860"/>
          </a:xfrm>
          <a:prstGeom prst="roundRect">
            <a:avLst>
              <a:gd fmla="val 114108"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7"/>
          <p:cNvSpPr/>
          <p:nvPr/>
        </p:nvSpPr>
        <p:spPr>
          <a:xfrm>
            <a:off x="7119580" y="4830247"/>
            <a:ext cx="391239" cy="391239"/>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7"/>
          <p:cNvSpPr/>
          <p:nvPr/>
        </p:nvSpPr>
        <p:spPr>
          <a:xfrm>
            <a:off x="7184827" y="4862870"/>
            <a:ext cx="260747" cy="32599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050"/>
              <a:buFont typeface="Tomorrow"/>
              <a:buNone/>
            </a:pPr>
            <a:r>
              <a:rPr b="0" i="0" lang="en-US" sz="2050" u="none" cap="none" strike="noStrike">
                <a:solidFill>
                  <a:srgbClr val="C9C9C0"/>
                </a:solidFill>
                <a:latin typeface="Tomorrow"/>
                <a:ea typeface="Tomorrow"/>
                <a:cs typeface="Tomorrow"/>
                <a:sym typeface="Tomorrow"/>
              </a:rPr>
              <a:t>4</a:t>
            </a:r>
            <a:endParaRPr b="0" i="0" sz="2050" u="none" cap="none" strike="noStrike"/>
          </a:p>
        </p:txBody>
      </p:sp>
      <p:sp>
        <p:nvSpPr>
          <p:cNvPr id="648" name="Google Shape;648;p67"/>
          <p:cNvSpPr/>
          <p:nvPr/>
        </p:nvSpPr>
        <p:spPr>
          <a:xfrm>
            <a:off x="8184594" y="4808458"/>
            <a:ext cx="2173724" cy="271701"/>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Results Achieved</a:t>
            </a:r>
            <a:endParaRPr b="0" i="0" sz="1700" u="none" cap="none" strike="noStrike"/>
          </a:p>
        </p:txBody>
      </p:sp>
      <p:sp>
        <p:nvSpPr>
          <p:cNvPr id="649" name="Google Shape;649;p67"/>
          <p:cNvSpPr/>
          <p:nvPr/>
        </p:nvSpPr>
        <p:spPr>
          <a:xfrm>
            <a:off x="8184594" y="5184458"/>
            <a:ext cx="5837158" cy="1391245"/>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After six months, report discrepancies dropped by 78%. Time spent on reconciliation decreased by 15 hours weekly, while data-driven decision confidence increased across executive leadership. The governance framework scaled successfully as the company expanded into new markets.</a:t>
            </a:r>
            <a:endParaRPr b="0" i="0" sz="1350" u="none" cap="none" strike="noStrike"/>
          </a:p>
        </p:txBody>
      </p:sp>
      <p:sp>
        <p:nvSpPr>
          <p:cNvPr id="650" name="Google Shape;650;p67"/>
          <p:cNvSpPr/>
          <p:nvPr/>
        </p:nvSpPr>
        <p:spPr>
          <a:xfrm>
            <a:off x="608648" y="6945154"/>
            <a:ext cx="13413105" cy="556498"/>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FjordStep's experience demonstrates how federated governance can transform data practices even in organizations with established but problematic data systems. By clearly defining ownership and implementing product thinking, they achieved both technical improvements and business outcomes.</a:t>
            </a:r>
            <a:endParaRPr b="0" i="0" sz="1350" u="none" cap="none" strike="noStrike"/>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5" name="Shape 655"/>
        <p:cNvGrpSpPr/>
        <p:nvPr/>
      </p:nvGrpSpPr>
      <p:grpSpPr>
        <a:xfrm>
          <a:off x="0" y="0"/>
          <a:ext cx="0" cy="0"/>
          <a:chOff x="0" y="0"/>
          <a:chExt cx="0" cy="0"/>
        </a:xfrm>
      </p:grpSpPr>
      <p:pic>
        <p:nvPicPr>
          <p:cNvPr descr="preencoded.png" id="656" name="Google Shape;656;p68"/>
          <p:cNvPicPr preferRelativeResize="0"/>
          <p:nvPr/>
        </p:nvPicPr>
        <p:blipFill rotWithShape="1">
          <a:blip r:embed="rId3">
            <a:alphaModFix/>
          </a:blip>
          <a:srcRect b="0" l="0" r="0" t="0"/>
          <a:stretch/>
        </p:blipFill>
        <p:spPr>
          <a:xfrm>
            <a:off x="9144000" y="0"/>
            <a:ext cx="5486400" cy="8232696"/>
          </a:xfrm>
          <a:prstGeom prst="rect">
            <a:avLst/>
          </a:prstGeom>
          <a:noFill/>
          <a:ln>
            <a:noFill/>
          </a:ln>
        </p:spPr>
      </p:pic>
      <p:sp>
        <p:nvSpPr>
          <p:cNvPr id="657" name="Google Shape;657;p68"/>
          <p:cNvSpPr/>
          <p:nvPr/>
        </p:nvSpPr>
        <p:spPr>
          <a:xfrm>
            <a:off x="612815" y="481489"/>
            <a:ext cx="7918371" cy="1094423"/>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EDEDE8"/>
              </a:buClr>
              <a:buSzPts val="3400"/>
              <a:buFont typeface="Tomorrow"/>
              <a:buNone/>
            </a:pPr>
            <a:r>
              <a:rPr b="0" i="0" lang="en-US" sz="3400" u="none" cap="none" strike="noStrike">
                <a:solidFill>
                  <a:srgbClr val="EDEDE8"/>
                </a:solidFill>
                <a:latin typeface="Tomorrow"/>
                <a:ea typeface="Tomorrow"/>
                <a:cs typeface="Tomorrow"/>
                <a:sym typeface="Tomorrow"/>
              </a:rPr>
              <a:t>Data Stewardship: Evolving Roles in Federated Organizations</a:t>
            </a:r>
            <a:endParaRPr b="0" i="0" sz="3400" u="none" cap="none" strike="noStrike"/>
          </a:p>
        </p:txBody>
      </p:sp>
      <p:sp>
        <p:nvSpPr>
          <p:cNvPr id="658" name="Google Shape;658;p68"/>
          <p:cNvSpPr/>
          <p:nvPr/>
        </p:nvSpPr>
        <p:spPr>
          <a:xfrm>
            <a:off x="612815" y="1838563"/>
            <a:ext cx="7918371" cy="560308"/>
          </a:xfrm>
          <a:prstGeom prst="rect">
            <a:avLst/>
          </a:prstGeom>
          <a:noFill/>
          <a:ln>
            <a:noFill/>
          </a:ln>
        </p:spPr>
        <p:txBody>
          <a:bodyPr anchorCtr="0" anchor="t" bIns="0" lIns="0" spcFirstLastPara="1" rIns="0" wrap="square" tIns="0">
            <a:noAutofit/>
          </a:bodyPr>
          <a:lstStyle/>
          <a:p>
            <a:pPr indent="0" lvl="0" marL="0" marR="0" rtl="0" algn="l">
              <a:lnSpc>
                <a:spcPct val="162962"/>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Traditional stewardship models struggle in distributed environments where business domains maintain autonomy.</a:t>
            </a:r>
            <a:endParaRPr b="0" i="0" sz="1350" u="none" cap="none" strike="noStrike"/>
          </a:p>
        </p:txBody>
      </p:sp>
      <p:pic>
        <p:nvPicPr>
          <p:cNvPr descr="preencoded.png" id="659" name="Google Shape;659;p68"/>
          <p:cNvPicPr preferRelativeResize="0"/>
          <p:nvPr/>
        </p:nvPicPr>
        <p:blipFill rotWithShape="1">
          <a:blip r:embed="rId4">
            <a:alphaModFix/>
          </a:blip>
          <a:srcRect b="0" l="0" r="0" t="0"/>
          <a:stretch/>
        </p:blipFill>
        <p:spPr>
          <a:xfrm>
            <a:off x="612815" y="2595801"/>
            <a:ext cx="875467" cy="1288852"/>
          </a:xfrm>
          <a:prstGeom prst="rect">
            <a:avLst/>
          </a:prstGeom>
          <a:noFill/>
          <a:ln>
            <a:noFill/>
          </a:ln>
        </p:spPr>
      </p:pic>
      <p:sp>
        <p:nvSpPr>
          <p:cNvPr id="660" name="Google Shape;660;p68"/>
          <p:cNvSpPr/>
          <p:nvPr/>
        </p:nvSpPr>
        <p:spPr>
          <a:xfrm>
            <a:off x="1750933" y="2770823"/>
            <a:ext cx="2188726" cy="273487"/>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From Control</a:t>
            </a:r>
            <a:endParaRPr b="0" i="0" sz="1700" u="none" cap="none" strike="noStrike"/>
          </a:p>
        </p:txBody>
      </p:sp>
      <p:sp>
        <p:nvSpPr>
          <p:cNvPr id="661" name="Google Shape;661;p68"/>
          <p:cNvSpPr/>
          <p:nvPr/>
        </p:nvSpPr>
        <p:spPr>
          <a:xfrm>
            <a:off x="1750933" y="3149322"/>
            <a:ext cx="6780252" cy="560308"/>
          </a:xfrm>
          <a:prstGeom prst="rect">
            <a:avLst/>
          </a:prstGeom>
          <a:noFill/>
          <a:ln>
            <a:noFill/>
          </a:ln>
        </p:spPr>
        <p:txBody>
          <a:bodyPr anchorCtr="0" anchor="t" bIns="0" lIns="0" spcFirstLastPara="1" rIns="0" wrap="square" tIns="0">
            <a:noAutofit/>
          </a:bodyPr>
          <a:lstStyle/>
          <a:p>
            <a:pPr indent="0" lvl="0" marL="0" marR="0" rtl="0" algn="l">
              <a:lnSpc>
                <a:spcPct val="162962"/>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Stewards once acted as gatekeepers enforcing standardized rules across the enterprise.</a:t>
            </a:r>
            <a:endParaRPr b="0" i="0" sz="1350" u="none" cap="none" strike="noStrike"/>
          </a:p>
        </p:txBody>
      </p:sp>
      <p:pic>
        <p:nvPicPr>
          <p:cNvPr descr="preencoded.png" id="662" name="Google Shape;662;p68"/>
          <p:cNvPicPr preferRelativeResize="0"/>
          <p:nvPr/>
        </p:nvPicPr>
        <p:blipFill rotWithShape="1">
          <a:blip r:embed="rId5">
            <a:alphaModFix/>
          </a:blip>
          <a:srcRect b="0" l="0" r="0" t="0"/>
          <a:stretch/>
        </p:blipFill>
        <p:spPr>
          <a:xfrm>
            <a:off x="612815" y="3884652"/>
            <a:ext cx="875467" cy="1288852"/>
          </a:xfrm>
          <a:prstGeom prst="rect">
            <a:avLst/>
          </a:prstGeom>
          <a:noFill/>
          <a:ln>
            <a:noFill/>
          </a:ln>
        </p:spPr>
      </p:pic>
      <p:sp>
        <p:nvSpPr>
          <p:cNvPr id="663" name="Google Shape;663;p68"/>
          <p:cNvSpPr/>
          <p:nvPr/>
        </p:nvSpPr>
        <p:spPr>
          <a:xfrm>
            <a:off x="1750933" y="4059674"/>
            <a:ext cx="2575084" cy="273487"/>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To Domain Enablement</a:t>
            </a:r>
            <a:endParaRPr b="0" i="0" sz="1700" u="none" cap="none" strike="noStrike"/>
          </a:p>
        </p:txBody>
      </p:sp>
      <p:sp>
        <p:nvSpPr>
          <p:cNvPr id="664" name="Google Shape;664;p68"/>
          <p:cNvSpPr/>
          <p:nvPr/>
        </p:nvSpPr>
        <p:spPr>
          <a:xfrm>
            <a:off x="1750933" y="4438174"/>
            <a:ext cx="6780252" cy="560308"/>
          </a:xfrm>
          <a:prstGeom prst="rect">
            <a:avLst/>
          </a:prstGeom>
          <a:noFill/>
          <a:ln>
            <a:noFill/>
          </a:ln>
        </p:spPr>
        <p:txBody>
          <a:bodyPr anchorCtr="0" anchor="t" bIns="0" lIns="0" spcFirstLastPara="1" rIns="0" wrap="square" tIns="0">
            <a:noAutofit/>
          </a:bodyPr>
          <a:lstStyle/>
          <a:p>
            <a:pPr indent="0" lvl="0" marL="0" marR="0" rtl="0" algn="l">
              <a:lnSpc>
                <a:spcPct val="162962"/>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Modern stewards coach domain teams on governance within computational boundaries.</a:t>
            </a:r>
            <a:endParaRPr b="0" i="0" sz="1350" u="none" cap="none" strike="noStrike"/>
          </a:p>
        </p:txBody>
      </p:sp>
      <p:pic>
        <p:nvPicPr>
          <p:cNvPr descr="preencoded.png" id="665" name="Google Shape;665;p68"/>
          <p:cNvPicPr preferRelativeResize="0"/>
          <p:nvPr/>
        </p:nvPicPr>
        <p:blipFill rotWithShape="1">
          <a:blip r:embed="rId6">
            <a:alphaModFix/>
          </a:blip>
          <a:srcRect b="0" l="0" r="0" t="0"/>
          <a:stretch/>
        </p:blipFill>
        <p:spPr>
          <a:xfrm>
            <a:off x="612815" y="5173504"/>
            <a:ext cx="875467" cy="1288852"/>
          </a:xfrm>
          <a:prstGeom prst="rect">
            <a:avLst/>
          </a:prstGeom>
          <a:noFill/>
          <a:ln>
            <a:noFill/>
          </a:ln>
        </p:spPr>
      </p:pic>
      <p:sp>
        <p:nvSpPr>
          <p:cNvPr id="666" name="Google Shape;666;p68"/>
          <p:cNvSpPr/>
          <p:nvPr/>
        </p:nvSpPr>
        <p:spPr>
          <a:xfrm>
            <a:off x="1750933" y="5348526"/>
            <a:ext cx="2358271" cy="273487"/>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To Value Acceleration</a:t>
            </a:r>
            <a:endParaRPr b="0" i="0" sz="1700" u="none" cap="none" strike="noStrike"/>
          </a:p>
        </p:txBody>
      </p:sp>
      <p:sp>
        <p:nvSpPr>
          <p:cNvPr id="667" name="Google Shape;667;p68"/>
          <p:cNvSpPr/>
          <p:nvPr/>
        </p:nvSpPr>
        <p:spPr>
          <a:xfrm>
            <a:off x="1750933" y="5727025"/>
            <a:ext cx="6780252" cy="560308"/>
          </a:xfrm>
          <a:prstGeom prst="rect">
            <a:avLst/>
          </a:prstGeom>
          <a:noFill/>
          <a:ln>
            <a:noFill/>
          </a:ln>
        </p:spPr>
        <p:txBody>
          <a:bodyPr anchorCtr="0" anchor="t" bIns="0" lIns="0" spcFirstLastPara="1" rIns="0" wrap="square" tIns="0">
            <a:noAutofit/>
          </a:bodyPr>
          <a:lstStyle/>
          <a:p>
            <a:pPr indent="0" lvl="0" marL="0" marR="0" rtl="0" algn="l">
              <a:lnSpc>
                <a:spcPct val="162962"/>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Today's stewards facilitate cross-domain data contracts that unlock business value.</a:t>
            </a:r>
            <a:endParaRPr b="0" i="0" sz="1350" u="none" cap="none" strike="noStrike"/>
          </a:p>
        </p:txBody>
      </p:sp>
      <p:pic>
        <p:nvPicPr>
          <p:cNvPr descr="preencoded.png" id="668" name="Google Shape;668;p68"/>
          <p:cNvPicPr preferRelativeResize="0"/>
          <p:nvPr/>
        </p:nvPicPr>
        <p:blipFill rotWithShape="1">
          <a:blip r:embed="rId7">
            <a:alphaModFix/>
          </a:blip>
          <a:srcRect b="0" l="0" r="0" t="0"/>
          <a:stretch/>
        </p:blipFill>
        <p:spPr>
          <a:xfrm>
            <a:off x="612815" y="6462355"/>
            <a:ext cx="875467" cy="1288852"/>
          </a:xfrm>
          <a:prstGeom prst="rect">
            <a:avLst/>
          </a:prstGeom>
          <a:noFill/>
          <a:ln>
            <a:noFill/>
          </a:ln>
        </p:spPr>
      </p:pic>
      <p:sp>
        <p:nvSpPr>
          <p:cNvPr id="669" name="Google Shape;669;p68"/>
          <p:cNvSpPr/>
          <p:nvPr/>
        </p:nvSpPr>
        <p:spPr>
          <a:xfrm>
            <a:off x="1750933" y="6637377"/>
            <a:ext cx="3010614" cy="273487"/>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C9C9C0"/>
              </a:buClr>
              <a:buSzPts val="1700"/>
              <a:buFont typeface="Tomorrow"/>
              <a:buNone/>
            </a:pPr>
            <a:r>
              <a:rPr b="0" i="0" lang="en-US" sz="1700" u="none" cap="none" strike="noStrike">
                <a:solidFill>
                  <a:srgbClr val="C9C9C0"/>
                </a:solidFill>
                <a:latin typeface="Tomorrow"/>
                <a:ea typeface="Tomorrow"/>
                <a:cs typeface="Tomorrow"/>
                <a:sym typeface="Tomorrow"/>
              </a:rPr>
              <a:t>To Governance Automation</a:t>
            </a:r>
            <a:endParaRPr b="0" i="0" sz="1700" u="none" cap="none" strike="noStrike"/>
          </a:p>
        </p:txBody>
      </p:sp>
      <p:sp>
        <p:nvSpPr>
          <p:cNvPr id="670" name="Google Shape;670;p68"/>
          <p:cNvSpPr/>
          <p:nvPr/>
        </p:nvSpPr>
        <p:spPr>
          <a:xfrm>
            <a:off x="1750933" y="7015877"/>
            <a:ext cx="6780252" cy="560308"/>
          </a:xfrm>
          <a:prstGeom prst="rect">
            <a:avLst/>
          </a:prstGeom>
          <a:noFill/>
          <a:ln>
            <a:noFill/>
          </a:ln>
        </p:spPr>
        <p:txBody>
          <a:bodyPr anchorCtr="0" anchor="t" bIns="0" lIns="0" spcFirstLastPara="1" rIns="0" wrap="square" tIns="0">
            <a:noAutofit/>
          </a:bodyPr>
          <a:lstStyle/>
          <a:p>
            <a:pPr indent="0" lvl="0" marL="0" marR="0" rtl="0" algn="l">
              <a:lnSpc>
                <a:spcPct val="162962"/>
              </a:lnSpc>
              <a:spcBef>
                <a:spcPts val="0"/>
              </a:spcBef>
              <a:spcAft>
                <a:spcPts val="0"/>
              </a:spcAft>
              <a:buClr>
                <a:srgbClr val="C9C9C0"/>
              </a:buClr>
              <a:buSzPts val="1350"/>
              <a:buFont typeface="Tomorrow"/>
              <a:buNone/>
            </a:pPr>
            <a:r>
              <a:rPr b="0" i="0" lang="en-US" sz="1350" u="none" cap="none" strike="noStrike">
                <a:solidFill>
                  <a:srgbClr val="C9C9C0"/>
                </a:solidFill>
                <a:latin typeface="Tomorrow"/>
                <a:ea typeface="Tomorrow"/>
                <a:cs typeface="Tomorrow"/>
                <a:sym typeface="Tomorrow"/>
              </a:rPr>
              <a:t>Future stewards implement computational guardrails that scale governance seamlessly.</a:t>
            </a:r>
            <a:endParaRPr b="0" i="0" sz="1350" u="none" cap="none" strike="noStrike"/>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5" name="Shape 675"/>
        <p:cNvGrpSpPr/>
        <p:nvPr/>
      </p:nvGrpSpPr>
      <p:grpSpPr>
        <a:xfrm>
          <a:off x="0" y="0"/>
          <a:ext cx="0" cy="0"/>
          <a:chOff x="0" y="0"/>
          <a:chExt cx="0" cy="0"/>
        </a:xfrm>
      </p:grpSpPr>
      <p:sp>
        <p:nvSpPr>
          <p:cNvPr id="676" name="Google Shape;676;p69"/>
          <p:cNvSpPr/>
          <p:nvPr/>
        </p:nvSpPr>
        <p:spPr>
          <a:xfrm>
            <a:off x="670203" y="678775"/>
            <a:ext cx="13187243" cy="598408"/>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EDEDE8"/>
              </a:buClr>
              <a:buSzPts val="3750"/>
              <a:buFont typeface="Tomorrow"/>
              <a:buNone/>
            </a:pPr>
            <a:r>
              <a:rPr b="0" i="0" lang="en-US" sz="3750" u="none" cap="none" strike="noStrike">
                <a:solidFill>
                  <a:srgbClr val="EDEDE8"/>
                </a:solidFill>
                <a:latin typeface="Tomorrow"/>
                <a:ea typeface="Tomorrow"/>
                <a:cs typeface="Tomorrow"/>
                <a:sym typeface="Tomorrow"/>
              </a:rPr>
              <a:t>Long-Term Maintenance of Data Governance Practices</a:t>
            </a:r>
            <a:endParaRPr b="0" i="0" sz="3750" u="none" cap="none" strike="noStrike"/>
          </a:p>
        </p:txBody>
      </p:sp>
      <p:sp>
        <p:nvSpPr>
          <p:cNvPr id="677" name="Google Shape;677;p69"/>
          <p:cNvSpPr/>
          <p:nvPr/>
        </p:nvSpPr>
        <p:spPr>
          <a:xfrm>
            <a:off x="2670453" y="2209919"/>
            <a:ext cx="2393871" cy="299204"/>
          </a:xfrm>
          <a:prstGeom prst="rect">
            <a:avLst/>
          </a:prstGeom>
          <a:noFill/>
          <a:ln>
            <a:noFill/>
          </a:ln>
        </p:spPr>
        <p:txBody>
          <a:bodyPr anchorCtr="0" anchor="t" bIns="0" lIns="0" spcFirstLastPara="1" rIns="0" wrap="square" tIns="0">
            <a:noAutofit/>
          </a:bodyPr>
          <a:lstStyle/>
          <a:p>
            <a:pPr indent="0" lvl="0" marL="0" marR="0" rtl="0" algn="r">
              <a:lnSpc>
                <a:spcPct val="127027"/>
              </a:lnSpc>
              <a:spcBef>
                <a:spcPts val="0"/>
              </a:spcBef>
              <a:spcAft>
                <a:spcPts val="0"/>
              </a:spcAft>
              <a:buClr>
                <a:srgbClr val="C9C9C0"/>
              </a:buClr>
              <a:buSzPts val="1850"/>
              <a:buFont typeface="Tomorrow"/>
              <a:buNone/>
            </a:pPr>
            <a:r>
              <a:rPr b="0" i="0" lang="en-US" sz="1850" u="none" cap="none" strike="noStrike">
                <a:solidFill>
                  <a:srgbClr val="C9C9C0"/>
                </a:solidFill>
                <a:latin typeface="Tomorrow"/>
                <a:ea typeface="Tomorrow"/>
                <a:cs typeface="Tomorrow"/>
                <a:sym typeface="Tomorrow"/>
              </a:rPr>
              <a:t>Monitor</a:t>
            </a:r>
            <a:endParaRPr b="0" i="0" sz="1850" u="none" cap="none" strike="noStrike"/>
          </a:p>
        </p:txBody>
      </p:sp>
      <p:sp>
        <p:nvSpPr>
          <p:cNvPr id="678" name="Google Shape;678;p69"/>
          <p:cNvSpPr/>
          <p:nvPr/>
        </p:nvSpPr>
        <p:spPr>
          <a:xfrm>
            <a:off x="670203" y="2624018"/>
            <a:ext cx="4394121" cy="306467"/>
          </a:xfrm>
          <a:prstGeom prst="rect">
            <a:avLst/>
          </a:prstGeom>
          <a:noFill/>
          <a:ln>
            <a:noFill/>
          </a:ln>
        </p:spPr>
        <p:txBody>
          <a:bodyPr anchorCtr="0" anchor="t" bIns="0" lIns="0" spcFirstLastPara="1" rIns="0" wrap="square" tIns="0">
            <a:noAutofit/>
          </a:bodyPr>
          <a:lstStyle/>
          <a:p>
            <a:pPr indent="0" lvl="0" marL="0" marR="0" rtl="0" algn="r">
              <a:lnSpc>
                <a:spcPct val="160000"/>
              </a:lnSpc>
              <a:spcBef>
                <a:spcPts val="0"/>
              </a:spcBef>
              <a:spcAft>
                <a:spcPts val="0"/>
              </a:spcAft>
              <a:buClr>
                <a:srgbClr val="C9C9C0"/>
              </a:buClr>
              <a:buSzPts val="1500"/>
              <a:buFont typeface="Tomorrow"/>
              <a:buNone/>
            </a:pPr>
            <a:r>
              <a:rPr b="0" i="0" lang="en-US" sz="1500" u="none" cap="none" strike="noStrike">
                <a:solidFill>
                  <a:srgbClr val="C9C9C0"/>
                </a:solidFill>
                <a:latin typeface="Tomorrow"/>
                <a:ea typeface="Tomorrow"/>
                <a:cs typeface="Tomorrow"/>
                <a:sym typeface="Tomorrow"/>
              </a:rPr>
              <a:t>Track governance KPIs and compliance</a:t>
            </a:r>
            <a:endParaRPr b="0" i="0" sz="1500" u="none" cap="none" strike="noStrike"/>
          </a:p>
        </p:txBody>
      </p:sp>
      <p:pic>
        <p:nvPicPr>
          <p:cNvPr descr="preencoded.png" id="679" name="Google Shape;679;p69"/>
          <p:cNvPicPr preferRelativeResize="0"/>
          <p:nvPr/>
        </p:nvPicPr>
        <p:blipFill rotWithShape="1">
          <a:blip r:embed="rId3">
            <a:alphaModFix/>
          </a:blip>
          <a:srcRect b="0" l="0" r="0" t="0"/>
          <a:stretch/>
        </p:blipFill>
        <p:spPr>
          <a:xfrm>
            <a:off x="5351502" y="1660208"/>
            <a:ext cx="3927396" cy="3927396"/>
          </a:xfrm>
          <a:prstGeom prst="rect">
            <a:avLst/>
          </a:prstGeom>
          <a:noFill/>
          <a:ln>
            <a:noFill/>
          </a:ln>
        </p:spPr>
      </p:pic>
      <p:sp>
        <p:nvSpPr>
          <p:cNvPr id="680" name="Google Shape;680;p69"/>
          <p:cNvSpPr/>
          <p:nvPr/>
        </p:nvSpPr>
        <p:spPr>
          <a:xfrm>
            <a:off x="6381452" y="2320111"/>
            <a:ext cx="286464" cy="35814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2250"/>
              <a:buFont typeface="Tomorrow"/>
              <a:buNone/>
            </a:pPr>
            <a:r>
              <a:rPr b="0" i="0" lang="en-US" sz="2250" u="none" cap="none" strike="noStrike">
                <a:solidFill>
                  <a:srgbClr val="C9C9C0"/>
                </a:solidFill>
                <a:latin typeface="Tomorrow"/>
                <a:ea typeface="Tomorrow"/>
                <a:cs typeface="Tomorrow"/>
                <a:sym typeface="Tomorrow"/>
              </a:rPr>
              <a:t>1</a:t>
            </a:r>
            <a:endParaRPr b="0" i="0" sz="2250" u="none" cap="none" strike="noStrike"/>
          </a:p>
        </p:txBody>
      </p:sp>
      <p:sp>
        <p:nvSpPr>
          <p:cNvPr id="681" name="Google Shape;681;p69"/>
          <p:cNvSpPr/>
          <p:nvPr/>
        </p:nvSpPr>
        <p:spPr>
          <a:xfrm>
            <a:off x="9566077" y="2209919"/>
            <a:ext cx="2393871" cy="299204"/>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C9C9C0"/>
              </a:buClr>
              <a:buSzPts val="1850"/>
              <a:buFont typeface="Tomorrow"/>
              <a:buNone/>
            </a:pPr>
            <a:r>
              <a:rPr b="0" i="0" lang="en-US" sz="1850" u="none" cap="none" strike="noStrike">
                <a:solidFill>
                  <a:srgbClr val="C9C9C0"/>
                </a:solidFill>
                <a:latin typeface="Tomorrow"/>
                <a:ea typeface="Tomorrow"/>
                <a:cs typeface="Tomorrow"/>
                <a:sym typeface="Tomorrow"/>
              </a:rPr>
              <a:t>Enforce</a:t>
            </a:r>
            <a:endParaRPr b="0" i="0" sz="1850" u="none" cap="none" strike="noStrike"/>
          </a:p>
        </p:txBody>
      </p:sp>
      <p:sp>
        <p:nvSpPr>
          <p:cNvPr id="682" name="Google Shape;682;p69"/>
          <p:cNvSpPr/>
          <p:nvPr/>
        </p:nvSpPr>
        <p:spPr>
          <a:xfrm>
            <a:off x="9566077" y="2624018"/>
            <a:ext cx="4394121" cy="306467"/>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1500"/>
              <a:buFont typeface="Tomorrow"/>
              <a:buNone/>
            </a:pPr>
            <a:r>
              <a:rPr b="0" i="0" lang="en-US" sz="1500" u="none" cap="none" strike="noStrike">
                <a:solidFill>
                  <a:srgbClr val="C9C9C0"/>
                </a:solidFill>
                <a:latin typeface="Tomorrow"/>
                <a:ea typeface="Tomorrow"/>
                <a:cs typeface="Tomorrow"/>
                <a:sym typeface="Tomorrow"/>
              </a:rPr>
              <a:t>Apply policies through automated controls</a:t>
            </a:r>
            <a:endParaRPr b="0" i="0" sz="1500" u="none" cap="none" strike="noStrike"/>
          </a:p>
        </p:txBody>
      </p:sp>
      <p:pic>
        <p:nvPicPr>
          <p:cNvPr descr="preencoded.png" id="683" name="Google Shape;683;p69"/>
          <p:cNvPicPr preferRelativeResize="0"/>
          <p:nvPr/>
        </p:nvPicPr>
        <p:blipFill rotWithShape="1">
          <a:blip r:embed="rId4">
            <a:alphaModFix/>
          </a:blip>
          <a:srcRect b="0" l="0" r="0" t="0"/>
          <a:stretch/>
        </p:blipFill>
        <p:spPr>
          <a:xfrm>
            <a:off x="5351502" y="1660208"/>
            <a:ext cx="3927396" cy="3927396"/>
          </a:xfrm>
          <a:prstGeom prst="rect">
            <a:avLst/>
          </a:prstGeom>
          <a:noFill/>
          <a:ln>
            <a:noFill/>
          </a:ln>
        </p:spPr>
      </p:pic>
      <p:sp>
        <p:nvSpPr>
          <p:cNvPr id="684" name="Google Shape;684;p69"/>
          <p:cNvSpPr/>
          <p:nvPr/>
        </p:nvSpPr>
        <p:spPr>
          <a:xfrm>
            <a:off x="8296454" y="2654320"/>
            <a:ext cx="286464" cy="35814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2250"/>
              <a:buFont typeface="Tomorrow"/>
              <a:buNone/>
            </a:pPr>
            <a:r>
              <a:rPr b="0" i="0" lang="en-US" sz="2250" u="none" cap="none" strike="noStrike">
                <a:solidFill>
                  <a:srgbClr val="C9C9C0"/>
                </a:solidFill>
                <a:latin typeface="Tomorrow"/>
                <a:ea typeface="Tomorrow"/>
                <a:cs typeface="Tomorrow"/>
                <a:sym typeface="Tomorrow"/>
              </a:rPr>
              <a:t>2</a:t>
            </a:r>
            <a:endParaRPr b="0" i="0" sz="2250" u="none" cap="none" strike="noStrike"/>
          </a:p>
        </p:txBody>
      </p:sp>
      <p:sp>
        <p:nvSpPr>
          <p:cNvPr id="685" name="Google Shape;685;p69"/>
          <p:cNvSpPr/>
          <p:nvPr/>
        </p:nvSpPr>
        <p:spPr>
          <a:xfrm>
            <a:off x="9566077" y="4317206"/>
            <a:ext cx="2393871" cy="299204"/>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C9C9C0"/>
              </a:buClr>
              <a:buSzPts val="1850"/>
              <a:buFont typeface="Tomorrow"/>
              <a:buNone/>
            </a:pPr>
            <a:r>
              <a:rPr b="0" i="0" lang="en-US" sz="1850" u="none" cap="none" strike="noStrike">
                <a:solidFill>
                  <a:srgbClr val="C9C9C0"/>
                </a:solidFill>
                <a:latin typeface="Tomorrow"/>
                <a:ea typeface="Tomorrow"/>
                <a:cs typeface="Tomorrow"/>
                <a:sym typeface="Tomorrow"/>
              </a:rPr>
              <a:t>Adapt</a:t>
            </a:r>
            <a:endParaRPr b="0" i="0" sz="1850" u="none" cap="none" strike="noStrike"/>
          </a:p>
        </p:txBody>
      </p:sp>
      <p:sp>
        <p:nvSpPr>
          <p:cNvPr id="686" name="Google Shape;686;p69"/>
          <p:cNvSpPr/>
          <p:nvPr/>
        </p:nvSpPr>
        <p:spPr>
          <a:xfrm>
            <a:off x="9566077" y="4731306"/>
            <a:ext cx="4394121" cy="306467"/>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1500"/>
              <a:buFont typeface="Tomorrow"/>
              <a:buNone/>
            </a:pPr>
            <a:r>
              <a:rPr b="0" i="0" lang="en-US" sz="1500" u="none" cap="none" strike="noStrike">
                <a:solidFill>
                  <a:srgbClr val="C9C9C0"/>
                </a:solidFill>
                <a:latin typeface="Tomorrow"/>
                <a:ea typeface="Tomorrow"/>
                <a:cs typeface="Tomorrow"/>
                <a:sym typeface="Tomorrow"/>
              </a:rPr>
              <a:t>Evolve governance to meet changing needs</a:t>
            </a:r>
            <a:endParaRPr b="0" i="0" sz="1500" u="none" cap="none" strike="noStrike"/>
          </a:p>
        </p:txBody>
      </p:sp>
      <p:pic>
        <p:nvPicPr>
          <p:cNvPr descr="preencoded.png" id="687" name="Google Shape;687;p69"/>
          <p:cNvPicPr preferRelativeResize="0"/>
          <p:nvPr/>
        </p:nvPicPr>
        <p:blipFill rotWithShape="1">
          <a:blip r:embed="rId5">
            <a:alphaModFix/>
          </a:blip>
          <a:srcRect b="0" l="0" r="0" t="0"/>
          <a:stretch/>
        </p:blipFill>
        <p:spPr>
          <a:xfrm>
            <a:off x="5351502" y="1660208"/>
            <a:ext cx="3927396" cy="3927396"/>
          </a:xfrm>
          <a:prstGeom prst="rect">
            <a:avLst/>
          </a:prstGeom>
          <a:noFill/>
          <a:ln>
            <a:noFill/>
          </a:ln>
        </p:spPr>
      </p:pic>
      <p:sp>
        <p:nvSpPr>
          <p:cNvPr id="688" name="Google Shape;688;p69"/>
          <p:cNvSpPr/>
          <p:nvPr/>
        </p:nvSpPr>
        <p:spPr>
          <a:xfrm>
            <a:off x="7962245" y="4569321"/>
            <a:ext cx="286464" cy="35814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2250"/>
              <a:buFont typeface="Tomorrow"/>
              <a:buNone/>
            </a:pPr>
            <a:r>
              <a:rPr b="0" i="0" lang="en-US" sz="2250" u="none" cap="none" strike="noStrike">
                <a:solidFill>
                  <a:srgbClr val="C9C9C0"/>
                </a:solidFill>
                <a:latin typeface="Tomorrow"/>
                <a:ea typeface="Tomorrow"/>
                <a:cs typeface="Tomorrow"/>
                <a:sym typeface="Tomorrow"/>
              </a:rPr>
              <a:t>3</a:t>
            </a:r>
            <a:endParaRPr b="0" i="0" sz="2250" u="none" cap="none" strike="noStrike"/>
          </a:p>
        </p:txBody>
      </p:sp>
      <p:sp>
        <p:nvSpPr>
          <p:cNvPr id="689" name="Google Shape;689;p69"/>
          <p:cNvSpPr/>
          <p:nvPr/>
        </p:nvSpPr>
        <p:spPr>
          <a:xfrm>
            <a:off x="2670453" y="4317206"/>
            <a:ext cx="2393871" cy="299204"/>
          </a:xfrm>
          <a:prstGeom prst="rect">
            <a:avLst/>
          </a:prstGeom>
          <a:noFill/>
          <a:ln>
            <a:noFill/>
          </a:ln>
        </p:spPr>
        <p:txBody>
          <a:bodyPr anchorCtr="0" anchor="t" bIns="0" lIns="0" spcFirstLastPara="1" rIns="0" wrap="square" tIns="0">
            <a:noAutofit/>
          </a:bodyPr>
          <a:lstStyle/>
          <a:p>
            <a:pPr indent="0" lvl="0" marL="0" marR="0" rtl="0" algn="r">
              <a:lnSpc>
                <a:spcPct val="127027"/>
              </a:lnSpc>
              <a:spcBef>
                <a:spcPts val="0"/>
              </a:spcBef>
              <a:spcAft>
                <a:spcPts val="0"/>
              </a:spcAft>
              <a:buClr>
                <a:srgbClr val="C9C9C0"/>
              </a:buClr>
              <a:buSzPts val="1850"/>
              <a:buFont typeface="Tomorrow"/>
              <a:buNone/>
            </a:pPr>
            <a:r>
              <a:rPr b="0" i="0" lang="en-US" sz="1850" u="none" cap="none" strike="noStrike">
                <a:solidFill>
                  <a:srgbClr val="C9C9C0"/>
                </a:solidFill>
                <a:latin typeface="Tomorrow"/>
                <a:ea typeface="Tomorrow"/>
                <a:cs typeface="Tomorrow"/>
                <a:sym typeface="Tomorrow"/>
              </a:rPr>
              <a:t>Improve</a:t>
            </a:r>
            <a:endParaRPr b="0" i="0" sz="1850" u="none" cap="none" strike="noStrike"/>
          </a:p>
        </p:txBody>
      </p:sp>
      <p:sp>
        <p:nvSpPr>
          <p:cNvPr id="690" name="Google Shape;690;p69"/>
          <p:cNvSpPr/>
          <p:nvPr/>
        </p:nvSpPr>
        <p:spPr>
          <a:xfrm>
            <a:off x="670203" y="4731306"/>
            <a:ext cx="4394121" cy="306467"/>
          </a:xfrm>
          <a:prstGeom prst="rect">
            <a:avLst/>
          </a:prstGeom>
          <a:noFill/>
          <a:ln>
            <a:noFill/>
          </a:ln>
        </p:spPr>
        <p:txBody>
          <a:bodyPr anchorCtr="0" anchor="t" bIns="0" lIns="0" spcFirstLastPara="1" rIns="0" wrap="square" tIns="0">
            <a:noAutofit/>
          </a:bodyPr>
          <a:lstStyle/>
          <a:p>
            <a:pPr indent="0" lvl="0" marL="0" marR="0" rtl="0" algn="r">
              <a:lnSpc>
                <a:spcPct val="160000"/>
              </a:lnSpc>
              <a:spcBef>
                <a:spcPts val="0"/>
              </a:spcBef>
              <a:spcAft>
                <a:spcPts val="0"/>
              </a:spcAft>
              <a:buClr>
                <a:srgbClr val="C9C9C0"/>
              </a:buClr>
              <a:buSzPts val="1500"/>
              <a:buFont typeface="Tomorrow"/>
              <a:buNone/>
            </a:pPr>
            <a:r>
              <a:rPr b="0" i="0" lang="en-US" sz="1500" u="none" cap="none" strike="noStrike">
                <a:solidFill>
                  <a:srgbClr val="C9C9C0"/>
                </a:solidFill>
                <a:latin typeface="Tomorrow"/>
                <a:ea typeface="Tomorrow"/>
                <a:cs typeface="Tomorrow"/>
                <a:sym typeface="Tomorrow"/>
              </a:rPr>
              <a:t>Enhance processes based on feedback</a:t>
            </a:r>
            <a:endParaRPr b="0" i="0" sz="1500" u="none" cap="none" strike="noStrike"/>
          </a:p>
        </p:txBody>
      </p:sp>
      <p:pic>
        <p:nvPicPr>
          <p:cNvPr descr="preencoded.png" id="691" name="Google Shape;691;p69"/>
          <p:cNvPicPr preferRelativeResize="0"/>
          <p:nvPr/>
        </p:nvPicPr>
        <p:blipFill rotWithShape="1">
          <a:blip r:embed="rId6">
            <a:alphaModFix/>
          </a:blip>
          <a:srcRect b="0" l="0" r="0" t="0"/>
          <a:stretch/>
        </p:blipFill>
        <p:spPr>
          <a:xfrm>
            <a:off x="5351502" y="1660208"/>
            <a:ext cx="3927396" cy="3927396"/>
          </a:xfrm>
          <a:prstGeom prst="rect">
            <a:avLst/>
          </a:prstGeom>
          <a:noFill/>
          <a:ln>
            <a:noFill/>
          </a:ln>
        </p:spPr>
      </p:pic>
      <p:sp>
        <p:nvSpPr>
          <p:cNvPr id="692" name="Google Shape;692;p69"/>
          <p:cNvSpPr/>
          <p:nvPr/>
        </p:nvSpPr>
        <p:spPr>
          <a:xfrm>
            <a:off x="6047244" y="4235113"/>
            <a:ext cx="286464" cy="35814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2250"/>
              <a:buFont typeface="Tomorrow"/>
              <a:buNone/>
            </a:pPr>
            <a:r>
              <a:rPr b="0" i="0" lang="en-US" sz="2250" u="none" cap="none" strike="noStrike">
                <a:solidFill>
                  <a:srgbClr val="C9C9C0"/>
                </a:solidFill>
                <a:latin typeface="Tomorrow"/>
                <a:ea typeface="Tomorrow"/>
                <a:cs typeface="Tomorrow"/>
                <a:sym typeface="Tomorrow"/>
              </a:rPr>
              <a:t>4</a:t>
            </a:r>
            <a:endParaRPr b="0" i="0" sz="2250" u="none" cap="none" strike="noStrike"/>
          </a:p>
        </p:txBody>
      </p:sp>
      <p:sp>
        <p:nvSpPr>
          <p:cNvPr id="693" name="Google Shape;693;p69"/>
          <p:cNvSpPr/>
          <p:nvPr/>
        </p:nvSpPr>
        <p:spPr>
          <a:xfrm>
            <a:off x="670203" y="5802987"/>
            <a:ext cx="13289994" cy="612934"/>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1500"/>
              <a:buFont typeface="Tomorrow"/>
              <a:buNone/>
            </a:pPr>
            <a:r>
              <a:rPr b="0" i="0" lang="en-US" sz="1500" u="none" cap="none" strike="noStrike">
                <a:solidFill>
                  <a:srgbClr val="C9C9C0"/>
                </a:solidFill>
                <a:latin typeface="Tomorrow"/>
                <a:ea typeface="Tomorrow"/>
                <a:cs typeface="Tomorrow"/>
                <a:sym typeface="Tomorrow"/>
              </a:rPr>
              <a:t>Sustaining data governance is a continuous process rather than a one-time project. Organizations must establish feedback loops that provide visibility into governance effectiveness while enabling adaptation to evolving business needs and regulatory requirements.</a:t>
            </a:r>
            <a:endParaRPr b="0" i="0" sz="1500" u="none" cap="none" strike="noStrike"/>
          </a:p>
        </p:txBody>
      </p:sp>
      <p:sp>
        <p:nvSpPr>
          <p:cNvPr id="694" name="Google Shape;694;p69"/>
          <p:cNvSpPr/>
          <p:nvPr/>
        </p:nvSpPr>
        <p:spPr>
          <a:xfrm>
            <a:off x="670203" y="6631305"/>
            <a:ext cx="13289994" cy="919401"/>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C9C9C0"/>
              </a:buClr>
              <a:buSzPts val="1500"/>
              <a:buFont typeface="Tomorrow"/>
              <a:buNone/>
            </a:pPr>
            <a:r>
              <a:rPr b="0" i="0" lang="en-US" sz="1500" u="none" cap="none" strike="noStrike">
                <a:solidFill>
                  <a:srgbClr val="C9C9C0"/>
                </a:solidFill>
                <a:latin typeface="Tomorrow"/>
                <a:ea typeface="Tomorrow"/>
                <a:cs typeface="Tomorrow"/>
                <a:sym typeface="Tomorrow"/>
              </a:rPr>
              <a:t>AI and automation play crucial roles in making governance sustainable at scale. AI-powered monitoring can detect anomalies in data quality or usage patterns, while automated policy enforcement reduces manual overhead and ensures consistent application of standards. Together, these capabilities allow governance to become embedded in daily operations rather than existing as a separate compliance activity.</a:t>
            </a:r>
            <a:endParaRPr b="0" i="0" sz="1500" u="none" cap="none" strike="noStrike"/>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9" name="Shape 699"/>
        <p:cNvGrpSpPr/>
        <p:nvPr/>
      </p:nvGrpSpPr>
      <p:grpSpPr>
        <a:xfrm>
          <a:off x="0" y="0"/>
          <a:ext cx="0" cy="0"/>
          <a:chOff x="0" y="0"/>
          <a:chExt cx="0" cy="0"/>
        </a:xfrm>
      </p:grpSpPr>
      <p:sp>
        <p:nvSpPr>
          <p:cNvPr id="700" name="Google Shape;700;p70"/>
          <p:cNvSpPr/>
          <p:nvPr/>
        </p:nvSpPr>
        <p:spPr>
          <a:xfrm>
            <a:off x="793790" y="819983"/>
            <a:ext cx="13042821" cy="141755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Ensuring Data Accountability with Clear Ownership</a:t>
            </a:r>
            <a:endParaRPr b="0" i="0" sz="4450" u="none" cap="none" strike="noStrike"/>
          </a:p>
        </p:txBody>
      </p:sp>
      <p:sp>
        <p:nvSpPr>
          <p:cNvPr id="701" name="Google Shape;701;p70"/>
          <p:cNvSpPr/>
          <p:nvPr/>
        </p:nvSpPr>
        <p:spPr>
          <a:xfrm>
            <a:off x="793790" y="2691170"/>
            <a:ext cx="13042821" cy="4718447"/>
          </a:xfrm>
          <a:prstGeom prst="roundRect">
            <a:avLst>
              <a:gd fmla="val 721" name="adj"/>
            </a:avLst>
          </a:prstGeom>
          <a:noFill/>
          <a:ln cap="flat" cmpd="sng" w="9525">
            <a:solidFill>
              <a:srgbClr val="FFFFFF">
                <a:alpha val="23921"/>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0"/>
          <p:cNvSpPr/>
          <p:nvPr/>
        </p:nvSpPr>
        <p:spPr>
          <a:xfrm>
            <a:off x="801410" y="2698790"/>
            <a:ext cx="13027581" cy="650319"/>
          </a:xfrm>
          <a:prstGeom prst="rect">
            <a:avLst/>
          </a:prstGeom>
          <a:solidFill>
            <a:srgbClr val="FFFFFF">
              <a:alpha val="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0"/>
          <p:cNvSpPr/>
          <p:nvPr/>
        </p:nvSpPr>
        <p:spPr>
          <a:xfrm>
            <a:off x="1028462" y="2842498"/>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Role</a:t>
            </a:r>
            <a:endParaRPr b="0" i="0" sz="1750" u="none" cap="none" strike="noStrike"/>
          </a:p>
        </p:txBody>
      </p:sp>
      <p:sp>
        <p:nvSpPr>
          <p:cNvPr id="704" name="Google Shape;704;p70"/>
          <p:cNvSpPr/>
          <p:nvPr/>
        </p:nvSpPr>
        <p:spPr>
          <a:xfrm>
            <a:off x="4289108" y="2842498"/>
            <a:ext cx="2795588"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Ownership</a:t>
            </a:r>
            <a:endParaRPr b="0" i="0" sz="1750" u="none" cap="none" strike="noStrike"/>
          </a:p>
        </p:txBody>
      </p:sp>
      <p:sp>
        <p:nvSpPr>
          <p:cNvPr id="705" name="Google Shape;705;p70"/>
          <p:cNvSpPr/>
          <p:nvPr/>
        </p:nvSpPr>
        <p:spPr>
          <a:xfrm>
            <a:off x="7545943" y="2842498"/>
            <a:ext cx="2795588"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Accountability</a:t>
            </a:r>
            <a:endParaRPr b="0" i="0" sz="1750" u="none" cap="none" strike="noStrike"/>
          </a:p>
        </p:txBody>
      </p:sp>
      <p:sp>
        <p:nvSpPr>
          <p:cNvPr id="706" name="Google Shape;706;p70"/>
          <p:cNvSpPr/>
          <p:nvPr/>
        </p:nvSpPr>
        <p:spPr>
          <a:xfrm>
            <a:off x="10802779" y="2842498"/>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Responsibility</a:t>
            </a:r>
            <a:endParaRPr b="0" i="0" sz="1750" u="none" cap="none" strike="noStrike"/>
          </a:p>
        </p:txBody>
      </p:sp>
      <p:sp>
        <p:nvSpPr>
          <p:cNvPr id="707" name="Google Shape;707;p70"/>
          <p:cNvSpPr/>
          <p:nvPr/>
        </p:nvSpPr>
        <p:spPr>
          <a:xfrm>
            <a:off x="801410" y="3349109"/>
            <a:ext cx="13027581" cy="1013222"/>
          </a:xfrm>
          <a:prstGeom prst="rect">
            <a:avLst/>
          </a:prstGeom>
          <a:solidFill>
            <a:srgbClr val="000000">
              <a:alpha val="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0"/>
          <p:cNvSpPr/>
          <p:nvPr/>
        </p:nvSpPr>
        <p:spPr>
          <a:xfrm>
            <a:off x="1028462" y="3492818"/>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Domain Lead</a:t>
            </a:r>
            <a:endParaRPr b="0" i="0" sz="1750" u="none" cap="none" strike="noStrike"/>
          </a:p>
        </p:txBody>
      </p:sp>
      <p:sp>
        <p:nvSpPr>
          <p:cNvPr id="709" name="Google Shape;709;p70"/>
          <p:cNvSpPr/>
          <p:nvPr/>
        </p:nvSpPr>
        <p:spPr>
          <a:xfrm>
            <a:off x="4289108" y="3492818"/>
            <a:ext cx="279558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Decides domain data strategy</a:t>
            </a:r>
            <a:endParaRPr b="0" i="0" sz="1750" u="none" cap="none" strike="noStrike"/>
          </a:p>
        </p:txBody>
      </p:sp>
      <p:sp>
        <p:nvSpPr>
          <p:cNvPr id="710" name="Google Shape;710;p70"/>
          <p:cNvSpPr/>
          <p:nvPr/>
        </p:nvSpPr>
        <p:spPr>
          <a:xfrm>
            <a:off x="7545943" y="3492818"/>
            <a:ext cx="279558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Reports on data quality KPIs</a:t>
            </a:r>
            <a:endParaRPr b="0" i="0" sz="1750" u="none" cap="none" strike="noStrike"/>
          </a:p>
        </p:txBody>
      </p:sp>
      <p:sp>
        <p:nvSpPr>
          <p:cNvPr id="711" name="Google Shape;711;p70"/>
          <p:cNvSpPr/>
          <p:nvPr/>
        </p:nvSpPr>
        <p:spPr>
          <a:xfrm>
            <a:off x="10802779" y="3492818"/>
            <a:ext cx="2799397"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Reviews critical data elements</a:t>
            </a:r>
            <a:endParaRPr b="0" i="0" sz="1750" u="none" cap="none" strike="noStrike"/>
          </a:p>
        </p:txBody>
      </p:sp>
      <p:sp>
        <p:nvSpPr>
          <p:cNvPr id="712" name="Google Shape;712;p70"/>
          <p:cNvSpPr/>
          <p:nvPr/>
        </p:nvSpPr>
        <p:spPr>
          <a:xfrm>
            <a:off x="801410" y="4362331"/>
            <a:ext cx="13027581" cy="1013222"/>
          </a:xfrm>
          <a:prstGeom prst="rect">
            <a:avLst/>
          </a:prstGeom>
          <a:solidFill>
            <a:srgbClr val="FFFFFF">
              <a:alpha val="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0"/>
          <p:cNvSpPr/>
          <p:nvPr/>
        </p:nvSpPr>
        <p:spPr>
          <a:xfrm>
            <a:off x="1028462" y="4506039"/>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Business Function Leader</a:t>
            </a:r>
            <a:endParaRPr b="0" i="0" sz="1750" u="none" cap="none" strike="noStrike"/>
          </a:p>
        </p:txBody>
      </p:sp>
      <p:sp>
        <p:nvSpPr>
          <p:cNvPr id="714" name="Google Shape;714;p70"/>
          <p:cNvSpPr/>
          <p:nvPr/>
        </p:nvSpPr>
        <p:spPr>
          <a:xfrm>
            <a:off x="4289108" y="4506039"/>
            <a:ext cx="279558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Approves data access policies</a:t>
            </a:r>
            <a:endParaRPr b="0" i="0" sz="1750" u="none" cap="none" strike="noStrike"/>
          </a:p>
        </p:txBody>
      </p:sp>
      <p:sp>
        <p:nvSpPr>
          <p:cNvPr id="715" name="Google Shape;715;p70"/>
          <p:cNvSpPr/>
          <p:nvPr/>
        </p:nvSpPr>
        <p:spPr>
          <a:xfrm>
            <a:off x="7545943" y="4506039"/>
            <a:ext cx="279558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Ensures governance policy adherence</a:t>
            </a:r>
            <a:endParaRPr b="0" i="0" sz="1750" u="none" cap="none" strike="noStrike"/>
          </a:p>
        </p:txBody>
      </p:sp>
      <p:sp>
        <p:nvSpPr>
          <p:cNvPr id="716" name="Google Shape;716;p70"/>
          <p:cNvSpPr/>
          <p:nvPr/>
        </p:nvSpPr>
        <p:spPr>
          <a:xfrm>
            <a:off x="10802779" y="4506039"/>
            <a:ext cx="2799397"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Allocates resources for data work</a:t>
            </a:r>
            <a:endParaRPr b="0" i="0" sz="1750" u="none" cap="none" strike="noStrike"/>
          </a:p>
        </p:txBody>
      </p:sp>
      <p:sp>
        <p:nvSpPr>
          <p:cNvPr id="717" name="Google Shape;717;p70"/>
          <p:cNvSpPr/>
          <p:nvPr/>
        </p:nvSpPr>
        <p:spPr>
          <a:xfrm>
            <a:off x="801410" y="5375553"/>
            <a:ext cx="13027581" cy="1013222"/>
          </a:xfrm>
          <a:prstGeom prst="rect">
            <a:avLst/>
          </a:prstGeom>
          <a:solidFill>
            <a:srgbClr val="000000">
              <a:alpha val="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0"/>
          <p:cNvSpPr/>
          <p:nvPr/>
        </p:nvSpPr>
        <p:spPr>
          <a:xfrm>
            <a:off x="1028462" y="5519261"/>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Engineer</a:t>
            </a:r>
            <a:endParaRPr b="0" i="0" sz="1750" u="none" cap="none" strike="noStrike"/>
          </a:p>
        </p:txBody>
      </p:sp>
      <p:sp>
        <p:nvSpPr>
          <p:cNvPr id="719" name="Google Shape;719;p70"/>
          <p:cNvSpPr/>
          <p:nvPr/>
        </p:nvSpPr>
        <p:spPr>
          <a:xfrm>
            <a:off x="4289108" y="5519261"/>
            <a:ext cx="279558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Defines technical implementations</a:t>
            </a:r>
            <a:endParaRPr b="0" i="0" sz="1750" u="none" cap="none" strike="noStrike"/>
          </a:p>
        </p:txBody>
      </p:sp>
      <p:sp>
        <p:nvSpPr>
          <p:cNvPr id="720" name="Google Shape;720;p70"/>
          <p:cNvSpPr/>
          <p:nvPr/>
        </p:nvSpPr>
        <p:spPr>
          <a:xfrm>
            <a:off x="7545943" y="5519261"/>
            <a:ext cx="2795588"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Documents data lineage</a:t>
            </a:r>
            <a:endParaRPr b="0" i="0" sz="1750" u="none" cap="none" strike="noStrike"/>
          </a:p>
        </p:txBody>
      </p:sp>
      <p:sp>
        <p:nvSpPr>
          <p:cNvPr id="721" name="Google Shape;721;p70"/>
          <p:cNvSpPr/>
          <p:nvPr/>
        </p:nvSpPr>
        <p:spPr>
          <a:xfrm>
            <a:off x="10802779" y="5519261"/>
            <a:ext cx="2799397"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Executes data transformations</a:t>
            </a:r>
            <a:endParaRPr b="0" i="0" sz="1750" u="none" cap="none" strike="noStrike"/>
          </a:p>
        </p:txBody>
      </p:sp>
      <p:sp>
        <p:nvSpPr>
          <p:cNvPr id="722" name="Google Shape;722;p70"/>
          <p:cNvSpPr/>
          <p:nvPr/>
        </p:nvSpPr>
        <p:spPr>
          <a:xfrm>
            <a:off x="801410" y="6388775"/>
            <a:ext cx="13027581" cy="1013222"/>
          </a:xfrm>
          <a:prstGeom prst="rect">
            <a:avLst/>
          </a:prstGeom>
          <a:solidFill>
            <a:srgbClr val="FFFFFF">
              <a:alpha val="392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0"/>
          <p:cNvSpPr/>
          <p:nvPr/>
        </p:nvSpPr>
        <p:spPr>
          <a:xfrm>
            <a:off x="1028462" y="6532483"/>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Steward</a:t>
            </a:r>
            <a:endParaRPr b="0" i="0" sz="1750" u="none" cap="none" strike="noStrike"/>
          </a:p>
        </p:txBody>
      </p:sp>
      <p:sp>
        <p:nvSpPr>
          <p:cNvPr id="724" name="Google Shape;724;p70"/>
          <p:cNvSpPr/>
          <p:nvPr/>
        </p:nvSpPr>
        <p:spPr>
          <a:xfrm>
            <a:off x="4289108" y="6532483"/>
            <a:ext cx="279558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Owns metadata standards</a:t>
            </a:r>
            <a:endParaRPr b="0" i="0" sz="1750" u="none" cap="none" strike="noStrike"/>
          </a:p>
        </p:txBody>
      </p:sp>
      <p:sp>
        <p:nvSpPr>
          <p:cNvPr id="725" name="Google Shape;725;p70"/>
          <p:cNvSpPr/>
          <p:nvPr/>
        </p:nvSpPr>
        <p:spPr>
          <a:xfrm>
            <a:off x="7545943" y="6532483"/>
            <a:ext cx="2795588"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Monitors data quality</a:t>
            </a:r>
            <a:endParaRPr b="0" i="0" sz="1750" u="none" cap="none" strike="noStrike"/>
          </a:p>
        </p:txBody>
      </p:sp>
      <p:sp>
        <p:nvSpPr>
          <p:cNvPr id="726" name="Google Shape;726;p70"/>
          <p:cNvSpPr/>
          <p:nvPr/>
        </p:nvSpPr>
        <p:spPr>
          <a:xfrm>
            <a:off x="10802779" y="6532483"/>
            <a:ext cx="2799397"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Resolves data issues</a:t>
            </a:r>
            <a:endParaRPr b="0" i="0" sz="1750" u="none" cap="none" strike="noStrike"/>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40"/>
          <p:cNvSpPr/>
          <p:nvPr/>
        </p:nvSpPr>
        <p:spPr>
          <a:xfrm>
            <a:off x="793790" y="2616398"/>
            <a:ext cx="567059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Agenda</a:t>
            </a:r>
            <a:endParaRPr b="0" i="0" sz="4450" u="none" cap="none" strike="noStrike"/>
          </a:p>
        </p:txBody>
      </p:sp>
      <p:sp>
        <p:nvSpPr>
          <p:cNvPr id="149" name="Google Shape;149;p40"/>
          <p:cNvSpPr/>
          <p:nvPr/>
        </p:nvSpPr>
        <p:spPr>
          <a:xfrm>
            <a:off x="793790" y="4033957"/>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0"/>
          <p:cNvSpPr/>
          <p:nvPr/>
        </p:nvSpPr>
        <p:spPr>
          <a:xfrm>
            <a:off x="878860" y="4076462"/>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1</a:t>
            </a:r>
            <a:endParaRPr b="0" i="0" sz="2650" u="none" cap="none" strike="noStrike"/>
          </a:p>
        </p:txBody>
      </p:sp>
      <p:sp>
        <p:nvSpPr>
          <p:cNvPr id="151" name="Google Shape;151;p40"/>
          <p:cNvSpPr/>
          <p:nvPr/>
        </p:nvSpPr>
        <p:spPr>
          <a:xfrm>
            <a:off x="1530906" y="4033957"/>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Hard Truths</a:t>
            </a:r>
            <a:endParaRPr b="0" i="0" sz="2200" u="none" cap="none" strike="noStrike"/>
          </a:p>
        </p:txBody>
      </p:sp>
      <p:sp>
        <p:nvSpPr>
          <p:cNvPr id="152" name="Google Shape;152;p40"/>
          <p:cNvSpPr/>
          <p:nvPr/>
        </p:nvSpPr>
        <p:spPr>
          <a:xfrm>
            <a:off x="1530906" y="4524375"/>
            <a:ext cx="3459242"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How misconceptions built the understanding of Data Governance</a:t>
            </a:r>
            <a:endParaRPr b="0" i="0" sz="1750" u="none" cap="none" strike="noStrike"/>
          </a:p>
        </p:txBody>
      </p:sp>
      <p:sp>
        <p:nvSpPr>
          <p:cNvPr id="153" name="Google Shape;153;p40"/>
          <p:cNvSpPr/>
          <p:nvPr/>
        </p:nvSpPr>
        <p:spPr>
          <a:xfrm>
            <a:off x="5216962" y="4033957"/>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0"/>
          <p:cNvSpPr/>
          <p:nvPr/>
        </p:nvSpPr>
        <p:spPr>
          <a:xfrm>
            <a:off x="5302032" y="4076462"/>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2</a:t>
            </a:r>
            <a:endParaRPr b="0" i="0" sz="2650" u="none" cap="none" strike="noStrike"/>
          </a:p>
        </p:txBody>
      </p:sp>
      <p:sp>
        <p:nvSpPr>
          <p:cNvPr id="155" name="Google Shape;155;p40"/>
          <p:cNvSpPr/>
          <p:nvPr/>
        </p:nvSpPr>
        <p:spPr>
          <a:xfrm>
            <a:off x="5954078" y="4033957"/>
            <a:ext cx="306895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Teams &amp; Models</a:t>
            </a:r>
            <a:endParaRPr b="0" i="0" sz="2200" u="none" cap="none" strike="noStrike"/>
          </a:p>
        </p:txBody>
      </p:sp>
      <p:sp>
        <p:nvSpPr>
          <p:cNvPr id="156" name="Google Shape;156;p40"/>
          <p:cNvSpPr/>
          <p:nvPr/>
        </p:nvSpPr>
        <p:spPr>
          <a:xfrm>
            <a:off x="5954078" y="4524375"/>
            <a:ext cx="3459242"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Building the right data teams and structures.</a:t>
            </a:r>
            <a:endParaRPr b="0" i="0" sz="1750" u="none" cap="none" strike="noStrike"/>
          </a:p>
        </p:txBody>
      </p:sp>
      <p:sp>
        <p:nvSpPr>
          <p:cNvPr id="157" name="Google Shape;157;p40"/>
          <p:cNvSpPr/>
          <p:nvPr/>
        </p:nvSpPr>
        <p:spPr>
          <a:xfrm>
            <a:off x="9640133" y="4033957"/>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0"/>
          <p:cNvSpPr/>
          <p:nvPr/>
        </p:nvSpPr>
        <p:spPr>
          <a:xfrm>
            <a:off x="9725204" y="4076462"/>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3</a:t>
            </a:r>
            <a:endParaRPr b="0" i="0" sz="2650" u="none" cap="none" strike="noStrike"/>
          </a:p>
        </p:txBody>
      </p:sp>
      <p:sp>
        <p:nvSpPr>
          <p:cNvPr id="159" name="Google Shape;159;p40"/>
          <p:cNvSpPr/>
          <p:nvPr/>
        </p:nvSpPr>
        <p:spPr>
          <a:xfrm>
            <a:off x="10377249" y="4033957"/>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Data Governance</a:t>
            </a:r>
            <a:endParaRPr b="0" i="0" sz="2200" u="none" cap="none" strike="noStrike"/>
          </a:p>
        </p:txBody>
      </p:sp>
      <p:sp>
        <p:nvSpPr>
          <p:cNvPr id="160" name="Google Shape;160;p40"/>
          <p:cNvSpPr/>
          <p:nvPr/>
        </p:nvSpPr>
        <p:spPr>
          <a:xfrm>
            <a:off x="10377249" y="4524375"/>
            <a:ext cx="3459242"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The Future of Data Governance.</a:t>
            </a:r>
            <a:endParaRPr b="0" i="0" sz="1750" u="none" cap="none" strike="noStrike"/>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41"/>
          <p:cNvSpPr/>
          <p:nvPr/>
        </p:nvSpPr>
        <p:spPr>
          <a:xfrm>
            <a:off x="793790" y="2256473"/>
            <a:ext cx="1279267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What Does It Mean to Treat Data as an Asset?</a:t>
            </a:r>
            <a:endParaRPr b="0" i="0" sz="4450" u="none" cap="none" strike="noStrike"/>
          </a:p>
        </p:txBody>
      </p:sp>
      <p:sp>
        <p:nvSpPr>
          <p:cNvPr id="167" name="Google Shape;167;p41"/>
          <p:cNvSpPr/>
          <p:nvPr/>
        </p:nvSpPr>
        <p:spPr>
          <a:xfrm>
            <a:off x="793790" y="3532227"/>
            <a:ext cx="3162776"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The Asset Perspective</a:t>
            </a:r>
            <a:endParaRPr b="0" i="0" sz="2200" u="none" cap="none" strike="noStrike"/>
          </a:p>
        </p:txBody>
      </p:sp>
      <p:sp>
        <p:nvSpPr>
          <p:cNvPr id="168" name="Google Shape;168;p41"/>
          <p:cNvSpPr/>
          <p:nvPr/>
        </p:nvSpPr>
        <p:spPr>
          <a:xfrm>
            <a:off x="793790" y="4113371"/>
            <a:ext cx="3979545"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is a strategic business asset that drives value.</a:t>
            </a:r>
            <a:endParaRPr b="0" i="0" sz="1750" u="none" cap="none" strike="noStrike"/>
          </a:p>
        </p:txBody>
      </p:sp>
      <p:sp>
        <p:nvSpPr>
          <p:cNvPr id="169" name="Google Shape;169;p41"/>
          <p:cNvSpPr/>
          <p:nvPr/>
        </p:nvSpPr>
        <p:spPr>
          <a:xfrm>
            <a:off x="793790" y="5043249"/>
            <a:ext cx="3979545"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Requires investment, maintenance, and governance.</a:t>
            </a:r>
            <a:endParaRPr b="0" i="0" sz="1750" u="none" cap="none" strike="noStrike"/>
          </a:p>
        </p:txBody>
      </p:sp>
      <p:sp>
        <p:nvSpPr>
          <p:cNvPr id="170" name="Google Shape;170;p41"/>
          <p:cNvSpPr/>
          <p:nvPr/>
        </p:nvSpPr>
        <p:spPr>
          <a:xfrm>
            <a:off x="5334357" y="3532227"/>
            <a:ext cx="3146346"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The Service Paradigm</a:t>
            </a:r>
            <a:endParaRPr b="0" i="0" sz="2200" u="none" cap="none" strike="noStrike"/>
          </a:p>
        </p:txBody>
      </p:sp>
      <p:sp>
        <p:nvSpPr>
          <p:cNvPr id="171" name="Google Shape;171;p41"/>
          <p:cNvSpPr/>
          <p:nvPr/>
        </p:nvSpPr>
        <p:spPr>
          <a:xfrm>
            <a:off x="5334357" y="4113371"/>
            <a:ext cx="3978116"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Organizations often treat data through IT service frameworks.</a:t>
            </a:r>
            <a:endParaRPr b="0" i="0" sz="1750" u="none" cap="none" strike="noStrike"/>
          </a:p>
        </p:txBody>
      </p:sp>
      <p:sp>
        <p:nvSpPr>
          <p:cNvPr id="172" name="Google Shape;172;p41"/>
          <p:cNvSpPr/>
          <p:nvPr/>
        </p:nvSpPr>
        <p:spPr>
          <a:xfrm>
            <a:off x="5334357" y="5043249"/>
            <a:ext cx="3978116"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Ticket-based systems disconnect data from business outcomes.</a:t>
            </a:r>
            <a:endParaRPr b="0" i="0" sz="1750" u="none" cap="none" strike="noStrike"/>
          </a:p>
        </p:txBody>
      </p:sp>
      <p:sp>
        <p:nvSpPr>
          <p:cNvPr id="173" name="Google Shape;173;p41"/>
          <p:cNvSpPr/>
          <p:nvPr/>
        </p:nvSpPr>
        <p:spPr>
          <a:xfrm>
            <a:off x="9873496" y="3532227"/>
            <a:ext cx="3334703"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The Organizational Gap</a:t>
            </a:r>
            <a:endParaRPr b="0" i="0" sz="2200" u="none" cap="none" strike="noStrike"/>
          </a:p>
        </p:txBody>
      </p:sp>
      <p:sp>
        <p:nvSpPr>
          <p:cNvPr id="174" name="Google Shape;174;p41"/>
          <p:cNvSpPr/>
          <p:nvPr/>
        </p:nvSpPr>
        <p:spPr>
          <a:xfrm>
            <a:off x="9873496" y="4113371"/>
            <a:ext cx="3978116"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Team structures remain misaligned with data's value.</a:t>
            </a:r>
            <a:endParaRPr b="0" i="0" sz="1750" u="none" cap="none" strike="noStrike"/>
          </a:p>
        </p:txBody>
      </p:sp>
      <p:sp>
        <p:nvSpPr>
          <p:cNvPr id="175" name="Google Shape;175;p41"/>
          <p:cNvSpPr/>
          <p:nvPr/>
        </p:nvSpPr>
        <p:spPr>
          <a:xfrm>
            <a:off x="9873496" y="5043249"/>
            <a:ext cx="3978116"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teams typically mimics IT structures, limiting potential.</a:t>
            </a:r>
            <a:endParaRPr b="0" i="0" sz="1750" u="none" cap="none" strike="noStrike"/>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2"/>
          <p:cNvSpPr/>
          <p:nvPr/>
        </p:nvSpPr>
        <p:spPr>
          <a:xfrm>
            <a:off x="553760" y="435054"/>
            <a:ext cx="11312962" cy="494348"/>
          </a:xfrm>
          <a:prstGeom prst="rect">
            <a:avLst/>
          </a:prstGeom>
          <a:noFill/>
          <a:ln>
            <a:noFill/>
          </a:ln>
        </p:spPr>
        <p:txBody>
          <a:bodyPr anchorCtr="0" anchor="t" bIns="0" lIns="0" spcFirstLastPara="1" rIns="0" wrap="square" tIns="0">
            <a:noAutofit/>
          </a:bodyPr>
          <a:lstStyle/>
          <a:p>
            <a:pPr indent="0" lvl="0" marL="0" marR="0" rtl="0" algn="l">
              <a:lnSpc>
                <a:spcPct val="124193"/>
              </a:lnSpc>
              <a:spcBef>
                <a:spcPts val="0"/>
              </a:spcBef>
              <a:spcAft>
                <a:spcPts val="0"/>
              </a:spcAft>
              <a:buClr>
                <a:srgbClr val="EDEDE8"/>
              </a:buClr>
              <a:buSzPts val="3100"/>
              <a:buFont typeface="Tomorrow"/>
              <a:buNone/>
            </a:pPr>
            <a:r>
              <a:rPr b="0" i="0" lang="en-US" sz="3100" u="none" cap="none" strike="noStrike">
                <a:solidFill>
                  <a:srgbClr val="EDEDE8"/>
                </a:solidFill>
                <a:latin typeface="Tomorrow"/>
                <a:ea typeface="Tomorrow"/>
                <a:cs typeface="Tomorrow"/>
                <a:sym typeface="Tomorrow"/>
              </a:rPr>
              <a:t>The Operational Reality: Challenges in Data Management</a:t>
            </a:r>
            <a:endParaRPr b="0" i="0" sz="3100" u="none" cap="none" strike="noStrike"/>
          </a:p>
        </p:txBody>
      </p:sp>
      <p:pic>
        <p:nvPicPr>
          <p:cNvPr descr="preencoded.png" id="182" name="Google Shape;182;p42"/>
          <p:cNvPicPr preferRelativeResize="0"/>
          <p:nvPr/>
        </p:nvPicPr>
        <p:blipFill rotWithShape="1">
          <a:blip r:embed="rId3">
            <a:alphaModFix/>
          </a:blip>
          <a:srcRect b="0" l="0" r="0" t="0"/>
          <a:stretch/>
        </p:blipFill>
        <p:spPr>
          <a:xfrm>
            <a:off x="1848564" y="1245751"/>
            <a:ext cx="1759625" cy="1759625"/>
          </a:xfrm>
          <a:prstGeom prst="rect">
            <a:avLst/>
          </a:prstGeom>
          <a:noFill/>
          <a:ln>
            <a:noFill/>
          </a:ln>
        </p:spPr>
      </p:pic>
      <p:sp>
        <p:nvSpPr>
          <p:cNvPr id="183" name="Google Shape;183;p42"/>
          <p:cNvSpPr/>
          <p:nvPr/>
        </p:nvSpPr>
        <p:spPr>
          <a:xfrm>
            <a:off x="1631990" y="3203138"/>
            <a:ext cx="2192893" cy="247174"/>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C9C9C0"/>
              </a:buClr>
              <a:buSzPts val="1550"/>
              <a:buFont typeface="Tomorrow"/>
              <a:buNone/>
            </a:pPr>
            <a:r>
              <a:rPr b="0" i="0" lang="en-US" sz="1550" u="none" cap="none" strike="noStrike">
                <a:solidFill>
                  <a:srgbClr val="C9C9C0"/>
                </a:solidFill>
                <a:latin typeface="Tomorrow"/>
                <a:ea typeface="Tomorrow"/>
                <a:cs typeface="Tomorrow"/>
                <a:sym typeface="Tomorrow"/>
              </a:rPr>
              <a:t>Build-centric mindset</a:t>
            </a:r>
            <a:endParaRPr b="0" i="0" sz="1550" u="none" cap="none" strike="noStrike"/>
          </a:p>
        </p:txBody>
      </p:sp>
      <p:sp>
        <p:nvSpPr>
          <p:cNvPr id="184" name="Google Shape;184;p42"/>
          <p:cNvSpPr/>
          <p:nvPr/>
        </p:nvSpPr>
        <p:spPr>
          <a:xfrm>
            <a:off x="553760" y="3545205"/>
            <a:ext cx="4349353" cy="759381"/>
          </a:xfrm>
          <a:prstGeom prst="rect">
            <a:avLst/>
          </a:prstGeom>
          <a:noFill/>
          <a:ln>
            <a:noFill/>
          </a:ln>
        </p:spPr>
        <p:txBody>
          <a:bodyPr anchorCtr="0" anchor="t" bIns="0" lIns="0" spcFirstLastPara="1" rIns="0" wrap="square" tIns="0">
            <a:noAutofit/>
          </a:bodyPr>
          <a:lstStyle/>
          <a:p>
            <a:pPr indent="0" lvl="0" marL="0" marR="0" rtl="0" algn="ctr">
              <a:lnSpc>
                <a:spcPct val="162500"/>
              </a:lnSpc>
              <a:spcBef>
                <a:spcPts val="0"/>
              </a:spcBef>
              <a:spcAft>
                <a:spcPts val="0"/>
              </a:spcAft>
              <a:buClr>
                <a:srgbClr val="C9C9C0"/>
              </a:buClr>
              <a:buSzPts val="1200"/>
              <a:buFont typeface="Tomorrow"/>
              <a:buNone/>
            </a:pPr>
            <a:r>
              <a:rPr b="0" i="0" lang="en-US" sz="1200" u="none" cap="none" strike="noStrike">
                <a:solidFill>
                  <a:srgbClr val="C9C9C0"/>
                </a:solidFill>
                <a:latin typeface="Tomorrow"/>
                <a:ea typeface="Tomorrow"/>
                <a:cs typeface="Tomorrow"/>
                <a:sym typeface="Tomorrow"/>
              </a:rPr>
              <a:t>Organizations prioritize system development over lifecycle management, treating data as project-based initiatives rather than ongoing assets.</a:t>
            </a:r>
            <a:endParaRPr b="0" i="0" sz="1200" u="none" cap="none" strike="noStrike"/>
          </a:p>
        </p:txBody>
      </p:sp>
      <p:pic>
        <p:nvPicPr>
          <p:cNvPr descr="preencoded.png" id="185" name="Google Shape;185;p42"/>
          <p:cNvPicPr preferRelativeResize="0"/>
          <p:nvPr/>
        </p:nvPicPr>
        <p:blipFill rotWithShape="1">
          <a:blip r:embed="rId4">
            <a:alphaModFix/>
          </a:blip>
          <a:srcRect b="0" l="0" r="0" t="0"/>
          <a:stretch/>
        </p:blipFill>
        <p:spPr>
          <a:xfrm>
            <a:off x="6435328" y="1245751"/>
            <a:ext cx="1759625" cy="1759625"/>
          </a:xfrm>
          <a:prstGeom prst="rect">
            <a:avLst/>
          </a:prstGeom>
          <a:noFill/>
          <a:ln>
            <a:noFill/>
          </a:ln>
        </p:spPr>
      </p:pic>
      <p:sp>
        <p:nvSpPr>
          <p:cNvPr id="186" name="Google Shape;186;p42"/>
          <p:cNvSpPr/>
          <p:nvPr/>
        </p:nvSpPr>
        <p:spPr>
          <a:xfrm>
            <a:off x="6256258" y="3203138"/>
            <a:ext cx="2117646" cy="247174"/>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C9C9C0"/>
              </a:buClr>
              <a:buSzPts val="1550"/>
              <a:buFont typeface="Tomorrow"/>
              <a:buNone/>
            </a:pPr>
            <a:r>
              <a:rPr b="0" i="0" lang="en-US" sz="1550" u="none" cap="none" strike="noStrike">
                <a:solidFill>
                  <a:srgbClr val="C9C9C0"/>
                </a:solidFill>
                <a:latin typeface="Tomorrow"/>
                <a:ea typeface="Tomorrow"/>
                <a:cs typeface="Tomorrow"/>
                <a:sym typeface="Tomorrow"/>
              </a:rPr>
              <a:t>Reactive governance</a:t>
            </a:r>
            <a:endParaRPr b="0" i="0" sz="1550" u="none" cap="none" strike="noStrike"/>
          </a:p>
        </p:txBody>
      </p:sp>
      <p:sp>
        <p:nvSpPr>
          <p:cNvPr id="187" name="Google Shape;187;p42"/>
          <p:cNvSpPr/>
          <p:nvPr/>
        </p:nvSpPr>
        <p:spPr>
          <a:xfrm>
            <a:off x="5140404" y="3545205"/>
            <a:ext cx="4349472" cy="506254"/>
          </a:xfrm>
          <a:prstGeom prst="rect">
            <a:avLst/>
          </a:prstGeom>
          <a:noFill/>
          <a:ln>
            <a:noFill/>
          </a:ln>
        </p:spPr>
        <p:txBody>
          <a:bodyPr anchorCtr="0" anchor="t" bIns="0" lIns="0" spcFirstLastPara="1" rIns="0" wrap="square" tIns="0">
            <a:noAutofit/>
          </a:bodyPr>
          <a:lstStyle/>
          <a:p>
            <a:pPr indent="0" lvl="0" marL="0" marR="0" rtl="0" algn="ctr">
              <a:lnSpc>
                <a:spcPct val="162500"/>
              </a:lnSpc>
              <a:spcBef>
                <a:spcPts val="0"/>
              </a:spcBef>
              <a:spcAft>
                <a:spcPts val="0"/>
              </a:spcAft>
              <a:buClr>
                <a:srgbClr val="C9C9C0"/>
              </a:buClr>
              <a:buSzPts val="1200"/>
              <a:buFont typeface="Tomorrow"/>
              <a:buNone/>
            </a:pPr>
            <a:r>
              <a:rPr b="0" i="0" lang="en-US" sz="1200" u="none" cap="none" strike="noStrike">
                <a:solidFill>
                  <a:srgbClr val="C9C9C0"/>
                </a:solidFill>
                <a:latin typeface="Tomorrow"/>
                <a:ea typeface="Tomorrow"/>
                <a:cs typeface="Tomorrow"/>
                <a:sym typeface="Tomorrow"/>
              </a:rPr>
              <a:t>Data governance becomes reactive when separated from business strategy, undermining long-term value creation.</a:t>
            </a:r>
            <a:endParaRPr b="0" i="0" sz="1200" u="none" cap="none" strike="noStrike"/>
          </a:p>
        </p:txBody>
      </p:sp>
      <p:pic>
        <p:nvPicPr>
          <p:cNvPr descr="preencoded.png" id="188" name="Google Shape;188;p42"/>
          <p:cNvPicPr preferRelativeResize="0"/>
          <p:nvPr/>
        </p:nvPicPr>
        <p:blipFill rotWithShape="1">
          <a:blip r:embed="rId5">
            <a:alphaModFix/>
          </a:blip>
          <a:srcRect b="0" l="0" r="0" t="0"/>
          <a:stretch/>
        </p:blipFill>
        <p:spPr>
          <a:xfrm>
            <a:off x="11022092" y="1245751"/>
            <a:ext cx="1759625" cy="1759625"/>
          </a:xfrm>
          <a:prstGeom prst="rect">
            <a:avLst/>
          </a:prstGeom>
          <a:noFill/>
          <a:ln>
            <a:noFill/>
          </a:ln>
        </p:spPr>
      </p:pic>
      <p:sp>
        <p:nvSpPr>
          <p:cNvPr id="189" name="Google Shape;189;p42"/>
          <p:cNvSpPr/>
          <p:nvPr/>
        </p:nvSpPr>
        <p:spPr>
          <a:xfrm>
            <a:off x="10546556" y="3203138"/>
            <a:ext cx="2710696" cy="247174"/>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C9C9C0"/>
              </a:buClr>
              <a:buSzPts val="1550"/>
              <a:buFont typeface="Tomorrow"/>
              <a:buNone/>
            </a:pPr>
            <a:r>
              <a:rPr b="0" i="0" lang="en-US" sz="1550" u="none" cap="none" strike="noStrike">
                <a:solidFill>
                  <a:srgbClr val="C9C9C0"/>
                </a:solidFill>
                <a:latin typeface="Tomorrow"/>
                <a:ea typeface="Tomorrow"/>
                <a:cs typeface="Tomorrow"/>
                <a:sym typeface="Tomorrow"/>
              </a:rPr>
              <a:t>Failed enterprise initiatives</a:t>
            </a:r>
            <a:endParaRPr b="0" i="0" sz="1550" u="none" cap="none" strike="noStrike"/>
          </a:p>
        </p:txBody>
      </p:sp>
      <p:sp>
        <p:nvSpPr>
          <p:cNvPr id="190" name="Google Shape;190;p42"/>
          <p:cNvSpPr/>
          <p:nvPr/>
        </p:nvSpPr>
        <p:spPr>
          <a:xfrm>
            <a:off x="9727168" y="3545205"/>
            <a:ext cx="4349472" cy="506254"/>
          </a:xfrm>
          <a:prstGeom prst="rect">
            <a:avLst/>
          </a:prstGeom>
          <a:noFill/>
          <a:ln>
            <a:noFill/>
          </a:ln>
        </p:spPr>
        <p:txBody>
          <a:bodyPr anchorCtr="0" anchor="t" bIns="0" lIns="0" spcFirstLastPara="1" rIns="0" wrap="square" tIns="0">
            <a:noAutofit/>
          </a:bodyPr>
          <a:lstStyle/>
          <a:p>
            <a:pPr indent="0" lvl="0" marL="0" marR="0" rtl="0" algn="ctr">
              <a:lnSpc>
                <a:spcPct val="162500"/>
              </a:lnSpc>
              <a:spcBef>
                <a:spcPts val="0"/>
              </a:spcBef>
              <a:spcAft>
                <a:spcPts val="0"/>
              </a:spcAft>
              <a:buClr>
                <a:srgbClr val="C9C9C0"/>
              </a:buClr>
              <a:buSzPts val="1200"/>
              <a:buFont typeface="Tomorrow"/>
              <a:buNone/>
            </a:pPr>
            <a:r>
              <a:rPr b="0" i="0" lang="en-US" sz="1200" u="none" cap="none" strike="noStrike">
                <a:solidFill>
                  <a:srgbClr val="C9C9C0"/>
                </a:solidFill>
                <a:latin typeface="Tomorrow"/>
                <a:ea typeface="Tomorrow"/>
                <a:cs typeface="Tomorrow"/>
                <a:sym typeface="Tomorrow"/>
              </a:rPr>
              <a:t>Large-scale data projects often collapse because they lack domain-specific understanding and ownership.</a:t>
            </a:r>
            <a:endParaRPr b="0" i="0" sz="1200" u="none" cap="none" strike="noStrike"/>
          </a:p>
        </p:txBody>
      </p:sp>
      <p:pic>
        <p:nvPicPr>
          <p:cNvPr descr="preencoded.png" id="191" name="Google Shape;191;p42"/>
          <p:cNvPicPr preferRelativeResize="0"/>
          <p:nvPr/>
        </p:nvPicPr>
        <p:blipFill rotWithShape="1">
          <a:blip r:embed="rId6">
            <a:alphaModFix/>
          </a:blip>
          <a:srcRect b="0" l="0" r="0" t="0"/>
          <a:stretch/>
        </p:blipFill>
        <p:spPr>
          <a:xfrm>
            <a:off x="4141946" y="4779169"/>
            <a:ext cx="1759625" cy="1759625"/>
          </a:xfrm>
          <a:prstGeom prst="rect">
            <a:avLst/>
          </a:prstGeom>
          <a:noFill/>
          <a:ln>
            <a:noFill/>
          </a:ln>
        </p:spPr>
      </p:pic>
      <p:sp>
        <p:nvSpPr>
          <p:cNvPr id="192" name="Google Shape;192;p42"/>
          <p:cNvSpPr/>
          <p:nvPr/>
        </p:nvSpPr>
        <p:spPr>
          <a:xfrm>
            <a:off x="3426262" y="6736556"/>
            <a:ext cx="3190875" cy="247174"/>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C9C9C0"/>
              </a:buClr>
              <a:buSzPts val="1550"/>
              <a:buFont typeface="Tomorrow"/>
              <a:buNone/>
            </a:pPr>
            <a:r>
              <a:rPr b="0" i="0" lang="en-US" sz="1550" u="none" cap="none" strike="noStrike">
                <a:solidFill>
                  <a:srgbClr val="C9C9C0"/>
                </a:solidFill>
                <a:latin typeface="Tomorrow"/>
                <a:ea typeface="Tomorrow"/>
                <a:cs typeface="Tomorrow"/>
                <a:sym typeface="Tomorrow"/>
              </a:rPr>
              <a:t>Operational vs. analytical divide</a:t>
            </a:r>
            <a:endParaRPr b="0" i="0" sz="1550" u="none" cap="none" strike="noStrike"/>
          </a:p>
        </p:txBody>
      </p:sp>
      <p:sp>
        <p:nvSpPr>
          <p:cNvPr id="193" name="Google Shape;193;p42"/>
          <p:cNvSpPr/>
          <p:nvPr/>
        </p:nvSpPr>
        <p:spPr>
          <a:xfrm>
            <a:off x="2847023" y="7078623"/>
            <a:ext cx="4349472" cy="506254"/>
          </a:xfrm>
          <a:prstGeom prst="rect">
            <a:avLst/>
          </a:prstGeom>
          <a:noFill/>
          <a:ln>
            <a:noFill/>
          </a:ln>
        </p:spPr>
        <p:txBody>
          <a:bodyPr anchorCtr="0" anchor="t" bIns="0" lIns="0" spcFirstLastPara="1" rIns="0" wrap="square" tIns="0">
            <a:noAutofit/>
          </a:bodyPr>
          <a:lstStyle/>
          <a:p>
            <a:pPr indent="0" lvl="0" marL="0" marR="0" rtl="0" algn="ctr">
              <a:lnSpc>
                <a:spcPct val="162500"/>
              </a:lnSpc>
              <a:spcBef>
                <a:spcPts val="0"/>
              </a:spcBef>
              <a:spcAft>
                <a:spcPts val="0"/>
              </a:spcAft>
              <a:buClr>
                <a:srgbClr val="C9C9C0"/>
              </a:buClr>
              <a:buSzPts val="1200"/>
              <a:buFont typeface="Tomorrow"/>
              <a:buNone/>
            </a:pPr>
            <a:r>
              <a:rPr b="0" i="0" lang="en-US" sz="1200" u="none" cap="none" strike="noStrike">
                <a:solidFill>
                  <a:srgbClr val="C9C9C0"/>
                </a:solidFill>
                <a:latin typeface="Tomorrow"/>
                <a:ea typeface="Tomorrow"/>
                <a:cs typeface="Tomorrow"/>
                <a:sym typeface="Tomorrow"/>
              </a:rPr>
              <a:t>The separation between operational and analytical data creates governance blind spots.</a:t>
            </a:r>
            <a:endParaRPr b="0" i="0" sz="1200" u="none" cap="none" strike="noStrike"/>
          </a:p>
        </p:txBody>
      </p:sp>
      <p:pic>
        <p:nvPicPr>
          <p:cNvPr descr="preencoded.png" id="194" name="Google Shape;194;p42"/>
          <p:cNvPicPr preferRelativeResize="0"/>
          <p:nvPr/>
        </p:nvPicPr>
        <p:blipFill rotWithShape="1">
          <a:blip r:embed="rId7">
            <a:alphaModFix/>
          </a:blip>
          <a:srcRect b="0" l="0" r="0" t="0"/>
          <a:stretch/>
        </p:blipFill>
        <p:spPr>
          <a:xfrm>
            <a:off x="8728710" y="4779169"/>
            <a:ext cx="1759625" cy="1759625"/>
          </a:xfrm>
          <a:prstGeom prst="rect">
            <a:avLst/>
          </a:prstGeom>
          <a:noFill/>
          <a:ln>
            <a:noFill/>
          </a:ln>
        </p:spPr>
      </p:pic>
      <p:sp>
        <p:nvSpPr>
          <p:cNvPr id="195" name="Google Shape;195;p42"/>
          <p:cNvSpPr/>
          <p:nvPr/>
        </p:nvSpPr>
        <p:spPr>
          <a:xfrm>
            <a:off x="7916942" y="6736556"/>
            <a:ext cx="3383161" cy="247174"/>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C9C9C0"/>
              </a:buClr>
              <a:buSzPts val="1550"/>
              <a:buFont typeface="Tomorrow"/>
              <a:buNone/>
            </a:pPr>
            <a:r>
              <a:rPr b="0" i="0" lang="en-US" sz="1550" u="none" cap="none" strike="noStrike">
                <a:solidFill>
                  <a:srgbClr val="C9C9C0"/>
                </a:solidFill>
                <a:latin typeface="Tomorrow"/>
                <a:ea typeface="Tomorrow"/>
                <a:cs typeface="Tomorrow"/>
                <a:sym typeface="Tomorrow"/>
              </a:rPr>
              <a:t>"Democratization" misconception</a:t>
            </a:r>
            <a:endParaRPr b="0" i="0" sz="1550" u="none" cap="none" strike="noStrike"/>
          </a:p>
        </p:txBody>
      </p:sp>
      <p:sp>
        <p:nvSpPr>
          <p:cNvPr id="196" name="Google Shape;196;p42"/>
          <p:cNvSpPr/>
          <p:nvPr/>
        </p:nvSpPr>
        <p:spPr>
          <a:xfrm>
            <a:off x="7433786" y="7078623"/>
            <a:ext cx="4349472" cy="759381"/>
          </a:xfrm>
          <a:prstGeom prst="rect">
            <a:avLst/>
          </a:prstGeom>
          <a:noFill/>
          <a:ln>
            <a:noFill/>
          </a:ln>
        </p:spPr>
        <p:txBody>
          <a:bodyPr anchorCtr="0" anchor="t" bIns="0" lIns="0" spcFirstLastPara="1" rIns="0" wrap="square" tIns="0">
            <a:noAutofit/>
          </a:bodyPr>
          <a:lstStyle/>
          <a:p>
            <a:pPr indent="0" lvl="0" marL="0" marR="0" rtl="0" algn="ctr">
              <a:lnSpc>
                <a:spcPct val="162500"/>
              </a:lnSpc>
              <a:spcBef>
                <a:spcPts val="0"/>
              </a:spcBef>
              <a:spcAft>
                <a:spcPts val="0"/>
              </a:spcAft>
              <a:buClr>
                <a:srgbClr val="C9C9C0"/>
              </a:buClr>
              <a:buSzPts val="1200"/>
              <a:buFont typeface="Tomorrow"/>
              <a:buNone/>
            </a:pPr>
            <a:r>
              <a:rPr b="0" i="0" lang="en-US" sz="1200" u="none" cap="none" strike="noStrike">
                <a:solidFill>
                  <a:srgbClr val="C9C9C0"/>
                </a:solidFill>
                <a:latin typeface="Tomorrow"/>
                <a:ea typeface="Tomorrow"/>
                <a:cs typeface="Tomorrow"/>
                <a:sym typeface="Tomorrow"/>
              </a:rPr>
              <a:t>True data empowerment requires clear accountability, not just equal access in non-democratic organizational structures.</a:t>
            </a:r>
            <a:endParaRPr b="0" i="0" sz="1200" u="none" cap="none" strike="noStrike"/>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3"/>
          <p:cNvSpPr/>
          <p:nvPr/>
        </p:nvSpPr>
        <p:spPr>
          <a:xfrm>
            <a:off x="793790" y="1585912"/>
            <a:ext cx="8847177"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The Executive Reporting Game</a:t>
            </a:r>
            <a:endParaRPr b="0" i="0" sz="4450" u="none" cap="none" strike="noStrike"/>
          </a:p>
        </p:txBody>
      </p:sp>
      <p:sp>
        <p:nvSpPr>
          <p:cNvPr id="203" name="Google Shape;203;p43"/>
          <p:cNvSpPr/>
          <p:nvPr/>
        </p:nvSpPr>
        <p:spPr>
          <a:xfrm>
            <a:off x="793790" y="3003471"/>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3"/>
          <p:cNvSpPr/>
          <p:nvPr/>
        </p:nvSpPr>
        <p:spPr>
          <a:xfrm>
            <a:off x="878860" y="3045976"/>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1</a:t>
            </a:r>
            <a:endParaRPr b="0" i="0" sz="2650" u="none" cap="none" strike="noStrike"/>
          </a:p>
        </p:txBody>
      </p:sp>
      <p:sp>
        <p:nvSpPr>
          <p:cNvPr id="205" name="Google Shape;205;p43"/>
          <p:cNvSpPr/>
          <p:nvPr/>
        </p:nvSpPr>
        <p:spPr>
          <a:xfrm>
            <a:off x="1530906" y="3003471"/>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Board-Level Matter</a:t>
            </a:r>
            <a:endParaRPr b="0" i="0" sz="2200" u="none" cap="none" strike="noStrike"/>
          </a:p>
        </p:txBody>
      </p:sp>
      <p:sp>
        <p:nvSpPr>
          <p:cNvPr id="206" name="Google Shape;206;p43"/>
          <p:cNvSpPr/>
          <p:nvPr/>
        </p:nvSpPr>
        <p:spPr>
          <a:xfrm>
            <a:off x="1530906" y="3493889"/>
            <a:ext cx="5670947"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governance requires attention at the highest organizational level. Strategic decisions about data affect enterprise value creation.</a:t>
            </a:r>
            <a:endParaRPr b="0" i="0" sz="1750" u="none" cap="none" strike="noStrike"/>
          </a:p>
        </p:txBody>
      </p:sp>
      <p:sp>
        <p:nvSpPr>
          <p:cNvPr id="207" name="Google Shape;207;p43"/>
          <p:cNvSpPr/>
          <p:nvPr/>
        </p:nvSpPr>
        <p:spPr>
          <a:xfrm>
            <a:off x="7428667" y="3003471"/>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3"/>
          <p:cNvSpPr/>
          <p:nvPr/>
        </p:nvSpPr>
        <p:spPr>
          <a:xfrm>
            <a:off x="7513737" y="3045976"/>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2</a:t>
            </a:r>
            <a:endParaRPr b="0" i="0" sz="2650" u="none" cap="none" strike="noStrike"/>
          </a:p>
        </p:txBody>
      </p:sp>
      <p:sp>
        <p:nvSpPr>
          <p:cNvPr id="209" name="Google Shape;209;p43"/>
          <p:cNvSpPr/>
          <p:nvPr/>
        </p:nvSpPr>
        <p:spPr>
          <a:xfrm>
            <a:off x="8165783" y="3003471"/>
            <a:ext cx="4378166"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Business Disengagement Risk</a:t>
            </a:r>
            <a:endParaRPr b="0" i="0" sz="2200" u="none" cap="none" strike="noStrike"/>
          </a:p>
        </p:txBody>
      </p:sp>
      <p:sp>
        <p:nvSpPr>
          <p:cNvPr id="210" name="Google Shape;210;p43"/>
          <p:cNvSpPr/>
          <p:nvPr/>
        </p:nvSpPr>
        <p:spPr>
          <a:xfrm>
            <a:off x="8165783" y="3493889"/>
            <a:ext cx="5670947"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When business leaders abdicate data decisions, technical teams make business choices by default. This creates strategic misalignment.</a:t>
            </a:r>
            <a:endParaRPr b="0" i="0" sz="1750" u="none" cap="none" strike="noStrike"/>
          </a:p>
        </p:txBody>
      </p:sp>
      <p:sp>
        <p:nvSpPr>
          <p:cNvPr id="211" name="Google Shape;211;p43"/>
          <p:cNvSpPr/>
          <p:nvPr/>
        </p:nvSpPr>
        <p:spPr>
          <a:xfrm>
            <a:off x="793790" y="5064562"/>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3"/>
          <p:cNvSpPr/>
          <p:nvPr/>
        </p:nvSpPr>
        <p:spPr>
          <a:xfrm>
            <a:off x="878860" y="5107067"/>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3</a:t>
            </a:r>
            <a:endParaRPr b="0" i="0" sz="2650" u="none" cap="none" strike="noStrike"/>
          </a:p>
        </p:txBody>
      </p:sp>
      <p:sp>
        <p:nvSpPr>
          <p:cNvPr id="213" name="Google Shape;213;p43"/>
          <p:cNvSpPr/>
          <p:nvPr/>
        </p:nvSpPr>
        <p:spPr>
          <a:xfrm>
            <a:off x="1530906" y="5064562"/>
            <a:ext cx="4378404"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Reporting Structure Confusion</a:t>
            </a:r>
            <a:endParaRPr b="0" i="0" sz="2200" u="none" cap="none" strike="noStrike"/>
          </a:p>
        </p:txBody>
      </p:sp>
      <p:sp>
        <p:nvSpPr>
          <p:cNvPr id="214" name="Google Shape;214;p43"/>
          <p:cNvSpPr/>
          <p:nvPr/>
        </p:nvSpPr>
        <p:spPr>
          <a:xfrm>
            <a:off x="1530906" y="5554980"/>
            <a:ext cx="5670947"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Competing reporting lines between CIO, CFO, and CDO blur accountability. Clear authority channels are essential.</a:t>
            </a:r>
            <a:endParaRPr b="0" i="0" sz="1750" u="none" cap="none" strike="noStrike"/>
          </a:p>
        </p:txBody>
      </p:sp>
      <p:sp>
        <p:nvSpPr>
          <p:cNvPr id="215" name="Google Shape;215;p43"/>
          <p:cNvSpPr/>
          <p:nvPr/>
        </p:nvSpPr>
        <p:spPr>
          <a:xfrm>
            <a:off x="7428667" y="5064562"/>
            <a:ext cx="510302" cy="510302"/>
          </a:xfrm>
          <a:prstGeom prst="roundRect">
            <a:avLst>
              <a:gd fmla="val 6667" name="adj"/>
            </a:avLst>
          </a:prstGeom>
          <a:solidFill>
            <a:srgbClr val="3C3C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3"/>
          <p:cNvSpPr/>
          <p:nvPr/>
        </p:nvSpPr>
        <p:spPr>
          <a:xfrm>
            <a:off x="7513737" y="5107067"/>
            <a:ext cx="340162" cy="42529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9C9C0"/>
              </a:buClr>
              <a:buSzPts val="2650"/>
              <a:buFont typeface="Tomorrow"/>
              <a:buNone/>
            </a:pPr>
            <a:r>
              <a:rPr b="0" i="0" lang="en-US" sz="2650" u="none" cap="none" strike="noStrike">
                <a:solidFill>
                  <a:srgbClr val="C9C9C0"/>
                </a:solidFill>
                <a:latin typeface="Tomorrow"/>
                <a:ea typeface="Tomorrow"/>
                <a:cs typeface="Tomorrow"/>
                <a:sym typeface="Tomorrow"/>
              </a:rPr>
              <a:t>4</a:t>
            </a:r>
            <a:endParaRPr b="0" i="0" sz="2650" u="none" cap="none" strike="noStrike"/>
          </a:p>
        </p:txBody>
      </p:sp>
      <p:sp>
        <p:nvSpPr>
          <p:cNvPr id="217" name="Google Shape;217;p43"/>
          <p:cNvSpPr/>
          <p:nvPr/>
        </p:nvSpPr>
        <p:spPr>
          <a:xfrm>
            <a:off x="8165783" y="5064562"/>
            <a:ext cx="4318873"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Governance's Unique Position</a:t>
            </a:r>
            <a:endParaRPr b="0" i="0" sz="2200" u="none" cap="none" strike="noStrike"/>
          </a:p>
        </p:txBody>
      </p:sp>
      <p:sp>
        <p:nvSpPr>
          <p:cNvPr id="218" name="Google Shape;218;p43"/>
          <p:cNvSpPr/>
          <p:nvPr/>
        </p:nvSpPr>
        <p:spPr>
          <a:xfrm>
            <a:off x="8165783" y="5554980"/>
            <a:ext cx="5670947"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Data governance requires distinct organizational representation. It bridges technical implementation with business strategy.</a:t>
            </a:r>
            <a:endParaRPr b="0" i="0" sz="1750" u="none" cap="none" strike="noStrike"/>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4"/>
          <p:cNvSpPr/>
          <p:nvPr/>
        </p:nvSpPr>
        <p:spPr>
          <a:xfrm>
            <a:off x="793790" y="2181344"/>
            <a:ext cx="8936117"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Data Governance as Negotiator</a:t>
            </a:r>
            <a:endParaRPr b="0" i="0" sz="4450" u="none" cap="none" strike="noStrike"/>
          </a:p>
        </p:txBody>
      </p:sp>
      <p:sp>
        <p:nvSpPr>
          <p:cNvPr id="225" name="Google Shape;225;p44"/>
          <p:cNvSpPr/>
          <p:nvPr/>
        </p:nvSpPr>
        <p:spPr>
          <a:xfrm>
            <a:off x="793790" y="3457099"/>
            <a:ext cx="2845594" cy="10629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Regulatory Downward Pressure</a:t>
            </a:r>
            <a:endParaRPr b="0" i="0" sz="2200" u="none" cap="none" strike="noStrike"/>
          </a:p>
        </p:txBody>
      </p:sp>
      <p:sp>
        <p:nvSpPr>
          <p:cNvPr id="226" name="Google Shape;226;p44"/>
          <p:cNvSpPr/>
          <p:nvPr/>
        </p:nvSpPr>
        <p:spPr>
          <a:xfrm>
            <a:off x="793790" y="4746903"/>
            <a:ext cx="2845594"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Compliance requirements cascade from regulators to all teams.</a:t>
            </a:r>
            <a:endParaRPr b="0" i="0" sz="1750" u="none" cap="none" strike="noStrike"/>
          </a:p>
        </p:txBody>
      </p:sp>
      <p:sp>
        <p:nvSpPr>
          <p:cNvPr id="227" name="Google Shape;227;p44"/>
          <p:cNvSpPr/>
          <p:nvPr/>
        </p:nvSpPr>
        <p:spPr>
          <a:xfrm>
            <a:off x="4200406" y="3457099"/>
            <a:ext cx="2845594"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Organizational Upward Pressure</a:t>
            </a:r>
            <a:endParaRPr b="0" i="0" sz="2200" u="none" cap="none" strike="noStrike"/>
          </a:p>
        </p:txBody>
      </p:sp>
      <p:sp>
        <p:nvSpPr>
          <p:cNvPr id="228" name="Google Shape;228;p44"/>
          <p:cNvSpPr/>
          <p:nvPr/>
        </p:nvSpPr>
        <p:spPr>
          <a:xfrm>
            <a:off x="4200406" y="4392573"/>
            <a:ext cx="2845594"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Business units demand data to cater their operational needs.</a:t>
            </a:r>
            <a:endParaRPr b="0" i="0" sz="1750" u="none" cap="none" strike="noStrike"/>
          </a:p>
        </p:txBody>
      </p:sp>
      <p:sp>
        <p:nvSpPr>
          <p:cNvPr id="229" name="Google Shape;229;p44"/>
          <p:cNvSpPr/>
          <p:nvPr/>
        </p:nvSpPr>
        <p:spPr>
          <a:xfrm>
            <a:off x="7607022" y="3457099"/>
            <a:ext cx="2845594"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External Inward Pressure</a:t>
            </a:r>
            <a:endParaRPr b="0" i="0" sz="2200" u="none" cap="none" strike="noStrike"/>
          </a:p>
        </p:txBody>
      </p:sp>
      <p:sp>
        <p:nvSpPr>
          <p:cNvPr id="230" name="Google Shape;230;p44"/>
          <p:cNvSpPr/>
          <p:nvPr/>
        </p:nvSpPr>
        <p:spPr>
          <a:xfrm>
            <a:off x="7607022" y="4392573"/>
            <a:ext cx="2845594"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Partners, competitors, and market forces shape data needs.</a:t>
            </a:r>
            <a:endParaRPr b="0" i="0" sz="1750" u="none" cap="none" strike="noStrike"/>
          </a:p>
        </p:txBody>
      </p:sp>
      <p:sp>
        <p:nvSpPr>
          <p:cNvPr id="231" name="Google Shape;231;p44"/>
          <p:cNvSpPr/>
          <p:nvPr/>
        </p:nvSpPr>
        <p:spPr>
          <a:xfrm>
            <a:off x="11013638" y="3457099"/>
            <a:ext cx="2845594"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EDEDE8"/>
              </a:buClr>
              <a:buSzPts val="2200"/>
              <a:buFont typeface="Tomorrow"/>
              <a:buNone/>
            </a:pPr>
            <a:r>
              <a:rPr b="0" i="0" lang="en-US" sz="2200" u="none" cap="none" strike="noStrike">
                <a:solidFill>
                  <a:srgbClr val="EDEDE8"/>
                </a:solidFill>
                <a:latin typeface="Tomorrow"/>
                <a:ea typeface="Tomorrow"/>
                <a:cs typeface="Tomorrow"/>
                <a:sym typeface="Tomorrow"/>
              </a:rPr>
              <a:t>Technological preconditions</a:t>
            </a:r>
            <a:endParaRPr b="0" i="0" sz="2200" u="none" cap="none" strike="noStrike"/>
          </a:p>
        </p:txBody>
      </p:sp>
      <p:sp>
        <p:nvSpPr>
          <p:cNvPr id="232" name="Google Shape;232;p44"/>
          <p:cNvSpPr/>
          <p:nvPr/>
        </p:nvSpPr>
        <p:spPr>
          <a:xfrm>
            <a:off x="11013638" y="4392573"/>
            <a:ext cx="2845594"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Technological landscapes grow organically and rarely change due to a certain need.</a:t>
            </a:r>
            <a:endParaRPr b="0" i="0" sz="1750" u="none" cap="none" strike="noStrike"/>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5"/>
          <p:cNvSpPr/>
          <p:nvPr/>
        </p:nvSpPr>
        <p:spPr>
          <a:xfrm>
            <a:off x="793790" y="1025962"/>
            <a:ext cx="12464415"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EDEDE8"/>
              </a:buClr>
              <a:buSzPts val="4450"/>
              <a:buFont typeface="Tomorrow"/>
              <a:buNone/>
            </a:pPr>
            <a:r>
              <a:rPr b="0" i="0" lang="en-US" sz="4450" u="none" cap="none" strike="noStrike">
                <a:solidFill>
                  <a:srgbClr val="EDEDE8"/>
                </a:solidFill>
                <a:latin typeface="Tomorrow"/>
                <a:ea typeface="Tomorrow"/>
                <a:cs typeface="Tomorrow"/>
                <a:sym typeface="Tomorrow"/>
              </a:rPr>
              <a:t>Disentangling Governance from Operations</a:t>
            </a:r>
            <a:endParaRPr b="0" i="0" sz="4450" u="none" cap="none" strike="noStrike"/>
          </a:p>
        </p:txBody>
      </p:sp>
      <p:pic>
        <p:nvPicPr>
          <p:cNvPr descr="preencoded.png" id="239" name="Google Shape;239;p45"/>
          <p:cNvPicPr preferRelativeResize="0"/>
          <p:nvPr/>
        </p:nvPicPr>
        <p:blipFill rotWithShape="1">
          <a:blip r:embed="rId3">
            <a:alphaModFix/>
          </a:blip>
          <a:srcRect b="0" l="0" r="0" t="0"/>
          <a:stretch/>
        </p:blipFill>
        <p:spPr>
          <a:xfrm>
            <a:off x="2978348" y="2188369"/>
            <a:ext cx="2152055" cy="1306949"/>
          </a:xfrm>
          <a:prstGeom prst="rect">
            <a:avLst/>
          </a:prstGeom>
          <a:noFill/>
          <a:ln>
            <a:noFill/>
          </a:ln>
        </p:spPr>
      </p:pic>
      <p:sp>
        <p:nvSpPr>
          <p:cNvPr id="240" name="Google Shape;240;p45"/>
          <p:cNvSpPr/>
          <p:nvPr/>
        </p:nvSpPr>
        <p:spPr>
          <a:xfrm>
            <a:off x="3894892" y="2804398"/>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1</a:t>
            </a:r>
            <a:endParaRPr b="0" i="0" sz="2500" u="none" cap="none" strike="noStrike"/>
          </a:p>
        </p:txBody>
      </p:sp>
      <p:sp>
        <p:nvSpPr>
          <p:cNvPr id="241" name="Google Shape;241;p45"/>
          <p:cNvSpPr/>
          <p:nvPr/>
        </p:nvSpPr>
        <p:spPr>
          <a:xfrm>
            <a:off x="5357217" y="2415183"/>
            <a:ext cx="3119676"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Strategic Governance</a:t>
            </a:r>
            <a:endParaRPr b="0" i="0" sz="2200" u="none" cap="none" strike="noStrike"/>
          </a:p>
        </p:txBody>
      </p:sp>
      <p:sp>
        <p:nvSpPr>
          <p:cNvPr id="242" name="Google Shape;242;p45"/>
          <p:cNvSpPr/>
          <p:nvPr/>
        </p:nvSpPr>
        <p:spPr>
          <a:xfrm>
            <a:off x="5357217" y="2905601"/>
            <a:ext cx="3119676"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Sets direction and policies</a:t>
            </a:r>
            <a:endParaRPr b="0" i="0" sz="1750" u="none" cap="none" strike="noStrike"/>
          </a:p>
        </p:txBody>
      </p:sp>
      <p:sp>
        <p:nvSpPr>
          <p:cNvPr id="243" name="Google Shape;243;p45"/>
          <p:cNvSpPr/>
          <p:nvPr/>
        </p:nvSpPr>
        <p:spPr>
          <a:xfrm>
            <a:off x="5187077" y="3508415"/>
            <a:ext cx="8592860" cy="15240"/>
          </a:xfrm>
          <a:prstGeom prst="roundRect">
            <a:avLst>
              <a:gd fmla="val 2232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4" name="Google Shape;244;p45"/>
          <p:cNvPicPr preferRelativeResize="0"/>
          <p:nvPr/>
        </p:nvPicPr>
        <p:blipFill rotWithShape="1">
          <a:blip r:embed="rId4">
            <a:alphaModFix/>
          </a:blip>
          <a:srcRect b="0" l="0" r="0" t="0"/>
          <a:stretch/>
        </p:blipFill>
        <p:spPr>
          <a:xfrm>
            <a:off x="1902381" y="3551992"/>
            <a:ext cx="4304109" cy="1306949"/>
          </a:xfrm>
          <a:prstGeom prst="rect">
            <a:avLst/>
          </a:prstGeom>
          <a:noFill/>
          <a:ln>
            <a:noFill/>
          </a:ln>
        </p:spPr>
      </p:pic>
      <p:sp>
        <p:nvSpPr>
          <p:cNvPr id="245" name="Google Shape;245;p45"/>
          <p:cNvSpPr/>
          <p:nvPr/>
        </p:nvSpPr>
        <p:spPr>
          <a:xfrm>
            <a:off x="3894892" y="4006096"/>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2</a:t>
            </a:r>
            <a:endParaRPr b="0" i="0" sz="2500" u="none" cap="none" strike="noStrike"/>
          </a:p>
        </p:txBody>
      </p:sp>
      <p:sp>
        <p:nvSpPr>
          <p:cNvPr id="246" name="Google Shape;246;p45"/>
          <p:cNvSpPr/>
          <p:nvPr/>
        </p:nvSpPr>
        <p:spPr>
          <a:xfrm>
            <a:off x="6433304" y="3778806"/>
            <a:ext cx="3489722"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Tactical Implementation</a:t>
            </a:r>
            <a:endParaRPr b="0" i="0" sz="2200" u="none" cap="none" strike="noStrike"/>
          </a:p>
        </p:txBody>
      </p:sp>
      <p:sp>
        <p:nvSpPr>
          <p:cNvPr id="247" name="Google Shape;247;p45"/>
          <p:cNvSpPr/>
          <p:nvPr/>
        </p:nvSpPr>
        <p:spPr>
          <a:xfrm>
            <a:off x="6433304" y="4269224"/>
            <a:ext cx="3489722"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Translates policies to processes</a:t>
            </a:r>
            <a:endParaRPr b="0" i="0" sz="1750" u="none" cap="none" strike="noStrike"/>
          </a:p>
        </p:txBody>
      </p:sp>
      <p:sp>
        <p:nvSpPr>
          <p:cNvPr id="248" name="Google Shape;248;p45"/>
          <p:cNvSpPr/>
          <p:nvPr/>
        </p:nvSpPr>
        <p:spPr>
          <a:xfrm>
            <a:off x="6263164" y="4872038"/>
            <a:ext cx="7516773" cy="15240"/>
          </a:xfrm>
          <a:prstGeom prst="roundRect">
            <a:avLst>
              <a:gd fmla="val 223256" name="adj"/>
            </a:avLst>
          </a:prstGeom>
          <a:solidFill>
            <a:srgbClr val="5555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9" name="Google Shape;249;p45"/>
          <p:cNvPicPr preferRelativeResize="0"/>
          <p:nvPr/>
        </p:nvPicPr>
        <p:blipFill rotWithShape="1">
          <a:blip r:embed="rId5">
            <a:alphaModFix/>
          </a:blip>
          <a:srcRect b="0" l="0" r="0" t="0"/>
          <a:stretch/>
        </p:blipFill>
        <p:spPr>
          <a:xfrm>
            <a:off x="826294" y="4915614"/>
            <a:ext cx="6456164" cy="1306949"/>
          </a:xfrm>
          <a:prstGeom prst="rect">
            <a:avLst/>
          </a:prstGeom>
          <a:noFill/>
          <a:ln>
            <a:noFill/>
          </a:ln>
        </p:spPr>
      </p:pic>
      <p:sp>
        <p:nvSpPr>
          <p:cNvPr id="250" name="Google Shape;250;p45"/>
          <p:cNvSpPr/>
          <p:nvPr/>
        </p:nvSpPr>
        <p:spPr>
          <a:xfrm>
            <a:off x="3894773" y="5369719"/>
            <a:ext cx="318968" cy="398621"/>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C9C9C0"/>
              </a:buClr>
              <a:buSzPts val="2500"/>
              <a:buFont typeface="Tomorrow"/>
              <a:buNone/>
            </a:pPr>
            <a:r>
              <a:rPr b="0" i="0" lang="en-US" sz="2500" u="none" cap="none" strike="noStrike">
                <a:solidFill>
                  <a:srgbClr val="C9C9C0"/>
                </a:solidFill>
                <a:latin typeface="Tomorrow"/>
                <a:ea typeface="Tomorrow"/>
                <a:cs typeface="Tomorrow"/>
                <a:sym typeface="Tomorrow"/>
              </a:rPr>
              <a:t>3</a:t>
            </a:r>
            <a:endParaRPr b="0" i="0" sz="2500" u="none" cap="none" strike="noStrike"/>
          </a:p>
        </p:txBody>
      </p:sp>
      <p:sp>
        <p:nvSpPr>
          <p:cNvPr id="251" name="Google Shape;251;p45"/>
          <p:cNvSpPr/>
          <p:nvPr/>
        </p:nvSpPr>
        <p:spPr>
          <a:xfrm>
            <a:off x="7509272" y="5142428"/>
            <a:ext cx="3170396"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C9C9C0"/>
              </a:buClr>
              <a:buSzPts val="2200"/>
              <a:buFont typeface="Tomorrow"/>
              <a:buNone/>
            </a:pPr>
            <a:r>
              <a:rPr b="0" i="0" lang="en-US" sz="2200" u="none" cap="none" strike="noStrike">
                <a:solidFill>
                  <a:srgbClr val="C9C9C0"/>
                </a:solidFill>
                <a:latin typeface="Tomorrow"/>
                <a:ea typeface="Tomorrow"/>
                <a:cs typeface="Tomorrow"/>
                <a:sym typeface="Tomorrow"/>
              </a:rPr>
              <a:t>Operational Execution</a:t>
            </a:r>
            <a:endParaRPr b="0" i="0" sz="2200" u="none" cap="none" strike="noStrike"/>
          </a:p>
        </p:txBody>
      </p:sp>
      <p:sp>
        <p:nvSpPr>
          <p:cNvPr id="252" name="Google Shape;252;p45"/>
          <p:cNvSpPr/>
          <p:nvPr/>
        </p:nvSpPr>
        <p:spPr>
          <a:xfrm>
            <a:off x="7509272" y="5632847"/>
            <a:ext cx="3779996"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Day-to-day management activities</a:t>
            </a:r>
            <a:endParaRPr b="0" i="0" sz="1750" u="none" cap="none" strike="noStrike"/>
          </a:p>
        </p:txBody>
      </p:sp>
      <p:sp>
        <p:nvSpPr>
          <p:cNvPr id="253" name="Google Shape;253;p45"/>
          <p:cNvSpPr/>
          <p:nvPr/>
        </p:nvSpPr>
        <p:spPr>
          <a:xfrm>
            <a:off x="793790" y="6477714"/>
            <a:ext cx="1304282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C9C9C0"/>
              </a:buClr>
              <a:buSzPts val="1750"/>
              <a:buFont typeface="Tomorrow"/>
              <a:buNone/>
            </a:pPr>
            <a:r>
              <a:rPr b="0" i="0" lang="en-US" sz="1750" u="none" cap="none" strike="noStrike">
                <a:solidFill>
                  <a:srgbClr val="C9C9C0"/>
                </a:solidFill>
                <a:latin typeface="Tomorrow"/>
                <a:ea typeface="Tomorrow"/>
                <a:cs typeface="Tomorrow"/>
                <a:sym typeface="Tomorrow"/>
              </a:rPr>
              <a:t>The term "Federated Computational Data Governance Operating Model" confuses distinct organizational functions. Governance establishes the rules. Operations executes within those boundaries.</a:t>
            </a:r>
            <a:endParaRPr b="0" i="0" sz="1750" u="none" cap="none" strike="noStrike"/>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