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8229600" cx="14630400"/>
  <p:notesSz cx="8229600" cy="14630400"/>
  <p:embeddedFontLst>
    <p:embeddedFont>
      <p:font typeface="Tomorrow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Tomorrow-bold.fntdata"/><Relationship Id="rId27" Type="http://schemas.openxmlformats.org/officeDocument/2006/relationships/font" Target="fonts/Tomorrow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Tomorrow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Tomorrow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everyone to this session on Federated Computational Data Governance, a key part of the Data Mesh approach.</a:t>
            </a:r>
            <a:br>
              <a:rPr lang="en-US"/>
            </a:br>
            <a:br>
              <a:rPr lang="en-US"/>
            </a:br>
            <a:r>
              <a:rPr lang="en-US"/>
              <a:t>In this presentation, we'll explore how to maintain consistent governance standards while giving domain teams the flexibility they need to innovate.</a:t>
            </a:r>
            <a:br>
              <a:rPr lang="en-US"/>
            </a:br>
            <a:br>
              <a:rPr lang="en-US"/>
            </a:br>
            <a:r>
              <a:rPr lang="en-US"/>
              <a:t>Many organizations struggle with this balance between control and autonomy when it comes to data. Today, you'll learn practical strategies to address this challenge.</a:t>
            </a:r>
            <a:br>
              <a:rPr lang="en-US"/>
            </a:br>
            <a:br>
              <a:rPr lang="en-US"/>
            </a:br>
            <a:r>
              <a:rPr lang="en-US"/>
              <a:t>Whether you're just starting your data governance journey or looking to evolve your existing practices, these insights will help you build more scalable, agile, and accountable data systems.</a:t>
            </a:r>
            <a:br>
              <a:rPr lang="en-US"/>
            </a:br>
            <a:br>
              <a:rPr lang="en-US"/>
            </a:br>
            <a:r>
              <a:rPr lang="en-US"/>
              <a:t>Let's dive in and get started!</a:t>
            </a:r>
            <a:endParaRPr/>
          </a:p>
        </p:txBody>
      </p:sp>
      <p:sp>
        <p:nvSpPr>
          <p:cNvPr id="80" name="Google Shape;8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challenge: Who owns decisions in a federated model?</a:t>
            </a:r>
            <a:br>
              <a:rPr lang="en-US"/>
            </a:br>
            <a:br>
              <a:rPr lang="en-US"/>
            </a:br>
            <a:r>
              <a:rPr lang="en-US"/>
              <a:t>Principles for distributed authority:</a:t>
            </a:r>
            <a:br>
              <a:rPr lang="en-US"/>
            </a:br>
            <a:br>
              <a:rPr lang="en-US"/>
            </a:br>
            <a:r>
              <a:rPr lang="en-US"/>
              <a:t>Data ownership is at the domain level.</a:t>
            </a:r>
            <a:br>
              <a:rPr lang="en-US"/>
            </a:br>
            <a:br>
              <a:rPr lang="en-US"/>
            </a:br>
            <a:r>
              <a:rPr lang="en-US"/>
              <a:t>Compliance is centrally coordinated.</a:t>
            </a:r>
            <a:br>
              <a:rPr lang="en-US"/>
            </a:br>
            <a:br>
              <a:rPr lang="en-US"/>
            </a:br>
            <a:r>
              <a:rPr lang="en-US"/>
              <a:t>Clear accountability is defined through governance roles.</a:t>
            </a:r>
            <a:br>
              <a:rPr lang="en-US"/>
            </a:br>
            <a:br>
              <a:rPr lang="en-US"/>
            </a:br>
            <a:r>
              <a:rPr lang="en-US"/>
              <a:t>Example: FjordStep – As the company expanded, governance moved from start-up agility to a structured federated model, ensuring accountability across retail locations.</a:t>
            </a:r>
            <a:br>
              <a:rPr lang="en-US"/>
            </a:br>
            <a:br>
              <a:rPr lang="en-US"/>
            </a:br>
            <a:r>
              <a:rPr lang="en-US"/>
              <a:t>Interactive Exercise: Map governance responsibilities for an organization using a RACI matrix.</a:t>
            </a:r>
            <a:endParaRPr/>
          </a:p>
        </p:txBody>
      </p:sp>
      <p:sp>
        <p:nvSpPr>
          <p:cNvPr id="250" name="Google Shape;25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products = managed, reusable, and governed data assets that ensure data is: Discoverable Accessible Well-defined Trustworthy</a:t>
            </a:r>
            <a:br>
              <a:rPr lang="en-US"/>
            </a:br>
            <a:br>
              <a:rPr lang="en-US"/>
            </a:br>
            <a:r>
              <a:rPr lang="en-US"/>
              <a:t>Accountability through ownership:</a:t>
            </a:r>
            <a:br>
              <a:rPr lang="en-US"/>
            </a:br>
            <a:br>
              <a:rPr lang="en-US"/>
            </a:br>
            <a:r>
              <a:rPr lang="en-US"/>
              <a:t>Every data product has an owner—this enforces responsibility for data quality, documentation, and updates.</a:t>
            </a:r>
            <a:br>
              <a:rPr lang="en-US"/>
            </a:br>
            <a:br>
              <a:rPr lang="en-US"/>
            </a:br>
            <a:r>
              <a:rPr lang="en-US"/>
              <a:t>Example: FjordStep ensures that each region’s customer analytics data product is owned by the marketing teambut adheres to global governance rules.</a:t>
            </a:r>
            <a:br>
              <a:rPr lang="en-US"/>
            </a:br>
            <a:br>
              <a:rPr lang="en-US"/>
            </a:br>
            <a:r>
              <a:rPr lang="en-US"/>
              <a:t>Federated teams manage their own data products while aligning with enterprise-wide metadata and quality standards.</a:t>
            </a:r>
            <a:endParaRPr/>
          </a:p>
        </p:txBody>
      </p:sp>
      <p:sp>
        <p:nvSpPr>
          <p:cNvPr id="323" name="Google Shape;32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contracts define how data should be structured, shared, and used.</a:t>
            </a:r>
            <a:br>
              <a:rPr lang="en-US"/>
            </a:br>
            <a:br>
              <a:rPr lang="en-US"/>
            </a:br>
            <a:r>
              <a:rPr lang="en-US"/>
              <a:t>They prevent common issues like:</a:t>
            </a:r>
            <a:br>
              <a:rPr lang="en-US"/>
            </a:br>
            <a:br>
              <a:rPr lang="en-US"/>
            </a:br>
            <a:r>
              <a:rPr lang="en-US"/>
              <a:t>Mismatched expectations between teams.</a:t>
            </a:r>
            <a:br>
              <a:rPr lang="en-US"/>
            </a:br>
            <a:br>
              <a:rPr lang="en-US"/>
            </a:br>
            <a:r>
              <a:rPr lang="en-US"/>
              <a:t>Breakages when schemas change.</a:t>
            </a:r>
            <a:br>
              <a:rPr lang="en-US"/>
            </a:br>
            <a:br>
              <a:rPr lang="en-US"/>
            </a:br>
            <a:r>
              <a:rPr lang="en-US"/>
              <a:t>Lack of clarity on access rights.</a:t>
            </a:r>
            <a:br>
              <a:rPr lang="en-US"/>
            </a:br>
            <a:br>
              <a:rPr lang="en-US"/>
            </a:br>
            <a:r>
              <a:rPr lang="en-US"/>
              <a:t>What does a data contract contain? Who owns the data? What format does it follow? What SLAs govern freshness &amp; availability? Who has access, and under what conditions?</a:t>
            </a:r>
            <a:br>
              <a:rPr lang="en-US"/>
            </a:br>
            <a:br>
              <a:rPr lang="en-US"/>
            </a:br>
            <a:r>
              <a:rPr lang="en-US"/>
              <a:t>Example: FjordStep uses data contracts between Sales &amp; Finance to ensure revenue data is always reconciled properly.</a:t>
            </a:r>
            <a:endParaRPr/>
          </a:p>
        </p:txBody>
      </p:sp>
      <p:sp>
        <p:nvSpPr>
          <p:cNvPr id="342" name="Google Shape;34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Strategic Layer (Central Office) → Sets governance direction, defines policies, and ensures compliance.</a:t>
            </a:r>
            <a:br>
              <a:rPr lang="en-US"/>
            </a:br>
            <a:br>
              <a:rPr lang="en-US"/>
            </a:br>
            <a:r>
              <a:rPr lang="en-US"/>
              <a:t>Operational Layer (Core Data Teams) → Engineers, analysts, and governance professionals ensure policies are executed.</a:t>
            </a:r>
            <a:br>
              <a:rPr lang="en-US"/>
            </a:br>
            <a:br>
              <a:rPr lang="en-US"/>
            </a:br>
            <a:r>
              <a:rPr lang="en-US"/>
              <a:t>Distributed Layer (Domain Data Teams) → Own data products and contracts, ensure local alignment.</a:t>
            </a:r>
            <a:endParaRPr/>
          </a:p>
        </p:txBody>
      </p:sp>
      <p:sp>
        <p:nvSpPr>
          <p:cNvPr id="384" name="Google Shape;38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33c641e35_0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g3333c641e35_0_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3333c641e35_0_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Challenge: Avoiding over-centralization (slow, bureaucratic) vs. over-decentralization (chaotic, misaligned).</a:t>
            </a:r>
            <a:br>
              <a:rPr lang="en-US"/>
            </a:br>
            <a:br>
              <a:rPr lang="en-US"/>
            </a:br>
            <a:r>
              <a:rPr lang="en-US"/>
              <a:t>How do federated teams stay aligned?</a:t>
            </a:r>
            <a:br>
              <a:rPr lang="en-US"/>
            </a:br>
            <a:br>
              <a:rPr lang="en-US"/>
            </a:br>
            <a:r>
              <a:rPr lang="en-US"/>
              <a:t>Data Direction ensures long-term governance alignment.</a:t>
            </a:r>
            <a:br>
              <a:rPr lang="en-US"/>
            </a:br>
            <a:br>
              <a:rPr lang="en-US"/>
            </a:br>
            <a:r>
              <a:rPr lang="en-US"/>
              <a:t>Data Negotiation resolves conflicts in real time.</a:t>
            </a:r>
            <a:br>
              <a:rPr lang="en-US"/>
            </a:br>
            <a:br>
              <a:rPr lang="en-US"/>
            </a:br>
            <a:r>
              <a:rPr lang="en-US"/>
              <a:t>Data Auditing enforces accountability without excessive overhead.</a:t>
            </a:r>
            <a:br>
              <a:rPr lang="en-US"/>
            </a:br>
            <a:br>
              <a:rPr lang="en-US"/>
            </a:br>
            <a:r>
              <a:rPr lang="en-US"/>
              <a:t>Example: FjordStep ensures its federated data teams retain flexibility while adhering to financial reporting requirements globally.</a:t>
            </a:r>
            <a:endParaRPr/>
          </a:p>
        </p:txBody>
      </p:sp>
      <p:sp>
        <p:nvSpPr>
          <p:cNvPr id="449" name="Google Shape;44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• Traditional governance and team organization can no longer keep up with today's distributed data landscapes.</a:t>
            </a:r>
            <a:br>
              <a:rPr lang="en-US"/>
            </a:br>
            <a:br>
              <a:rPr lang="en-US"/>
            </a:br>
            <a:r>
              <a:rPr lang="en-US"/>
              <a:t>• Organizations must rethink how they manage, govern, and structure their data functions.</a:t>
            </a:r>
            <a:br>
              <a:rPr lang="en-US"/>
            </a:br>
            <a:br>
              <a:rPr lang="en-US"/>
            </a:br>
            <a:r>
              <a:rPr lang="en-US"/>
              <a:t>• We'll learn to balance centralized oversight with distributed autonomy while ensuring accountability.</a:t>
            </a:r>
            <a:br>
              <a:rPr lang="en-US"/>
            </a:br>
            <a:br>
              <a:rPr lang="en-US"/>
            </a:br>
            <a:r>
              <a:rPr lang="en-US"/>
              <a:t>• This is a critical challenge facing data-driven organizations today - finding the right balance between control and flexibility.</a:t>
            </a:r>
            <a:br>
              <a:rPr lang="en-US"/>
            </a:br>
            <a:br>
              <a:rPr lang="en-US"/>
            </a:br>
            <a:r>
              <a:rPr lang="en-US"/>
              <a:t>• The goal is to empower distributed teams while maintaining the necessary oversight and governance.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91" name="Google Shape;9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Long-term data management challenges.</a:t>
            </a:r>
            <a:br>
              <a:rPr lang="en-US"/>
            </a:br>
            <a:br>
              <a:rPr lang="en-US"/>
            </a:br>
            <a:r>
              <a:rPr lang="en-US"/>
              <a:t>The importance of human involvement (Human-in-the-loop) in managing complex systems.</a:t>
            </a:r>
            <a:br>
              <a:rPr lang="en-US"/>
            </a:br>
            <a:br>
              <a:rPr lang="en-US"/>
            </a:br>
            <a:r>
              <a:rPr lang="en-US"/>
              <a:t>Sustainability in data practices: How to ensure that your data organization remains agile and maintainable over time.</a:t>
            </a:r>
            <a:br>
              <a:rPr lang="en-US"/>
            </a:br>
            <a:br>
              <a:rPr lang="en-US"/>
            </a:br>
            <a:r>
              <a:rPr lang="en-US"/>
              <a:t>Why: entirely unknown -&gt; forced to think out of the box</a:t>
            </a:r>
            <a:br>
              <a:rPr lang="en-US"/>
            </a:br>
            <a:br>
              <a:rPr lang="en-US"/>
            </a:br>
            <a:r>
              <a:rPr lang="en-US"/>
              <a:t>break down problem in known, tangible pieces</a:t>
            </a:r>
            <a:endParaRPr/>
          </a:p>
        </p:txBody>
      </p:sp>
      <p:sp>
        <p:nvSpPr>
          <p:cNvPr id="488" name="Google Shape;48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current approach to data governance is often too rigid and focused on compliance, rather than enabling innovation within the organization.</a:t>
            </a:r>
            <a:br>
              <a:rPr lang="en-US"/>
            </a:br>
            <a:br>
              <a:rPr lang="en-US"/>
            </a:br>
            <a:r>
              <a:rPr lang="en-US"/>
              <a:t>Organizations today need more flexible, computational, and adaptive governance frameworks to keep up with modern data and digital transformation needs.</a:t>
            </a:r>
            <a:br>
              <a:rPr lang="en-US"/>
            </a:br>
            <a:br>
              <a:rPr lang="en-US"/>
            </a:br>
            <a:r>
              <a:rPr lang="en-US"/>
              <a:t>Federated data governance can help balance control with innovation by enabling decentralized decision-making across the organization.</a:t>
            </a:r>
            <a:br>
              <a:rPr lang="en-US"/>
            </a:br>
            <a:br>
              <a:rPr lang="en-US"/>
            </a:br>
            <a:r>
              <a:rPr lang="en-US"/>
              <a:t>Unclear ownership and accountability in data governance can lead to quality issues and compliance vulnerabilities that need to be addressed.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Accountability in socio-tech - can a machine be accountable? Or even can a machine be accountable for human actions?</a:t>
            </a:r>
            <a:br>
              <a:rPr lang="en-US"/>
            </a:br>
            <a:br>
              <a:rPr lang="en-US"/>
            </a:br>
            <a:r>
              <a:rPr lang="en-US"/>
              <a:t>defined purposes - negotiated requirements</a:t>
            </a:r>
            <a:endParaRPr/>
          </a:p>
        </p:txBody>
      </p:sp>
      <p:sp>
        <p:nvSpPr>
          <p:cNvPr id="145" name="Google Shape;14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Federated governance balances central oversight with local autonomy.</a:t>
            </a:r>
            <a:br>
              <a:rPr lang="en-US"/>
            </a:br>
            <a:br>
              <a:rPr lang="en-US"/>
            </a:br>
            <a:r>
              <a:rPr lang="en-US"/>
              <a:t>Why federate governance?</a:t>
            </a:r>
            <a:br>
              <a:rPr lang="en-US"/>
            </a:br>
            <a:br>
              <a:rPr lang="en-US"/>
            </a:br>
            <a:r>
              <a:rPr lang="en-US"/>
              <a:t>Ensures domain expertise is leveraged while still aligning with enterprise goals.</a:t>
            </a:r>
            <a:br>
              <a:rPr lang="en-US"/>
            </a:br>
            <a:br>
              <a:rPr lang="en-US"/>
            </a:br>
            <a:r>
              <a:rPr lang="en-US"/>
              <a:t>More agile decision-making in complex organizations.</a:t>
            </a:r>
            <a:br>
              <a:rPr lang="en-US"/>
            </a:br>
            <a:br>
              <a:rPr lang="en-US"/>
            </a:br>
            <a:r>
              <a:rPr lang="en-US"/>
              <a:t>Example: Polar Energy – Offshore installations need autonomous governance but must still align with corporate risk and compliance requirements.</a:t>
            </a:r>
            <a:endParaRPr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core challenge in federated governance: Ensuring data is trusted, usable, and responsibly managed across domains.</a:t>
            </a:r>
            <a:br>
              <a:rPr lang="en-US"/>
            </a:br>
            <a:br>
              <a:rPr lang="en-US"/>
            </a:br>
            <a:r>
              <a:rPr lang="en-US"/>
              <a:t>What happens without accountability?</a:t>
            </a:r>
            <a:br>
              <a:rPr lang="en-US"/>
            </a:br>
            <a:br>
              <a:rPr lang="en-US"/>
            </a:br>
            <a:r>
              <a:rPr lang="en-US"/>
              <a:t>Inconsistent data definitions across teams.</a:t>
            </a:r>
            <a:br>
              <a:rPr lang="en-US"/>
            </a:br>
            <a:br>
              <a:rPr lang="en-US"/>
            </a:br>
            <a:r>
              <a:rPr lang="en-US"/>
              <a:t>Lack of responsibility for data quality and availability.</a:t>
            </a:r>
            <a:br>
              <a:rPr lang="en-US"/>
            </a:br>
            <a:br>
              <a:rPr lang="en-US"/>
            </a:br>
            <a:r>
              <a:rPr lang="en-US"/>
              <a:t>Regulatory risks due to non-compliant data usage.</a:t>
            </a:r>
            <a:br>
              <a:rPr lang="en-US"/>
            </a:br>
            <a:br>
              <a:rPr lang="en-US"/>
            </a:br>
            <a:r>
              <a:rPr lang="en-US"/>
              <a:t>How do we enforce accountability?</a:t>
            </a:r>
            <a:br>
              <a:rPr lang="en-US"/>
            </a:br>
            <a:br>
              <a:rPr lang="en-US"/>
            </a:br>
            <a:r>
              <a:rPr lang="en-US"/>
              <a:t>Data products provide structure—they define who owns what, how data is used, and who can access it.</a:t>
            </a:r>
            <a:br>
              <a:rPr lang="en-US"/>
            </a:br>
            <a:br>
              <a:rPr lang="en-US"/>
            </a:br>
            <a:r>
              <a:rPr lang="en-US"/>
              <a:t>Data contracts ensure alignment—they prevent conflicts by making data expectations explicit.</a:t>
            </a:r>
            <a:endParaRPr/>
          </a:p>
        </p:txBody>
      </p:sp>
      <p:sp>
        <p:nvSpPr>
          <p:cNvPr id="189" name="Google Shape;18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of the biggest challenges in federated data governance is ensuring clear roles for decision-making and compliance.</a:t>
            </a:r>
            <a:br>
              <a:rPr lang="en-US"/>
            </a:br>
            <a:br>
              <a:rPr lang="en-US"/>
            </a:br>
            <a:r>
              <a:rPr lang="en-US"/>
              <a:t>Accountability, responsibility, and ownership are often confused, leading to gaps in governance and misalignment between teams.</a:t>
            </a:r>
            <a:br>
              <a:rPr lang="en-US"/>
            </a:br>
            <a:br>
              <a:rPr lang="en-US"/>
            </a:br>
            <a:r>
              <a:rPr lang="en-US"/>
              <a:t>This slide clarifies the differences to ensure governance is structured effectively.</a:t>
            </a:r>
            <a:endParaRPr/>
          </a:p>
        </p:txBody>
      </p:sp>
      <p:sp>
        <p:nvSpPr>
          <p:cNvPr id="208" name="Google Shape;20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bg>
      <p:bgPr>
        <a:solidFill>
          <a:srgbClr val="000000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bg>
      <p:bgPr>
        <a:solidFill>
          <a:srgbClr val="000000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bg>
      <p:bgPr>
        <a:solidFill>
          <a:srgbClr val="000000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bg>
      <p:bgPr>
        <a:solidFill>
          <a:srgbClr val="000000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bg>
      <p:bgPr>
        <a:solidFill>
          <a:srgbClr val="000000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bg>
      <p:bgPr>
        <a:solidFill>
          <a:srgbClr val="000000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bg>
      <p:bgPr>
        <a:solidFill>
          <a:srgbClr val="00000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bg>
      <p:bgPr>
        <a:solidFill>
          <a:srgbClr val="000000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bg>
      <p:bgPr>
        <a:solidFill>
          <a:srgbClr val="00000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bg>
      <p:bgPr>
        <a:solidFill>
          <a:srgbClr val="00000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bg>
      <p:bgPr>
        <a:solidFill>
          <a:srgbClr val="00000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bg>
      <p:bgPr>
        <a:solidFill>
          <a:srgbClr val="000000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bg>
      <p:bgPr>
        <a:solidFill>
          <a:srgbClr val="000000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bg>
      <p:bgPr>
        <a:solidFill>
          <a:srgbClr val="00000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bg>
      <p:bgPr>
        <a:solidFill>
          <a:srgbClr val="000000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bg>
      <p:bgPr>
        <a:solidFill>
          <a:srgbClr val="000000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bg>
      <p:bgPr>
        <a:solidFill>
          <a:srgbClr val="000000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bg>
      <p:bgPr>
        <a:solidFill>
          <a:srgbClr val="000000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bg>
      <p:bgPr>
        <a:solidFill>
          <a:srgbClr val="000000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bg>
      <p:bgPr>
        <a:solidFill>
          <a:srgbClr val="000000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bg>
      <p:bgPr>
        <a:solidFill>
          <a:srgbClr val="000000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42.png"/><Relationship Id="rId6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35.png"/><Relationship Id="rId7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40.png"/><Relationship Id="rId5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2" name="Google Shape;8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5"/>
          <p:cNvSpPr/>
          <p:nvPr/>
        </p:nvSpPr>
        <p:spPr>
          <a:xfrm>
            <a:off x="6280190" y="1237178"/>
            <a:ext cx="7556421" cy="2835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0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Workshop - Federated Data Governance: Structuring Teams and Driving Accountability</a:t>
            </a:r>
            <a:endParaRPr b="0" i="0" sz="4050" u="none" cap="none" strike="noStrike"/>
          </a:p>
        </p:txBody>
      </p:sp>
      <p:sp>
        <p:nvSpPr>
          <p:cNvPr id="84" name="Google Shape;84;p25"/>
          <p:cNvSpPr/>
          <p:nvPr/>
        </p:nvSpPr>
        <p:spPr>
          <a:xfrm>
            <a:off x="6280190" y="4412456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is not just a service—it's a core asset. This workshop explores how to structure data teams and governance effectively.</a:t>
            </a:r>
            <a:endParaRPr b="0" i="0" sz="1750" u="none" cap="none" strike="noStrike"/>
          </a:p>
        </p:txBody>
      </p:sp>
      <p:sp>
        <p:nvSpPr>
          <p:cNvPr id="85" name="Google Shape;85;p25"/>
          <p:cNvSpPr/>
          <p:nvPr/>
        </p:nvSpPr>
        <p:spPr>
          <a:xfrm>
            <a:off x="6280190" y="5393412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1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Winfried A. Etzel</a:t>
            </a:r>
            <a:endParaRPr b="0" i="0" sz="1750" u="none" cap="none" strike="noStrike"/>
          </a:p>
        </p:txBody>
      </p:sp>
      <p:sp>
        <p:nvSpPr>
          <p:cNvPr id="86" name="Google Shape;86;p25"/>
          <p:cNvSpPr/>
          <p:nvPr/>
        </p:nvSpPr>
        <p:spPr>
          <a:xfrm>
            <a:off x="6280190" y="6011466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1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DATAWAREHOUSING &amp; BUSINESS INTELLIGENCE SUMMIT</a:t>
            </a:r>
            <a:endParaRPr b="0" i="0" sz="1750" u="none" cap="none" strike="noStrike"/>
          </a:p>
        </p:txBody>
      </p:sp>
      <p:sp>
        <p:nvSpPr>
          <p:cNvPr id="87" name="Google Shape;87;p25"/>
          <p:cNvSpPr/>
          <p:nvPr/>
        </p:nvSpPr>
        <p:spPr>
          <a:xfrm>
            <a:off x="6280190" y="662951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1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Utrecht 2025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3" name="Google Shape;23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/>
          <p:nvPr/>
        </p:nvSpPr>
        <p:spPr>
          <a:xfrm>
            <a:off x="793790" y="734378"/>
            <a:ext cx="6260425" cy="782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1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900"/>
              <a:buFont typeface="Tomorrow"/>
              <a:buNone/>
            </a:pPr>
            <a:r>
              <a:rPr b="0" i="0" lang="en-US" sz="49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Ownership</a:t>
            </a:r>
            <a:endParaRPr b="0" i="0" sz="4900" u="none" cap="none" strike="noStrike"/>
          </a:p>
        </p:txBody>
      </p:sp>
      <p:sp>
        <p:nvSpPr>
          <p:cNvPr id="235" name="Google Shape;235;p34"/>
          <p:cNvSpPr/>
          <p:nvPr/>
        </p:nvSpPr>
        <p:spPr>
          <a:xfrm>
            <a:off x="793790" y="1789033"/>
            <a:ext cx="7556421" cy="580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400"/>
              <a:buFont typeface="Tomorrow"/>
              <a:buNone/>
            </a:pPr>
            <a:r>
              <a:rPr b="0" i="0" lang="en-US" sz="14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Balancing ownership across organizational levels is key to effective federated governance.</a:t>
            </a:r>
            <a:endParaRPr b="0" i="0" sz="1400" u="none" cap="none" strike="noStrike"/>
          </a:p>
        </p:txBody>
      </p:sp>
      <p:pic>
        <p:nvPicPr>
          <p:cNvPr descr="preencoded.png" id="236" name="Google Shape;23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2573655"/>
            <a:ext cx="907256" cy="10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/>
          <p:nvPr/>
        </p:nvSpPr>
        <p:spPr>
          <a:xfrm>
            <a:off x="1973223" y="2755106"/>
            <a:ext cx="2268260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Central Ownership</a:t>
            </a:r>
            <a:endParaRPr b="0" i="0" sz="1750" u="none" cap="none" strike="noStrike"/>
          </a:p>
        </p:txBody>
      </p:sp>
      <p:sp>
        <p:nvSpPr>
          <p:cNvPr id="238" name="Google Shape;238;p34"/>
          <p:cNvSpPr/>
          <p:nvPr/>
        </p:nvSpPr>
        <p:spPr>
          <a:xfrm>
            <a:off x="1973223" y="3147417"/>
            <a:ext cx="6376988" cy="290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400"/>
              <a:buFont typeface="Tomorrow"/>
              <a:buNone/>
            </a:pPr>
            <a:r>
              <a:rPr b="0" i="0" lang="en-US" sz="14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Enterprise-wide policies, standards, and compliance frameworks.</a:t>
            </a:r>
            <a:endParaRPr b="0" i="0" sz="1400" u="none" cap="none" strike="noStrike"/>
          </a:p>
        </p:txBody>
      </p:sp>
      <p:pic>
        <p:nvPicPr>
          <p:cNvPr descr="preencoded.png" id="239" name="Google Shape;23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3662363"/>
            <a:ext cx="907256" cy="133576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/>
          <p:nvPr/>
        </p:nvSpPr>
        <p:spPr>
          <a:xfrm>
            <a:off x="1973223" y="3843814"/>
            <a:ext cx="2268260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Domain Ownership</a:t>
            </a:r>
            <a:endParaRPr b="0" i="0" sz="1750" u="none" cap="none" strike="noStrike"/>
          </a:p>
        </p:txBody>
      </p:sp>
      <p:sp>
        <p:nvSpPr>
          <p:cNvPr id="241" name="Google Shape;241;p34"/>
          <p:cNvSpPr/>
          <p:nvPr/>
        </p:nvSpPr>
        <p:spPr>
          <a:xfrm>
            <a:off x="1973223" y="4236125"/>
            <a:ext cx="6376988" cy="580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400"/>
              <a:buFont typeface="Tomorrow"/>
              <a:buNone/>
            </a:pPr>
            <a:r>
              <a:rPr b="0" i="0" lang="en-US" sz="14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Business units manage domain-specific implementations and requirements.</a:t>
            </a:r>
            <a:endParaRPr b="0" i="0" sz="1400" u="none" cap="none" strike="noStrike"/>
          </a:p>
        </p:txBody>
      </p:sp>
      <p:pic>
        <p:nvPicPr>
          <p:cNvPr descr="preencoded.png" id="242" name="Google Shape;24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90" y="4998125"/>
            <a:ext cx="907256" cy="10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/>
          <p:nvPr/>
        </p:nvSpPr>
        <p:spPr>
          <a:xfrm>
            <a:off x="1973223" y="5179576"/>
            <a:ext cx="2526863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Shared Responsibility</a:t>
            </a:r>
            <a:endParaRPr b="0" i="0" sz="1750" u="none" cap="none" strike="noStrike"/>
          </a:p>
        </p:txBody>
      </p:sp>
      <p:sp>
        <p:nvSpPr>
          <p:cNvPr id="244" name="Google Shape;244;p34"/>
          <p:cNvSpPr/>
          <p:nvPr/>
        </p:nvSpPr>
        <p:spPr>
          <a:xfrm>
            <a:off x="1973223" y="5571887"/>
            <a:ext cx="6376988" cy="290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400"/>
              <a:buFont typeface="Tomorrow"/>
              <a:buNone/>
            </a:pPr>
            <a:r>
              <a:rPr b="0" i="0" lang="en-US" sz="14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Clear RACI matrices define handoffs between central and local teams.</a:t>
            </a:r>
            <a:endParaRPr b="0" i="0" sz="1400" u="none" cap="none" strike="noStrike"/>
          </a:p>
        </p:txBody>
      </p:sp>
      <p:sp>
        <p:nvSpPr>
          <p:cNvPr id="245" name="Google Shape;245;p34"/>
          <p:cNvSpPr/>
          <p:nvPr/>
        </p:nvSpPr>
        <p:spPr>
          <a:xfrm>
            <a:off x="793790" y="6359009"/>
            <a:ext cx="2533650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Case Study: FjordStep</a:t>
            </a:r>
            <a:endParaRPr b="0" i="0" sz="1750" u="none" cap="none" strike="noStrike"/>
          </a:p>
        </p:txBody>
      </p:sp>
      <p:sp>
        <p:nvSpPr>
          <p:cNvPr id="246" name="Google Shape;246;p34"/>
          <p:cNvSpPr/>
          <p:nvPr/>
        </p:nvSpPr>
        <p:spPr>
          <a:xfrm>
            <a:off x="793790" y="6914674"/>
            <a:ext cx="7556421" cy="580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400"/>
              <a:buFont typeface="Tomorrow"/>
              <a:buNone/>
            </a:pPr>
            <a:r>
              <a:rPr b="0" i="0" lang="en-US" sz="14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Implementing a decentralized ownership models during retail expansion, allowing regional data teams to adapt while maintaining compliance with central standards.</a:t>
            </a:r>
            <a:endParaRPr b="0" i="0" sz="140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793790" y="920234"/>
            <a:ext cx="10182463" cy="496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3100"/>
              <a:buFont typeface="Tomorrow"/>
              <a:buNone/>
            </a:pPr>
            <a:r>
              <a:rPr b="0" i="0" lang="en-US" sz="31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Ensuring Accountability in Distributed Landscapes</a:t>
            </a:r>
            <a:endParaRPr b="0" i="0" sz="3100" u="none" cap="none" strike="noStrike"/>
          </a:p>
        </p:txBody>
      </p:sp>
      <p:sp>
        <p:nvSpPr>
          <p:cNvPr id="253" name="Google Shape;253;p35"/>
          <p:cNvSpPr/>
          <p:nvPr/>
        </p:nvSpPr>
        <p:spPr>
          <a:xfrm>
            <a:off x="793790" y="1733907"/>
            <a:ext cx="13042821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Clear accountability frameworks prevent data governance gaps in federated models. RACI matrices define who does what across domains.</a:t>
            </a:r>
            <a:endParaRPr b="0" i="0" sz="1250" u="none" cap="none" strike="noStrike"/>
          </a:p>
        </p:txBody>
      </p:sp>
      <p:sp>
        <p:nvSpPr>
          <p:cNvPr id="254" name="Google Shape;254;p35"/>
          <p:cNvSpPr/>
          <p:nvPr/>
        </p:nvSpPr>
        <p:spPr>
          <a:xfrm>
            <a:off x="793790" y="2166580"/>
            <a:ext cx="13042821" cy="4710113"/>
          </a:xfrm>
          <a:prstGeom prst="roundRect">
            <a:avLst>
              <a:gd fmla="val 506" name="adj"/>
            </a:avLst>
          </a:prstGeom>
          <a:noFill/>
          <a:ln cap="flat" cmpd="sng" w="9525">
            <a:solidFill>
              <a:srgbClr val="FFFFFF">
                <a:alpha val="2392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801410" y="2174200"/>
            <a:ext cx="13027581" cy="45981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960477" y="2277070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1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Responsibility Area</a:t>
            </a:r>
            <a:endParaRPr b="0" i="0" sz="1250" u="none" cap="none" strike="noStrike"/>
          </a:p>
        </p:txBody>
      </p:sp>
      <p:sp>
        <p:nvSpPr>
          <p:cNvPr id="257" name="Google Shape;257;p35"/>
          <p:cNvSpPr/>
          <p:nvPr/>
        </p:nvSpPr>
        <p:spPr>
          <a:xfrm>
            <a:off x="3569732" y="227707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1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Finance</a:t>
            </a:r>
            <a:endParaRPr b="0" i="0" sz="1250" u="none" cap="none" strike="noStrike"/>
          </a:p>
        </p:txBody>
      </p:sp>
      <p:sp>
        <p:nvSpPr>
          <p:cNvPr id="258" name="Google Shape;258;p35"/>
          <p:cNvSpPr/>
          <p:nvPr/>
        </p:nvSpPr>
        <p:spPr>
          <a:xfrm>
            <a:off x="6175177" y="227707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1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Marketing</a:t>
            </a:r>
            <a:endParaRPr b="0" i="0" sz="1250" u="none" cap="none" strike="noStrike"/>
          </a:p>
        </p:txBody>
      </p:sp>
      <p:sp>
        <p:nvSpPr>
          <p:cNvPr id="259" name="Google Shape;259;p35"/>
          <p:cNvSpPr/>
          <p:nvPr/>
        </p:nvSpPr>
        <p:spPr>
          <a:xfrm>
            <a:off x="8780621" y="227707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1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Inventory</a:t>
            </a:r>
            <a:endParaRPr b="0" i="0" sz="1250" u="none" cap="none" strike="noStrike"/>
          </a:p>
        </p:txBody>
      </p:sp>
      <p:sp>
        <p:nvSpPr>
          <p:cNvPr id="260" name="Google Shape;260;p35"/>
          <p:cNvSpPr/>
          <p:nvPr/>
        </p:nvSpPr>
        <p:spPr>
          <a:xfrm>
            <a:off x="11386066" y="2277070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1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Sales</a:t>
            </a:r>
            <a:endParaRPr b="0" i="0" sz="1250" u="none" cap="none" strike="noStrike"/>
          </a:p>
        </p:txBody>
      </p:sp>
      <p:sp>
        <p:nvSpPr>
          <p:cNvPr id="261" name="Google Shape;261;p35"/>
          <p:cNvSpPr/>
          <p:nvPr/>
        </p:nvSpPr>
        <p:spPr>
          <a:xfrm>
            <a:off x="801410" y="2634020"/>
            <a:ext cx="13027581" cy="713899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960477" y="2736890"/>
            <a:ext cx="2284214" cy="508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Maintaining Customer Data Quality</a:t>
            </a:r>
            <a:endParaRPr b="0" i="0" sz="1250" u="none" cap="none" strike="noStrike"/>
          </a:p>
        </p:txBody>
      </p:sp>
      <p:sp>
        <p:nvSpPr>
          <p:cNvPr id="263" name="Google Shape;263;p35"/>
          <p:cNvSpPr/>
          <p:nvPr/>
        </p:nvSpPr>
        <p:spPr>
          <a:xfrm>
            <a:off x="3569732" y="273689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64" name="Google Shape;264;p35"/>
          <p:cNvSpPr/>
          <p:nvPr/>
        </p:nvSpPr>
        <p:spPr>
          <a:xfrm>
            <a:off x="6175177" y="273689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65" name="Google Shape;265;p35"/>
          <p:cNvSpPr/>
          <p:nvPr/>
        </p:nvSpPr>
        <p:spPr>
          <a:xfrm>
            <a:off x="8780621" y="2736890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66" name="Google Shape;266;p35"/>
          <p:cNvSpPr/>
          <p:nvPr/>
        </p:nvSpPr>
        <p:spPr>
          <a:xfrm>
            <a:off x="11386066" y="2736890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67" name="Google Shape;267;p35"/>
          <p:cNvSpPr/>
          <p:nvPr/>
        </p:nvSpPr>
        <p:spPr>
          <a:xfrm>
            <a:off x="801410" y="3347918"/>
            <a:ext cx="13027581" cy="71389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/>
          <p:nvPr/>
        </p:nvSpPr>
        <p:spPr>
          <a:xfrm>
            <a:off x="960477" y="3450788"/>
            <a:ext cx="2284214" cy="508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Managing Data Contracts &amp; Compliance</a:t>
            </a:r>
            <a:endParaRPr b="0" i="0" sz="1250" u="none" cap="none" strike="noStrike"/>
          </a:p>
        </p:txBody>
      </p:sp>
      <p:sp>
        <p:nvSpPr>
          <p:cNvPr id="269" name="Google Shape;269;p35"/>
          <p:cNvSpPr/>
          <p:nvPr/>
        </p:nvSpPr>
        <p:spPr>
          <a:xfrm>
            <a:off x="3569732" y="3450788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0" name="Google Shape;270;p35"/>
          <p:cNvSpPr/>
          <p:nvPr/>
        </p:nvSpPr>
        <p:spPr>
          <a:xfrm>
            <a:off x="6175177" y="3450788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1" name="Google Shape;271;p35"/>
          <p:cNvSpPr/>
          <p:nvPr/>
        </p:nvSpPr>
        <p:spPr>
          <a:xfrm>
            <a:off x="8780621" y="3450788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2" name="Google Shape;272;p35"/>
          <p:cNvSpPr/>
          <p:nvPr/>
        </p:nvSpPr>
        <p:spPr>
          <a:xfrm>
            <a:off x="11386066" y="3450788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3" name="Google Shape;273;p35"/>
          <p:cNvSpPr/>
          <p:nvPr/>
        </p:nvSpPr>
        <p:spPr>
          <a:xfrm>
            <a:off x="801410" y="4061817"/>
            <a:ext cx="13027581" cy="459819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5"/>
          <p:cNvSpPr/>
          <p:nvPr/>
        </p:nvSpPr>
        <p:spPr>
          <a:xfrm>
            <a:off x="960477" y="4164687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Ensuring Sales Data Accuracy</a:t>
            </a:r>
            <a:endParaRPr b="0" i="0" sz="1250" u="none" cap="none" strike="noStrike"/>
          </a:p>
        </p:txBody>
      </p:sp>
      <p:sp>
        <p:nvSpPr>
          <p:cNvPr id="275" name="Google Shape;275;p35"/>
          <p:cNvSpPr/>
          <p:nvPr/>
        </p:nvSpPr>
        <p:spPr>
          <a:xfrm>
            <a:off x="3569732" y="416468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6" name="Google Shape;276;p35"/>
          <p:cNvSpPr/>
          <p:nvPr/>
        </p:nvSpPr>
        <p:spPr>
          <a:xfrm>
            <a:off x="6175177" y="416468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7" name="Google Shape;277;p35"/>
          <p:cNvSpPr/>
          <p:nvPr/>
        </p:nvSpPr>
        <p:spPr>
          <a:xfrm>
            <a:off x="8780621" y="416468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8" name="Google Shape;278;p35"/>
          <p:cNvSpPr/>
          <p:nvPr/>
        </p:nvSpPr>
        <p:spPr>
          <a:xfrm>
            <a:off x="11386066" y="4164687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79" name="Google Shape;279;p35"/>
          <p:cNvSpPr/>
          <p:nvPr/>
        </p:nvSpPr>
        <p:spPr>
          <a:xfrm>
            <a:off x="801410" y="4521637"/>
            <a:ext cx="13027581" cy="45981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5"/>
          <p:cNvSpPr/>
          <p:nvPr/>
        </p:nvSpPr>
        <p:spPr>
          <a:xfrm>
            <a:off x="960477" y="4624507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Inventory Data Reconciliation</a:t>
            </a:r>
            <a:endParaRPr b="0" i="0" sz="1250" u="none" cap="none" strike="noStrike"/>
          </a:p>
        </p:txBody>
      </p:sp>
      <p:sp>
        <p:nvSpPr>
          <p:cNvPr id="281" name="Google Shape;281;p35"/>
          <p:cNvSpPr/>
          <p:nvPr/>
        </p:nvSpPr>
        <p:spPr>
          <a:xfrm>
            <a:off x="3569732" y="462450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2" name="Google Shape;282;p35"/>
          <p:cNvSpPr/>
          <p:nvPr/>
        </p:nvSpPr>
        <p:spPr>
          <a:xfrm>
            <a:off x="6175177" y="462450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3" name="Google Shape;283;p35"/>
          <p:cNvSpPr/>
          <p:nvPr/>
        </p:nvSpPr>
        <p:spPr>
          <a:xfrm>
            <a:off x="8780621" y="4624507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4" name="Google Shape;284;p35"/>
          <p:cNvSpPr/>
          <p:nvPr/>
        </p:nvSpPr>
        <p:spPr>
          <a:xfrm>
            <a:off x="11386066" y="4624507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5" name="Google Shape;285;p35"/>
          <p:cNvSpPr/>
          <p:nvPr/>
        </p:nvSpPr>
        <p:spPr>
          <a:xfrm>
            <a:off x="801410" y="4981456"/>
            <a:ext cx="13027581" cy="713899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5"/>
          <p:cNvSpPr/>
          <p:nvPr/>
        </p:nvSpPr>
        <p:spPr>
          <a:xfrm>
            <a:off x="960477" y="5084326"/>
            <a:ext cx="2284214" cy="508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Customer Data Access &amp; Sharing Rules</a:t>
            </a:r>
            <a:endParaRPr b="0" i="0" sz="1250" u="none" cap="none" strike="noStrike"/>
          </a:p>
        </p:txBody>
      </p:sp>
      <p:sp>
        <p:nvSpPr>
          <p:cNvPr id="287" name="Google Shape;287;p35"/>
          <p:cNvSpPr/>
          <p:nvPr/>
        </p:nvSpPr>
        <p:spPr>
          <a:xfrm>
            <a:off x="3569732" y="5084326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8" name="Google Shape;288;p35"/>
          <p:cNvSpPr/>
          <p:nvPr/>
        </p:nvSpPr>
        <p:spPr>
          <a:xfrm>
            <a:off x="6175177" y="5084326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89" name="Google Shape;289;p35"/>
          <p:cNvSpPr/>
          <p:nvPr/>
        </p:nvSpPr>
        <p:spPr>
          <a:xfrm>
            <a:off x="8780621" y="5084326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0" name="Google Shape;290;p35"/>
          <p:cNvSpPr/>
          <p:nvPr/>
        </p:nvSpPr>
        <p:spPr>
          <a:xfrm>
            <a:off x="11386066" y="5084326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1" name="Google Shape;291;p35"/>
          <p:cNvSpPr/>
          <p:nvPr/>
        </p:nvSpPr>
        <p:spPr>
          <a:xfrm>
            <a:off x="801410" y="5695355"/>
            <a:ext cx="13027581" cy="71389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960477" y="5798225"/>
            <a:ext cx="2284214" cy="508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Analyzing Customer Behavior for Insights</a:t>
            </a:r>
            <a:endParaRPr b="0" i="0" sz="1250" u="none" cap="none" strike="noStrike"/>
          </a:p>
        </p:txBody>
      </p:sp>
      <p:sp>
        <p:nvSpPr>
          <p:cNvPr id="293" name="Google Shape;293;p35"/>
          <p:cNvSpPr/>
          <p:nvPr/>
        </p:nvSpPr>
        <p:spPr>
          <a:xfrm>
            <a:off x="3569732" y="5798225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4" name="Google Shape;294;p35"/>
          <p:cNvSpPr/>
          <p:nvPr/>
        </p:nvSpPr>
        <p:spPr>
          <a:xfrm>
            <a:off x="6175177" y="5798225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5" name="Google Shape;295;p35"/>
          <p:cNvSpPr/>
          <p:nvPr/>
        </p:nvSpPr>
        <p:spPr>
          <a:xfrm>
            <a:off x="8780621" y="5798225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6" name="Google Shape;296;p35"/>
          <p:cNvSpPr/>
          <p:nvPr/>
        </p:nvSpPr>
        <p:spPr>
          <a:xfrm>
            <a:off x="11386066" y="5798225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297" name="Google Shape;297;p35"/>
          <p:cNvSpPr/>
          <p:nvPr/>
        </p:nvSpPr>
        <p:spPr>
          <a:xfrm>
            <a:off x="801410" y="6409253"/>
            <a:ext cx="13027581" cy="459819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5"/>
          <p:cNvSpPr/>
          <p:nvPr/>
        </p:nvSpPr>
        <p:spPr>
          <a:xfrm>
            <a:off x="960477" y="6512123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Revenue &amp; Cost Reporting</a:t>
            </a:r>
            <a:endParaRPr b="0" i="0" sz="1250" u="none" cap="none" strike="noStrike"/>
          </a:p>
        </p:txBody>
      </p:sp>
      <p:sp>
        <p:nvSpPr>
          <p:cNvPr id="299" name="Google Shape;299;p35"/>
          <p:cNvSpPr/>
          <p:nvPr/>
        </p:nvSpPr>
        <p:spPr>
          <a:xfrm>
            <a:off x="3569732" y="6512123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300" name="Google Shape;300;p35"/>
          <p:cNvSpPr/>
          <p:nvPr/>
        </p:nvSpPr>
        <p:spPr>
          <a:xfrm>
            <a:off x="6175177" y="6512123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301" name="Google Shape;301;p35"/>
          <p:cNvSpPr/>
          <p:nvPr/>
        </p:nvSpPr>
        <p:spPr>
          <a:xfrm>
            <a:off x="8780621" y="6512123"/>
            <a:ext cx="228040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302" name="Google Shape;302;p35"/>
          <p:cNvSpPr/>
          <p:nvPr/>
        </p:nvSpPr>
        <p:spPr>
          <a:xfrm>
            <a:off x="11386066" y="6512123"/>
            <a:ext cx="2284214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303" name="Google Shape;303;p35"/>
          <p:cNvSpPr/>
          <p:nvPr/>
        </p:nvSpPr>
        <p:spPr>
          <a:xfrm>
            <a:off x="793790" y="7055287"/>
            <a:ext cx="13042821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250"/>
              <a:buFont typeface="Tomorrow"/>
              <a:buNone/>
            </a:pPr>
            <a:r>
              <a:rPr b="0" i="0" lang="en-US" sz="12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R=Responsible, A=Accountable, C=Consulted, I=Informed. This matrix enables data governance by clarifying cross-functional ownership.</a:t>
            </a:r>
            <a:endParaRPr b="0" i="0" sz="1250" u="none" cap="none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9" name="Google Shape;3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/>
          <p:nvPr/>
        </p:nvSpPr>
        <p:spPr>
          <a:xfrm>
            <a:off x="793790" y="1505069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Ensuring Accountability in Distributed Landscapes</a:t>
            </a:r>
            <a:endParaRPr b="0" i="0" sz="4450" u="none" cap="none" strike="noStrike"/>
          </a:p>
        </p:txBody>
      </p:sp>
      <p:pic>
        <p:nvPicPr>
          <p:cNvPr descr="preencoded.png" id="311" name="Google Shape;31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32627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6"/>
          <p:cNvSpPr/>
          <p:nvPr/>
        </p:nvSpPr>
        <p:spPr>
          <a:xfrm>
            <a:off x="793790" y="4056578"/>
            <a:ext cx="2291953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Ownership</a:t>
            </a:r>
            <a:endParaRPr b="0" i="0" sz="2200" u="none" cap="none" strike="noStrike"/>
          </a:p>
        </p:txBody>
      </p:sp>
      <p:sp>
        <p:nvSpPr>
          <p:cNvPr id="313" name="Google Shape;313;p36"/>
          <p:cNvSpPr/>
          <p:nvPr/>
        </p:nvSpPr>
        <p:spPr>
          <a:xfrm>
            <a:off x="793790" y="4901327"/>
            <a:ext cx="2291953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Define clear roles and responsibilities for maintaining data quality and ethical use.</a:t>
            </a:r>
            <a:endParaRPr b="0" i="0" sz="1750" u="none" cap="none" strike="noStrike"/>
          </a:p>
        </p:txBody>
      </p:sp>
      <p:pic>
        <p:nvPicPr>
          <p:cNvPr descr="preencoded.png" id="314" name="Google Shape;31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5904" y="32627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/>
          <p:nvPr/>
        </p:nvSpPr>
        <p:spPr>
          <a:xfrm>
            <a:off x="3425904" y="4056578"/>
            <a:ext cx="2292072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Contracts</a:t>
            </a:r>
            <a:endParaRPr b="0" i="0" sz="2200" u="none" cap="none" strike="noStrike"/>
          </a:p>
        </p:txBody>
      </p:sp>
      <p:sp>
        <p:nvSpPr>
          <p:cNvPr id="316" name="Google Shape;316;p36"/>
          <p:cNvSpPr/>
          <p:nvPr/>
        </p:nvSpPr>
        <p:spPr>
          <a:xfrm>
            <a:off x="3425904" y="4546997"/>
            <a:ext cx="2292072" cy="21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Establish agreements between producers and consumers to clarify expectations and responsibilities.</a:t>
            </a:r>
            <a:endParaRPr b="0" i="0" sz="1750" u="none" cap="none" strike="noStrike"/>
          </a:p>
        </p:txBody>
      </p:sp>
      <p:pic>
        <p:nvPicPr>
          <p:cNvPr descr="preencoded.png" id="317" name="Google Shape;31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58138" y="32627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/>
          <p:nvPr/>
        </p:nvSpPr>
        <p:spPr>
          <a:xfrm>
            <a:off x="6058138" y="4056578"/>
            <a:ext cx="2291953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Culture of Responsibility</a:t>
            </a:r>
            <a:endParaRPr b="0" i="0" sz="2200" u="none" cap="none" strike="noStrike"/>
          </a:p>
        </p:txBody>
      </p:sp>
      <p:sp>
        <p:nvSpPr>
          <p:cNvPr id="319" name="Google Shape;319;p36"/>
          <p:cNvSpPr/>
          <p:nvPr/>
        </p:nvSpPr>
        <p:spPr>
          <a:xfrm>
            <a:off x="6058138" y="4901327"/>
            <a:ext cx="2291953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Ensure every team member understands their role in the data ecosystem.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5" name="Google Shape;3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/>
          <p:nvPr/>
        </p:nvSpPr>
        <p:spPr>
          <a:xfrm>
            <a:off x="778669" y="611862"/>
            <a:ext cx="7226379" cy="719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500"/>
              <a:buFont typeface="Tomorrow"/>
              <a:buNone/>
            </a:pPr>
            <a:r>
              <a:rPr b="0" i="0" lang="en-US" sz="45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What Are Data Products?</a:t>
            </a:r>
            <a:endParaRPr b="0" i="0" sz="4500" u="none" cap="none" strike="noStrike"/>
          </a:p>
        </p:txBody>
      </p:sp>
      <p:sp>
        <p:nvSpPr>
          <p:cNvPr id="327" name="Google Shape;327;p37"/>
          <p:cNvSpPr/>
          <p:nvPr/>
        </p:nvSpPr>
        <p:spPr>
          <a:xfrm>
            <a:off x="778669" y="1581626"/>
            <a:ext cx="7586663" cy="5341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Shifting from project-based to product-based thinking transforms data management effectiveness.</a:t>
            </a:r>
            <a:endParaRPr b="0" i="0" sz="1300" u="none" cap="none" strike="noStrike"/>
          </a:p>
        </p:txBody>
      </p:sp>
      <p:sp>
        <p:nvSpPr>
          <p:cNvPr id="328" name="Google Shape;328;p37"/>
          <p:cNvSpPr/>
          <p:nvPr/>
        </p:nvSpPr>
        <p:spPr>
          <a:xfrm>
            <a:off x="778669" y="2303383"/>
            <a:ext cx="7586663" cy="1228487"/>
          </a:xfrm>
          <a:prstGeom prst="roundRect">
            <a:avLst>
              <a:gd fmla="val 2038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7"/>
          <p:cNvSpPr/>
          <p:nvPr/>
        </p:nvSpPr>
        <p:spPr>
          <a:xfrm>
            <a:off x="945475" y="2470190"/>
            <a:ext cx="2085856" cy="260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Reusable Assets</a:t>
            </a:r>
            <a:endParaRPr b="0" i="0" sz="1600" u="none" cap="none" strike="noStrike"/>
          </a:p>
        </p:txBody>
      </p:sp>
      <p:sp>
        <p:nvSpPr>
          <p:cNvPr id="330" name="Google Shape;330;p37"/>
          <p:cNvSpPr/>
          <p:nvPr/>
        </p:nvSpPr>
        <p:spPr>
          <a:xfrm>
            <a:off x="945475" y="2830949"/>
            <a:ext cx="7253049" cy="5341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Well-defined interfaces and documentation enable teams to leverage existing data assets without rebuilding.</a:t>
            </a:r>
            <a:endParaRPr b="0" i="0" sz="1300" u="none" cap="none" strike="noStrike"/>
          </a:p>
        </p:txBody>
      </p:sp>
      <p:sp>
        <p:nvSpPr>
          <p:cNvPr id="331" name="Google Shape;331;p37"/>
          <p:cNvSpPr/>
          <p:nvPr/>
        </p:nvSpPr>
        <p:spPr>
          <a:xfrm>
            <a:off x="778669" y="3698677"/>
            <a:ext cx="7586663" cy="1228487"/>
          </a:xfrm>
          <a:prstGeom prst="roundRect">
            <a:avLst>
              <a:gd fmla="val 2038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"/>
          <p:cNvSpPr/>
          <p:nvPr/>
        </p:nvSpPr>
        <p:spPr>
          <a:xfrm>
            <a:off x="945475" y="3865483"/>
            <a:ext cx="2351723" cy="260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Self-Service Analytics</a:t>
            </a:r>
            <a:endParaRPr b="0" i="0" sz="1600" u="none" cap="none" strike="noStrike"/>
          </a:p>
        </p:txBody>
      </p:sp>
      <p:sp>
        <p:nvSpPr>
          <p:cNvPr id="333" name="Google Shape;333;p37"/>
          <p:cNvSpPr/>
          <p:nvPr/>
        </p:nvSpPr>
        <p:spPr>
          <a:xfrm>
            <a:off x="945475" y="4226243"/>
            <a:ext cx="7253049" cy="5341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Packaged data, metadata, and access controls empower business users to explore insights independently.</a:t>
            </a:r>
            <a:endParaRPr b="0" i="0" sz="1300" u="none" cap="none" strike="noStrike"/>
          </a:p>
        </p:txBody>
      </p:sp>
      <p:sp>
        <p:nvSpPr>
          <p:cNvPr id="334" name="Google Shape;334;p37"/>
          <p:cNvSpPr/>
          <p:nvPr/>
        </p:nvSpPr>
        <p:spPr>
          <a:xfrm>
            <a:off x="778669" y="5093970"/>
            <a:ext cx="7586663" cy="1228487"/>
          </a:xfrm>
          <a:prstGeom prst="roundRect">
            <a:avLst>
              <a:gd fmla="val 2038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7"/>
          <p:cNvSpPr/>
          <p:nvPr/>
        </p:nvSpPr>
        <p:spPr>
          <a:xfrm>
            <a:off x="945475" y="5260777"/>
            <a:ext cx="2085856" cy="260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Interoperability</a:t>
            </a:r>
            <a:endParaRPr b="0" i="0" sz="1600" u="none" cap="none" strike="noStrike"/>
          </a:p>
        </p:txBody>
      </p:sp>
      <p:sp>
        <p:nvSpPr>
          <p:cNvPr id="336" name="Google Shape;336;p37"/>
          <p:cNvSpPr/>
          <p:nvPr/>
        </p:nvSpPr>
        <p:spPr>
          <a:xfrm>
            <a:off x="945475" y="5621536"/>
            <a:ext cx="7253049" cy="5341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products connect seamlessly across domains while maintaining federated accountability structures.</a:t>
            </a:r>
            <a:endParaRPr b="0" i="0" sz="1300" u="none" cap="none" strike="noStrike"/>
          </a:p>
        </p:txBody>
      </p:sp>
      <p:sp>
        <p:nvSpPr>
          <p:cNvPr id="337" name="Google Shape;337;p37"/>
          <p:cNvSpPr/>
          <p:nvPr/>
        </p:nvSpPr>
        <p:spPr>
          <a:xfrm>
            <a:off x="778669" y="6572726"/>
            <a:ext cx="2085856" cy="260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Retail Case Study</a:t>
            </a:r>
            <a:endParaRPr b="0" i="0" sz="1600" u="none" cap="none" strike="noStrike"/>
          </a:p>
        </p:txBody>
      </p:sp>
      <p:sp>
        <p:nvSpPr>
          <p:cNvPr id="338" name="Google Shape;338;p37"/>
          <p:cNvSpPr/>
          <p:nvPr/>
        </p:nvSpPr>
        <p:spPr>
          <a:xfrm>
            <a:off x="778669" y="7083743"/>
            <a:ext cx="7586663" cy="5341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 multinational retailer increased analytics adoption by implementing composable data products with clear ownership boundaries.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4" name="Google Shape;3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/>
          <p:nvPr/>
        </p:nvSpPr>
        <p:spPr>
          <a:xfrm>
            <a:off x="793790" y="1095375"/>
            <a:ext cx="7544752" cy="733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600"/>
              <a:buFont typeface="Tomorrow"/>
              <a:buNone/>
            </a:pPr>
            <a:r>
              <a:rPr b="0" i="0" lang="en-US" sz="46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Designing Data Contracts</a:t>
            </a:r>
            <a:endParaRPr b="0" i="0" sz="4600" u="none" cap="none" strike="noStrike"/>
          </a:p>
        </p:txBody>
      </p:sp>
      <p:sp>
        <p:nvSpPr>
          <p:cNvPr id="346" name="Google Shape;346;p38"/>
          <p:cNvSpPr/>
          <p:nvPr/>
        </p:nvSpPr>
        <p:spPr>
          <a:xfrm>
            <a:off x="793790" y="2084070"/>
            <a:ext cx="7556421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foundation of effective federated data governance enforcement lies in clear agreements between data producers and consumers.</a:t>
            </a:r>
            <a:endParaRPr b="0" i="0" sz="1300" u="none" cap="none" strike="noStrike"/>
          </a:p>
        </p:txBody>
      </p:sp>
      <p:pic>
        <p:nvPicPr>
          <p:cNvPr descr="preencoded.png" id="347" name="Google Shape;34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2819757"/>
            <a:ext cx="850583" cy="125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8"/>
          <p:cNvSpPr/>
          <p:nvPr/>
        </p:nvSpPr>
        <p:spPr>
          <a:xfrm>
            <a:off x="1899523" y="2989778"/>
            <a:ext cx="212645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Define Ownership</a:t>
            </a:r>
            <a:endParaRPr b="0" i="0" sz="1650" u="none" cap="none" strike="noStrike"/>
          </a:p>
        </p:txBody>
      </p:sp>
      <p:sp>
        <p:nvSpPr>
          <p:cNvPr id="349" name="Google Shape;349;p38"/>
          <p:cNvSpPr/>
          <p:nvPr/>
        </p:nvSpPr>
        <p:spPr>
          <a:xfrm>
            <a:off x="1899523" y="3357563"/>
            <a:ext cx="6450687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Establish clear data ownership and stewardship responsibilities across organizational boundaries.</a:t>
            </a:r>
            <a:endParaRPr b="0" i="0" sz="1300" u="none" cap="none" strike="noStrike"/>
          </a:p>
        </p:txBody>
      </p:sp>
      <p:pic>
        <p:nvPicPr>
          <p:cNvPr descr="preencoded.png" id="350" name="Google Shape;35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4071937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/>
          <p:nvPr/>
        </p:nvSpPr>
        <p:spPr>
          <a:xfrm>
            <a:off x="1899523" y="4241959"/>
            <a:ext cx="2384584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Specify Access Rights</a:t>
            </a:r>
            <a:endParaRPr b="0" i="0" sz="1650" u="none" cap="none" strike="noStrike"/>
          </a:p>
        </p:txBody>
      </p:sp>
      <p:sp>
        <p:nvSpPr>
          <p:cNvPr id="352" name="Google Shape;352;p38"/>
          <p:cNvSpPr/>
          <p:nvPr/>
        </p:nvSpPr>
        <p:spPr>
          <a:xfrm>
            <a:off x="1899523" y="4609743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Document who can access what data, when, and under which conditions.</a:t>
            </a:r>
            <a:endParaRPr b="0" i="0" sz="1300" u="none" cap="none" strike="noStrike"/>
          </a:p>
        </p:txBody>
      </p:sp>
      <p:pic>
        <p:nvPicPr>
          <p:cNvPr descr="preencoded.png" id="353" name="Google Shape;35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90" y="5092660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8"/>
          <p:cNvSpPr/>
          <p:nvPr/>
        </p:nvSpPr>
        <p:spPr>
          <a:xfrm>
            <a:off x="1899523" y="5262682"/>
            <a:ext cx="212645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Set Service Levels</a:t>
            </a:r>
            <a:endParaRPr b="0" i="0" sz="1650" u="none" cap="none" strike="noStrike"/>
          </a:p>
        </p:txBody>
      </p:sp>
      <p:sp>
        <p:nvSpPr>
          <p:cNvPr id="355" name="Google Shape;355;p38"/>
          <p:cNvSpPr/>
          <p:nvPr/>
        </p:nvSpPr>
        <p:spPr>
          <a:xfrm>
            <a:off x="1899523" y="5630466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Outline quality standards, refresh rates, and support expectations.</a:t>
            </a:r>
            <a:endParaRPr b="0" i="0" sz="1300" u="none" cap="none" strike="noStrike"/>
          </a:p>
        </p:txBody>
      </p:sp>
      <p:pic>
        <p:nvPicPr>
          <p:cNvPr descr="preencoded.png" id="356" name="Google Shape;356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3790" y="6113383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/>
          <p:nvPr/>
        </p:nvSpPr>
        <p:spPr>
          <a:xfrm>
            <a:off x="1899523" y="6283404"/>
            <a:ext cx="2168485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Prevent Bottlenecks</a:t>
            </a:r>
            <a:endParaRPr b="0" i="0" sz="1650" u="none" cap="none" strike="noStrike"/>
          </a:p>
        </p:txBody>
      </p:sp>
      <p:sp>
        <p:nvSpPr>
          <p:cNvPr id="358" name="Google Shape;358;p38"/>
          <p:cNvSpPr/>
          <p:nvPr/>
        </p:nvSpPr>
        <p:spPr>
          <a:xfrm>
            <a:off x="1899523" y="6651188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Create standardized interfaces that reduce dependencies between teams.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/>
          <p:nvPr/>
        </p:nvSpPr>
        <p:spPr>
          <a:xfrm>
            <a:off x="793790" y="1251109"/>
            <a:ext cx="6757868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Structuring Data Teams</a:t>
            </a:r>
            <a:endParaRPr b="0" i="0" sz="4450" u="none" cap="none" strike="noStrike"/>
          </a:p>
        </p:txBody>
      </p:sp>
      <p:sp>
        <p:nvSpPr>
          <p:cNvPr id="365" name="Google Shape;365;p39"/>
          <p:cNvSpPr/>
          <p:nvPr/>
        </p:nvSpPr>
        <p:spPr>
          <a:xfrm>
            <a:off x="1568053" y="2770823"/>
            <a:ext cx="3124438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Centralized Functions</a:t>
            </a:r>
            <a:endParaRPr b="0" i="0" sz="2200" u="none" cap="none" strike="noStrike"/>
          </a:p>
        </p:txBody>
      </p:sp>
      <p:sp>
        <p:nvSpPr>
          <p:cNvPr id="366" name="Google Shape;366;p39"/>
          <p:cNvSpPr/>
          <p:nvPr/>
        </p:nvSpPr>
        <p:spPr>
          <a:xfrm>
            <a:off x="793790" y="3261241"/>
            <a:ext cx="389870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Core data infrastructure and governance oversight.</a:t>
            </a:r>
            <a:endParaRPr b="0" i="0" sz="1750" u="none" cap="none" strike="noStrike"/>
          </a:p>
        </p:txBody>
      </p:sp>
      <p:pic>
        <p:nvPicPr>
          <p:cNvPr descr="preencoded.png" id="367" name="Google Shape;36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653" y="2413516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9"/>
          <p:cNvSpPr/>
          <p:nvPr/>
        </p:nvSpPr>
        <p:spPr>
          <a:xfrm>
            <a:off x="6015633" y="3353991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1</a:t>
            </a:r>
            <a:endParaRPr b="0" i="0" sz="2650" u="none" cap="none" strike="noStrike"/>
          </a:p>
        </p:txBody>
      </p:sp>
      <p:sp>
        <p:nvSpPr>
          <p:cNvPr id="369" name="Google Shape;369;p39"/>
          <p:cNvSpPr/>
          <p:nvPr/>
        </p:nvSpPr>
        <p:spPr>
          <a:xfrm>
            <a:off x="9937790" y="2770823"/>
            <a:ext cx="348067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Decentralized Functions</a:t>
            </a:r>
            <a:endParaRPr b="0" i="0" sz="2200" u="none" cap="none" strike="noStrike"/>
          </a:p>
        </p:txBody>
      </p:sp>
      <p:sp>
        <p:nvSpPr>
          <p:cNvPr id="370" name="Google Shape;370;p39"/>
          <p:cNvSpPr/>
          <p:nvPr/>
        </p:nvSpPr>
        <p:spPr>
          <a:xfrm>
            <a:off x="9937790" y="3261241"/>
            <a:ext cx="3898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Domain-specific data expertise embedded in business units.</a:t>
            </a:r>
            <a:endParaRPr b="0" i="0" sz="1750" u="none" cap="none" strike="noStrike"/>
          </a:p>
        </p:txBody>
      </p:sp>
      <p:pic>
        <p:nvPicPr>
          <p:cNvPr descr="preencoded.png" id="371" name="Google Shape;37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653" y="2413516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9"/>
          <p:cNvSpPr/>
          <p:nvPr/>
        </p:nvSpPr>
        <p:spPr>
          <a:xfrm>
            <a:off x="8275201" y="3353991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endParaRPr b="0" i="0" sz="2650" u="none" cap="none" strike="noStrike"/>
          </a:p>
        </p:txBody>
      </p:sp>
      <p:sp>
        <p:nvSpPr>
          <p:cNvPr id="373" name="Google Shape;373;p39"/>
          <p:cNvSpPr/>
          <p:nvPr/>
        </p:nvSpPr>
        <p:spPr>
          <a:xfrm>
            <a:off x="9937790" y="5046226"/>
            <a:ext cx="3898821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Modern Roles with right Mindset</a:t>
            </a:r>
            <a:endParaRPr b="0" i="0" sz="2200" u="none" cap="none" strike="noStrike"/>
          </a:p>
        </p:txBody>
      </p:sp>
      <p:sp>
        <p:nvSpPr>
          <p:cNvPr id="374" name="Google Shape;374;p39"/>
          <p:cNvSpPr/>
          <p:nvPr/>
        </p:nvSpPr>
        <p:spPr>
          <a:xfrm>
            <a:off x="9937790" y="5890974"/>
            <a:ext cx="3898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Science, Data Engineering, DataOps, and Data Management.</a:t>
            </a:r>
            <a:endParaRPr b="0" i="0" sz="1750" u="none" cap="none" strike="noStrike"/>
          </a:p>
        </p:txBody>
      </p:sp>
      <p:pic>
        <p:nvPicPr>
          <p:cNvPr descr="preencoded.png" id="375" name="Google Shape;37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2653" y="2413516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/>
          <p:nvPr/>
        </p:nvSpPr>
        <p:spPr>
          <a:xfrm>
            <a:off x="8275201" y="5613559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3</a:t>
            </a:r>
            <a:endParaRPr b="0" i="0" sz="2650" u="none" cap="none" strike="noStrike"/>
          </a:p>
        </p:txBody>
      </p:sp>
      <p:sp>
        <p:nvSpPr>
          <p:cNvPr id="377" name="Google Shape;377;p39"/>
          <p:cNvSpPr/>
          <p:nvPr/>
        </p:nvSpPr>
        <p:spPr>
          <a:xfrm>
            <a:off x="1598652" y="5041940"/>
            <a:ext cx="3093839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Balancing Innovation</a:t>
            </a:r>
            <a:endParaRPr b="0" i="0" sz="2200" u="none" cap="none" strike="noStrike"/>
          </a:p>
        </p:txBody>
      </p:sp>
      <p:sp>
        <p:nvSpPr>
          <p:cNvPr id="378" name="Google Shape;378;p39"/>
          <p:cNvSpPr/>
          <p:nvPr/>
        </p:nvSpPr>
        <p:spPr>
          <a:xfrm>
            <a:off x="793790" y="5532358"/>
            <a:ext cx="3898702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Teams must support both transformation and foundational infrastructure.</a:t>
            </a:r>
            <a:endParaRPr b="0" i="0" sz="1750" u="none" cap="none" strike="noStrike"/>
          </a:p>
        </p:txBody>
      </p:sp>
      <p:pic>
        <p:nvPicPr>
          <p:cNvPr descr="preencoded.png" id="379" name="Google Shape;37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2653" y="2413516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/>
          <p:nvPr/>
        </p:nvSpPr>
        <p:spPr>
          <a:xfrm>
            <a:off x="6015633" y="5613559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4</a:t>
            </a:r>
            <a:endParaRPr b="0" i="0" sz="2650" u="none" cap="none" strike="noStrik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0"/>
          <p:cNvSpPr/>
          <p:nvPr/>
        </p:nvSpPr>
        <p:spPr>
          <a:xfrm>
            <a:off x="793790" y="1025962"/>
            <a:ext cx="12644676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Three-Dimensional Approach to Data Teams</a:t>
            </a:r>
            <a:endParaRPr b="0" i="0" sz="4450" u="none" cap="none" strike="noStrike"/>
          </a:p>
        </p:txBody>
      </p:sp>
      <p:pic>
        <p:nvPicPr>
          <p:cNvPr descr="preencoded.png" id="387" name="Google Shape;38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8348" y="2188369"/>
            <a:ext cx="2152055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/>
          <p:nvPr/>
        </p:nvSpPr>
        <p:spPr>
          <a:xfrm>
            <a:off x="3894892" y="2804398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500"/>
              <a:buFont typeface="Tomorrow"/>
              <a:buNone/>
            </a:pPr>
            <a:r>
              <a:rPr b="0" i="0" lang="en-US" sz="25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1</a:t>
            </a:r>
            <a:endParaRPr b="0" i="0" sz="2500" u="none" cap="none" strike="noStrike"/>
          </a:p>
        </p:txBody>
      </p:sp>
      <p:sp>
        <p:nvSpPr>
          <p:cNvPr id="389" name="Google Shape;389;p40"/>
          <p:cNvSpPr/>
          <p:nvPr/>
        </p:nvSpPr>
        <p:spPr>
          <a:xfrm>
            <a:off x="5357217" y="241518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Strategic Level</a:t>
            </a:r>
            <a:endParaRPr b="0" i="0" sz="2200" u="none" cap="none" strike="noStrike"/>
          </a:p>
        </p:txBody>
      </p:sp>
      <p:sp>
        <p:nvSpPr>
          <p:cNvPr id="390" name="Google Shape;390;p40"/>
          <p:cNvSpPr/>
          <p:nvPr/>
        </p:nvSpPr>
        <p:spPr>
          <a:xfrm>
            <a:off x="5357217" y="2905601"/>
            <a:ext cx="329195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Align with organizational goals</a:t>
            </a:r>
            <a:endParaRPr b="0" i="0" sz="1750" u="none" cap="none" strike="noStrike"/>
          </a:p>
        </p:txBody>
      </p:sp>
      <p:sp>
        <p:nvSpPr>
          <p:cNvPr id="391" name="Google Shape;391;p40"/>
          <p:cNvSpPr/>
          <p:nvPr/>
        </p:nvSpPr>
        <p:spPr>
          <a:xfrm>
            <a:off x="5187077" y="3508415"/>
            <a:ext cx="8592860" cy="15240"/>
          </a:xfrm>
          <a:prstGeom prst="roundRect">
            <a:avLst>
              <a:gd fmla="val 223256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2" name="Google Shape;39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381" y="3551992"/>
            <a:ext cx="4304109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0"/>
          <p:cNvSpPr/>
          <p:nvPr/>
        </p:nvSpPr>
        <p:spPr>
          <a:xfrm>
            <a:off x="3894892" y="4006096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500"/>
              <a:buFont typeface="Tomorrow"/>
              <a:buNone/>
            </a:pPr>
            <a:r>
              <a:rPr b="0" i="0" lang="en-US" sz="25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endParaRPr b="0" i="0" sz="2500" u="none" cap="none" strike="noStrike"/>
          </a:p>
        </p:txBody>
      </p:sp>
      <p:sp>
        <p:nvSpPr>
          <p:cNvPr id="394" name="Google Shape;394;p40"/>
          <p:cNvSpPr/>
          <p:nvPr/>
        </p:nvSpPr>
        <p:spPr>
          <a:xfrm>
            <a:off x="6433304" y="3778806"/>
            <a:ext cx="3146822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Operational Efficiency</a:t>
            </a:r>
            <a:endParaRPr b="0" i="0" sz="2200" u="none" cap="none" strike="noStrike"/>
          </a:p>
        </p:txBody>
      </p:sp>
      <p:sp>
        <p:nvSpPr>
          <p:cNvPr id="395" name="Google Shape;395;p40"/>
          <p:cNvSpPr/>
          <p:nvPr/>
        </p:nvSpPr>
        <p:spPr>
          <a:xfrm>
            <a:off x="6433304" y="4269224"/>
            <a:ext cx="352651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Build robust processes and tools</a:t>
            </a:r>
            <a:endParaRPr b="0" i="0" sz="1750" u="none" cap="none" strike="noStrike"/>
          </a:p>
        </p:txBody>
      </p:sp>
      <p:sp>
        <p:nvSpPr>
          <p:cNvPr id="396" name="Google Shape;396;p40"/>
          <p:cNvSpPr/>
          <p:nvPr/>
        </p:nvSpPr>
        <p:spPr>
          <a:xfrm>
            <a:off x="6263164" y="4872038"/>
            <a:ext cx="7516773" cy="15240"/>
          </a:xfrm>
          <a:prstGeom prst="roundRect">
            <a:avLst>
              <a:gd fmla="val 223256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7" name="Google Shape;397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94" y="4915614"/>
            <a:ext cx="6456164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0"/>
          <p:cNvSpPr/>
          <p:nvPr/>
        </p:nvSpPr>
        <p:spPr>
          <a:xfrm>
            <a:off x="3894773" y="5369719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500"/>
              <a:buFont typeface="Tomorrow"/>
              <a:buNone/>
            </a:pPr>
            <a:r>
              <a:rPr b="0" i="0" lang="en-US" sz="25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3</a:t>
            </a:r>
            <a:endParaRPr b="0" i="0" sz="2500" u="none" cap="none" strike="noStrike"/>
          </a:p>
        </p:txBody>
      </p:sp>
      <p:sp>
        <p:nvSpPr>
          <p:cNvPr id="399" name="Google Shape;399;p40"/>
          <p:cNvSpPr/>
          <p:nvPr/>
        </p:nvSpPr>
        <p:spPr>
          <a:xfrm>
            <a:off x="7509272" y="5142428"/>
            <a:ext cx="317206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Distributed Autonomy</a:t>
            </a:r>
            <a:endParaRPr b="0" i="0" sz="2200" u="none" cap="none" strike="noStrike"/>
          </a:p>
        </p:txBody>
      </p:sp>
      <p:sp>
        <p:nvSpPr>
          <p:cNvPr id="400" name="Google Shape;400;p40"/>
          <p:cNvSpPr/>
          <p:nvPr/>
        </p:nvSpPr>
        <p:spPr>
          <a:xfrm>
            <a:off x="7509272" y="5632847"/>
            <a:ext cx="4255175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Embed data functions in business units</a:t>
            </a:r>
            <a:endParaRPr b="0" i="0" sz="1750" u="none" cap="none" strike="noStrike"/>
          </a:p>
        </p:txBody>
      </p:sp>
      <p:sp>
        <p:nvSpPr>
          <p:cNvPr id="401" name="Google Shape;401;p40"/>
          <p:cNvSpPr/>
          <p:nvPr/>
        </p:nvSpPr>
        <p:spPr>
          <a:xfrm>
            <a:off x="793790" y="6477714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This multi-layered approach ensures data teams can balance innovation with foundational stability, creating a system that supports agility without sacrificing control.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/>
          <p:nvPr/>
        </p:nvSpPr>
        <p:spPr>
          <a:xfrm>
            <a:off x="505772" y="397550"/>
            <a:ext cx="127518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785"/>
              </a:lnSpc>
              <a:spcBef>
                <a:spcPts val="0"/>
              </a:spcBef>
              <a:spcAft>
                <a:spcPts val="0"/>
              </a:spcAft>
              <a:buClr>
                <a:srgbClr val="97B8FF"/>
              </a:buClr>
              <a:buSzPts val="2800"/>
              <a:buFont typeface="Sora Medium"/>
              <a:buNone/>
            </a:pPr>
            <a:r>
              <a:rPr lang="en-US" sz="4450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Teams for Maximum Impact</a:t>
            </a:r>
            <a:endParaRPr sz="4450">
              <a:solidFill>
                <a:srgbClr val="EDEDE8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08" name="Google Shape;408;p41"/>
          <p:cNvSpPr/>
          <p:nvPr/>
        </p:nvSpPr>
        <p:spPr>
          <a:xfrm>
            <a:off x="570309" y="1138118"/>
            <a:ext cx="15300" cy="6693900"/>
          </a:xfrm>
          <a:prstGeom prst="roundRect">
            <a:avLst>
              <a:gd fmla="val 142252" name="adj"/>
            </a:avLst>
          </a:prstGeom>
          <a:solidFill>
            <a:srgbClr val="3F3F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09" name="Google Shape;409;p41"/>
          <p:cNvSpPr/>
          <p:nvPr/>
        </p:nvSpPr>
        <p:spPr>
          <a:xfrm>
            <a:off x="689134" y="1419463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C6B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0" name="Google Shape;410;p41"/>
          <p:cNvSpPr/>
          <p:nvPr/>
        </p:nvSpPr>
        <p:spPr>
          <a:xfrm>
            <a:off x="451485" y="1300639"/>
            <a:ext cx="252900" cy="252900"/>
          </a:xfrm>
          <a:prstGeom prst="roundRect">
            <a:avLst>
              <a:gd fmla="val 8573" name="adj"/>
            </a:avLst>
          </a:prstGeom>
          <a:solidFill>
            <a:srgbClr val="E0D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1372791" y="1282541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Governance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1372791" y="1594824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Establish data policies, standards, and controls to enable trusted, ethical, and compliant data use.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689134" y="2396371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C6B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4" name="Google Shape;414;p41"/>
          <p:cNvSpPr/>
          <p:nvPr/>
        </p:nvSpPr>
        <p:spPr>
          <a:xfrm>
            <a:off x="451485" y="2277547"/>
            <a:ext cx="252900" cy="252900"/>
          </a:xfrm>
          <a:prstGeom prst="roundRect">
            <a:avLst>
              <a:gd fmla="val 8573" name="adj"/>
            </a:avLst>
          </a:prstGeom>
          <a:solidFill>
            <a:srgbClr val="E0D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1372791" y="2259449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Strategy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1372791" y="2571869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Navigate uncertainty in data towards overall business objectives and priorities.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7" name="Google Shape;417;p41"/>
          <p:cNvSpPr/>
          <p:nvPr/>
        </p:nvSpPr>
        <p:spPr>
          <a:xfrm>
            <a:off x="689134" y="3373279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60D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8" name="Google Shape;418;p41"/>
          <p:cNvSpPr/>
          <p:nvPr/>
        </p:nvSpPr>
        <p:spPr>
          <a:xfrm>
            <a:off x="451485" y="3254454"/>
            <a:ext cx="252900" cy="252900"/>
          </a:xfrm>
          <a:prstGeom prst="roundRect">
            <a:avLst>
              <a:gd fmla="val 8573" name="adj"/>
            </a:avLst>
          </a:prstGeom>
          <a:solidFill>
            <a:srgbClr val="7AF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19" name="Google Shape;419;p41"/>
          <p:cNvSpPr/>
          <p:nvPr/>
        </p:nvSpPr>
        <p:spPr>
          <a:xfrm>
            <a:off x="1372791" y="3236357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Scientists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0" name="Google Shape;420;p41"/>
          <p:cNvSpPr/>
          <p:nvPr/>
        </p:nvSpPr>
        <p:spPr>
          <a:xfrm>
            <a:off x="1372791" y="3548777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100"/>
              <a:buFont typeface="Noto Sans TC"/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Leverage advanced analytics and machine learning to uncover insights from data.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1" name="Google Shape;421;p41"/>
          <p:cNvSpPr/>
          <p:nvPr/>
        </p:nvSpPr>
        <p:spPr>
          <a:xfrm>
            <a:off x="689134" y="4350187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60D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2" name="Google Shape;422;p41"/>
          <p:cNvSpPr/>
          <p:nvPr/>
        </p:nvSpPr>
        <p:spPr>
          <a:xfrm>
            <a:off x="451485" y="4231362"/>
            <a:ext cx="252900" cy="252900"/>
          </a:xfrm>
          <a:prstGeom prst="roundRect">
            <a:avLst>
              <a:gd fmla="val 8573" name="adj"/>
            </a:avLst>
          </a:prstGeom>
          <a:solidFill>
            <a:srgbClr val="7AF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3" name="Google Shape;423;p41"/>
          <p:cNvSpPr/>
          <p:nvPr/>
        </p:nvSpPr>
        <p:spPr>
          <a:xfrm>
            <a:off x="1372791" y="4213265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Engineering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4" name="Google Shape;424;p41"/>
          <p:cNvSpPr/>
          <p:nvPr/>
        </p:nvSpPr>
        <p:spPr>
          <a:xfrm>
            <a:off x="1372791" y="4525685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100"/>
              <a:buFont typeface="Noto Sans TC"/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Build and maintain the data infrastructure, pipelines, and platforms to support data-driven initiatives.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5" name="Google Shape;425;p41"/>
          <p:cNvSpPr/>
          <p:nvPr/>
        </p:nvSpPr>
        <p:spPr>
          <a:xfrm>
            <a:off x="689134" y="5327094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60D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6" name="Google Shape;426;p41"/>
          <p:cNvSpPr/>
          <p:nvPr/>
        </p:nvSpPr>
        <p:spPr>
          <a:xfrm>
            <a:off x="451485" y="5208270"/>
            <a:ext cx="252900" cy="252900"/>
          </a:xfrm>
          <a:prstGeom prst="roundRect">
            <a:avLst>
              <a:gd fmla="val 8573" name="adj"/>
            </a:avLst>
          </a:prstGeom>
          <a:solidFill>
            <a:srgbClr val="7AF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7" name="Google Shape;427;p41"/>
          <p:cNvSpPr/>
          <p:nvPr/>
        </p:nvSpPr>
        <p:spPr>
          <a:xfrm>
            <a:off x="1372791" y="5190173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Operations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8" name="Google Shape;428;p41"/>
          <p:cNvSpPr/>
          <p:nvPr/>
        </p:nvSpPr>
        <p:spPr>
          <a:xfrm>
            <a:off x="1372791" y="5502593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100"/>
              <a:buFont typeface="Noto Sans TC"/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Ensure reliable and efficient data processing, monitoring, and incident response.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29" name="Google Shape;429;p41"/>
          <p:cNvSpPr/>
          <p:nvPr/>
        </p:nvSpPr>
        <p:spPr>
          <a:xfrm>
            <a:off x="689134" y="6304002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E58A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451485" y="6185178"/>
            <a:ext cx="252900" cy="252900"/>
          </a:xfrm>
          <a:prstGeom prst="roundRect">
            <a:avLst>
              <a:gd fmla="val 8573" name="adj"/>
            </a:avLst>
          </a:prstGeom>
          <a:solidFill>
            <a:srgbClr val="FFA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1" name="Google Shape;431;p41"/>
          <p:cNvSpPr/>
          <p:nvPr/>
        </p:nvSpPr>
        <p:spPr>
          <a:xfrm>
            <a:off x="1372791" y="6167080"/>
            <a:ext cx="2778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Distributed Data Management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2" name="Google Shape;432;p41"/>
          <p:cNvSpPr/>
          <p:nvPr/>
        </p:nvSpPr>
        <p:spPr>
          <a:xfrm>
            <a:off x="1372791" y="6479500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100"/>
              <a:buFont typeface="Noto Sans TC"/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Empower domain experts to manage data within their business units.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3" name="Google Shape;433;p41"/>
          <p:cNvSpPr/>
          <p:nvPr/>
        </p:nvSpPr>
        <p:spPr>
          <a:xfrm>
            <a:off x="689134" y="7280910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E58A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4" name="Google Shape;434;p41"/>
          <p:cNvSpPr/>
          <p:nvPr/>
        </p:nvSpPr>
        <p:spPr>
          <a:xfrm>
            <a:off x="451485" y="7162086"/>
            <a:ext cx="252900" cy="252900"/>
          </a:xfrm>
          <a:prstGeom prst="roundRect">
            <a:avLst>
              <a:gd fmla="val 8573" name="adj"/>
            </a:avLst>
          </a:prstGeom>
          <a:solidFill>
            <a:srgbClr val="FFA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5" name="Google Shape;435;p41"/>
          <p:cNvSpPr/>
          <p:nvPr/>
        </p:nvSpPr>
        <p:spPr>
          <a:xfrm>
            <a:off x="1372791" y="7143988"/>
            <a:ext cx="24000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Central Data Management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6" name="Google Shape;436;p41"/>
          <p:cNvSpPr/>
          <p:nvPr/>
        </p:nvSpPr>
        <p:spPr>
          <a:xfrm>
            <a:off x="1372791" y="7456408"/>
            <a:ext cx="12751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100"/>
              <a:buFont typeface="Noto Sans TC"/>
              <a:buNone/>
            </a:pPr>
            <a:r>
              <a:rPr lang="en-US" sz="11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Provide centralized data enablement and support for the entire organization.</a:t>
            </a:r>
            <a:endParaRPr sz="11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7" name="Google Shape;437;p41"/>
          <p:cNvSpPr/>
          <p:nvPr/>
        </p:nvSpPr>
        <p:spPr>
          <a:xfrm>
            <a:off x="8629432" y="5327095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C6B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8" name="Google Shape;438;p41"/>
          <p:cNvSpPr/>
          <p:nvPr/>
        </p:nvSpPr>
        <p:spPr>
          <a:xfrm>
            <a:off x="8391783" y="5208271"/>
            <a:ext cx="252900" cy="252900"/>
          </a:xfrm>
          <a:prstGeom prst="roundRect">
            <a:avLst>
              <a:gd fmla="val 8573" name="adj"/>
            </a:avLst>
          </a:prstGeom>
          <a:solidFill>
            <a:srgbClr val="E0D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39" name="Google Shape;439;p41"/>
          <p:cNvSpPr/>
          <p:nvPr/>
        </p:nvSpPr>
        <p:spPr>
          <a:xfrm>
            <a:off x="9313089" y="5190173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Strategical / Tactical Guidance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0" name="Google Shape;440;p41"/>
          <p:cNvSpPr/>
          <p:nvPr/>
        </p:nvSpPr>
        <p:spPr>
          <a:xfrm>
            <a:off x="8629432" y="6304003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60D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1" name="Google Shape;441;p41"/>
          <p:cNvSpPr/>
          <p:nvPr/>
        </p:nvSpPr>
        <p:spPr>
          <a:xfrm>
            <a:off x="8391783" y="6185178"/>
            <a:ext cx="252900" cy="252900"/>
          </a:xfrm>
          <a:prstGeom prst="roundRect">
            <a:avLst>
              <a:gd fmla="val 8573" name="adj"/>
            </a:avLst>
          </a:prstGeom>
          <a:solidFill>
            <a:srgbClr val="7AF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2" name="Google Shape;442;p41"/>
          <p:cNvSpPr/>
          <p:nvPr/>
        </p:nvSpPr>
        <p:spPr>
          <a:xfrm>
            <a:off x="9313089" y="6167081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Data Teams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3" name="Google Shape;443;p41"/>
          <p:cNvSpPr/>
          <p:nvPr/>
        </p:nvSpPr>
        <p:spPr>
          <a:xfrm>
            <a:off x="8629432" y="7280911"/>
            <a:ext cx="505800" cy="15300"/>
          </a:xfrm>
          <a:prstGeom prst="roundRect">
            <a:avLst>
              <a:gd fmla="val 142252" name="adj"/>
            </a:avLst>
          </a:prstGeom>
          <a:solidFill>
            <a:srgbClr val="FFA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4" name="Google Shape;444;p41"/>
          <p:cNvSpPr/>
          <p:nvPr/>
        </p:nvSpPr>
        <p:spPr>
          <a:xfrm>
            <a:off x="8391783" y="7162086"/>
            <a:ext cx="252900" cy="252900"/>
          </a:xfrm>
          <a:prstGeom prst="roundRect">
            <a:avLst>
              <a:gd fmla="val 8573" name="adj"/>
            </a:avLst>
          </a:prstGeom>
          <a:solidFill>
            <a:srgbClr val="FFA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45" name="Google Shape;445;p41"/>
          <p:cNvSpPr/>
          <p:nvPr/>
        </p:nvSpPr>
        <p:spPr>
          <a:xfrm>
            <a:off x="9313089" y="7143989"/>
            <a:ext cx="18066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0D6DE"/>
              </a:buClr>
              <a:buSzPts val="1400"/>
              <a:buFont typeface="Sora Medium"/>
              <a:buNone/>
            </a:pPr>
            <a:r>
              <a:rPr lang="en-US" sz="1400">
                <a:solidFill>
                  <a:srgbClr val="E0D6DE"/>
                </a:solidFill>
                <a:latin typeface="Tomorrow"/>
                <a:ea typeface="Tomorrow"/>
                <a:cs typeface="Tomorrow"/>
                <a:sym typeface="Tomorrow"/>
              </a:rPr>
              <a:t>Distribution</a:t>
            </a:r>
            <a:endParaRPr sz="1400">
              <a:solidFill>
                <a:schemeClr val="dk1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2"/>
          <p:cNvSpPr/>
          <p:nvPr/>
        </p:nvSpPr>
        <p:spPr>
          <a:xfrm>
            <a:off x="793790" y="1403033"/>
            <a:ext cx="12315825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Cross-Team Collaboration &amp; Accountability</a:t>
            </a:r>
            <a:endParaRPr b="0" i="0" sz="4450" u="none" cap="none" strike="noStrike"/>
          </a:p>
        </p:txBody>
      </p:sp>
      <p:sp>
        <p:nvSpPr>
          <p:cNvPr id="452" name="Google Shape;452;p42"/>
          <p:cNvSpPr/>
          <p:nvPr/>
        </p:nvSpPr>
        <p:spPr>
          <a:xfrm>
            <a:off x="793790" y="267878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Director</a:t>
            </a:r>
            <a:endParaRPr b="0" i="0" sz="2200" u="none" cap="none" strike="noStrike"/>
          </a:p>
        </p:txBody>
      </p:sp>
      <p:sp>
        <p:nvSpPr>
          <p:cNvPr id="453" name="Google Shape;453;p42"/>
          <p:cNvSpPr/>
          <p:nvPr/>
        </p:nvSpPr>
        <p:spPr>
          <a:xfrm>
            <a:off x="793790" y="3259931"/>
            <a:ext cx="397811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Oversees strategic vision and standards across the organization.</a:t>
            </a:r>
            <a:endParaRPr b="0" i="0" sz="1750" u="none" cap="none" strike="noStrike"/>
          </a:p>
        </p:txBody>
      </p:sp>
      <p:sp>
        <p:nvSpPr>
          <p:cNvPr id="454" name="Google Shape;454;p42"/>
          <p:cNvSpPr/>
          <p:nvPr/>
        </p:nvSpPr>
        <p:spPr>
          <a:xfrm>
            <a:off x="793790" y="4189809"/>
            <a:ext cx="397811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Aligns data initiatives with business goals and regulatory requirements.</a:t>
            </a:r>
            <a:endParaRPr b="0" i="0" sz="1750" u="none" cap="none" strike="noStrike"/>
          </a:p>
        </p:txBody>
      </p:sp>
      <p:sp>
        <p:nvSpPr>
          <p:cNvPr id="455" name="Google Shape;455;p42"/>
          <p:cNvSpPr/>
          <p:nvPr/>
        </p:nvSpPr>
        <p:spPr>
          <a:xfrm>
            <a:off x="5332928" y="267878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Negotiator</a:t>
            </a:r>
            <a:endParaRPr b="0" i="0" sz="2200" u="none" cap="none" strike="noStrike"/>
          </a:p>
        </p:txBody>
      </p:sp>
      <p:sp>
        <p:nvSpPr>
          <p:cNvPr id="456" name="Google Shape;456;p42"/>
          <p:cNvSpPr/>
          <p:nvPr/>
        </p:nvSpPr>
        <p:spPr>
          <a:xfrm>
            <a:off x="5332928" y="3259931"/>
            <a:ext cx="397811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Facilitates agreements between data producers and consumers.</a:t>
            </a:r>
            <a:endParaRPr b="0" i="0" sz="1750" u="none" cap="none" strike="noStrike"/>
          </a:p>
        </p:txBody>
      </p:sp>
      <p:sp>
        <p:nvSpPr>
          <p:cNvPr id="457" name="Google Shape;457;p42"/>
          <p:cNvSpPr/>
          <p:nvPr/>
        </p:nvSpPr>
        <p:spPr>
          <a:xfrm>
            <a:off x="5332928" y="4189809"/>
            <a:ext cx="397811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Mediates conflicts and ensures data contracts are properly designed.</a:t>
            </a:r>
            <a:endParaRPr b="0" i="0" sz="1750" u="none" cap="none" strike="noStrike"/>
          </a:p>
        </p:txBody>
      </p:sp>
      <p:sp>
        <p:nvSpPr>
          <p:cNvPr id="458" name="Google Shape;458;p42"/>
          <p:cNvSpPr/>
          <p:nvPr/>
        </p:nvSpPr>
        <p:spPr>
          <a:xfrm>
            <a:off x="9872067" y="267878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Auditor</a:t>
            </a:r>
            <a:endParaRPr b="0" i="0" sz="2200" u="none" cap="none" strike="noStrike"/>
          </a:p>
        </p:txBody>
      </p:sp>
      <p:sp>
        <p:nvSpPr>
          <p:cNvPr id="459" name="Google Shape;459;p42"/>
          <p:cNvSpPr/>
          <p:nvPr/>
        </p:nvSpPr>
        <p:spPr>
          <a:xfrm>
            <a:off x="9872067" y="3259931"/>
            <a:ext cx="3978116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Verifies compliance with governance policies and data contracts.</a:t>
            </a:r>
            <a:endParaRPr b="0" i="0" sz="1750" u="none" cap="none" strike="noStrike"/>
          </a:p>
        </p:txBody>
      </p:sp>
      <p:sp>
        <p:nvSpPr>
          <p:cNvPr id="460" name="Google Shape;460;p42"/>
          <p:cNvSpPr/>
          <p:nvPr/>
        </p:nvSpPr>
        <p:spPr>
          <a:xfrm>
            <a:off x="9872067" y="4552712"/>
            <a:ext cx="3978116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Monitors data quality metrics and reports on governance effectiveness.</a:t>
            </a:r>
            <a:endParaRPr b="0" i="0" sz="1750" u="none" cap="none" strike="noStrike"/>
          </a:p>
        </p:txBody>
      </p:sp>
      <p:sp>
        <p:nvSpPr>
          <p:cNvPr id="461" name="Google Shape;461;p42"/>
          <p:cNvSpPr/>
          <p:nvPr/>
        </p:nvSpPr>
        <p:spPr>
          <a:xfrm>
            <a:off x="793790" y="6100643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FjordStep successfully transitioned from startup agility to structured governance by clearly defining these roles while maintaining innovation.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"/>
          <p:cNvSpPr/>
          <p:nvPr/>
        </p:nvSpPr>
        <p:spPr>
          <a:xfrm>
            <a:off x="793790" y="760571"/>
            <a:ext cx="10179487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Federated Data Governance Models</a:t>
            </a:r>
            <a:endParaRPr b="0" i="0" sz="4450" u="none" cap="none" strike="noStrike"/>
          </a:p>
        </p:txBody>
      </p:sp>
      <p:sp>
        <p:nvSpPr>
          <p:cNvPr id="468" name="Google Shape;468;p43"/>
          <p:cNvSpPr/>
          <p:nvPr/>
        </p:nvSpPr>
        <p:spPr>
          <a:xfrm>
            <a:off x="1857256" y="246173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Central Oversight</a:t>
            </a:r>
            <a:endParaRPr b="0" i="0" sz="2200" u="none" cap="none" strike="noStrike"/>
          </a:p>
        </p:txBody>
      </p:sp>
      <p:sp>
        <p:nvSpPr>
          <p:cNvPr id="469" name="Google Shape;469;p43"/>
          <p:cNvSpPr/>
          <p:nvPr/>
        </p:nvSpPr>
        <p:spPr>
          <a:xfrm>
            <a:off x="793790" y="2952155"/>
            <a:ext cx="389870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Ensures alignment across organization</a:t>
            </a:r>
            <a:endParaRPr b="0" i="0" sz="1750" u="none" cap="none" strike="noStrike"/>
          </a:p>
        </p:txBody>
      </p:sp>
      <p:pic>
        <p:nvPicPr>
          <p:cNvPr descr="preencoded.png" id="470" name="Google Shape;47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653" y="1922978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3"/>
          <p:cNvSpPr/>
          <p:nvPr/>
        </p:nvSpPr>
        <p:spPr>
          <a:xfrm>
            <a:off x="6226731" y="2686050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1</a:t>
            </a:r>
            <a:endParaRPr b="0" i="0" sz="2650" u="none" cap="none" strike="noStrike"/>
          </a:p>
        </p:txBody>
      </p:sp>
      <p:sp>
        <p:nvSpPr>
          <p:cNvPr id="472" name="Google Shape;472;p43"/>
          <p:cNvSpPr/>
          <p:nvPr/>
        </p:nvSpPr>
        <p:spPr>
          <a:xfrm>
            <a:off x="9937790" y="2461736"/>
            <a:ext cx="3236714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Distributed Ownership</a:t>
            </a:r>
            <a:endParaRPr b="0" i="0" sz="2200" u="none" cap="none" strike="noStrike"/>
          </a:p>
        </p:txBody>
      </p:sp>
      <p:sp>
        <p:nvSpPr>
          <p:cNvPr id="473" name="Google Shape;473;p43"/>
          <p:cNvSpPr/>
          <p:nvPr/>
        </p:nvSpPr>
        <p:spPr>
          <a:xfrm>
            <a:off x="9937790" y="2952155"/>
            <a:ext cx="3898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Maintains autonomy across data hubs</a:t>
            </a:r>
            <a:endParaRPr b="0" i="0" sz="1750" u="none" cap="none" strike="noStrike"/>
          </a:p>
        </p:txBody>
      </p:sp>
      <p:pic>
        <p:nvPicPr>
          <p:cNvPr descr="preencoded.png" id="474" name="Google Shape;4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653" y="1922978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3"/>
          <p:cNvSpPr/>
          <p:nvPr/>
        </p:nvSpPr>
        <p:spPr>
          <a:xfrm>
            <a:off x="8452604" y="3074551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endParaRPr b="0" i="0" sz="2650" u="none" cap="none" strike="noStrike"/>
          </a:p>
        </p:txBody>
      </p:sp>
      <p:sp>
        <p:nvSpPr>
          <p:cNvPr id="476" name="Google Shape;476;p43"/>
          <p:cNvSpPr/>
          <p:nvPr/>
        </p:nvSpPr>
        <p:spPr>
          <a:xfrm>
            <a:off x="9937790" y="5095756"/>
            <a:ext cx="3469600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Governance Framework</a:t>
            </a:r>
            <a:endParaRPr b="0" i="0" sz="2200" u="none" cap="none" strike="noStrike"/>
          </a:p>
        </p:txBody>
      </p:sp>
      <p:sp>
        <p:nvSpPr>
          <p:cNvPr id="477" name="Google Shape;477;p43"/>
          <p:cNvSpPr/>
          <p:nvPr/>
        </p:nvSpPr>
        <p:spPr>
          <a:xfrm>
            <a:off x="9937790" y="5586174"/>
            <a:ext cx="3898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Roles, access controls, compliance</a:t>
            </a:r>
            <a:endParaRPr b="0" i="0" sz="1750" u="none" cap="none" strike="noStrike"/>
          </a:p>
        </p:txBody>
      </p:sp>
      <p:pic>
        <p:nvPicPr>
          <p:cNvPr descr="preencoded.png" id="478" name="Google Shape;47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2653" y="1922978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3"/>
          <p:cNvSpPr/>
          <p:nvPr/>
        </p:nvSpPr>
        <p:spPr>
          <a:xfrm>
            <a:off x="8064103" y="5300424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3</a:t>
            </a:r>
            <a:endParaRPr b="0" i="0" sz="2650" u="none" cap="none" strike="noStrike"/>
          </a:p>
        </p:txBody>
      </p:sp>
      <p:sp>
        <p:nvSpPr>
          <p:cNvPr id="480" name="Google Shape;480;p43"/>
          <p:cNvSpPr/>
          <p:nvPr/>
        </p:nvSpPr>
        <p:spPr>
          <a:xfrm>
            <a:off x="1824395" y="5095756"/>
            <a:ext cx="2868097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Continuous Process</a:t>
            </a:r>
            <a:endParaRPr b="0" i="0" sz="2200" u="none" cap="none" strike="noStrike"/>
          </a:p>
        </p:txBody>
      </p:sp>
      <p:sp>
        <p:nvSpPr>
          <p:cNvPr id="481" name="Google Shape;481;p43"/>
          <p:cNvSpPr/>
          <p:nvPr/>
        </p:nvSpPr>
        <p:spPr>
          <a:xfrm>
            <a:off x="793790" y="5586174"/>
            <a:ext cx="389870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Ongoing maintenance of standards</a:t>
            </a:r>
            <a:endParaRPr b="0" i="0" sz="1750" u="none" cap="none" strike="noStrike"/>
          </a:p>
        </p:txBody>
      </p:sp>
      <p:pic>
        <p:nvPicPr>
          <p:cNvPr descr="preencoded.png" id="482" name="Google Shape;48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2653" y="1922978"/>
            <a:ext cx="4564975" cy="4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3"/>
          <p:cNvSpPr/>
          <p:nvPr/>
        </p:nvSpPr>
        <p:spPr>
          <a:xfrm>
            <a:off x="5838230" y="4911923"/>
            <a:ext cx="339328" cy="4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37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4</a:t>
            </a:r>
            <a:endParaRPr b="0" i="0" sz="2650" u="none" cap="none" strike="noStrike"/>
          </a:p>
        </p:txBody>
      </p:sp>
      <p:sp>
        <p:nvSpPr>
          <p:cNvPr id="484" name="Google Shape;484;p43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"Gravitational Pull" of strong governance ensures central alignment while allowing decentralized teams to maintain necessary autonomy.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3" name="Google Shape;9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6"/>
          <p:cNvSpPr/>
          <p:nvPr/>
        </p:nvSpPr>
        <p:spPr>
          <a:xfrm>
            <a:off x="793790" y="1106805"/>
            <a:ext cx="5783818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Workshop Overview</a:t>
            </a:r>
            <a:endParaRPr b="0" i="0" sz="4450" u="none" cap="none" strike="noStrike"/>
          </a:p>
        </p:txBody>
      </p:sp>
      <p:sp>
        <p:nvSpPr>
          <p:cNvPr id="95" name="Google Shape;95;p26"/>
          <p:cNvSpPr/>
          <p:nvPr/>
        </p:nvSpPr>
        <p:spPr>
          <a:xfrm>
            <a:off x="793790" y="2410897"/>
            <a:ext cx="510302" cy="510302"/>
          </a:xfrm>
          <a:prstGeom prst="roundRect">
            <a:avLst>
              <a:gd fmla="val 6667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6"/>
          <p:cNvSpPr/>
          <p:nvPr/>
        </p:nvSpPr>
        <p:spPr>
          <a:xfrm>
            <a:off x="878860" y="2453402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1</a:t>
            </a:r>
            <a:endParaRPr b="0" i="0" sz="2650" u="none" cap="none" strike="noStrike"/>
          </a:p>
        </p:txBody>
      </p:sp>
      <p:sp>
        <p:nvSpPr>
          <p:cNvPr id="97" name="Google Shape;97;p26"/>
          <p:cNvSpPr/>
          <p:nvPr/>
        </p:nvSpPr>
        <p:spPr>
          <a:xfrm>
            <a:off x="1530906" y="2410897"/>
            <a:ext cx="2927747" cy="1062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Traditional Approaches Falling Short</a:t>
            </a:r>
            <a:endParaRPr b="0" i="0" sz="2200" u="none" cap="none" strike="noStrike"/>
          </a:p>
        </p:txBody>
      </p:sp>
      <p:sp>
        <p:nvSpPr>
          <p:cNvPr id="98" name="Google Shape;98;p26"/>
          <p:cNvSpPr/>
          <p:nvPr/>
        </p:nvSpPr>
        <p:spPr>
          <a:xfrm>
            <a:off x="1530906" y="3609975"/>
            <a:ext cx="2927747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Traditional governance and team organization can no longer keep pace with today's distributed data landscapes.</a:t>
            </a:r>
            <a:endParaRPr b="0" i="0" sz="1750" u="none" cap="none" strike="noStrike"/>
          </a:p>
        </p:txBody>
      </p:sp>
      <p:sp>
        <p:nvSpPr>
          <p:cNvPr id="99" name="Google Shape;99;p26"/>
          <p:cNvSpPr/>
          <p:nvPr/>
        </p:nvSpPr>
        <p:spPr>
          <a:xfrm>
            <a:off x="4685467" y="2410897"/>
            <a:ext cx="510302" cy="510302"/>
          </a:xfrm>
          <a:prstGeom prst="roundRect">
            <a:avLst>
              <a:gd fmla="val 6667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6"/>
          <p:cNvSpPr/>
          <p:nvPr/>
        </p:nvSpPr>
        <p:spPr>
          <a:xfrm>
            <a:off x="4770537" y="2453402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endParaRPr b="0" i="0" sz="2650" u="none" cap="none" strike="noStrike"/>
          </a:p>
        </p:txBody>
      </p:sp>
      <p:sp>
        <p:nvSpPr>
          <p:cNvPr id="101" name="Google Shape;101;p26"/>
          <p:cNvSpPr/>
          <p:nvPr/>
        </p:nvSpPr>
        <p:spPr>
          <a:xfrm>
            <a:off x="5422583" y="2410897"/>
            <a:ext cx="2927747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Rethinking Management</a:t>
            </a:r>
            <a:endParaRPr b="0" i="0" sz="2200" u="none" cap="none" strike="noStrike"/>
          </a:p>
        </p:txBody>
      </p:sp>
      <p:sp>
        <p:nvSpPr>
          <p:cNvPr id="102" name="Google Shape;102;p26"/>
          <p:cNvSpPr/>
          <p:nvPr/>
        </p:nvSpPr>
        <p:spPr>
          <a:xfrm>
            <a:off x="5422583" y="3255645"/>
            <a:ext cx="2927747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Organizations must rethink how they manage, govern, and structure their data functions.</a:t>
            </a:r>
            <a:endParaRPr b="0" i="0" sz="1750" u="none" cap="none" strike="noStrike"/>
          </a:p>
        </p:txBody>
      </p:sp>
      <p:sp>
        <p:nvSpPr>
          <p:cNvPr id="103" name="Google Shape;103;p26"/>
          <p:cNvSpPr/>
          <p:nvPr/>
        </p:nvSpPr>
        <p:spPr>
          <a:xfrm>
            <a:off x="793790" y="5906453"/>
            <a:ext cx="510302" cy="510302"/>
          </a:xfrm>
          <a:prstGeom prst="roundRect">
            <a:avLst>
              <a:gd fmla="val 6667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6"/>
          <p:cNvSpPr/>
          <p:nvPr/>
        </p:nvSpPr>
        <p:spPr>
          <a:xfrm>
            <a:off x="878860" y="5948958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650"/>
              <a:buFont typeface="Tomorrow"/>
              <a:buNone/>
            </a:pPr>
            <a:r>
              <a:rPr b="0" i="0" lang="en-US" sz="2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3</a:t>
            </a:r>
            <a:endParaRPr b="0" i="0" sz="2650" u="none" cap="none" strike="noStrike"/>
          </a:p>
        </p:txBody>
      </p:sp>
      <p:sp>
        <p:nvSpPr>
          <p:cNvPr id="105" name="Google Shape;105;p26"/>
          <p:cNvSpPr/>
          <p:nvPr/>
        </p:nvSpPr>
        <p:spPr>
          <a:xfrm>
            <a:off x="1530906" y="590645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Balancing Act</a:t>
            </a:r>
            <a:endParaRPr b="0" i="0" sz="2200" u="none" cap="none" strike="noStrike"/>
          </a:p>
        </p:txBody>
      </p:sp>
      <p:sp>
        <p:nvSpPr>
          <p:cNvPr id="106" name="Google Shape;106;p26"/>
          <p:cNvSpPr/>
          <p:nvPr/>
        </p:nvSpPr>
        <p:spPr>
          <a:xfrm>
            <a:off x="1530906" y="6396871"/>
            <a:ext cx="681930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Learn to balance centralized oversight with distributed autonomy while ensuring accountability.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90" name="Google Shape;4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12645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4"/>
          <p:cNvSpPr/>
          <p:nvPr/>
        </p:nvSpPr>
        <p:spPr>
          <a:xfrm>
            <a:off x="793790" y="2913459"/>
            <a:ext cx="7788354" cy="531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3300"/>
              <a:buFont typeface="Tomorrow"/>
              <a:buNone/>
            </a:pPr>
            <a:r>
              <a:rPr b="0" i="0" lang="en-US" sz="33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Lessons from NASA's Mars Missions</a:t>
            </a:r>
            <a:endParaRPr b="0" i="0" sz="3300" u="none" cap="none" strike="noStrike"/>
          </a:p>
        </p:txBody>
      </p:sp>
      <p:sp>
        <p:nvSpPr>
          <p:cNvPr id="492" name="Google Shape;492;p44"/>
          <p:cNvSpPr/>
          <p:nvPr/>
        </p:nvSpPr>
        <p:spPr>
          <a:xfrm>
            <a:off x="7303770" y="3700224"/>
            <a:ext cx="22860" cy="3742253"/>
          </a:xfrm>
          <a:prstGeom prst="roundRect">
            <a:avLst>
              <a:gd fmla="val 111628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4"/>
          <p:cNvSpPr/>
          <p:nvPr/>
        </p:nvSpPr>
        <p:spPr>
          <a:xfrm>
            <a:off x="6636425" y="4071461"/>
            <a:ext cx="510302" cy="22860"/>
          </a:xfrm>
          <a:prstGeom prst="roundRect">
            <a:avLst>
              <a:gd fmla="val 111628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4"/>
          <p:cNvSpPr/>
          <p:nvPr/>
        </p:nvSpPr>
        <p:spPr>
          <a:xfrm>
            <a:off x="7123867" y="3891558"/>
            <a:ext cx="382667" cy="382667"/>
          </a:xfrm>
          <a:prstGeom prst="roundRect">
            <a:avLst>
              <a:gd fmla="val 6669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4"/>
          <p:cNvSpPr/>
          <p:nvPr/>
        </p:nvSpPr>
        <p:spPr>
          <a:xfrm>
            <a:off x="7187625" y="3923407"/>
            <a:ext cx="255151" cy="318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1</a:t>
            </a:r>
            <a:endParaRPr b="0" i="0" sz="2000" u="none" cap="none" strike="noStrike"/>
          </a:p>
        </p:txBody>
      </p:sp>
      <p:sp>
        <p:nvSpPr>
          <p:cNvPr id="496" name="Google Shape;496;p44"/>
          <p:cNvSpPr/>
          <p:nvPr/>
        </p:nvSpPr>
        <p:spPr>
          <a:xfrm>
            <a:off x="4146352" y="3870246"/>
            <a:ext cx="231826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Mars Global Surveyor</a:t>
            </a:r>
            <a:endParaRPr b="0" i="0" sz="1650" u="none" cap="none" strike="noStrike"/>
          </a:p>
        </p:txBody>
      </p:sp>
      <p:sp>
        <p:nvSpPr>
          <p:cNvPr id="497" name="Google Shape;497;p44"/>
          <p:cNvSpPr/>
          <p:nvPr/>
        </p:nvSpPr>
        <p:spPr>
          <a:xfrm>
            <a:off x="793790" y="4238030"/>
            <a:ext cx="5670828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Teaches us about long-term data management challenges and sustainability.</a:t>
            </a:r>
            <a:endParaRPr b="0" i="0" sz="1300" u="none" cap="none" strike="noStrike"/>
          </a:p>
        </p:txBody>
      </p:sp>
      <p:sp>
        <p:nvSpPr>
          <p:cNvPr id="498" name="Google Shape;498;p44"/>
          <p:cNvSpPr/>
          <p:nvPr/>
        </p:nvSpPr>
        <p:spPr>
          <a:xfrm>
            <a:off x="7483673" y="4921925"/>
            <a:ext cx="510302" cy="22860"/>
          </a:xfrm>
          <a:prstGeom prst="roundRect">
            <a:avLst>
              <a:gd fmla="val 111628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44"/>
          <p:cNvSpPr/>
          <p:nvPr/>
        </p:nvSpPr>
        <p:spPr>
          <a:xfrm>
            <a:off x="7123867" y="4742021"/>
            <a:ext cx="382667" cy="382667"/>
          </a:xfrm>
          <a:prstGeom prst="roundRect">
            <a:avLst>
              <a:gd fmla="val 6669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4"/>
          <p:cNvSpPr/>
          <p:nvPr/>
        </p:nvSpPr>
        <p:spPr>
          <a:xfrm>
            <a:off x="7187625" y="4773870"/>
            <a:ext cx="255151" cy="318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endParaRPr b="0" i="0" sz="2000" u="none" cap="none" strike="noStrike"/>
          </a:p>
        </p:txBody>
      </p:sp>
      <p:sp>
        <p:nvSpPr>
          <p:cNvPr id="501" name="Google Shape;501;p44"/>
          <p:cNvSpPr/>
          <p:nvPr/>
        </p:nvSpPr>
        <p:spPr>
          <a:xfrm>
            <a:off x="8165783" y="4720709"/>
            <a:ext cx="2210753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Mars Climate Orbiter</a:t>
            </a:r>
            <a:endParaRPr b="0" i="0" sz="1650" u="none" cap="none" strike="noStrike"/>
          </a:p>
        </p:txBody>
      </p:sp>
      <p:sp>
        <p:nvSpPr>
          <p:cNvPr id="502" name="Google Shape;502;p44"/>
          <p:cNvSpPr/>
          <p:nvPr/>
        </p:nvSpPr>
        <p:spPr>
          <a:xfrm>
            <a:off x="8165783" y="5088493"/>
            <a:ext cx="5670828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Highlights the importance of standardized data practices and clear accountability.</a:t>
            </a:r>
            <a:endParaRPr b="0" i="0" sz="1300" u="none" cap="none" strike="noStrike"/>
          </a:p>
        </p:txBody>
      </p:sp>
      <p:sp>
        <p:nvSpPr>
          <p:cNvPr id="503" name="Google Shape;503;p44"/>
          <p:cNvSpPr/>
          <p:nvPr/>
        </p:nvSpPr>
        <p:spPr>
          <a:xfrm>
            <a:off x="6636425" y="5687378"/>
            <a:ext cx="510302" cy="22860"/>
          </a:xfrm>
          <a:prstGeom prst="roundRect">
            <a:avLst>
              <a:gd fmla="val 111628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4"/>
          <p:cNvSpPr/>
          <p:nvPr/>
        </p:nvSpPr>
        <p:spPr>
          <a:xfrm>
            <a:off x="7123867" y="5507474"/>
            <a:ext cx="382667" cy="382667"/>
          </a:xfrm>
          <a:prstGeom prst="roundRect">
            <a:avLst>
              <a:gd fmla="val 6669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4"/>
          <p:cNvSpPr/>
          <p:nvPr/>
        </p:nvSpPr>
        <p:spPr>
          <a:xfrm>
            <a:off x="7187625" y="5539323"/>
            <a:ext cx="255151" cy="318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3</a:t>
            </a:r>
            <a:endParaRPr b="0" i="0" sz="2000" u="none" cap="none" strike="noStrike"/>
          </a:p>
        </p:txBody>
      </p:sp>
      <p:sp>
        <p:nvSpPr>
          <p:cNvPr id="506" name="Google Shape;506;p44"/>
          <p:cNvSpPr/>
          <p:nvPr/>
        </p:nvSpPr>
        <p:spPr>
          <a:xfrm>
            <a:off x="4338161" y="5486162"/>
            <a:ext cx="212645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Human-in-the-loop</a:t>
            </a:r>
            <a:endParaRPr b="0" i="0" sz="1650" u="none" cap="none" strike="noStrike"/>
          </a:p>
        </p:txBody>
      </p:sp>
      <p:sp>
        <p:nvSpPr>
          <p:cNvPr id="507" name="Google Shape;507;p44"/>
          <p:cNvSpPr/>
          <p:nvPr/>
        </p:nvSpPr>
        <p:spPr>
          <a:xfrm>
            <a:off x="793790" y="5853946"/>
            <a:ext cx="5670828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Critical for managing complex systems and ensuring quality control.</a:t>
            </a:r>
            <a:endParaRPr b="0" i="0" sz="1300" u="none" cap="none" strike="noStrike"/>
          </a:p>
        </p:txBody>
      </p:sp>
      <p:sp>
        <p:nvSpPr>
          <p:cNvPr id="508" name="Google Shape;508;p44"/>
          <p:cNvSpPr/>
          <p:nvPr/>
        </p:nvSpPr>
        <p:spPr>
          <a:xfrm>
            <a:off x="7483673" y="6452830"/>
            <a:ext cx="510302" cy="22860"/>
          </a:xfrm>
          <a:prstGeom prst="roundRect">
            <a:avLst>
              <a:gd fmla="val 111628" name="adj"/>
            </a:avLst>
          </a:prstGeom>
          <a:solidFill>
            <a:srgbClr val="555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4"/>
          <p:cNvSpPr/>
          <p:nvPr/>
        </p:nvSpPr>
        <p:spPr>
          <a:xfrm>
            <a:off x="7123867" y="6272927"/>
            <a:ext cx="382667" cy="382667"/>
          </a:xfrm>
          <a:prstGeom prst="roundRect">
            <a:avLst>
              <a:gd fmla="val 6669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4"/>
          <p:cNvSpPr/>
          <p:nvPr/>
        </p:nvSpPr>
        <p:spPr>
          <a:xfrm>
            <a:off x="7187625" y="6304776"/>
            <a:ext cx="255151" cy="318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4</a:t>
            </a:r>
            <a:endParaRPr b="0" i="0" sz="2000" u="none" cap="none" strike="noStrike"/>
          </a:p>
        </p:txBody>
      </p:sp>
      <p:sp>
        <p:nvSpPr>
          <p:cNvPr id="511" name="Google Shape;511;p44"/>
          <p:cNvSpPr/>
          <p:nvPr/>
        </p:nvSpPr>
        <p:spPr>
          <a:xfrm>
            <a:off x="8165783" y="6251615"/>
            <a:ext cx="2335887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Sustainable Practices</a:t>
            </a:r>
            <a:endParaRPr b="0" i="0" sz="1650" u="none" cap="none" strike="noStrike"/>
          </a:p>
        </p:txBody>
      </p:sp>
      <p:sp>
        <p:nvSpPr>
          <p:cNvPr id="512" name="Google Shape;512;p44"/>
          <p:cNvSpPr/>
          <p:nvPr/>
        </p:nvSpPr>
        <p:spPr>
          <a:xfrm>
            <a:off x="8165783" y="6619399"/>
            <a:ext cx="5670828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Ensure your data organization remains agile and maintainable over time.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8" name="Google Shape;51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5"/>
          <p:cNvSpPr/>
          <p:nvPr/>
        </p:nvSpPr>
        <p:spPr>
          <a:xfrm>
            <a:off x="793790" y="637103"/>
            <a:ext cx="5103614" cy="637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000"/>
              <a:buFont typeface="Tomorrow"/>
              <a:buNone/>
            </a:pPr>
            <a:r>
              <a:rPr b="0" i="0" lang="en-US" sz="40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Key Takeaways</a:t>
            </a:r>
            <a:endParaRPr b="0" i="0" sz="4000" u="none" cap="none" strike="noStrike"/>
          </a:p>
        </p:txBody>
      </p:sp>
      <p:pic>
        <p:nvPicPr>
          <p:cNvPr descr="preencoded.png" id="520" name="Google Shape;52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1581150"/>
            <a:ext cx="1020723" cy="150280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5"/>
          <p:cNvSpPr/>
          <p:nvPr/>
        </p:nvSpPr>
        <p:spPr>
          <a:xfrm>
            <a:off x="2120622" y="1785223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Team Structure</a:t>
            </a:r>
            <a:endParaRPr b="0" i="0" sz="2000" u="none" cap="none" strike="noStrike"/>
          </a:p>
        </p:txBody>
      </p:sp>
      <p:sp>
        <p:nvSpPr>
          <p:cNvPr id="522" name="Google Shape;522;p45"/>
          <p:cNvSpPr/>
          <p:nvPr/>
        </p:nvSpPr>
        <p:spPr>
          <a:xfrm>
            <a:off x="2120622" y="2226469"/>
            <a:ext cx="6229588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Structure data teams for maximum flexibility and impact across strategic and operational dimensions.</a:t>
            </a:r>
            <a:endParaRPr b="0" i="0" sz="1600" u="none" cap="none" strike="noStrike"/>
          </a:p>
        </p:txBody>
      </p:sp>
      <p:pic>
        <p:nvPicPr>
          <p:cNvPr descr="preencoded.png" id="523" name="Google Shape;523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3083957"/>
            <a:ext cx="1020723" cy="150280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5"/>
          <p:cNvSpPr/>
          <p:nvPr/>
        </p:nvSpPr>
        <p:spPr>
          <a:xfrm>
            <a:off x="2120622" y="3288030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Accountability</a:t>
            </a:r>
            <a:endParaRPr b="0" i="0" sz="2000" u="none" cap="none" strike="noStrike"/>
          </a:p>
        </p:txBody>
      </p:sp>
      <p:sp>
        <p:nvSpPr>
          <p:cNvPr id="525" name="Google Shape;525;p45"/>
          <p:cNvSpPr/>
          <p:nvPr/>
        </p:nvSpPr>
        <p:spPr>
          <a:xfrm>
            <a:off x="2120622" y="3729276"/>
            <a:ext cx="6229588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Ensure data accountability through clear roles, ownership, and data contracts.</a:t>
            </a:r>
            <a:endParaRPr b="0" i="0" sz="1600" u="none" cap="none" strike="noStrike"/>
          </a:p>
        </p:txBody>
      </p:sp>
      <p:pic>
        <p:nvPicPr>
          <p:cNvPr descr="preencoded.png" id="526" name="Google Shape;526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90" y="4586764"/>
            <a:ext cx="1020723" cy="150280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5"/>
          <p:cNvSpPr/>
          <p:nvPr/>
        </p:nvSpPr>
        <p:spPr>
          <a:xfrm>
            <a:off x="2120622" y="4790837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Governance Model</a:t>
            </a:r>
            <a:endParaRPr b="0" i="0" sz="2000" u="none" cap="none" strike="noStrike"/>
          </a:p>
        </p:txBody>
      </p:sp>
      <p:sp>
        <p:nvSpPr>
          <p:cNvPr id="528" name="Google Shape;528;p45"/>
          <p:cNvSpPr/>
          <p:nvPr/>
        </p:nvSpPr>
        <p:spPr>
          <a:xfrm>
            <a:off x="2120622" y="5232083"/>
            <a:ext cx="6229588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Design federated governance to balance distributed autonomy with central oversight.</a:t>
            </a:r>
            <a:endParaRPr b="0" i="0" sz="1600" u="none" cap="none" strike="noStrike"/>
          </a:p>
        </p:txBody>
      </p:sp>
      <p:pic>
        <p:nvPicPr>
          <p:cNvPr descr="preencoded.png" id="529" name="Google Shape;529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3790" y="6089571"/>
            <a:ext cx="1020723" cy="150280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5"/>
          <p:cNvSpPr/>
          <p:nvPr/>
        </p:nvSpPr>
        <p:spPr>
          <a:xfrm>
            <a:off x="2120622" y="6293644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000"/>
              <a:buFont typeface="Tomorrow"/>
              <a:buNone/>
            </a:pPr>
            <a:r>
              <a:rPr b="0" i="0" lang="en-US" sz="20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Sustainability</a:t>
            </a:r>
            <a:endParaRPr b="0" i="0" sz="2000" u="none" cap="none" strike="noStrike"/>
          </a:p>
        </p:txBody>
      </p:sp>
      <p:sp>
        <p:nvSpPr>
          <p:cNvPr id="531" name="Google Shape;531;p45"/>
          <p:cNvSpPr/>
          <p:nvPr/>
        </p:nvSpPr>
        <p:spPr>
          <a:xfrm>
            <a:off x="2120622" y="6734889"/>
            <a:ext cx="6229588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00"/>
              <a:buFont typeface="Tomorrow"/>
              <a:buNone/>
            </a:pPr>
            <a:r>
              <a:rPr b="0" i="0" lang="en-US" sz="16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Implement practical steps to create a sustainable, future-proof data organization.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/>
          <p:nvPr/>
        </p:nvSpPr>
        <p:spPr>
          <a:xfrm>
            <a:off x="793790" y="1336715"/>
            <a:ext cx="7608808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Post-Workshop Resources</a:t>
            </a:r>
            <a:endParaRPr b="0" i="0" sz="4450" u="none" cap="none" strike="noStrike"/>
          </a:p>
        </p:txBody>
      </p:sp>
      <p:pic>
        <p:nvPicPr>
          <p:cNvPr descr="preencoded.png" id="538" name="Google Shape;53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410" y="2645093"/>
            <a:ext cx="3120747" cy="3120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9" name="Google Shape;53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3608" y="2645093"/>
            <a:ext cx="3120866" cy="3120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0" name="Google Shape;54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5926" y="2645093"/>
            <a:ext cx="3120747" cy="3120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1" name="Google Shape;54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08124" y="2645093"/>
            <a:ext cx="3120866" cy="312086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6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Access workshop materials, slides, and recommended reading on DataOps, Data Governance, and team organization strategies.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793790" y="2301954"/>
            <a:ext cx="6813352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Key Topics &amp; Objectives</a:t>
            </a:r>
            <a:endParaRPr b="0" i="0" sz="4450" u="none" cap="none" strike="noStrike"/>
          </a:p>
        </p:txBody>
      </p:sp>
      <p:sp>
        <p:nvSpPr>
          <p:cNvPr id="113" name="Google Shape;113;p27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Topics Covered</a:t>
            </a:r>
            <a:endParaRPr b="0" i="0" sz="2200" u="none" cap="none" strike="noStrike"/>
          </a:p>
        </p:txBody>
      </p:sp>
      <p:sp>
        <p:nvSpPr>
          <p:cNvPr id="114" name="Google Shape;114;p27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Federated Data Governance</a:t>
            </a:r>
            <a:endParaRPr b="0" i="0" sz="1750" u="none" cap="none" strike="noStrike"/>
          </a:p>
        </p:txBody>
      </p:sp>
      <p:sp>
        <p:nvSpPr>
          <p:cNvPr id="115" name="Google Shape;115;p27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Products and Contracts</a:t>
            </a:r>
            <a:endParaRPr b="0" i="0" sz="1750" u="none" cap="none" strike="noStrike"/>
          </a:p>
        </p:txBody>
      </p:sp>
      <p:sp>
        <p:nvSpPr>
          <p:cNvPr id="116" name="Google Shape;116;p27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Team Structures for Impact</a:t>
            </a:r>
            <a:endParaRPr b="0" i="0" sz="1750" u="none" cap="none" strike="noStrike"/>
          </a:p>
        </p:txBody>
      </p:sp>
      <p:sp>
        <p:nvSpPr>
          <p:cNvPr id="117" name="Google Shape;117;p27"/>
          <p:cNvSpPr/>
          <p:nvPr/>
        </p:nvSpPr>
        <p:spPr>
          <a:xfrm>
            <a:off x="793790" y="5485448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Sustainability in Governance</a:t>
            </a:r>
            <a:endParaRPr b="0" i="0" sz="1750" u="none" cap="none" strike="noStrike"/>
          </a:p>
        </p:txBody>
      </p:sp>
      <p:sp>
        <p:nvSpPr>
          <p:cNvPr id="118" name="Google Shape;118;p27"/>
          <p:cNvSpPr/>
          <p:nvPr/>
        </p:nvSpPr>
        <p:spPr>
          <a:xfrm>
            <a:off x="7599521" y="3577709"/>
            <a:ext cx="2857500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Learning Objectives</a:t>
            </a:r>
            <a:endParaRPr b="0" i="0" sz="2200" u="none" cap="none" strike="noStrike"/>
          </a:p>
        </p:txBody>
      </p:sp>
      <p:sp>
        <p:nvSpPr>
          <p:cNvPr id="119" name="Google Shape;119;p27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Build federated governance frameworks</a:t>
            </a:r>
            <a:endParaRPr b="0" i="0" sz="1750" u="none" cap="none" strike="noStrike"/>
          </a:p>
        </p:txBody>
      </p:sp>
      <p:sp>
        <p:nvSpPr>
          <p:cNvPr id="120" name="Google Shape;120;p27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Structure data teams effectively</a:t>
            </a:r>
            <a:endParaRPr b="0" i="0" sz="1750" u="none" cap="none" strike="noStrike"/>
          </a:p>
        </p:txBody>
      </p:sp>
      <p:sp>
        <p:nvSpPr>
          <p:cNvPr id="121" name="Google Shape;121;p27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Embed accountability at every level</a:t>
            </a:r>
            <a:endParaRPr b="0" i="0" sz="1750" u="none" cap="none" strike="noStrike"/>
          </a:p>
        </p:txBody>
      </p:sp>
      <p:sp>
        <p:nvSpPr>
          <p:cNvPr id="122" name="Google Shape;122;p27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Char char="•"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Implement sustainable practices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8" name="Google Shape;1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/>
          <p:nvPr/>
        </p:nvSpPr>
        <p:spPr>
          <a:xfrm>
            <a:off x="6280190" y="723900"/>
            <a:ext cx="7556421" cy="1346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200"/>
              <a:buFont typeface="Tomorrow"/>
              <a:buNone/>
            </a:pPr>
            <a:r>
              <a:rPr b="0" i="0" lang="en-US" sz="4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Why We Need a New Approach</a:t>
            </a:r>
            <a:endParaRPr b="0" i="0" sz="4200" u="none" cap="none" strike="noStrike"/>
          </a:p>
        </p:txBody>
      </p:sp>
      <p:sp>
        <p:nvSpPr>
          <p:cNvPr id="130" name="Google Shape;130;p28"/>
          <p:cNvSpPr/>
          <p:nvPr/>
        </p:nvSpPr>
        <p:spPr>
          <a:xfrm>
            <a:off x="6280190" y="2393871"/>
            <a:ext cx="3670578" cy="2275761"/>
          </a:xfrm>
          <a:prstGeom prst="roundRect">
            <a:avLst>
              <a:gd fmla="val 1420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8"/>
          <p:cNvSpPr/>
          <p:nvPr/>
        </p:nvSpPr>
        <p:spPr>
          <a:xfrm>
            <a:off x="6495574" y="2609255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100"/>
              <a:buFont typeface="Tomorrow"/>
              <a:buNone/>
            </a:pPr>
            <a:r>
              <a:rPr b="0" i="0" lang="en-US" sz="21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Current Limitations</a:t>
            </a:r>
            <a:endParaRPr b="0" i="0" sz="2100" u="none" cap="none" strike="noStrike"/>
          </a:p>
        </p:txBody>
      </p:sp>
      <p:sp>
        <p:nvSpPr>
          <p:cNvPr id="132" name="Google Shape;132;p28"/>
          <p:cNvSpPr/>
          <p:nvPr/>
        </p:nvSpPr>
        <p:spPr>
          <a:xfrm>
            <a:off x="6495574" y="3075027"/>
            <a:ext cx="3239810" cy="1379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governance often provides static policies focused on compliance rather than enabling innovation.</a:t>
            </a:r>
            <a:endParaRPr b="0" i="0" sz="1650" u="none" cap="none" strike="noStrike"/>
          </a:p>
        </p:txBody>
      </p:sp>
      <p:sp>
        <p:nvSpPr>
          <p:cNvPr id="133" name="Google Shape;133;p28"/>
          <p:cNvSpPr/>
          <p:nvPr/>
        </p:nvSpPr>
        <p:spPr>
          <a:xfrm>
            <a:off x="10166152" y="2393871"/>
            <a:ext cx="3670578" cy="2275761"/>
          </a:xfrm>
          <a:prstGeom prst="roundRect">
            <a:avLst>
              <a:gd fmla="val 1420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8"/>
          <p:cNvSpPr/>
          <p:nvPr/>
        </p:nvSpPr>
        <p:spPr>
          <a:xfrm>
            <a:off x="10381536" y="2609255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100"/>
              <a:buFont typeface="Tomorrow"/>
              <a:buNone/>
            </a:pPr>
            <a:r>
              <a:rPr b="0" i="0" lang="en-US" sz="21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Modern Needs</a:t>
            </a:r>
            <a:endParaRPr b="0" i="0" sz="2100" u="none" cap="none" strike="noStrike"/>
          </a:p>
        </p:txBody>
      </p:sp>
      <p:sp>
        <p:nvSpPr>
          <p:cNvPr id="135" name="Google Shape;135;p28"/>
          <p:cNvSpPr/>
          <p:nvPr/>
        </p:nvSpPr>
        <p:spPr>
          <a:xfrm>
            <a:off x="10381536" y="3075027"/>
            <a:ext cx="3239810" cy="1034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Organizations need flexible, computational, and adaptive data governance frameworks.</a:t>
            </a:r>
            <a:endParaRPr b="0" i="0" sz="1650" u="none" cap="none" strike="noStrike"/>
          </a:p>
        </p:txBody>
      </p:sp>
      <p:sp>
        <p:nvSpPr>
          <p:cNvPr id="136" name="Google Shape;136;p28"/>
          <p:cNvSpPr/>
          <p:nvPr/>
        </p:nvSpPr>
        <p:spPr>
          <a:xfrm>
            <a:off x="6280190" y="4885015"/>
            <a:ext cx="3670578" cy="2620566"/>
          </a:xfrm>
          <a:prstGeom prst="roundRect">
            <a:avLst>
              <a:gd fmla="val 1233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/>
          <p:nvPr/>
        </p:nvSpPr>
        <p:spPr>
          <a:xfrm>
            <a:off x="6495574" y="5100399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100"/>
              <a:buFont typeface="Tomorrow"/>
              <a:buNone/>
            </a:pPr>
            <a:r>
              <a:rPr b="0" i="0" lang="en-US" sz="21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Federated Solution</a:t>
            </a:r>
            <a:endParaRPr b="0" i="0" sz="2100" u="none" cap="none" strike="noStrike"/>
          </a:p>
        </p:txBody>
      </p:sp>
      <p:sp>
        <p:nvSpPr>
          <p:cNvPr id="138" name="Google Shape;138;p28"/>
          <p:cNvSpPr/>
          <p:nvPr/>
        </p:nvSpPr>
        <p:spPr>
          <a:xfrm>
            <a:off x="6495574" y="5566172"/>
            <a:ext cx="323981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Federated data governance balances control with innovation through decentralized decision-making.</a:t>
            </a:r>
            <a:endParaRPr b="0" i="0" sz="1650" u="none" cap="none" strike="noStrike"/>
          </a:p>
        </p:txBody>
      </p:sp>
      <p:sp>
        <p:nvSpPr>
          <p:cNvPr id="139" name="Google Shape;139;p28"/>
          <p:cNvSpPr/>
          <p:nvPr/>
        </p:nvSpPr>
        <p:spPr>
          <a:xfrm>
            <a:off x="10166152" y="4885015"/>
            <a:ext cx="3670578" cy="2620566"/>
          </a:xfrm>
          <a:prstGeom prst="roundRect">
            <a:avLst>
              <a:gd fmla="val 1233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10381536" y="5100399"/>
            <a:ext cx="2738914" cy="33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100"/>
              <a:buFont typeface="Tomorrow"/>
              <a:buNone/>
            </a:pPr>
            <a:r>
              <a:rPr b="0" i="0" lang="en-US" sz="21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Accountability Gaps</a:t>
            </a:r>
            <a:endParaRPr b="0" i="0" sz="2100" u="none" cap="none" strike="noStrike"/>
          </a:p>
        </p:txBody>
      </p:sp>
      <p:sp>
        <p:nvSpPr>
          <p:cNvPr id="141" name="Google Shape;141;p28"/>
          <p:cNvSpPr/>
          <p:nvPr/>
        </p:nvSpPr>
        <p:spPr>
          <a:xfrm>
            <a:off x="10381536" y="5566172"/>
            <a:ext cx="3239810" cy="1034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Unclear ownership leads to quality issues and compliance vulnerabilities.</a:t>
            </a:r>
            <a:endParaRPr b="0" i="0" sz="165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/>
          <p:nvPr/>
        </p:nvSpPr>
        <p:spPr>
          <a:xfrm>
            <a:off x="793790" y="2358509"/>
            <a:ext cx="7549872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What is Data Governance?</a:t>
            </a:r>
            <a:endParaRPr b="0" i="0" sz="4450" u="none" cap="none" strike="noStrike"/>
          </a:p>
        </p:txBody>
      </p:sp>
      <p:sp>
        <p:nvSpPr>
          <p:cNvPr id="148" name="Google Shape;148;p29"/>
          <p:cNvSpPr/>
          <p:nvPr/>
        </p:nvSpPr>
        <p:spPr>
          <a:xfrm>
            <a:off x="793790" y="3634264"/>
            <a:ext cx="2971800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Traditional Definition</a:t>
            </a:r>
            <a:endParaRPr b="0" i="0" sz="2200" u="none" cap="none" strike="noStrike"/>
          </a:p>
        </p:txBody>
      </p:sp>
      <p:sp>
        <p:nvSpPr>
          <p:cNvPr id="149" name="Google Shape;149;p29"/>
          <p:cNvSpPr/>
          <p:nvPr/>
        </p:nvSpPr>
        <p:spPr>
          <a:xfrm>
            <a:off x="793790" y="4215408"/>
            <a:ext cx="6244709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exercise of authority, control, and shared decision-making (planning, monitoring, and enforcement) over the management of data assets.</a:t>
            </a:r>
            <a:endParaRPr b="0" i="0" sz="1750" u="none" cap="none" strike="noStrike"/>
          </a:p>
        </p:txBody>
      </p:sp>
      <p:sp>
        <p:nvSpPr>
          <p:cNvPr id="150" name="Google Shape;150;p29"/>
          <p:cNvSpPr/>
          <p:nvPr/>
        </p:nvSpPr>
        <p:spPr>
          <a:xfrm>
            <a:off x="7599521" y="3634264"/>
            <a:ext cx="335113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Alternative Perspective</a:t>
            </a:r>
            <a:endParaRPr b="0" i="0" sz="2200" u="none" cap="none" strike="noStrike"/>
          </a:p>
        </p:txBody>
      </p:sp>
      <p:sp>
        <p:nvSpPr>
          <p:cNvPr id="151" name="Google Shape;151;p29"/>
          <p:cNvSpPr/>
          <p:nvPr/>
        </p:nvSpPr>
        <p:spPr>
          <a:xfrm>
            <a:off x="7599521" y="4215408"/>
            <a:ext cx="6244709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Governance is a human-based system by which data assets in a socio-technical system are directed, overseen, and by which the organization is held accountable for achieving their defined purpose.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7" name="Google Shape;1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/>
          <p:nvPr/>
        </p:nvSpPr>
        <p:spPr>
          <a:xfrm>
            <a:off x="793790" y="850821"/>
            <a:ext cx="7556421" cy="1467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600"/>
              <a:buFont typeface="Tomorrow"/>
              <a:buNone/>
            </a:pPr>
            <a:r>
              <a:rPr b="0" i="0" lang="en-US" sz="460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What is Federated Data Governance?</a:t>
            </a:r>
            <a:endParaRPr b="0" i="0" sz="4600" u="none" cap="none" strike="noStrike"/>
          </a:p>
        </p:txBody>
      </p:sp>
      <p:sp>
        <p:nvSpPr>
          <p:cNvPr id="159" name="Google Shape;159;p30"/>
          <p:cNvSpPr/>
          <p:nvPr/>
        </p:nvSpPr>
        <p:spPr>
          <a:xfrm>
            <a:off x="793790" y="2573060"/>
            <a:ext cx="7556421" cy="816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1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Federated Data Governance</a:t>
            </a: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 balances local autonomy in data handling with overarching organizational policies to achieve cohesive, secure, and compliant data practices within a socio-technical system.</a:t>
            </a:r>
            <a:endParaRPr b="0" i="0" sz="1300" u="none" cap="none" strike="noStrike"/>
          </a:p>
        </p:txBody>
      </p:sp>
      <p:pic>
        <p:nvPicPr>
          <p:cNvPr descr="preencoded.png" id="160" name="Google Shape;1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3580924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/>
          <p:nvPr/>
        </p:nvSpPr>
        <p:spPr>
          <a:xfrm>
            <a:off x="1899523" y="3750945"/>
            <a:ext cx="212645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Central Oversight</a:t>
            </a:r>
            <a:endParaRPr b="0" i="0" sz="1650" u="none" cap="none" strike="noStrike"/>
          </a:p>
        </p:txBody>
      </p:sp>
      <p:sp>
        <p:nvSpPr>
          <p:cNvPr id="162" name="Google Shape;162;p30"/>
          <p:cNvSpPr/>
          <p:nvPr/>
        </p:nvSpPr>
        <p:spPr>
          <a:xfrm>
            <a:off x="1899523" y="4118729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Core policies, standards, and frameworks set by a central authority.</a:t>
            </a:r>
            <a:endParaRPr b="0" i="0" sz="1300" u="none" cap="none" strike="noStrike"/>
          </a:p>
        </p:txBody>
      </p:sp>
      <p:pic>
        <p:nvPicPr>
          <p:cNvPr descr="preencoded.png" id="163" name="Google Shape;16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4601647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/>
          <p:nvPr/>
        </p:nvSpPr>
        <p:spPr>
          <a:xfrm>
            <a:off x="1899523" y="4771668"/>
            <a:ext cx="2126456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Domain Autonomy</a:t>
            </a:r>
            <a:endParaRPr b="0" i="0" sz="1650" u="none" cap="none" strike="noStrike"/>
          </a:p>
        </p:txBody>
      </p:sp>
      <p:sp>
        <p:nvSpPr>
          <p:cNvPr id="165" name="Google Shape;165;p30"/>
          <p:cNvSpPr/>
          <p:nvPr/>
        </p:nvSpPr>
        <p:spPr>
          <a:xfrm>
            <a:off x="1899523" y="5139452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Business units manage domain-specific requirements and implementations.</a:t>
            </a:r>
            <a:endParaRPr b="0" i="0" sz="1300" u="none" cap="none" strike="noStrike"/>
          </a:p>
        </p:txBody>
      </p:sp>
      <p:pic>
        <p:nvPicPr>
          <p:cNvPr descr="preencoded.png" id="166" name="Google Shape;16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90" y="5622369"/>
            <a:ext cx="85058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0"/>
          <p:cNvSpPr/>
          <p:nvPr/>
        </p:nvSpPr>
        <p:spPr>
          <a:xfrm>
            <a:off x="1899523" y="5792391"/>
            <a:ext cx="2390299" cy="26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650"/>
              <a:buFont typeface="Tomorrow"/>
              <a:buNone/>
            </a:pPr>
            <a:r>
              <a:rPr b="0" i="0" lang="en-US" sz="16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Shared Accountability</a:t>
            </a:r>
            <a:endParaRPr b="0" i="0" sz="1650" u="none" cap="none" strike="noStrike"/>
          </a:p>
        </p:txBody>
      </p:sp>
      <p:sp>
        <p:nvSpPr>
          <p:cNvPr id="168" name="Google Shape;168;p30"/>
          <p:cNvSpPr/>
          <p:nvPr/>
        </p:nvSpPr>
        <p:spPr>
          <a:xfrm>
            <a:off x="1899523" y="6160175"/>
            <a:ext cx="6450687" cy="272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Clear ownership at each level with transparent responsibility models.</a:t>
            </a:r>
            <a:endParaRPr b="0" i="0" sz="1300" u="none" cap="none" strike="noStrike"/>
          </a:p>
        </p:txBody>
      </p:sp>
      <p:sp>
        <p:nvSpPr>
          <p:cNvPr id="169" name="Google Shape;169;p30"/>
          <p:cNvSpPr/>
          <p:nvPr/>
        </p:nvSpPr>
        <p:spPr>
          <a:xfrm>
            <a:off x="793790" y="6834426"/>
            <a:ext cx="7556421" cy="544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300"/>
              <a:buFont typeface="Tomorrow"/>
              <a:buNone/>
            </a:pPr>
            <a:r>
              <a:rPr b="1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Case Study:</a:t>
            </a:r>
            <a:r>
              <a:rPr b="0" i="0" lang="en-US" sz="13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 Polar Energy implemented federated data governance across offshore operations, reducing compliance issues by x% while accelerating data-driven decisions.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5" name="Google Shape;1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83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/>
          <p:nvPr/>
        </p:nvSpPr>
        <p:spPr>
          <a:xfrm>
            <a:off x="793790" y="3991570"/>
            <a:ext cx="786003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"Roles" of Data Governance</a:t>
            </a:r>
            <a:endParaRPr b="0" i="0" sz="4450" u="none" cap="none" strike="noStrike"/>
          </a:p>
        </p:txBody>
      </p:sp>
      <p:sp>
        <p:nvSpPr>
          <p:cNvPr id="177" name="Google Shape;177;p31"/>
          <p:cNvSpPr/>
          <p:nvPr/>
        </p:nvSpPr>
        <p:spPr>
          <a:xfrm>
            <a:off x="793790" y="5040511"/>
            <a:ext cx="4196358" cy="2032754"/>
          </a:xfrm>
          <a:prstGeom prst="roundRect">
            <a:avLst>
              <a:gd fmla="val 1674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1"/>
          <p:cNvSpPr/>
          <p:nvPr/>
        </p:nvSpPr>
        <p:spPr>
          <a:xfrm>
            <a:off x="1020604" y="526732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Negotiator</a:t>
            </a:r>
            <a:endParaRPr b="0" i="0" sz="2200" u="none" cap="none" strike="noStrike"/>
          </a:p>
        </p:txBody>
      </p:sp>
      <p:sp>
        <p:nvSpPr>
          <p:cNvPr id="179" name="Google Shape;179;p31"/>
          <p:cNvSpPr/>
          <p:nvPr/>
        </p:nvSpPr>
        <p:spPr>
          <a:xfrm>
            <a:off x="1020604" y="5757743"/>
            <a:ext cx="3742730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Translating business and regulatory requirements into actionable data policies.</a:t>
            </a:r>
            <a:endParaRPr b="0" i="0" sz="1750" u="none" cap="none" strike="noStrike"/>
          </a:p>
        </p:txBody>
      </p:sp>
      <p:sp>
        <p:nvSpPr>
          <p:cNvPr id="180" name="Google Shape;180;p31"/>
          <p:cNvSpPr/>
          <p:nvPr/>
        </p:nvSpPr>
        <p:spPr>
          <a:xfrm>
            <a:off x="5216962" y="5040511"/>
            <a:ext cx="4196358" cy="2032754"/>
          </a:xfrm>
          <a:prstGeom prst="roundRect">
            <a:avLst>
              <a:gd fmla="val 1674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5443776" y="526732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Director</a:t>
            </a:r>
            <a:endParaRPr b="0" i="0" sz="2200" u="none" cap="none" strike="noStrike"/>
          </a:p>
        </p:txBody>
      </p:sp>
      <p:sp>
        <p:nvSpPr>
          <p:cNvPr id="182" name="Google Shape;182;p31"/>
          <p:cNvSpPr/>
          <p:nvPr/>
        </p:nvSpPr>
        <p:spPr>
          <a:xfrm>
            <a:off x="5443776" y="5757743"/>
            <a:ext cx="37427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Shaping focus and priorities in Data &amp; AI-driven initiatives.</a:t>
            </a:r>
            <a:endParaRPr b="0" i="0" sz="1750" u="none" cap="none" strike="noStrike"/>
          </a:p>
        </p:txBody>
      </p:sp>
      <p:sp>
        <p:nvSpPr>
          <p:cNvPr id="183" name="Google Shape;183;p31"/>
          <p:cNvSpPr/>
          <p:nvPr/>
        </p:nvSpPr>
        <p:spPr>
          <a:xfrm>
            <a:off x="9640133" y="5040511"/>
            <a:ext cx="4196358" cy="2032754"/>
          </a:xfrm>
          <a:prstGeom prst="roundRect">
            <a:avLst>
              <a:gd fmla="val 1674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1"/>
          <p:cNvSpPr/>
          <p:nvPr/>
        </p:nvSpPr>
        <p:spPr>
          <a:xfrm>
            <a:off x="9866948" y="526732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Auditor</a:t>
            </a:r>
            <a:endParaRPr b="0" i="0" sz="2200" u="none" cap="none" strike="noStrike"/>
          </a:p>
        </p:txBody>
      </p:sp>
      <p:sp>
        <p:nvSpPr>
          <p:cNvPr id="185" name="Google Shape;185;p31"/>
          <p:cNvSpPr/>
          <p:nvPr/>
        </p:nvSpPr>
        <p:spPr>
          <a:xfrm>
            <a:off x="9866948" y="5757743"/>
            <a:ext cx="37427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Overseeing and ensuring the accountability for data.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1" name="Google Shape;1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/>
          <p:nvPr/>
        </p:nvSpPr>
        <p:spPr>
          <a:xfrm>
            <a:off x="6280190" y="1067157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Data Accountability</a:t>
            </a:r>
            <a:endParaRPr b="0" i="0" sz="4450" u="none" cap="none" strike="noStrike"/>
          </a:p>
        </p:txBody>
      </p:sp>
      <p:sp>
        <p:nvSpPr>
          <p:cNvPr id="193" name="Google Shape;193;p32"/>
          <p:cNvSpPr/>
          <p:nvPr/>
        </p:nvSpPr>
        <p:spPr>
          <a:xfrm>
            <a:off x="6280190" y="2116098"/>
            <a:ext cx="170021" cy="1216223"/>
          </a:xfrm>
          <a:prstGeom prst="roundRect">
            <a:avLst>
              <a:gd fmla="val 20012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2"/>
          <p:cNvSpPr/>
          <p:nvPr/>
        </p:nvSpPr>
        <p:spPr>
          <a:xfrm>
            <a:off x="6790373" y="211609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Why It Matters</a:t>
            </a:r>
            <a:endParaRPr b="0" i="0" sz="2200" u="none" cap="none" strike="noStrike"/>
          </a:p>
        </p:txBody>
      </p:sp>
      <p:sp>
        <p:nvSpPr>
          <p:cNvPr id="195" name="Google Shape;195;p32"/>
          <p:cNvSpPr/>
          <p:nvPr/>
        </p:nvSpPr>
        <p:spPr>
          <a:xfrm>
            <a:off x="6790373" y="2606516"/>
            <a:ext cx="7046238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Without clear accountability, data quality, security, and availability suffer.</a:t>
            </a:r>
            <a:endParaRPr b="0" i="0" sz="1750" u="none" cap="none" strike="noStrike"/>
          </a:p>
        </p:txBody>
      </p:sp>
      <p:sp>
        <p:nvSpPr>
          <p:cNvPr id="196" name="Google Shape;196;p32"/>
          <p:cNvSpPr/>
          <p:nvPr/>
        </p:nvSpPr>
        <p:spPr>
          <a:xfrm>
            <a:off x="6620351" y="3559135"/>
            <a:ext cx="170021" cy="853321"/>
          </a:xfrm>
          <a:prstGeom prst="roundRect">
            <a:avLst>
              <a:gd fmla="val 20012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2"/>
          <p:cNvSpPr/>
          <p:nvPr/>
        </p:nvSpPr>
        <p:spPr>
          <a:xfrm>
            <a:off x="7130534" y="3559135"/>
            <a:ext cx="3957042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Creating Ownership Culture</a:t>
            </a:r>
            <a:endParaRPr b="0" i="0" sz="2200" u="none" cap="none" strike="noStrike"/>
          </a:p>
        </p:txBody>
      </p:sp>
      <p:sp>
        <p:nvSpPr>
          <p:cNvPr id="198" name="Google Shape;198;p32"/>
          <p:cNvSpPr/>
          <p:nvPr/>
        </p:nvSpPr>
        <p:spPr>
          <a:xfrm>
            <a:off x="7130534" y="4049554"/>
            <a:ext cx="670607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Team members must feel responsible for data.</a:t>
            </a:r>
            <a:endParaRPr b="0" i="0" sz="1750" u="none" cap="none" strike="noStrike"/>
          </a:p>
        </p:txBody>
      </p:sp>
      <p:sp>
        <p:nvSpPr>
          <p:cNvPr id="199" name="Google Shape;199;p32"/>
          <p:cNvSpPr/>
          <p:nvPr/>
        </p:nvSpPr>
        <p:spPr>
          <a:xfrm>
            <a:off x="6960632" y="4639270"/>
            <a:ext cx="170021" cy="853321"/>
          </a:xfrm>
          <a:prstGeom prst="roundRect">
            <a:avLst>
              <a:gd fmla="val 20012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/>
          <p:nvPr/>
        </p:nvSpPr>
        <p:spPr>
          <a:xfrm>
            <a:off x="7470815" y="4639270"/>
            <a:ext cx="2879050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Defining Clear Roles</a:t>
            </a:r>
            <a:endParaRPr b="0" i="0" sz="2200" u="none" cap="none" strike="noStrike"/>
          </a:p>
        </p:txBody>
      </p:sp>
      <p:sp>
        <p:nvSpPr>
          <p:cNvPr id="201" name="Google Shape;201;p32"/>
          <p:cNvSpPr/>
          <p:nvPr/>
        </p:nvSpPr>
        <p:spPr>
          <a:xfrm>
            <a:off x="7470815" y="5129689"/>
            <a:ext cx="636579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Data needs well-defined roles across the organization.</a:t>
            </a:r>
            <a:endParaRPr b="0" i="0" sz="1750" u="none" cap="none" strike="noStrike"/>
          </a:p>
        </p:txBody>
      </p:sp>
      <p:sp>
        <p:nvSpPr>
          <p:cNvPr id="202" name="Google Shape;202;p32"/>
          <p:cNvSpPr/>
          <p:nvPr/>
        </p:nvSpPr>
        <p:spPr>
          <a:xfrm>
            <a:off x="7300913" y="5719405"/>
            <a:ext cx="170021" cy="1216223"/>
          </a:xfrm>
          <a:prstGeom prst="roundRect">
            <a:avLst>
              <a:gd fmla="val 20012" name="adj"/>
            </a:avLst>
          </a:prstGeom>
          <a:solidFill>
            <a:srgbClr val="3C3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7811095" y="5719405"/>
            <a:ext cx="3655219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2200"/>
              <a:buFont typeface="Tomorrow"/>
              <a:buNone/>
            </a:pPr>
            <a:r>
              <a:rPr b="0" i="0" lang="en-US" sz="220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Practical Implementation</a:t>
            </a:r>
            <a:endParaRPr b="0" i="0" sz="2200" u="none" cap="none" strike="noStrike"/>
          </a:p>
        </p:txBody>
      </p:sp>
      <p:sp>
        <p:nvSpPr>
          <p:cNvPr id="204" name="Google Shape;204;p32"/>
          <p:cNvSpPr/>
          <p:nvPr/>
        </p:nvSpPr>
        <p:spPr>
          <a:xfrm>
            <a:off x="7811095" y="6209824"/>
            <a:ext cx="602551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Set up reporting structures and implement checks and balances for data.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/>
          <p:nvPr/>
        </p:nvSpPr>
        <p:spPr>
          <a:xfrm>
            <a:off x="793790" y="955119"/>
            <a:ext cx="10072926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DEDE8"/>
              </a:buClr>
              <a:buSzPts val="4450"/>
              <a:buFont typeface="Tomorrow"/>
              <a:buNone/>
            </a:pPr>
            <a:r>
              <a:rPr b="0" i="0" lang="en-US" sz="4450" u="none" cap="none" strike="noStrike">
                <a:solidFill>
                  <a:srgbClr val="EDEDE8"/>
                </a:solidFill>
                <a:latin typeface="Tomorrow"/>
                <a:ea typeface="Tomorrow"/>
                <a:cs typeface="Tomorrow"/>
                <a:sym typeface="Tomorrow"/>
              </a:rPr>
              <a:t>Understanding Data Accountability</a:t>
            </a:r>
            <a:endParaRPr b="0" i="0" sz="4450" u="none" cap="none" strike="noStrike"/>
          </a:p>
        </p:txBody>
      </p:sp>
      <p:sp>
        <p:nvSpPr>
          <p:cNvPr id="211" name="Google Shape;211;p33"/>
          <p:cNvSpPr/>
          <p:nvPr/>
        </p:nvSpPr>
        <p:spPr>
          <a:xfrm>
            <a:off x="793790" y="2117527"/>
            <a:ext cx="13042821" cy="5156835"/>
          </a:xfrm>
          <a:prstGeom prst="roundRect">
            <a:avLst>
              <a:gd fmla="val 660" name="adj"/>
            </a:avLst>
          </a:prstGeom>
          <a:noFill/>
          <a:ln cap="flat" cmpd="sng" w="9525">
            <a:solidFill>
              <a:srgbClr val="FFFFFF">
                <a:alpha val="2392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/>
          <p:nvPr/>
        </p:nvSpPr>
        <p:spPr>
          <a:xfrm>
            <a:off x="801410" y="2125147"/>
            <a:ext cx="13027581" cy="65031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3"/>
          <p:cNvSpPr/>
          <p:nvPr/>
        </p:nvSpPr>
        <p:spPr>
          <a:xfrm>
            <a:off x="1028343" y="2268855"/>
            <a:ext cx="247376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1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Concept</a:t>
            </a:r>
            <a:endParaRPr b="0" i="0" sz="1750" u="none" cap="none" strike="noStrike"/>
          </a:p>
        </p:txBody>
      </p:sp>
      <p:sp>
        <p:nvSpPr>
          <p:cNvPr id="214" name="Google Shape;214;p33"/>
          <p:cNvSpPr/>
          <p:nvPr/>
        </p:nvSpPr>
        <p:spPr>
          <a:xfrm>
            <a:off x="3963352" y="2268855"/>
            <a:ext cx="4586883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1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Definition</a:t>
            </a:r>
            <a:endParaRPr b="0" i="0" sz="1750" u="none" cap="none" strike="noStrike"/>
          </a:p>
        </p:txBody>
      </p:sp>
      <p:sp>
        <p:nvSpPr>
          <p:cNvPr id="215" name="Google Shape;215;p33"/>
          <p:cNvSpPr/>
          <p:nvPr/>
        </p:nvSpPr>
        <p:spPr>
          <a:xfrm>
            <a:off x="9011483" y="2268855"/>
            <a:ext cx="4590693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1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Key Question</a:t>
            </a:r>
            <a:endParaRPr b="0" i="0" sz="1750" u="none" cap="none" strike="noStrike"/>
          </a:p>
        </p:txBody>
      </p:sp>
      <p:sp>
        <p:nvSpPr>
          <p:cNvPr id="216" name="Google Shape;216;p33"/>
          <p:cNvSpPr/>
          <p:nvPr/>
        </p:nvSpPr>
        <p:spPr>
          <a:xfrm>
            <a:off x="801410" y="2775466"/>
            <a:ext cx="13027581" cy="1376124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1028343" y="2919174"/>
            <a:ext cx="247376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Ownership</a:t>
            </a:r>
            <a:endParaRPr b="0" i="0" sz="1750" u="none" cap="none" strike="noStrike"/>
          </a:p>
        </p:txBody>
      </p:sp>
      <p:sp>
        <p:nvSpPr>
          <p:cNvPr id="218" name="Google Shape;218;p33"/>
          <p:cNvSpPr/>
          <p:nvPr/>
        </p:nvSpPr>
        <p:spPr>
          <a:xfrm>
            <a:off x="3963352" y="2919174"/>
            <a:ext cx="4586883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person or team with long-term control and decision rights over a dataset or data product.</a:t>
            </a:r>
            <a:endParaRPr b="0" i="0" sz="1750" u="none" cap="none" strike="noStrike"/>
          </a:p>
        </p:txBody>
      </p:sp>
      <p:sp>
        <p:nvSpPr>
          <p:cNvPr id="219" name="Google Shape;219;p33"/>
          <p:cNvSpPr/>
          <p:nvPr/>
        </p:nvSpPr>
        <p:spPr>
          <a:xfrm>
            <a:off x="9011483" y="2919174"/>
            <a:ext cx="45906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Who ultimately governs and defines this data?</a:t>
            </a:r>
            <a:endParaRPr b="0" i="0" sz="1750" u="none" cap="none" strike="noStrike"/>
          </a:p>
        </p:txBody>
      </p:sp>
      <p:sp>
        <p:nvSpPr>
          <p:cNvPr id="220" name="Google Shape;220;p33"/>
          <p:cNvSpPr/>
          <p:nvPr/>
        </p:nvSpPr>
        <p:spPr>
          <a:xfrm>
            <a:off x="801410" y="4151590"/>
            <a:ext cx="13027581" cy="1376124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3"/>
          <p:cNvSpPr/>
          <p:nvPr/>
        </p:nvSpPr>
        <p:spPr>
          <a:xfrm>
            <a:off x="1028343" y="4295299"/>
            <a:ext cx="247376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Responsibility</a:t>
            </a:r>
            <a:endParaRPr b="0" i="0" sz="1750" u="none" cap="none" strike="noStrike"/>
          </a:p>
        </p:txBody>
      </p:sp>
      <p:sp>
        <p:nvSpPr>
          <p:cNvPr id="222" name="Google Shape;222;p33"/>
          <p:cNvSpPr/>
          <p:nvPr/>
        </p:nvSpPr>
        <p:spPr>
          <a:xfrm>
            <a:off x="3963352" y="4295299"/>
            <a:ext cx="4586883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person or team actively managing, maintaining, or using the data on a day-to-day basis.</a:t>
            </a:r>
            <a:endParaRPr b="0" i="0" sz="1750" u="none" cap="none" strike="noStrike"/>
          </a:p>
        </p:txBody>
      </p:sp>
      <p:sp>
        <p:nvSpPr>
          <p:cNvPr id="223" name="Google Shape;223;p33"/>
          <p:cNvSpPr/>
          <p:nvPr/>
        </p:nvSpPr>
        <p:spPr>
          <a:xfrm>
            <a:off x="9011483" y="4295299"/>
            <a:ext cx="45906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Who works with this data and ensures quality?</a:t>
            </a:r>
            <a:endParaRPr b="0" i="0" sz="1750" u="none" cap="none" strike="noStrike"/>
          </a:p>
        </p:txBody>
      </p:sp>
      <p:sp>
        <p:nvSpPr>
          <p:cNvPr id="224" name="Google Shape;224;p33"/>
          <p:cNvSpPr/>
          <p:nvPr/>
        </p:nvSpPr>
        <p:spPr>
          <a:xfrm>
            <a:off x="801410" y="5527715"/>
            <a:ext cx="13027581" cy="1739027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/>
          <p:nvPr/>
        </p:nvSpPr>
        <p:spPr>
          <a:xfrm>
            <a:off x="1028343" y="5671423"/>
            <a:ext cx="2473762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Accountability</a:t>
            </a:r>
            <a:endParaRPr b="0" i="0" sz="1750" u="none" cap="none" strike="noStrike"/>
          </a:p>
        </p:txBody>
      </p:sp>
      <p:sp>
        <p:nvSpPr>
          <p:cNvPr id="226" name="Google Shape;226;p33"/>
          <p:cNvSpPr/>
          <p:nvPr/>
        </p:nvSpPr>
        <p:spPr>
          <a:xfrm>
            <a:off x="3963352" y="5671423"/>
            <a:ext cx="4586883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The person or role that ensures compliance, alignment, and that responsibilities are fulfilled—but may not handle the data directly.</a:t>
            </a:r>
            <a:endParaRPr b="0" i="0" sz="1750" u="none" cap="none" strike="noStrike"/>
          </a:p>
        </p:txBody>
      </p:sp>
      <p:sp>
        <p:nvSpPr>
          <p:cNvPr id="227" name="Google Shape;227;p33"/>
          <p:cNvSpPr/>
          <p:nvPr/>
        </p:nvSpPr>
        <p:spPr>
          <a:xfrm>
            <a:off x="9011483" y="5671423"/>
            <a:ext cx="45906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9C0"/>
              </a:buClr>
              <a:buSzPts val="1750"/>
              <a:buFont typeface="Tomorrow"/>
              <a:buNone/>
            </a:pPr>
            <a:r>
              <a:rPr b="0" i="0" lang="en-US" sz="1750" u="none" cap="none" strike="noStrike">
                <a:solidFill>
                  <a:srgbClr val="C9C9C0"/>
                </a:solidFill>
                <a:latin typeface="Tomorrow"/>
                <a:ea typeface="Tomorrow"/>
                <a:cs typeface="Tomorrow"/>
                <a:sym typeface="Tomorrow"/>
              </a:rPr>
              <a:t>Who ensures that governance is followed and enforces policies?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