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75" r:id="rId3"/>
    <p:sldId id="376" r:id="rId4"/>
    <p:sldId id="363" r:id="rId5"/>
    <p:sldId id="303" r:id="rId6"/>
    <p:sldId id="377" r:id="rId7"/>
    <p:sldId id="324" r:id="rId8"/>
    <p:sldId id="325" r:id="rId9"/>
    <p:sldId id="326" r:id="rId10"/>
    <p:sldId id="327" r:id="rId11"/>
    <p:sldId id="328" r:id="rId12"/>
    <p:sldId id="330" r:id="rId13"/>
    <p:sldId id="356" r:id="rId14"/>
    <p:sldId id="266" r:id="rId15"/>
    <p:sldId id="364" r:id="rId16"/>
    <p:sldId id="271" r:id="rId17"/>
    <p:sldId id="287" r:id="rId18"/>
    <p:sldId id="288" r:id="rId19"/>
    <p:sldId id="362" r:id="rId20"/>
    <p:sldId id="366" r:id="rId21"/>
    <p:sldId id="264" r:id="rId22"/>
    <p:sldId id="378" r:id="rId23"/>
    <p:sldId id="379" r:id="rId24"/>
    <p:sldId id="369" r:id="rId25"/>
    <p:sldId id="367" r:id="rId26"/>
    <p:sldId id="354" r:id="rId27"/>
    <p:sldId id="300" r:id="rId28"/>
    <p:sldId id="317" r:id="rId29"/>
    <p:sldId id="355" r:id="rId30"/>
    <p:sldId id="370" r:id="rId31"/>
    <p:sldId id="372" r:id="rId32"/>
    <p:sldId id="380" r:id="rId33"/>
    <p:sldId id="381" r:id="rId34"/>
    <p:sldId id="371" r:id="rId35"/>
    <p:sldId id="374" r:id="rId36"/>
    <p:sldId id="382" r:id="rId37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88" autoAdjust="0"/>
  </p:normalViewPr>
  <p:slideViewPr>
    <p:cSldViewPr snapToGrid="0">
      <p:cViewPr varScale="1">
        <p:scale>
          <a:sx n="150" d="100"/>
          <a:sy n="150" d="100"/>
        </p:scale>
        <p:origin x="62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35DE22-9B51-443B-A71B-22650E7DC45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FI"/>
        </a:p>
      </dgm:t>
    </dgm:pt>
    <dgm:pt modelId="{4A24C7BF-49C2-49AB-A9AC-064BAF67795A}">
      <dgm:prSet phldrT="[Text]" phldr="0"/>
      <dgm:spPr/>
      <dgm:t>
        <a:bodyPr/>
        <a:lstStyle/>
        <a:p>
          <a:r>
            <a:rPr lang="en-GB" dirty="0"/>
            <a:t>Data Mesh basics</a:t>
          </a:r>
          <a:endParaRPr lang="en-FI" dirty="0"/>
        </a:p>
      </dgm:t>
    </dgm:pt>
    <dgm:pt modelId="{47109DEE-4F72-46DC-BBE0-2F7E53EC151F}" type="parTrans" cxnId="{259B621E-A9F2-4DBC-89DC-820EA58C7A67}">
      <dgm:prSet/>
      <dgm:spPr/>
      <dgm:t>
        <a:bodyPr/>
        <a:lstStyle/>
        <a:p>
          <a:endParaRPr lang="en-FI"/>
        </a:p>
      </dgm:t>
    </dgm:pt>
    <dgm:pt modelId="{BF9DF1CB-963A-4403-A6A7-649115E9271B}" type="sibTrans" cxnId="{259B621E-A9F2-4DBC-89DC-820EA58C7A67}">
      <dgm:prSet/>
      <dgm:spPr/>
      <dgm:t>
        <a:bodyPr/>
        <a:lstStyle/>
        <a:p>
          <a:endParaRPr lang="en-FI"/>
        </a:p>
      </dgm:t>
    </dgm:pt>
    <dgm:pt modelId="{B74A2248-BA1B-4C9E-B89A-099D8E9D364E}">
      <dgm:prSet phldrT="[Text]" phldr="0"/>
      <dgm:spPr/>
      <dgm:t>
        <a:bodyPr/>
        <a:lstStyle/>
        <a:p>
          <a:r>
            <a:rPr lang="en-GB" dirty="0"/>
            <a:t>Why context matters – semantic interoperability</a:t>
          </a:r>
          <a:endParaRPr lang="en-FI" dirty="0"/>
        </a:p>
      </dgm:t>
    </dgm:pt>
    <dgm:pt modelId="{E6BE4318-9F20-4B12-815A-A7427DF591D1}" type="parTrans" cxnId="{AC22311E-758F-4AF5-A482-AA5B0DDCA71A}">
      <dgm:prSet/>
      <dgm:spPr/>
      <dgm:t>
        <a:bodyPr/>
        <a:lstStyle/>
        <a:p>
          <a:endParaRPr lang="en-FI"/>
        </a:p>
      </dgm:t>
    </dgm:pt>
    <dgm:pt modelId="{13928E6E-9D31-4322-8643-94BC26DC2978}" type="sibTrans" cxnId="{AC22311E-758F-4AF5-A482-AA5B0DDCA71A}">
      <dgm:prSet/>
      <dgm:spPr/>
      <dgm:t>
        <a:bodyPr/>
        <a:lstStyle/>
        <a:p>
          <a:endParaRPr lang="en-FI"/>
        </a:p>
      </dgm:t>
    </dgm:pt>
    <dgm:pt modelId="{6BE0618F-ECCF-4BD4-A52A-8D27F7F46DCB}">
      <dgm:prSet phldrT="[Text]" phldr="0"/>
      <dgm:spPr/>
      <dgm:t>
        <a:bodyPr/>
        <a:lstStyle/>
        <a:p>
          <a:r>
            <a:rPr lang="en-GB" dirty="0"/>
            <a:t>Data modeling as the key to context</a:t>
          </a:r>
          <a:endParaRPr lang="en-FI" dirty="0"/>
        </a:p>
      </dgm:t>
    </dgm:pt>
    <dgm:pt modelId="{E61786FD-0DC6-4504-8707-5715D2EF50B3}" type="parTrans" cxnId="{2CE6F546-DE5A-4D3B-8BDB-04652201A417}">
      <dgm:prSet/>
      <dgm:spPr/>
      <dgm:t>
        <a:bodyPr/>
        <a:lstStyle/>
        <a:p>
          <a:endParaRPr lang="en-FI"/>
        </a:p>
      </dgm:t>
    </dgm:pt>
    <dgm:pt modelId="{4E57CA51-6230-4277-8FA1-FF5D0E62F04B}" type="sibTrans" cxnId="{2CE6F546-DE5A-4D3B-8BDB-04652201A417}">
      <dgm:prSet/>
      <dgm:spPr/>
      <dgm:t>
        <a:bodyPr/>
        <a:lstStyle/>
        <a:p>
          <a:endParaRPr lang="en-FI"/>
        </a:p>
      </dgm:t>
    </dgm:pt>
    <dgm:pt modelId="{92BCF630-0E64-47E2-8D81-9A9A3F5082D9}">
      <dgm:prSet/>
      <dgm:spPr/>
      <dgm:t>
        <a:bodyPr/>
        <a:lstStyle/>
        <a:p>
          <a:r>
            <a:rPr lang="en-GB" dirty="0"/>
            <a:t>Modeling at two levels – data products and domains</a:t>
          </a:r>
          <a:endParaRPr lang="en-FI" dirty="0"/>
        </a:p>
      </dgm:t>
    </dgm:pt>
    <dgm:pt modelId="{527C793A-B123-434E-BE89-2FB6F3671BBB}" type="parTrans" cxnId="{4DA91442-D276-4FC6-9503-84039D2EC6A5}">
      <dgm:prSet/>
      <dgm:spPr/>
      <dgm:t>
        <a:bodyPr/>
        <a:lstStyle/>
        <a:p>
          <a:endParaRPr lang="en-FI"/>
        </a:p>
      </dgm:t>
    </dgm:pt>
    <dgm:pt modelId="{D073D81D-B6FC-41C1-9A9E-BF146B8EE6BF}" type="sibTrans" cxnId="{4DA91442-D276-4FC6-9503-84039D2EC6A5}">
      <dgm:prSet/>
      <dgm:spPr/>
      <dgm:t>
        <a:bodyPr/>
        <a:lstStyle/>
        <a:p>
          <a:endParaRPr lang="en-FI"/>
        </a:p>
      </dgm:t>
    </dgm:pt>
    <dgm:pt modelId="{72EF7B9B-4DD5-4AF5-A551-300649B2436D}">
      <dgm:prSet/>
      <dgm:spPr/>
      <dgm:t>
        <a:bodyPr/>
        <a:lstStyle/>
        <a:p>
          <a:r>
            <a:rPr lang="en-GB" dirty="0"/>
            <a:t>The Big Picture of semantics across the enterprise</a:t>
          </a:r>
          <a:endParaRPr lang="en-FI" dirty="0"/>
        </a:p>
      </dgm:t>
    </dgm:pt>
    <dgm:pt modelId="{3FFDDD31-EA61-4885-88EA-25A47C07E5BC}" type="parTrans" cxnId="{2046EFE7-5B4E-4473-B09F-0F39B8493615}">
      <dgm:prSet/>
      <dgm:spPr/>
      <dgm:t>
        <a:bodyPr/>
        <a:lstStyle/>
        <a:p>
          <a:endParaRPr lang="en-FI"/>
        </a:p>
      </dgm:t>
    </dgm:pt>
    <dgm:pt modelId="{6FBEBEF8-D494-4864-B216-C5429668A594}" type="sibTrans" cxnId="{2046EFE7-5B4E-4473-B09F-0F39B8493615}">
      <dgm:prSet/>
      <dgm:spPr/>
      <dgm:t>
        <a:bodyPr/>
        <a:lstStyle/>
        <a:p>
          <a:endParaRPr lang="en-FI"/>
        </a:p>
      </dgm:t>
    </dgm:pt>
    <dgm:pt modelId="{CC48F987-16A5-40B2-8E88-89F3995E8D0B}" type="pres">
      <dgm:prSet presAssocID="{F235DE22-9B51-443B-A71B-22650E7DC451}" presName="Name0" presStyleCnt="0">
        <dgm:presLayoutVars>
          <dgm:chMax val="7"/>
          <dgm:chPref val="7"/>
          <dgm:dir/>
        </dgm:presLayoutVars>
      </dgm:prSet>
      <dgm:spPr/>
    </dgm:pt>
    <dgm:pt modelId="{E3964FBF-7281-4A8C-AB83-772F23FEEE72}" type="pres">
      <dgm:prSet presAssocID="{F235DE22-9B51-443B-A71B-22650E7DC451}" presName="Name1" presStyleCnt="0"/>
      <dgm:spPr/>
    </dgm:pt>
    <dgm:pt modelId="{DBE18580-6277-4D23-9FA0-2ED428C9EABC}" type="pres">
      <dgm:prSet presAssocID="{F235DE22-9B51-443B-A71B-22650E7DC451}" presName="cycle" presStyleCnt="0"/>
      <dgm:spPr/>
    </dgm:pt>
    <dgm:pt modelId="{8464E902-AAC3-4082-9B3E-3987A523F08A}" type="pres">
      <dgm:prSet presAssocID="{F235DE22-9B51-443B-A71B-22650E7DC451}" presName="srcNode" presStyleLbl="node1" presStyleIdx="0" presStyleCnt="5"/>
      <dgm:spPr/>
    </dgm:pt>
    <dgm:pt modelId="{0E2ED063-EC55-4DA2-A6CF-2973684F7D9E}" type="pres">
      <dgm:prSet presAssocID="{F235DE22-9B51-443B-A71B-22650E7DC451}" presName="conn" presStyleLbl="parChTrans1D2" presStyleIdx="0" presStyleCnt="1"/>
      <dgm:spPr/>
    </dgm:pt>
    <dgm:pt modelId="{B0877B58-9A35-4D2B-8F59-C0DC52717558}" type="pres">
      <dgm:prSet presAssocID="{F235DE22-9B51-443B-A71B-22650E7DC451}" presName="extraNode" presStyleLbl="node1" presStyleIdx="0" presStyleCnt="5"/>
      <dgm:spPr/>
    </dgm:pt>
    <dgm:pt modelId="{C7FB8C0F-2418-44EA-9169-4D3556604398}" type="pres">
      <dgm:prSet presAssocID="{F235DE22-9B51-443B-A71B-22650E7DC451}" presName="dstNode" presStyleLbl="node1" presStyleIdx="0" presStyleCnt="5"/>
      <dgm:spPr/>
    </dgm:pt>
    <dgm:pt modelId="{5D5D5AAF-22FB-4595-8233-919BC18DD8E3}" type="pres">
      <dgm:prSet presAssocID="{4A24C7BF-49C2-49AB-A9AC-064BAF67795A}" presName="text_1" presStyleLbl="node1" presStyleIdx="0" presStyleCnt="5">
        <dgm:presLayoutVars>
          <dgm:bulletEnabled val="1"/>
        </dgm:presLayoutVars>
      </dgm:prSet>
      <dgm:spPr/>
    </dgm:pt>
    <dgm:pt modelId="{FD92AE3A-7182-42D7-9B5F-AAEDCE3045BF}" type="pres">
      <dgm:prSet presAssocID="{4A24C7BF-49C2-49AB-A9AC-064BAF67795A}" presName="accent_1" presStyleCnt="0"/>
      <dgm:spPr/>
    </dgm:pt>
    <dgm:pt modelId="{3BE51880-5A0D-494E-AB77-715ADABB3833}" type="pres">
      <dgm:prSet presAssocID="{4A24C7BF-49C2-49AB-A9AC-064BAF67795A}" presName="accentRepeatNode" presStyleLbl="solidFgAcc1" presStyleIdx="0" presStyleCnt="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DF1AFB08-8792-4461-848C-BCEA32DACAAC}" type="pres">
      <dgm:prSet presAssocID="{B74A2248-BA1B-4C9E-B89A-099D8E9D364E}" presName="text_2" presStyleLbl="node1" presStyleIdx="1" presStyleCnt="5">
        <dgm:presLayoutVars>
          <dgm:bulletEnabled val="1"/>
        </dgm:presLayoutVars>
      </dgm:prSet>
      <dgm:spPr/>
    </dgm:pt>
    <dgm:pt modelId="{54FDA0B1-144E-4470-A425-B61AA55116B5}" type="pres">
      <dgm:prSet presAssocID="{B74A2248-BA1B-4C9E-B89A-099D8E9D364E}" presName="accent_2" presStyleCnt="0"/>
      <dgm:spPr/>
    </dgm:pt>
    <dgm:pt modelId="{A42C1895-FBBC-43AC-A135-73861AE8FE40}" type="pres">
      <dgm:prSet presAssocID="{B74A2248-BA1B-4C9E-B89A-099D8E9D364E}" presName="accentRepeatNode" presStyleLbl="solidFgAcc1" presStyleIdx="1" presStyleCnt="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F240DBEB-27CE-4FDD-B95C-CCC74A5F89F0}" type="pres">
      <dgm:prSet presAssocID="{6BE0618F-ECCF-4BD4-A52A-8D27F7F46DCB}" presName="text_3" presStyleLbl="node1" presStyleIdx="2" presStyleCnt="5">
        <dgm:presLayoutVars>
          <dgm:bulletEnabled val="1"/>
        </dgm:presLayoutVars>
      </dgm:prSet>
      <dgm:spPr/>
    </dgm:pt>
    <dgm:pt modelId="{92C54F81-61CF-4684-A6DB-32208F114915}" type="pres">
      <dgm:prSet presAssocID="{6BE0618F-ECCF-4BD4-A52A-8D27F7F46DCB}" presName="accent_3" presStyleCnt="0"/>
      <dgm:spPr/>
    </dgm:pt>
    <dgm:pt modelId="{5EC8197E-2ED7-405D-977E-24DFC4E2F4BE}" type="pres">
      <dgm:prSet presAssocID="{6BE0618F-ECCF-4BD4-A52A-8D27F7F46DCB}" presName="accentRepeatNode" presStyleLbl="solidFgAcc1" presStyleIdx="2" presStyleCnt="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4A523E35-8B66-4BFB-8A2F-A6E020B82EAE}" type="pres">
      <dgm:prSet presAssocID="{92BCF630-0E64-47E2-8D81-9A9A3F5082D9}" presName="text_4" presStyleLbl="node1" presStyleIdx="3" presStyleCnt="5">
        <dgm:presLayoutVars>
          <dgm:bulletEnabled val="1"/>
        </dgm:presLayoutVars>
      </dgm:prSet>
      <dgm:spPr/>
    </dgm:pt>
    <dgm:pt modelId="{C3D122E2-AE72-43D8-883C-7F8EEBA49C97}" type="pres">
      <dgm:prSet presAssocID="{92BCF630-0E64-47E2-8D81-9A9A3F5082D9}" presName="accent_4" presStyleCnt="0"/>
      <dgm:spPr/>
    </dgm:pt>
    <dgm:pt modelId="{CB62C88A-02F5-4322-88B2-D32EF921F883}" type="pres">
      <dgm:prSet presAssocID="{92BCF630-0E64-47E2-8D81-9A9A3F5082D9}" presName="accentRepeatNode" presStyleLbl="solidFgAcc1" presStyleIdx="3" presStyleCnt="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77AE83B6-4C57-418F-8325-1C83FB86847F}" type="pres">
      <dgm:prSet presAssocID="{72EF7B9B-4DD5-4AF5-A551-300649B2436D}" presName="text_5" presStyleLbl="node1" presStyleIdx="4" presStyleCnt="5">
        <dgm:presLayoutVars>
          <dgm:bulletEnabled val="1"/>
        </dgm:presLayoutVars>
      </dgm:prSet>
      <dgm:spPr/>
    </dgm:pt>
    <dgm:pt modelId="{B87FBED3-7F91-4C63-A368-D615697AC190}" type="pres">
      <dgm:prSet presAssocID="{72EF7B9B-4DD5-4AF5-A551-300649B2436D}" presName="accent_5" presStyleCnt="0"/>
      <dgm:spPr/>
    </dgm:pt>
    <dgm:pt modelId="{A614855B-7A3E-46C3-A0E9-78B3EE85F769}" type="pres">
      <dgm:prSet presAssocID="{72EF7B9B-4DD5-4AF5-A551-300649B2436D}" presName="accentRepeatNode" presStyleLbl="solidFgAcc1" presStyleIdx="4" presStyleCnt="5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</dgm:ptLst>
  <dgm:cxnLst>
    <dgm:cxn modelId="{AC22311E-758F-4AF5-A482-AA5B0DDCA71A}" srcId="{F235DE22-9B51-443B-A71B-22650E7DC451}" destId="{B74A2248-BA1B-4C9E-B89A-099D8E9D364E}" srcOrd="1" destOrd="0" parTransId="{E6BE4318-9F20-4B12-815A-A7427DF591D1}" sibTransId="{13928E6E-9D31-4322-8643-94BC26DC2978}"/>
    <dgm:cxn modelId="{259B621E-A9F2-4DBC-89DC-820EA58C7A67}" srcId="{F235DE22-9B51-443B-A71B-22650E7DC451}" destId="{4A24C7BF-49C2-49AB-A9AC-064BAF67795A}" srcOrd="0" destOrd="0" parTransId="{47109DEE-4F72-46DC-BBE0-2F7E53EC151F}" sibTransId="{BF9DF1CB-963A-4403-A6A7-649115E9271B}"/>
    <dgm:cxn modelId="{4DA91442-D276-4FC6-9503-84039D2EC6A5}" srcId="{F235DE22-9B51-443B-A71B-22650E7DC451}" destId="{92BCF630-0E64-47E2-8D81-9A9A3F5082D9}" srcOrd="3" destOrd="0" parTransId="{527C793A-B123-434E-BE89-2FB6F3671BBB}" sibTransId="{D073D81D-B6FC-41C1-9A9E-BF146B8EE6BF}"/>
    <dgm:cxn modelId="{2CE6F546-DE5A-4D3B-8BDB-04652201A417}" srcId="{F235DE22-9B51-443B-A71B-22650E7DC451}" destId="{6BE0618F-ECCF-4BD4-A52A-8D27F7F46DCB}" srcOrd="2" destOrd="0" parTransId="{E61786FD-0DC6-4504-8707-5715D2EF50B3}" sibTransId="{4E57CA51-6230-4277-8FA1-FF5D0E62F04B}"/>
    <dgm:cxn modelId="{4B7EE772-7E9C-4725-9CE7-5D56CF3F9EAF}" type="presOf" srcId="{F235DE22-9B51-443B-A71B-22650E7DC451}" destId="{CC48F987-16A5-40B2-8E88-89F3995E8D0B}" srcOrd="0" destOrd="0" presId="urn:microsoft.com/office/officeart/2008/layout/VerticalCurvedList"/>
    <dgm:cxn modelId="{3917969C-E988-4D5F-A7BD-9D52B582FBF0}" type="presOf" srcId="{BF9DF1CB-963A-4403-A6A7-649115E9271B}" destId="{0E2ED063-EC55-4DA2-A6CF-2973684F7D9E}" srcOrd="0" destOrd="0" presId="urn:microsoft.com/office/officeart/2008/layout/VerticalCurvedList"/>
    <dgm:cxn modelId="{452FD29E-9582-4618-B34B-735574C3AE03}" type="presOf" srcId="{4A24C7BF-49C2-49AB-A9AC-064BAF67795A}" destId="{5D5D5AAF-22FB-4595-8233-919BC18DD8E3}" srcOrd="0" destOrd="0" presId="urn:microsoft.com/office/officeart/2008/layout/VerticalCurvedList"/>
    <dgm:cxn modelId="{0F935FD4-14E7-44A2-96C9-AA816B890A88}" type="presOf" srcId="{B74A2248-BA1B-4C9E-B89A-099D8E9D364E}" destId="{DF1AFB08-8792-4461-848C-BCEA32DACAAC}" srcOrd="0" destOrd="0" presId="urn:microsoft.com/office/officeart/2008/layout/VerticalCurvedList"/>
    <dgm:cxn modelId="{CE21E2DF-9149-475D-920C-D7D331D9F712}" type="presOf" srcId="{6BE0618F-ECCF-4BD4-A52A-8D27F7F46DCB}" destId="{F240DBEB-27CE-4FDD-B95C-CCC74A5F89F0}" srcOrd="0" destOrd="0" presId="urn:microsoft.com/office/officeart/2008/layout/VerticalCurvedList"/>
    <dgm:cxn modelId="{2046EFE7-5B4E-4473-B09F-0F39B8493615}" srcId="{F235DE22-9B51-443B-A71B-22650E7DC451}" destId="{72EF7B9B-4DD5-4AF5-A551-300649B2436D}" srcOrd="4" destOrd="0" parTransId="{3FFDDD31-EA61-4885-88EA-25A47C07E5BC}" sibTransId="{6FBEBEF8-D494-4864-B216-C5429668A594}"/>
    <dgm:cxn modelId="{4A76F3EA-DAF3-4208-9D46-D0B8691DEC0D}" type="presOf" srcId="{92BCF630-0E64-47E2-8D81-9A9A3F5082D9}" destId="{4A523E35-8B66-4BFB-8A2F-A6E020B82EAE}" srcOrd="0" destOrd="0" presId="urn:microsoft.com/office/officeart/2008/layout/VerticalCurvedList"/>
    <dgm:cxn modelId="{808D54FD-9D7B-410B-AD91-09C7AB032826}" type="presOf" srcId="{72EF7B9B-4DD5-4AF5-A551-300649B2436D}" destId="{77AE83B6-4C57-418F-8325-1C83FB86847F}" srcOrd="0" destOrd="0" presId="urn:microsoft.com/office/officeart/2008/layout/VerticalCurvedList"/>
    <dgm:cxn modelId="{16393301-0D08-4FC8-BC87-F1BC60FAE9DF}" type="presParOf" srcId="{CC48F987-16A5-40B2-8E88-89F3995E8D0B}" destId="{E3964FBF-7281-4A8C-AB83-772F23FEEE72}" srcOrd="0" destOrd="0" presId="urn:microsoft.com/office/officeart/2008/layout/VerticalCurvedList"/>
    <dgm:cxn modelId="{C3EF9C52-D9E1-43E8-912E-6BDEBD79D8CA}" type="presParOf" srcId="{E3964FBF-7281-4A8C-AB83-772F23FEEE72}" destId="{DBE18580-6277-4D23-9FA0-2ED428C9EABC}" srcOrd="0" destOrd="0" presId="urn:microsoft.com/office/officeart/2008/layout/VerticalCurvedList"/>
    <dgm:cxn modelId="{E75797F1-D608-46DC-B562-00232D5768A4}" type="presParOf" srcId="{DBE18580-6277-4D23-9FA0-2ED428C9EABC}" destId="{8464E902-AAC3-4082-9B3E-3987A523F08A}" srcOrd="0" destOrd="0" presId="urn:microsoft.com/office/officeart/2008/layout/VerticalCurvedList"/>
    <dgm:cxn modelId="{66A4953F-37AB-432E-A170-609C01356641}" type="presParOf" srcId="{DBE18580-6277-4D23-9FA0-2ED428C9EABC}" destId="{0E2ED063-EC55-4DA2-A6CF-2973684F7D9E}" srcOrd="1" destOrd="0" presId="urn:microsoft.com/office/officeart/2008/layout/VerticalCurvedList"/>
    <dgm:cxn modelId="{0FDB771E-1EC3-4967-86FC-625667BFD99F}" type="presParOf" srcId="{DBE18580-6277-4D23-9FA0-2ED428C9EABC}" destId="{B0877B58-9A35-4D2B-8F59-C0DC52717558}" srcOrd="2" destOrd="0" presId="urn:microsoft.com/office/officeart/2008/layout/VerticalCurvedList"/>
    <dgm:cxn modelId="{106E2BCB-093C-47DE-ADD1-55DD41287346}" type="presParOf" srcId="{DBE18580-6277-4D23-9FA0-2ED428C9EABC}" destId="{C7FB8C0F-2418-44EA-9169-4D3556604398}" srcOrd="3" destOrd="0" presId="urn:microsoft.com/office/officeart/2008/layout/VerticalCurvedList"/>
    <dgm:cxn modelId="{A9BFDFB8-A5EB-4A3E-A57E-AFBBDA00A33F}" type="presParOf" srcId="{E3964FBF-7281-4A8C-AB83-772F23FEEE72}" destId="{5D5D5AAF-22FB-4595-8233-919BC18DD8E3}" srcOrd="1" destOrd="0" presId="urn:microsoft.com/office/officeart/2008/layout/VerticalCurvedList"/>
    <dgm:cxn modelId="{8FD1A894-F453-4325-8926-D95D064CE1ED}" type="presParOf" srcId="{E3964FBF-7281-4A8C-AB83-772F23FEEE72}" destId="{FD92AE3A-7182-42D7-9B5F-AAEDCE3045BF}" srcOrd="2" destOrd="0" presId="urn:microsoft.com/office/officeart/2008/layout/VerticalCurvedList"/>
    <dgm:cxn modelId="{A798B258-689A-405E-AE4C-D2A82B654602}" type="presParOf" srcId="{FD92AE3A-7182-42D7-9B5F-AAEDCE3045BF}" destId="{3BE51880-5A0D-494E-AB77-715ADABB3833}" srcOrd="0" destOrd="0" presId="urn:microsoft.com/office/officeart/2008/layout/VerticalCurvedList"/>
    <dgm:cxn modelId="{D275B2ED-2305-47D2-9424-6BB317C185BE}" type="presParOf" srcId="{E3964FBF-7281-4A8C-AB83-772F23FEEE72}" destId="{DF1AFB08-8792-4461-848C-BCEA32DACAAC}" srcOrd="3" destOrd="0" presId="urn:microsoft.com/office/officeart/2008/layout/VerticalCurvedList"/>
    <dgm:cxn modelId="{F36610C8-F461-4B0C-8275-68D728585464}" type="presParOf" srcId="{E3964FBF-7281-4A8C-AB83-772F23FEEE72}" destId="{54FDA0B1-144E-4470-A425-B61AA55116B5}" srcOrd="4" destOrd="0" presId="urn:microsoft.com/office/officeart/2008/layout/VerticalCurvedList"/>
    <dgm:cxn modelId="{5DBC0C33-AFFC-4EF3-AED2-015F2461D45C}" type="presParOf" srcId="{54FDA0B1-144E-4470-A425-B61AA55116B5}" destId="{A42C1895-FBBC-43AC-A135-73861AE8FE40}" srcOrd="0" destOrd="0" presId="urn:microsoft.com/office/officeart/2008/layout/VerticalCurvedList"/>
    <dgm:cxn modelId="{93DE9FDD-A4E9-411E-82AC-8613A8239498}" type="presParOf" srcId="{E3964FBF-7281-4A8C-AB83-772F23FEEE72}" destId="{F240DBEB-27CE-4FDD-B95C-CCC74A5F89F0}" srcOrd="5" destOrd="0" presId="urn:microsoft.com/office/officeart/2008/layout/VerticalCurvedList"/>
    <dgm:cxn modelId="{35DCE320-2E70-4B4F-A0CE-B3089DD2E108}" type="presParOf" srcId="{E3964FBF-7281-4A8C-AB83-772F23FEEE72}" destId="{92C54F81-61CF-4684-A6DB-32208F114915}" srcOrd="6" destOrd="0" presId="urn:microsoft.com/office/officeart/2008/layout/VerticalCurvedList"/>
    <dgm:cxn modelId="{E6D4D3DA-5EB2-4EB8-80A4-D4ABD8D3953F}" type="presParOf" srcId="{92C54F81-61CF-4684-A6DB-32208F114915}" destId="{5EC8197E-2ED7-405D-977E-24DFC4E2F4BE}" srcOrd="0" destOrd="0" presId="urn:microsoft.com/office/officeart/2008/layout/VerticalCurvedList"/>
    <dgm:cxn modelId="{50E3ACF3-F83D-4AAD-BD84-C3B3A3793231}" type="presParOf" srcId="{E3964FBF-7281-4A8C-AB83-772F23FEEE72}" destId="{4A523E35-8B66-4BFB-8A2F-A6E020B82EAE}" srcOrd="7" destOrd="0" presId="urn:microsoft.com/office/officeart/2008/layout/VerticalCurvedList"/>
    <dgm:cxn modelId="{47BA20CE-27EA-4370-B18A-71FFE7C6A737}" type="presParOf" srcId="{E3964FBF-7281-4A8C-AB83-772F23FEEE72}" destId="{C3D122E2-AE72-43D8-883C-7F8EEBA49C97}" srcOrd="8" destOrd="0" presId="urn:microsoft.com/office/officeart/2008/layout/VerticalCurvedList"/>
    <dgm:cxn modelId="{4E83392F-701D-4524-8DC7-BD0735D23B55}" type="presParOf" srcId="{C3D122E2-AE72-43D8-883C-7F8EEBA49C97}" destId="{CB62C88A-02F5-4322-88B2-D32EF921F883}" srcOrd="0" destOrd="0" presId="urn:microsoft.com/office/officeart/2008/layout/VerticalCurvedList"/>
    <dgm:cxn modelId="{84F90BD6-91D6-4C90-9819-315FB5ACCE58}" type="presParOf" srcId="{E3964FBF-7281-4A8C-AB83-772F23FEEE72}" destId="{77AE83B6-4C57-418F-8325-1C83FB86847F}" srcOrd="9" destOrd="0" presId="urn:microsoft.com/office/officeart/2008/layout/VerticalCurvedList"/>
    <dgm:cxn modelId="{90712A3B-D1FF-461E-A2F1-A3D4A465F812}" type="presParOf" srcId="{E3964FBF-7281-4A8C-AB83-772F23FEEE72}" destId="{B87FBED3-7F91-4C63-A368-D615697AC190}" srcOrd="10" destOrd="0" presId="urn:microsoft.com/office/officeart/2008/layout/VerticalCurvedList"/>
    <dgm:cxn modelId="{CB09804D-D5B8-4DDC-B058-2085F9FA1ABE}" type="presParOf" srcId="{B87FBED3-7F91-4C63-A368-D615697AC190}" destId="{A614855B-7A3E-46C3-A0E9-78B3EE85F76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2ED063-EC55-4DA2-A6CF-2973684F7D9E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D5AAF-22FB-4595-8233-919BC18DD8E3}">
      <dsp:nvSpPr>
        <dsp:cNvPr id="0" name=""/>
        <dsp:cNvSpPr/>
      </dsp:nvSpPr>
      <dsp:spPr>
        <a:xfrm>
          <a:off x="411090" y="271871"/>
          <a:ext cx="10044785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Data Mesh basics</a:t>
          </a:r>
          <a:endParaRPr lang="en-FI" sz="2800" kern="1200" dirty="0"/>
        </a:p>
      </dsp:txBody>
      <dsp:txXfrm>
        <a:off x="411090" y="271871"/>
        <a:ext cx="10044785" cy="544091"/>
      </dsp:txXfrm>
    </dsp:sp>
    <dsp:sp modelId="{3BE51880-5A0D-494E-AB77-715ADABB3833}">
      <dsp:nvSpPr>
        <dsp:cNvPr id="0" name=""/>
        <dsp:cNvSpPr/>
      </dsp:nvSpPr>
      <dsp:spPr>
        <a:xfrm>
          <a:off x="71032" y="203860"/>
          <a:ext cx="680114" cy="680114"/>
        </a:xfrm>
        <a:prstGeom prst="ellipse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DF1AFB08-8792-4461-848C-BCEA32DACAAC}">
      <dsp:nvSpPr>
        <dsp:cNvPr id="0" name=""/>
        <dsp:cNvSpPr/>
      </dsp:nvSpPr>
      <dsp:spPr>
        <a:xfrm>
          <a:off x="800969" y="1087747"/>
          <a:ext cx="9654905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Why context matters – semantic interoperability</a:t>
          </a:r>
          <a:endParaRPr lang="en-FI" sz="2800" kern="1200" dirty="0"/>
        </a:p>
      </dsp:txBody>
      <dsp:txXfrm>
        <a:off x="800969" y="1087747"/>
        <a:ext cx="9654905" cy="544091"/>
      </dsp:txXfrm>
    </dsp:sp>
    <dsp:sp modelId="{A42C1895-FBBC-43AC-A135-73861AE8FE40}">
      <dsp:nvSpPr>
        <dsp:cNvPr id="0" name=""/>
        <dsp:cNvSpPr/>
      </dsp:nvSpPr>
      <dsp:spPr>
        <a:xfrm>
          <a:off x="460912" y="1019736"/>
          <a:ext cx="680114" cy="680114"/>
        </a:xfrm>
        <a:prstGeom prst="ellipse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F240DBEB-27CE-4FDD-B95C-CCC74A5F89F0}">
      <dsp:nvSpPr>
        <dsp:cNvPr id="0" name=""/>
        <dsp:cNvSpPr/>
      </dsp:nvSpPr>
      <dsp:spPr>
        <a:xfrm>
          <a:off x="920631" y="1903623"/>
          <a:ext cx="9535243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Data modeling as the key to context</a:t>
          </a:r>
          <a:endParaRPr lang="en-FI" sz="2800" kern="1200" dirty="0"/>
        </a:p>
      </dsp:txBody>
      <dsp:txXfrm>
        <a:off x="920631" y="1903623"/>
        <a:ext cx="9535243" cy="544091"/>
      </dsp:txXfrm>
    </dsp:sp>
    <dsp:sp modelId="{5EC8197E-2ED7-405D-977E-24DFC4E2F4BE}">
      <dsp:nvSpPr>
        <dsp:cNvPr id="0" name=""/>
        <dsp:cNvSpPr/>
      </dsp:nvSpPr>
      <dsp:spPr>
        <a:xfrm>
          <a:off x="580574" y="1835611"/>
          <a:ext cx="680114" cy="680114"/>
        </a:xfrm>
        <a:prstGeom prst="ellipse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4A523E35-8B66-4BFB-8A2F-A6E020B82EAE}">
      <dsp:nvSpPr>
        <dsp:cNvPr id="0" name=""/>
        <dsp:cNvSpPr/>
      </dsp:nvSpPr>
      <dsp:spPr>
        <a:xfrm>
          <a:off x="800969" y="2719499"/>
          <a:ext cx="9654905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Modeling at two levels – data products and domains</a:t>
          </a:r>
          <a:endParaRPr lang="en-FI" sz="2800" kern="1200" dirty="0"/>
        </a:p>
      </dsp:txBody>
      <dsp:txXfrm>
        <a:off x="800969" y="2719499"/>
        <a:ext cx="9654905" cy="544091"/>
      </dsp:txXfrm>
    </dsp:sp>
    <dsp:sp modelId="{CB62C88A-02F5-4322-88B2-D32EF921F883}">
      <dsp:nvSpPr>
        <dsp:cNvPr id="0" name=""/>
        <dsp:cNvSpPr/>
      </dsp:nvSpPr>
      <dsp:spPr>
        <a:xfrm>
          <a:off x="460912" y="2651487"/>
          <a:ext cx="680114" cy="680114"/>
        </a:xfrm>
        <a:prstGeom prst="ellipse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77AE83B6-4C57-418F-8325-1C83FB86847F}">
      <dsp:nvSpPr>
        <dsp:cNvPr id="0" name=""/>
        <dsp:cNvSpPr/>
      </dsp:nvSpPr>
      <dsp:spPr>
        <a:xfrm>
          <a:off x="411090" y="3535375"/>
          <a:ext cx="10044785" cy="5440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7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The Big Picture of semantics across the enterprise</a:t>
          </a:r>
          <a:endParaRPr lang="en-FI" sz="2800" kern="1200" dirty="0"/>
        </a:p>
      </dsp:txBody>
      <dsp:txXfrm>
        <a:off x="411090" y="3535375"/>
        <a:ext cx="10044785" cy="544091"/>
      </dsp:txXfrm>
    </dsp:sp>
    <dsp:sp modelId="{A614855B-7A3E-46C3-A0E9-78B3EE85F769}">
      <dsp:nvSpPr>
        <dsp:cNvPr id="0" name=""/>
        <dsp:cNvSpPr/>
      </dsp:nvSpPr>
      <dsp:spPr>
        <a:xfrm>
          <a:off x="71032" y="3467363"/>
          <a:ext cx="680114" cy="680114"/>
        </a:xfrm>
        <a:prstGeom prst="ellipse">
          <a:avLst/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20CF1-443A-4F81-B4FA-486C00FC7896}" type="datetimeFigureOut">
              <a:rPr lang="en-FI" smtClean="0"/>
              <a:t>04/03/2026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8ECE8-012C-453F-9A6A-8B9FB16073EA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41818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b0708e0cff_1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b0708e0cff_1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60afbc97d1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60afbc97d1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0afbc97d1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60afbc97d1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D29C3-F643-E57D-428F-C02E46B5F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358FA3-5E07-E658-664C-E5B79ABB1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DFE62-7D6C-53CB-95EE-3A3AC866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9E1A-EAA4-426F-AD63-C95BA0F2E12C}" type="datetimeFigureOut">
              <a:rPr lang="fi-FI" smtClean="0"/>
              <a:t>4.3.2026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EA681-9F4B-F906-E27C-FE8BDDD07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4DBF9-C63E-15F6-16A1-8DB9216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5611-8E74-4837-A43B-A8B3ED5CA01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9737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71652-6FAE-AD7E-51EE-6FD6060B4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843C24-39DC-95A0-0BDC-28176E605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5A828-BF61-33AE-25D8-5190D25A0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9E1A-EAA4-426F-AD63-C95BA0F2E12C}" type="datetimeFigureOut">
              <a:rPr lang="fi-FI" smtClean="0"/>
              <a:t>4.3.2026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FA20B-56C7-A037-6299-7BDE7FB0B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F5888-4D9E-3B8F-43FF-836B1AF1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5611-8E74-4837-A43B-A8B3ED5CA01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211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80AAA3-AB10-0D26-938D-B045EDBDE6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832CC4-1494-A1FB-DA5A-B4B6D2CF9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19B6CF-C690-6582-405A-E9560F86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9E1A-EAA4-426F-AD63-C95BA0F2E12C}" type="datetimeFigureOut">
              <a:rPr lang="fi-FI" smtClean="0"/>
              <a:t>4.3.2026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2C5F6-6B0A-60C8-82F3-CE1AAF9A8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DAA47-0649-756D-BD74-CB752D29A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5611-8E74-4837-A43B-A8B3ED5CA01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025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6EC66-4C71-E4A3-9CEA-15205EB85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A537E-2F4D-7DBF-6586-532E8E7FC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770E0-413A-CFB2-AC12-E17A3D81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9E1A-EAA4-426F-AD63-C95BA0F2E12C}" type="datetimeFigureOut">
              <a:rPr lang="fi-FI" smtClean="0"/>
              <a:t>4.3.2026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D110E-3E7B-0471-01DB-617D69ACB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29BC9-4BB2-738A-C3B2-1B14CA02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5611-8E74-4837-A43B-A8B3ED5CA01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95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C9FD-2793-BFF5-7EC7-E1838E56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7CAB5-3F3C-61E1-582B-D7AD6A93D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8D98F-01FE-55FD-D56E-A385025AA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9E1A-EAA4-426F-AD63-C95BA0F2E12C}" type="datetimeFigureOut">
              <a:rPr lang="fi-FI" smtClean="0"/>
              <a:t>4.3.2026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85D53-CC42-F339-1CE3-6451C3592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C4361-C6E3-AE32-2AB4-4521F3D9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5611-8E74-4837-A43B-A8B3ED5CA01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772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1249C-7D39-BCCD-9C2B-75156D08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8A716-9758-7DC2-0927-3481D1589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28404-0A7B-DEB1-5ACB-AC648FC799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09ACCE-4BA3-C18B-43FC-33C884F55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9E1A-EAA4-426F-AD63-C95BA0F2E12C}" type="datetimeFigureOut">
              <a:rPr lang="fi-FI" smtClean="0"/>
              <a:t>4.3.2026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73CA3-D62C-4210-D61B-10DB5B80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5C5BA-0BAB-02E5-165F-D856EFF6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5611-8E74-4837-A43B-A8B3ED5CA01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6387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7D8B8-DD67-06C7-6AF3-493B72CA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E7ACC-47FC-5D53-193B-9F415246F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B7396-2D26-91CE-17F4-70B9A8940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D1B0E7-2FDD-35F5-CEC2-D063A46666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B8B3AA-88AC-DB35-9E2B-FACB39FDC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1B8A-28B0-EB53-BB78-D07BCB2B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9E1A-EAA4-426F-AD63-C95BA0F2E12C}" type="datetimeFigureOut">
              <a:rPr lang="fi-FI" smtClean="0"/>
              <a:t>4.3.2026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B301C7-25C2-42E1-75C7-CA594B582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EB5440-DC0B-ECCD-4AB3-B1E38D0B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5611-8E74-4837-A43B-A8B3ED5CA01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86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1A921-064B-ED47-CF6E-9F1E28D9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C082C-D6DB-9E51-C2BF-9E0D1F5F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9E1A-EAA4-426F-AD63-C95BA0F2E12C}" type="datetimeFigureOut">
              <a:rPr lang="fi-FI" smtClean="0"/>
              <a:t>4.3.2026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75EFF-83F2-2A3C-BC06-64BFFAA5A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78AB8-FF23-1125-4852-39D35C151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5611-8E74-4837-A43B-A8B3ED5CA01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3570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4251DC-8D59-B02F-C6AD-7D0CD1BF6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9E1A-EAA4-426F-AD63-C95BA0F2E12C}" type="datetimeFigureOut">
              <a:rPr lang="fi-FI" smtClean="0"/>
              <a:t>4.3.2026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20017E-DD1A-0250-0133-1FCFE8C7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FAD73-ADB1-1B1D-6708-29CC6456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5611-8E74-4837-A43B-A8B3ED5CA01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7960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68261-7414-C0FC-A276-3FFABC678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A25F8-0497-A51B-8A4B-2E536460B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209B1-7D62-4159-1C78-65920561F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D16E8-BB0D-6B64-64EC-E8F70468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9E1A-EAA4-426F-AD63-C95BA0F2E12C}" type="datetimeFigureOut">
              <a:rPr lang="fi-FI" smtClean="0"/>
              <a:t>4.3.2026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E0772A-C4FE-D28C-F4AE-FEC436ABB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9ABD44-78C2-4E4F-E62E-1C6596477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5611-8E74-4837-A43B-A8B3ED5CA01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6781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355B-B395-C24B-2B95-E0C973E7F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7215CD-95F0-D8D2-C674-02ED58591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fi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EBD6D7-AE37-6E5F-2A3F-37F9F4B58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76B6B2-BDB2-7A0A-7DCD-707AE591D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9E1A-EAA4-426F-AD63-C95BA0F2E12C}" type="datetimeFigureOut">
              <a:rPr lang="fi-FI" smtClean="0"/>
              <a:t>4.3.2026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7B36C5-FA0F-7DDF-663C-B066E4939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25C998-6934-FFCE-CADC-E6C5D61F1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65611-8E74-4837-A43B-A8B3ED5CA01E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232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04206-CB43-D023-CF50-E7448C4F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7A9CB-E073-B2DF-ADC3-820FAC22DB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51055-5D41-1E1F-1E54-7C1B78EE76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20047" y="6230844"/>
            <a:ext cx="15613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C9E1A-EAA4-426F-AD63-C95BA0F2E12C}" type="datetimeFigureOut">
              <a:rPr lang="en-US" noProof="0" smtClean="0"/>
              <a:pPr/>
              <a:t>3/4/2026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C8720-EA12-F2FD-BAF7-948D846BC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3084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BDE97-954B-6BC1-8C9D-5D0BF0DF4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308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A65611-8E74-4837-A43B-A8B3ED5CA01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3982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open.spotify.com/show/4wSEhp2ZTaqaD84keHBjUe" TargetMode="External"/><Relationship Id="rId5" Type="http://schemas.openxmlformats.org/officeDocument/2006/relationships/hyperlink" Target="https://www.helsinkidataweek.fi/" TargetMode="External"/><Relationship Id="rId4" Type="http://schemas.openxmlformats.org/officeDocument/2006/relationships/hyperlink" Target="https://www.datakor.fi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AE618-0EC9-EEBA-D646-3F378CE491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Modeling the Mesh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B98485-60C7-25BE-92CE-B053536C87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Understanding data products and domains</a:t>
            </a:r>
          </a:p>
          <a:p>
            <a:endParaRPr lang="en-GB" dirty="0"/>
          </a:p>
          <a:p>
            <a:r>
              <a:rPr lang="fi-FI" sz="1800" dirty="0"/>
              <a:t>Juha Korpela – Datakor Consulting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467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D02F-956F-DA03-61EA-9F81C301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principles of Data Mesh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E80544-6BC5-CFF8-FBCD-C0F89A95F642}"/>
              </a:ext>
            </a:extLst>
          </p:cNvPr>
          <p:cNvSpPr/>
          <p:nvPr/>
        </p:nvSpPr>
        <p:spPr>
          <a:xfrm>
            <a:off x="2152650" y="2241550"/>
            <a:ext cx="3619500" cy="16954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Domain-driven Ownership of Data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3EC292-E854-B75B-6EF0-35FC5AF898E4}"/>
              </a:ext>
            </a:extLst>
          </p:cNvPr>
          <p:cNvSpPr/>
          <p:nvPr/>
        </p:nvSpPr>
        <p:spPr>
          <a:xfrm>
            <a:off x="5924550" y="2241550"/>
            <a:ext cx="3619500" cy="16954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Data as a Product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B8A3CD-B720-7ACD-9699-77A50D84886B}"/>
              </a:ext>
            </a:extLst>
          </p:cNvPr>
          <p:cNvSpPr/>
          <p:nvPr/>
        </p:nvSpPr>
        <p:spPr>
          <a:xfrm>
            <a:off x="2152650" y="4102100"/>
            <a:ext cx="3619500" cy="16954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Self-serve Data Platform</a:t>
            </a:r>
            <a:endParaRPr 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E82855-3BCB-F6F5-3C85-2C1B848DF97E}"/>
              </a:ext>
            </a:extLst>
          </p:cNvPr>
          <p:cNvSpPr/>
          <p:nvPr/>
        </p:nvSpPr>
        <p:spPr>
          <a:xfrm>
            <a:off x="5924550" y="4102100"/>
            <a:ext cx="3619500" cy="16954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Federated Computational Governance</a:t>
            </a:r>
            <a:endParaRPr lang="en-US" sz="1400" dirty="0"/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E721C684-CA70-30FB-36C7-8E55098E84A4}"/>
              </a:ext>
            </a:extLst>
          </p:cNvPr>
          <p:cNvSpPr/>
          <p:nvPr/>
        </p:nvSpPr>
        <p:spPr>
          <a:xfrm>
            <a:off x="6419852" y="2241550"/>
            <a:ext cx="4521198" cy="3067050"/>
          </a:xfrm>
          <a:prstGeom prst="borderCallout1">
            <a:avLst>
              <a:gd name="adj1" fmla="val 63075"/>
              <a:gd name="adj2" fmla="val -608"/>
              <a:gd name="adj3" fmla="val 71743"/>
              <a:gd name="adj4" fmla="val -1356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A centralized Platform Team offers tools for the domain teams to use, but doesn’t implement Data Products itself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Tools and platforms operate on a self-service principle; domain teams can set up everything they need by themselves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Common rules &amp; policies for tools and platforms ensure that domains don’t start to diverge too much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8292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D02F-956F-DA03-61EA-9F81C301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principles of Data Mesh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E80544-6BC5-CFF8-FBCD-C0F89A95F642}"/>
              </a:ext>
            </a:extLst>
          </p:cNvPr>
          <p:cNvSpPr/>
          <p:nvPr/>
        </p:nvSpPr>
        <p:spPr>
          <a:xfrm>
            <a:off x="2152650" y="2241550"/>
            <a:ext cx="3619500" cy="16954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Domain-driven Ownership of Data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3EC292-E854-B75B-6EF0-35FC5AF898E4}"/>
              </a:ext>
            </a:extLst>
          </p:cNvPr>
          <p:cNvSpPr/>
          <p:nvPr/>
        </p:nvSpPr>
        <p:spPr>
          <a:xfrm>
            <a:off x="5924550" y="2241550"/>
            <a:ext cx="3619500" cy="16954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Data as a Product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B8A3CD-B720-7ACD-9699-77A50D84886B}"/>
              </a:ext>
            </a:extLst>
          </p:cNvPr>
          <p:cNvSpPr/>
          <p:nvPr/>
        </p:nvSpPr>
        <p:spPr>
          <a:xfrm>
            <a:off x="2152650" y="4102100"/>
            <a:ext cx="3619500" cy="16954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Self-serve Data Platform</a:t>
            </a:r>
            <a:endParaRPr 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E82855-3BCB-F6F5-3C85-2C1B848DF97E}"/>
              </a:ext>
            </a:extLst>
          </p:cNvPr>
          <p:cNvSpPr/>
          <p:nvPr/>
        </p:nvSpPr>
        <p:spPr>
          <a:xfrm>
            <a:off x="5924550" y="4102100"/>
            <a:ext cx="3619500" cy="16954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Federated Computational Governance</a:t>
            </a:r>
            <a:endParaRPr lang="en-US" sz="1400" dirty="0"/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E721C684-CA70-30FB-36C7-8E55098E84A4}"/>
              </a:ext>
            </a:extLst>
          </p:cNvPr>
          <p:cNvSpPr/>
          <p:nvPr/>
        </p:nvSpPr>
        <p:spPr>
          <a:xfrm>
            <a:off x="838200" y="1895475"/>
            <a:ext cx="4521198" cy="3067050"/>
          </a:xfrm>
          <a:prstGeom prst="borderCallout1">
            <a:avLst>
              <a:gd name="adj1" fmla="val 63696"/>
              <a:gd name="adj2" fmla="val 101077"/>
              <a:gd name="adj3" fmla="val 74227"/>
              <a:gd name="adj4" fmla="val 11326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Metadata management and related governance policies are created collaboratively between all domains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Decisions on rules &amp; policies are made jointly, implementing them happens within each domain by the domain teams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The platform itself offers the capabilities to implement and monitor governance for all domains &amp; Data Products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0343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01E9-5FAA-5A7C-5846-A66784B1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Mesh in reality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76FFB-0AEC-727D-B782-DF6AEA534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3200" dirty="0"/>
              <a:t>100% pure Data Mesh implementation is </a:t>
            </a:r>
            <a:r>
              <a:rPr lang="en-GB" sz="3200" b="1" dirty="0">
                <a:solidFill>
                  <a:schemeClr val="accent1"/>
                </a:solidFill>
              </a:rPr>
              <a:t>rare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Significant technology effort</a:t>
            </a:r>
          </a:p>
          <a:p>
            <a:pPr>
              <a:lnSpc>
                <a:spcPct val="120000"/>
              </a:lnSpc>
            </a:pPr>
            <a:r>
              <a:rPr lang="en-GB" sz="3200" b="1" dirty="0">
                <a:solidFill>
                  <a:schemeClr val="accent1"/>
                </a:solidFill>
              </a:rPr>
              <a:t>Massive</a:t>
            </a:r>
            <a:r>
              <a:rPr lang="en-GB" sz="3200" dirty="0"/>
              <a:t> organizational effort</a:t>
            </a:r>
          </a:p>
          <a:p>
            <a:pPr>
              <a:lnSpc>
                <a:spcPct val="120000"/>
              </a:lnSpc>
            </a:pPr>
            <a:r>
              <a:rPr lang="en-GB" sz="3200" dirty="0"/>
              <a:t>Benefits from </a:t>
            </a:r>
            <a:r>
              <a:rPr lang="en-GB" sz="3200" b="1" dirty="0">
                <a:solidFill>
                  <a:schemeClr val="accent1"/>
                </a:solidFill>
              </a:rPr>
              <a:t>scale</a:t>
            </a:r>
            <a:r>
              <a:rPr lang="en-GB" sz="3200" dirty="0"/>
              <a:t> - example organizations: PayPal, Spotify, Roche...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2500" i="1" dirty="0"/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i="1" dirty="0">
                <a:solidFill>
                  <a:schemeClr val="accent1"/>
                </a:solidFill>
              </a:rPr>
              <a:t>HOWEVER</a:t>
            </a:r>
            <a:r>
              <a:rPr lang="en-GB" b="1" i="1" dirty="0">
                <a:solidFill>
                  <a:schemeClr val="accent1"/>
                </a:solidFill>
              </a:rPr>
              <a:t>...</a:t>
            </a:r>
          </a:p>
          <a:p>
            <a:pPr>
              <a:lnSpc>
                <a:spcPct val="120000"/>
              </a:lnSpc>
            </a:pPr>
            <a:r>
              <a:rPr lang="en-GB" dirty="0"/>
              <a:t>Real-life benefits in </a:t>
            </a:r>
            <a:r>
              <a:rPr lang="en-GB" b="1" dirty="0">
                <a:solidFill>
                  <a:schemeClr val="accent1"/>
                </a:solidFill>
              </a:rPr>
              <a:t>shifting data responsibilities closer to value-creation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chemeClr val="accent1"/>
                </a:solidFill>
              </a:rPr>
              <a:t>“Data as a Product” –thinking </a:t>
            </a:r>
            <a:r>
              <a:rPr lang="en-GB" dirty="0"/>
              <a:t>valuable for everyone</a:t>
            </a:r>
          </a:p>
          <a:p>
            <a:pPr>
              <a:lnSpc>
                <a:spcPct val="120000"/>
              </a:lnSpc>
            </a:pPr>
            <a:r>
              <a:rPr lang="en-GB" dirty="0"/>
              <a:t>Separating </a:t>
            </a:r>
            <a:r>
              <a:rPr lang="en-GB" b="1" dirty="0">
                <a:solidFill>
                  <a:schemeClr val="accent1"/>
                </a:solidFill>
              </a:rPr>
              <a:t>Platform teams </a:t>
            </a:r>
            <a:r>
              <a:rPr lang="en-GB" dirty="0"/>
              <a:t>(building capabilities) and </a:t>
            </a:r>
            <a:r>
              <a:rPr lang="en-GB" b="1" dirty="0">
                <a:solidFill>
                  <a:schemeClr val="accent1"/>
                </a:solidFill>
              </a:rPr>
              <a:t>Domain teams </a:t>
            </a:r>
            <a:r>
              <a:rPr lang="en-GB" dirty="0"/>
              <a:t>(building solutions) clarifies roles and boundaries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b="1" i="1" dirty="0"/>
              <a:t>If you want to do decentralized data products, you will end up scaling to Data Mesh!</a:t>
            </a:r>
            <a:endParaRPr lang="en-GB" i="1" dirty="0"/>
          </a:p>
          <a:p>
            <a:pPr marL="0" indent="0">
              <a:lnSpc>
                <a:spcPct val="120000"/>
              </a:lnSpc>
              <a:buNone/>
            </a:pPr>
            <a:endParaRPr lang="en-GB" i="1" dirty="0"/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79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B99A06D-25CE-59C3-A4CE-791AED24B5B4}"/>
              </a:ext>
            </a:extLst>
          </p:cNvPr>
          <p:cNvSpPr/>
          <p:nvPr/>
        </p:nvSpPr>
        <p:spPr>
          <a:xfrm>
            <a:off x="8142284" y="2930937"/>
            <a:ext cx="3155950" cy="296783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Clear boundaries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Shared platforms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Independent development</a:t>
            </a:r>
            <a:endParaRPr lang="en-FI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76AC1AC-E663-CDF7-1B8D-377DC1E59DAD}"/>
              </a:ext>
            </a:extLst>
          </p:cNvPr>
          <p:cNvSpPr/>
          <p:nvPr/>
        </p:nvSpPr>
        <p:spPr>
          <a:xfrm>
            <a:off x="4490242" y="2930937"/>
            <a:ext cx="3155950" cy="296783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Governance for products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Lifecycle management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Prioritization by owner</a:t>
            </a:r>
            <a:endParaRPr lang="en-FI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F70BE8B-BB31-5221-81CD-6810A9BD56DD}"/>
              </a:ext>
            </a:extLst>
          </p:cNvPr>
          <p:cNvSpPr/>
          <p:nvPr/>
        </p:nvSpPr>
        <p:spPr>
          <a:xfrm>
            <a:off x="838200" y="2874170"/>
            <a:ext cx="3155950" cy="2967830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Build for identified use cases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Know your users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Explicit UX design</a:t>
            </a:r>
            <a:endParaRPr lang="en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A685A-B639-84D7-70A9-DEE0B991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 thinking: from projects to products</a:t>
            </a:r>
            <a:endParaRPr lang="en-FI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4C89172-B1D0-9BF8-2153-0D13BBED4D3E}"/>
              </a:ext>
            </a:extLst>
          </p:cNvPr>
          <p:cNvSpPr/>
          <p:nvPr/>
        </p:nvSpPr>
        <p:spPr>
          <a:xfrm>
            <a:off x="717550" y="2505075"/>
            <a:ext cx="3387725" cy="85963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Demand-driven value delivery</a:t>
            </a:r>
            <a:endParaRPr lang="en-FI" sz="2000" b="1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8ABDD4-4D2E-D538-A23D-4D2A1C8A66EB}"/>
              </a:ext>
            </a:extLst>
          </p:cNvPr>
          <p:cNvSpPr/>
          <p:nvPr/>
        </p:nvSpPr>
        <p:spPr>
          <a:xfrm>
            <a:off x="4374355" y="2505073"/>
            <a:ext cx="3387725" cy="85963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Product ownership</a:t>
            </a:r>
            <a:endParaRPr lang="en-FI" sz="2000" b="1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6709C1-5754-3A37-333F-F4B0C1915DB7}"/>
              </a:ext>
            </a:extLst>
          </p:cNvPr>
          <p:cNvSpPr/>
          <p:nvPr/>
        </p:nvSpPr>
        <p:spPr>
          <a:xfrm>
            <a:off x="8031160" y="2505074"/>
            <a:ext cx="3387725" cy="85963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/>
              <a:t>Loosely coupled architecture</a:t>
            </a:r>
            <a:endParaRPr lang="en-FI" sz="2000" b="1" dirty="0"/>
          </a:p>
        </p:txBody>
      </p:sp>
      <p:sp>
        <p:nvSpPr>
          <p:cNvPr id="7" name="Rectangle 6" descr="Disconnected">
            <a:extLst>
              <a:ext uri="{FF2B5EF4-FFF2-40B4-BE49-F238E27FC236}">
                <a16:creationId xmlns:a16="http://schemas.microsoft.com/office/drawing/2014/main" id="{6DEE9849-BA8E-0CDF-0F29-F0E8F46C09B7}"/>
              </a:ext>
            </a:extLst>
          </p:cNvPr>
          <p:cNvSpPr/>
          <p:nvPr/>
        </p:nvSpPr>
        <p:spPr>
          <a:xfrm>
            <a:off x="9263059" y="1637617"/>
            <a:ext cx="914400" cy="859632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FI"/>
          </a:p>
        </p:txBody>
      </p:sp>
      <p:pic>
        <p:nvPicPr>
          <p:cNvPr id="9" name="Graphic 8" descr="Money with solid fill">
            <a:extLst>
              <a:ext uri="{FF2B5EF4-FFF2-40B4-BE49-F238E27FC236}">
                <a16:creationId xmlns:a16="http://schemas.microsoft.com/office/drawing/2014/main" id="{F95E6F15-AAFA-4B62-5D96-0969003B38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58976" y="1610233"/>
            <a:ext cx="914400" cy="914400"/>
          </a:xfrm>
          <a:prstGeom prst="rect">
            <a:avLst/>
          </a:prstGeom>
        </p:spPr>
      </p:pic>
      <p:pic>
        <p:nvPicPr>
          <p:cNvPr id="13" name="Graphic 12" descr="Hierarchy with solid fill">
            <a:extLst>
              <a:ext uri="{FF2B5EF4-FFF2-40B4-BE49-F238E27FC236}">
                <a16:creationId xmlns:a16="http://schemas.microsoft.com/office/drawing/2014/main" id="{C106A379-D5A1-2D94-D28E-576FC656C3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6254" y="16102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94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6D7FB-5AF7-C07D-F3D9-284274DE2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“Data Product”? My definition!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FBDC3EB-1B37-8BDD-DC44-E0AE88CEED97}"/>
              </a:ext>
            </a:extLst>
          </p:cNvPr>
          <p:cNvSpPr/>
          <p:nvPr/>
        </p:nvSpPr>
        <p:spPr>
          <a:xfrm>
            <a:off x="6794500" y="2762311"/>
            <a:ext cx="3321050" cy="216535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00A7D8-F893-0229-2016-3E4CA759186A}"/>
              </a:ext>
            </a:extLst>
          </p:cNvPr>
          <p:cNvSpPr txBox="1"/>
          <p:nvPr/>
        </p:nvSpPr>
        <p:spPr>
          <a:xfrm>
            <a:off x="7399335" y="2362201"/>
            <a:ext cx="2304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DATA PRODUCT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61D9FE-AC91-0EC3-C564-9D5DE9F7212C}"/>
              </a:ext>
            </a:extLst>
          </p:cNvPr>
          <p:cNvSpPr/>
          <p:nvPr/>
        </p:nvSpPr>
        <p:spPr>
          <a:xfrm>
            <a:off x="6588126" y="3000437"/>
            <a:ext cx="438152" cy="1689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400" dirty="0"/>
              <a:t>INPUT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0AE403-54FC-E745-BD2D-7B3B6A930264}"/>
              </a:ext>
            </a:extLst>
          </p:cNvPr>
          <p:cNvSpPr/>
          <p:nvPr/>
        </p:nvSpPr>
        <p:spPr>
          <a:xfrm>
            <a:off x="9883772" y="3000437"/>
            <a:ext cx="438152" cy="168909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en-US" sz="1400" dirty="0"/>
              <a:t>OUTPUT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269089-2A83-A89E-3412-9F9B5A0CC3C1}"/>
              </a:ext>
            </a:extLst>
          </p:cNvPr>
          <p:cNvSpPr/>
          <p:nvPr/>
        </p:nvSpPr>
        <p:spPr>
          <a:xfrm>
            <a:off x="7263607" y="3261640"/>
            <a:ext cx="559593" cy="322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3E59DF-AF51-A808-D4DA-CCEB55B75F36}"/>
              </a:ext>
            </a:extLst>
          </p:cNvPr>
          <p:cNvSpPr/>
          <p:nvPr/>
        </p:nvSpPr>
        <p:spPr>
          <a:xfrm>
            <a:off x="7263607" y="4083112"/>
            <a:ext cx="559593" cy="322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AFF164-A15E-C46C-FCE4-2907B2AB4119}"/>
              </a:ext>
            </a:extLst>
          </p:cNvPr>
          <p:cNvSpPr/>
          <p:nvPr/>
        </p:nvSpPr>
        <p:spPr>
          <a:xfrm>
            <a:off x="8168881" y="3683915"/>
            <a:ext cx="559593" cy="322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id="{906B2C9A-97AA-6A07-99FD-EC6F6A64DA7C}"/>
              </a:ext>
            </a:extLst>
          </p:cNvPr>
          <p:cNvSpPr/>
          <p:nvPr/>
        </p:nvSpPr>
        <p:spPr>
          <a:xfrm>
            <a:off x="9137848" y="3644931"/>
            <a:ext cx="336550" cy="400110"/>
          </a:xfrm>
          <a:prstGeom prst="can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4808402-E497-14F5-3EEF-6F73298552F7}"/>
              </a:ext>
            </a:extLst>
          </p:cNvPr>
          <p:cNvCxnSpPr>
            <a:cxnSpLocks/>
            <a:endCxn id="8" idx="1"/>
          </p:cNvCxnSpPr>
          <p:nvPr/>
        </p:nvCxnSpPr>
        <p:spPr>
          <a:xfrm>
            <a:off x="7026278" y="3422711"/>
            <a:ext cx="237329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5E279A-3B5A-6BF6-29E7-E574BC97FF15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962782" y="4244182"/>
            <a:ext cx="300825" cy="1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A785125-011F-74F7-BBAD-F9EDD14EC6FE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7823200" y="3844986"/>
            <a:ext cx="345681" cy="399197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9E39B7-6DFD-82F3-19AB-40AC9ACE3F94}"/>
              </a:ext>
            </a:extLst>
          </p:cNvPr>
          <p:cNvCxnSpPr>
            <a:cxnSpLocks/>
            <a:stCxn id="10" idx="1"/>
            <a:endCxn id="8" idx="3"/>
          </p:cNvCxnSpPr>
          <p:nvPr/>
        </p:nvCxnSpPr>
        <p:spPr>
          <a:xfrm flipH="1" flipV="1">
            <a:off x="7823200" y="3422711"/>
            <a:ext cx="345681" cy="422275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418B1EC-5658-45F6-76C1-12D945B79D0E}"/>
              </a:ext>
            </a:extLst>
          </p:cNvPr>
          <p:cNvCxnSpPr>
            <a:cxnSpLocks/>
            <a:stCxn id="11" idx="2"/>
            <a:endCxn id="10" idx="3"/>
          </p:cNvCxnSpPr>
          <p:nvPr/>
        </p:nvCxnSpPr>
        <p:spPr>
          <a:xfrm flipH="1">
            <a:off x="8728474" y="3844986"/>
            <a:ext cx="409374" cy="0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D5B7D6-A7A2-0F93-4C6E-202B996EA405}"/>
              </a:ext>
            </a:extLst>
          </p:cNvPr>
          <p:cNvCxnSpPr>
            <a:cxnSpLocks/>
            <a:stCxn id="7" idx="1"/>
            <a:endCxn id="11" idx="4"/>
          </p:cNvCxnSpPr>
          <p:nvPr/>
        </p:nvCxnSpPr>
        <p:spPr>
          <a:xfrm flipH="1" flipV="1">
            <a:off x="9474398" y="3844986"/>
            <a:ext cx="409374" cy="1"/>
          </a:xfrm>
          <a:prstGeom prst="line">
            <a:avLst/>
          </a:prstGeom>
          <a:ln w="952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5C8E96B-7FFC-9508-D4BE-84DD0CA2007B}"/>
              </a:ext>
            </a:extLst>
          </p:cNvPr>
          <p:cNvSpPr txBox="1"/>
          <p:nvPr/>
        </p:nvSpPr>
        <p:spPr>
          <a:xfrm>
            <a:off x="7996040" y="4204435"/>
            <a:ext cx="16203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Internal components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07C79ED-89E1-A74A-97B5-D9E5671A92CB}"/>
              </a:ext>
            </a:extLst>
          </p:cNvPr>
          <p:cNvSpPr/>
          <p:nvPr/>
        </p:nvSpPr>
        <p:spPr>
          <a:xfrm>
            <a:off x="5922961" y="2463801"/>
            <a:ext cx="438150" cy="40011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71FEE8C-B018-C056-D78B-BC5A0900CE59}"/>
              </a:ext>
            </a:extLst>
          </p:cNvPr>
          <p:cNvSpPr/>
          <p:nvPr/>
        </p:nvSpPr>
        <p:spPr>
          <a:xfrm>
            <a:off x="10556872" y="2463801"/>
            <a:ext cx="438150" cy="40011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2D48B09-97C7-5436-0EE3-17FBEB1A7112}"/>
              </a:ext>
            </a:extLst>
          </p:cNvPr>
          <p:cNvSpPr/>
          <p:nvPr/>
        </p:nvSpPr>
        <p:spPr>
          <a:xfrm>
            <a:off x="5618164" y="3059906"/>
            <a:ext cx="438150" cy="40011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D376690-1D65-0952-0DD4-DD7990BA3CCA}"/>
              </a:ext>
            </a:extLst>
          </p:cNvPr>
          <p:cNvSpPr/>
          <p:nvPr/>
        </p:nvSpPr>
        <p:spPr>
          <a:xfrm>
            <a:off x="5618164" y="3924270"/>
            <a:ext cx="438150" cy="40011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306976F-C2F0-2C0C-9B4F-A495C7A8A4F5}"/>
              </a:ext>
            </a:extLst>
          </p:cNvPr>
          <p:cNvSpPr/>
          <p:nvPr/>
        </p:nvSpPr>
        <p:spPr>
          <a:xfrm>
            <a:off x="5924844" y="4629242"/>
            <a:ext cx="438150" cy="40011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A74ECFB-C6F5-C27D-79C8-43AAEB9DC4F8}"/>
              </a:ext>
            </a:extLst>
          </p:cNvPr>
          <p:cNvSpPr/>
          <p:nvPr/>
        </p:nvSpPr>
        <p:spPr>
          <a:xfrm>
            <a:off x="10556872" y="4629242"/>
            <a:ext cx="438150" cy="40011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20DD70B-CF2E-D57B-18F4-28C857492366}"/>
              </a:ext>
            </a:extLst>
          </p:cNvPr>
          <p:cNvSpPr/>
          <p:nvPr/>
        </p:nvSpPr>
        <p:spPr>
          <a:xfrm>
            <a:off x="10922000" y="3924270"/>
            <a:ext cx="438150" cy="40011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F770297-0AA7-C1D3-05E8-EAAEBA46945D}"/>
              </a:ext>
            </a:extLst>
          </p:cNvPr>
          <p:cNvSpPr/>
          <p:nvPr/>
        </p:nvSpPr>
        <p:spPr>
          <a:xfrm>
            <a:off x="10930931" y="3059906"/>
            <a:ext cx="438150" cy="40011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295B95C-B6EF-280E-209C-D7C68A8F7A19}"/>
              </a:ext>
            </a:extLst>
          </p:cNvPr>
          <p:cNvCxnSpPr>
            <a:cxnSpLocks/>
            <a:stCxn id="6" idx="1"/>
            <a:endCxn id="19" idx="5"/>
          </p:cNvCxnSpPr>
          <p:nvPr/>
        </p:nvCxnSpPr>
        <p:spPr>
          <a:xfrm flipH="1" flipV="1">
            <a:off x="6296945" y="2805316"/>
            <a:ext cx="291181" cy="1039671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C31B72A-36E4-82CA-F903-64731899C352}"/>
              </a:ext>
            </a:extLst>
          </p:cNvPr>
          <p:cNvCxnSpPr>
            <a:cxnSpLocks/>
            <a:stCxn id="6" idx="1"/>
            <a:endCxn id="21" idx="6"/>
          </p:cNvCxnSpPr>
          <p:nvPr/>
        </p:nvCxnSpPr>
        <p:spPr>
          <a:xfrm flipH="1" flipV="1">
            <a:off x="6056314" y="3259961"/>
            <a:ext cx="531812" cy="585026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5B75EF9-5D68-3B1D-0648-C591F76A7880}"/>
              </a:ext>
            </a:extLst>
          </p:cNvPr>
          <p:cNvCxnSpPr>
            <a:cxnSpLocks/>
            <a:stCxn id="6" idx="1"/>
            <a:endCxn id="22" idx="6"/>
          </p:cNvCxnSpPr>
          <p:nvPr/>
        </p:nvCxnSpPr>
        <p:spPr>
          <a:xfrm flipH="1">
            <a:off x="6056314" y="3844987"/>
            <a:ext cx="531812" cy="279338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7FA9890-C65A-AE96-1E63-25CFEF11F750}"/>
              </a:ext>
            </a:extLst>
          </p:cNvPr>
          <p:cNvCxnSpPr>
            <a:cxnSpLocks/>
            <a:stCxn id="6" idx="1"/>
            <a:endCxn id="23" idx="7"/>
          </p:cNvCxnSpPr>
          <p:nvPr/>
        </p:nvCxnSpPr>
        <p:spPr>
          <a:xfrm flipH="1">
            <a:off x="6298828" y="3844987"/>
            <a:ext cx="289298" cy="84285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A96AE5A-99FE-C8F0-F746-D785AC988527}"/>
              </a:ext>
            </a:extLst>
          </p:cNvPr>
          <p:cNvCxnSpPr>
            <a:cxnSpLocks/>
            <a:stCxn id="20" idx="3"/>
            <a:endCxn id="7" idx="3"/>
          </p:cNvCxnSpPr>
          <p:nvPr/>
        </p:nvCxnSpPr>
        <p:spPr>
          <a:xfrm flipH="1">
            <a:off x="10321924" y="2805316"/>
            <a:ext cx="299114" cy="1039671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EFE340C-852E-7590-0063-D5D62EB683D5}"/>
              </a:ext>
            </a:extLst>
          </p:cNvPr>
          <p:cNvCxnSpPr>
            <a:cxnSpLocks/>
            <a:stCxn id="26" idx="2"/>
            <a:endCxn id="7" idx="3"/>
          </p:cNvCxnSpPr>
          <p:nvPr/>
        </p:nvCxnSpPr>
        <p:spPr>
          <a:xfrm flipH="1">
            <a:off x="10321924" y="3259961"/>
            <a:ext cx="609007" cy="585026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5EAE46F-3D3C-5AB8-2F18-640F36AA00F5}"/>
              </a:ext>
            </a:extLst>
          </p:cNvPr>
          <p:cNvCxnSpPr>
            <a:cxnSpLocks/>
            <a:stCxn id="25" idx="2"/>
            <a:endCxn id="7" idx="3"/>
          </p:cNvCxnSpPr>
          <p:nvPr/>
        </p:nvCxnSpPr>
        <p:spPr>
          <a:xfrm flipH="1" flipV="1">
            <a:off x="10321924" y="3844987"/>
            <a:ext cx="600076" cy="279338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D60D5C3-9DE7-2AA4-2414-BCDB21F9FB11}"/>
              </a:ext>
            </a:extLst>
          </p:cNvPr>
          <p:cNvCxnSpPr>
            <a:cxnSpLocks/>
            <a:stCxn id="24" idx="1"/>
            <a:endCxn id="7" idx="3"/>
          </p:cNvCxnSpPr>
          <p:nvPr/>
        </p:nvCxnSpPr>
        <p:spPr>
          <a:xfrm flipH="1" flipV="1">
            <a:off x="10321924" y="3844987"/>
            <a:ext cx="299114" cy="84285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D4FD6305-1376-4EC2-0537-08FDE3641B1D}"/>
              </a:ext>
            </a:extLst>
          </p:cNvPr>
          <p:cNvSpPr txBox="1"/>
          <p:nvPr/>
        </p:nvSpPr>
        <p:spPr>
          <a:xfrm>
            <a:off x="5414332" y="2032203"/>
            <a:ext cx="1478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Data sources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57ED8FF-3860-AC7B-4962-70CA0D7234AC}"/>
              </a:ext>
            </a:extLst>
          </p:cNvPr>
          <p:cNvSpPr txBox="1"/>
          <p:nvPr/>
        </p:nvSpPr>
        <p:spPr>
          <a:xfrm>
            <a:off x="10005018" y="1987609"/>
            <a:ext cx="1478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Users and use cases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ADF5E8C-ED9A-8595-324D-DB881BBF18DF}"/>
              </a:ext>
            </a:extLst>
          </p:cNvPr>
          <p:cNvSpPr/>
          <p:nvPr/>
        </p:nvSpPr>
        <p:spPr>
          <a:xfrm>
            <a:off x="7658100" y="5327771"/>
            <a:ext cx="438150" cy="400110"/>
          </a:xfrm>
          <a:prstGeom prst="ellipse">
            <a:avLst/>
          </a:prstGeom>
          <a:solidFill>
            <a:schemeClr val="bg1">
              <a:lumMod val="75000"/>
            </a:schemeClr>
          </a:solidFill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8BA8E8C-4BBD-BFE4-A8CA-465D6FAB5191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7877175" y="4927661"/>
            <a:ext cx="0" cy="40011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9B73B845-4BD9-2D6F-F020-3BB94071BEBC}"/>
              </a:ext>
            </a:extLst>
          </p:cNvPr>
          <p:cNvSpPr txBox="1"/>
          <p:nvPr/>
        </p:nvSpPr>
        <p:spPr>
          <a:xfrm>
            <a:off x="7131648" y="5733337"/>
            <a:ext cx="1478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Product Owner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AB1C41-CAFE-628B-29B6-2B354BE53D92}"/>
              </a:ext>
            </a:extLst>
          </p:cNvPr>
          <p:cNvSpPr txBox="1"/>
          <p:nvPr/>
        </p:nvSpPr>
        <p:spPr>
          <a:xfrm>
            <a:off x="8426755" y="5733337"/>
            <a:ext cx="14783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Product definition</a:t>
            </a:r>
          </a:p>
        </p:txBody>
      </p:sp>
      <p:sp>
        <p:nvSpPr>
          <p:cNvPr id="41" name="Flowchart: Document 40">
            <a:extLst>
              <a:ext uri="{FF2B5EF4-FFF2-40B4-BE49-F238E27FC236}">
                <a16:creationId xmlns:a16="http://schemas.microsoft.com/office/drawing/2014/main" id="{490DC8ED-37CB-A2DA-9E9A-9E969B122177}"/>
              </a:ext>
            </a:extLst>
          </p:cNvPr>
          <p:cNvSpPr/>
          <p:nvPr/>
        </p:nvSpPr>
        <p:spPr>
          <a:xfrm>
            <a:off x="8940800" y="5327771"/>
            <a:ext cx="479130" cy="400110"/>
          </a:xfrm>
          <a:prstGeom prst="flowChartDocument">
            <a:avLst/>
          </a:prstGeom>
          <a:solidFill>
            <a:schemeClr val="bg1">
              <a:lumMod val="75000"/>
            </a:schemeClr>
          </a:solidFill>
          <a:ln w="63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A1A6A59-2A01-D0B7-9E2A-CECA549B2C5E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180365" y="4927661"/>
            <a:ext cx="0" cy="400110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406210FE-9FC4-61F2-DB77-BAE350C1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664" y="2184431"/>
            <a:ext cx="4496721" cy="36004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A “packaged” set of data and components, that has:</a:t>
            </a:r>
          </a:p>
          <a:p>
            <a:pPr lvl="1"/>
            <a:r>
              <a:rPr lang="en-US" dirty="0"/>
              <a:t>Clear boundaries</a:t>
            </a:r>
          </a:p>
          <a:p>
            <a:pPr lvl="1"/>
            <a:r>
              <a:rPr lang="en-US" dirty="0"/>
              <a:t>One owner</a:t>
            </a:r>
          </a:p>
          <a:p>
            <a:pPr lvl="1"/>
            <a:r>
              <a:rPr lang="en-US" dirty="0"/>
              <a:t>A lifecycle</a:t>
            </a:r>
          </a:p>
          <a:p>
            <a:pPr lvl="1"/>
            <a:r>
              <a:rPr lang="en-US" dirty="0"/>
              <a:t>Identified users and benefits</a:t>
            </a:r>
          </a:p>
          <a:p>
            <a:pPr lvl="1"/>
            <a:r>
              <a:rPr lang="en-US" dirty="0"/>
              <a:t>Input and output interfaces</a:t>
            </a:r>
          </a:p>
          <a:p>
            <a:pPr lvl="1"/>
            <a:r>
              <a:rPr lang="en-US" dirty="0"/>
              <a:t>Understandable definition</a:t>
            </a:r>
          </a:p>
          <a:p>
            <a:pPr lvl="1"/>
            <a:r>
              <a:rPr lang="en-US" dirty="0"/>
              <a:t>“Data and code”!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980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AA1972-82C2-BD19-F0E8-63128B975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CE7EF91-BDE4-B8C6-839D-2A04DBBFB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context matters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54887E-ED80-D8E3-D9C9-A23BA2E03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Semantic interoperability of Data Products &amp; Domains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652122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7AC9399-D2F5-64C3-F12F-6DF7D66E6E95}"/>
              </a:ext>
            </a:extLst>
          </p:cNvPr>
          <p:cNvSpPr txBox="1">
            <a:spLocks/>
          </p:cNvSpPr>
          <p:nvPr/>
        </p:nvSpPr>
        <p:spPr>
          <a:xfrm>
            <a:off x="839788" y="938213"/>
            <a:ext cx="5157787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3600" dirty="0"/>
              <a:t>Data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E6C7BB9-72B6-98A1-3C43-714DF420CD1E}"/>
              </a:ext>
            </a:extLst>
          </p:cNvPr>
          <p:cNvSpPr txBox="1">
            <a:spLocks/>
          </p:cNvSpPr>
          <p:nvPr/>
        </p:nvSpPr>
        <p:spPr>
          <a:xfrm>
            <a:off x="6172200" y="938213"/>
            <a:ext cx="5183188" cy="8239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3600" dirty="0"/>
              <a:t>”</a:t>
            </a:r>
            <a:r>
              <a:rPr lang="fi-FI" sz="3600" dirty="0" err="1"/>
              <a:t>Productized</a:t>
            </a:r>
            <a:r>
              <a:rPr lang="fi-FI" sz="3600" dirty="0"/>
              <a:t>” data</a:t>
            </a:r>
          </a:p>
        </p:txBody>
      </p:sp>
      <p:pic>
        <p:nvPicPr>
          <p:cNvPr id="6" name="Picture 2" descr="brown and white beans on white ceramic plate">
            <a:extLst>
              <a:ext uri="{FF2B5EF4-FFF2-40B4-BE49-F238E27FC236}">
                <a16:creationId xmlns:a16="http://schemas.microsoft.com/office/drawing/2014/main" id="{B9155BB1-F89A-3ECE-3F9C-733D08FF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90485" y="2054225"/>
            <a:ext cx="2456392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affel Popcorn">
            <a:extLst>
              <a:ext uri="{FF2B5EF4-FFF2-40B4-BE49-F238E27FC236}">
                <a16:creationId xmlns:a16="http://schemas.microsoft.com/office/drawing/2014/main" id="{3AE7E297-DD4C-D3DF-11D3-5F309731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156" y="2009775"/>
            <a:ext cx="2181276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526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708BA-B423-3BA0-33BB-EFC7C9EA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 definition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EC458-F9B1-0AF1-0D6E-0523FDDE3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8495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GB" dirty="0"/>
              <a:t>Contents of the product: raw materials, allergens, production method…</a:t>
            </a:r>
          </a:p>
          <a:p>
            <a:pPr>
              <a:lnSpc>
                <a:spcPct val="110000"/>
              </a:lnSpc>
            </a:pPr>
            <a:r>
              <a:rPr lang="en-GB" dirty="0"/>
              <a:t>Instructions &amp; policies: what can be done with the product and how (microwave &amp; eat!)</a:t>
            </a:r>
          </a:p>
          <a:p>
            <a:pPr>
              <a:lnSpc>
                <a:spcPct val="110000"/>
              </a:lnSpc>
            </a:pPr>
            <a:r>
              <a:rPr lang="en-GB" dirty="0"/>
              <a:t>Warnings &amp; limitations: how the product is NOT to be used</a:t>
            </a:r>
          </a:p>
          <a:p>
            <a:pPr>
              <a:lnSpc>
                <a:spcPct val="110000"/>
              </a:lnSpc>
            </a:pPr>
            <a:r>
              <a:rPr lang="en-GB" dirty="0"/>
              <a:t>Technical information: size, structure, packaging material, recycling…</a:t>
            </a:r>
          </a:p>
          <a:p>
            <a:pPr>
              <a:lnSpc>
                <a:spcPct val="110000"/>
              </a:lnSpc>
            </a:pPr>
            <a:r>
              <a:rPr lang="en-GB" dirty="0"/>
              <a:t>Producer and their contact details</a:t>
            </a:r>
            <a:endParaRPr lang="en-US" dirty="0"/>
          </a:p>
        </p:txBody>
      </p:sp>
      <p:pic>
        <p:nvPicPr>
          <p:cNvPr id="4" name="Picture 4" descr="Taffel Popcorn">
            <a:extLst>
              <a:ext uri="{FF2B5EF4-FFF2-40B4-BE49-F238E27FC236}">
                <a16:creationId xmlns:a16="http://schemas.microsoft.com/office/drawing/2014/main" id="{EB5D1423-BF55-F24D-B2EF-9DCC4B2AC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106" y="1619755"/>
            <a:ext cx="2524944" cy="42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0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2749D-B5EE-42C6-ED5D-20898874C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Product metadata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B2FD1-1250-1C9C-F36D-A80C49FA0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dirty="0"/>
              <a:t>What information should we have in the “wrapper” for a Data Product?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chemeClr val="accent1"/>
                </a:solidFill>
              </a:rPr>
              <a:t>Contents</a:t>
            </a:r>
            <a:r>
              <a:rPr lang="en-GB" dirty="0"/>
              <a:t>: </a:t>
            </a:r>
            <a:r>
              <a:rPr lang="en-GB" b="1" dirty="0"/>
              <a:t>semantic description of the data 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chemeClr val="accent1"/>
                </a:solidFill>
              </a:rPr>
              <a:t>Instructions &amp; policies</a:t>
            </a:r>
            <a:r>
              <a:rPr lang="en-GB" dirty="0"/>
              <a:t>: what are the intended use cases, how to get access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chemeClr val="accent1"/>
                </a:solidFill>
              </a:rPr>
              <a:t>Warnings &amp; limitations</a:t>
            </a:r>
            <a:r>
              <a:rPr lang="en-GB" dirty="0"/>
              <a:t>: infosec, legal limitations (e.g. GDPR), deployment status (in production or just for testing?)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chemeClr val="accent1"/>
                </a:solidFill>
              </a:rPr>
              <a:t>Technical information</a:t>
            </a:r>
            <a:r>
              <a:rPr lang="en-GB" dirty="0"/>
              <a:t>: database objects, files, pipelines, authentication methods</a:t>
            </a: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chemeClr val="accent1"/>
                </a:solidFill>
              </a:rPr>
              <a:t>Producer</a:t>
            </a:r>
            <a:r>
              <a:rPr lang="en-GB" dirty="0"/>
              <a:t>: who owns the Data Product, who to ask for help, who is responsible for operations</a:t>
            </a:r>
          </a:p>
        </p:txBody>
      </p:sp>
    </p:spTree>
    <p:extLst>
      <p:ext uri="{BB962C8B-B14F-4D97-AF65-F5344CB8AC3E}">
        <p14:creationId xmlns:p14="http://schemas.microsoft.com/office/powerpoint/2010/main" val="16128080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D9D7-B6D5-E026-9BAE-1BFE2F837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need for semantics</a:t>
            </a:r>
            <a:endParaRPr lang="en-FI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C4FA697-24A8-2525-43F6-4AF9782BA8CE}"/>
              </a:ext>
            </a:extLst>
          </p:cNvPr>
          <p:cNvSpPr/>
          <p:nvPr/>
        </p:nvSpPr>
        <p:spPr>
          <a:xfrm>
            <a:off x="2512119" y="5021262"/>
            <a:ext cx="1309688" cy="7683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DATA PRODUCT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5AAD1E-A601-4D26-6EEB-D872DB209098}"/>
              </a:ext>
            </a:extLst>
          </p:cNvPr>
          <p:cNvSpPr/>
          <p:nvPr/>
        </p:nvSpPr>
        <p:spPr>
          <a:xfrm>
            <a:off x="4817864" y="5021262"/>
            <a:ext cx="1309688" cy="7683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DATA PRODUCT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2CEB23-3552-51AB-2FD9-FF81C72D7880}"/>
              </a:ext>
            </a:extLst>
          </p:cNvPr>
          <p:cNvSpPr/>
          <p:nvPr/>
        </p:nvSpPr>
        <p:spPr>
          <a:xfrm>
            <a:off x="7123608" y="5021262"/>
            <a:ext cx="1309688" cy="7683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DATA PRODUCT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3A46CD-4A4A-5761-7754-97FAD6A7A1D1}"/>
              </a:ext>
            </a:extLst>
          </p:cNvPr>
          <p:cNvSpPr/>
          <p:nvPr/>
        </p:nvSpPr>
        <p:spPr>
          <a:xfrm>
            <a:off x="2290565" y="4289116"/>
            <a:ext cx="1752796" cy="530451"/>
          </a:xfrm>
          <a:prstGeom prst="rect">
            <a:avLst/>
          </a:prstGeom>
          <a:ln w="6350"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cs typeface="Arial"/>
              </a:rPr>
              <a:t>Data Product Definition</a:t>
            </a:r>
            <a:endParaRPr lang="en-GB" sz="12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4E46C9-9C47-7DBD-4B85-355F4AC26930}"/>
              </a:ext>
            </a:extLst>
          </p:cNvPr>
          <p:cNvSpPr/>
          <p:nvPr/>
        </p:nvSpPr>
        <p:spPr>
          <a:xfrm>
            <a:off x="4596310" y="4289116"/>
            <a:ext cx="1752796" cy="530451"/>
          </a:xfrm>
          <a:prstGeom prst="rect">
            <a:avLst/>
          </a:prstGeom>
          <a:ln w="6350"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cs typeface="Arial"/>
              </a:rPr>
              <a:t>Data Product Definition</a:t>
            </a:r>
            <a:endParaRPr lang="en-GB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CE6965-BBCE-1810-0B82-3F513DC2850C}"/>
              </a:ext>
            </a:extLst>
          </p:cNvPr>
          <p:cNvSpPr/>
          <p:nvPr/>
        </p:nvSpPr>
        <p:spPr>
          <a:xfrm>
            <a:off x="6902055" y="4289116"/>
            <a:ext cx="1752796" cy="530451"/>
          </a:xfrm>
          <a:prstGeom prst="rect">
            <a:avLst/>
          </a:prstGeom>
          <a:ln w="6350"/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>
                <a:cs typeface="Arial"/>
              </a:rPr>
              <a:t>Data Product Definition</a:t>
            </a:r>
            <a:endParaRPr lang="en-GB" sz="120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2944893-8D5A-B277-87B6-1DA624322C56}"/>
              </a:ext>
            </a:extLst>
          </p:cNvPr>
          <p:cNvCxnSpPr>
            <a:cxnSpLocks/>
            <a:stCxn id="7" idx="2"/>
            <a:endCxn id="3" idx="0"/>
          </p:cNvCxnSpPr>
          <p:nvPr/>
        </p:nvCxnSpPr>
        <p:spPr>
          <a:xfrm>
            <a:off x="3166963" y="4819567"/>
            <a:ext cx="0" cy="201695"/>
          </a:xfrm>
          <a:prstGeom prst="straightConnector1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31E230A-8C2A-A0D5-96D9-09293FA89E23}"/>
              </a:ext>
            </a:extLst>
          </p:cNvPr>
          <p:cNvCxnSpPr>
            <a:cxnSpLocks/>
            <a:stCxn id="8" idx="2"/>
            <a:endCxn id="5" idx="0"/>
          </p:cNvCxnSpPr>
          <p:nvPr/>
        </p:nvCxnSpPr>
        <p:spPr>
          <a:xfrm>
            <a:off x="5472708" y="4819567"/>
            <a:ext cx="0" cy="201695"/>
          </a:xfrm>
          <a:prstGeom prst="straightConnector1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8210D28-EA55-9A84-7FAD-ABCAC14BA694}"/>
              </a:ext>
            </a:extLst>
          </p:cNvPr>
          <p:cNvCxnSpPr>
            <a:cxnSpLocks/>
            <a:stCxn id="9" idx="2"/>
            <a:endCxn id="6" idx="0"/>
          </p:cNvCxnSpPr>
          <p:nvPr/>
        </p:nvCxnSpPr>
        <p:spPr>
          <a:xfrm flipH="1">
            <a:off x="7778452" y="4819567"/>
            <a:ext cx="1" cy="201695"/>
          </a:xfrm>
          <a:prstGeom prst="straightConnector1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37D16FB-1A73-3F1C-8AEF-0BD1BFD73D97}"/>
              </a:ext>
            </a:extLst>
          </p:cNvPr>
          <p:cNvCxnSpPr>
            <a:cxnSpLocks/>
            <a:stCxn id="21" idx="3"/>
            <a:endCxn id="7" idx="0"/>
          </p:cNvCxnSpPr>
          <p:nvPr/>
        </p:nvCxnSpPr>
        <p:spPr>
          <a:xfrm flipH="1">
            <a:off x="3166963" y="3566176"/>
            <a:ext cx="983402" cy="72294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6B7C2A2-84CD-3138-277A-D7EF79368234}"/>
              </a:ext>
            </a:extLst>
          </p:cNvPr>
          <p:cNvCxnSpPr>
            <a:cxnSpLocks/>
            <a:stCxn id="21" idx="4"/>
            <a:endCxn id="8" idx="0"/>
          </p:cNvCxnSpPr>
          <p:nvPr/>
        </p:nvCxnSpPr>
        <p:spPr>
          <a:xfrm>
            <a:off x="5472708" y="3737284"/>
            <a:ext cx="0" cy="551832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099C5EC-51A6-FCDD-9CCF-DE6DC25A4C4E}"/>
              </a:ext>
            </a:extLst>
          </p:cNvPr>
          <p:cNvCxnSpPr>
            <a:cxnSpLocks/>
            <a:stCxn id="21" idx="5"/>
            <a:endCxn id="9" idx="0"/>
          </p:cNvCxnSpPr>
          <p:nvPr/>
        </p:nvCxnSpPr>
        <p:spPr>
          <a:xfrm>
            <a:off x="6795051" y="3566176"/>
            <a:ext cx="983402" cy="72294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5" name="Graphic 34" descr="Head with gears with solid fill">
            <a:extLst>
              <a:ext uri="{FF2B5EF4-FFF2-40B4-BE49-F238E27FC236}">
                <a16:creationId xmlns:a16="http://schemas.microsoft.com/office/drawing/2014/main" id="{FD10F23A-CDAD-CD04-96E8-4789B04DA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02379" y="1587791"/>
            <a:ext cx="450642" cy="450642"/>
          </a:xfrm>
          <a:prstGeom prst="rect">
            <a:avLst/>
          </a:prstGeom>
        </p:spPr>
      </p:pic>
      <p:pic>
        <p:nvPicPr>
          <p:cNvPr id="37" name="Graphic 36" descr="Robot with solid fill">
            <a:extLst>
              <a:ext uri="{FF2B5EF4-FFF2-40B4-BE49-F238E27FC236}">
                <a16:creationId xmlns:a16="http://schemas.microsoft.com/office/drawing/2014/main" id="{E9352ACB-B57F-FC5C-7265-A7CB3A003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6473" y="1637933"/>
            <a:ext cx="591444" cy="591444"/>
          </a:xfrm>
          <a:prstGeom prst="rect">
            <a:avLst/>
          </a:prstGeom>
        </p:spPr>
      </p:pic>
      <p:pic>
        <p:nvPicPr>
          <p:cNvPr id="43" name="Graphic 42" descr="Robot with solid fill">
            <a:extLst>
              <a:ext uri="{FF2B5EF4-FFF2-40B4-BE49-F238E27FC236}">
                <a16:creationId xmlns:a16="http://schemas.microsoft.com/office/drawing/2014/main" id="{D99F4A47-7248-4329-FE34-0630B374D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23608" y="2078338"/>
            <a:ext cx="591444" cy="591444"/>
          </a:xfrm>
          <a:prstGeom prst="rect">
            <a:avLst/>
          </a:prstGeom>
        </p:spPr>
      </p:pic>
      <p:pic>
        <p:nvPicPr>
          <p:cNvPr id="44" name="Graphic 43" descr="Robot with solid fill">
            <a:extLst>
              <a:ext uri="{FF2B5EF4-FFF2-40B4-BE49-F238E27FC236}">
                <a16:creationId xmlns:a16="http://schemas.microsoft.com/office/drawing/2014/main" id="{270FC323-A82F-BE19-F7D9-B7F35B7424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81522" y="1533531"/>
            <a:ext cx="591444" cy="591444"/>
          </a:xfrm>
          <a:prstGeom prst="rect">
            <a:avLst/>
          </a:prstGeom>
        </p:spPr>
      </p:pic>
      <p:pic>
        <p:nvPicPr>
          <p:cNvPr id="45" name="Graphic 44" descr="Robot with solid fill">
            <a:extLst>
              <a:ext uri="{FF2B5EF4-FFF2-40B4-BE49-F238E27FC236}">
                <a16:creationId xmlns:a16="http://schemas.microsoft.com/office/drawing/2014/main" id="{BF16AC38-E748-0D5C-2BB0-2840A11190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7146" y="2051208"/>
            <a:ext cx="591444" cy="591444"/>
          </a:xfrm>
          <a:prstGeom prst="rect">
            <a:avLst/>
          </a:prstGeom>
        </p:spPr>
      </p:pic>
      <p:pic>
        <p:nvPicPr>
          <p:cNvPr id="46" name="Graphic 45" descr="Head with gears with solid fill">
            <a:extLst>
              <a:ext uri="{FF2B5EF4-FFF2-40B4-BE49-F238E27FC236}">
                <a16:creationId xmlns:a16="http://schemas.microsoft.com/office/drawing/2014/main" id="{FEB43607-B162-94EB-1264-020B0B88FF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92719" y="1653031"/>
            <a:ext cx="450642" cy="450642"/>
          </a:xfrm>
          <a:prstGeom prst="rect">
            <a:avLst/>
          </a:prstGeom>
        </p:spPr>
      </p:pic>
      <p:pic>
        <p:nvPicPr>
          <p:cNvPr id="47" name="Graphic 46" descr="Head with gears with solid fill">
            <a:extLst>
              <a:ext uri="{FF2B5EF4-FFF2-40B4-BE49-F238E27FC236}">
                <a16:creationId xmlns:a16="http://schemas.microsoft.com/office/drawing/2014/main" id="{1743EE4F-A81B-9748-66EF-2250AB2CA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2966" y="2078338"/>
            <a:ext cx="450642" cy="450642"/>
          </a:xfrm>
          <a:prstGeom prst="rect">
            <a:avLst/>
          </a:prstGeom>
        </p:spPr>
      </p:pic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056CA7D-3049-C2E5-E43C-25D8162540F1}"/>
              </a:ext>
            </a:extLst>
          </p:cNvPr>
          <p:cNvCxnSpPr>
            <a:cxnSpLocks/>
          </p:cNvCxnSpPr>
          <p:nvPr/>
        </p:nvCxnSpPr>
        <p:spPr>
          <a:xfrm>
            <a:off x="3592719" y="2528980"/>
            <a:ext cx="343134" cy="297633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5ECEDCD2-6AD1-4D81-6A81-1C65FF7360EA}"/>
              </a:ext>
            </a:extLst>
          </p:cNvPr>
          <p:cNvSpPr/>
          <p:nvPr/>
        </p:nvSpPr>
        <p:spPr>
          <a:xfrm>
            <a:off x="3602633" y="2568884"/>
            <a:ext cx="3740150" cy="1168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Enterprise </a:t>
            </a:r>
          </a:p>
          <a:p>
            <a:pPr algn="ctr"/>
            <a:r>
              <a:rPr lang="en-GB" dirty="0"/>
              <a:t>Knowledge Graph</a:t>
            </a:r>
            <a:endParaRPr lang="en-FI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61CF75F-0ECF-A044-1BBE-1ECEABA2CB06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3886200" y="2103673"/>
            <a:ext cx="264165" cy="636319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B6F1BC6-5D2B-A7D9-D239-9A8DD899F113}"/>
              </a:ext>
            </a:extLst>
          </p:cNvPr>
          <p:cNvCxnSpPr>
            <a:cxnSpLocks/>
          </p:cNvCxnSpPr>
          <p:nvPr/>
        </p:nvCxnSpPr>
        <p:spPr>
          <a:xfrm>
            <a:off x="4741809" y="2242520"/>
            <a:ext cx="76055" cy="364155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7C6FEB5-03FB-A1C6-D11B-9AA96E1ACD9B}"/>
              </a:ext>
            </a:extLst>
          </p:cNvPr>
          <p:cNvCxnSpPr>
            <a:cxnSpLocks/>
            <a:stCxn id="35" idx="2"/>
            <a:endCxn id="21" idx="0"/>
          </p:cNvCxnSpPr>
          <p:nvPr/>
        </p:nvCxnSpPr>
        <p:spPr>
          <a:xfrm flipH="1">
            <a:off x="5472708" y="2038433"/>
            <a:ext cx="54992" cy="530451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6CFA912-9C13-ABB9-7CAF-8D1487EC42A8}"/>
              </a:ext>
            </a:extLst>
          </p:cNvPr>
          <p:cNvCxnSpPr>
            <a:cxnSpLocks/>
          </p:cNvCxnSpPr>
          <p:nvPr/>
        </p:nvCxnSpPr>
        <p:spPr>
          <a:xfrm flipH="1">
            <a:off x="6096000" y="2124975"/>
            <a:ext cx="171450" cy="48170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6FDA829-C715-7239-BED6-E6281C9E6271}"/>
              </a:ext>
            </a:extLst>
          </p:cNvPr>
          <p:cNvCxnSpPr>
            <a:cxnSpLocks/>
          </p:cNvCxnSpPr>
          <p:nvPr/>
        </p:nvCxnSpPr>
        <p:spPr>
          <a:xfrm flipH="1">
            <a:off x="6621859" y="2464482"/>
            <a:ext cx="129480" cy="234251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D819E53-BA3F-8004-9C3B-E94930768F68}"/>
              </a:ext>
            </a:extLst>
          </p:cNvPr>
          <p:cNvCxnSpPr>
            <a:cxnSpLocks/>
          </p:cNvCxnSpPr>
          <p:nvPr/>
        </p:nvCxnSpPr>
        <p:spPr>
          <a:xfrm flipH="1">
            <a:off x="7010400" y="2633382"/>
            <a:ext cx="225425" cy="193231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47E980A-7D80-BAD4-874E-5ACA3547FD60}"/>
              </a:ext>
            </a:extLst>
          </p:cNvPr>
          <p:cNvSpPr txBox="1"/>
          <p:nvPr/>
        </p:nvSpPr>
        <p:spPr>
          <a:xfrm>
            <a:off x="7828260" y="2581607"/>
            <a:ext cx="3105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Data Product Definitions need to expose semantics for enterprise-wide discoverability </a:t>
            </a:r>
            <a:r>
              <a:rPr lang="en-GB" sz="1600" i="1" dirty="0"/>
              <a:t>across domains</a:t>
            </a:r>
            <a:endParaRPr lang="en-FI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C4A28-8C4D-ECD6-08E8-DB2260F213EE}"/>
              </a:ext>
            </a:extLst>
          </p:cNvPr>
          <p:cNvSpPr txBox="1"/>
          <p:nvPr/>
        </p:nvSpPr>
        <p:spPr>
          <a:xfrm>
            <a:off x="8654851" y="4323507"/>
            <a:ext cx="199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“This product is about Customers and Deliveries”</a:t>
            </a:r>
            <a:endParaRPr lang="en-FI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4EB972-054C-AC72-E243-3A1A33F46187}"/>
              </a:ext>
            </a:extLst>
          </p:cNvPr>
          <p:cNvSpPr txBox="1"/>
          <p:nvPr/>
        </p:nvSpPr>
        <p:spPr>
          <a:xfrm>
            <a:off x="296279" y="4323508"/>
            <a:ext cx="199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/>
              <a:t>“This product is about Leads and Prospects”</a:t>
            </a:r>
            <a:endParaRPr lang="en-FI" sz="1200" dirty="0"/>
          </a:p>
        </p:txBody>
      </p:sp>
    </p:spTree>
    <p:extLst>
      <p:ext uri="{BB962C8B-B14F-4D97-AF65-F5344CB8AC3E}">
        <p14:creationId xmlns:p14="http://schemas.microsoft.com/office/powerpoint/2010/main" val="26382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3C065E-0FDC-3131-AD86-724AB467A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me</a:t>
            </a:r>
            <a:endParaRPr lang="en-FI" dirty="0"/>
          </a:p>
        </p:txBody>
      </p:sp>
      <p:pic>
        <p:nvPicPr>
          <p:cNvPr id="5" name="Google Shape;102;p19">
            <a:extLst>
              <a:ext uri="{FF2B5EF4-FFF2-40B4-BE49-F238E27FC236}">
                <a16:creationId xmlns:a16="http://schemas.microsoft.com/office/drawing/2014/main" id="{DC12F528-1ECA-69CC-7C30-AF4FA526E6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84107" y="1808712"/>
            <a:ext cx="2859576" cy="285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04;p19">
            <a:extLst>
              <a:ext uri="{FF2B5EF4-FFF2-40B4-BE49-F238E27FC236}">
                <a16:creationId xmlns:a16="http://schemas.microsoft.com/office/drawing/2014/main" id="{1ACACEEA-67BF-54AD-FEA1-D41A58EB79D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3188" y="4813879"/>
            <a:ext cx="2441400" cy="769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00;p19">
            <a:extLst>
              <a:ext uri="{FF2B5EF4-FFF2-40B4-BE49-F238E27FC236}">
                <a16:creationId xmlns:a16="http://schemas.microsoft.com/office/drawing/2014/main" id="{6DB3E196-0713-EAF3-A372-812E8BA35308}"/>
              </a:ext>
            </a:extLst>
          </p:cNvPr>
          <p:cNvSpPr/>
          <p:nvPr/>
        </p:nvSpPr>
        <p:spPr>
          <a:xfrm>
            <a:off x="867874" y="1538274"/>
            <a:ext cx="3975600" cy="5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latin typeface="Arial" panose="020B0604020202020204" pitchFamily="34" charset="0"/>
                <a:ea typeface="Poppins SemiBold"/>
                <a:cs typeface="Arial" panose="020B0604020202020204" pitchFamily="34" charset="0"/>
                <a:sym typeface="Poppins SemiBold"/>
              </a:rPr>
              <a:t>Juha Korpela</a:t>
            </a:r>
            <a:endParaRPr sz="2000"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Google Shape;103;p19">
            <a:extLst>
              <a:ext uri="{FF2B5EF4-FFF2-40B4-BE49-F238E27FC236}">
                <a16:creationId xmlns:a16="http://schemas.microsoft.com/office/drawing/2014/main" id="{1EC3FE7A-431F-D0C5-B5A4-4D9F5E5CB992}"/>
              </a:ext>
            </a:extLst>
          </p:cNvPr>
          <p:cNvSpPr/>
          <p:nvPr/>
        </p:nvSpPr>
        <p:spPr>
          <a:xfrm>
            <a:off x="748497" y="1973250"/>
            <a:ext cx="7670884" cy="4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0FF"/>
              </a:buClr>
              <a:buSzPts val="1200"/>
              <a:buFont typeface="Poppins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Based in Helsinki, Finland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0FF"/>
              </a:buClr>
              <a:buSzPts val="1200"/>
              <a:buFont typeface="Poppins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15+ years in Data Management in a variety of industries with diverse expertise: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914400" lvl="1" indent="-304800">
              <a:buClr>
                <a:schemeClr val="dk1"/>
              </a:buClr>
              <a:buSzPts val="1200"/>
              <a:buFont typeface="Poppins"/>
              <a:buChar char="○"/>
            </a:pPr>
            <a:r>
              <a:rPr lang="en-GB" sz="140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Data Products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</a:pPr>
            <a:r>
              <a:rPr lang="en" sz="140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Data Governance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</a:pPr>
            <a:r>
              <a:rPr lang="en" sz="140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Data Modeling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</a:pPr>
            <a:r>
              <a:rPr lang="en" sz="140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Data Engineering</a:t>
            </a:r>
            <a:endParaRPr sz="140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oppins"/>
              <a:buChar char="○"/>
            </a:pPr>
            <a:r>
              <a:rPr lang="en" sz="140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Data Strategy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0FF"/>
              </a:buClr>
              <a:buSzPts val="1200"/>
              <a:buFont typeface="Poppins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Entrepreneur &amp; Consultant @ </a:t>
            </a: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  <a:hlinkClick r:id="rId4"/>
              </a:rPr>
              <a:t>Datakor Consulting</a:t>
            </a:r>
            <a:endParaRPr lang="en" sz="160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0FF"/>
              </a:buClr>
              <a:buSzPts val="1200"/>
              <a:buFont typeface="Poppins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Founder &amp; Chairman @ </a:t>
            </a: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  <a:hlinkClick r:id="rId5"/>
              </a:rPr>
              <a:t>Helsinki Data Week</a:t>
            </a:r>
            <a:endParaRPr lang="en" sz="160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0FF"/>
              </a:buClr>
              <a:buSzPts val="1200"/>
              <a:buFont typeface="Poppins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Podcast host @ </a:t>
            </a: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  <a:hlinkClick r:id="rId6"/>
              </a:rPr>
              <a:t>Helsinki Data Mafia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0FF"/>
              </a:buClr>
              <a:buSzPts val="1200"/>
              <a:buFont typeface="Poppins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Speaker: Data Day Texas, IRM UK Enterprise Data, Data Mesh Live...</a:t>
            </a: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0FF"/>
              </a:buClr>
              <a:buSzPts val="1200"/>
              <a:buFont typeface="Poppins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ex-CPO @ Ellie Technologies Inc.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Poppins"/>
              <a:cs typeface="Arial" panose="020B0604020202020204" pitchFamily="34" charset="0"/>
              <a:sym typeface="Poppins"/>
            </a:endParaRPr>
          </a:p>
          <a:p>
            <a:pPr marL="457200" lvl="0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D50FF"/>
              </a:buClr>
              <a:buSzPts val="1200"/>
              <a:buFont typeface="Poppins"/>
              <a:buChar char="●"/>
            </a:pPr>
            <a:r>
              <a:rPr lang="en" sz="1600" dirty="0">
                <a:solidFill>
                  <a:schemeClr val="dk1"/>
                </a:solidFill>
                <a:latin typeface="Arial" panose="020B0604020202020204" pitchFamily="34" charset="0"/>
                <a:ea typeface="Poppins"/>
                <a:cs typeface="Arial" panose="020B0604020202020204" pitchFamily="34" charset="0"/>
                <a:sym typeface="Poppins"/>
              </a:rPr>
              <a:t>ex-Head of Data Platform @ UPM-Kymmene Oyj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1805C4-8A8C-C7D6-03A1-2F9B3D03189A}"/>
              </a:ext>
            </a:extLst>
          </p:cNvPr>
          <p:cNvSpPr txBox="1"/>
          <p:nvPr/>
        </p:nvSpPr>
        <p:spPr>
          <a:xfrm>
            <a:off x="9029632" y="5726440"/>
            <a:ext cx="216851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Follow me on LinkedIn:</a:t>
            </a:r>
          </a:p>
          <a:p>
            <a:pPr algn="ctr"/>
            <a:r>
              <a:rPr lang="en-FI" sz="1400" u="sng" dirty="0">
                <a:solidFill>
                  <a:schemeClr val="accent1"/>
                </a:solidFill>
              </a:rPr>
              <a:t>linkedin.com/in/</a:t>
            </a:r>
            <a:r>
              <a:rPr lang="en-FI" sz="1400" u="sng" dirty="0" err="1">
                <a:solidFill>
                  <a:schemeClr val="accent1"/>
                </a:solidFill>
              </a:rPr>
              <a:t>jkorpela</a:t>
            </a:r>
            <a:endParaRPr lang="en-GB" sz="1400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29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1E288-F945-4A3F-92DB-C1E227C8E6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4CC376-B47C-3D51-5B01-7981482B3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modeling as the key to context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05EC1A-7C0F-8BBA-B1D9-C2F361B0F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Capturing semantics &amp; structure 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899707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 idx="4294967295"/>
          </p:nvPr>
        </p:nvSpPr>
        <p:spPr>
          <a:xfrm>
            <a:off x="610233" y="276200"/>
            <a:ext cx="10698800" cy="14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en" sz="4000" dirty="0">
                <a:solidFill>
                  <a:schemeClr val="dk1"/>
                </a:solidFill>
              </a:rPr>
              <a:t>Three levels of data modeling</a:t>
            </a:r>
            <a:endParaRPr sz="4000" dirty="0">
              <a:solidFill>
                <a:schemeClr val="dk1"/>
              </a:solidFill>
            </a:endParaRPr>
          </a:p>
        </p:txBody>
      </p:sp>
      <p:sp>
        <p:nvSpPr>
          <p:cNvPr id="151" name="Google Shape;151;p24"/>
          <p:cNvSpPr/>
          <p:nvPr/>
        </p:nvSpPr>
        <p:spPr>
          <a:xfrm>
            <a:off x="7379345" y="3454400"/>
            <a:ext cx="914000" cy="1120000"/>
          </a:xfrm>
          <a:prstGeom prst="chevron">
            <a:avLst>
              <a:gd name="adj" fmla="val 50000"/>
            </a:avLst>
          </a:prstGeom>
          <a:solidFill>
            <a:srgbClr val="3D50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B0B0B"/>
              </a:buClr>
              <a:buSzPts val="1800"/>
            </a:pPr>
            <a:endParaRPr sz="2400">
              <a:solidFill>
                <a:srgbClr val="0B0B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1338800" y="3747210"/>
            <a:ext cx="2115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400" dirty="0">
                <a:solidFill>
                  <a:srgbClr val="3D50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Conceptual</a:t>
            </a:r>
            <a:endParaRPr sz="2400" dirty="0">
              <a:solidFill>
                <a:srgbClr val="3D50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3" name="Google Shape;153;p24"/>
          <p:cNvSpPr/>
          <p:nvPr/>
        </p:nvSpPr>
        <p:spPr>
          <a:xfrm flipH="1">
            <a:off x="1432797" y="2459132"/>
            <a:ext cx="9326400" cy="438800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2235E6"/>
              </a:gs>
              <a:gs pos="37000">
                <a:srgbClr val="4D44F2"/>
              </a:gs>
              <a:gs pos="100000">
                <a:srgbClr val="7752FE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B0B0B"/>
              </a:buClr>
              <a:buSzPts val="1800"/>
            </a:pPr>
            <a:endParaRPr sz="2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9063937" y="2133201"/>
            <a:ext cx="1506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r">
              <a:buClr>
                <a:srgbClr val="0B0B0B"/>
              </a:buClr>
              <a:buSzPts val="1400"/>
            </a:pPr>
            <a:r>
              <a:rPr lang="en" sz="2400">
                <a:solidFill>
                  <a:srgbClr val="0B0B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IT</a:t>
            </a:r>
            <a:endParaRPr sz="1867">
              <a:solidFill>
                <a:srgbClr val="0B0B0B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6" name="Google Shape;156;p24"/>
          <p:cNvSpPr/>
          <p:nvPr/>
        </p:nvSpPr>
        <p:spPr>
          <a:xfrm>
            <a:off x="3556400" y="3454400"/>
            <a:ext cx="914000" cy="1120000"/>
          </a:xfrm>
          <a:prstGeom prst="chevron">
            <a:avLst>
              <a:gd name="adj" fmla="val 50000"/>
            </a:avLst>
          </a:prstGeom>
          <a:solidFill>
            <a:srgbClr val="3D50FF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B0B0B"/>
              </a:buClr>
              <a:buSzPts val="1800"/>
            </a:pPr>
            <a:endParaRPr sz="2400">
              <a:solidFill>
                <a:srgbClr val="0B0B0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772268" y="5181600"/>
            <a:ext cx="29464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" sz="2000" dirty="0">
                <a:solidFill>
                  <a:srgbClr val="3D50F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What the business looks like in data terms</a:t>
            </a:r>
            <a:endParaRPr sz="2000" dirty="0">
              <a:solidFill>
                <a:srgbClr val="3D50F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4748823" y="3749273"/>
            <a:ext cx="2115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>
            <a:defPPr>
              <a:defRPr lang="en-FI"/>
            </a:defPPr>
            <a:lvl1pPr algn="ctr">
              <a:buClr>
                <a:schemeClr val="dk1"/>
              </a:buClr>
              <a:buSzPts val="1100"/>
              <a:defRPr sz="2400">
                <a:solidFill>
                  <a:srgbClr val="3D50FF"/>
                </a:solidFill>
                <a:latin typeface="Poppins SemiBold"/>
                <a:ea typeface="Poppins SemiBold"/>
                <a:cs typeface="Poppins SemiBold"/>
              </a:defRPr>
            </a:lvl1pPr>
          </a:lstStyle>
          <a:p>
            <a:r>
              <a:rPr lang="en" dirty="0">
                <a:sym typeface="Poppins SemiBold"/>
              </a:rPr>
              <a:t>Logical</a:t>
            </a:r>
            <a:endParaRPr dirty="0">
              <a:sym typeface="Poppins SemiBold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8552400" y="3750750"/>
            <a:ext cx="2115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>
            <a:defPPr>
              <a:defRPr lang="en-FI"/>
            </a:defPPr>
            <a:lvl1pPr algn="ctr">
              <a:buClr>
                <a:schemeClr val="dk1"/>
              </a:buClr>
              <a:buSzPts val="1100"/>
              <a:defRPr sz="2400">
                <a:solidFill>
                  <a:srgbClr val="3D50FF"/>
                </a:solidFill>
                <a:latin typeface="Poppins SemiBold"/>
                <a:ea typeface="Poppins SemiBold"/>
                <a:cs typeface="Poppins SemiBold"/>
              </a:defRPr>
            </a:lvl1pPr>
          </a:lstStyle>
          <a:p>
            <a:r>
              <a:rPr lang="en" dirty="0">
                <a:sym typeface="Poppins SemiBold"/>
              </a:rPr>
              <a:t>Physical</a:t>
            </a:r>
            <a:endParaRPr dirty="0">
              <a:sym typeface="Poppins SemiBold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4146047" y="5176625"/>
            <a:ext cx="3304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>
            <a:defPPr>
              <a:defRPr lang="en-FI"/>
            </a:defPPr>
            <a:lvl1pPr algn="ctr">
              <a:buClr>
                <a:schemeClr val="dk1"/>
              </a:buClr>
              <a:buSzPts val="1100"/>
              <a:defRPr sz="2000">
                <a:solidFill>
                  <a:srgbClr val="3D50FF"/>
                </a:solidFill>
                <a:latin typeface="Poppins SemiBold"/>
                <a:ea typeface="Poppins SemiBold"/>
                <a:cs typeface="Poppins SemiBold"/>
              </a:defRPr>
            </a:lvl1pPr>
          </a:lstStyle>
          <a:p>
            <a:r>
              <a:rPr lang="en" dirty="0">
                <a:sym typeface="Poppins SemiBold"/>
              </a:rPr>
              <a:t>How the data should be organized for the use case</a:t>
            </a:r>
            <a:endParaRPr dirty="0">
              <a:sym typeface="Poppins SemiBold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8004149" y="5152404"/>
            <a:ext cx="3304800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>
            <a:defPPr>
              <a:defRPr lang="en-FI"/>
            </a:defPPr>
            <a:lvl1pPr algn="ctr">
              <a:buClr>
                <a:schemeClr val="dk1"/>
              </a:buClr>
              <a:buSzPts val="1100"/>
              <a:defRPr sz="2000">
                <a:solidFill>
                  <a:srgbClr val="3D50FF"/>
                </a:solidFill>
                <a:latin typeface="Poppins SemiBold"/>
                <a:ea typeface="Poppins SemiBold"/>
                <a:cs typeface="Poppins SemiBold"/>
              </a:defRPr>
            </a:lvl1pPr>
          </a:lstStyle>
          <a:p>
            <a:r>
              <a:rPr lang="en" dirty="0">
                <a:sym typeface="Poppins SemiBold"/>
              </a:rPr>
              <a:t>How to implement the model with a particular technology</a:t>
            </a:r>
            <a:endParaRPr dirty="0">
              <a:sym typeface="Poppins SemiBold"/>
            </a:endParaRPr>
          </a:p>
        </p:txBody>
      </p:sp>
      <p:sp>
        <p:nvSpPr>
          <p:cNvPr id="2" name="Google Shape;120;p21">
            <a:extLst>
              <a:ext uri="{FF2B5EF4-FFF2-40B4-BE49-F238E27FC236}">
                <a16:creationId xmlns:a16="http://schemas.microsoft.com/office/drawing/2014/main" id="{85B28B1C-1552-9AC2-006A-1AB1DBDBA9B1}"/>
              </a:ext>
            </a:extLst>
          </p:cNvPr>
          <p:cNvSpPr txBox="1"/>
          <p:nvPr/>
        </p:nvSpPr>
        <p:spPr>
          <a:xfrm>
            <a:off x="1684566" y="2133205"/>
            <a:ext cx="165553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Clr>
                <a:srgbClr val="0B0B0B"/>
              </a:buClr>
              <a:buSzPts val="1400"/>
            </a:pPr>
            <a:r>
              <a:rPr lang="en" sz="2400" dirty="0">
                <a:solidFill>
                  <a:srgbClr val="0B0B0B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Business</a:t>
            </a:r>
            <a:endParaRPr sz="1867" dirty="0">
              <a:solidFill>
                <a:srgbClr val="0B0B0B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/>
      <p:bldP spid="156" grpId="0" animBg="1"/>
      <p:bldP spid="157" grpId="0"/>
      <p:bldP spid="158" grpId="0"/>
      <p:bldP spid="159" grpId="0"/>
      <p:bldP spid="160" grpId="0"/>
      <p:bldP spid="16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89F9-4903-5546-6FCF-DF73BD9F9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Capturing context with data models</a:t>
            </a:r>
            <a:endParaRPr lang="en-US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3209D128-07FF-71EB-0315-546EB02A4EB5}"/>
              </a:ext>
            </a:extLst>
          </p:cNvPr>
          <p:cNvSpPr txBox="1">
            <a:spLocks/>
          </p:cNvSpPr>
          <p:nvPr/>
        </p:nvSpPr>
        <p:spPr>
          <a:xfrm>
            <a:off x="475169" y="4969260"/>
            <a:ext cx="5157787" cy="82391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2000" dirty="0" err="1"/>
              <a:t>Conceptual</a:t>
            </a:r>
            <a:r>
              <a:rPr lang="fi-FI" sz="2000" dirty="0"/>
              <a:t> </a:t>
            </a:r>
            <a:r>
              <a:rPr lang="fi-FI" sz="2000" dirty="0" err="1"/>
              <a:t>model</a:t>
            </a:r>
            <a:r>
              <a:rPr lang="fi-FI" sz="2000" dirty="0"/>
              <a:t>: </a:t>
            </a:r>
            <a:r>
              <a:rPr lang="fi-FI" sz="2000" dirty="0" err="1"/>
              <a:t>semantics</a:t>
            </a:r>
            <a:endParaRPr lang="fi-FI" sz="2000" dirty="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2612C10-FE02-E42B-F5B5-E47BE789033A}"/>
              </a:ext>
            </a:extLst>
          </p:cNvPr>
          <p:cNvSpPr txBox="1">
            <a:spLocks/>
          </p:cNvSpPr>
          <p:nvPr/>
        </p:nvSpPr>
        <p:spPr>
          <a:xfrm>
            <a:off x="6326981" y="4961130"/>
            <a:ext cx="5183188" cy="823912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sz="2000" dirty="0"/>
              <a:t>Logical model: use case-specific structure</a:t>
            </a:r>
          </a:p>
        </p:txBody>
      </p:sp>
      <p:pic>
        <p:nvPicPr>
          <p:cNvPr id="6" name="Content Placeholder 12">
            <a:extLst>
              <a:ext uri="{FF2B5EF4-FFF2-40B4-BE49-F238E27FC236}">
                <a16:creationId xmlns:a16="http://schemas.microsoft.com/office/drawing/2014/main" id="{292D186A-0CBF-43C5-B0A6-78574A68CD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2377215"/>
            <a:ext cx="4006850" cy="265333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9AAC5425-3853-F37D-6D45-8F840E58F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30831"/>
            <a:ext cx="4431726" cy="206467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EE5F29-E02D-0EF4-3A95-9AA6644AA78F}"/>
              </a:ext>
            </a:extLst>
          </p:cNvPr>
          <p:cNvSpPr txBox="1"/>
          <p:nvPr/>
        </p:nvSpPr>
        <p:spPr>
          <a:xfrm>
            <a:off x="1104757" y="1690688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Business entities and relationships of the domain</a:t>
            </a:r>
            <a:endParaRPr lang="en-FI" dirty="0">
              <a:solidFill>
                <a:schemeClr val="accent1"/>
              </a:solidFill>
            </a:endParaRPr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CF737D92-116C-29B6-FF42-4B7B4A9B86BF}"/>
              </a:ext>
            </a:extLst>
          </p:cNvPr>
          <p:cNvSpPr/>
          <p:nvPr/>
        </p:nvSpPr>
        <p:spPr>
          <a:xfrm rot="10800000">
            <a:off x="2748686" y="2338002"/>
            <a:ext cx="305375" cy="468697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527C08A6-B102-F622-CA11-4ADFBF79A5F7}"/>
              </a:ext>
            </a:extLst>
          </p:cNvPr>
          <p:cNvSpPr/>
          <p:nvPr/>
        </p:nvSpPr>
        <p:spPr>
          <a:xfrm rot="5400000">
            <a:off x="5911165" y="3120874"/>
            <a:ext cx="304800" cy="861219"/>
          </a:xfrm>
          <a:prstGeom prst="up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94331C-B2A9-04A4-2574-464C27741D4F}"/>
              </a:ext>
            </a:extLst>
          </p:cNvPr>
          <p:cNvSpPr txBox="1"/>
          <p:nvPr/>
        </p:nvSpPr>
        <p:spPr>
          <a:xfrm>
            <a:off x="5190695" y="3703883"/>
            <a:ext cx="1803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Derived design of a Data Product</a:t>
            </a:r>
            <a:endParaRPr lang="en-FI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42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/>
          <p:nvPr/>
        </p:nvSpPr>
        <p:spPr>
          <a:xfrm>
            <a:off x="6459833" y="2635884"/>
            <a:ext cx="3263472" cy="2567232"/>
          </a:xfrm>
          <a:prstGeom prst="cloud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39285"/>
            </a:pPr>
            <a:r>
              <a:rPr lang="en-GB" dirty="0"/>
              <a:t>Business-driven data design &amp; development</a:t>
            </a:r>
            <a:endParaRPr dirty="0"/>
          </a:p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97" name="Google Shape;97;p15"/>
          <p:cNvSpPr/>
          <p:nvPr/>
        </p:nvSpPr>
        <p:spPr>
          <a:xfrm>
            <a:off x="1197217" y="2862500"/>
            <a:ext cx="839600" cy="615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8" name="Google Shape;98;p15"/>
          <p:cNvSpPr/>
          <p:nvPr/>
        </p:nvSpPr>
        <p:spPr>
          <a:xfrm>
            <a:off x="1197217" y="3611907"/>
            <a:ext cx="839600" cy="615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99" name="Google Shape;99;p15"/>
          <p:cNvSpPr/>
          <p:nvPr/>
        </p:nvSpPr>
        <p:spPr>
          <a:xfrm>
            <a:off x="1197217" y="4361313"/>
            <a:ext cx="839600" cy="615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0" name="Google Shape;100;p15"/>
          <p:cNvSpPr/>
          <p:nvPr/>
        </p:nvSpPr>
        <p:spPr>
          <a:xfrm>
            <a:off x="2699917" y="2582500"/>
            <a:ext cx="1156400" cy="26740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1" name="Google Shape;101;p15"/>
          <p:cNvSpPr/>
          <p:nvPr/>
        </p:nvSpPr>
        <p:spPr>
          <a:xfrm>
            <a:off x="3856317" y="2582500"/>
            <a:ext cx="1156400" cy="26740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2" name="Google Shape;102;p15"/>
          <p:cNvSpPr/>
          <p:nvPr/>
        </p:nvSpPr>
        <p:spPr>
          <a:xfrm>
            <a:off x="5012717" y="2582500"/>
            <a:ext cx="1156400" cy="26740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3" name="Google Shape;103;p15"/>
          <p:cNvSpPr/>
          <p:nvPr/>
        </p:nvSpPr>
        <p:spPr>
          <a:xfrm>
            <a:off x="5175751" y="3505832"/>
            <a:ext cx="802800" cy="653600"/>
          </a:xfrm>
          <a:prstGeom prst="cube">
            <a:avLst>
              <a:gd name="adj" fmla="val 25000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900">
                <a:solidFill>
                  <a:schemeClr val="lt1"/>
                </a:solidFill>
              </a:rPr>
              <a:t>Data product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7297951" y="3449900"/>
            <a:ext cx="1583600" cy="93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000" dirty="0">
                <a:solidFill>
                  <a:schemeClr val="lt1"/>
                </a:solidFill>
              </a:rPr>
              <a:t>Use case</a:t>
            </a:r>
            <a:endParaRPr sz="2000" dirty="0">
              <a:solidFill>
                <a:schemeClr val="lt1"/>
              </a:solidFill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10014005" y="3657900"/>
            <a:ext cx="1046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€€€</a:t>
            </a:r>
            <a:endParaRPr sz="3200" dirty="0">
              <a:solidFill>
                <a:schemeClr val="accent1"/>
              </a:solidFill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2910033" y="2881100"/>
            <a:ext cx="736800" cy="57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7" name="Google Shape;107;p15"/>
          <p:cNvSpPr/>
          <p:nvPr/>
        </p:nvSpPr>
        <p:spPr>
          <a:xfrm>
            <a:off x="4066117" y="3234500"/>
            <a:ext cx="736800" cy="137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08" name="Google Shape;108;p15"/>
          <p:cNvSpPr txBox="1"/>
          <p:nvPr/>
        </p:nvSpPr>
        <p:spPr>
          <a:xfrm>
            <a:off x="556233" y="5339067"/>
            <a:ext cx="2121600" cy="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2000">
                <a:solidFill>
                  <a:schemeClr val="dk2"/>
                </a:solidFill>
              </a:rPr>
              <a:t>Source systems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3373733" y="5339067"/>
            <a:ext cx="2121600" cy="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2000">
                <a:solidFill>
                  <a:schemeClr val="dk2"/>
                </a:solidFill>
              </a:rPr>
              <a:t>Data platform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7030767" y="5339067"/>
            <a:ext cx="2121600" cy="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2000">
                <a:solidFill>
                  <a:schemeClr val="dk2"/>
                </a:solidFill>
              </a:rPr>
              <a:t>Business reality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9472767" y="5339067"/>
            <a:ext cx="2121600" cy="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2000">
                <a:solidFill>
                  <a:schemeClr val="dk2"/>
                </a:solidFill>
              </a:rPr>
              <a:t>Value creation</a:t>
            </a:r>
            <a:endParaRPr sz="2000">
              <a:solidFill>
                <a:schemeClr val="dk2"/>
              </a:solidFill>
            </a:endParaRPr>
          </a:p>
        </p:txBody>
      </p:sp>
      <p:cxnSp>
        <p:nvCxnSpPr>
          <p:cNvPr id="112" name="Google Shape;112;p15"/>
          <p:cNvCxnSpPr>
            <a:stCxn id="97" idx="4"/>
            <a:endCxn id="106" idx="1"/>
          </p:cNvCxnSpPr>
          <p:nvPr/>
        </p:nvCxnSpPr>
        <p:spPr>
          <a:xfrm>
            <a:off x="2036817" y="3170100"/>
            <a:ext cx="87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3" name="Google Shape;113;p15"/>
          <p:cNvCxnSpPr>
            <a:stCxn id="98" idx="4"/>
            <a:endCxn id="114" idx="1"/>
          </p:cNvCxnSpPr>
          <p:nvPr/>
        </p:nvCxnSpPr>
        <p:spPr>
          <a:xfrm>
            <a:off x="2036817" y="3919507"/>
            <a:ext cx="87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5" name="Google Shape;115;p15"/>
          <p:cNvCxnSpPr>
            <a:stCxn id="99" idx="4"/>
            <a:endCxn id="116" idx="1"/>
          </p:cNvCxnSpPr>
          <p:nvPr/>
        </p:nvCxnSpPr>
        <p:spPr>
          <a:xfrm>
            <a:off x="2036817" y="4668913"/>
            <a:ext cx="87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7" name="Google Shape;117;p15"/>
          <p:cNvCxnSpPr>
            <a:stCxn id="107" idx="3"/>
            <a:endCxn id="103" idx="2"/>
          </p:cNvCxnSpPr>
          <p:nvPr/>
        </p:nvCxnSpPr>
        <p:spPr>
          <a:xfrm rot="10800000" flipH="1">
            <a:off x="4802917" y="3914300"/>
            <a:ext cx="372800" cy="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8" name="Google Shape;118;p15"/>
          <p:cNvCxnSpPr>
            <a:endCxn id="104" idx="1"/>
          </p:cNvCxnSpPr>
          <p:nvPr/>
        </p:nvCxnSpPr>
        <p:spPr>
          <a:xfrm rot="10800000" flipH="1">
            <a:off x="5989551" y="3919500"/>
            <a:ext cx="1308400" cy="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19" name="Google Shape;119;p15"/>
          <p:cNvCxnSpPr>
            <a:stCxn id="104" idx="3"/>
            <a:endCxn id="105" idx="1"/>
          </p:cNvCxnSpPr>
          <p:nvPr/>
        </p:nvCxnSpPr>
        <p:spPr>
          <a:xfrm>
            <a:off x="8881551" y="3919500"/>
            <a:ext cx="113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14" name="Google Shape;114;p15"/>
          <p:cNvSpPr/>
          <p:nvPr/>
        </p:nvSpPr>
        <p:spPr>
          <a:xfrm>
            <a:off x="2909733" y="3630500"/>
            <a:ext cx="736800" cy="57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16" name="Google Shape;116;p15"/>
          <p:cNvSpPr/>
          <p:nvPr/>
        </p:nvSpPr>
        <p:spPr>
          <a:xfrm>
            <a:off x="2909733" y="4379900"/>
            <a:ext cx="736800" cy="57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120" name="Google Shape;120;p15"/>
          <p:cNvCxnSpPr>
            <a:stCxn id="116" idx="3"/>
            <a:endCxn id="107" idx="1"/>
          </p:cNvCxnSpPr>
          <p:nvPr/>
        </p:nvCxnSpPr>
        <p:spPr>
          <a:xfrm rot="10800000" flipH="1">
            <a:off x="3646533" y="3919300"/>
            <a:ext cx="419600" cy="74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1" name="Google Shape;121;p15"/>
          <p:cNvCxnSpPr>
            <a:stCxn id="114" idx="3"/>
            <a:endCxn id="107" idx="1"/>
          </p:cNvCxnSpPr>
          <p:nvPr/>
        </p:nvCxnSpPr>
        <p:spPr>
          <a:xfrm>
            <a:off x="3646533" y="3919500"/>
            <a:ext cx="41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22" name="Google Shape;122;p15"/>
          <p:cNvCxnSpPr>
            <a:stCxn id="106" idx="3"/>
            <a:endCxn id="107" idx="1"/>
          </p:cNvCxnSpPr>
          <p:nvPr/>
        </p:nvCxnSpPr>
        <p:spPr>
          <a:xfrm>
            <a:off x="3646833" y="3170100"/>
            <a:ext cx="419200" cy="74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3" name="Google Shape;123;p15"/>
          <p:cNvSpPr txBox="1"/>
          <p:nvPr/>
        </p:nvSpPr>
        <p:spPr>
          <a:xfrm>
            <a:off x="2910033" y="4925033"/>
            <a:ext cx="736800" cy="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933">
                <a:solidFill>
                  <a:schemeClr val="dk2"/>
                </a:solidFill>
              </a:rPr>
              <a:t>Bronze</a:t>
            </a:r>
            <a:endParaRPr sz="933">
              <a:solidFill>
                <a:schemeClr val="dk2"/>
              </a:solidFill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4066133" y="4925033"/>
            <a:ext cx="736800" cy="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933">
                <a:solidFill>
                  <a:schemeClr val="dk2"/>
                </a:solidFill>
              </a:rPr>
              <a:t>Silver</a:t>
            </a:r>
            <a:endParaRPr sz="933">
              <a:solidFill>
                <a:schemeClr val="dk2"/>
              </a:solidFill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5208767" y="4925033"/>
            <a:ext cx="736800" cy="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933">
                <a:solidFill>
                  <a:schemeClr val="dk2"/>
                </a:solidFill>
              </a:rPr>
              <a:t>Gold</a:t>
            </a:r>
            <a:endParaRPr sz="933">
              <a:solidFill>
                <a:schemeClr val="dk2"/>
              </a:solidFill>
            </a:endParaRPr>
          </a:p>
        </p:txBody>
      </p:sp>
      <p:sp>
        <p:nvSpPr>
          <p:cNvPr id="126" name="Google Shape;126;p15"/>
          <p:cNvSpPr/>
          <p:nvPr/>
        </p:nvSpPr>
        <p:spPr>
          <a:xfrm rot="-5400000" flipH="1">
            <a:off x="4620500" y="-59933"/>
            <a:ext cx="2106800" cy="8098800"/>
          </a:xfrm>
          <a:prstGeom prst="uturnArrow">
            <a:avLst>
              <a:gd name="adj1" fmla="val 17212"/>
              <a:gd name="adj2" fmla="val 18182"/>
              <a:gd name="adj3" fmla="val 39759"/>
              <a:gd name="adj4" fmla="val 42330"/>
              <a:gd name="adj5" fmla="val 9896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4678267" y="2797461"/>
            <a:ext cx="226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2400">
                <a:solidFill>
                  <a:srgbClr val="B45F06"/>
                </a:solidFill>
              </a:rPr>
              <a:t>Design</a:t>
            </a:r>
            <a:endParaRPr sz="2400">
              <a:solidFill>
                <a:srgbClr val="B45F06"/>
              </a:solidFill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4803033" y="4361096"/>
            <a:ext cx="226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2400">
                <a:solidFill>
                  <a:srgbClr val="B45F06"/>
                </a:solidFill>
              </a:rPr>
              <a:t>Development</a:t>
            </a:r>
            <a:endParaRPr sz="2400">
              <a:solidFill>
                <a:srgbClr val="B45F06"/>
              </a:solidFill>
            </a:endParaRPr>
          </a:p>
        </p:txBody>
      </p:sp>
      <p:sp>
        <p:nvSpPr>
          <p:cNvPr id="129" name="Google Shape;129;p15"/>
          <p:cNvSpPr/>
          <p:nvPr/>
        </p:nvSpPr>
        <p:spPr>
          <a:xfrm>
            <a:off x="9898415" y="1505001"/>
            <a:ext cx="1684800" cy="942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333"/>
              <a:t>How does the business make money?</a:t>
            </a:r>
            <a:endParaRPr sz="1333"/>
          </a:p>
        </p:txBody>
      </p:sp>
      <p:sp>
        <p:nvSpPr>
          <p:cNvPr id="130" name="Google Shape;130;p15"/>
          <p:cNvSpPr/>
          <p:nvPr/>
        </p:nvSpPr>
        <p:spPr>
          <a:xfrm>
            <a:off x="8128108" y="1505001"/>
            <a:ext cx="1684800" cy="942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333"/>
              <a:t>What things exist in the business?</a:t>
            </a:r>
            <a:endParaRPr sz="1333"/>
          </a:p>
        </p:txBody>
      </p:sp>
      <p:sp>
        <p:nvSpPr>
          <p:cNvPr id="131" name="Google Shape;131;p15"/>
          <p:cNvSpPr/>
          <p:nvPr/>
        </p:nvSpPr>
        <p:spPr>
          <a:xfrm>
            <a:off x="6357800" y="1505001"/>
            <a:ext cx="1684800" cy="942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333" dirty="0"/>
              <a:t>What does the business need to know for the use case?</a:t>
            </a:r>
            <a:endParaRPr sz="1333" dirty="0"/>
          </a:p>
        </p:txBody>
      </p:sp>
      <p:sp>
        <p:nvSpPr>
          <p:cNvPr id="132" name="Google Shape;132;p15"/>
          <p:cNvSpPr/>
          <p:nvPr/>
        </p:nvSpPr>
        <p:spPr>
          <a:xfrm>
            <a:off x="4587500" y="1505001"/>
            <a:ext cx="1684800" cy="942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333"/>
              <a:t>What kind of a data product is needed?</a:t>
            </a:r>
            <a:endParaRPr sz="1333"/>
          </a:p>
        </p:txBody>
      </p:sp>
      <p:sp>
        <p:nvSpPr>
          <p:cNvPr id="133" name="Google Shape;133;p15"/>
          <p:cNvSpPr/>
          <p:nvPr/>
        </p:nvSpPr>
        <p:spPr>
          <a:xfrm>
            <a:off x="2817200" y="1505001"/>
            <a:ext cx="1684800" cy="942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333"/>
              <a:t>How should we integrate the data?</a:t>
            </a:r>
            <a:endParaRPr sz="1333"/>
          </a:p>
        </p:txBody>
      </p:sp>
      <p:sp>
        <p:nvSpPr>
          <p:cNvPr id="134" name="Google Shape;134;p15"/>
          <p:cNvSpPr/>
          <p:nvPr/>
        </p:nvSpPr>
        <p:spPr>
          <a:xfrm>
            <a:off x="1046900" y="1505001"/>
            <a:ext cx="1684800" cy="942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333"/>
              <a:t>Where do we find the data?</a:t>
            </a:r>
            <a:endParaRPr sz="1333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4DF4A2-7CD3-3476-19C5-40AA597C74D7}"/>
              </a:ext>
            </a:extLst>
          </p:cNvPr>
          <p:cNvSpPr/>
          <p:nvPr/>
        </p:nvSpPr>
        <p:spPr>
          <a:xfrm>
            <a:off x="2817200" y="1308267"/>
            <a:ext cx="6995704" cy="24453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Modeling questions</a:t>
            </a:r>
            <a:endParaRPr lang="en-FI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/>
          <p:nvPr/>
        </p:nvSpPr>
        <p:spPr>
          <a:xfrm>
            <a:off x="6459833" y="2635884"/>
            <a:ext cx="3263472" cy="2567232"/>
          </a:xfrm>
          <a:prstGeom prst="cloud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GB" dirty="0"/>
              <a:t>How modeling happens during the process</a:t>
            </a:r>
            <a:endParaRPr dirty="0"/>
          </a:p>
          <a:p>
            <a:pPr>
              <a:spcBef>
                <a:spcPts val="0"/>
              </a:spcBef>
            </a:pPr>
            <a:endParaRPr dirty="0"/>
          </a:p>
        </p:txBody>
      </p:sp>
      <p:sp>
        <p:nvSpPr>
          <p:cNvPr id="141" name="Google Shape;141;p16"/>
          <p:cNvSpPr/>
          <p:nvPr/>
        </p:nvSpPr>
        <p:spPr>
          <a:xfrm>
            <a:off x="1197217" y="2862500"/>
            <a:ext cx="839600" cy="615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42" name="Google Shape;142;p16"/>
          <p:cNvSpPr/>
          <p:nvPr/>
        </p:nvSpPr>
        <p:spPr>
          <a:xfrm>
            <a:off x="1197217" y="3611907"/>
            <a:ext cx="839600" cy="615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43" name="Google Shape;143;p16"/>
          <p:cNvSpPr/>
          <p:nvPr/>
        </p:nvSpPr>
        <p:spPr>
          <a:xfrm>
            <a:off x="1197217" y="4361313"/>
            <a:ext cx="839600" cy="6152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44" name="Google Shape;144;p16"/>
          <p:cNvSpPr/>
          <p:nvPr/>
        </p:nvSpPr>
        <p:spPr>
          <a:xfrm>
            <a:off x="2699917" y="2582500"/>
            <a:ext cx="1156400" cy="26740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45" name="Google Shape;145;p16"/>
          <p:cNvSpPr/>
          <p:nvPr/>
        </p:nvSpPr>
        <p:spPr>
          <a:xfrm>
            <a:off x="3856317" y="2582500"/>
            <a:ext cx="1156400" cy="26740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46" name="Google Shape;146;p16"/>
          <p:cNvSpPr/>
          <p:nvPr/>
        </p:nvSpPr>
        <p:spPr>
          <a:xfrm>
            <a:off x="5012717" y="2582500"/>
            <a:ext cx="1156400" cy="26740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47" name="Google Shape;147;p16"/>
          <p:cNvSpPr/>
          <p:nvPr/>
        </p:nvSpPr>
        <p:spPr>
          <a:xfrm>
            <a:off x="5175751" y="3505832"/>
            <a:ext cx="802800" cy="653600"/>
          </a:xfrm>
          <a:prstGeom prst="cube">
            <a:avLst>
              <a:gd name="adj" fmla="val 25000"/>
            </a:avLst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900">
                <a:solidFill>
                  <a:schemeClr val="lt1"/>
                </a:solidFill>
              </a:rPr>
              <a:t>Data product</a:t>
            </a:r>
            <a:endParaRPr sz="900">
              <a:solidFill>
                <a:schemeClr val="lt1"/>
              </a:solidFill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7297951" y="3449900"/>
            <a:ext cx="1583600" cy="93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2400">
                <a:solidFill>
                  <a:schemeClr val="lt1"/>
                </a:solidFill>
              </a:rPr>
              <a:t>Use case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10014005" y="3657900"/>
            <a:ext cx="1046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3200" dirty="0">
                <a:solidFill>
                  <a:schemeClr val="accent1"/>
                </a:solidFill>
              </a:rPr>
              <a:t>€€€</a:t>
            </a:r>
            <a:endParaRPr sz="3200" dirty="0">
              <a:solidFill>
                <a:schemeClr val="accent1"/>
              </a:solidFill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2910033" y="2881100"/>
            <a:ext cx="736800" cy="57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51" name="Google Shape;151;p16"/>
          <p:cNvSpPr/>
          <p:nvPr/>
        </p:nvSpPr>
        <p:spPr>
          <a:xfrm>
            <a:off x="4066117" y="3234500"/>
            <a:ext cx="736800" cy="1370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52" name="Google Shape;152;p16"/>
          <p:cNvSpPr txBox="1"/>
          <p:nvPr/>
        </p:nvSpPr>
        <p:spPr>
          <a:xfrm>
            <a:off x="556233" y="5339067"/>
            <a:ext cx="2121600" cy="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2000">
                <a:solidFill>
                  <a:schemeClr val="dk2"/>
                </a:solidFill>
              </a:rPr>
              <a:t>Source systems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53" name="Google Shape;153;p16"/>
          <p:cNvSpPr txBox="1"/>
          <p:nvPr/>
        </p:nvSpPr>
        <p:spPr>
          <a:xfrm>
            <a:off x="3373733" y="5339067"/>
            <a:ext cx="2121600" cy="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2000">
                <a:solidFill>
                  <a:schemeClr val="dk2"/>
                </a:solidFill>
              </a:rPr>
              <a:t>Data platform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7030767" y="5339067"/>
            <a:ext cx="2121600" cy="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2000">
                <a:solidFill>
                  <a:schemeClr val="dk2"/>
                </a:solidFill>
              </a:rPr>
              <a:t>Business reality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55" name="Google Shape;155;p16"/>
          <p:cNvSpPr txBox="1"/>
          <p:nvPr/>
        </p:nvSpPr>
        <p:spPr>
          <a:xfrm>
            <a:off x="9472767" y="5339067"/>
            <a:ext cx="2121600" cy="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2000">
                <a:solidFill>
                  <a:schemeClr val="dk2"/>
                </a:solidFill>
              </a:rPr>
              <a:t>Value creation</a:t>
            </a:r>
            <a:endParaRPr sz="2000">
              <a:solidFill>
                <a:schemeClr val="dk2"/>
              </a:solidFill>
            </a:endParaRPr>
          </a:p>
        </p:txBody>
      </p:sp>
      <p:cxnSp>
        <p:nvCxnSpPr>
          <p:cNvPr id="156" name="Google Shape;156;p16"/>
          <p:cNvCxnSpPr>
            <a:stCxn id="141" idx="4"/>
            <a:endCxn id="150" idx="1"/>
          </p:cNvCxnSpPr>
          <p:nvPr/>
        </p:nvCxnSpPr>
        <p:spPr>
          <a:xfrm>
            <a:off x="2036817" y="3170100"/>
            <a:ext cx="873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7" name="Google Shape;157;p16"/>
          <p:cNvCxnSpPr>
            <a:stCxn id="142" idx="4"/>
            <a:endCxn id="158" idx="1"/>
          </p:cNvCxnSpPr>
          <p:nvPr/>
        </p:nvCxnSpPr>
        <p:spPr>
          <a:xfrm>
            <a:off x="2036817" y="3919507"/>
            <a:ext cx="87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9" name="Google Shape;159;p16"/>
          <p:cNvCxnSpPr>
            <a:stCxn id="143" idx="4"/>
            <a:endCxn id="160" idx="1"/>
          </p:cNvCxnSpPr>
          <p:nvPr/>
        </p:nvCxnSpPr>
        <p:spPr>
          <a:xfrm>
            <a:off x="2036817" y="4668913"/>
            <a:ext cx="872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1" name="Google Shape;161;p16"/>
          <p:cNvCxnSpPr>
            <a:stCxn id="151" idx="3"/>
            <a:endCxn id="147" idx="2"/>
          </p:cNvCxnSpPr>
          <p:nvPr/>
        </p:nvCxnSpPr>
        <p:spPr>
          <a:xfrm rot="10800000" flipH="1">
            <a:off x="4802917" y="3914300"/>
            <a:ext cx="372800" cy="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2" name="Google Shape;162;p16"/>
          <p:cNvCxnSpPr>
            <a:endCxn id="148" idx="1"/>
          </p:cNvCxnSpPr>
          <p:nvPr/>
        </p:nvCxnSpPr>
        <p:spPr>
          <a:xfrm rot="10800000" flipH="1">
            <a:off x="5989551" y="3919500"/>
            <a:ext cx="1308400" cy="3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3" name="Google Shape;163;p16"/>
          <p:cNvCxnSpPr>
            <a:stCxn id="148" idx="3"/>
            <a:endCxn id="149" idx="1"/>
          </p:cNvCxnSpPr>
          <p:nvPr/>
        </p:nvCxnSpPr>
        <p:spPr>
          <a:xfrm>
            <a:off x="8881551" y="3919500"/>
            <a:ext cx="113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58" name="Google Shape;158;p16"/>
          <p:cNvSpPr/>
          <p:nvPr/>
        </p:nvSpPr>
        <p:spPr>
          <a:xfrm>
            <a:off x="2909733" y="3630500"/>
            <a:ext cx="736800" cy="57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2909733" y="4379900"/>
            <a:ext cx="736800" cy="57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endParaRPr sz="2400"/>
          </a:p>
        </p:txBody>
      </p:sp>
      <p:cxnSp>
        <p:nvCxnSpPr>
          <p:cNvPr id="164" name="Google Shape;164;p16"/>
          <p:cNvCxnSpPr>
            <a:stCxn id="160" idx="3"/>
            <a:endCxn id="151" idx="1"/>
          </p:cNvCxnSpPr>
          <p:nvPr/>
        </p:nvCxnSpPr>
        <p:spPr>
          <a:xfrm rot="10800000" flipH="1">
            <a:off x="3646533" y="3919300"/>
            <a:ext cx="419600" cy="74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5" name="Google Shape;165;p16"/>
          <p:cNvCxnSpPr>
            <a:stCxn id="158" idx="3"/>
            <a:endCxn id="151" idx="1"/>
          </p:cNvCxnSpPr>
          <p:nvPr/>
        </p:nvCxnSpPr>
        <p:spPr>
          <a:xfrm>
            <a:off x="3646533" y="3919500"/>
            <a:ext cx="419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66" name="Google Shape;166;p16"/>
          <p:cNvCxnSpPr>
            <a:stCxn id="150" idx="3"/>
            <a:endCxn id="151" idx="1"/>
          </p:cNvCxnSpPr>
          <p:nvPr/>
        </p:nvCxnSpPr>
        <p:spPr>
          <a:xfrm>
            <a:off x="3646833" y="3170100"/>
            <a:ext cx="419200" cy="749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7" name="Google Shape;167;p16"/>
          <p:cNvSpPr txBox="1"/>
          <p:nvPr/>
        </p:nvSpPr>
        <p:spPr>
          <a:xfrm>
            <a:off x="2910033" y="4925033"/>
            <a:ext cx="736800" cy="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933">
                <a:solidFill>
                  <a:schemeClr val="dk2"/>
                </a:solidFill>
              </a:rPr>
              <a:t>Bronze</a:t>
            </a:r>
            <a:endParaRPr sz="933">
              <a:solidFill>
                <a:schemeClr val="dk2"/>
              </a:solidFill>
            </a:endParaRPr>
          </a:p>
        </p:txBody>
      </p:sp>
      <p:sp>
        <p:nvSpPr>
          <p:cNvPr id="168" name="Google Shape;168;p16"/>
          <p:cNvSpPr txBox="1"/>
          <p:nvPr/>
        </p:nvSpPr>
        <p:spPr>
          <a:xfrm>
            <a:off x="4066133" y="4925033"/>
            <a:ext cx="736800" cy="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933">
                <a:solidFill>
                  <a:schemeClr val="dk2"/>
                </a:solidFill>
              </a:rPr>
              <a:t>Silver</a:t>
            </a:r>
            <a:endParaRPr sz="933">
              <a:solidFill>
                <a:schemeClr val="dk2"/>
              </a:solidFill>
            </a:endParaRPr>
          </a:p>
        </p:txBody>
      </p:sp>
      <p:sp>
        <p:nvSpPr>
          <p:cNvPr id="169" name="Google Shape;169;p16"/>
          <p:cNvSpPr txBox="1"/>
          <p:nvPr/>
        </p:nvSpPr>
        <p:spPr>
          <a:xfrm>
            <a:off x="5208767" y="4925033"/>
            <a:ext cx="736800" cy="3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n-GB" sz="933">
                <a:solidFill>
                  <a:schemeClr val="dk2"/>
                </a:solidFill>
              </a:rPr>
              <a:t>Gold</a:t>
            </a:r>
            <a:endParaRPr sz="933">
              <a:solidFill>
                <a:schemeClr val="dk2"/>
              </a:solidFill>
            </a:endParaRPr>
          </a:p>
        </p:txBody>
      </p:sp>
      <p:sp>
        <p:nvSpPr>
          <p:cNvPr id="170" name="Google Shape;170;p16"/>
          <p:cNvSpPr/>
          <p:nvPr/>
        </p:nvSpPr>
        <p:spPr>
          <a:xfrm rot="-5400000" flipH="1">
            <a:off x="4620500" y="-59933"/>
            <a:ext cx="2106800" cy="8098800"/>
          </a:xfrm>
          <a:prstGeom prst="uturnArrow">
            <a:avLst>
              <a:gd name="adj1" fmla="val 17212"/>
              <a:gd name="adj2" fmla="val 18182"/>
              <a:gd name="adj3" fmla="val 39759"/>
              <a:gd name="adj4" fmla="val 42330"/>
              <a:gd name="adj5" fmla="val 9896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71" name="Google Shape;171;p16"/>
          <p:cNvSpPr txBox="1"/>
          <p:nvPr/>
        </p:nvSpPr>
        <p:spPr>
          <a:xfrm>
            <a:off x="4678267" y="2797461"/>
            <a:ext cx="226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2400">
                <a:solidFill>
                  <a:srgbClr val="B45F06"/>
                </a:solidFill>
              </a:rPr>
              <a:t>Design</a:t>
            </a:r>
            <a:endParaRPr sz="2400">
              <a:solidFill>
                <a:srgbClr val="B45F06"/>
              </a:solidFill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4803033" y="4361096"/>
            <a:ext cx="22616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/>
            <a:r>
              <a:rPr lang="en-GB" sz="2400">
                <a:solidFill>
                  <a:srgbClr val="B45F06"/>
                </a:solidFill>
              </a:rPr>
              <a:t>Development</a:t>
            </a:r>
            <a:endParaRPr sz="2400">
              <a:solidFill>
                <a:srgbClr val="B45F06"/>
              </a:solidFill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6548367" y="1992433"/>
            <a:ext cx="2924400" cy="64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lt1"/>
                </a:solidFill>
              </a:rPr>
              <a:t>Conceptual Data Models</a:t>
            </a:r>
            <a:endParaRPr sz="1600" dirty="0">
              <a:solidFill>
                <a:schemeClr val="lt1"/>
              </a:solidFill>
            </a:endParaRPr>
          </a:p>
          <a:p>
            <a:pPr algn="ctr"/>
            <a:r>
              <a:rPr lang="en-GB" sz="1600" dirty="0">
                <a:solidFill>
                  <a:schemeClr val="lt1"/>
                </a:solidFill>
              </a:rPr>
              <a:t>(business design)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174" name="Google Shape;174;p16"/>
          <p:cNvSpPr/>
          <p:nvPr/>
        </p:nvSpPr>
        <p:spPr>
          <a:xfrm>
            <a:off x="2740933" y="1992433"/>
            <a:ext cx="3389200" cy="64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600" dirty="0">
                <a:solidFill>
                  <a:schemeClr val="lt1"/>
                </a:solidFill>
              </a:rPr>
              <a:t>Logical Data Models</a:t>
            </a:r>
            <a:endParaRPr sz="1600" dirty="0">
              <a:solidFill>
                <a:schemeClr val="lt1"/>
              </a:solidFill>
            </a:endParaRPr>
          </a:p>
          <a:p>
            <a:pPr algn="ctr"/>
            <a:r>
              <a:rPr lang="en-GB" sz="1600" dirty="0">
                <a:solidFill>
                  <a:schemeClr val="lt1"/>
                </a:solidFill>
              </a:rPr>
              <a:t>(implementation design)</a:t>
            </a:r>
            <a:endParaRPr sz="1600" dirty="0">
              <a:solidFill>
                <a:schemeClr val="lt1"/>
              </a:solidFill>
            </a:endParaRPr>
          </a:p>
        </p:txBody>
      </p:sp>
      <p:cxnSp>
        <p:nvCxnSpPr>
          <p:cNvPr id="175" name="Google Shape;175;p16"/>
          <p:cNvCxnSpPr>
            <a:cxnSpLocks/>
          </p:cNvCxnSpPr>
          <p:nvPr/>
        </p:nvCxnSpPr>
        <p:spPr>
          <a:xfrm rot="5400000">
            <a:off x="6451167" y="205233"/>
            <a:ext cx="800" cy="3575200"/>
          </a:xfrm>
          <a:prstGeom prst="curvedConnector3">
            <a:avLst>
              <a:gd name="adj1" fmla="val -51816667"/>
            </a:avLst>
          </a:prstGeom>
          <a:noFill/>
          <a:ln w="19050" cap="flat" cmpd="sng">
            <a:solidFill>
              <a:schemeClr val="dk2"/>
            </a:solidFill>
            <a:prstDash val="sysDash"/>
            <a:round/>
            <a:headEnd type="none" w="med" len="med"/>
            <a:tailEnd type="triangle" w="med" len="med"/>
          </a:ln>
        </p:spPr>
      </p:cxnSp>
      <p:cxnSp>
        <p:nvCxnSpPr>
          <p:cNvPr id="176" name="Google Shape;176;p16"/>
          <p:cNvCxnSpPr>
            <a:stCxn id="141" idx="1"/>
            <a:endCxn id="174" idx="0"/>
          </p:cNvCxnSpPr>
          <p:nvPr/>
        </p:nvCxnSpPr>
        <p:spPr>
          <a:xfrm rot="-5400000">
            <a:off x="2591217" y="1018300"/>
            <a:ext cx="870000" cy="2818400"/>
          </a:xfrm>
          <a:prstGeom prst="curvedConnector3">
            <a:avLst>
              <a:gd name="adj1" fmla="val 136502"/>
            </a:avLst>
          </a:prstGeom>
          <a:noFill/>
          <a:ln w="19050" cap="flat" cmpd="sng">
            <a:solidFill>
              <a:schemeClr val="dk2"/>
            </a:solidFill>
            <a:prstDash val="sysDash"/>
            <a:round/>
            <a:headEnd type="none" w="med" len="med"/>
            <a:tailEnd type="triangle" w="med" len="med"/>
          </a:ln>
        </p:spPr>
      </p:cxnSp>
      <p:sp>
        <p:nvSpPr>
          <p:cNvPr id="2" name="Google Shape;174;p16">
            <a:extLst>
              <a:ext uri="{FF2B5EF4-FFF2-40B4-BE49-F238E27FC236}">
                <a16:creationId xmlns:a16="http://schemas.microsoft.com/office/drawing/2014/main" id="{9A787103-CBB5-301B-E140-52A1DD0B9EB3}"/>
              </a:ext>
            </a:extLst>
          </p:cNvPr>
          <p:cNvSpPr/>
          <p:nvPr/>
        </p:nvSpPr>
        <p:spPr>
          <a:xfrm>
            <a:off x="2789217" y="4859429"/>
            <a:ext cx="3379900" cy="5320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GB" sz="1400" dirty="0">
                <a:solidFill>
                  <a:schemeClr val="lt1"/>
                </a:solidFill>
              </a:rPr>
              <a:t>Physical Data Models</a:t>
            </a:r>
            <a:endParaRPr sz="1400" dirty="0">
              <a:solidFill>
                <a:schemeClr val="lt1"/>
              </a:solidFill>
            </a:endParaRPr>
          </a:p>
          <a:p>
            <a:pPr algn="ctr"/>
            <a:r>
              <a:rPr lang="en-GB" sz="1400" dirty="0">
                <a:solidFill>
                  <a:schemeClr val="lt1"/>
                </a:solidFill>
              </a:rPr>
              <a:t>(development focus)</a:t>
            </a:r>
            <a:endParaRPr sz="1400" dirty="0">
              <a:solidFill>
                <a:schemeClr val="lt1"/>
              </a:solidFill>
            </a:endParaRPr>
          </a:p>
        </p:txBody>
      </p:sp>
      <p:cxnSp>
        <p:nvCxnSpPr>
          <p:cNvPr id="4" name="Google Shape;176;p16">
            <a:extLst>
              <a:ext uri="{FF2B5EF4-FFF2-40B4-BE49-F238E27FC236}">
                <a16:creationId xmlns:a16="http://schemas.microsoft.com/office/drawing/2014/main" id="{CE5FC4D2-ECBC-F7DA-17EB-9461293E7EED}"/>
              </a:ext>
            </a:extLst>
          </p:cNvPr>
          <p:cNvCxnSpPr>
            <a:cxnSpLocks/>
            <a:stCxn id="174" idx="1"/>
            <a:endCxn id="2" idx="1"/>
          </p:cNvCxnSpPr>
          <p:nvPr/>
        </p:nvCxnSpPr>
        <p:spPr>
          <a:xfrm rot="10800000" flipH="1" flipV="1">
            <a:off x="2740933" y="2316833"/>
            <a:ext cx="48284" cy="2808602"/>
          </a:xfrm>
          <a:prstGeom prst="curvedConnector3">
            <a:avLst>
              <a:gd name="adj1" fmla="val -1078411"/>
            </a:avLst>
          </a:prstGeom>
          <a:noFill/>
          <a:ln w="19050" cap="flat" cmpd="sng">
            <a:solidFill>
              <a:schemeClr val="dk2"/>
            </a:solidFill>
            <a:prstDash val="sys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/>
      <p:bldP spid="174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87D8A-23A9-B187-E5A7-90A07DB8F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2DE6CA-5796-7FF9-7FF0-C2F05A93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Modeling Domains &amp; Data Products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827A36-8F6E-9EA0-D539-7D8B64FD2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Working on two levels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2184426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1AC2-44E2-5910-E15E-EC53AB5B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Two problems to solve at the same time</a:t>
            </a:r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4A1E74-4BF6-E096-9F4E-178949046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1739" y="1766888"/>
            <a:ext cx="3778250" cy="82391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“SMALL PROBLEM”</a:t>
            </a:r>
            <a:endParaRPr lang="en-FI" dirty="0">
              <a:solidFill>
                <a:schemeClr val="accent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C2B477-954E-1614-B3FD-1DF5E82B33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4150" y="1766888"/>
            <a:ext cx="4229100" cy="82391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“BIG PROBLEM”</a:t>
            </a:r>
            <a:endParaRPr lang="en-FI" dirty="0">
              <a:solidFill>
                <a:schemeClr val="accent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8976026-DDD8-CD49-7C0C-063CC7C5C1FA}"/>
              </a:ext>
            </a:extLst>
          </p:cNvPr>
          <p:cNvSpPr/>
          <p:nvPr/>
        </p:nvSpPr>
        <p:spPr>
          <a:xfrm>
            <a:off x="975864" y="2917825"/>
            <a:ext cx="4230000" cy="26225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How does an </a:t>
            </a:r>
            <a:r>
              <a:rPr lang="en-GB" sz="2400" b="1" dirty="0"/>
              <a:t>individual</a:t>
            </a:r>
            <a:r>
              <a:rPr lang="en-GB" sz="2400" dirty="0"/>
              <a:t> </a:t>
            </a:r>
            <a:r>
              <a:rPr lang="en-GB" sz="2400" b="1" dirty="0"/>
              <a:t>Data Product</a:t>
            </a:r>
            <a:r>
              <a:rPr lang="en-GB" sz="2400" dirty="0"/>
              <a:t> deliver as valuable results as possible, as efficiently as possible?</a:t>
            </a:r>
            <a:endParaRPr lang="en-FI" sz="2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B017932-AEC0-8C95-6317-6CD505A6E207}"/>
              </a:ext>
            </a:extLst>
          </p:cNvPr>
          <p:cNvSpPr/>
          <p:nvPr/>
        </p:nvSpPr>
        <p:spPr>
          <a:xfrm>
            <a:off x="6534150" y="2917825"/>
            <a:ext cx="4229100" cy="26225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How does the </a:t>
            </a:r>
            <a:r>
              <a:rPr lang="en-GB" sz="2400" b="1" dirty="0"/>
              <a:t>whole organization </a:t>
            </a:r>
            <a:r>
              <a:rPr lang="en-GB" sz="2400" dirty="0"/>
              <a:t>ensure that ALL Data Products can CONSISTENTLY deliver valuable results efficiently?</a:t>
            </a:r>
            <a:endParaRPr lang="en-FI" sz="2400" dirty="0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EAB3EBB0-4D06-378F-064F-F1A85F438A32}"/>
              </a:ext>
            </a:extLst>
          </p:cNvPr>
          <p:cNvSpPr/>
          <p:nvPr/>
        </p:nvSpPr>
        <p:spPr>
          <a:xfrm>
            <a:off x="5304856" y="3917950"/>
            <a:ext cx="1130301" cy="6223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48469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D6E2F-8D41-D5D6-BF26-7E51E5F6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approaches needed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10B654-8AD4-12B8-73CE-F929EB8E5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00350"/>
            <a:ext cx="4246561" cy="3313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Focus:</a:t>
            </a:r>
          </a:p>
          <a:p>
            <a:r>
              <a:rPr lang="en-GB" sz="2000" dirty="0"/>
              <a:t>Understanding the use case</a:t>
            </a:r>
          </a:p>
          <a:p>
            <a:r>
              <a:rPr lang="en-GB" sz="2000" dirty="0"/>
              <a:t>Development velocity</a:t>
            </a:r>
          </a:p>
          <a:p>
            <a:r>
              <a:rPr lang="en-GB" sz="2000" dirty="0"/>
              <a:t>Technical optimization</a:t>
            </a:r>
          </a:p>
          <a:p>
            <a:r>
              <a:rPr lang="en-GB" sz="2000" dirty="0"/>
              <a:t>Minimal documentation overhead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AE8FC-3660-A9C2-12D9-0986A72B0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7500" y="2804883"/>
            <a:ext cx="4687887" cy="3384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Focus:</a:t>
            </a:r>
          </a:p>
          <a:p>
            <a:r>
              <a:rPr lang="en-GB" sz="2000" dirty="0"/>
              <a:t>Reusable components &amp; templates</a:t>
            </a:r>
          </a:p>
          <a:p>
            <a:r>
              <a:rPr lang="en-GB" sz="2000" dirty="0"/>
              <a:t>Shared ways of working</a:t>
            </a:r>
          </a:p>
          <a:p>
            <a:r>
              <a:rPr lang="en-GB" sz="2000" dirty="0"/>
              <a:t>Avoiding reinventing the wheel</a:t>
            </a:r>
          </a:p>
          <a:p>
            <a:r>
              <a:rPr lang="en-GB" sz="2000" dirty="0"/>
              <a:t>Shared semantics for interoperability</a:t>
            </a:r>
            <a:endParaRPr lang="en-FI" sz="2000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8689B10-9CF5-E47E-8610-1AD296CFD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1739" y="1766888"/>
            <a:ext cx="3778250" cy="82391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“SMALL PROBLEM”</a:t>
            </a:r>
            <a:endParaRPr lang="en-FI" dirty="0">
              <a:solidFill>
                <a:schemeClr val="accent1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3C6CA70A-2085-C683-DF17-2EF65B242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34150" y="1766888"/>
            <a:ext cx="4229100" cy="823912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accent1"/>
                </a:solidFill>
              </a:rPr>
              <a:t>“BIG PROBLEM”</a:t>
            </a:r>
            <a:endParaRPr lang="en-FI" dirty="0">
              <a:solidFill>
                <a:schemeClr val="accent1"/>
              </a:solidFill>
            </a:endParaRP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DB093392-6EEB-3EBB-BBCD-F3108443E3C9}"/>
              </a:ext>
            </a:extLst>
          </p:cNvPr>
          <p:cNvSpPr/>
          <p:nvPr/>
        </p:nvSpPr>
        <p:spPr>
          <a:xfrm>
            <a:off x="5304856" y="3917950"/>
            <a:ext cx="1130301" cy="622300"/>
          </a:xfrm>
          <a:prstGeom prst="left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243167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E81121-B638-170C-FDC8-3129A0042D76}"/>
              </a:ext>
            </a:extLst>
          </p:cNvPr>
          <p:cNvSpPr/>
          <p:nvPr/>
        </p:nvSpPr>
        <p:spPr>
          <a:xfrm>
            <a:off x="2279650" y="4017964"/>
            <a:ext cx="8407400" cy="1968499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GB" dirty="0"/>
              <a:t>Data product development</a:t>
            </a:r>
            <a:endParaRPr lang="en-FI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84E26F10-B3DA-D006-A775-35165C322707}"/>
              </a:ext>
            </a:extLst>
          </p:cNvPr>
          <p:cNvCxnSpPr>
            <a:cxnSpLocks/>
          </p:cNvCxnSpPr>
          <p:nvPr/>
        </p:nvCxnSpPr>
        <p:spPr>
          <a:xfrm>
            <a:off x="5236413" y="4017964"/>
            <a:ext cx="2337" cy="1968499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3C4F612-2887-E359-01DE-B59BB4E21C8B}"/>
              </a:ext>
            </a:extLst>
          </p:cNvPr>
          <p:cNvCxnSpPr>
            <a:cxnSpLocks/>
          </p:cNvCxnSpPr>
          <p:nvPr/>
        </p:nvCxnSpPr>
        <p:spPr>
          <a:xfrm>
            <a:off x="7776238" y="4017963"/>
            <a:ext cx="2337" cy="1968499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384C6B2D-6571-3980-44F4-8C5EA9FD8F52}"/>
              </a:ext>
            </a:extLst>
          </p:cNvPr>
          <p:cNvSpPr/>
          <p:nvPr/>
        </p:nvSpPr>
        <p:spPr>
          <a:xfrm>
            <a:off x="2279650" y="4020008"/>
            <a:ext cx="8407400" cy="3238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Design &amp; development ways of working</a:t>
            </a:r>
            <a:endParaRPr lang="en-FI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9DAF19-03D6-EB65-9C3D-1C331BD11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Organizing data modeling on two levels</a:t>
            </a:r>
            <a:endParaRPr lang="en-FI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7D8DC-4B47-27A6-7B88-49E77C1EAEF8}"/>
              </a:ext>
            </a:extLst>
          </p:cNvPr>
          <p:cNvSpPr/>
          <p:nvPr/>
        </p:nvSpPr>
        <p:spPr>
          <a:xfrm>
            <a:off x="2279650" y="1855786"/>
            <a:ext cx="8407400" cy="19685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dirty="0"/>
              <a:t>Enterprise-level information architecture</a:t>
            </a:r>
            <a:endParaRPr lang="en-F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8BC367-82C7-C1E8-828E-1E4039B453C5}"/>
              </a:ext>
            </a:extLst>
          </p:cNvPr>
          <p:cNvSpPr txBox="1"/>
          <p:nvPr/>
        </p:nvSpPr>
        <p:spPr>
          <a:xfrm>
            <a:off x="647441" y="2592716"/>
            <a:ext cx="153058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Business domain understanding</a:t>
            </a:r>
            <a:endParaRPr lang="en-FI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4CFD9C-5D10-D127-82A5-B9D1E460DEE4}"/>
              </a:ext>
            </a:extLst>
          </p:cNvPr>
          <p:cNvSpPr txBox="1"/>
          <p:nvPr/>
        </p:nvSpPr>
        <p:spPr>
          <a:xfrm>
            <a:off x="647468" y="4676807"/>
            <a:ext cx="153055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Use case needs &amp; requirements</a:t>
            </a:r>
            <a:endParaRPr lang="en-FI" sz="14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3EEBC66-8EB5-386F-5373-1E755D61C0F0}"/>
              </a:ext>
            </a:extLst>
          </p:cNvPr>
          <p:cNvSpPr/>
          <p:nvPr/>
        </p:nvSpPr>
        <p:spPr>
          <a:xfrm>
            <a:off x="2178023" y="2734462"/>
            <a:ext cx="414335" cy="23972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5E305A6-D866-51AB-BD5C-0F949E69378D}"/>
              </a:ext>
            </a:extLst>
          </p:cNvPr>
          <p:cNvSpPr/>
          <p:nvPr/>
        </p:nvSpPr>
        <p:spPr>
          <a:xfrm>
            <a:off x="2178023" y="4818553"/>
            <a:ext cx="414335" cy="239727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C08454B-4393-FA30-6ED7-0D2ECDC3EA66}"/>
              </a:ext>
            </a:extLst>
          </p:cNvPr>
          <p:cNvSpPr/>
          <p:nvPr/>
        </p:nvSpPr>
        <p:spPr>
          <a:xfrm>
            <a:off x="3120188" y="4416134"/>
            <a:ext cx="1840836" cy="635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Conceptual model </a:t>
            </a:r>
          </a:p>
          <a:p>
            <a:pPr algn="ctr"/>
            <a:r>
              <a:rPr lang="en-GB" sz="1200" dirty="0"/>
              <a:t>(product scope)</a:t>
            </a:r>
            <a:endParaRPr lang="en-FI" sz="1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1E8636-E173-0242-AC75-A615E4D06A1E}"/>
              </a:ext>
            </a:extLst>
          </p:cNvPr>
          <p:cNvSpPr/>
          <p:nvPr/>
        </p:nvSpPr>
        <p:spPr>
          <a:xfrm>
            <a:off x="5552237" y="4414854"/>
            <a:ext cx="1840836" cy="635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Conceptual model </a:t>
            </a:r>
          </a:p>
          <a:p>
            <a:pPr algn="ctr"/>
            <a:r>
              <a:rPr lang="en-GB" sz="1200" dirty="0"/>
              <a:t>(product scope)</a:t>
            </a:r>
            <a:endParaRPr lang="en-FI" sz="12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882D126-C36D-B85E-412C-E5D922401AC9}"/>
              </a:ext>
            </a:extLst>
          </p:cNvPr>
          <p:cNvSpPr/>
          <p:nvPr/>
        </p:nvSpPr>
        <p:spPr>
          <a:xfrm>
            <a:off x="7984286" y="4414854"/>
            <a:ext cx="1840836" cy="635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Conceptual model </a:t>
            </a:r>
          </a:p>
          <a:p>
            <a:pPr algn="ctr"/>
            <a:r>
              <a:rPr lang="en-GB" sz="1200" dirty="0"/>
              <a:t>(product scope)</a:t>
            </a:r>
            <a:endParaRPr lang="en-FI" sz="12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3BB041-1493-64F7-7AE5-70A6778EC4CE}"/>
              </a:ext>
            </a:extLst>
          </p:cNvPr>
          <p:cNvSpPr txBox="1"/>
          <p:nvPr/>
        </p:nvSpPr>
        <p:spPr>
          <a:xfrm>
            <a:off x="6358919" y="5903142"/>
            <a:ext cx="1263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Data product</a:t>
            </a:r>
            <a:endParaRPr lang="en-FI" sz="1200" dirty="0">
              <a:solidFill>
                <a:schemeClr val="bg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A5E91BB-9280-27D5-DB7B-1BF46CDAE508}"/>
              </a:ext>
            </a:extLst>
          </p:cNvPr>
          <p:cNvSpPr/>
          <p:nvPr/>
        </p:nvSpPr>
        <p:spPr>
          <a:xfrm>
            <a:off x="4253839" y="2536026"/>
            <a:ext cx="1749250" cy="635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Conceptual model </a:t>
            </a:r>
          </a:p>
          <a:p>
            <a:pPr algn="ctr"/>
            <a:r>
              <a:rPr lang="en-GB" sz="1200" dirty="0"/>
              <a:t>(domain scope)</a:t>
            </a:r>
            <a:endParaRPr lang="en-FI" sz="1200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C12E060-4807-7101-A2CD-9D7AFB74EA0B}"/>
              </a:ext>
            </a:extLst>
          </p:cNvPr>
          <p:cNvSpPr/>
          <p:nvPr/>
        </p:nvSpPr>
        <p:spPr>
          <a:xfrm>
            <a:off x="6933539" y="2536026"/>
            <a:ext cx="1749250" cy="6357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Conceptual model </a:t>
            </a:r>
          </a:p>
          <a:p>
            <a:pPr algn="ctr"/>
            <a:r>
              <a:rPr lang="en-GB" sz="1200" dirty="0"/>
              <a:t>(domain scope)</a:t>
            </a:r>
            <a:endParaRPr lang="en-FI" sz="1200" dirty="0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32EB157-3684-B932-94A1-A901E92EDFE4}"/>
              </a:ext>
            </a:extLst>
          </p:cNvPr>
          <p:cNvSpPr/>
          <p:nvPr/>
        </p:nvSpPr>
        <p:spPr>
          <a:xfrm>
            <a:off x="3562858" y="5245608"/>
            <a:ext cx="959511" cy="4222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Logical model</a:t>
            </a:r>
            <a:endParaRPr lang="en-FI" sz="1200" dirty="0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3DEE71F5-E5C7-D534-3FFE-1F51CF5DDCF6}"/>
              </a:ext>
            </a:extLst>
          </p:cNvPr>
          <p:cNvSpPr/>
          <p:nvPr/>
        </p:nvSpPr>
        <p:spPr>
          <a:xfrm>
            <a:off x="5994907" y="5245608"/>
            <a:ext cx="959511" cy="4222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Logical model</a:t>
            </a:r>
            <a:endParaRPr lang="en-FI" sz="1200" dirty="0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42601F88-4FFB-DC5F-D0A2-67CC32109BC5}"/>
              </a:ext>
            </a:extLst>
          </p:cNvPr>
          <p:cNvSpPr/>
          <p:nvPr/>
        </p:nvSpPr>
        <p:spPr>
          <a:xfrm>
            <a:off x="8426956" y="5245608"/>
            <a:ext cx="959511" cy="42229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Logical model</a:t>
            </a:r>
            <a:endParaRPr lang="en-FI" sz="1200" dirty="0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87629581-9B8B-46BF-E744-6D5AD4DDFA18}"/>
              </a:ext>
            </a:extLst>
          </p:cNvPr>
          <p:cNvCxnSpPr>
            <a:cxnSpLocks/>
            <a:stCxn id="10" idx="4"/>
            <a:endCxn id="57" idx="0"/>
          </p:cNvCxnSpPr>
          <p:nvPr/>
        </p:nvCxnSpPr>
        <p:spPr>
          <a:xfrm>
            <a:off x="4040606" y="5051930"/>
            <a:ext cx="2008" cy="1936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211A8FF4-1CCC-EBF0-F34A-1957A3F9CE80}"/>
              </a:ext>
            </a:extLst>
          </p:cNvPr>
          <p:cNvCxnSpPr>
            <a:cxnSpLocks/>
            <a:stCxn id="11" idx="4"/>
            <a:endCxn id="60" idx="0"/>
          </p:cNvCxnSpPr>
          <p:nvPr/>
        </p:nvCxnSpPr>
        <p:spPr>
          <a:xfrm>
            <a:off x="6472655" y="5050650"/>
            <a:ext cx="2008" cy="1949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EFEB9F3-EFFC-D196-B3BD-5C1074BFBA4F}"/>
              </a:ext>
            </a:extLst>
          </p:cNvPr>
          <p:cNvCxnSpPr>
            <a:cxnSpLocks/>
            <a:stCxn id="12" idx="4"/>
            <a:endCxn id="61" idx="0"/>
          </p:cNvCxnSpPr>
          <p:nvPr/>
        </p:nvCxnSpPr>
        <p:spPr>
          <a:xfrm>
            <a:off x="8904704" y="5050650"/>
            <a:ext cx="2008" cy="1949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9AC2437-61F5-CED7-5CA5-164FC998DFEA}"/>
              </a:ext>
            </a:extLst>
          </p:cNvPr>
          <p:cNvCxnSpPr>
            <a:cxnSpLocks/>
          </p:cNvCxnSpPr>
          <p:nvPr/>
        </p:nvCxnSpPr>
        <p:spPr>
          <a:xfrm>
            <a:off x="6464808" y="1854233"/>
            <a:ext cx="2337" cy="1968499"/>
          </a:xfrm>
          <a:prstGeom prst="line">
            <a:avLst/>
          </a:prstGeom>
          <a:ln w="12700"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5E721859-627D-7E35-D43F-CA7DDF5A045C}"/>
              </a:ext>
            </a:extLst>
          </p:cNvPr>
          <p:cNvCxnSpPr>
            <a:cxnSpLocks/>
          </p:cNvCxnSpPr>
          <p:nvPr/>
        </p:nvCxnSpPr>
        <p:spPr>
          <a:xfrm>
            <a:off x="5417200" y="3135749"/>
            <a:ext cx="839891" cy="12791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746364C-3E02-791B-63D9-AC4579A02AC8}"/>
              </a:ext>
            </a:extLst>
          </p:cNvPr>
          <p:cNvCxnSpPr>
            <a:cxnSpLocks/>
          </p:cNvCxnSpPr>
          <p:nvPr/>
        </p:nvCxnSpPr>
        <p:spPr>
          <a:xfrm flipH="1">
            <a:off x="6835256" y="3135749"/>
            <a:ext cx="615659" cy="12791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Call-out: Line 85">
            <a:extLst>
              <a:ext uri="{FF2B5EF4-FFF2-40B4-BE49-F238E27FC236}">
                <a16:creationId xmlns:a16="http://schemas.microsoft.com/office/drawing/2014/main" id="{C7635EBB-A6F7-A09F-A355-626E55685390}"/>
              </a:ext>
            </a:extLst>
          </p:cNvPr>
          <p:cNvSpPr/>
          <p:nvPr/>
        </p:nvSpPr>
        <p:spPr>
          <a:xfrm>
            <a:off x="6722538" y="5773914"/>
            <a:ext cx="2595481" cy="918986"/>
          </a:xfrm>
          <a:prstGeom prst="borderCallout1">
            <a:avLst>
              <a:gd name="adj1" fmla="val -7417"/>
              <a:gd name="adj2" fmla="val 46021"/>
              <a:gd name="adj3" fmla="val -116830"/>
              <a:gd name="adj4" fmla="val 1933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Data products utilize domain-level models to speed up work &amp; increase interoperability </a:t>
            </a:r>
          </a:p>
          <a:p>
            <a:pPr algn="ctr"/>
            <a:r>
              <a:rPr lang="en-GB" sz="1400" i="1" dirty="0"/>
              <a:t>(top-down)</a:t>
            </a:r>
            <a:endParaRPr lang="en-FI" sz="1400" i="1" dirty="0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B0E00923-092C-7AFC-7CD5-C705276EB0CB}"/>
              </a:ext>
            </a:extLst>
          </p:cNvPr>
          <p:cNvCxnSpPr>
            <a:cxnSpLocks/>
          </p:cNvCxnSpPr>
          <p:nvPr/>
        </p:nvCxnSpPr>
        <p:spPr>
          <a:xfrm flipV="1">
            <a:off x="4330700" y="3125830"/>
            <a:ext cx="425450" cy="12890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FFE81957-B187-8527-C0EE-69B5B8DEC35E}"/>
              </a:ext>
            </a:extLst>
          </p:cNvPr>
          <p:cNvSpPr/>
          <p:nvPr/>
        </p:nvSpPr>
        <p:spPr>
          <a:xfrm>
            <a:off x="2279650" y="3498850"/>
            <a:ext cx="8407400" cy="323882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Information architecture standards &amp; policies</a:t>
            </a:r>
            <a:endParaRPr lang="en-FI" sz="1400" dirty="0"/>
          </a:p>
        </p:txBody>
      </p:sp>
      <p:sp>
        <p:nvSpPr>
          <p:cNvPr id="87" name="Call-out: Line 86">
            <a:extLst>
              <a:ext uri="{FF2B5EF4-FFF2-40B4-BE49-F238E27FC236}">
                <a16:creationId xmlns:a16="http://schemas.microsoft.com/office/drawing/2014/main" id="{BCE2830F-6471-FF63-E9F3-B0753AD9E19D}"/>
              </a:ext>
            </a:extLst>
          </p:cNvPr>
          <p:cNvSpPr/>
          <p:nvPr/>
        </p:nvSpPr>
        <p:spPr>
          <a:xfrm>
            <a:off x="386337" y="3286672"/>
            <a:ext cx="2312588" cy="935907"/>
          </a:xfrm>
          <a:prstGeom prst="borderCallout1">
            <a:avLst>
              <a:gd name="adj1" fmla="val 81832"/>
              <a:gd name="adj2" fmla="val 102400"/>
              <a:gd name="adj3" fmla="val 128268"/>
              <a:gd name="adj4" fmla="val 12607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Individual solutions feed into enterprise-level domain modeling</a:t>
            </a:r>
          </a:p>
          <a:p>
            <a:pPr algn="ctr"/>
            <a:r>
              <a:rPr lang="en-GB" sz="1400" i="1" dirty="0"/>
              <a:t>(bottom-up)</a:t>
            </a:r>
            <a:endParaRPr lang="en-FI" sz="1400" i="1" dirty="0"/>
          </a:p>
        </p:txBody>
      </p:sp>
      <p:sp>
        <p:nvSpPr>
          <p:cNvPr id="93" name="Call-out: Line 92">
            <a:extLst>
              <a:ext uri="{FF2B5EF4-FFF2-40B4-BE49-F238E27FC236}">
                <a16:creationId xmlns:a16="http://schemas.microsoft.com/office/drawing/2014/main" id="{B2C405F5-649D-6D43-3586-859D171650FD}"/>
              </a:ext>
            </a:extLst>
          </p:cNvPr>
          <p:cNvSpPr/>
          <p:nvPr/>
        </p:nvSpPr>
        <p:spPr>
          <a:xfrm>
            <a:off x="8890506" y="2161082"/>
            <a:ext cx="2595481" cy="918986"/>
          </a:xfrm>
          <a:prstGeom prst="borderCallout1">
            <a:avLst>
              <a:gd name="adj1" fmla="val 104522"/>
              <a:gd name="adj2" fmla="val 17396"/>
              <a:gd name="adj3" fmla="val 158180"/>
              <a:gd name="adj4" fmla="val -109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Standards &amp; policies ensure high-quality “official” domain models with maximum trust and reusability</a:t>
            </a:r>
            <a:endParaRPr lang="en-FI" sz="1400" i="1" dirty="0"/>
          </a:p>
        </p:txBody>
      </p:sp>
      <p:sp>
        <p:nvSpPr>
          <p:cNvPr id="98" name="Call-out: Line 97">
            <a:extLst>
              <a:ext uri="{FF2B5EF4-FFF2-40B4-BE49-F238E27FC236}">
                <a16:creationId xmlns:a16="http://schemas.microsoft.com/office/drawing/2014/main" id="{7D270553-250B-1559-AC4E-8499D11B5E35}"/>
              </a:ext>
            </a:extLst>
          </p:cNvPr>
          <p:cNvSpPr/>
          <p:nvPr/>
        </p:nvSpPr>
        <p:spPr>
          <a:xfrm>
            <a:off x="9080149" y="3730742"/>
            <a:ext cx="2595481" cy="918986"/>
          </a:xfrm>
          <a:prstGeom prst="borderCallout1">
            <a:avLst>
              <a:gd name="adj1" fmla="val 25059"/>
              <a:gd name="adj2" fmla="val -3155"/>
              <a:gd name="adj3" fmla="val 44859"/>
              <a:gd name="adj4" fmla="val -3595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i="1" dirty="0"/>
              <a:t>Shared ways of working ensure right balance of freedom &amp; common methods for data product development</a:t>
            </a:r>
            <a:endParaRPr lang="en-FI" sz="1400" i="1" dirty="0"/>
          </a:p>
        </p:txBody>
      </p:sp>
    </p:spTree>
    <p:extLst>
      <p:ext uri="{BB962C8B-B14F-4D97-AF65-F5344CB8AC3E}">
        <p14:creationId xmlns:p14="http://schemas.microsoft.com/office/powerpoint/2010/main" val="4218939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  <p:bldP spid="93" grpId="0" animBg="1"/>
      <p:bldP spid="9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FAA65AB-5B8A-2D30-1733-45DAE856A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success factor: feedback loops</a:t>
            </a:r>
            <a:endParaRPr lang="en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A4051B-43A2-63F9-4CB6-C7347759723F}"/>
              </a:ext>
            </a:extLst>
          </p:cNvPr>
          <p:cNvSpPr/>
          <p:nvPr/>
        </p:nvSpPr>
        <p:spPr>
          <a:xfrm>
            <a:off x="2717800" y="1942839"/>
            <a:ext cx="5918200" cy="86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/>
              <a:t>Enterprise/domain level</a:t>
            </a:r>
            <a:endParaRPr lang="en-FI" sz="2000" dirty="0"/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CA08FF91-9391-28F9-4B0F-90462A983E33}"/>
              </a:ext>
            </a:extLst>
          </p:cNvPr>
          <p:cNvSpPr/>
          <p:nvPr/>
        </p:nvSpPr>
        <p:spPr>
          <a:xfrm>
            <a:off x="1498600" y="4597400"/>
            <a:ext cx="3371850" cy="71120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Product-level workflows</a:t>
            </a:r>
            <a:endParaRPr lang="en-FI" sz="1600" dirty="0">
              <a:solidFill>
                <a:schemeClr val="bg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C1B1AF5E-3952-EF94-7440-E5E6850C2982}"/>
              </a:ext>
            </a:extLst>
          </p:cNvPr>
          <p:cNvSpPr/>
          <p:nvPr/>
        </p:nvSpPr>
        <p:spPr>
          <a:xfrm>
            <a:off x="3990975" y="5454650"/>
            <a:ext cx="3371850" cy="71120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Product-level workflows</a:t>
            </a:r>
            <a:endParaRPr lang="en-FI" sz="1600" dirty="0">
              <a:solidFill>
                <a:schemeClr val="bg1"/>
              </a:solidFill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6CC4ED88-C131-7FBF-9083-E0944B6200E2}"/>
              </a:ext>
            </a:extLst>
          </p:cNvPr>
          <p:cNvSpPr/>
          <p:nvPr/>
        </p:nvSpPr>
        <p:spPr>
          <a:xfrm>
            <a:off x="6124575" y="4597400"/>
            <a:ext cx="3371850" cy="711200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Product-level workflows</a:t>
            </a:r>
            <a:endParaRPr lang="en-FI" sz="1600" dirty="0">
              <a:solidFill>
                <a:schemeClr val="bg1"/>
              </a:solidFill>
            </a:endParaRPr>
          </a:p>
        </p:txBody>
      </p:sp>
      <p:sp>
        <p:nvSpPr>
          <p:cNvPr id="14" name="Arrow: Bent 13">
            <a:extLst>
              <a:ext uri="{FF2B5EF4-FFF2-40B4-BE49-F238E27FC236}">
                <a16:creationId xmlns:a16="http://schemas.microsoft.com/office/drawing/2014/main" id="{370433C9-9315-E3AF-52C4-6864F62C50FE}"/>
              </a:ext>
            </a:extLst>
          </p:cNvPr>
          <p:cNvSpPr/>
          <p:nvPr/>
        </p:nvSpPr>
        <p:spPr>
          <a:xfrm rot="13703867" flipH="1">
            <a:off x="1788646" y="3064484"/>
            <a:ext cx="1191179" cy="1325562"/>
          </a:xfrm>
          <a:prstGeom prst="bentArrow">
            <a:avLst>
              <a:gd name="adj1" fmla="val 20500"/>
              <a:gd name="adj2" fmla="val 22250"/>
              <a:gd name="adj3" fmla="val 25000"/>
              <a:gd name="adj4" fmla="val 43750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15" name="Arrow: Bent 14">
            <a:extLst>
              <a:ext uri="{FF2B5EF4-FFF2-40B4-BE49-F238E27FC236}">
                <a16:creationId xmlns:a16="http://schemas.microsoft.com/office/drawing/2014/main" id="{41DC71D1-4658-2046-D558-B1BC51980978}"/>
              </a:ext>
            </a:extLst>
          </p:cNvPr>
          <p:cNvSpPr/>
          <p:nvPr/>
        </p:nvSpPr>
        <p:spPr>
          <a:xfrm rot="2217884" flipH="1">
            <a:off x="8326541" y="2937042"/>
            <a:ext cx="1191179" cy="1325562"/>
          </a:xfrm>
          <a:prstGeom prst="bentArrow">
            <a:avLst>
              <a:gd name="adj1" fmla="val 20500"/>
              <a:gd name="adj2" fmla="val 22250"/>
              <a:gd name="adj3" fmla="val 25000"/>
              <a:gd name="adj4" fmla="val 43750"/>
            </a:avLst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87E3E2-E072-CF15-4E94-7B4E884688D5}"/>
              </a:ext>
            </a:extLst>
          </p:cNvPr>
          <p:cNvSpPr txBox="1"/>
          <p:nvPr/>
        </p:nvSpPr>
        <p:spPr>
          <a:xfrm>
            <a:off x="2717800" y="3215095"/>
            <a:ext cx="2673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Canonical, reusable patterns and templates: </a:t>
            </a:r>
          </a:p>
          <a:p>
            <a:r>
              <a:rPr lang="en-GB" sz="1400" dirty="0"/>
              <a:t>components, data models, policies, practices, semantics…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8F3F1D-B9A2-7BAE-D906-8FE8937EF16C}"/>
              </a:ext>
            </a:extLst>
          </p:cNvPr>
          <p:cNvSpPr txBox="1"/>
          <p:nvPr/>
        </p:nvSpPr>
        <p:spPr>
          <a:xfrm>
            <a:off x="6026150" y="3210187"/>
            <a:ext cx="2673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/>
              <a:t>New and updated patterns </a:t>
            </a:r>
          </a:p>
          <a:p>
            <a:pPr algn="r"/>
            <a:r>
              <a:rPr lang="en-GB" sz="1400" b="1" dirty="0"/>
              <a:t>and templates:</a:t>
            </a:r>
          </a:p>
          <a:p>
            <a:pPr algn="r"/>
            <a:r>
              <a:rPr lang="en-GB" sz="1400" dirty="0"/>
              <a:t>components, data models, policies, practices, semantics… </a:t>
            </a:r>
          </a:p>
        </p:txBody>
      </p:sp>
    </p:spTree>
    <p:extLst>
      <p:ext uri="{BB962C8B-B14F-4D97-AF65-F5344CB8AC3E}">
        <p14:creationId xmlns:p14="http://schemas.microsoft.com/office/powerpoint/2010/main" val="2746082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D1844-45F5-877D-3956-027BA6AE2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9D503-3919-3F77-059B-23E3798D7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  <a:endParaRPr lang="en-FI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1517633-7458-23D7-9BBD-AF4CBB239A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67626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5835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4D602D-1260-B142-6CBC-392000ECD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02DFE2-B8D6-B63E-1BA1-608489F83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Big Picture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247B-86A7-BCC5-763E-CD0E54D07B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Managing semantics across the enterprise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180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0D2B0A-289C-C672-D325-5EB63F469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Design &amp; discovery paths</a:t>
            </a:r>
            <a:endParaRPr lang="en-FI" dirty="0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981BC0D2-3171-7E5A-6F3C-A8AF1EBFBD84}"/>
              </a:ext>
            </a:extLst>
          </p:cNvPr>
          <p:cNvSpPr/>
          <p:nvPr/>
        </p:nvSpPr>
        <p:spPr>
          <a:xfrm>
            <a:off x="7422383" y="1457779"/>
            <a:ext cx="2880528" cy="1325563"/>
          </a:xfrm>
          <a:prstGeom prst="cloud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dirty="0"/>
              <a:t>Understanding the business</a:t>
            </a:r>
            <a:endParaRPr lang="en-FI" sz="1867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410C4A6-0129-C715-DEC1-05E50214CC6B}"/>
              </a:ext>
            </a:extLst>
          </p:cNvPr>
          <p:cNvSpPr/>
          <p:nvPr/>
        </p:nvSpPr>
        <p:spPr>
          <a:xfrm>
            <a:off x="5566787" y="3481634"/>
            <a:ext cx="2250832" cy="9512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dirty="0"/>
              <a:t>Logical models</a:t>
            </a:r>
            <a:endParaRPr lang="en-FI" sz="1867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66C013-4B3F-4AB6-E254-BE6CADD57BD8}"/>
              </a:ext>
            </a:extLst>
          </p:cNvPr>
          <p:cNvSpPr/>
          <p:nvPr/>
        </p:nvSpPr>
        <p:spPr>
          <a:xfrm>
            <a:off x="6377353" y="4175790"/>
            <a:ext cx="2250832" cy="95124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dirty="0"/>
              <a:t>Physical models</a:t>
            </a:r>
            <a:endParaRPr lang="en-FI" sz="1867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1A67A6C-3F01-FF1A-6B5C-6DCD876C9DA2}"/>
              </a:ext>
            </a:extLst>
          </p:cNvPr>
          <p:cNvSpPr/>
          <p:nvPr/>
        </p:nvSpPr>
        <p:spPr>
          <a:xfrm>
            <a:off x="4970584" y="2783342"/>
            <a:ext cx="2250832" cy="9512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dirty="0"/>
              <a:t>Conceptual models</a:t>
            </a:r>
            <a:endParaRPr lang="en-FI" sz="1867" dirty="0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D10D8532-C018-8FF2-D591-408E6B6E2DDD}"/>
              </a:ext>
            </a:extLst>
          </p:cNvPr>
          <p:cNvSpPr/>
          <p:nvPr/>
        </p:nvSpPr>
        <p:spPr>
          <a:xfrm>
            <a:off x="7299915" y="5491911"/>
            <a:ext cx="1339780" cy="951244"/>
          </a:xfrm>
          <a:prstGeom prst="cub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dirty="0"/>
              <a:t>Data Product</a:t>
            </a:r>
            <a:endParaRPr lang="en-FI" sz="1867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5E9D0D7-AF1A-4EE9-CADA-9E31EC22BCB6}"/>
              </a:ext>
            </a:extLst>
          </p:cNvPr>
          <p:cNvSpPr/>
          <p:nvPr/>
        </p:nvSpPr>
        <p:spPr>
          <a:xfrm rot="2725894">
            <a:off x="5228671" y="4241803"/>
            <a:ext cx="2533085" cy="600183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dirty="0"/>
              <a:t>DESIGN</a:t>
            </a:r>
            <a:endParaRPr lang="en-FI" sz="1867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761723-A0B3-80F0-D0CF-942D6927E584}"/>
              </a:ext>
            </a:extLst>
          </p:cNvPr>
          <p:cNvSpPr/>
          <p:nvPr/>
        </p:nvSpPr>
        <p:spPr>
          <a:xfrm>
            <a:off x="984250" y="2709243"/>
            <a:ext cx="2481317" cy="146654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</a:rPr>
              <a:t>Business Glossary</a:t>
            </a:r>
          </a:p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</a:rPr>
              <a:t>Taxonomy</a:t>
            </a:r>
          </a:p>
          <a:p>
            <a:pPr lvl="0" algn="ctr">
              <a:defRPr/>
            </a:pPr>
            <a:r>
              <a:rPr lang="en-US" sz="2000" dirty="0">
                <a:solidFill>
                  <a:prstClr val="white"/>
                </a:solidFill>
              </a:rPr>
              <a:t>Ontology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EFAF6A82-8DB6-5A81-5259-DBC8CA04B6A1}"/>
              </a:ext>
            </a:extLst>
          </p:cNvPr>
          <p:cNvSpPr/>
          <p:nvPr/>
        </p:nvSpPr>
        <p:spPr>
          <a:xfrm>
            <a:off x="3206749" y="3011105"/>
            <a:ext cx="2112179" cy="495719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dirty="0"/>
              <a:t>DISCOVERY</a:t>
            </a:r>
            <a:endParaRPr lang="en-FI" sz="1867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9D8F172D-4491-9829-78F6-988660BCCECD}"/>
              </a:ext>
            </a:extLst>
          </p:cNvPr>
          <p:cNvSpPr/>
          <p:nvPr/>
        </p:nvSpPr>
        <p:spPr>
          <a:xfrm rot="10800000">
            <a:off x="2613769" y="2295803"/>
            <a:ext cx="9035619" cy="3786797"/>
          </a:xfrm>
          <a:prstGeom prst="arc">
            <a:avLst>
              <a:gd name="adj1" fmla="val 16034502"/>
              <a:gd name="adj2" fmla="val 11783"/>
            </a:avLst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3CD7B3-2CD9-5D76-354D-1295713AF7D4}"/>
              </a:ext>
            </a:extLst>
          </p:cNvPr>
          <p:cNvSpPr/>
          <p:nvPr/>
        </p:nvSpPr>
        <p:spPr>
          <a:xfrm rot="1352303">
            <a:off x="3136016" y="5167137"/>
            <a:ext cx="1999483" cy="59308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Data-to-meaning mapping</a:t>
            </a:r>
            <a:endParaRPr lang="en-FI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0BD0698-A939-88FE-1509-0A35566419A8}"/>
              </a:ext>
            </a:extLst>
          </p:cNvPr>
          <p:cNvCxnSpPr>
            <a:cxnSpLocks/>
          </p:cNvCxnSpPr>
          <p:nvPr/>
        </p:nvCxnSpPr>
        <p:spPr>
          <a:xfrm flipH="1">
            <a:off x="7053943" y="2470972"/>
            <a:ext cx="716783" cy="47654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AA2A299-9BC0-CDD8-0D08-CBBC629FBA97}"/>
              </a:ext>
            </a:extLst>
          </p:cNvPr>
          <p:cNvSpPr/>
          <p:nvPr/>
        </p:nvSpPr>
        <p:spPr>
          <a:xfrm>
            <a:off x="3524250" y="1339850"/>
            <a:ext cx="4879976" cy="1468820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Enterprise Knowledge </a:t>
            </a:r>
            <a:r>
              <a:rPr lang="en-US" dirty="0">
                <a:solidFill>
                  <a:prstClr val="white"/>
                </a:solidFill>
                <a:latin typeface="Aptos" panose="02110004020202020204"/>
              </a:rPr>
              <a:t>Plane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4F9A2BE-2602-8DAD-6E34-D3309AF99A61}"/>
              </a:ext>
            </a:extLst>
          </p:cNvPr>
          <p:cNvCxnSpPr>
            <a:cxnSpLocks/>
            <a:stCxn id="12" idx="3"/>
            <a:endCxn id="5" idx="0"/>
          </p:cNvCxnSpPr>
          <p:nvPr/>
        </p:nvCxnSpPr>
        <p:spPr>
          <a:xfrm flipH="1">
            <a:off x="4410751" y="3674258"/>
            <a:ext cx="692871" cy="954207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825F88-7EE8-9E88-D14A-5AE477D556A3}"/>
              </a:ext>
            </a:extLst>
          </p:cNvPr>
          <p:cNvCxnSpPr>
            <a:cxnSpLocks/>
            <a:stCxn id="14" idx="3"/>
            <a:endCxn id="6" idx="0"/>
          </p:cNvCxnSpPr>
          <p:nvPr/>
        </p:nvCxnSpPr>
        <p:spPr>
          <a:xfrm flipH="1">
            <a:off x="4410751" y="4037789"/>
            <a:ext cx="692871" cy="978478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0FC71556-D348-139E-2F62-B72B766DE284}"/>
              </a:ext>
            </a:extLst>
          </p:cNvPr>
          <p:cNvCxnSpPr>
            <a:cxnSpLocks/>
            <a:stCxn id="13" idx="3"/>
            <a:endCxn id="7" idx="0"/>
          </p:cNvCxnSpPr>
          <p:nvPr/>
        </p:nvCxnSpPr>
        <p:spPr>
          <a:xfrm flipH="1">
            <a:off x="4410751" y="4412426"/>
            <a:ext cx="692870" cy="99164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76DEA4F-A02A-1912-E21E-AE471F8F6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Cross-domain interoperability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E162D56-0EC0-4324-2C4F-91EB9F352A8E}"/>
              </a:ext>
            </a:extLst>
          </p:cNvPr>
          <p:cNvSpPr/>
          <p:nvPr/>
        </p:nvSpPr>
        <p:spPr>
          <a:xfrm>
            <a:off x="1816100" y="4345891"/>
            <a:ext cx="2457450" cy="160427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Domain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F0E8174-D184-7A4D-0257-101C4CF09765}"/>
              </a:ext>
            </a:extLst>
          </p:cNvPr>
          <p:cNvSpPr/>
          <p:nvPr/>
        </p:nvSpPr>
        <p:spPr>
          <a:xfrm>
            <a:off x="3854449" y="4628465"/>
            <a:ext cx="1112603" cy="2730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Data Product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0A7430-FD74-F6A3-8CF7-76CD175D7042}"/>
              </a:ext>
            </a:extLst>
          </p:cNvPr>
          <p:cNvSpPr/>
          <p:nvPr/>
        </p:nvSpPr>
        <p:spPr>
          <a:xfrm>
            <a:off x="3854449" y="5016267"/>
            <a:ext cx="1112603" cy="2730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Data Product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2EF8E93-AD9A-78F9-D043-EAE493D945D1}"/>
              </a:ext>
            </a:extLst>
          </p:cNvPr>
          <p:cNvSpPr/>
          <p:nvPr/>
        </p:nvSpPr>
        <p:spPr>
          <a:xfrm>
            <a:off x="3854449" y="5404069"/>
            <a:ext cx="1112603" cy="2730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Data Product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3C583E-B10E-1D48-C6CA-2B8286B19746}"/>
              </a:ext>
            </a:extLst>
          </p:cNvPr>
          <p:cNvSpPr/>
          <p:nvPr/>
        </p:nvSpPr>
        <p:spPr>
          <a:xfrm>
            <a:off x="2120900" y="3326490"/>
            <a:ext cx="1847850" cy="6413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Domain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CDM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1678DE-09FE-9155-67BC-7CC913180328}"/>
              </a:ext>
            </a:extLst>
          </p:cNvPr>
          <p:cNvCxnSpPr>
            <a:stCxn id="8" idx="4"/>
            <a:endCxn id="4" idx="0"/>
          </p:cNvCxnSpPr>
          <p:nvPr/>
        </p:nvCxnSpPr>
        <p:spPr>
          <a:xfrm>
            <a:off x="3044825" y="3967840"/>
            <a:ext cx="0" cy="378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07ECB201-043D-008F-AB5E-FBB8B6CFA06F}"/>
              </a:ext>
            </a:extLst>
          </p:cNvPr>
          <p:cNvSpPr/>
          <p:nvPr/>
        </p:nvSpPr>
        <p:spPr>
          <a:xfrm>
            <a:off x="4991100" y="3406549"/>
            <a:ext cx="768349" cy="3136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CDMLDM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D069F46-C0BA-63F5-678E-8088E59514F0}"/>
              </a:ext>
            </a:extLst>
          </p:cNvPr>
          <p:cNvSpPr/>
          <p:nvPr/>
        </p:nvSpPr>
        <p:spPr>
          <a:xfrm>
            <a:off x="4991099" y="4144717"/>
            <a:ext cx="768349" cy="3136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100" dirty="0">
                <a:solidFill>
                  <a:prstClr val="white"/>
                </a:solidFill>
              </a:rPr>
              <a:t>CDMLDM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0411B6-7F1A-FA32-3FCB-F3F31132415A}"/>
              </a:ext>
            </a:extLst>
          </p:cNvPr>
          <p:cNvSpPr/>
          <p:nvPr/>
        </p:nvSpPr>
        <p:spPr>
          <a:xfrm>
            <a:off x="4991100" y="3770080"/>
            <a:ext cx="768349" cy="3136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100" dirty="0">
                <a:solidFill>
                  <a:prstClr val="white"/>
                </a:solidFill>
              </a:rPr>
              <a:t>CDMLDM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D87119A-D05A-E6D7-688E-C3CFD26C78A5}"/>
              </a:ext>
            </a:extLst>
          </p:cNvPr>
          <p:cNvCxnSpPr>
            <a:cxnSpLocks/>
            <a:stCxn id="12" idx="2"/>
            <a:endCxn id="8" idx="6"/>
          </p:cNvCxnSpPr>
          <p:nvPr/>
        </p:nvCxnSpPr>
        <p:spPr>
          <a:xfrm flipH="1">
            <a:off x="3968750" y="3563370"/>
            <a:ext cx="1022350" cy="83795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FCFC1A3-2C8A-1DB6-2524-DA24D3EBC87E}"/>
              </a:ext>
            </a:extLst>
          </p:cNvPr>
          <p:cNvCxnSpPr>
            <a:cxnSpLocks/>
            <a:stCxn id="14" idx="2"/>
            <a:endCxn id="8" idx="6"/>
          </p:cNvCxnSpPr>
          <p:nvPr/>
        </p:nvCxnSpPr>
        <p:spPr>
          <a:xfrm flipH="1" flipV="1">
            <a:off x="3968750" y="3647165"/>
            <a:ext cx="1022350" cy="279736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0B7605-F385-711D-B2D3-E9C18B9FEFAA}"/>
              </a:ext>
            </a:extLst>
          </p:cNvPr>
          <p:cNvCxnSpPr>
            <a:cxnSpLocks/>
            <a:stCxn id="13" idx="2"/>
            <a:endCxn id="8" idx="6"/>
          </p:cNvCxnSpPr>
          <p:nvPr/>
        </p:nvCxnSpPr>
        <p:spPr>
          <a:xfrm flipH="1" flipV="1">
            <a:off x="3968750" y="3647165"/>
            <a:ext cx="1022349" cy="654373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81E451E-14C6-57CF-C4D2-467FEA87F79C}"/>
              </a:ext>
            </a:extLst>
          </p:cNvPr>
          <p:cNvSpPr txBox="1"/>
          <p:nvPr/>
        </p:nvSpPr>
        <p:spPr>
          <a:xfrm>
            <a:off x="399366" y="2808670"/>
            <a:ext cx="262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CDM = Conceptual Data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LDM = Logical Data Model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3ECD898-F46F-1745-1D8C-29ABCD748827}"/>
              </a:ext>
            </a:extLst>
          </p:cNvPr>
          <p:cNvGrpSpPr/>
          <p:nvPr/>
        </p:nvGrpSpPr>
        <p:grpSpPr>
          <a:xfrm>
            <a:off x="9116148" y="3042733"/>
            <a:ext cx="1587500" cy="913038"/>
            <a:chOff x="7753350" y="2413452"/>
            <a:chExt cx="3009900" cy="1604278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37C94626-E758-2236-B37D-4B730B4EB38A}"/>
                </a:ext>
              </a:extLst>
            </p:cNvPr>
            <p:cNvSpPr/>
            <p:nvPr/>
          </p:nvSpPr>
          <p:spPr>
            <a:xfrm>
              <a:off x="7753350" y="2413452"/>
              <a:ext cx="2457450" cy="160427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Domain</a:t>
              </a:r>
            </a:p>
          </p:txBody>
        </p:sp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E9D0B827-E5E4-134F-005E-20035B7E39C2}"/>
                </a:ext>
              </a:extLst>
            </p:cNvPr>
            <p:cNvSpPr/>
            <p:nvPr/>
          </p:nvSpPr>
          <p:spPr>
            <a:xfrm>
              <a:off x="9791700" y="2696026"/>
              <a:ext cx="971550" cy="2730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F72DB348-7206-04A2-4D49-51412E0AF9A9}"/>
                </a:ext>
              </a:extLst>
            </p:cNvPr>
            <p:cNvSpPr/>
            <p:nvPr/>
          </p:nvSpPr>
          <p:spPr>
            <a:xfrm>
              <a:off x="9791700" y="3083828"/>
              <a:ext cx="971550" cy="2730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3EE070B-D75E-5C29-29FC-5D8AD2783C3B}"/>
                </a:ext>
              </a:extLst>
            </p:cNvPr>
            <p:cNvSpPr/>
            <p:nvPr/>
          </p:nvSpPr>
          <p:spPr>
            <a:xfrm>
              <a:off x="9791700" y="3471630"/>
              <a:ext cx="971550" cy="2730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A31978C9-ECB5-8B5D-9CA8-4B9C7523189E}"/>
              </a:ext>
            </a:extLst>
          </p:cNvPr>
          <p:cNvGrpSpPr/>
          <p:nvPr/>
        </p:nvGrpSpPr>
        <p:grpSpPr>
          <a:xfrm>
            <a:off x="8808173" y="4491031"/>
            <a:ext cx="1587500" cy="913038"/>
            <a:chOff x="7753350" y="2413452"/>
            <a:chExt cx="3009900" cy="1604278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87FC7F64-EE0B-81C4-22AF-3283E8A47AE1}"/>
                </a:ext>
              </a:extLst>
            </p:cNvPr>
            <p:cNvSpPr/>
            <p:nvPr/>
          </p:nvSpPr>
          <p:spPr>
            <a:xfrm>
              <a:off x="7753350" y="2413452"/>
              <a:ext cx="2457450" cy="160427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Domain</a:t>
              </a: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B88FC183-5206-61DB-E85A-B43D05F1984C}"/>
                </a:ext>
              </a:extLst>
            </p:cNvPr>
            <p:cNvSpPr/>
            <p:nvPr/>
          </p:nvSpPr>
          <p:spPr>
            <a:xfrm>
              <a:off x="9791700" y="2696026"/>
              <a:ext cx="971550" cy="2730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7BD2104B-4B8C-EAA0-5838-5B0E2E955463}"/>
                </a:ext>
              </a:extLst>
            </p:cNvPr>
            <p:cNvSpPr/>
            <p:nvPr/>
          </p:nvSpPr>
          <p:spPr>
            <a:xfrm>
              <a:off x="9791700" y="3083828"/>
              <a:ext cx="971550" cy="2730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E5A56B1D-742D-F74B-3B1F-113522BB0B2E}"/>
                </a:ext>
              </a:extLst>
            </p:cNvPr>
            <p:cNvSpPr/>
            <p:nvPr/>
          </p:nvSpPr>
          <p:spPr>
            <a:xfrm>
              <a:off x="9791700" y="3471630"/>
              <a:ext cx="971550" cy="2730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C389756-1273-2F6E-EE57-56AF849FFBFF}"/>
              </a:ext>
            </a:extLst>
          </p:cNvPr>
          <p:cNvGrpSpPr/>
          <p:nvPr/>
        </p:nvGrpSpPr>
        <p:grpSpPr>
          <a:xfrm>
            <a:off x="7756165" y="5699140"/>
            <a:ext cx="1587500" cy="913038"/>
            <a:chOff x="7753350" y="2413452"/>
            <a:chExt cx="3009900" cy="1604278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D23F3327-532D-3935-FD62-8AA878EADC42}"/>
                </a:ext>
              </a:extLst>
            </p:cNvPr>
            <p:cNvSpPr/>
            <p:nvPr/>
          </p:nvSpPr>
          <p:spPr>
            <a:xfrm>
              <a:off x="7753350" y="2413452"/>
              <a:ext cx="2457450" cy="160427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Domain</a:t>
              </a:r>
              <a:endPara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id="{DA907E7C-8981-1DE3-909E-76E6878D9F84}"/>
                </a:ext>
              </a:extLst>
            </p:cNvPr>
            <p:cNvSpPr/>
            <p:nvPr/>
          </p:nvSpPr>
          <p:spPr>
            <a:xfrm>
              <a:off x="9791700" y="2696026"/>
              <a:ext cx="971550" cy="2730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42326691-F72B-22C9-5648-6F35E3AE1636}"/>
                </a:ext>
              </a:extLst>
            </p:cNvPr>
            <p:cNvSpPr/>
            <p:nvPr/>
          </p:nvSpPr>
          <p:spPr>
            <a:xfrm>
              <a:off x="9791700" y="3083828"/>
              <a:ext cx="971550" cy="2730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F90778C5-C5EE-702A-070E-720E8C1F1A2C}"/>
                </a:ext>
              </a:extLst>
            </p:cNvPr>
            <p:cNvSpPr/>
            <p:nvPr/>
          </p:nvSpPr>
          <p:spPr>
            <a:xfrm>
              <a:off x="9791700" y="3471630"/>
              <a:ext cx="971550" cy="27305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F7EB1E88-E26D-69BC-5196-0E233694E67F}"/>
              </a:ext>
            </a:extLst>
          </p:cNvPr>
          <p:cNvCxnSpPr>
            <a:cxnSpLocks/>
            <a:stCxn id="37" idx="1"/>
            <a:endCxn id="5" idx="3"/>
          </p:cNvCxnSpPr>
          <p:nvPr/>
        </p:nvCxnSpPr>
        <p:spPr>
          <a:xfrm flipH="1">
            <a:off x="4967052" y="3499252"/>
            <a:ext cx="4149096" cy="1265738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87E923F-264A-CE86-38F8-71A9119B91CD}"/>
              </a:ext>
            </a:extLst>
          </p:cNvPr>
          <p:cNvCxnSpPr>
            <a:cxnSpLocks/>
            <a:stCxn id="58" idx="1"/>
            <a:endCxn id="5" idx="3"/>
          </p:cNvCxnSpPr>
          <p:nvPr/>
        </p:nvCxnSpPr>
        <p:spPr>
          <a:xfrm flipH="1" flipV="1">
            <a:off x="4967052" y="4764990"/>
            <a:ext cx="3841121" cy="18256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AD6DF7A-8CD9-523D-7C4C-398A50807BCD}"/>
              </a:ext>
            </a:extLst>
          </p:cNvPr>
          <p:cNvCxnSpPr>
            <a:cxnSpLocks/>
            <a:stCxn id="58" idx="1"/>
            <a:endCxn id="6" idx="3"/>
          </p:cNvCxnSpPr>
          <p:nvPr/>
        </p:nvCxnSpPr>
        <p:spPr>
          <a:xfrm flipH="1">
            <a:off x="4967052" y="4947550"/>
            <a:ext cx="3841121" cy="205242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5A0D67B-2897-999B-B38B-0BE8D43ED1C6}"/>
              </a:ext>
            </a:extLst>
          </p:cNvPr>
          <p:cNvCxnSpPr>
            <a:cxnSpLocks/>
            <a:stCxn id="63" idx="1"/>
            <a:endCxn id="7" idx="3"/>
          </p:cNvCxnSpPr>
          <p:nvPr/>
        </p:nvCxnSpPr>
        <p:spPr>
          <a:xfrm flipH="1" flipV="1">
            <a:off x="4967052" y="5540594"/>
            <a:ext cx="2789113" cy="615065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A2ABE3CB-430B-C325-8D1C-3A7AC66FFDF6}"/>
              </a:ext>
            </a:extLst>
          </p:cNvPr>
          <p:cNvSpPr/>
          <p:nvPr/>
        </p:nvSpPr>
        <p:spPr>
          <a:xfrm>
            <a:off x="8574811" y="2391710"/>
            <a:ext cx="954953" cy="4649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Domain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CDM</a:t>
            </a: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F0537BF-CFFF-ED25-72A2-9FE941BB3EBE}"/>
              </a:ext>
            </a:extLst>
          </p:cNvPr>
          <p:cNvSpPr/>
          <p:nvPr/>
        </p:nvSpPr>
        <p:spPr>
          <a:xfrm>
            <a:off x="8048672" y="3909846"/>
            <a:ext cx="954953" cy="4649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100" dirty="0">
                <a:solidFill>
                  <a:prstClr val="white"/>
                </a:solidFill>
              </a:rPr>
              <a:t>Domain</a:t>
            </a:r>
          </a:p>
          <a:p>
            <a:pPr lvl="0" algn="ctr">
              <a:defRPr/>
            </a:pPr>
            <a:r>
              <a:rPr lang="en-US" sz="1100" dirty="0">
                <a:solidFill>
                  <a:prstClr val="white"/>
                </a:solidFill>
              </a:rPr>
              <a:t>CDM</a:t>
            </a: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3FEE8E7-64E4-8E97-8DB4-BD610ADCEA02}"/>
              </a:ext>
            </a:extLst>
          </p:cNvPr>
          <p:cNvSpPr/>
          <p:nvPr/>
        </p:nvSpPr>
        <p:spPr>
          <a:xfrm>
            <a:off x="7145920" y="5102881"/>
            <a:ext cx="954953" cy="4649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100" dirty="0">
                <a:solidFill>
                  <a:prstClr val="white"/>
                </a:solidFill>
              </a:rPr>
              <a:t>Domain</a:t>
            </a:r>
          </a:p>
          <a:p>
            <a:pPr lvl="0" algn="ctr">
              <a:defRPr/>
            </a:pPr>
            <a:r>
              <a:rPr lang="en-US" sz="1100" dirty="0">
                <a:solidFill>
                  <a:prstClr val="white"/>
                </a:solidFill>
              </a:rPr>
              <a:t>CDM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0999141-FAAD-56DC-E66F-843AC050BA9E}"/>
              </a:ext>
            </a:extLst>
          </p:cNvPr>
          <p:cNvCxnSpPr>
            <a:cxnSpLocks/>
            <a:stCxn id="83" idx="5"/>
            <a:endCxn id="37" idx="0"/>
          </p:cNvCxnSpPr>
          <p:nvPr/>
        </p:nvCxnSpPr>
        <p:spPr>
          <a:xfrm>
            <a:off x="9389914" y="2788563"/>
            <a:ext cx="374296" cy="2541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EDEFD492-7298-5C85-DF6A-DD91636C87BC}"/>
              </a:ext>
            </a:extLst>
          </p:cNvPr>
          <p:cNvCxnSpPr>
            <a:cxnSpLocks/>
            <a:stCxn id="84" idx="5"/>
            <a:endCxn id="58" idx="0"/>
          </p:cNvCxnSpPr>
          <p:nvPr/>
        </p:nvCxnSpPr>
        <p:spPr>
          <a:xfrm>
            <a:off x="8863775" y="4306699"/>
            <a:ext cx="592460" cy="184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6F61002-C9CA-A958-7FF2-A56CC81030ED}"/>
              </a:ext>
            </a:extLst>
          </p:cNvPr>
          <p:cNvCxnSpPr>
            <a:cxnSpLocks/>
            <a:stCxn id="85" idx="5"/>
            <a:endCxn id="63" idx="0"/>
          </p:cNvCxnSpPr>
          <p:nvPr/>
        </p:nvCxnSpPr>
        <p:spPr>
          <a:xfrm>
            <a:off x="7961023" y="5499734"/>
            <a:ext cx="443204" cy="199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>
            <a:extLst>
              <a:ext uri="{FF2B5EF4-FFF2-40B4-BE49-F238E27FC236}">
                <a16:creationId xmlns:a16="http://schemas.microsoft.com/office/drawing/2014/main" id="{2DE73AFD-4A22-848E-9258-EDB6E46E3177}"/>
              </a:ext>
            </a:extLst>
          </p:cNvPr>
          <p:cNvSpPr/>
          <p:nvPr/>
        </p:nvSpPr>
        <p:spPr>
          <a:xfrm>
            <a:off x="3786751" y="1735042"/>
            <a:ext cx="4392274" cy="9482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Business Glossaries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Taxonomies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Ontologies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87458D0-71FF-358C-4A57-7DE46CF6C1E8}"/>
              </a:ext>
            </a:extLst>
          </p:cNvPr>
          <p:cNvCxnSpPr>
            <a:cxnSpLocks/>
            <a:endCxn id="8" idx="7"/>
          </p:cNvCxnSpPr>
          <p:nvPr/>
        </p:nvCxnSpPr>
        <p:spPr>
          <a:xfrm flipH="1">
            <a:off x="3698139" y="2611153"/>
            <a:ext cx="1356461" cy="809261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810B936-A7CF-6533-091C-EC9EC4C50A53}"/>
              </a:ext>
            </a:extLst>
          </p:cNvPr>
          <p:cNvCxnSpPr>
            <a:cxnSpLocks/>
            <a:endCxn id="85" idx="1"/>
          </p:cNvCxnSpPr>
          <p:nvPr/>
        </p:nvCxnSpPr>
        <p:spPr>
          <a:xfrm>
            <a:off x="6238733" y="2631213"/>
            <a:ext cx="1047037" cy="253975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F91D4F6-466B-3295-DAFD-C569E10DBEE4}"/>
              </a:ext>
            </a:extLst>
          </p:cNvPr>
          <p:cNvCxnSpPr>
            <a:cxnSpLocks/>
            <a:endCxn id="84" idx="1"/>
          </p:cNvCxnSpPr>
          <p:nvPr/>
        </p:nvCxnSpPr>
        <p:spPr>
          <a:xfrm>
            <a:off x="6680200" y="2631213"/>
            <a:ext cx="1508322" cy="134672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9C0BC3C5-974B-B8C2-2A1E-A30A9C085448}"/>
              </a:ext>
            </a:extLst>
          </p:cNvPr>
          <p:cNvCxnSpPr>
            <a:cxnSpLocks/>
            <a:endCxn id="83" idx="2"/>
          </p:cNvCxnSpPr>
          <p:nvPr/>
        </p:nvCxnSpPr>
        <p:spPr>
          <a:xfrm>
            <a:off x="8048672" y="2524258"/>
            <a:ext cx="526139" cy="99923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93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2" grpId="0" animBg="1"/>
      <p:bldP spid="13" grpId="0" animBg="1"/>
      <p:bldP spid="14" grpId="0" animBg="1"/>
      <p:bldP spid="36" grpId="0"/>
      <p:bldP spid="83" grpId="0" animBg="1"/>
      <p:bldP spid="84" grpId="0" animBg="1"/>
      <p:bldP spid="85" grpId="0" animBg="1"/>
      <p:bldP spid="9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65684-2E8A-F5BA-D30B-71C16A823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43" y="386859"/>
            <a:ext cx="10515600" cy="1325563"/>
          </a:xfrm>
        </p:spPr>
        <p:txBody>
          <a:bodyPr/>
          <a:lstStyle/>
          <a:p>
            <a:r>
              <a:rPr lang="en-GB" dirty="0"/>
              <a:t>Goal: context-aware data utilization</a:t>
            </a:r>
            <a:endParaRPr lang="en-FI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398276C2-42AB-32E0-7A77-7770AA3609B7}"/>
              </a:ext>
            </a:extLst>
          </p:cNvPr>
          <p:cNvSpPr/>
          <p:nvPr/>
        </p:nvSpPr>
        <p:spPr>
          <a:xfrm rot="7497315">
            <a:off x="6425327" y="3256761"/>
            <a:ext cx="1855752" cy="369849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DFA6FE6E-CDFF-067C-85C5-619CA314C7C7}"/>
              </a:ext>
            </a:extLst>
          </p:cNvPr>
          <p:cNvSpPr/>
          <p:nvPr/>
        </p:nvSpPr>
        <p:spPr>
          <a:xfrm rot="5400000">
            <a:off x="5239509" y="3221617"/>
            <a:ext cx="1668319" cy="369849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71C61C2-F835-79D6-FEBA-BA963B0E8F08}"/>
              </a:ext>
            </a:extLst>
          </p:cNvPr>
          <p:cNvSpPr/>
          <p:nvPr/>
        </p:nvSpPr>
        <p:spPr>
          <a:xfrm rot="3642452">
            <a:off x="3718449" y="3258161"/>
            <a:ext cx="1804276" cy="369849"/>
          </a:xfrm>
          <a:prstGeom prst="right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93DD6B-7CEB-FD4F-2045-04C37E29D093}"/>
              </a:ext>
            </a:extLst>
          </p:cNvPr>
          <p:cNvGrpSpPr/>
          <p:nvPr/>
        </p:nvGrpSpPr>
        <p:grpSpPr>
          <a:xfrm>
            <a:off x="3427603" y="5513198"/>
            <a:ext cx="5292132" cy="957943"/>
            <a:chOff x="2570702" y="4104751"/>
            <a:chExt cx="3969099" cy="7184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05818AB-DD03-8A75-29D6-E97045C18D06}"/>
                </a:ext>
              </a:extLst>
            </p:cNvPr>
            <p:cNvSpPr/>
            <p:nvPr/>
          </p:nvSpPr>
          <p:spPr>
            <a:xfrm>
              <a:off x="2570702" y="4104751"/>
              <a:ext cx="3969099" cy="718457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1867" dirty="0"/>
                <a:t>SYSTEMS</a:t>
              </a:r>
              <a:endParaRPr lang="en-FI" sz="1867" dirty="0"/>
            </a:p>
          </p:txBody>
        </p:sp>
        <p:sp>
          <p:nvSpPr>
            <p:cNvPr id="9" name="Cylinder 8">
              <a:extLst>
                <a:ext uri="{FF2B5EF4-FFF2-40B4-BE49-F238E27FC236}">
                  <a16:creationId xmlns:a16="http://schemas.microsoft.com/office/drawing/2014/main" id="{683A7131-CB38-25D5-DAC9-9CFB61E44638}"/>
                </a:ext>
              </a:extLst>
            </p:cNvPr>
            <p:cNvSpPr/>
            <p:nvPr/>
          </p:nvSpPr>
          <p:spPr>
            <a:xfrm>
              <a:off x="3140110" y="4426297"/>
              <a:ext cx="381837" cy="314012"/>
            </a:xfrm>
            <a:prstGeom prst="ca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10" name="Cylinder 9">
              <a:extLst>
                <a:ext uri="{FF2B5EF4-FFF2-40B4-BE49-F238E27FC236}">
                  <a16:creationId xmlns:a16="http://schemas.microsoft.com/office/drawing/2014/main" id="{DCA696C2-9F52-7910-D94D-658FBC7C9A64}"/>
                </a:ext>
              </a:extLst>
            </p:cNvPr>
            <p:cNvSpPr/>
            <p:nvPr/>
          </p:nvSpPr>
          <p:spPr>
            <a:xfrm>
              <a:off x="3655590" y="4426297"/>
              <a:ext cx="381837" cy="314012"/>
            </a:xfrm>
            <a:prstGeom prst="ca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88A19DE9-8708-DA3D-C723-C01EEC2D14AC}"/>
                </a:ext>
              </a:extLst>
            </p:cNvPr>
            <p:cNvSpPr/>
            <p:nvPr/>
          </p:nvSpPr>
          <p:spPr>
            <a:xfrm>
              <a:off x="4171070" y="4426297"/>
              <a:ext cx="381837" cy="314012"/>
            </a:xfrm>
            <a:prstGeom prst="ca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F0E56588-5335-887C-6DA1-B0632EF969A7}"/>
                </a:ext>
              </a:extLst>
            </p:cNvPr>
            <p:cNvSpPr/>
            <p:nvPr/>
          </p:nvSpPr>
          <p:spPr>
            <a:xfrm>
              <a:off x="4686550" y="4426297"/>
              <a:ext cx="381837" cy="314012"/>
            </a:xfrm>
            <a:prstGeom prst="ca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id="{0725545D-6DA6-7731-12A8-8744E076528E}"/>
                </a:ext>
              </a:extLst>
            </p:cNvPr>
            <p:cNvSpPr/>
            <p:nvPr/>
          </p:nvSpPr>
          <p:spPr>
            <a:xfrm>
              <a:off x="5202030" y="4426297"/>
              <a:ext cx="381837" cy="314012"/>
            </a:xfrm>
            <a:prstGeom prst="ca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14" name="Cylinder 13">
              <a:extLst>
                <a:ext uri="{FF2B5EF4-FFF2-40B4-BE49-F238E27FC236}">
                  <a16:creationId xmlns:a16="http://schemas.microsoft.com/office/drawing/2014/main" id="{1E0EF5B6-7532-E1A5-3A47-83E98EF8F533}"/>
                </a:ext>
              </a:extLst>
            </p:cNvPr>
            <p:cNvSpPr/>
            <p:nvPr/>
          </p:nvSpPr>
          <p:spPr>
            <a:xfrm>
              <a:off x="5717511" y="4426297"/>
              <a:ext cx="381837" cy="314012"/>
            </a:xfrm>
            <a:prstGeom prst="ca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2E7CB5-B5B9-79E7-0EF0-AA3E002A160D}"/>
              </a:ext>
            </a:extLst>
          </p:cNvPr>
          <p:cNvGrpSpPr/>
          <p:nvPr/>
        </p:nvGrpSpPr>
        <p:grpSpPr>
          <a:xfrm>
            <a:off x="3427603" y="4235103"/>
            <a:ext cx="5292132" cy="957943"/>
            <a:chOff x="2570701" y="3040672"/>
            <a:chExt cx="3969099" cy="71845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F6C7BF9-D9DC-7C92-46CE-FAFE64BCBDE7}"/>
                </a:ext>
              </a:extLst>
            </p:cNvPr>
            <p:cNvSpPr/>
            <p:nvPr/>
          </p:nvSpPr>
          <p:spPr>
            <a:xfrm>
              <a:off x="2570701" y="3040672"/>
              <a:ext cx="3969099" cy="718457"/>
            </a:xfrm>
            <a:prstGeom prst="rect">
              <a:avLst/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1867" dirty="0"/>
                <a:t>DATA PRODUCTS</a:t>
              </a:r>
            </a:p>
            <a:p>
              <a:pPr algn="ctr"/>
              <a:endParaRPr lang="en-GB" sz="1333" dirty="0"/>
            </a:p>
            <a:p>
              <a:pPr algn="ctr"/>
              <a:endParaRPr lang="en-GB" sz="1200" dirty="0"/>
            </a:p>
          </p:txBody>
        </p: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73C33ED9-F52E-3A89-C34F-E63BFD1F0F6A}"/>
                </a:ext>
              </a:extLst>
            </p:cNvPr>
            <p:cNvSpPr/>
            <p:nvPr/>
          </p:nvSpPr>
          <p:spPr>
            <a:xfrm>
              <a:off x="3376246" y="3310933"/>
              <a:ext cx="291402" cy="251209"/>
            </a:xfrm>
            <a:prstGeom prst="cub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18" name="Cube 17">
              <a:extLst>
                <a:ext uri="{FF2B5EF4-FFF2-40B4-BE49-F238E27FC236}">
                  <a16:creationId xmlns:a16="http://schemas.microsoft.com/office/drawing/2014/main" id="{F78280F6-8E00-F155-0955-25A0CDBE6960}"/>
                </a:ext>
              </a:extLst>
            </p:cNvPr>
            <p:cNvSpPr/>
            <p:nvPr/>
          </p:nvSpPr>
          <p:spPr>
            <a:xfrm>
              <a:off x="3901273" y="3310933"/>
              <a:ext cx="291402" cy="251209"/>
            </a:xfrm>
            <a:prstGeom prst="cub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19" name="Cube 18">
              <a:extLst>
                <a:ext uri="{FF2B5EF4-FFF2-40B4-BE49-F238E27FC236}">
                  <a16:creationId xmlns:a16="http://schemas.microsoft.com/office/drawing/2014/main" id="{6BBC6AAB-211A-F6B8-A917-0F36BD832DD9}"/>
                </a:ext>
              </a:extLst>
            </p:cNvPr>
            <p:cNvSpPr/>
            <p:nvPr/>
          </p:nvSpPr>
          <p:spPr>
            <a:xfrm>
              <a:off x="4426300" y="3310933"/>
              <a:ext cx="291402" cy="251209"/>
            </a:xfrm>
            <a:prstGeom prst="cub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20" name="Cube 19">
              <a:extLst>
                <a:ext uri="{FF2B5EF4-FFF2-40B4-BE49-F238E27FC236}">
                  <a16:creationId xmlns:a16="http://schemas.microsoft.com/office/drawing/2014/main" id="{63AA3E3F-B9A0-2C6C-9D85-85C49439D05F}"/>
                </a:ext>
              </a:extLst>
            </p:cNvPr>
            <p:cNvSpPr/>
            <p:nvPr/>
          </p:nvSpPr>
          <p:spPr>
            <a:xfrm>
              <a:off x="4951327" y="3310933"/>
              <a:ext cx="291402" cy="251209"/>
            </a:xfrm>
            <a:prstGeom prst="cub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21" name="Cube 20">
              <a:extLst>
                <a:ext uri="{FF2B5EF4-FFF2-40B4-BE49-F238E27FC236}">
                  <a16:creationId xmlns:a16="http://schemas.microsoft.com/office/drawing/2014/main" id="{B9910295-6970-E239-EDB4-10D843226AA4}"/>
                </a:ext>
              </a:extLst>
            </p:cNvPr>
            <p:cNvSpPr/>
            <p:nvPr/>
          </p:nvSpPr>
          <p:spPr>
            <a:xfrm>
              <a:off x="5476354" y="3310933"/>
              <a:ext cx="291402" cy="251209"/>
            </a:xfrm>
            <a:prstGeom prst="cub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E06C8D-4EC5-061E-790C-7F4E6B89F7CA}"/>
              </a:ext>
            </a:extLst>
          </p:cNvPr>
          <p:cNvGrpSpPr/>
          <p:nvPr/>
        </p:nvGrpSpPr>
        <p:grpSpPr>
          <a:xfrm>
            <a:off x="3427603" y="2973478"/>
            <a:ext cx="5292132" cy="957943"/>
            <a:chOff x="2570701" y="1898511"/>
            <a:chExt cx="3969099" cy="71845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6E6DFD9-DE1D-D250-37D2-9FC0A9A6694B}"/>
                </a:ext>
              </a:extLst>
            </p:cNvPr>
            <p:cNvSpPr/>
            <p:nvPr/>
          </p:nvSpPr>
          <p:spPr>
            <a:xfrm>
              <a:off x="2570701" y="1898511"/>
              <a:ext cx="3969099" cy="718457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GB" sz="1867" dirty="0"/>
                <a:t>SEMANTICS</a:t>
              </a:r>
              <a:endParaRPr lang="en-FI" sz="1867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B134BA9-94C4-4083-08B9-ABA2B2C87997}"/>
                </a:ext>
              </a:extLst>
            </p:cNvPr>
            <p:cNvSpPr/>
            <p:nvPr/>
          </p:nvSpPr>
          <p:spPr>
            <a:xfrm>
              <a:off x="2886020" y="2180408"/>
              <a:ext cx="417007" cy="23613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4522A87-045D-915B-E1BB-C81F276BBB67}"/>
                </a:ext>
              </a:extLst>
            </p:cNvPr>
            <p:cNvSpPr/>
            <p:nvPr/>
          </p:nvSpPr>
          <p:spPr>
            <a:xfrm>
              <a:off x="3591649" y="2357796"/>
              <a:ext cx="417007" cy="23613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67CCA58-7480-5CB1-5352-4E048F4DDB50}"/>
                </a:ext>
              </a:extLst>
            </p:cNvPr>
            <p:cNvSpPr/>
            <p:nvPr/>
          </p:nvSpPr>
          <p:spPr>
            <a:xfrm>
              <a:off x="4265702" y="2239157"/>
              <a:ext cx="417007" cy="23613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96517EE-A1C2-8EB5-1042-9D33142FE81D}"/>
                </a:ext>
              </a:extLst>
            </p:cNvPr>
            <p:cNvSpPr/>
            <p:nvPr/>
          </p:nvSpPr>
          <p:spPr>
            <a:xfrm>
              <a:off x="4875124" y="2357226"/>
              <a:ext cx="417007" cy="23613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47CA029-4B81-4070-44D1-CA4A28516359}"/>
                </a:ext>
              </a:extLst>
            </p:cNvPr>
            <p:cNvSpPr/>
            <p:nvPr/>
          </p:nvSpPr>
          <p:spPr>
            <a:xfrm>
              <a:off x="5321022" y="2086974"/>
              <a:ext cx="417007" cy="23613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1C84950-5423-2306-2CE9-2A1256955905}"/>
                </a:ext>
              </a:extLst>
            </p:cNvPr>
            <p:cNvSpPr/>
            <p:nvPr/>
          </p:nvSpPr>
          <p:spPr>
            <a:xfrm>
              <a:off x="5901553" y="2357225"/>
              <a:ext cx="417007" cy="23613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E3151E6C-4D92-3C15-2961-492C3164BFC5}"/>
                </a:ext>
              </a:extLst>
            </p:cNvPr>
            <p:cNvCxnSpPr>
              <a:stCxn id="24" idx="5"/>
              <a:endCxn id="25" idx="2"/>
            </p:cNvCxnSpPr>
            <p:nvPr/>
          </p:nvCxnSpPr>
          <p:spPr>
            <a:xfrm>
              <a:off x="3241958" y="2381964"/>
              <a:ext cx="349691" cy="9390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D77C8D1-EF78-E603-E68A-1D92594CC4D7}"/>
                </a:ext>
              </a:extLst>
            </p:cNvPr>
            <p:cNvCxnSpPr>
              <a:cxnSpLocks/>
              <a:stCxn id="26" idx="2"/>
              <a:endCxn id="25" idx="6"/>
            </p:cNvCxnSpPr>
            <p:nvPr/>
          </p:nvCxnSpPr>
          <p:spPr>
            <a:xfrm flipH="1">
              <a:off x="4008656" y="2357226"/>
              <a:ext cx="257046" cy="11863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1F39A51-E983-AADF-E4D3-2D73E66E2410}"/>
                </a:ext>
              </a:extLst>
            </p:cNvPr>
            <p:cNvCxnSpPr>
              <a:cxnSpLocks/>
              <a:stCxn id="26" idx="7"/>
              <a:endCxn id="28" idx="2"/>
            </p:cNvCxnSpPr>
            <p:nvPr/>
          </p:nvCxnSpPr>
          <p:spPr>
            <a:xfrm flipV="1">
              <a:off x="4621640" y="2205043"/>
              <a:ext cx="699382" cy="68695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A8C2A7B-FB5B-5E34-1D9A-9EB7E62084EF}"/>
                </a:ext>
              </a:extLst>
            </p:cNvPr>
            <p:cNvCxnSpPr>
              <a:cxnSpLocks/>
              <a:stCxn id="26" idx="5"/>
              <a:endCxn id="27" idx="2"/>
            </p:cNvCxnSpPr>
            <p:nvPr/>
          </p:nvCxnSpPr>
          <p:spPr>
            <a:xfrm>
              <a:off x="4621640" y="2440713"/>
              <a:ext cx="253484" cy="34582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FE8D096-3DD1-220B-AE60-79A05832CD78}"/>
                </a:ext>
              </a:extLst>
            </p:cNvPr>
            <p:cNvCxnSpPr>
              <a:cxnSpLocks/>
              <a:stCxn id="28" idx="5"/>
              <a:endCxn id="29" idx="1"/>
            </p:cNvCxnSpPr>
            <p:nvPr/>
          </p:nvCxnSpPr>
          <p:spPr>
            <a:xfrm>
              <a:off x="5676960" y="2288530"/>
              <a:ext cx="285662" cy="103276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CE46173-1C45-A122-15EB-3768167D9A3E}"/>
                </a:ext>
              </a:extLst>
            </p:cNvPr>
            <p:cNvSpPr/>
            <p:nvPr/>
          </p:nvSpPr>
          <p:spPr>
            <a:xfrm>
              <a:off x="3393583" y="2027109"/>
              <a:ext cx="417007" cy="23613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2400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2C97D3-B155-4D50-3C0D-ED9B3E0BE0F6}"/>
                </a:ext>
              </a:extLst>
            </p:cNvPr>
            <p:cNvCxnSpPr>
              <a:cxnSpLocks/>
              <a:stCxn id="35" idx="4"/>
              <a:endCxn id="25" idx="1"/>
            </p:cNvCxnSpPr>
            <p:nvPr/>
          </p:nvCxnSpPr>
          <p:spPr>
            <a:xfrm>
              <a:off x="3602087" y="2263246"/>
              <a:ext cx="50631" cy="12913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0707E5A5-1DF2-9D7E-3CFB-41E15710AC03}"/>
              </a:ext>
            </a:extLst>
          </p:cNvPr>
          <p:cNvSpPr/>
          <p:nvPr/>
        </p:nvSpPr>
        <p:spPr>
          <a:xfrm>
            <a:off x="2428545" y="1588399"/>
            <a:ext cx="2162632" cy="89765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AI</a:t>
            </a:r>
            <a:endParaRPr lang="en-FI" sz="24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2C02200-1B5E-70FF-400F-108BF8863734}"/>
              </a:ext>
            </a:extLst>
          </p:cNvPr>
          <p:cNvSpPr/>
          <p:nvPr/>
        </p:nvSpPr>
        <p:spPr>
          <a:xfrm>
            <a:off x="4992352" y="1588399"/>
            <a:ext cx="2162632" cy="89765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Apps</a:t>
            </a:r>
            <a:endParaRPr lang="en-FI" sz="2400" dirty="0"/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F80992-5A65-B899-C498-9D677778B73D}"/>
              </a:ext>
            </a:extLst>
          </p:cNvPr>
          <p:cNvSpPr/>
          <p:nvPr/>
        </p:nvSpPr>
        <p:spPr>
          <a:xfrm>
            <a:off x="7553823" y="1588399"/>
            <a:ext cx="2162632" cy="897653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Humans</a:t>
            </a:r>
            <a:endParaRPr lang="en-FI" sz="2400" dirty="0"/>
          </a:p>
        </p:txBody>
      </p:sp>
      <p:sp>
        <p:nvSpPr>
          <p:cNvPr id="40" name="Arrow: Up-Down 39">
            <a:extLst>
              <a:ext uri="{FF2B5EF4-FFF2-40B4-BE49-F238E27FC236}">
                <a16:creationId xmlns:a16="http://schemas.microsoft.com/office/drawing/2014/main" id="{95E7C11C-4418-BFF1-6BDA-7C4EF564435F}"/>
              </a:ext>
            </a:extLst>
          </p:cNvPr>
          <p:cNvSpPr/>
          <p:nvPr/>
        </p:nvSpPr>
        <p:spPr>
          <a:xfrm>
            <a:off x="4050099" y="5126897"/>
            <a:ext cx="341879" cy="452452"/>
          </a:xfrm>
          <a:prstGeom prst="upDown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00564F6-839D-C947-FD6F-7B5BE64D79D7}"/>
              </a:ext>
            </a:extLst>
          </p:cNvPr>
          <p:cNvSpPr txBox="1"/>
          <p:nvPr/>
        </p:nvSpPr>
        <p:spPr>
          <a:xfrm>
            <a:off x="606920" y="5786983"/>
            <a:ext cx="265757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67" dirty="0"/>
              <a:t>Operational data</a:t>
            </a:r>
            <a:endParaRPr lang="en-FI" sz="1867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799E01-494F-3548-85B4-1757C709B183}"/>
              </a:ext>
            </a:extLst>
          </p:cNvPr>
          <p:cNvSpPr txBox="1"/>
          <p:nvPr/>
        </p:nvSpPr>
        <p:spPr>
          <a:xfrm>
            <a:off x="606920" y="4508889"/>
            <a:ext cx="265757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67" dirty="0"/>
              <a:t>Data sharing &amp; reuse</a:t>
            </a:r>
            <a:endParaRPr lang="en-FI" sz="1867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DA25A83-6D22-BF7B-BC05-1704870E065B}"/>
              </a:ext>
            </a:extLst>
          </p:cNvPr>
          <p:cNvSpPr txBox="1"/>
          <p:nvPr/>
        </p:nvSpPr>
        <p:spPr>
          <a:xfrm>
            <a:off x="606920" y="3253820"/>
            <a:ext cx="2657571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867" dirty="0"/>
              <a:t>Business context</a:t>
            </a:r>
            <a:endParaRPr lang="en-FI" sz="1867" dirty="0"/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98DF08BC-68EA-D8F8-56FA-7A38A9FE8AB9}"/>
              </a:ext>
            </a:extLst>
          </p:cNvPr>
          <p:cNvSpPr/>
          <p:nvPr/>
        </p:nvSpPr>
        <p:spPr>
          <a:xfrm>
            <a:off x="8801270" y="4235104"/>
            <a:ext cx="502417" cy="223603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2EB4C17-295B-9801-B299-874A00BDEE5E}"/>
              </a:ext>
            </a:extLst>
          </p:cNvPr>
          <p:cNvSpPr txBox="1"/>
          <p:nvPr/>
        </p:nvSpPr>
        <p:spPr>
          <a:xfrm>
            <a:off x="9303686" y="5148433"/>
            <a:ext cx="1868993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/>
              <a:t>Data Plane</a:t>
            </a:r>
            <a:endParaRPr lang="en-FI" sz="1867" dirty="0"/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3917C0B9-704A-5CF4-8C99-67723B80EA94}"/>
              </a:ext>
            </a:extLst>
          </p:cNvPr>
          <p:cNvSpPr/>
          <p:nvPr/>
        </p:nvSpPr>
        <p:spPr>
          <a:xfrm>
            <a:off x="8808258" y="2973478"/>
            <a:ext cx="502417" cy="95794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BC9D5CC-9215-4034-ED83-C2357E558498}"/>
              </a:ext>
            </a:extLst>
          </p:cNvPr>
          <p:cNvSpPr txBox="1"/>
          <p:nvPr/>
        </p:nvSpPr>
        <p:spPr>
          <a:xfrm>
            <a:off x="9303686" y="3126302"/>
            <a:ext cx="1868993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67" dirty="0"/>
              <a:t>Knowledge Plane</a:t>
            </a:r>
            <a:endParaRPr lang="en-FI" sz="1867" dirty="0"/>
          </a:p>
        </p:txBody>
      </p:sp>
      <p:sp>
        <p:nvSpPr>
          <p:cNvPr id="48" name="Arrow: Up-Down 47">
            <a:extLst>
              <a:ext uri="{FF2B5EF4-FFF2-40B4-BE49-F238E27FC236}">
                <a16:creationId xmlns:a16="http://schemas.microsoft.com/office/drawing/2014/main" id="{739B91FE-4142-3FCE-F48E-BC04353E01B9}"/>
              </a:ext>
            </a:extLst>
          </p:cNvPr>
          <p:cNvSpPr/>
          <p:nvPr/>
        </p:nvSpPr>
        <p:spPr>
          <a:xfrm>
            <a:off x="4050099" y="3856337"/>
            <a:ext cx="341879" cy="452452"/>
          </a:xfrm>
          <a:prstGeom prst="up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240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D78B7D3-DEB2-517A-69C2-ACAA994D5EDC}"/>
              </a:ext>
            </a:extLst>
          </p:cNvPr>
          <p:cNvSpPr txBox="1"/>
          <p:nvPr/>
        </p:nvSpPr>
        <p:spPr>
          <a:xfrm>
            <a:off x="860120" y="3908155"/>
            <a:ext cx="318002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67" dirty="0">
                <a:solidFill>
                  <a:schemeClr val="accent6"/>
                </a:solidFill>
              </a:rPr>
              <a:t>Data-to-meaning mapping</a:t>
            </a:r>
            <a:endParaRPr lang="en-FI" sz="1467" dirty="0">
              <a:solidFill>
                <a:schemeClr val="accent6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579D471-ED27-8114-2CA8-3BD083FCC4F0}"/>
              </a:ext>
            </a:extLst>
          </p:cNvPr>
          <p:cNvSpPr txBox="1"/>
          <p:nvPr/>
        </p:nvSpPr>
        <p:spPr>
          <a:xfrm>
            <a:off x="850760" y="5178715"/>
            <a:ext cx="3180021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67" dirty="0">
                <a:solidFill>
                  <a:schemeClr val="accent1"/>
                </a:solidFill>
              </a:rPr>
              <a:t>Source-to-target mapping</a:t>
            </a:r>
            <a:endParaRPr lang="en-FI" sz="1467" dirty="0">
              <a:solidFill>
                <a:schemeClr val="accent1"/>
              </a:solidFill>
            </a:endParaRPr>
          </a:p>
        </p:txBody>
      </p:sp>
      <p:sp>
        <p:nvSpPr>
          <p:cNvPr id="52" name="Arrow: Left 51">
            <a:extLst>
              <a:ext uri="{FF2B5EF4-FFF2-40B4-BE49-F238E27FC236}">
                <a16:creationId xmlns:a16="http://schemas.microsoft.com/office/drawing/2014/main" id="{D3DBA4E5-CB86-E54E-5CAB-FE9D3B9A4FB3}"/>
              </a:ext>
            </a:extLst>
          </p:cNvPr>
          <p:cNvSpPr/>
          <p:nvPr/>
        </p:nvSpPr>
        <p:spPr>
          <a:xfrm rot="1563183">
            <a:off x="8523011" y="3710409"/>
            <a:ext cx="1746942" cy="495719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dirty="0"/>
              <a:t>DISCOVERY</a:t>
            </a:r>
            <a:endParaRPr lang="en-FI" sz="1867" dirty="0"/>
          </a:p>
        </p:txBody>
      </p:sp>
      <p:sp>
        <p:nvSpPr>
          <p:cNvPr id="53" name="Arrow: Left 52">
            <a:extLst>
              <a:ext uri="{FF2B5EF4-FFF2-40B4-BE49-F238E27FC236}">
                <a16:creationId xmlns:a16="http://schemas.microsoft.com/office/drawing/2014/main" id="{934A371B-CF16-D725-5271-0ACEF40FCF6E}"/>
              </a:ext>
            </a:extLst>
          </p:cNvPr>
          <p:cNvSpPr/>
          <p:nvPr/>
        </p:nvSpPr>
        <p:spPr>
          <a:xfrm rot="21215710">
            <a:off x="8465751" y="4542376"/>
            <a:ext cx="1746942" cy="495719"/>
          </a:xfrm>
          <a:prstGeom prst="leftArrow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dirty="0"/>
              <a:t>DESIGN</a:t>
            </a:r>
            <a:endParaRPr lang="en-FI" sz="1867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270CFAD-6F55-FD92-A60E-B006F362897D}"/>
              </a:ext>
            </a:extLst>
          </p:cNvPr>
          <p:cNvSpPr/>
          <p:nvPr/>
        </p:nvSpPr>
        <p:spPr>
          <a:xfrm>
            <a:off x="9906149" y="4067205"/>
            <a:ext cx="1876542" cy="9512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67" dirty="0"/>
              <a:t>Data Modeling</a:t>
            </a:r>
            <a:endParaRPr lang="en-FI" sz="1867" dirty="0"/>
          </a:p>
        </p:txBody>
      </p:sp>
    </p:spTree>
    <p:extLst>
      <p:ext uri="{BB962C8B-B14F-4D97-AF65-F5344CB8AC3E}">
        <p14:creationId xmlns:p14="http://schemas.microsoft.com/office/powerpoint/2010/main" val="82773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6" grpId="0" animBg="1"/>
      <p:bldP spid="47" grpId="0"/>
      <p:bldP spid="48" grpId="0" animBg="1"/>
      <p:bldP spid="49" grpId="0"/>
      <p:bldP spid="52" grpId="0" animBg="1"/>
      <p:bldP spid="53" grpId="0" animBg="1"/>
      <p:bldP spid="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939684-9952-D095-00DB-FE58CC6C7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40B76AF-12DE-CAE2-72D0-EBD760C8A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0781DF-F021-8A01-E2DC-2C9159DE02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21841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C2DA51-4EA7-3DF6-856C-3DFF85C41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Build interoperability with shared semantics</a:t>
            </a:r>
            <a:endParaRPr lang="en-FI" sz="4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4BE031-B56C-1B72-7827-C8E53181F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Federated model requires common rules &amp; shared understanding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Data Products must be self-describing – metadata “wrapper”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Capture semantics with Conceptual models, design product structures with Logical models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Solve for both product-level delivery and enterprise-level consistency at the same time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Enable context-aware data use by building a Knowledge Plane of shared semantics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6272495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0E02A-8FC8-C947-196B-C73EFC618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19D67EE-171C-9424-6499-CC35FA2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370"/>
            <a:ext cx="10515600" cy="1325563"/>
          </a:xfrm>
        </p:spPr>
        <p:txBody>
          <a:bodyPr/>
          <a:lstStyle/>
          <a:p>
            <a:r>
              <a:rPr lang="en-US" dirty="0"/>
              <a:t>More thoughts on Substack!</a:t>
            </a:r>
          </a:p>
        </p:txBody>
      </p:sp>
      <p:pic>
        <p:nvPicPr>
          <p:cNvPr id="6" name="Content Placeholder 5" descr="A grey background with white text&#10;&#10;AI-generated content may be incorrect.">
            <a:extLst>
              <a:ext uri="{FF2B5EF4-FFF2-40B4-BE49-F238E27FC236}">
                <a16:creationId xmlns:a16="http://schemas.microsoft.com/office/drawing/2014/main" id="{927C4056-0364-335B-A5F4-F31579B4ED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94" y="1814123"/>
            <a:ext cx="4258469" cy="4258469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D5C39F-6A17-0023-0D93-74D83AEC2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452" y="1814123"/>
            <a:ext cx="4258469" cy="42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50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E482C8-C506-A436-973D-508CD3244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Mesh basics</a:t>
            </a:r>
            <a:endParaRPr lang="en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308C29-1FC8-C95B-5D30-E67A438D5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paradigm, its principles, and how it works in reality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445275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D41A-1868-9553-DBA9-0EDE2D764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Mesh: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30842-E083-A058-5252-80054C492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899400" cy="4371975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 framework developed by </a:t>
            </a:r>
            <a:r>
              <a:rPr lang="en-US" b="1" dirty="0" err="1"/>
              <a:t>Zhamak</a:t>
            </a:r>
            <a:r>
              <a:rPr lang="en-US" b="1" dirty="0"/>
              <a:t> </a:t>
            </a:r>
            <a:r>
              <a:rPr lang="en-US" b="1" dirty="0" err="1"/>
              <a:t>Dehghani</a:t>
            </a:r>
            <a:endParaRPr lang="en-US" dirty="0"/>
          </a:p>
          <a:p>
            <a:r>
              <a:rPr lang="en-US" b="1" dirty="0"/>
              <a:t>Domain-oriented</a:t>
            </a:r>
            <a:r>
              <a:rPr lang="en-US" dirty="0"/>
              <a:t>, decentralized model</a:t>
            </a:r>
            <a:endParaRPr lang="en-US" b="1" dirty="0"/>
          </a:p>
          <a:p>
            <a:r>
              <a:rPr lang="en-US" dirty="0"/>
              <a:t>Domain teams are responsible for all the data within a domain &amp; distributing it outside the domain</a:t>
            </a:r>
          </a:p>
          <a:p>
            <a:r>
              <a:rPr lang="en-US" dirty="0"/>
              <a:t>All data distribution &amp; consumption done through </a:t>
            </a:r>
            <a:r>
              <a:rPr lang="en-US" b="1" dirty="0"/>
              <a:t>data products</a:t>
            </a:r>
            <a:endParaRPr lang="en-US" dirty="0"/>
          </a:p>
          <a:p>
            <a:r>
              <a:rPr lang="en-US" dirty="0"/>
              <a:t>Domains and their data products form a </a:t>
            </a:r>
            <a:r>
              <a:rPr lang="en-US" b="1" dirty="0"/>
              <a:t>mesh</a:t>
            </a:r>
            <a:endParaRPr lang="en-US" dirty="0"/>
          </a:p>
          <a:p>
            <a:r>
              <a:rPr lang="en-US" dirty="0"/>
              <a:t>The Data Mesh is </a:t>
            </a:r>
            <a:r>
              <a:rPr lang="en-US" b="1" dirty="0"/>
              <a:t>supported by shared capabilities</a:t>
            </a:r>
            <a:r>
              <a:rPr lang="en-US" dirty="0"/>
              <a:t>: technology platforms + governance model</a:t>
            </a:r>
          </a:p>
        </p:txBody>
      </p:sp>
      <p:pic>
        <p:nvPicPr>
          <p:cNvPr id="2050" name="Picture 2" descr="Data Mesh">
            <a:extLst>
              <a:ext uri="{FF2B5EF4-FFF2-40B4-BE49-F238E27FC236}">
                <a16:creationId xmlns:a16="http://schemas.microsoft.com/office/drawing/2014/main" id="{9548C355-B165-85C5-7064-DFFA3C86E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1866900"/>
            <a:ext cx="23812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761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E76C91A-F3B1-CD30-BDD6-52898DF5478F}"/>
              </a:ext>
            </a:extLst>
          </p:cNvPr>
          <p:cNvSpPr/>
          <p:nvPr/>
        </p:nvSpPr>
        <p:spPr>
          <a:xfrm>
            <a:off x="4022725" y="2543771"/>
            <a:ext cx="2279650" cy="1859358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prstClr val="white"/>
                </a:solidFill>
                <a:latin typeface="Aptos" panose="02110004020202020204"/>
              </a:rPr>
              <a:t>Domain</a:t>
            </a:r>
            <a:endParaRPr lang="en-FI" sz="2000" dirty="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EDE7520-629E-BEF6-B7E0-B0F8A567FBD5}"/>
              </a:ext>
            </a:extLst>
          </p:cNvPr>
          <p:cNvSpPr/>
          <p:nvPr/>
        </p:nvSpPr>
        <p:spPr>
          <a:xfrm>
            <a:off x="8521700" y="3855444"/>
            <a:ext cx="1143000" cy="10382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D416AE5-E881-F959-80E9-7F14187830A5}"/>
              </a:ext>
            </a:extLst>
          </p:cNvPr>
          <p:cNvSpPr/>
          <p:nvPr/>
        </p:nvSpPr>
        <p:spPr>
          <a:xfrm>
            <a:off x="8521700" y="1754982"/>
            <a:ext cx="1143000" cy="10382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FBA44EE-A406-F006-6DFA-626A07C08062}"/>
              </a:ext>
            </a:extLst>
          </p:cNvPr>
          <p:cNvSpPr/>
          <p:nvPr/>
        </p:nvSpPr>
        <p:spPr>
          <a:xfrm>
            <a:off x="1257300" y="3900688"/>
            <a:ext cx="1143000" cy="10382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291F13C-18AC-BD1D-EB91-715823BF8CD1}"/>
              </a:ext>
            </a:extLst>
          </p:cNvPr>
          <p:cNvSpPr/>
          <p:nvPr/>
        </p:nvSpPr>
        <p:spPr>
          <a:xfrm>
            <a:off x="1257300" y="1870276"/>
            <a:ext cx="1143000" cy="103822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75B4B-70BA-8FAE-CC3D-CFDCF5CA0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Mesh in a nutshell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A849C9-1C1B-5DB2-34BC-D08C26B6C68D}"/>
              </a:ext>
            </a:extLst>
          </p:cNvPr>
          <p:cNvSpPr/>
          <p:nvPr/>
        </p:nvSpPr>
        <p:spPr>
          <a:xfrm>
            <a:off x="5638800" y="2914650"/>
            <a:ext cx="1403350" cy="355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Data Product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C7F2E19-61C6-A3E4-A1C6-1ABCE4FE1689}"/>
              </a:ext>
            </a:extLst>
          </p:cNvPr>
          <p:cNvSpPr/>
          <p:nvPr/>
        </p:nvSpPr>
        <p:spPr>
          <a:xfrm>
            <a:off x="5638800" y="3302000"/>
            <a:ext cx="1403350" cy="355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Data Product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9B79B99-A969-C1F3-10E4-7D68915F4629}"/>
              </a:ext>
            </a:extLst>
          </p:cNvPr>
          <p:cNvSpPr/>
          <p:nvPr/>
        </p:nvSpPr>
        <p:spPr>
          <a:xfrm>
            <a:off x="5638800" y="3689350"/>
            <a:ext cx="1403350" cy="355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Data Product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58DC5CD6-0996-7FAD-2A48-78874270E6FB}"/>
              </a:ext>
            </a:extLst>
          </p:cNvPr>
          <p:cNvSpPr/>
          <p:nvPr/>
        </p:nvSpPr>
        <p:spPr>
          <a:xfrm>
            <a:off x="9378950" y="1956594"/>
            <a:ext cx="774700" cy="2095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E6748E2-626F-F7F9-689A-35E8F5677CED}"/>
              </a:ext>
            </a:extLst>
          </p:cNvPr>
          <p:cNvSpPr/>
          <p:nvPr/>
        </p:nvSpPr>
        <p:spPr>
          <a:xfrm>
            <a:off x="9378950" y="2185194"/>
            <a:ext cx="774700" cy="2095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CB8D9EC-1949-A390-020E-423099C9CD4F}"/>
              </a:ext>
            </a:extLst>
          </p:cNvPr>
          <p:cNvSpPr/>
          <p:nvPr/>
        </p:nvSpPr>
        <p:spPr>
          <a:xfrm>
            <a:off x="9378950" y="2424113"/>
            <a:ext cx="774700" cy="2095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FD35B4E-79C7-3112-6D9D-FA38021D69EA}"/>
              </a:ext>
            </a:extLst>
          </p:cNvPr>
          <p:cNvSpPr/>
          <p:nvPr/>
        </p:nvSpPr>
        <p:spPr>
          <a:xfrm>
            <a:off x="9436100" y="4078288"/>
            <a:ext cx="774700" cy="2095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A6133FD4-DE04-850D-1E53-1FC7E6001385}"/>
              </a:ext>
            </a:extLst>
          </p:cNvPr>
          <p:cNvSpPr/>
          <p:nvPr/>
        </p:nvSpPr>
        <p:spPr>
          <a:xfrm>
            <a:off x="9436100" y="4306888"/>
            <a:ext cx="774700" cy="2095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9200612-219F-C647-2475-59D7CED67A32}"/>
              </a:ext>
            </a:extLst>
          </p:cNvPr>
          <p:cNvSpPr/>
          <p:nvPr/>
        </p:nvSpPr>
        <p:spPr>
          <a:xfrm>
            <a:off x="9436100" y="4545807"/>
            <a:ext cx="774700" cy="2095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9155292-176C-0712-6536-F0A4E6401EA0}"/>
              </a:ext>
            </a:extLst>
          </p:cNvPr>
          <p:cNvSpPr/>
          <p:nvPr/>
        </p:nvSpPr>
        <p:spPr>
          <a:xfrm>
            <a:off x="2098675" y="2061369"/>
            <a:ext cx="774700" cy="2095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091C247-8FCB-4DD0-C3CF-4530B362626D}"/>
              </a:ext>
            </a:extLst>
          </p:cNvPr>
          <p:cNvSpPr/>
          <p:nvPr/>
        </p:nvSpPr>
        <p:spPr>
          <a:xfrm>
            <a:off x="2098675" y="2289969"/>
            <a:ext cx="774700" cy="2095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D1CAE481-14EB-FA43-DFB1-1CC53760A2E7}"/>
              </a:ext>
            </a:extLst>
          </p:cNvPr>
          <p:cNvSpPr/>
          <p:nvPr/>
        </p:nvSpPr>
        <p:spPr>
          <a:xfrm>
            <a:off x="2098675" y="2528888"/>
            <a:ext cx="774700" cy="2095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0551F39-6794-B1FE-5964-ACE9329B582D}"/>
              </a:ext>
            </a:extLst>
          </p:cNvPr>
          <p:cNvSpPr/>
          <p:nvPr/>
        </p:nvSpPr>
        <p:spPr>
          <a:xfrm>
            <a:off x="2057400" y="4112022"/>
            <a:ext cx="774700" cy="2095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01DC70D-DDD0-BFDC-311A-E163D31D25C9}"/>
              </a:ext>
            </a:extLst>
          </p:cNvPr>
          <p:cNvSpPr/>
          <p:nvPr/>
        </p:nvSpPr>
        <p:spPr>
          <a:xfrm>
            <a:off x="2057400" y="4340622"/>
            <a:ext cx="774700" cy="2095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4AFF56C2-36BB-B611-AA56-083A4F1FDEB1}"/>
              </a:ext>
            </a:extLst>
          </p:cNvPr>
          <p:cNvSpPr/>
          <p:nvPr/>
        </p:nvSpPr>
        <p:spPr>
          <a:xfrm>
            <a:off x="2057400" y="4579541"/>
            <a:ext cx="774700" cy="20955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14809DC-7635-7182-E3BC-DE67530AECFB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2873375" y="2394744"/>
            <a:ext cx="1165225" cy="107870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5302181-729C-F613-464E-D43CE611AC90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2832100" y="3473450"/>
            <a:ext cx="1206500" cy="97194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D46C266-2F17-03C3-38FE-8283F7643B70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7042150" y="2283619"/>
            <a:ext cx="1479550" cy="8088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9A27311-87B6-C0C5-B6FB-FC1B1DC22373}"/>
              </a:ext>
            </a:extLst>
          </p:cNvPr>
          <p:cNvCxnSpPr>
            <a:cxnSpLocks/>
            <a:stCxn id="12" idx="3"/>
            <a:endCxn id="28" idx="1"/>
          </p:cNvCxnSpPr>
          <p:nvPr/>
        </p:nvCxnSpPr>
        <p:spPr>
          <a:xfrm>
            <a:off x="7042150" y="3867150"/>
            <a:ext cx="1479550" cy="50740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F55BA80E-8296-0034-1B49-45FF78A485B7}"/>
              </a:ext>
            </a:extLst>
          </p:cNvPr>
          <p:cNvSpPr/>
          <p:nvPr/>
        </p:nvSpPr>
        <p:spPr>
          <a:xfrm>
            <a:off x="1355724" y="5429647"/>
            <a:ext cx="8855075" cy="3556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Platforms &amp; technical capabilities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3246F20-CD4D-48B9-57D1-4E9590032547}"/>
              </a:ext>
            </a:extLst>
          </p:cNvPr>
          <p:cNvSpPr/>
          <p:nvPr/>
        </p:nvSpPr>
        <p:spPr>
          <a:xfrm>
            <a:off x="1355724" y="5818981"/>
            <a:ext cx="8855075" cy="3556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Metadata management &amp; governance</a:t>
            </a:r>
          </a:p>
        </p:txBody>
      </p:sp>
    </p:spTree>
    <p:extLst>
      <p:ext uri="{BB962C8B-B14F-4D97-AF65-F5344CB8AC3E}">
        <p14:creationId xmlns:p14="http://schemas.microsoft.com/office/powerpoint/2010/main" val="1381313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D02F-956F-DA03-61EA-9F81C301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principles of Data Mesh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E80544-6BC5-CFF8-FBCD-C0F89A95F642}"/>
              </a:ext>
            </a:extLst>
          </p:cNvPr>
          <p:cNvSpPr/>
          <p:nvPr/>
        </p:nvSpPr>
        <p:spPr>
          <a:xfrm>
            <a:off x="2152650" y="2241550"/>
            <a:ext cx="3619500" cy="16954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Domain-driven Ownership of Data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3EC292-E854-B75B-6EF0-35FC5AF898E4}"/>
              </a:ext>
            </a:extLst>
          </p:cNvPr>
          <p:cNvSpPr/>
          <p:nvPr/>
        </p:nvSpPr>
        <p:spPr>
          <a:xfrm>
            <a:off x="5924550" y="2241550"/>
            <a:ext cx="3619500" cy="16954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Data as a Product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B8A3CD-B720-7ACD-9699-77A50D84886B}"/>
              </a:ext>
            </a:extLst>
          </p:cNvPr>
          <p:cNvSpPr/>
          <p:nvPr/>
        </p:nvSpPr>
        <p:spPr>
          <a:xfrm>
            <a:off x="2152650" y="4102100"/>
            <a:ext cx="3619500" cy="16954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Self-serve Data Platform</a:t>
            </a:r>
            <a:endParaRPr 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E82855-3BCB-F6F5-3C85-2C1B848DF97E}"/>
              </a:ext>
            </a:extLst>
          </p:cNvPr>
          <p:cNvSpPr/>
          <p:nvPr/>
        </p:nvSpPr>
        <p:spPr>
          <a:xfrm>
            <a:off x="5924550" y="4102100"/>
            <a:ext cx="3619500" cy="16954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Federated Computational Governance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9954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D02F-956F-DA03-61EA-9F81C301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principles of Data Mesh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E80544-6BC5-CFF8-FBCD-C0F89A95F642}"/>
              </a:ext>
            </a:extLst>
          </p:cNvPr>
          <p:cNvSpPr/>
          <p:nvPr/>
        </p:nvSpPr>
        <p:spPr>
          <a:xfrm>
            <a:off x="2152650" y="2241550"/>
            <a:ext cx="3619500" cy="16954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Domain-driven Ownership of Data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3EC292-E854-B75B-6EF0-35FC5AF898E4}"/>
              </a:ext>
            </a:extLst>
          </p:cNvPr>
          <p:cNvSpPr/>
          <p:nvPr/>
        </p:nvSpPr>
        <p:spPr>
          <a:xfrm>
            <a:off x="5924550" y="2241550"/>
            <a:ext cx="3619500" cy="16954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Data as a Product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B8A3CD-B720-7ACD-9699-77A50D84886B}"/>
              </a:ext>
            </a:extLst>
          </p:cNvPr>
          <p:cNvSpPr/>
          <p:nvPr/>
        </p:nvSpPr>
        <p:spPr>
          <a:xfrm>
            <a:off x="2152650" y="4102100"/>
            <a:ext cx="3619500" cy="16954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Self-serve Data Platform</a:t>
            </a:r>
            <a:endParaRPr 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E82855-3BCB-F6F5-3C85-2C1B848DF97E}"/>
              </a:ext>
            </a:extLst>
          </p:cNvPr>
          <p:cNvSpPr/>
          <p:nvPr/>
        </p:nvSpPr>
        <p:spPr>
          <a:xfrm>
            <a:off x="5924550" y="4102100"/>
            <a:ext cx="3619500" cy="16954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Federated Computational Governance</a:t>
            </a:r>
            <a:endParaRPr lang="en-US" sz="1400" dirty="0"/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E721C684-CA70-30FB-36C7-8E55098E84A4}"/>
              </a:ext>
            </a:extLst>
          </p:cNvPr>
          <p:cNvSpPr/>
          <p:nvPr/>
        </p:nvSpPr>
        <p:spPr>
          <a:xfrm>
            <a:off x="6813550" y="1981200"/>
            <a:ext cx="4337050" cy="3378200"/>
          </a:xfrm>
          <a:prstGeom prst="borderCallout1">
            <a:avLst>
              <a:gd name="adj1" fmla="val 16306"/>
              <a:gd name="adj2" fmla="val -1598"/>
              <a:gd name="adj3" fmla="val 24391"/>
              <a:gd name="adj4" fmla="val -2395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Everything is organized around business “domains”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Domains have their own data teams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Domains are responsible for their own data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Operational &amp; analytical data management are tightly coupled within the domain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The internal activity of a domain is not visible outside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641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DD02F-956F-DA03-61EA-9F81C3014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Four principles of Data Mesh</a:t>
            </a: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FE80544-6BC5-CFF8-FBCD-C0F89A95F642}"/>
              </a:ext>
            </a:extLst>
          </p:cNvPr>
          <p:cNvSpPr/>
          <p:nvPr/>
        </p:nvSpPr>
        <p:spPr>
          <a:xfrm>
            <a:off x="2152650" y="2241550"/>
            <a:ext cx="3619500" cy="16954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Domain-driven Ownership of Data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3EC292-E854-B75B-6EF0-35FC5AF898E4}"/>
              </a:ext>
            </a:extLst>
          </p:cNvPr>
          <p:cNvSpPr/>
          <p:nvPr/>
        </p:nvSpPr>
        <p:spPr>
          <a:xfrm>
            <a:off x="5924550" y="2241550"/>
            <a:ext cx="3619500" cy="169545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Data as a Product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0B8A3CD-B720-7ACD-9699-77A50D84886B}"/>
              </a:ext>
            </a:extLst>
          </p:cNvPr>
          <p:cNvSpPr/>
          <p:nvPr/>
        </p:nvSpPr>
        <p:spPr>
          <a:xfrm>
            <a:off x="2152650" y="4102100"/>
            <a:ext cx="3619500" cy="16954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Self-serve Data Platform</a:t>
            </a:r>
            <a:endParaRPr 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BE82855-3BCB-F6F5-3C85-2C1B848DF97E}"/>
              </a:ext>
            </a:extLst>
          </p:cNvPr>
          <p:cNvSpPr/>
          <p:nvPr/>
        </p:nvSpPr>
        <p:spPr>
          <a:xfrm>
            <a:off x="5924550" y="4102100"/>
            <a:ext cx="3619500" cy="16954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Federated Computational Governance</a:t>
            </a:r>
            <a:endParaRPr lang="en-US" sz="1400" dirty="0"/>
          </a:p>
        </p:txBody>
      </p:sp>
      <p:sp>
        <p:nvSpPr>
          <p:cNvPr id="3" name="Callout: Line 2">
            <a:extLst>
              <a:ext uri="{FF2B5EF4-FFF2-40B4-BE49-F238E27FC236}">
                <a16:creationId xmlns:a16="http://schemas.microsoft.com/office/drawing/2014/main" id="{E721C684-CA70-30FB-36C7-8E55098E84A4}"/>
              </a:ext>
            </a:extLst>
          </p:cNvPr>
          <p:cNvSpPr/>
          <p:nvPr/>
        </p:nvSpPr>
        <p:spPr>
          <a:xfrm>
            <a:off x="781050" y="2492375"/>
            <a:ext cx="4337050" cy="2387600"/>
          </a:xfrm>
          <a:prstGeom prst="borderCallout1">
            <a:avLst>
              <a:gd name="adj1" fmla="val 27396"/>
              <a:gd name="adj2" fmla="val 100745"/>
              <a:gd name="adj3" fmla="val 23653"/>
              <a:gd name="adj4" fmla="val 11777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Domains share data via Data Products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Domain teams are responsible for maintaining good-quality, accessible products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Product Thinking is applied in all domains, and domains have Product Owners for their data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078946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atakor">
      <a:dk1>
        <a:sysClr val="windowText" lastClr="000000"/>
      </a:dk1>
      <a:lt1>
        <a:sysClr val="window" lastClr="FFFFFF"/>
      </a:lt1>
      <a:dk2>
        <a:srgbClr val="0E2841"/>
      </a:dk2>
      <a:lt2>
        <a:srgbClr val="EEEEEE"/>
      </a:lt2>
      <a:accent1>
        <a:srgbClr val="4285F4"/>
      </a:accent1>
      <a:accent2>
        <a:srgbClr val="E97132"/>
      </a:accent2>
      <a:accent3>
        <a:srgbClr val="8B8C8F"/>
      </a:accent3>
      <a:accent4>
        <a:srgbClr val="7752FE"/>
      </a:accent4>
      <a:accent5>
        <a:srgbClr val="6053A1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takor template" id="{D3F3C71E-3054-4A91-905F-E3DDF787E874}" vid="{90E0D674-CF32-466F-B5E0-6619B336A9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datakor template</Template>
  <TotalTime>766</TotalTime>
  <Words>1565</Words>
  <Application>Microsoft Office PowerPoint</Application>
  <PresentationFormat>Widescreen</PresentationFormat>
  <Paragraphs>346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Aptos</vt:lpstr>
      <vt:lpstr>Arial</vt:lpstr>
      <vt:lpstr>Calibri</vt:lpstr>
      <vt:lpstr>Poppins</vt:lpstr>
      <vt:lpstr>Poppins SemiBold</vt:lpstr>
      <vt:lpstr>Wingdings</vt:lpstr>
      <vt:lpstr>Office Theme</vt:lpstr>
      <vt:lpstr>Modeling the Mesh</vt:lpstr>
      <vt:lpstr>About me</vt:lpstr>
      <vt:lpstr>Agenda</vt:lpstr>
      <vt:lpstr>Data Mesh basics</vt:lpstr>
      <vt:lpstr>Data Mesh: background</vt:lpstr>
      <vt:lpstr>Data Mesh in a nutshell</vt:lpstr>
      <vt:lpstr>Four principles of Data Mesh</vt:lpstr>
      <vt:lpstr>Four principles of Data Mesh</vt:lpstr>
      <vt:lpstr>Four principles of Data Mesh</vt:lpstr>
      <vt:lpstr>Four principles of Data Mesh</vt:lpstr>
      <vt:lpstr>Four principles of Data Mesh</vt:lpstr>
      <vt:lpstr>Data Mesh in reality</vt:lpstr>
      <vt:lpstr>Product thinking: from projects to products</vt:lpstr>
      <vt:lpstr>What is a “Data Product”? My definition!</vt:lpstr>
      <vt:lpstr>Why context matters</vt:lpstr>
      <vt:lpstr>PowerPoint Presentation</vt:lpstr>
      <vt:lpstr>Product definition</vt:lpstr>
      <vt:lpstr>Data Product metadata</vt:lpstr>
      <vt:lpstr>The need for semantics</vt:lpstr>
      <vt:lpstr>Data modeling as the key to context</vt:lpstr>
      <vt:lpstr>Three levels of data modeling</vt:lpstr>
      <vt:lpstr>Capturing context with data models</vt:lpstr>
      <vt:lpstr>Business-driven data design &amp; development </vt:lpstr>
      <vt:lpstr>How modeling happens during the process </vt:lpstr>
      <vt:lpstr>Modeling Domains &amp; Data Products</vt:lpstr>
      <vt:lpstr>Two problems to solve at the same time</vt:lpstr>
      <vt:lpstr>Different approaches needed</vt:lpstr>
      <vt:lpstr>Organizing data modeling on two levels</vt:lpstr>
      <vt:lpstr>Key success factor: feedback loops</vt:lpstr>
      <vt:lpstr>The Big Picture</vt:lpstr>
      <vt:lpstr>Design &amp; discovery paths</vt:lpstr>
      <vt:lpstr>Cross-domain interoperability</vt:lpstr>
      <vt:lpstr>Goal: context-aware data utilization</vt:lpstr>
      <vt:lpstr>Conclusions</vt:lpstr>
      <vt:lpstr>Build interoperability with shared semantics</vt:lpstr>
      <vt:lpstr>More thoughts on Substack!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Juha Korpela</dc:creator>
  <cp:lastModifiedBy>Juha Korpela</cp:lastModifiedBy>
  <cp:revision>23</cp:revision>
  <dcterms:created xsi:type="dcterms:W3CDTF">2026-02-25T08:03:55Z</dcterms:created>
  <dcterms:modified xsi:type="dcterms:W3CDTF">2026-03-04T07:27:15Z</dcterms:modified>
</cp:coreProperties>
</file>