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75" r:id="rId3"/>
    <p:sldId id="392" r:id="rId4"/>
    <p:sldId id="377" r:id="rId5"/>
    <p:sldId id="378" r:id="rId6"/>
    <p:sldId id="379" r:id="rId7"/>
    <p:sldId id="303" r:id="rId8"/>
    <p:sldId id="304" r:id="rId9"/>
    <p:sldId id="324" r:id="rId10"/>
    <p:sldId id="325" r:id="rId11"/>
    <p:sldId id="326" r:id="rId12"/>
    <p:sldId id="327" r:id="rId13"/>
    <p:sldId id="328" r:id="rId14"/>
    <p:sldId id="417" r:id="rId15"/>
    <p:sldId id="329" r:id="rId16"/>
    <p:sldId id="305" r:id="rId17"/>
    <p:sldId id="397" r:id="rId18"/>
    <p:sldId id="263" r:id="rId19"/>
    <p:sldId id="356" r:id="rId20"/>
    <p:sldId id="266" r:id="rId21"/>
    <p:sldId id="267" r:id="rId22"/>
    <p:sldId id="393" r:id="rId23"/>
    <p:sldId id="271" r:id="rId24"/>
    <p:sldId id="396" r:id="rId25"/>
    <p:sldId id="380" r:id="rId26"/>
    <p:sldId id="381" r:id="rId27"/>
    <p:sldId id="275" r:id="rId28"/>
    <p:sldId id="398" r:id="rId29"/>
    <p:sldId id="269" r:id="rId30"/>
    <p:sldId id="274" r:id="rId31"/>
    <p:sldId id="276" r:id="rId32"/>
    <p:sldId id="277" r:id="rId33"/>
    <p:sldId id="282" r:id="rId34"/>
    <p:sldId id="286" r:id="rId35"/>
    <p:sldId id="284" r:id="rId36"/>
    <p:sldId id="283" r:id="rId37"/>
    <p:sldId id="287" r:id="rId38"/>
    <p:sldId id="323" r:id="rId39"/>
    <p:sldId id="280" r:id="rId40"/>
    <p:sldId id="382" r:id="rId41"/>
    <p:sldId id="383" r:id="rId42"/>
    <p:sldId id="399" r:id="rId43"/>
    <p:sldId id="400" r:id="rId44"/>
    <p:sldId id="401" r:id="rId45"/>
    <p:sldId id="402" r:id="rId46"/>
    <p:sldId id="403" r:id="rId47"/>
    <p:sldId id="404" r:id="rId48"/>
    <p:sldId id="405" r:id="rId49"/>
    <p:sldId id="408" r:id="rId50"/>
    <p:sldId id="384" r:id="rId51"/>
    <p:sldId id="385" r:id="rId52"/>
    <p:sldId id="264" r:id="rId53"/>
    <p:sldId id="291" r:id="rId54"/>
    <p:sldId id="368" r:id="rId55"/>
    <p:sldId id="369" r:id="rId56"/>
    <p:sldId id="296" r:id="rId57"/>
    <p:sldId id="310" r:id="rId58"/>
    <p:sldId id="311" r:id="rId59"/>
    <p:sldId id="413" r:id="rId60"/>
    <p:sldId id="386" r:id="rId61"/>
    <p:sldId id="387" r:id="rId62"/>
    <p:sldId id="409" r:id="rId63"/>
    <p:sldId id="289" r:id="rId64"/>
    <p:sldId id="360" r:id="rId65"/>
    <p:sldId id="410" r:id="rId66"/>
    <p:sldId id="362" r:id="rId67"/>
    <p:sldId id="411" r:id="rId68"/>
    <p:sldId id="412" r:id="rId69"/>
    <p:sldId id="388" r:id="rId70"/>
    <p:sldId id="389" r:id="rId71"/>
    <p:sldId id="352" r:id="rId72"/>
    <p:sldId id="314" r:id="rId73"/>
    <p:sldId id="260" r:id="rId74"/>
    <p:sldId id="361" r:id="rId75"/>
    <p:sldId id="418" r:id="rId76"/>
    <p:sldId id="355" r:id="rId77"/>
    <p:sldId id="317" r:id="rId78"/>
    <p:sldId id="365" r:id="rId79"/>
    <p:sldId id="373" r:id="rId80"/>
    <p:sldId id="390" r:id="rId81"/>
    <p:sldId id="391" r:id="rId82"/>
    <p:sldId id="414" r:id="rId83"/>
    <p:sldId id="416" r:id="rId84"/>
    <p:sldId id="394" r:id="rId85"/>
    <p:sldId id="353" r:id="rId8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94688" autoAdjust="0"/>
  </p:normalViewPr>
  <p:slideViewPr>
    <p:cSldViewPr snapToGrid="0">
      <p:cViewPr varScale="1">
        <p:scale>
          <a:sx n="150" d="100"/>
          <a:sy n="150" d="100"/>
        </p:scale>
        <p:origin x="45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5DE22-9B51-443B-A71B-22650E7DC4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FI"/>
        </a:p>
      </dgm:t>
    </dgm:pt>
    <dgm:pt modelId="{4A24C7BF-49C2-49AB-A9AC-064BAF67795A}">
      <dgm:prSet phldrT="[Text]" phldr="0"/>
      <dgm:spPr/>
      <dgm:t>
        <a:bodyPr/>
        <a:lstStyle/>
        <a:p>
          <a:r>
            <a:rPr lang="en-GB" dirty="0"/>
            <a:t>Data Mesh basics</a:t>
          </a:r>
          <a:endParaRPr lang="en-FI" dirty="0"/>
        </a:p>
      </dgm:t>
    </dgm:pt>
    <dgm:pt modelId="{47109DEE-4F72-46DC-BBE0-2F7E53EC151F}" type="parTrans" cxnId="{259B621E-A9F2-4DBC-89DC-820EA58C7A67}">
      <dgm:prSet/>
      <dgm:spPr/>
      <dgm:t>
        <a:bodyPr/>
        <a:lstStyle/>
        <a:p>
          <a:endParaRPr lang="en-FI"/>
        </a:p>
      </dgm:t>
    </dgm:pt>
    <dgm:pt modelId="{BF9DF1CB-963A-4403-A6A7-649115E9271B}" type="sibTrans" cxnId="{259B621E-A9F2-4DBC-89DC-820EA58C7A67}">
      <dgm:prSet/>
      <dgm:spPr/>
      <dgm:t>
        <a:bodyPr/>
        <a:lstStyle/>
        <a:p>
          <a:endParaRPr lang="en-FI"/>
        </a:p>
      </dgm:t>
    </dgm:pt>
    <dgm:pt modelId="{B74A2248-BA1B-4C9E-B89A-099D8E9D364E}">
      <dgm:prSet phldrT="[Text]" phldr="0"/>
      <dgm:spPr/>
      <dgm:t>
        <a:bodyPr/>
        <a:lstStyle/>
        <a:p>
          <a:r>
            <a:rPr lang="en-GB" dirty="0"/>
            <a:t>Conceptual models for cross-domain understanding</a:t>
          </a:r>
          <a:endParaRPr lang="en-FI" dirty="0"/>
        </a:p>
      </dgm:t>
    </dgm:pt>
    <dgm:pt modelId="{E6BE4318-9F20-4B12-815A-A7427DF591D1}" type="parTrans" cxnId="{AC22311E-758F-4AF5-A482-AA5B0DDCA71A}">
      <dgm:prSet/>
      <dgm:spPr/>
      <dgm:t>
        <a:bodyPr/>
        <a:lstStyle/>
        <a:p>
          <a:endParaRPr lang="en-FI"/>
        </a:p>
      </dgm:t>
    </dgm:pt>
    <dgm:pt modelId="{13928E6E-9D31-4322-8643-94BC26DC2978}" type="sibTrans" cxnId="{AC22311E-758F-4AF5-A482-AA5B0DDCA71A}">
      <dgm:prSet/>
      <dgm:spPr/>
      <dgm:t>
        <a:bodyPr/>
        <a:lstStyle/>
        <a:p>
          <a:endParaRPr lang="en-FI"/>
        </a:p>
      </dgm:t>
    </dgm:pt>
    <dgm:pt modelId="{6BE0618F-ECCF-4BD4-A52A-8D27F7F46DCB}">
      <dgm:prSet phldrT="[Text]" phldr="0"/>
      <dgm:spPr/>
      <dgm:t>
        <a:bodyPr/>
        <a:lstStyle/>
        <a:p>
          <a:r>
            <a:rPr lang="en-GB" dirty="0"/>
            <a:t>Hands-on exercise: modeling a domain</a:t>
          </a:r>
          <a:endParaRPr lang="en-FI" dirty="0"/>
        </a:p>
      </dgm:t>
    </dgm:pt>
    <dgm:pt modelId="{E61786FD-0DC6-4504-8707-5715D2EF50B3}" type="parTrans" cxnId="{2CE6F546-DE5A-4D3B-8BDB-04652201A417}">
      <dgm:prSet/>
      <dgm:spPr/>
      <dgm:t>
        <a:bodyPr/>
        <a:lstStyle/>
        <a:p>
          <a:endParaRPr lang="en-FI"/>
        </a:p>
      </dgm:t>
    </dgm:pt>
    <dgm:pt modelId="{4E57CA51-6230-4277-8FA1-FF5D0E62F04B}" type="sibTrans" cxnId="{2CE6F546-DE5A-4D3B-8BDB-04652201A417}">
      <dgm:prSet/>
      <dgm:spPr/>
      <dgm:t>
        <a:bodyPr/>
        <a:lstStyle/>
        <a:p>
          <a:endParaRPr lang="en-FI"/>
        </a:p>
      </dgm:t>
    </dgm:pt>
    <dgm:pt modelId="{92BCF630-0E64-47E2-8D81-9A9A3F5082D9}">
      <dgm:prSet/>
      <dgm:spPr/>
      <dgm:t>
        <a:bodyPr/>
        <a:lstStyle/>
        <a:p>
          <a:r>
            <a:rPr lang="en-GB" dirty="0"/>
            <a:t>Data modeling as part of data product design</a:t>
          </a:r>
          <a:endParaRPr lang="en-FI" dirty="0"/>
        </a:p>
      </dgm:t>
    </dgm:pt>
    <dgm:pt modelId="{527C793A-B123-434E-BE89-2FB6F3671BBB}" type="parTrans" cxnId="{4DA91442-D276-4FC6-9503-84039D2EC6A5}">
      <dgm:prSet/>
      <dgm:spPr/>
      <dgm:t>
        <a:bodyPr/>
        <a:lstStyle/>
        <a:p>
          <a:endParaRPr lang="en-FI"/>
        </a:p>
      </dgm:t>
    </dgm:pt>
    <dgm:pt modelId="{D073D81D-B6FC-41C1-9A9E-BF146B8EE6BF}" type="sibTrans" cxnId="{4DA91442-D276-4FC6-9503-84039D2EC6A5}">
      <dgm:prSet/>
      <dgm:spPr/>
      <dgm:t>
        <a:bodyPr/>
        <a:lstStyle/>
        <a:p>
          <a:endParaRPr lang="en-FI"/>
        </a:p>
      </dgm:t>
    </dgm:pt>
    <dgm:pt modelId="{72EF7B9B-4DD5-4AF5-A551-300649B2436D}">
      <dgm:prSet/>
      <dgm:spPr/>
      <dgm:t>
        <a:bodyPr/>
        <a:lstStyle/>
        <a:p>
          <a:r>
            <a:rPr lang="en-GB" dirty="0"/>
            <a:t>Ensuring semantic interoperability at the domain boundary</a:t>
          </a:r>
          <a:endParaRPr lang="en-FI" dirty="0"/>
        </a:p>
      </dgm:t>
    </dgm:pt>
    <dgm:pt modelId="{3FFDDD31-EA61-4885-88EA-25A47C07E5BC}" type="parTrans" cxnId="{2046EFE7-5B4E-4473-B09F-0F39B8493615}">
      <dgm:prSet/>
      <dgm:spPr/>
      <dgm:t>
        <a:bodyPr/>
        <a:lstStyle/>
        <a:p>
          <a:endParaRPr lang="en-FI"/>
        </a:p>
      </dgm:t>
    </dgm:pt>
    <dgm:pt modelId="{6FBEBEF8-D494-4864-B216-C5429668A594}" type="sibTrans" cxnId="{2046EFE7-5B4E-4473-B09F-0F39B8493615}">
      <dgm:prSet/>
      <dgm:spPr/>
      <dgm:t>
        <a:bodyPr/>
        <a:lstStyle/>
        <a:p>
          <a:endParaRPr lang="en-FI"/>
        </a:p>
      </dgm:t>
    </dgm:pt>
    <dgm:pt modelId="{60F29775-6AC0-42C2-B62B-D863EB24587E}">
      <dgm:prSet/>
      <dgm:spPr/>
      <dgm:t>
        <a:bodyPr/>
        <a:lstStyle/>
        <a:p>
          <a:r>
            <a:rPr lang="en-GB" dirty="0"/>
            <a:t>Data Mesh information architecture operating model</a:t>
          </a:r>
          <a:endParaRPr lang="en-FI" dirty="0"/>
        </a:p>
      </dgm:t>
    </dgm:pt>
    <dgm:pt modelId="{7B60E28C-2DEB-414C-AF07-61DB6A38DFD4}" type="parTrans" cxnId="{62BBFB86-D761-41F0-912A-47BEF30A45A9}">
      <dgm:prSet/>
      <dgm:spPr/>
      <dgm:t>
        <a:bodyPr/>
        <a:lstStyle/>
        <a:p>
          <a:endParaRPr lang="en-FI"/>
        </a:p>
      </dgm:t>
    </dgm:pt>
    <dgm:pt modelId="{0A428714-0633-4173-835A-1A4B9F911FF3}" type="sibTrans" cxnId="{62BBFB86-D761-41F0-912A-47BEF30A45A9}">
      <dgm:prSet/>
      <dgm:spPr/>
      <dgm:t>
        <a:bodyPr/>
        <a:lstStyle/>
        <a:p>
          <a:endParaRPr lang="en-FI"/>
        </a:p>
      </dgm:t>
    </dgm:pt>
    <dgm:pt modelId="{67E3E90A-0A98-45A8-A066-78A7C4E9A769}">
      <dgm:prSet/>
      <dgm:spPr/>
      <dgm:t>
        <a:bodyPr/>
        <a:lstStyle/>
        <a:p>
          <a:r>
            <a:rPr lang="en-GB" dirty="0"/>
            <a:t>Conclusions</a:t>
          </a:r>
          <a:endParaRPr lang="en-FI" dirty="0"/>
        </a:p>
      </dgm:t>
    </dgm:pt>
    <dgm:pt modelId="{2AD3AB87-9FB9-4C6A-99AB-2B12A57D2772}" type="parTrans" cxnId="{A8926E98-F5FD-4D82-9C7A-9992128263EB}">
      <dgm:prSet/>
      <dgm:spPr/>
      <dgm:t>
        <a:bodyPr/>
        <a:lstStyle/>
        <a:p>
          <a:endParaRPr lang="en-FI"/>
        </a:p>
      </dgm:t>
    </dgm:pt>
    <dgm:pt modelId="{DAE8F002-F70B-432E-8B14-EAD7D8134D87}" type="sibTrans" cxnId="{A8926E98-F5FD-4D82-9C7A-9992128263EB}">
      <dgm:prSet/>
      <dgm:spPr/>
      <dgm:t>
        <a:bodyPr/>
        <a:lstStyle/>
        <a:p>
          <a:endParaRPr lang="en-FI"/>
        </a:p>
      </dgm:t>
    </dgm:pt>
    <dgm:pt modelId="{CC48F987-16A5-40B2-8E88-89F3995E8D0B}" type="pres">
      <dgm:prSet presAssocID="{F235DE22-9B51-443B-A71B-22650E7DC451}" presName="Name0" presStyleCnt="0">
        <dgm:presLayoutVars>
          <dgm:chMax val="7"/>
          <dgm:chPref val="7"/>
          <dgm:dir/>
        </dgm:presLayoutVars>
      </dgm:prSet>
      <dgm:spPr/>
    </dgm:pt>
    <dgm:pt modelId="{E3964FBF-7281-4A8C-AB83-772F23FEEE72}" type="pres">
      <dgm:prSet presAssocID="{F235DE22-9B51-443B-A71B-22650E7DC451}" presName="Name1" presStyleCnt="0"/>
      <dgm:spPr/>
    </dgm:pt>
    <dgm:pt modelId="{DBE18580-6277-4D23-9FA0-2ED428C9EABC}" type="pres">
      <dgm:prSet presAssocID="{F235DE22-9B51-443B-A71B-22650E7DC451}" presName="cycle" presStyleCnt="0"/>
      <dgm:spPr/>
    </dgm:pt>
    <dgm:pt modelId="{8464E902-AAC3-4082-9B3E-3987A523F08A}" type="pres">
      <dgm:prSet presAssocID="{F235DE22-9B51-443B-A71B-22650E7DC451}" presName="srcNode" presStyleLbl="node1" presStyleIdx="0" presStyleCnt="7"/>
      <dgm:spPr/>
    </dgm:pt>
    <dgm:pt modelId="{0E2ED063-EC55-4DA2-A6CF-2973684F7D9E}" type="pres">
      <dgm:prSet presAssocID="{F235DE22-9B51-443B-A71B-22650E7DC451}" presName="conn" presStyleLbl="parChTrans1D2" presStyleIdx="0" presStyleCnt="1"/>
      <dgm:spPr/>
    </dgm:pt>
    <dgm:pt modelId="{B0877B58-9A35-4D2B-8F59-C0DC52717558}" type="pres">
      <dgm:prSet presAssocID="{F235DE22-9B51-443B-A71B-22650E7DC451}" presName="extraNode" presStyleLbl="node1" presStyleIdx="0" presStyleCnt="7"/>
      <dgm:spPr/>
    </dgm:pt>
    <dgm:pt modelId="{C7FB8C0F-2418-44EA-9169-4D3556604398}" type="pres">
      <dgm:prSet presAssocID="{F235DE22-9B51-443B-A71B-22650E7DC451}" presName="dstNode" presStyleLbl="node1" presStyleIdx="0" presStyleCnt="7"/>
      <dgm:spPr/>
    </dgm:pt>
    <dgm:pt modelId="{5D5D5AAF-22FB-4595-8233-919BC18DD8E3}" type="pres">
      <dgm:prSet presAssocID="{4A24C7BF-49C2-49AB-A9AC-064BAF67795A}" presName="text_1" presStyleLbl="node1" presStyleIdx="0" presStyleCnt="7">
        <dgm:presLayoutVars>
          <dgm:bulletEnabled val="1"/>
        </dgm:presLayoutVars>
      </dgm:prSet>
      <dgm:spPr/>
    </dgm:pt>
    <dgm:pt modelId="{FD92AE3A-7182-42D7-9B5F-AAEDCE3045BF}" type="pres">
      <dgm:prSet presAssocID="{4A24C7BF-49C2-49AB-A9AC-064BAF67795A}" presName="accent_1" presStyleCnt="0"/>
      <dgm:spPr/>
    </dgm:pt>
    <dgm:pt modelId="{3BE51880-5A0D-494E-AB77-715ADABB3833}" type="pres">
      <dgm:prSet presAssocID="{4A24C7BF-49C2-49AB-A9AC-064BAF67795A}" presName="accentRepeatNode" presStyleLbl="solidFgAcc1" presStyleIdx="0" presStyleCnt="7">
        <dgm:style>
          <a:lnRef idx="0">
            <a:schemeClr val="accent1"/>
          </a:lnRef>
          <a:fillRef idx="3">
            <a:schemeClr val="accent1"/>
          </a:fillRef>
          <a:effectRef idx="3">
            <a:schemeClr val="accent1"/>
          </a:effectRef>
          <a:fontRef idx="minor">
            <a:schemeClr val="lt1"/>
          </a:fontRef>
        </dgm:style>
      </dgm:prSet>
      <dgm:spPr/>
    </dgm:pt>
    <dgm:pt modelId="{DF1AFB08-8792-4461-848C-BCEA32DACAAC}" type="pres">
      <dgm:prSet presAssocID="{B74A2248-BA1B-4C9E-B89A-099D8E9D364E}" presName="text_2" presStyleLbl="node1" presStyleIdx="1" presStyleCnt="7">
        <dgm:presLayoutVars>
          <dgm:bulletEnabled val="1"/>
        </dgm:presLayoutVars>
      </dgm:prSet>
      <dgm:spPr/>
    </dgm:pt>
    <dgm:pt modelId="{54FDA0B1-144E-4470-A425-B61AA55116B5}" type="pres">
      <dgm:prSet presAssocID="{B74A2248-BA1B-4C9E-B89A-099D8E9D364E}" presName="accent_2" presStyleCnt="0"/>
      <dgm:spPr/>
    </dgm:pt>
    <dgm:pt modelId="{A42C1895-FBBC-43AC-A135-73861AE8FE40}" type="pres">
      <dgm:prSet presAssocID="{B74A2248-BA1B-4C9E-B89A-099D8E9D364E}" presName="accentRepeatNode" presStyleLbl="solidFgAcc1" presStyleIdx="1" presStyleCnt="7">
        <dgm:style>
          <a:lnRef idx="0">
            <a:schemeClr val="accent1"/>
          </a:lnRef>
          <a:fillRef idx="3">
            <a:schemeClr val="accent1"/>
          </a:fillRef>
          <a:effectRef idx="3">
            <a:schemeClr val="accent1"/>
          </a:effectRef>
          <a:fontRef idx="minor">
            <a:schemeClr val="lt1"/>
          </a:fontRef>
        </dgm:style>
      </dgm:prSet>
      <dgm:spPr/>
    </dgm:pt>
    <dgm:pt modelId="{F240DBEB-27CE-4FDD-B95C-CCC74A5F89F0}" type="pres">
      <dgm:prSet presAssocID="{6BE0618F-ECCF-4BD4-A52A-8D27F7F46DCB}" presName="text_3" presStyleLbl="node1" presStyleIdx="2" presStyleCnt="7">
        <dgm:presLayoutVars>
          <dgm:bulletEnabled val="1"/>
        </dgm:presLayoutVars>
      </dgm:prSet>
      <dgm:spPr/>
    </dgm:pt>
    <dgm:pt modelId="{92C54F81-61CF-4684-A6DB-32208F114915}" type="pres">
      <dgm:prSet presAssocID="{6BE0618F-ECCF-4BD4-A52A-8D27F7F46DCB}" presName="accent_3" presStyleCnt="0"/>
      <dgm:spPr/>
    </dgm:pt>
    <dgm:pt modelId="{5EC8197E-2ED7-405D-977E-24DFC4E2F4BE}" type="pres">
      <dgm:prSet presAssocID="{6BE0618F-ECCF-4BD4-A52A-8D27F7F46DCB}" presName="accentRepeatNode" presStyleLbl="solidFgAcc1" presStyleIdx="2" presStyleCnt="7">
        <dgm:style>
          <a:lnRef idx="0">
            <a:schemeClr val="accent1"/>
          </a:lnRef>
          <a:fillRef idx="3">
            <a:schemeClr val="accent1"/>
          </a:fillRef>
          <a:effectRef idx="3">
            <a:schemeClr val="accent1"/>
          </a:effectRef>
          <a:fontRef idx="minor">
            <a:schemeClr val="lt1"/>
          </a:fontRef>
        </dgm:style>
      </dgm:prSet>
      <dgm:spPr/>
    </dgm:pt>
    <dgm:pt modelId="{4A523E35-8B66-4BFB-8A2F-A6E020B82EAE}" type="pres">
      <dgm:prSet presAssocID="{92BCF630-0E64-47E2-8D81-9A9A3F5082D9}" presName="text_4" presStyleLbl="node1" presStyleIdx="3" presStyleCnt="7">
        <dgm:presLayoutVars>
          <dgm:bulletEnabled val="1"/>
        </dgm:presLayoutVars>
      </dgm:prSet>
      <dgm:spPr/>
    </dgm:pt>
    <dgm:pt modelId="{C3D122E2-AE72-43D8-883C-7F8EEBA49C97}" type="pres">
      <dgm:prSet presAssocID="{92BCF630-0E64-47E2-8D81-9A9A3F5082D9}" presName="accent_4" presStyleCnt="0"/>
      <dgm:spPr/>
    </dgm:pt>
    <dgm:pt modelId="{CB62C88A-02F5-4322-88B2-D32EF921F883}" type="pres">
      <dgm:prSet presAssocID="{92BCF630-0E64-47E2-8D81-9A9A3F5082D9}" presName="accentRepeatNode" presStyleLbl="solidFgAcc1" presStyleIdx="3" presStyleCnt="7">
        <dgm:style>
          <a:lnRef idx="0">
            <a:schemeClr val="accent1"/>
          </a:lnRef>
          <a:fillRef idx="3">
            <a:schemeClr val="accent1"/>
          </a:fillRef>
          <a:effectRef idx="3">
            <a:schemeClr val="accent1"/>
          </a:effectRef>
          <a:fontRef idx="minor">
            <a:schemeClr val="lt1"/>
          </a:fontRef>
        </dgm:style>
      </dgm:prSet>
      <dgm:spPr/>
    </dgm:pt>
    <dgm:pt modelId="{77AE83B6-4C57-418F-8325-1C83FB86847F}" type="pres">
      <dgm:prSet presAssocID="{72EF7B9B-4DD5-4AF5-A551-300649B2436D}" presName="text_5" presStyleLbl="node1" presStyleIdx="4" presStyleCnt="7">
        <dgm:presLayoutVars>
          <dgm:bulletEnabled val="1"/>
        </dgm:presLayoutVars>
      </dgm:prSet>
      <dgm:spPr/>
    </dgm:pt>
    <dgm:pt modelId="{B87FBED3-7F91-4C63-A368-D615697AC190}" type="pres">
      <dgm:prSet presAssocID="{72EF7B9B-4DD5-4AF5-A551-300649B2436D}" presName="accent_5" presStyleCnt="0"/>
      <dgm:spPr/>
    </dgm:pt>
    <dgm:pt modelId="{A614855B-7A3E-46C3-A0E9-78B3EE85F769}" type="pres">
      <dgm:prSet presAssocID="{72EF7B9B-4DD5-4AF5-A551-300649B2436D}" presName="accentRepeatNode" presStyleLbl="solidFgAcc1" presStyleIdx="4" presStyleCnt="7">
        <dgm:style>
          <a:lnRef idx="0">
            <a:schemeClr val="accent1"/>
          </a:lnRef>
          <a:fillRef idx="3">
            <a:schemeClr val="accent1"/>
          </a:fillRef>
          <a:effectRef idx="3">
            <a:schemeClr val="accent1"/>
          </a:effectRef>
          <a:fontRef idx="minor">
            <a:schemeClr val="lt1"/>
          </a:fontRef>
        </dgm:style>
      </dgm:prSet>
      <dgm:spPr/>
    </dgm:pt>
    <dgm:pt modelId="{E6A2EBBA-44D9-44E3-8EE1-F0EAC15E332B}" type="pres">
      <dgm:prSet presAssocID="{60F29775-6AC0-42C2-B62B-D863EB24587E}" presName="text_6" presStyleLbl="node1" presStyleIdx="5" presStyleCnt="7">
        <dgm:presLayoutVars>
          <dgm:bulletEnabled val="1"/>
        </dgm:presLayoutVars>
      </dgm:prSet>
      <dgm:spPr/>
    </dgm:pt>
    <dgm:pt modelId="{80B902F5-D0F5-4AC4-B1B7-3CE22EAA46EE}" type="pres">
      <dgm:prSet presAssocID="{60F29775-6AC0-42C2-B62B-D863EB24587E}" presName="accent_6" presStyleCnt="0"/>
      <dgm:spPr/>
    </dgm:pt>
    <dgm:pt modelId="{9AFE217B-FE5A-4B36-8341-120D2B63FDFA}" type="pres">
      <dgm:prSet presAssocID="{60F29775-6AC0-42C2-B62B-D863EB24587E}" presName="accentRepeatNode" presStyleLbl="solidFgAcc1" presStyleIdx="5" presStyleCnt="7">
        <dgm:style>
          <a:lnRef idx="0">
            <a:schemeClr val="accent1"/>
          </a:lnRef>
          <a:fillRef idx="3">
            <a:schemeClr val="accent1"/>
          </a:fillRef>
          <a:effectRef idx="3">
            <a:schemeClr val="accent1"/>
          </a:effectRef>
          <a:fontRef idx="minor">
            <a:schemeClr val="lt1"/>
          </a:fontRef>
        </dgm:style>
      </dgm:prSet>
      <dgm:spPr>
        <a:xfrm>
          <a:off x="416205" y="3115122"/>
          <a:ext cx="494311" cy="494311"/>
        </a:xfrm>
        <a:prstGeom prst="ellipse">
          <a:avLst/>
        </a:prstGeom>
        <a:ln/>
      </dgm:spPr>
    </dgm:pt>
    <dgm:pt modelId="{5D83F19E-7167-4A7A-86C6-56E60105A38A}" type="pres">
      <dgm:prSet presAssocID="{67E3E90A-0A98-45A8-A066-78A7C4E9A769}" presName="text_7" presStyleLbl="node1" presStyleIdx="6" presStyleCnt="7">
        <dgm:presLayoutVars>
          <dgm:bulletEnabled val="1"/>
        </dgm:presLayoutVars>
      </dgm:prSet>
      <dgm:spPr/>
    </dgm:pt>
    <dgm:pt modelId="{0A06BD9F-33CE-43D6-80D9-F5DAB8654B21}" type="pres">
      <dgm:prSet presAssocID="{67E3E90A-0A98-45A8-A066-78A7C4E9A769}" presName="accent_7" presStyleCnt="0"/>
      <dgm:spPr/>
    </dgm:pt>
    <dgm:pt modelId="{AEB75617-F41D-4887-A4CF-1F3E7A87037E}" type="pres">
      <dgm:prSet presAssocID="{67E3E90A-0A98-45A8-A066-78A7C4E9A769}" presName="accentRepeatNode" presStyleLbl="solidFgAcc1" presStyleIdx="6" presStyleCnt="7">
        <dgm:style>
          <a:lnRef idx="0">
            <a:schemeClr val="accent1"/>
          </a:lnRef>
          <a:fillRef idx="3">
            <a:schemeClr val="accent1"/>
          </a:fillRef>
          <a:effectRef idx="3">
            <a:schemeClr val="accent1"/>
          </a:effectRef>
          <a:fontRef idx="minor">
            <a:schemeClr val="lt1"/>
          </a:fontRef>
        </dgm:style>
      </dgm:prSet>
      <dgm:spPr>
        <a:xfrm>
          <a:off x="58090" y="3708645"/>
          <a:ext cx="494311" cy="494311"/>
        </a:xfrm>
        <a:prstGeom prst="ellipse">
          <a:avLst/>
        </a:prstGeom>
        <a:ln/>
      </dgm:spPr>
    </dgm:pt>
  </dgm:ptLst>
  <dgm:cxnLst>
    <dgm:cxn modelId="{BE68EF0A-30AE-4598-8411-B86E664EC981}" type="presOf" srcId="{60F29775-6AC0-42C2-B62B-D863EB24587E}" destId="{E6A2EBBA-44D9-44E3-8EE1-F0EAC15E332B}" srcOrd="0" destOrd="0" presId="urn:microsoft.com/office/officeart/2008/layout/VerticalCurvedList"/>
    <dgm:cxn modelId="{AC22311E-758F-4AF5-A482-AA5B0DDCA71A}" srcId="{F235DE22-9B51-443B-A71B-22650E7DC451}" destId="{B74A2248-BA1B-4C9E-B89A-099D8E9D364E}" srcOrd="1" destOrd="0" parTransId="{E6BE4318-9F20-4B12-815A-A7427DF591D1}" sibTransId="{13928E6E-9D31-4322-8643-94BC26DC2978}"/>
    <dgm:cxn modelId="{259B621E-A9F2-4DBC-89DC-820EA58C7A67}" srcId="{F235DE22-9B51-443B-A71B-22650E7DC451}" destId="{4A24C7BF-49C2-49AB-A9AC-064BAF67795A}" srcOrd="0" destOrd="0" parTransId="{47109DEE-4F72-46DC-BBE0-2F7E53EC151F}" sibTransId="{BF9DF1CB-963A-4403-A6A7-649115E9271B}"/>
    <dgm:cxn modelId="{4DA91442-D276-4FC6-9503-84039D2EC6A5}" srcId="{F235DE22-9B51-443B-A71B-22650E7DC451}" destId="{92BCF630-0E64-47E2-8D81-9A9A3F5082D9}" srcOrd="3" destOrd="0" parTransId="{527C793A-B123-434E-BE89-2FB6F3671BBB}" sibTransId="{D073D81D-B6FC-41C1-9A9E-BF146B8EE6BF}"/>
    <dgm:cxn modelId="{2CE6F546-DE5A-4D3B-8BDB-04652201A417}" srcId="{F235DE22-9B51-443B-A71B-22650E7DC451}" destId="{6BE0618F-ECCF-4BD4-A52A-8D27F7F46DCB}" srcOrd="2" destOrd="0" parTransId="{E61786FD-0DC6-4504-8707-5715D2EF50B3}" sibTransId="{4E57CA51-6230-4277-8FA1-FF5D0E62F04B}"/>
    <dgm:cxn modelId="{4B7EE772-7E9C-4725-9CE7-5D56CF3F9EAF}" type="presOf" srcId="{F235DE22-9B51-443B-A71B-22650E7DC451}" destId="{CC48F987-16A5-40B2-8E88-89F3995E8D0B}" srcOrd="0" destOrd="0" presId="urn:microsoft.com/office/officeart/2008/layout/VerticalCurvedList"/>
    <dgm:cxn modelId="{62BBFB86-D761-41F0-912A-47BEF30A45A9}" srcId="{F235DE22-9B51-443B-A71B-22650E7DC451}" destId="{60F29775-6AC0-42C2-B62B-D863EB24587E}" srcOrd="5" destOrd="0" parTransId="{7B60E28C-2DEB-414C-AF07-61DB6A38DFD4}" sibTransId="{0A428714-0633-4173-835A-1A4B9F911FF3}"/>
    <dgm:cxn modelId="{A8926E98-F5FD-4D82-9C7A-9992128263EB}" srcId="{F235DE22-9B51-443B-A71B-22650E7DC451}" destId="{67E3E90A-0A98-45A8-A066-78A7C4E9A769}" srcOrd="6" destOrd="0" parTransId="{2AD3AB87-9FB9-4C6A-99AB-2B12A57D2772}" sibTransId="{DAE8F002-F70B-432E-8B14-EAD7D8134D87}"/>
    <dgm:cxn modelId="{3917969C-E988-4D5F-A7BD-9D52B582FBF0}" type="presOf" srcId="{BF9DF1CB-963A-4403-A6A7-649115E9271B}" destId="{0E2ED063-EC55-4DA2-A6CF-2973684F7D9E}" srcOrd="0" destOrd="0" presId="urn:microsoft.com/office/officeart/2008/layout/VerticalCurvedList"/>
    <dgm:cxn modelId="{452FD29E-9582-4618-B34B-735574C3AE03}" type="presOf" srcId="{4A24C7BF-49C2-49AB-A9AC-064BAF67795A}" destId="{5D5D5AAF-22FB-4595-8233-919BC18DD8E3}" srcOrd="0" destOrd="0" presId="urn:microsoft.com/office/officeart/2008/layout/VerticalCurvedList"/>
    <dgm:cxn modelId="{96EED4B3-1452-403B-A484-C06E5CFDD82C}" type="presOf" srcId="{67E3E90A-0A98-45A8-A066-78A7C4E9A769}" destId="{5D83F19E-7167-4A7A-86C6-56E60105A38A}" srcOrd="0" destOrd="0" presId="urn:microsoft.com/office/officeart/2008/layout/VerticalCurvedList"/>
    <dgm:cxn modelId="{0F935FD4-14E7-44A2-96C9-AA816B890A88}" type="presOf" srcId="{B74A2248-BA1B-4C9E-B89A-099D8E9D364E}" destId="{DF1AFB08-8792-4461-848C-BCEA32DACAAC}" srcOrd="0" destOrd="0" presId="urn:microsoft.com/office/officeart/2008/layout/VerticalCurvedList"/>
    <dgm:cxn modelId="{CE21E2DF-9149-475D-920C-D7D331D9F712}" type="presOf" srcId="{6BE0618F-ECCF-4BD4-A52A-8D27F7F46DCB}" destId="{F240DBEB-27CE-4FDD-B95C-CCC74A5F89F0}" srcOrd="0" destOrd="0" presId="urn:microsoft.com/office/officeart/2008/layout/VerticalCurvedList"/>
    <dgm:cxn modelId="{2046EFE7-5B4E-4473-B09F-0F39B8493615}" srcId="{F235DE22-9B51-443B-A71B-22650E7DC451}" destId="{72EF7B9B-4DD5-4AF5-A551-300649B2436D}" srcOrd="4" destOrd="0" parTransId="{3FFDDD31-EA61-4885-88EA-25A47C07E5BC}" sibTransId="{6FBEBEF8-D494-4864-B216-C5429668A594}"/>
    <dgm:cxn modelId="{4A76F3EA-DAF3-4208-9D46-D0B8691DEC0D}" type="presOf" srcId="{92BCF630-0E64-47E2-8D81-9A9A3F5082D9}" destId="{4A523E35-8B66-4BFB-8A2F-A6E020B82EAE}" srcOrd="0" destOrd="0" presId="urn:microsoft.com/office/officeart/2008/layout/VerticalCurvedList"/>
    <dgm:cxn modelId="{808D54FD-9D7B-410B-AD91-09C7AB032826}" type="presOf" srcId="{72EF7B9B-4DD5-4AF5-A551-300649B2436D}" destId="{77AE83B6-4C57-418F-8325-1C83FB86847F}" srcOrd="0" destOrd="0" presId="urn:microsoft.com/office/officeart/2008/layout/VerticalCurvedList"/>
    <dgm:cxn modelId="{16393301-0D08-4FC8-BC87-F1BC60FAE9DF}" type="presParOf" srcId="{CC48F987-16A5-40B2-8E88-89F3995E8D0B}" destId="{E3964FBF-7281-4A8C-AB83-772F23FEEE72}" srcOrd="0" destOrd="0" presId="urn:microsoft.com/office/officeart/2008/layout/VerticalCurvedList"/>
    <dgm:cxn modelId="{C3EF9C52-D9E1-43E8-912E-6BDEBD79D8CA}" type="presParOf" srcId="{E3964FBF-7281-4A8C-AB83-772F23FEEE72}" destId="{DBE18580-6277-4D23-9FA0-2ED428C9EABC}" srcOrd="0" destOrd="0" presId="urn:microsoft.com/office/officeart/2008/layout/VerticalCurvedList"/>
    <dgm:cxn modelId="{E75797F1-D608-46DC-B562-00232D5768A4}" type="presParOf" srcId="{DBE18580-6277-4D23-9FA0-2ED428C9EABC}" destId="{8464E902-AAC3-4082-9B3E-3987A523F08A}" srcOrd="0" destOrd="0" presId="urn:microsoft.com/office/officeart/2008/layout/VerticalCurvedList"/>
    <dgm:cxn modelId="{66A4953F-37AB-432E-A170-609C01356641}" type="presParOf" srcId="{DBE18580-6277-4D23-9FA0-2ED428C9EABC}" destId="{0E2ED063-EC55-4DA2-A6CF-2973684F7D9E}" srcOrd="1" destOrd="0" presId="urn:microsoft.com/office/officeart/2008/layout/VerticalCurvedList"/>
    <dgm:cxn modelId="{0FDB771E-1EC3-4967-86FC-625667BFD99F}" type="presParOf" srcId="{DBE18580-6277-4D23-9FA0-2ED428C9EABC}" destId="{B0877B58-9A35-4D2B-8F59-C0DC52717558}" srcOrd="2" destOrd="0" presId="urn:microsoft.com/office/officeart/2008/layout/VerticalCurvedList"/>
    <dgm:cxn modelId="{106E2BCB-093C-47DE-ADD1-55DD41287346}" type="presParOf" srcId="{DBE18580-6277-4D23-9FA0-2ED428C9EABC}" destId="{C7FB8C0F-2418-44EA-9169-4D3556604398}" srcOrd="3" destOrd="0" presId="urn:microsoft.com/office/officeart/2008/layout/VerticalCurvedList"/>
    <dgm:cxn modelId="{A9BFDFB8-A5EB-4A3E-A57E-AFBBDA00A33F}" type="presParOf" srcId="{E3964FBF-7281-4A8C-AB83-772F23FEEE72}" destId="{5D5D5AAF-22FB-4595-8233-919BC18DD8E3}" srcOrd="1" destOrd="0" presId="urn:microsoft.com/office/officeart/2008/layout/VerticalCurvedList"/>
    <dgm:cxn modelId="{8FD1A894-F453-4325-8926-D95D064CE1ED}" type="presParOf" srcId="{E3964FBF-7281-4A8C-AB83-772F23FEEE72}" destId="{FD92AE3A-7182-42D7-9B5F-AAEDCE3045BF}" srcOrd="2" destOrd="0" presId="urn:microsoft.com/office/officeart/2008/layout/VerticalCurvedList"/>
    <dgm:cxn modelId="{A798B258-689A-405E-AE4C-D2A82B654602}" type="presParOf" srcId="{FD92AE3A-7182-42D7-9B5F-AAEDCE3045BF}" destId="{3BE51880-5A0D-494E-AB77-715ADABB3833}" srcOrd="0" destOrd="0" presId="urn:microsoft.com/office/officeart/2008/layout/VerticalCurvedList"/>
    <dgm:cxn modelId="{D275B2ED-2305-47D2-9424-6BB317C185BE}" type="presParOf" srcId="{E3964FBF-7281-4A8C-AB83-772F23FEEE72}" destId="{DF1AFB08-8792-4461-848C-BCEA32DACAAC}" srcOrd="3" destOrd="0" presId="urn:microsoft.com/office/officeart/2008/layout/VerticalCurvedList"/>
    <dgm:cxn modelId="{F36610C8-F461-4B0C-8275-68D728585464}" type="presParOf" srcId="{E3964FBF-7281-4A8C-AB83-772F23FEEE72}" destId="{54FDA0B1-144E-4470-A425-B61AA55116B5}" srcOrd="4" destOrd="0" presId="urn:microsoft.com/office/officeart/2008/layout/VerticalCurvedList"/>
    <dgm:cxn modelId="{5DBC0C33-AFFC-4EF3-AED2-015F2461D45C}" type="presParOf" srcId="{54FDA0B1-144E-4470-A425-B61AA55116B5}" destId="{A42C1895-FBBC-43AC-A135-73861AE8FE40}" srcOrd="0" destOrd="0" presId="urn:microsoft.com/office/officeart/2008/layout/VerticalCurvedList"/>
    <dgm:cxn modelId="{93DE9FDD-A4E9-411E-82AC-8613A8239498}" type="presParOf" srcId="{E3964FBF-7281-4A8C-AB83-772F23FEEE72}" destId="{F240DBEB-27CE-4FDD-B95C-CCC74A5F89F0}" srcOrd="5" destOrd="0" presId="urn:microsoft.com/office/officeart/2008/layout/VerticalCurvedList"/>
    <dgm:cxn modelId="{35DCE320-2E70-4B4F-A0CE-B3089DD2E108}" type="presParOf" srcId="{E3964FBF-7281-4A8C-AB83-772F23FEEE72}" destId="{92C54F81-61CF-4684-A6DB-32208F114915}" srcOrd="6" destOrd="0" presId="urn:microsoft.com/office/officeart/2008/layout/VerticalCurvedList"/>
    <dgm:cxn modelId="{E6D4D3DA-5EB2-4EB8-80A4-D4ABD8D3953F}" type="presParOf" srcId="{92C54F81-61CF-4684-A6DB-32208F114915}" destId="{5EC8197E-2ED7-405D-977E-24DFC4E2F4BE}" srcOrd="0" destOrd="0" presId="urn:microsoft.com/office/officeart/2008/layout/VerticalCurvedList"/>
    <dgm:cxn modelId="{50E3ACF3-F83D-4AAD-BD84-C3B3A3793231}" type="presParOf" srcId="{E3964FBF-7281-4A8C-AB83-772F23FEEE72}" destId="{4A523E35-8B66-4BFB-8A2F-A6E020B82EAE}" srcOrd="7" destOrd="0" presId="urn:microsoft.com/office/officeart/2008/layout/VerticalCurvedList"/>
    <dgm:cxn modelId="{47BA20CE-27EA-4370-B18A-71FFE7C6A737}" type="presParOf" srcId="{E3964FBF-7281-4A8C-AB83-772F23FEEE72}" destId="{C3D122E2-AE72-43D8-883C-7F8EEBA49C97}" srcOrd="8" destOrd="0" presId="urn:microsoft.com/office/officeart/2008/layout/VerticalCurvedList"/>
    <dgm:cxn modelId="{4E83392F-701D-4524-8DC7-BD0735D23B55}" type="presParOf" srcId="{C3D122E2-AE72-43D8-883C-7F8EEBA49C97}" destId="{CB62C88A-02F5-4322-88B2-D32EF921F883}" srcOrd="0" destOrd="0" presId="urn:microsoft.com/office/officeart/2008/layout/VerticalCurvedList"/>
    <dgm:cxn modelId="{84F90BD6-91D6-4C90-9819-315FB5ACCE58}" type="presParOf" srcId="{E3964FBF-7281-4A8C-AB83-772F23FEEE72}" destId="{77AE83B6-4C57-418F-8325-1C83FB86847F}" srcOrd="9" destOrd="0" presId="urn:microsoft.com/office/officeart/2008/layout/VerticalCurvedList"/>
    <dgm:cxn modelId="{90712A3B-D1FF-461E-A2F1-A3D4A465F812}" type="presParOf" srcId="{E3964FBF-7281-4A8C-AB83-772F23FEEE72}" destId="{B87FBED3-7F91-4C63-A368-D615697AC190}" srcOrd="10" destOrd="0" presId="urn:microsoft.com/office/officeart/2008/layout/VerticalCurvedList"/>
    <dgm:cxn modelId="{CB09804D-D5B8-4DDC-B058-2085F9FA1ABE}" type="presParOf" srcId="{B87FBED3-7F91-4C63-A368-D615697AC190}" destId="{A614855B-7A3E-46C3-A0E9-78B3EE85F769}" srcOrd="0" destOrd="0" presId="urn:microsoft.com/office/officeart/2008/layout/VerticalCurvedList"/>
    <dgm:cxn modelId="{DB7AA4B8-095E-46F8-AC05-D0A909C6FF1F}" type="presParOf" srcId="{E3964FBF-7281-4A8C-AB83-772F23FEEE72}" destId="{E6A2EBBA-44D9-44E3-8EE1-F0EAC15E332B}" srcOrd="11" destOrd="0" presId="urn:microsoft.com/office/officeart/2008/layout/VerticalCurvedList"/>
    <dgm:cxn modelId="{EB9217AA-E2FF-489C-AED8-6DBEC1A10632}" type="presParOf" srcId="{E3964FBF-7281-4A8C-AB83-772F23FEEE72}" destId="{80B902F5-D0F5-4AC4-B1B7-3CE22EAA46EE}" srcOrd="12" destOrd="0" presId="urn:microsoft.com/office/officeart/2008/layout/VerticalCurvedList"/>
    <dgm:cxn modelId="{93B29FAA-1381-47AD-83F1-2D7F99F4F130}" type="presParOf" srcId="{80B902F5-D0F5-4AC4-B1B7-3CE22EAA46EE}" destId="{9AFE217B-FE5A-4B36-8341-120D2B63FDFA}" srcOrd="0" destOrd="0" presId="urn:microsoft.com/office/officeart/2008/layout/VerticalCurvedList"/>
    <dgm:cxn modelId="{9E31206B-B288-4663-8321-132FCA1AE12A}" type="presParOf" srcId="{E3964FBF-7281-4A8C-AB83-772F23FEEE72}" destId="{5D83F19E-7167-4A7A-86C6-56E60105A38A}" srcOrd="13" destOrd="0" presId="urn:microsoft.com/office/officeart/2008/layout/VerticalCurvedList"/>
    <dgm:cxn modelId="{B2A248A4-6595-4D75-90B7-CC1BE6339C25}" type="presParOf" srcId="{E3964FBF-7281-4A8C-AB83-772F23FEEE72}" destId="{0A06BD9F-33CE-43D6-80D9-F5DAB8654B21}" srcOrd="14" destOrd="0" presId="urn:microsoft.com/office/officeart/2008/layout/VerticalCurvedList"/>
    <dgm:cxn modelId="{F78FBC1C-C088-4F15-ADE5-23ECD24C0609}" type="presParOf" srcId="{0A06BD9F-33CE-43D6-80D9-F5DAB8654B21}" destId="{AEB75617-F41D-4887-A4CF-1F3E7A8703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8C18B-0678-4AAF-B308-63F5EB41D34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FI"/>
        </a:p>
      </dgm:t>
    </dgm:pt>
    <dgm:pt modelId="{798667C1-B5FA-4370-9329-9BBADC092CFB}">
      <dgm:prSet phldrT="[Text]" phldr="0" custT="1"/>
      <dgm:spPr/>
      <dgm:t>
        <a:bodyPr/>
        <a:lstStyle/>
        <a:p>
          <a:r>
            <a:rPr lang="en-GB" sz="1600"/>
            <a:t>What Data Products are available?</a:t>
          </a:r>
          <a:endParaRPr lang="en-FI" sz="1600"/>
        </a:p>
      </dgm:t>
    </dgm:pt>
    <dgm:pt modelId="{2DD5AF41-2F5C-488C-81E5-B2D58934E5DC}" type="parTrans" cxnId="{F090AE78-179D-4B3C-BBC9-77B81998426C}">
      <dgm:prSet/>
      <dgm:spPr/>
      <dgm:t>
        <a:bodyPr/>
        <a:lstStyle/>
        <a:p>
          <a:endParaRPr lang="en-FI" sz="1400"/>
        </a:p>
      </dgm:t>
    </dgm:pt>
    <dgm:pt modelId="{3D2A512C-8459-408B-9DA9-73DCE31743B1}" type="sibTrans" cxnId="{F090AE78-179D-4B3C-BBC9-77B81998426C}">
      <dgm:prSet/>
      <dgm:spPr/>
      <dgm:t>
        <a:bodyPr/>
        <a:lstStyle/>
        <a:p>
          <a:endParaRPr lang="en-FI" sz="1400"/>
        </a:p>
      </dgm:t>
    </dgm:pt>
    <dgm:pt modelId="{CA256973-C32A-4D11-9EF3-28E2DD1BE545}">
      <dgm:prSet phldrT="[Text]" phldr="0" custT="1"/>
      <dgm:spPr/>
      <dgm:t>
        <a:bodyPr/>
        <a:lstStyle/>
        <a:p>
          <a:r>
            <a:rPr lang="en-GB" sz="1600"/>
            <a:t>How can they be accessed?</a:t>
          </a:r>
          <a:endParaRPr lang="en-FI" sz="1600" dirty="0"/>
        </a:p>
      </dgm:t>
    </dgm:pt>
    <dgm:pt modelId="{13722320-3DA0-4A00-9F4B-93AA3A345D90}" type="parTrans" cxnId="{888AD193-F1AD-4A93-914A-786837562C0F}">
      <dgm:prSet/>
      <dgm:spPr/>
      <dgm:t>
        <a:bodyPr/>
        <a:lstStyle/>
        <a:p>
          <a:endParaRPr lang="en-FI" sz="1400"/>
        </a:p>
      </dgm:t>
    </dgm:pt>
    <dgm:pt modelId="{536F4E58-1BD9-4F25-B8DC-0D6F12AF8F56}" type="sibTrans" cxnId="{888AD193-F1AD-4A93-914A-786837562C0F}">
      <dgm:prSet/>
      <dgm:spPr/>
      <dgm:t>
        <a:bodyPr/>
        <a:lstStyle/>
        <a:p>
          <a:endParaRPr lang="en-FI" sz="1400"/>
        </a:p>
      </dgm:t>
    </dgm:pt>
    <dgm:pt modelId="{3431AB76-A5A2-4CAF-A1AF-97F4EFD50D92}">
      <dgm:prSet phldrT="[Text]" phldr="0" custT="1"/>
      <dgm:spPr/>
      <dgm:t>
        <a:bodyPr/>
        <a:lstStyle/>
        <a:p>
          <a:r>
            <a:rPr lang="en-GB" sz="1600"/>
            <a:t>What does the data mean?</a:t>
          </a:r>
          <a:endParaRPr lang="en-FI" sz="1600" dirty="0"/>
        </a:p>
      </dgm:t>
    </dgm:pt>
    <dgm:pt modelId="{300FE6A8-69E5-468C-A392-43FA496333C8}" type="parTrans" cxnId="{B67F4B25-746A-4843-B924-8D3B12A84946}">
      <dgm:prSet/>
      <dgm:spPr/>
      <dgm:t>
        <a:bodyPr/>
        <a:lstStyle/>
        <a:p>
          <a:endParaRPr lang="en-FI" sz="1400"/>
        </a:p>
      </dgm:t>
    </dgm:pt>
    <dgm:pt modelId="{4B7A642C-78FC-4B6B-B151-8AD8800FE2B0}" type="sibTrans" cxnId="{B67F4B25-746A-4843-B924-8D3B12A84946}">
      <dgm:prSet/>
      <dgm:spPr/>
      <dgm:t>
        <a:bodyPr/>
        <a:lstStyle/>
        <a:p>
          <a:endParaRPr lang="en-FI" sz="1400"/>
        </a:p>
      </dgm:t>
    </dgm:pt>
    <dgm:pt modelId="{8F85B3E5-0818-430B-AA0B-27E5B4786824}" type="pres">
      <dgm:prSet presAssocID="{5758C18B-0678-4AAF-B308-63F5EB41D346}" presName="linear" presStyleCnt="0">
        <dgm:presLayoutVars>
          <dgm:animLvl val="lvl"/>
          <dgm:resizeHandles val="exact"/>
        </dgm:presLayoutVars>
      </dgm:prSet>
      <dgm:spPr/>
    </dgm:pt>
    <dgm:pt modelId="{FF3A5908-4BD0-4689-83CF-BAA999F618EA}" type="pres">
      <dgm:prSet presAssocID="{798667C1-B5FA-4370-9329-9BBADC092CFB}" presName="parentText" presStyleLbl="node1" presStyleIdx="0" presStyleCnt="3" custLinFactNeighborX="-8998" custLinFactNeighborY="1764">
        <dgm:presLayoutVars>
          <dgm:chMax val="0"/>
          <dgm:bulletEnabled val="1"/>
        </dgm:presLayoutVars>
      </dgm:prSet>
      <dgm:spPr/>
    </dgm:pt>
    <dgm:pt modelId="{7EA0AA4E-0097-458F-9C0F-B46A8FA87AA2}" type="pres">
      <dgm:prSet presAssocID="{3D2A512C-8459-408B-9DA9-73DCE31743B1}" presName="spacer" presStyleCnt="0"/>
      <dgm:spPr/>
    </dgm:pt>
    <dgm:pt modelId="{1986BAF6-3C79-43C3-A4DB-55EB46920127}" type="pres">
      <dgm:prSet presAssocID="{CA256973-C32A-4D11-9EF3-28E2DD1BE545}" presName="parentText" presStyleLbl="node1" presStyleIdx="1" presStyleCnt="3">
        <dgm:presLayoutVars>
          <dgm:chMax val="0"/>
          <dgm:bulletEnabled val="1"/>
        </dgm:presLayoutVars>
      </dgm:prSet>
      <dgm:spPr/>
    </dgm:pt>
    <dgm:pt modelId="{78DC5104-2D1D-4CEB-A529-7D369C101C57}" type="pres">
      <dgm:prSet presAssocID="{536F4E58-1BD9-4F25-B8DC-0D6F12AF8F56}" presName="spacer" presStyleCnt="0"/>
      <dgm:spPr/>
    </dgm:pt>
    <dgm:pt modelId="{A637AD33-9E73-4391-B049-21D63F0538D5}" type="pres">
      <dgm:prSet presAssocID="{3431AB76-A5A2-4CAF-A1AF-97F4EFD50D92}" presName="parentText" presStyleLbl="node1" presStyleIdx="2" presStyleCnt="3">
        <dgm:presLayoutVars>
          <dgm:chMax val="0"/>
          <dgm:bulletEnabled val="1"/>
        </dgm:presLayoutVars>
      </dgm:prSet>
      <dgm:spPr/>
    </dgm:pt>
  </dgm:ptLst>
  <dgm:cxnLst>
    <dgm:cxn modelId="{B67F4B25-746A-4843-B924-8D3B12A84946}" srcId="{5758C18B-0678-4AAF-B308-63F5EB41D346}" destId="{3431AB76-A5A2-4CAF-A1AF-97F4EFD50D92}" srcOrd="2" destOrd="0" parTransId="{300FE6A8-69E5-468C-A392-43FA496333C8}" sibTransId="{4B7A642C-78FC-4B6B-B151-8AD8800FE2B0}"/>
    <dgm:cxn modelId="{F37B872E-698B-4329-9409-6C58822DD50F}" type="presOf" srcId="{CA256973-C32A-4D11-9EF3-28E2DD1BE545}" destId="{1986BAF6-3C79-43C3-A4DB-55EB46920127}" srcOrd="0" destOrd="0" presId="urn:microsoft.com/office/officeart/2005/8/layout/vList2"/>
    <dgm:cxn modelId="{60730C61-D7A7-4A96-B134-794252307404}" type="presOf" srcId="{5758C18B-0678-4AAF-B308-63F5EB41D346}" destId="{8F85B3E5-0818-430B-AA0B-27E5B4786824}" srcOrd="0" destOrd="0" presId="urn:microsoft.com/office/officeart/2005/8/layout/vList2"/>
    <dgm:cxn modelId="{F090AE78-179D-4B3C-BBC9-77B81998426C}" srcId="{5758C18B-0678-4AAF-B308-63F5EB41D346}" destId="{798667C1-B5FA-4370-9329-9BBADC092CFB}" srcOrd="0" destOrd="0" parTransId="{2DD5AF41-2F5C-488C-81E5-B2D58934E5DC}" sibTransId="{3D2A512C-8459-408B-9DA9-73DCE31743B1}"/>
    <dgm:cxn modelId="{A9E0A57C-F70B-4FF6-95CF-C2016E6809CA}" type="presOf" srcId="{798667C1-B5FA-4370-9329-9BBADC092CFB}" destId="{FF3A5908-4BD0-4689-83CF-BAA999F618EA}" srcOrd="0" destOrd="0" presId="urn:microsoft.com/office/officeart/2005/8/layout/vList2"/>
    <dgm:cxn modelId="{D6719988-6284-465B-911B-9AA5D59F004F}" type="presOf" srcId="{3431AB76-A5A2-4CAF-A1AF-97F4EFD50D92}" destId="{A637AD33-9E73-4391-B049-21D63F0538D5}" srcOrd="0" destOrd="0" presId="urn:microsoft.com/office/officeart/2005/8/layout/vList2"/>
    <dgm:cxn modelId="{888AD193-F1AD-4A93-914A-786837562C0F}" srcId="{5758C18B-0678-4AAF-B308-63F5EB41D346}" destId="{CA256973-C32A-4D11-9EF3-28E2DD1BE545}" srcOrd="1" destOrd="0" parTransId="{13722320-3DA0-4A00-9F4B-93AA3A345D90}" sibTransId="{536F4E58-1BD9-4F25-B8DC-0D6F12AF8F56}"/>
    <dgm:cxn modelId="{5552BD2F-FAB8-466E-B6DC-151367FB80D4}" type="presParOf" srcId="{8F85B3E5-0818-430B-AA0B-27E5B4786824}" destId="{FF3A5908-4BD0-4689-83CF-BAA999F618EA}" srcOrd="0" destOrd="0" presId="urn:microsoft.com/office/officeart/2005/8/layout/vList2"/>
    <dgm:cxn modelId="{1D70B7E2-704B-4937-9755-7BA8EF5E4F4B}" type="presParOf" srcId="{8F85B3E5-0818-430B-AA0B-27E5B4786824}" destId="{7EA0AA4E-0097-458F-9C0F-B46A8FA87AA2}" srcOrd="1" destOrd="0" presId="urn:microsoft.com/office/officeart/2005/8/layout/vList2"/>
    <dgm:cxn modelId="{1F79317E-1654-43DC-9BA8-F2D7C1AA6DEB}" type="presParOf" srcId="{8F85B3E5-0818-430B-AA0B-27E5B4786824}" destId="{1986BAF6-3C79-43C3-A4DB-55EB46920127}" srcOrd="2" destOrd="0" presId="urn:microsoft.com/office/officeart/2005/8/layout/vList2"/>
    <dgm:cxn modelId="{2C9C4AB5-719B-4FB4-A802-5E80FDE25C77}" type="presParOf" srcId="{8F85B3E5-0818-430B-AA0B-27E5B4786824}" destId="{78DC5104-2D1D-4CEB-A529-7D369C101C57}" srcOrd="3" destOrd="0" presId="urn:microsoft.com/office/officeart/2005/8/layout/vList2"/>
    <dgm:cxn modelId="{11BCC1AB-A752-46F5-9AA3-7E87F6815A96}" type="presParOf" srcId="{8F85B3E5-0818-430B-AA0B-27E5B4786824}" destId="{A637AD33-9E73-4391-B049-21D63F0538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58C18B-0678-4AAF-B308-63F5EB41D34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FI"/>
        </a:p>
      </dgm:t>
    </dgm:pt>
    <dgm:pt modelId="{798667C1-B5FA-4370-9329-9BBADC092CFB}">
      <dgm:prSet phldrT="[Text]" phldr="0" custT="1"/>
      <dgm:spPr/>
      <dgm:t>
        <a:bodyPr/>
        <a:lstStyle/>
        <a:p>
          <a:r>
            <a:rPr lang="en-GB" sz="1600"/>
            <a:t>What Data Products are available?</a:t>
          </a:r>
          <a:endParaRPr lang="en-FI" sz="1600"/>
        </a:p>
      </dgm:t>
    </dgm:pt>
    <dgm:pt modelId="{2DD5AF41-2F5C-488C-81E5-B2D58934E5DC}" type="parTrans" cxnId="{F090AE78-179D-4B3C-BBC9-77B81998426C}">
      <dgm:prSet/>
      <dgm:spPr/>
      <dgm:t>
        <a:bodyPr/>
        <a:lstStyle/>
        <a:p>
          <a:endParaRPr lang="en-FI" sz="1400"/>
        </a:p>
      </dgm:t>
    </dgm:pt>
    <dgm:pt modelId="{3D2A512C-8459-408B-9DA9-73DCE31743B1}" type="sibTrans" cxnId="{F090AE78-179D-4B3C-BBC9-77B81998426C}">
      <dgm:prSet/>
      <dgm:spPr/>
      <dgm:t>
        <a:bodyPr/>
        <a:lstStyle/>
        <a:p>
          <a:endParaRPr lang="en-FI" sz="1400"/>
        </a:p>
      </dgm:t>
    </dgm:pt>
    <dgm:pt modelId="{CA256973-C32A-4D11-9EF3-28E2DD1BE545}">
      <dgm:prSet phldrT="[Text]" phldr="0" custT="1"/>
      <dgm:spPr/>
      <dgm:t>
        <a:bodyPr/>
        <a:lstStyle/>
        <a:p>
          <a:r>
            <a:rPr lang="en-GB" sz="1600"/>
            <a:t>How can they be accessed?</a:t>
          </a:r>
          <a:endParaRPr lang="en-FI" sz="1600" dirty="0"/>
        </a:p>
      </dgm:t>
    </dgm:pt>
    <dgm:pt modelId="{13722320-3DA0-4A00-9F4B-93AA3A345D90}" type="parTrans" cxnId="{888AD193-F1AD-4A93-914A-786837562C0F}">
      <dgm:prSet/>
      <dgm:spPr/>
      <dgm:t>
        <a:bodyPr/>
        <a:lstStyle/>
        <a:p>
          <a:endParaRPr lang="en-FI" sz="1400"/>
        </a:p>
      </dgm:t>
    </dgm:pt>
    <dgm:pt modelId="{536F4E58-1BD9-4F25-B8DC-0D6F12AF8F56}" type="sibTrans" cxnId="{888AD193-F1AD-4A93-914A-786837562C0F}">
      <dgm:prSet/>
      <dgm:spPr/>
      <dgm:t>
        <a:bodyPr/>
        <a:lstStyle/>
        <a:p>
          <a:endParaRPr lang="en-FI" sz="1400"/>
        </a:p>
      </dgm:t>
    </dgm:pt>
    <dgm:pt modelId="{3431AB76-A5A2-4CAF-A1AF-97F4EFD50D92}">
      <dgm:prSet phldrT="[Text]" phldr="0" custT="1"/>
      <dgm:spPr/>
      <dgm:t>
        <a:bodyPr/>
        <a:lstStyle/>
        <a:p>
          <a:r>
            <a:rPr lang="en-GB" sz="1600"/>
            <a:t>What does the data mean?</a:t>
          </a:r>
          <a:endParaRPr lang="en-FI" sz="1600" dirty="0"/>
        </a:p>
      </dgm:t>
    </dgm:pt>
    <dgm:pt modelId="{300FE6A8-69E5-468C-A392-43FA496333C8}" type="parTrans" cxnId="{B67F4B25-746A-4843-B924-8D3B12A84946}">
      <dgm:prSet/>
      <dgm:spPr/>
      <dgm:t>
        <a:bodyPr/>
        <a:lstStyle/>
        <a:p>
          <a:endParaRPr lang="en-FI" sz="1400"/>
        </a:p>
      </dgm:t>
    </dgm:pt>
    <dgm:pt modelId="{4B7A642C-78FC-4B6B-B151-8AD8800FE2B0}" type="sibTrans" cxnId="{B67F4B25-746A-4843-B924-8D3B12A84946}">
      <dgm:prSet/>
      <dgm:spPr/>
      <dgm:t>
        <a:bodyPr/>
        <a:lstStyle/>
        <a:p>
          <a:endParaRPr lang="en-FI" sz="1400"/>
        </a:p>
      </dgm:t>
    </dgm:pt>
    <dgm:pt modelId="{8F85B3E5-0818-430B-AA0B-27E5B4786824}" type="pres">
      <dgm:prSet presAssocID="{5758C18B-0678-4AAF-B308-63F5EB41D346}" presName="linear" presStyleCnt="0">
        <dgm:presLayoutVars>
          <dgm:animLvl val="lvl"/>
          <dgm:resizeHandles val="exact"/>
        </dgm:presLayoutVars>
      </dgm:prSet>
      <dgm:spPr/>
    </dgm:pt>
    <dgm:pt modelId="{FF3A5908-4BD0-4689-83CF-BAA999F618EA}" type="pres">
      <dgm:prSet presAssocID="{798667C1-B5FA-4370-9329-9BBADC092CFB}" presName="parentText" presStyleLbl="node1" presStyleIdx="0" presStyleCnt="3" custLinFactNeighborX="-8998" custLinFactNeighborY="1764">
        <dgm:presLayoutVars>
          <dgm:chMax val="0"/>
          <dgm:bulletEnabled val="1"/>
        </dgm:presLayoutVars>
      </dgm:prSet>
      <dgm:spPr/>
    </dgm:pt>
    <dgm:pt modelId="{7EA0AA4E-0097-458F-9C0F-B46A8FA87AA2}" type="pres">
      <dgm:prSet presAssocID="{3D2A512C-8459-408B-9DA9-73DCE31743B1}" presName="spacer" presStyleCnt="0"/>
      <dgm:spPr/>
    </dgm:pt>
    <dgm:pt modelId="{1986BAF6-3C79-43C3-A4DB-55EB46920127}" type="pres">
      <dgm:prSet presAssocID="{CA256973-C32A-4D11-9EF3-28E2DD1BE545}" presName="parentText" presStyleLbl="node1" presStyleIdx="1" presStyleCnt="3">
        <dgm:presLayoutVars>
          <dgm:chMax val="0"/>
          <dgm:bulletEnabled val="1"/>
        </dgm:presLayoutVars>
      </dgm:prSet>
      <dgm:spPr/>
    </dgm:pt>
    <dgm:pt modelId="{78DC5104-2D1D-4CEB-A529-7D369C101C57}" type="pres">
      <dgm:prSet presAssocID="{536F4E58-1BD9-4F25-B8DC-0D6F12AF8F56}" presName="spacer" presStyleCnt="0"/>
      <dgm:spPr/>
    </dgm:pt>
    <dgm:pt modelId="{A637AD33-9E73-4391-B049-21D63F0538D5}" type="pres">
      <dgm:prSet presAssocID="{3431AB76-A5A2-4CAF-A1AF-97F4EFD50D92}" presName="parentText" presStyleLbl="node1" presStyleIdx="2" presStyleCnt="3">
        <dgm:presLayoutVars>
          <dgm:chMax val="0"/>
          <dgm:bulletEnabled val="1"/>
        </dgm:presLayoutVars>
      </dgm:prSet>
      <dgm:spPr/>
    </dgm:pt>
  </dgm:ptLst>
  <dgm:cxnLst>
    <dgm:cxn modelId="{B67F4B25-746A-4843-B924-8D3B12A84946}" srcId="{5758C18B-0678-4AAF-B308-63F5EB41D346}" destId="{3431AB76-A5A2-4CAF-A1AF-97F4EFD50D92}" srcOrd="2" destOrd="0" parTransId="{300FE6A8-69E5-468C-A392-43FA496333C8}" sibTransId="{4B7A642C-78FC-4B6B-B151-8AD8800FE2B0}"/>
    <dgm:cxn modelId="{F37B872E-698B-4329-9409-6C58822DD50F}" type="presOf" srcId="{CA256973-C32A-4D11-9EF3-28E2DD1BE545}" destId="{1986BAF6-3C79-43C3-A4DB-55EB46920127}" srcOrd="0" destOrd="0" presId="urn:microsoft.com/office/officeart/2005/8/layout/vList2"/>
    <dgm:cxn modelId="{60730C61-D7A7-4A96-B134-794252307404}" type="presOf" srcId="{5758C18B-0678-4AAF-B308-63F5EB41D346}" destId="{8F85B3E5-0818-430B-AA0B-27E5B4786824}" srcOrd="0" destOrd="0" presId="urn:microsoft.com/office/officeart/2005/8/layout/vList2"/>
    <dgm:cxn modelId="{F090AE78-179D-4B3C-BBC9-77B81998426C}" srcId="{5758C18B-0678-4AAF-B308-63F5EB41D346}" destId="{798667C1-B5FA-4370-9329-9BBADC092CFB}" srcOrd="0" destOrd="0" parTransId="{2DD5AF41-2F5C-488C-81E5-B2D58934E5DC}" sibTransId="{3D2A512C-8459-408B-9DA9-73DCE31743B1}"/>
    <dgm:cxn modelId="{A9E0A57C-F70B-4FF6-95CF-C2016E6809CA}" type="presOf" srcId="{798667C1-B5FA-4370-9329-9BBADC092CFB}" destId="{FF3A5908-4BD0-4689-83CF-BAA999F618EA}" srcOrd="0" destOrd="0" presId="urn:microsoft.com/office/officeart/2005/8/layout/vList2"/>
    <dgm:cxn modelId="{D6719988-6284-465B-911B-9AA5D59F004F}" type="presOf" srcId="{3431AB76-A5A2-4CAF-A1AF-97F4EFD50D92}" destId="{A637AD33-9E73-4391-B049-21D63F0538D5}" srcOrd="0" destOrd="0" presId="urn:microsoft.com/office/officeart/2005/8/layout/vList2"/>
    <dgm:cxn modelId="{888AD193-F1AD-4A93-914A-786837562C0F}" srcId="{5758C18B-0678-4AAF-B308-63F5EB41D346}" destId="{CA256973-C32A-4D11-9EF3-28E2DD1BE545}" srcOrd="1" destOrd="0" parTransId="{13722320-3DA0-4A00-9F4B-93AA3A345D90}" sibTransId="{536F4E58-1BD9-4F25-B8DC-0D6F12AF8F56}"/>
    <dgm:cxn modelId="{5552BD2F-FAB8-466E-B6DC-151367FB80D4}" type="presParOf" srcId="{8F85B3E5-0818-430B-AA0B-27E5B4786824}" destId="{FF3A5908-4BD0-4689-83CF-BAA999F618EA}" srcOrd="0" destOrd="0" presId="urn:microsoft.com/office/officeart/2005/8/layout/vList2"/>
    <dgm:cxn modelId="{1D70B7E2-704B-4937-9755-7BA8EF5E4F4B}" type="presParOf" srcId="{8F85B3E5-0818-430B-AA0B-27E5B4786824}" destId="{7EA0AA4E-0097-458F-9C0F-B46A8FA87AA2}" srcOrd="1" destOrd="0" presId="urn:microsoft.com/office/officeart/2005/8/layout/vList2"/>
    <dgm:cxn modelId="{1F79317E-1654-43DC-9BA8-F2D7C1AA6DEB}" type="presParOf" srcId="{8F85B3E5-0818-430B-AA0B-27E5B4786824}" destId="{1986BAF6-3C79-43C3-A4DB-55EB46920127}" srcOrd="2" destOrd="0" presId="urn:microsoft.com/office/officeart/2005/8/layout/vList2"/>
    <dgm:cxn modelId="{2C9C4AB5-719B-4FB4-A802-5E80FDE25C77}" type="presParOf" srcId="{8F85B3E5-0818-430B-AA0B-27E5B4786824}" destId="{78DC5104-2D1D-4CEB-A529-7D369C101C57}" srcOrd="3" destOrd="0" presId="urn:microsoft.com/office/officeart/2005/8/layout/vList2"/>
    <dgm:cxn modelId="{11BCC1AB-A752-46F5-9AA3-7E87F6815A96}" type="presParOf" srcId="{8F85B3E5-0818-430B-AA0B-27E5B4786824}" destId="{A637AD33-9E73-4391-B049-21D63F0538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ED063-EC55-4DA2-A6CF-2973684F7D9E}">
      <dsp:nvSpPr>
        <dsp:cNvPr id="0" name=""/>
        <dsp:cNvSpPr/>
      </dsp:nvSpPr>
      <dsp:spPr>
        <a:xfrm>
          <a:off x="-4917790" y="-753830"/>
          <a:ext cx="5858998" cy="5858998"/>
        </a:xfrm>
        <a:prstGeom prst="blockArc">
          <a:avLst>
            <a:gd name="adj1" fmla="val 18900000"/>
            <a:gd name="adj2" fmla="val 2700000"/>
            <a:gd name="adj3" fmla="val 369"/>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D5AAF-22FB-4595-8233-919BC18DD8E3}">
      <dsp:nvSpPr>
        <dsp:cNvPr id="0" name=""/>
        <dsp:cNvSpPr/>
      </dsp:nvSpPr>
      <dsp:spPr>
        <a:xfrm>
          <a:off x="305246" y="197811"/>
          <a:ext cx="10152263"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Data Mesh basics</a:t>
          </a:r>
          <a:endParaRPr lang="en-FI" sz="2000" kern="1200" dirty="0"/>
        </a:p>
      </dsp:txBody>
      <dsp:txXfrm>
        <a:off x="305246" y="197811"/>
        <a:ext cx="10152263" cy="395449"/>
      </dsp:txXfrm>
    </dsp:sp>
    <dsp:sp modelId="{3BE51880-5A0D-494E-AB77-715ADABB3833}">
      <dsp:nvSpPr>
        <dsp:cNvPr id="0" name=""/>
        <dsp:cNvSpPr/>
      </dsp:nvSpPr>
      <dsp:spPr>
        <a:xfrm>
          <a:off x="58090" y="148380"/>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DF1AFB08-8792-4461-848C-BCEA32DACAAC}">
      <dsp:nvSpPr>
        <dsp:cNvPr id="0" name=""/>
        <dsp:cNvSpPr/>
      </dsp:nvSpPr>
      <dsp:spPr>
        <a:xfrm>
          <a:off x="663361" y="791334"/>
          <a:ext cx="9794148"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Conceptual models for cross-domain understanding</a:t>
          </a:r>
          <a:endParaRPr lang="en-FI" sz="2000" kern="1200" dirty="0"/>
        </a:p>
      </dsp:txBody>
      <dsp:txXfrm>
        <a:off x="663361" y="791334"/>
        <a:ext cx="9794148" cy="395449"/>
      </dsp:txXfrm>
    </dsp:sp>
    <dsp:sp modelId="{A42C1895-FBBC-43AC-A135-73861AE8FE40}">
      <dsp:nvSpPr>
        <dsp:cNvPr id="0" name=""/>
        <dsp:cNvSpPr/>
      </dsp:nvSpPr>
      <dsp:spPr>
        <a:xfrm>
          <a:off x="416205" y="741903"/>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F240DBEB-27CE-4FDD-B95C-CCC74A5F89F0}">
      <dsp:nvSpPr>
        <dsp:cNvPr id="0" name=""/>
        <dsp:cNvSpPr/>
      </dsp:nvSpPr>
      <dsp:spPr>
        <a:xfrm>
          <a:off x="859606" y="1384421"/>
          <a:ext cx="9597902"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Hands-on exercise: modeling a domain</a:t>
          </a:r>
          <a:endParaRPr lang="en-FI" sz="2000" kern="1200" dirty="0"/>
        </a:p>
      </dsp:txBody>
      <dsp:txXfrm>
        <a:off x="859606" y="1384421"/>
        <a:ext cx="9597902" cy="395449"/>
      </dsp:txXfrm>
    </dsp:sp>
    <dsp:sp modelId="{5EC8197E-2ED7-405D-977E-24DFC4E2F4BE}">
      <dsp:nvSpPr>
        <dsp:cNvPr id="0" name=""/>
        <dsp:cNvSpPr/>
      </dsp:nvSpPr>
      <dsp:spPr>
        <a:xfrm>
          <a:off x="612450" y="1334990"/>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4A523E35-8B66-4BFB-8A2F-A6E020B82EAE}">
      <dsp:nvSpPr>
        <dsp:cNvPr id="0" name=""/>
        <dsp:cNvSpPr/>
      </dsp:nvSpPr>
      <dsp:spPr>
        <a:xfrm>
          <a:off x="922266" y="1977944"/>
          <a:ext cx="9535243"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Data modeling as part of data product design</a:t>
          </a:r>
          <a:endParaRPr lang="en-FI" sz="2000" kern="1200" dirty="0"/>
        </a:p>
      </dsp:txBody>
      <dsp:txXfrm>
        <a:off x="922266" y="1977944"/>
        <a:ext cx="9535243" cy="395449"/>
      </dsp:txXfrm>
    </dsp:sp>
    <dsp:sp modelId="{CB62C88A-02F5-4322-88B2-D32EF921F883}">
      <dsp:nvSpPr>
        <dsp:cNvPr id="0" name=""/>
        <dsp:cNvSpPr/>
      </dsp:nvSpPr>
      <dsp:spPr>
        <a:xfrm>
          <a:off x="675110" y="1928513"/>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77AE83B6-4C57-418F-8325-1C83FB86847F}">
      <dsp:nvSpPr>
        <dsp:cNvPr id="0" name=""/>
        <dsp:cNvSpPr/>
      </dsp:nvSpPr>
      <dsp:spPr>
        <a:xfrm>
          <a:off x="859606" y="2571466"/>
          <a:ext cx="9597902"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Ensuring semantic interoperability at the domain boundary</a:t>
          </a:r>
          <a:endParaRPr lang="en-FI" sz="2000" kern="1200" dirty="0"/>
        </a:p>
      </dsp:txBody>
      <dsp:txXfrm>
        <a:off x="859606" y="2571466"/>
        <a:ext cx="9597902" cy="395449"/>
      </dsp:txXfrm>
    </dsp:sp>
    <dsp:sp modelId="{A614855B-7A3E-46C3-A0E9-78B3EE85F769}">
      <dsp:nvSpPr>
        <dsp:cNvPr id="0" name=""/>
        <dsp:cNvSpPr/>
      </dsp:nvSpPr>
      <dsp:spPr>
        <a:xfrm>
          <a:off x="612450" y="2522035"/>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E6A2EBBA-44D9-44E3-8EE1-F0EAC15E332B}">
      <dsp:nvSpPr>
        <dsp:cNvPr id="0" name=""/>
        <dsp:cNvSpPr/>
      </dsp:nvSpPr>
      <dsp:spPr>
        <a:xfrm>
          <a:off x="663361" y="3164554"/>
          <a:ext cx="9794148"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Data Mesh information architecture operating model</a:t>
          </a:r>
          <a:endParaRPr lang="en-FI" sz="2000" kern="1200" dirty="0"/>
        </a:p>
      </dsp:txBody>
      <dsp:txXfrm>
        <a:off x="663361" y="3164554"/>
        <a:ext cx="9794148" cy="395449"/>
      </dsp:txXfrm>
    </dsp:sp>
    <dsp:sp modelId="{9AFE217B-FE5A-4B36-8341-120D2B63FDFA}">
      <dsp:nvSpPr>
        <dsp:cNvPr id="0" name=""/>
        <dsp:cNvSpPr/>
      </dsp:nvSpPr>
      <dsp:spPr>
        <a:xfrm>
          <a:off x="416205" y="3115122"/>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 modelId="{5D83F19E-7167-4A7A-86C6-56E60105A38A}">
      <dsp:nvSpPr>
        <dsp:cNvPr id="0" name=""/>
        <dsp:cNvSpPr/>
      </dsp:nvSpPr>
      <dsp:spPr>
        <a:xfrm>
          <a:off x="305246" y="3758076"/>
          <a:ext cx="10152263" cy="3954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Conclusions</a:t>
          </a:r>
          <a:endParaRPr lang="en-FI" sz="2000" kern="1200" dirty="0"/>
        </a:p>
      </dsp:txBody>
      <dsp:txXfrm>
        <a:off x="305246" y="3758076"/>
        <a:ext cx="10152263" cy="395449"/>
      </dsp:txXfrm>
    </dsp:sp>
    <dsp:sp modelId="{AEB75617-F41D-4887-A4CF-1F3E7A87037E}">
      <dsp:nvSpPr>
        <dsp:cNvPr id="0" name=""/>
        <dsp:cNvSpPr/>
      </dsp:nvSpPr>
      <dsp:spPr>
        <a:xfrm>
          <a:off x="58090" y="3708645"/>
          <a:ext cx="494311" cy="494311"/>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A5908-4BD0-4689-83CF-BAA999F618EA}">
      <dsp:nvSpPr>
        <dsp:cNvPr id="0" name=""/>
        <dsp:cNvSpPr/>
      </dsp:nvSpPr>
      <dsp:spPr>
        <a:xfrm>
          <a:off x="0" y="15442"/>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Data Products are available?</a:t>
          </a:r>
          <a:endParaRPr lang="en-FI" sz="1600" kern="1200"/>
        </a:p>
      </dsp:txBody>
      <dsp:txXfrm>
        <a:off x="31070" y="46512"/>
        <a:ext cx="3281136" cy="574340"/>
      </dsp:txXfrm>
    </dsp:sp>
    <dsp:sp modelId="{1986BAF6-3C79-43C3-A4DB-55EB46920127}">
      <dsp:nvSpPr>
        <dsp:cNvPr id="0" name=""/>
        <dsp:cNvSpPr/>
      </dsp:nvSpPr>
      <dsp:spPr>
        <a:xfrm>
          <a:off x="0" y="748115"/>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How can they be accessed?</a:t>
          </a:r>
          <a:endParaRPr lang="en-FI" sz="1600" kern="1200" dirty="0"/>
        </a:p>
      </dsp:txBody>
      <dsp:txXfrm>
        <a:off x="31070" y="779185"/>
        <a:ext cx="3281136" cy="574340"/>
      </dsp:txXfrm>
    </dsp:sp>
    <dsp:sp modelId="{A637AD33-9E73-4391-B049-21D63F0538D5}">
      <dsp:nvSpPr>
        <dsp:cNvPr id="0" name=""/>
        <dsp:cNvSpPr/>
      </dsp:nvSpPr>
      <dsp:spPr>
        <a:xfrm>
          <a:off x="0" y="1482515"/>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does the data mean?</a:t>
          </a:r>
          <a:endParaRPr lang="en-FI" sz="1600" kern="1200" dirty="0"/>
        </a:p>
      </dsp:txBody>
      <dsp:txXfrm>
        <a:off x="31070" y="1513585"/>
        <a:ext cx="3281136"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A5908-4BD0-4689-83CF-BAA999F618EA}">
      <dsp:nvSpPr>
        <dsp:cNvPr id="0" name=""/>
        <dsp:cNvSpPr/>
      </dsp:nvSpPr>
      <dsp:spPr>
        <a:xfrm>
          <a:off x="0" y="15442"/>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Data Products are available?</a:t>
          </a:r>
          <a:endParaRPr lang="en-FI" sz="1600" kern="1200"/>
        </a:p>
      </dsp:txBody>
      <dsp:txXfrm>
        <a:off x="31070" y="46512"/>
        <a:ext cx="3281136" cy="574340"/>
      </dsp:txXfrm>
    </dsp:sp>
    <dsp:sp modelId="{1986BAF6-3C79-43C3-A4DB-55EB46920127}">
      <dsp:nvSpPr>
        <dsp:cNvPr id="0" name=""/>
        <dsp:cNvSpPr/>
      </dsp:nvSpPr>
      <dsp:spPr>
        <a:xfrm>
          <a:off x="0" y="748115"/>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How can they be accessed?</a:t>
          </a:r>
          <a:endParaRPr lang="en-FI" sz="1600" kern="1200" dirty="0"/>
        </a:p>
      </dsp:txBody>
      <dsp:txXfrm>
        <a:off x="31070" y="779185"/>
        <a:ext cx="3281136" cy="574340"/>
      </dsp:txXfrm>
    </dsp:sp>
    <dsp:sp modelId="{A637AD33-9E73-4391-B049-21D63F0538D5}">
      <dsp:nvSpPr>
        <dsp:cNvPr id="0" name=""/>
        <dsp:cNvSpPr/>
      </dsp:nvSpPr>
      <dsp:spPr>
        <a:xfrm>
          <a:off x="0" y="1482515"/>
          <a:ext cx="3343276" cy="6364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What does the data mean?</a:t>
          </a:r>
          <a:endParaRPr lang="en-FI" sz="1600" kern="1200" dirty="0"/>
        </a:p>
      </dsp:txBody>
      <dsp:txXfrm>
        <a:off x="31070" y="1513585"/>
        <a:ext cx="3281136" cy="5743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9D24D-DCFB-4D09-A33C-C17840B1E083}" type="datetimeFigureOut">
              <a:rPr lang="en-FI" smtClean="0"/>
              <a:t>04/03/2026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BA219-E6B9-424D-81C2-3EB99C322CA4}" type="slidenum">
              <a:rPr lang="en-FI" smtClean="0"/>
              <a:t>‹#›</a:t>
            </a:fld>
            <a:endParaRPr lang="en-FI"/>
          </a:p>
        </p:txBody>
      </p:sp>
    </p:spTree>
    <p:extLst>
      <p:ext uri="{BB962C8B-B14F-4D97-AF65-F5344CB8AC3E}">
        <p14:creationId xmlns:p14="http://schemas.microsoft.com/office/powerpoint/2010/main" val="334588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0708e0cff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0708e0cff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0708e0cff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0708e0cff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afbc97d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60afbc97d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0afbc97d1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60afbc97d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36b4c1f89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36b4c1f8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29C3-F643-E57D-428F-C02E46B5F9C2}"/>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59358FA3-5E07-E658-664C-E5B79ABB1B8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4" name="Date Placeholder 3">
            <a:extLst>
              <a:ext uri="{FF2B5EF4-FFF2-40B4-BE49-F238E27FC236}">
                <a16:creationId xmlns:a16="http://schemas.microsoft.com/office/drawing/2014/main" id="{963DFE62-7D6C-53CB-95EE-3A3AC8665087}"/>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5" name="Footer Placeholder 4">
            <a:extLst>
              <a:ext uri="{FF2B5EF4-FFF2-40B4-BE49-F238E27FC236}">
                <a16:creationId xmlns:a16="http://schemas.microsoft.com/office/drawing/2014/main" id="{022EA681-9F4B-F906-E27C-FE8BDDD077A5}"/>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3C54DBF9-C63E-15F6-16A1-8DB921623A9B}"/>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49737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1652-6FAE-AD7E-51EE-6FD6060B453D}"/>
              </a:ext>
            </a:extLst>
          </p:cNvPr>
          <p:cNvSpPr>
            <a:spLocks noGrp="1"/>
          </p:cNvSpPr>
          <p:nvPr>
            <p:ph type="title"/>
          </p:nvPr>
        </p:nvSpPr>
        <p:spPr/>
        <p:txBody>
          <a:bodyPr/>
          <a:lstStyle/>
          <a:p>
            <a:r>
              <a:rPr lang="en-GB"/>
              <a:t>Click to edit Master title style</a:t>
            </a:r>
            <a:endParaRPr lang="fi-FI"/>
          </a:p>
        </p:txBody>
      </p:sp>
      <p:sp>
        <p:nvSpPr>
          <p:cNvPr id="3" name="Vertical Text Placeholder 2">
            <a:extLst>
              <a:ext uri="{FF2B5EF4-FFF2-40B4-BE49-F238E27FC236}">
                <a16:creationId xmlns:a16="http://schemas.microsoft.com/office/drawing/2014/main" id="{5F843C24-39DC-95A0-0BDC-28176E605C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D425A828-BF61-33AE-25D8-5190D25A0580}"/>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5" name="Footer Placeholder 4">
            <a:extLst>
              <a:ext uri="{FF2B5EF4-FFF2-40B4-BE49-F238E27FC236}">
                <a16:creationId xmlns:a16="http://schemas.microsoft.com/office/drawing/2014/main" id="{1A3FA20B-56C7-A037-6299-7BDE7FB0BE2A}"/>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036F5888-4D9E-3B8F-43FF-836B1AF1FD11}"/>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74211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80AAA3-AB10-0D26-938D-B045EDBDE6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i-FI"/>
          </a:p>
        </p:txBody>
      </p:sp>
      <p:sp>
        <p:nvSpPr>
          <p:cNvPr id="3" name="Vertical Text Placeholder 2">
            <a:extLst>
              <a:ext uri="{FF2B5EF4-FFF2-40B4-BE49-F238E27FC236}">
                <a16:creationId xmlns:a16="http://schemas.microsoft.com/office/drawing/2014/main" id="{1D832CC4-1494-A1FB-DA5A-B4B6D2CF9B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EB19B6CF-C690-6582-405A-E9560F862F55}"/>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5" name="Footer Placeholder 4">
            <a:extLst>
              <a:ext uri="{FF2B5EF4-FFF2-40B4-BE49-F238E27FC236}">
                <a16:creationId xmlns:a16="http://schemas.microsoft.com/office/drawing/2014/main" id="{55D2C5F6-6B0A-60C8-82F3-CE1AAF9A8F66}"/>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C2CDAA47-0649-756D-BD74-CB752D29A775}"/>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223025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EC66-4C71-E4A3-9CEA-15205EB85741}"/>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8A8A537E-2F4D-7DBF-6586-532E8E7FCB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D98770E0-413A-CFB2-AC12-E17A3D8184CD}"/>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5" name="Footer Placeholder 4">
            <a:extLst>
              <a:ext uri="{FF2B5EF4-FFF2-40B4-BE49-F238E27FC236}">
                <a16:creationId xmlns:a16="http://schemas.microsoft.com/office/drawing/2014/main" id="{1ACD110E-3E7B-0471-01DB-617D69ACBF3E}"/>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91829BC9-4BB2-738A-C3B2-1B14CA02AF7E}"/>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6395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C9FD-2793-BFF5-7EC7-E1838E56346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GB"/>
              <a:t>Click to edit Master title style</a:t>
            </a:r>
            <a:endParaRPr lang="fi-FI" dirty="0"/>
          </a:p>
        </p:txBody>
      </p:sp>
      <p:sp>
        <p:nvSpPr>
          <p:cNvPr id="3" name="Text Placeholder 2">
            <a:extLst>
              <a:ext uri="{FF2B5EF4-FFF2-40B4-BE49-F238E27FC236}">
                <a16:creationId xmlns:a16="http://schemas.microsoft.com/office/drawing/2014/main" id="{D907CAB5-3F3C-61E1-582B-D7AD6A93DA8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98D98F-01FE-55FD-D56E-A385025AA906}"/>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5" name="Footer Placeholder 4">
            <a:extLst>
              <a:ext uri="{FF2B5EF4-FFF2-40B4-BE49-F238E27FC236}">
                <a16:creationId xmlns:a16="http://schemas.microsoft.com/office/drawing/2014/main" id="{1DC85D53-CC42-F339-1CE3-6451C3592AE6}"/>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424C4361-C6E3-AE32-2AB4-4521F3D98785}"/>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47772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49C-7D39-BCCD-9C2B-75156D088FBD}"/>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D518A716-9758-7DC2-0927-3481D1589C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Content Placeholder 3">
            <a:extLst>
              <a:ext uri="{FF2B5EF4-FFF2-40B4-BE49-F238E27FC236}">
                <a16:creationId xmlns:a16="http://schemas.microsoft.com/office/drawing/2014/main" id="{2C828404-0A7B-DEB1-5ACB-AC648FC799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Date Placeholder 4">
            <a:extLst>
              <a:ext uri="{FF2B5EF4-FFF2-40B4-BE49-F238E27FC236}">
                <a16:creationId xmlns:a16="http://schemas.microsoft.com/office/drawing/2014/main" id="{6309ACCE-4BA3-C18B-43FC-33C884F55E2A}"/>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6" name="Footer Placeholder 5">
            <a:extLst>
              <a:ext uri="{FF2B5EF4-FFF2-40B4-BE49-F238E27FC236}">
                <a16:creationId xmlns:a16="http://schemas.microsoft.com/office/drawing/2014/main" id="{DA473CA3-D62C-4210-D61B-10DB5B800E1E}"/>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F645C5BA-0BAB-02E5-165F-D856EFF63893}"/>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416638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D8B8-DD67-06C7-6AF3-493B72CACEF2}"/>
              </a:ext>
            </a:extLst>
          </p:cNvPr>
          <p:cNvSpPr>
            <a:spLocks noGrp="1"/>
          </p:cNvSpPr>
          <p:nvPr>
            <p:ph type="title"/>
          </p:nvPr>
        </p:nvSpPr>
        <p:spPr>
          <a:xfrm>
            <a:off x="839788" y="365125"/>
            <a:ext cx="10515600" cy="1325563"/>
          </a:xfrm>
        </p:spPr>
        <p:txBody>
          <a:bodyPr/>
          <a:lstStyle/>
          <a:p>
            <a:r>
              <a:rPr lang="en-GB"/>
              <a:t>Click to edit Master title style</a:t>
            </a:r>
            <a:endParaRPr lang="fi-FI"/>
          </a:p>
        </p:txBody>
      </p:sp>
      <p:sp>
        <p:nvSpPr>
          <p:cNvPr id="3" name="Text Placeholder 2">
            <a:extLst>
              <a:ext uri="{FF2B5EF4-FFF2-40B4-BE49-F238E27FC236}">
                <a16:creationId xmlns:a16="http://schemas.microsoft.com/office/drawing/2014/main" id="{364E7ACC-47FC-5D53-193B-9F415246F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CB7396-2D26-91CE-17F4-70B9A8940C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Text Placeholder 4">
            <a:extLst>
              <a:ext uri="{FF2B5EF4-FFF2-40B4-BE49-F238E27FC236}">
                <a16:creationId xmlns:a16="http://schemas.microsoft.com/office/drawing/2014/main" id="{A7D1B0E7-2FDD-35F5-CEC2-D063A46666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B8B3AA-88AC-DB35-9E2B-FACB39FDC6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Date Placeholder 6">
            <a:extLst>
              <a:ext uri="{FF2B5EF4-FFF2-40B4-BE49-F238E27FC236}">
                <a16:creationId xmlns:a16="http://schemas.microsoft.com/office/drawing/2014/main" id="{E1E81B8A-28B0-EB53-BB78-D07BCB2BE6CA}"/>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8" name="Footer Placeholder 7">
            <a:extLst>
              <a:ext uri="{FF2B5EF4-FFF2-40B4-BE49-F238E27FC236}">
                <a16:creationId xmlns:a16="http://schemas.microsoft.com/office/drawing/2014/main" id="{57B301C7-25C2-42E1-75C7-CA594B5821AA}"/>
              </a:ext>
            </a:extLst>
          </p:cNvPr>
          <p:cNvSpPr>
            <a:spLocks noGrp="1"/>
          </p:cNvSpPr>
          <p:nvPr>
            <p:ph type="ftr" sz="quarter" idx="11"/>
          </p:nvPr>
        </p:nvSpPr>
        <p:spPr/>
        <p:txBody>
          <a:bodyPr/>
          <a:lstStyle/>
          <a:p>
            <a:endParaRPr lang="fi-FI" dirty="0"/>
          </a:p>
        </p:txBody>
      </p:sp>
      <p:sp>
        <p:nvSpPr>
          <p:cNvPr id="9" name="Slide Number Placeholder 8">
            <a:extLst>
              <a:ext uri="{FF2B5EF4-FFF2-40B4-BE49-F238E27FC236}">
                <a16:creationId xmlns:a16="http://schemas.microsoft.com/office/drawing/2014/main" id="{A1EB5440-DC0B-ECCD-4AB3-B1E38D0B1380}"/>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311286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A921-064B-ED47-CF6E-9F1E28D98778}"/>
              </a:ext>
            </a:extLst>
          </p:cNvPr>
          <p:cNvSpPr>
            <a:spLocks noGrp="1"/>
          </p:cNvSpPr>
          <p:nvPr>
            <p:ph type="title"/>
          </p:nvPr>
        </p:nvSpPr>
        <p:spPr/>
        <p:txBody>
          <a:bodyPr/>
          <a:lstStyle/>
          <a:p>
            <a:r>
              <a:rPr lang="en-GB"/>
              <a:t>Click to edit Master title style</a:t>
            </a:r>
            <a:endParaRPr lang="fi-FI"/>
          </a:p>
        </p:txBody>
      </p:sp>
      <p:sp>
        <p:nvSpPr>
          <p:cNvPr id="3" name="Date Placeholder 2">
            <a:extLst>
              <a:ext uri="{FF2B5EF4-FFF2-40B4-BE49-F238E27FC236}">
                <a16:creationId xmlns:a16="http://schemas.microsoft.com/office/drawing/2014/main" id="{CBBC082C-D6DB-9E51-C2BF-9E0D1F5F1BD8}"/>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4" name="Footer Placeholder 3">
            <a:extLst>
              <a:ext uri="{FF2B5EF4-FFF2-40B4-BE49-F238E27FC236}">
                <a16:creationId xmlns:a16="http://schemas.microsoft.com/office/drawing/2014/main" id="{59375EFF-83F2-2A3C-BC06-64BFFAA5A56E}"/>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4C278AB8-FF23-1125-4852-39D35C151DBD}"/>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24835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251DC-8D59-B02F-C6AD-7D0CD1BF607A}"/>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3" name="Footer Placeholder 2">
            <a:extLst>
              <a:ext uri="{FF2B5EF4-FFF2-40B4-BE49-F238E27FC236}">
                <a16:creationId xmlns:a16="http://schemas.microsoft.com/office/drawing/2014/main" id="{2A20017E-DD1A-0250-0133-1FCFE8C7A988}"/>
              </a:ext>
            </a:extLst>
          </p:cNvPr>
          <p:cNvSpPr>
            <a:spLocks noGrp="1"/>
          </p:cNvSpPr>
          <p:nvPr>
            <p:ph type="ftr" sz="quarter" idx="11"/>
          </p:nvPr>
        </p:nvSpPr>
        <p:spPr/>
        <p:txBody>
          <a:bodyPr/>
          <a:lstStyle/>
          <a:p>
            <a:endParaRPr lang="fi-FI" dirty="0"/>
          </a:p>
        </p:txBody>
      </p:sp>
      <p:sp>
        <p:nvSpPr>
          <p:cNvPr id="4" name="Slide Number Placeholder 3">
            <a:extLst>
              <a:ext uri="{FF2B5EF4-FFF2-40B4-BE49-F238E27FC236}">
                <a16:creationId xmlns:a16="http://schemas.microsoft.com/office/drawing/2014/main" id="{DA6FAD73-ADB1-1B1D-6708-29CC6456C046}"/>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277960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8261-7414-C0FC-A276-3FFABC678C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i-FI"/>
          </a:p>
        </p:txBody>
      </p:sp>
      <p:sp>
        <p:nvSpPr>
          <p:cNvPr id="3" name="Content Placeholder 2">
            <a:extLst>
              <a:ext uri="{FF2B5EF4-FFF2-40B4-BE49-F238E27FC236}">
                <a16:creationId xmlns:a16="http://schemas.microsoft.com/office/drawing/2014/main" id="{DA2A25F8-0497-A51B-8A4B-2E536460B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Text Placeholder 3">
            <a:extLst>
              <a:ext uri="{FF2B5EF4-FFF2-40B4-BE49-F238E27FC236}">
                <a16:creationId xmlns:a16="http://schemas.microsoft.com/office/drawing/2014/main" id="{853209B1-7D62-4159-1C78-65920561F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1D16E8-BB0D-6B64-64EC-E8F70468FECB}"/>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6" name="Footer Placeholder 5">
            <a:extLst>
              <a:ext uri="{FF2B5EF4-FFF2-40B4-BE49-F238E27FC236}">
                <a16:creationId xmlns:a16="http://schemas.microsoft.com/office/drawing/2014/main" id="{07E0772A-C4FE-D28C-F4AE-FEC436ABB92E}"/>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0D9ABD44-78C2-4E4F-E62E-1C659647735A}"/>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334678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355B-B395-C24B-2B95-E0C973E7F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i-FI"/>
          </a:p>
        </p:txBody>
      </p:sp>
      <p:sp>
        <p:nvSpPr>
          <p:cNvPr id="3" name="Picture Placeholder 2">
            <a:extLst>
              <a:ext uri="{FF2B5EF4-FFF2-40B4-BE49-F238E27FC236}">
                <a16:creationId xmlns:a16="http://schemas.microsoft.com/office/drawing/2014/main" id="{877215CD-95F0-D8D2-C674-02ED58591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dirty="0"/>
          </a:p>
        </p:txBody>
      </p:sp>
      <p:sp>
        <p:nvSpPr>
          <p:cNvPr id="4" name="Text Placeholder 3">
            <a:extLst>
              <a:ext uri="{FF2B5EF4-FFF2-40B4-BE49-F238E27FC236}">
                <a16:creationId xmlns:a16="http://schemas.microsoft.com/office/drawing/2014/main" id="{77EBD6D7-AE37-6E5F-2A3F-37F9F4B58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76B6B2-BDB2-7A0A-7DCD-707AE591D228}"/>
              </a:ext>
            </a:extLst>
          </p:cNvPr>
          <p:cNvSpPr>
            <a:spLocks noGrp="1"/>
          </p:cNvSpPr>
          <p:nvPr>
            <p:ph type="dt" sz="half" idx="10"/>
          </p:nvPr>
        </p:nvSpPr>
        <p:spPr/>
        <p:txBody>
          <a:bodyPr/>
          <a:lstStyle/>
          <a:p>
            <a:fld id="{FA3C9E1A-EAA4-426F-AD63-C95BA0F2E12C}" type="datetimeFigureOut">
              <a:rPr lang="fi-FI" smtClean="0"/>
              <a:t>4.3.2026</a:t>
            </a:fld>
            <a:endParaRPr lang="fi-FI" dirty="0"/>
          </a:p>
        </p:txBody>
      </p:sp>
      <p:sp>
        <p:nvSpPr>
          <p:cNvPr id="6" name="Footer Placeholder 5">
            <a:extLst>
              <a:ext uri="{FF2B5EF4-FFF2-40B4-BE49-F238E27FC236}">
                <a16:creationId xmlns:a16="http://schemas.microsoft.com/office/drawing/2014/main" id="{8A7B36C5-FA0F-7DDF-663C-B066E4939032}"/>
              </a:ext>
            </a:extLst>
          </p:cNvPr>
          <p:cNvSpPr>
            <a:spLocks noGrp="1"/>
          </p:cNvSpPr>
          <p:nvPr>
            <p:ph type="ftr" sz="quarter" idx="11"/>
          </p:nvPr>
        </p:nvSpPr>
        <p:spPr/>
        <p:txBody>
          <a:bodyPr/>
          <a:lstStyle/>
          <a:p>
            <a:endParaRPr lang="fi-FI" dirty="0"/>
          </a:p>
        </p:txBody>
      </p:sp>
      <p:sp>
        <p:nvSpPr>
          <p:cNvPr id="7" name="Slide Number Placeholder 6">
            <a:extLst>
              <a:ext uri="{FF2B5EF4-FFF2-40B4-BE49-F238E27FC236}">
                <a16:creationId xmlns:a16="http://schemas.microsoft.com/office/drawing/2014/main" id="{3925C998-6934-FFCE-CADC-E6C5D61F1E6D}"/>
              </a:ext>
            </a:extLst>
          </p:cNvPr>
          <p:cNvSpPr>
            <a:spLocks noGrp="1"/>
          </p:cNvSpPr>
          <p:nvPr>
            <p:ph type="sldNum" sz="quarter" idx="12"/>
          </p:nvPr>
        </p:nvSpPr>
        <p:spPr/>
        <p:txBody>
          <a:bodyPr/>
          <a:lstStyle/>
          <a:p>
            <a:fld id="{D9A65611-8E74-4837-A43B-A8B3ED5CA01E}" type="slidenum">
              <a:rPr lang="fi-FI" smtClean="0"/>
              <a:t>‹#›</a:t>
            </a:fld>
            <a:endParaRPr lang="fi-FI" dirty="0"/>
          </a:p>
        </p:txBody>
      </p:sp>
    </p:spTree>
    <p:extLst>
      <p:ext uri="{BB962C8B-B14F-4D97-AF65-F5344CB8AC3E}">
        <p14:creationId xmlns:p14="http://schemas.microsoft.com/office/powerpoint/2010/main" val="89232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4206-CB43-D023-CF50-E7448C4F0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endParaRPr lang="en-US" noProof="0" dirty="0"/>
          </a:p>
        </p:txBody>
      </p:sp>
      <p:sp>
        <p:nvSpPr>
          <p:cNvPr id="3" name="Text Placeholder 2">
            <a:extLst>
              <a:ext uri="{FF2B5EF4-FFF2-40B4-BE49-F238E27FC236}">
                <a16:creationId xmlns:a16="http://schemas.microsoft.com/office/drawing/2014/main" id="{6D97A9CB-E073-B2DF-ADC3-820FAC22DB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dirty="0"/>
          </a:p>
        </p:txBody>
      </p:sp>
      <p:sp>
        <p:nvSpPr>
          <p:cNvPr id="4" name="Date Placeholder 3">
            <a:extLst>
              <a:ext uri="{FF2B5EF4-FFF2-40B4-BE49-F238E27FC236}">
                <a16:creationId xmlns:a16="http://schemas.microsoft.com/office/drawing/2014/main" id="{D2351055-5D41-1E1F-1E54-7C1B78EE769F}"/>
              </a:ext>
            </a:extLst>
          </p:cNvPr>
          <p:cNvSpPr>
            <a:spLocks noGrp="1"/>
          </p:cNvSpPr>
          <p:nvPr>
            <p:ph type="dt" sz="half" idx="2"/>
          </p:nvPr>
        </p:nvSpPr>
        <p:spPr>
          <a:xfrm>
            <a:off x="2020047" y="6230844"/>
            <a:ext cx="1561353"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FA3C9E1A-EAA4-426F-AD63-C95BA0F2E12C}" type="datetimeFigureOut">
              <a:rPr lang="en-US" noProof="0" smtClean="0"/>
              <a:pPr/>
              <a:t>3/4/2026</a:t>
            </a:fld>
            <a:endParaRPr lang="en-US" noProof="0" dirty="0"/>
          </a:p>
        </p:txBody>
      </p:sp>
      <p:sp>
        <p:nvSpPr>
          <p:cNvPr id="5" name="Footer Placeholder 4">
            <a:extLst>
              <a:ext uri="{FF2B5EF4-FFF2-40B4-BE49-F238E27FC236}">
                <a16:creationId xmlns:a16="http://schemas.microsoft.com/office/drawing/2014/main" id="{35CC8720-EA12-F2FD-BAF7-948D846BCE04}"/>
              </a:ext>
            </a:extLst>
          </p:cNvPr>
          <p:cNvSpPr>
            <a:spLocks noGrp="1"/>
          </p:cNvSpPr>
          <p:nvPr>
            <p:ph type="ftr" sz="quarter" idx="3"/>
          </p:nvPr>
        </p:nvSpPr>
        <p:spPr>
          <a:xfrm>
            <a:off x="4038600" y="6230843"/>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noProof="0" dirty="0"/>
          </a:p>
        </p:txBody>
      </p:sp>
      <p:sp>
        <p:nvSpPr>
          <p:cNvPr id="6" name="Slide Number Placeholder 5">
            <a:extLst>
              <a:ext uri="{FF2B5EF4-FFF2-40B4-BE49-F238E27FC236}">
                <a16:creationId xmlns:a16="http://schemas.microsoft.com/office/drawing/2014/main" id="{A91BDE97-954B-6BC1-8C9D-5D0BF0DF4058}"/>
              </a:ext>
            </a:extLst>
          </p:cNvPr>
          <p:cNvSpPr>
            <a:spLocks noGrp="1"/>
          </p:cNvSpPr>
          <p:nvPr>
            <p:ph type="sldNum" sz="quarter" idx="4"/>
          </p:nvPr>
        </p:nvSpPr>
        <p:spPr>
          <a:xfrm>
            <a:off x="8610600" y="6230842"/>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D9A65611-8E74-4837-A43B-A8B3ED5CA01E}" type="slidenum">
              <a:rPr lang="en-US" noProof="0" smtClean="0"/>
              <a:pPr/>
              <a:t>‹#›</a:t>
            </a:fld>
            <a:endParaRPr lang="en-US" noProof="0" dirty="0"/>
          </a:p>
        </p:txBody>
      </p:sp>
    </p:spTree>
    <p:extLst>
      <p:ext uri="{BB962C8B-B14F-4D97-AF65-F5344CB8AC3E}">
        <p14:creationId xmlns:p14="http://schemas.microsoft.com/office/powerpoint/2010/main" val="213982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owardsdatascience.com/data-domains-where-do-i-start-a6d52fef95d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open.spotify.com/show/4wSEhp2ZTaqaD84keHBjUe" TargetMode="External"/><Relationship Id="rId5" Type="http://schemas.openxmlformats.org/officeDocument/2006/relationships/hyperlink" Target="https://www.helsinkidataweek.fi/" TargetMode="External"/><Relationship Id="rId4" Type="http://schemas.openxmlformats.org/officeDocument/2006/relationships/hyperlink" Target="https://www.datakor.f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bitol-io.github.io/open-data-contract-standard/v3.1.0/home/" TargetMode="External"/><Relationship Id="rId2" Type="http://schemas.openxmlformats.org/officeDocument/2006/relationships/hyperlink" Target="https://bitol-io.github.io/open-data-product-standard/latest/home/"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svg"/><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7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5.sv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svg"/><Relationship Id="rId4" Type="http://schemas.openxmlformats.org/officeDocument/2006/relationships/image" Target="../media/image43.svg"/><Relationship Id="rId9" Type="http://schemas.openxmlformats.org/officeDocument/2006/relationships/image" Target="../media/image40.png"/></Relationships>
</file>

<file path=ppt/slides/_rels/slide7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43.svg"/></Relationships>
</file>

<file path=ppt/slides/_rels/slide75.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4.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43.svg"/><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E618-0EC9-EEBA-D646-3F378CE4913D}"/>
              </a:ext>
            </a:extLst>
          </p:cNvPr>
          <p:cNvSpPr>
            <a:spLocks noGrp="1"/>
          </p:cNvSpPr>
          <p:nvPr>
            <p:ph type="ctrTitle"/>
          </p:nvPr>
        </p:nvSpPr>
        <p:spPr/>
        <p:txBody>
          <a:bodyPr>
            <a:normAutofit/>
          </a:bodyPr>
          <a:lstStyle/>
          <a:p>
            <a:r>
              <a:rPr lang="fi-FI" dirty="0"/>
              <a:t>Data Mesh Information Architecture</a:t>
            </a:r>
          </a:p>
        </p:txBody>
      </p:sp>
      <p:sp>
        <p:nvSpPr>
          <p:cNvPr id="3" name="Subtitle 2">
            <a:extLst>
              <a:ext uri="{FF2B5EF4-FFF2-40B4-BE49-F238E27FC236}">
                <a16:creationId xmlns:a16="http://schemas.microsoft.com/office/drawing/2014/main" id="{EDB98485-60C7-25BE-92CE-B053536C8728}"/>
              </a:ext>
            </a:extLst>
          </p:cNvPr>
          <p:cNvSpPr>
            <a:spLocks noGrp="1"/>
          </p:cNvSpPr>
          <p:nvPr>
            <p:ph type="subTitle" idx="1"/>
          </p:nvPr>
        </p:nvSpPr>
        <p:spPr/>
        <p:txBody>
          <a:bodyPr/>
          <a:lstStyle/>
          <a:p>
            <a:r>
              <a:rPr lang="en-GB" dirty="0"/>
              <a:t>Modeling data products and domains</a:t>
            </a:r>
            <a:endParaRPr lang="fi-FI" dirty="0"/>
          </a:p>
        </p:txBody>
      </p:sp>
    </p:spTree>
    <p:extLst>
      <p:ext uri="{BB962C8B-B14F-4D97-AF65-F5344CB8AC3E}">
        <p14:creationId xmlns:p14="http://schemas.microsoft.com/office/powerpoint/2010/main" val="19467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D02F-956F-DA03-61EA-9F81C301468B}"/>
              </a:ext>
            </a:extLst>
          </p:cNvPr>
          <p:cNvSpPr>
            <a:spLocks noGrp="1"/>
          </p:cNvSpPr>
          <p:nvPr>
            <p:ph type="title"/>
          </p:nvPr>
        </p:nvSpPr>
        <p:spPr/>
        <p:txBody>
          <a:bodyPr/>
          <a:lstStyle/>
          <a:p>
            <a:r>
              <a:rPr lang="en-GB" dirty="0"/>
              <a:t>Four principles of Data Mesh</a:t>
            </a:r>
            <a:endParaRPr lang="en-US" dirty="0"/>
          </a:p>
        </p:txBody>
      </p:sp>
      <p:sp>
        <p:nvSpPr>
          <p:cNvPr id="4" name="Rectangle: Rounded Corners 3">
            <a:extLst>
              <a:ext uri="{FF2B5EF4-FFF2-40B4-BE49-F238E27FC236}">
                <a16:creationId xmlns:a16="http://schemas.microsoft.com/office/drawing/2014/main" id="{8FE80544-6BC5-CFF8-FBCD-C0F89A95F642}"/>
              </a:ext>
            </a:extLst>
          </p:cNvPr>
          <p:cNvSpPr/>
          <p:nvPr/>
        </p:nvSpPr>
        <p:spPr>
          <a:xfrm>
            <a:off x="2152650" y="224155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Domain-driven Ownership of Data</a:t>
            </a:r>
            <a:endParaRPr lang="en-US" dirty="0"/>
          </a:p>
        </p:txBody>
      </p:sp>
      <p:sp>
        <p:nvSpPr>
          <p:cNvPr id="5" name="Rectangle: Rounded Corners 4">
            <a:extLst>
              <a:ext uri="{FF2B5EF4-FFF2-40B4-BE49-F238E27FC236}">
                <a16:creationId xmlns:a16="http://schemas.microsoft.com/office/drawing/2014/main" id="{3F3EC292-E854-B75B-6EF0-35FC5AF898E4}"/>
              </a:ext>
            </a:extLst>
          </p:cNvPr>
          <p:cNvSpPr/>
          <p:nvPr/>
        </p:nvSpPr>
        <p:spPr>
          <a:xfrm>
            <a:off x="59245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6" name="Rectangle: Rounded Corners 5">
            <a:extLst>
              <a:ext uri="{FF2B5EF4-FFF2-40B4-BE49-F238E27FC236}">
                <a16:creationId xmlns:a16="http://schemas.microsoft.com/office/drawing/2014/main" id="{B0B8A3CD-B720-7ACD-9699-77A50D84886B}"/>
              </a:ext>
            </a:extLst>
          </p:cNvPr>
          <p:cNvSpPr/>
          <p:nvPr/>
        </p:nvSpPr>
        <p:spPr>
          <a:xfrm>
            <a:off x="21526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Self-serve Data Platform</a:t>
            </a:r>
            <a:endParaRPr lang="en-US" sz="1400" dirty="0"/>
          </a:p>
        </p:txBody>
      </p:sp>
      <p:sp>
        <p:nvSpPr>
          <p:cNvPr id="7" name="Rectangle: Rounded Corners 6">
            <a:extLst>
              <a:ext uri="{FF2B5EF4-FFF2-40B4-BE49-F238E27FC236}">
                <a16:creationId xmlns:a16="http://schemas.microsoft.com/office/drawing/2014/main" id="{5BE82855-3BCB-F6F5-3C85-2C1B848DF97E}"/>
              </a:ext>
            </a:extLst>
          </p:cNvPr>
          <p:cNvSpPr/>
          <p:nvPr/>
        </p:nvSpPr>
        <p:spPr>
          <a:xfrm>
            <a:off x="59245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Federated Computational Governance</a:t>
            </a:r>
            <a:endParaRPr lang="en-US" sz="1400" dirty="0"/>
          </a:p>
        </p:txBody>
      </p:sp>
      <p:sp>
        <p:nvSpPr>
          <p:cNvPr id="3" name="Callout: Line 2">
            <a:extLst>
              <a:ext uri="{FF2B5EF4-FFF2-40B4-BE49-F238E27FC236}">
                <a16:creationId xmlns:a16="http://schemas.microsoft.com/office/drawing/2014/main" id="{E721C684-CA70-30FB-36C7-8E55098E84A4}"/>
              </a:ext>
            </a:extLst>
          </p:cNvPr>
          <p:cNvSpPr/>
          <p:nvPr/>
        </p:nvSpPr>
        <p:spPr>
          <a:xfrm>
            <a:off x="6813550" y="1981200"/>
            <a:ext cx="4337050" cy="3378200"/>
          </a:xfrm>
          <a:prstGeom prst="borderCallout1">
            <a:avLst>
              <a:gd name="adj1" fmla="val 16306"/>
              <a:gd name="adj2" fmla="val -1598"/>
              <a:gd name="adj3" fmla="val 24391"/>
              <a:gd name="adj4" fmla="val -2395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Everything is organized around business “domains”</a:t>
            </a:r>
          </a:p>
          <a:p>
            <a:pPr algn="ctr"/>
            <a:endParaRPr lang="en-GB" sz="1600" dirty="0"/>
          </a:p>
          <a:p>
            <a:pPr algn="ctr"/>
            <a:r>
              <a:rPr lang="en-GB" sz="1600" dirty="0"/>
              <a:t>Domains have their own data teams</a:t>
            </a:r>
          </a:p>
          <a:p>
            <a:pPr algn="ctr"/>
            <a:endParaRPr lang="en-GB" sz="1600" dirty="0"/>
          </a:p>
          <a:p>
            <a:pPr algn="ctr"/>
            <a:r>
              <a:rPr lang="en-GB" sz="1600" dirty="0"/>
              <a:t>Domains are responsible for their own data</a:t>
            </a:r>
          </a:p>
          <a:p>
            <a:pPr algn="ctr"/>
            <a:endParaRPr lang="en-GB" sz="1600" dirty="0"/>
          </a:p>
          <a:p>
            <a:pPr algn="ctr"/>
            <a:r>
              <a:rPr lang="en-GB" sz="1600" dirty="0"/>
              <a:t>Operational &amp; analytical data management are tightly coupled within the domain</a:t>
            </a:r>
          </a:p>
          <a:p>
            <a:pPr algn="ctr"/>
            <a:endParaRPr lang="en-GB" sz="1600" dirty="0"/>
          </a:p>
          <a:p>
            <a:pPr algn="ctr"/>
            <a:r>
              <a:rPr lang="en-GB" sz="1600" dirty="0"/>
              <a:t>The internal activity of a domain is not visible outside</a:t>
            </a:r>
            <a:endParaRPr lang="en-US" sz="1600" dirty="0"/>
          </a:p>
        </p:txBody>
      </p:sp>
    </p:spTree>
    <p:extLst>
      <p:ext uri="{BB962C8B-B14F-4D97-AF65-F5344CB8AC3E}">
        <p14:creationId xmlns:p14="http://schemas.microsoft.com/office/powerpoint/2010/main" val="102641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D02F-956F-DA03-61EA-9F81C301468B}"/>
              </a:ext>
            </a:extLst>
          </p:cNvPr>
          <p:cNvSpPr>
            <a:spLocks noGrp="1"/>
          </p:cNvSpPr>
          <p:nvPr>
            <p:ph type="title"/>
          </p:nvPr>
        </p:nvSpPr>
        <p:spPr/>
        <p:txBody>
          <a:bodyPr/>
          <a:lstStyle/>
          <a:p>
            <a:r>
              <a:rPr lang="en-GB" dirty="0"/>
              <a:t>Four principles of Data Mesh</a:t>
            </a:r>
            <a:endParaRPr lang="en-US" dirty="0"/>
          </a:p>
        </p:txBody>
      </p:sp>
      <p:sp>
        <p:nvSpPr>
          <p:cNvPr id="4" name="Rectangle: Rounded Corners 3">
            <a:extLst>
              <a:ext uri="{FF2B5EF4-FFF2-40B4-BE49-F238E27FC236}">
                <a16:creationId xmlns:a16="http://schemas.microsoft.com/office/drawing/2014/main" id="{8FE80544-6BC5-CFF8-FBCD-C0F89A95F642}"/>
              </a:ext>
            </a:extLst>
          </p:cNvPr>
          <p:cNvSpPr/>
          <p:nvPr/>
        </p:nvSpPr>
        <p:spPr>
          <a:xfrm>
            <a:off x="21526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Domain-driven Ownership of Data</a:t>
            </a:r>
            <a:endParaRPr lang="en-US" dirty="0"/>
          </a:p>
        </p:txBody>
      </p:sp>
      <p:sp>
        <p:nvSpPr>
          <p:cNvPr id="5" name="Rectangle: Rounded Corners 4">
            <a:extLst>
              <a:ext uri="{FF2B5EF4-FFF2-40B4-BE49-F238E27FC236}">
                <a16:creationId xmlns:a16="http://schemas.microsoft.com/office/drawing/2014/main" id="{3F3EC292-E854-B75B-6EF0-35FC5AF898E4}"/>
              </a:ext>
            </a:extLst>
          </p:cNvPr>
          <p:cNvSpPr/>
          <p:nvPr/>
        </p:nvSpPr>
        <p:spPr>
          <a:xfrm>
            <a:off x="5924550" y="224155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6" name="Rectangle: Rounded Corners 5">
            <a:extLst>
              <a:ext uri="{FF2B5EF4-FFF2-40B4-BE49-F238E27FC236}">
                <a16:creationId xmlns:a16="http://schemas.microsoft.com/office/drawing/2014/main" id="{B0B8A3CD-B720-7ACD-9699-77A50D84886B}"/>
              </a:ext>
            </a:extLst>
          </p:cNvPr>
          <p:cNvSpPr/>
          <p:nvPr/>
        </p:nvSpPr>
        <p:spPr>
          <a:xfrm>
            <a:off x="21526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Self-serve Data Platform</a:t>
            </a:r>
            <a:endParaRPr lang="en-US" sz="1400" dirty="0"/>
          </a:p>
        </p:txBody>
      </p:sp>
      <p:sp>
        <p:nvSpPr>
          <p:cNvPr id="7" name="Rectangle: Rounded Corners 6">
            <a:extLst>
              <a:ext uri="{FF2B5EF4-FFF2-40B4-BE49-F238E27FC236}">
                <a16:creationId xmlns:a16="http://schemas.microsoft.com/office/drawing/2014/main" id="{5BE82855-3BCB-F6F5-3C85-2C1B848DF97E}"/>
              </a:ext>
            </a:extLst>
          </p:cNvPr>
          <p:cNvSpPr/>
          <p:nvPr/>
        </p:nvSpPr>
        <p:spPr>
          <a:xfrm>
            <a:off x="59245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Federated Computational Governance</a:t>
            </a:r>
            <a:endParaRPr lang="en-US" sz="1400" dirty="0"/>
          </a:p>
        </p:txBody>
      </p:sp>
      <p:sp>
        <p:nvSpPr>
          <p:cNvPr id="3" name="Callout: Line 2">
            <a:extLst>
              <a:ext uri="{FF2B5EF4-FFF2-40B4-BE49-F238E27FC236}">
                <a16:creationId xmlns:a16="http://schemas.microsoft.com/office/drawing/2014/main" id="{E721C684-CA70-30FB-36C7-8E55098E84A4}"/>
              </a:ext>
            </a:extLst>
          </p:cNvPr>
          <p:cNvSpPr/>
          <p:nvPr/>
        </p:nvSpPr>
        <p:spPr>
          <a:xfrm>
            <a:off x="781050" y="2492375"/>
            <a:ext cx="4337050" cy="2387600"/>
          </a:xfrm>
          <a:prstGeom prst="borderCallout1">
            <a:avLst>
              <a:gd name="adj1" fmla="val 27396"/>
              <a:gd name="adj2" fmla="val 100745"/>
              <a:gd name="adj3" fmla="val 23653"/>
              <a:gd name="adj4" fmla="val 11777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Domains share data via Data Products</a:t>
            </a:r>
          </a:p>
          <a:p>
            <a:pPr algn="ctr"/>
            <a:endParaRPr lang="en-GB" sz="1600" dirty="0"/>
          </a:p>
          <a:p>
            <a:pPr algn="ctr"/>
            <a:r>
              <a:rPr lang="en-GB" sz="1600" dirty="0"/>
              <a:t>Domain teams are responsible for maintaining good-quality, accessible products</a:t>
            </a:r>
          </a:p>
          <a:p>
            <a:pPr algn="ctr"/>
            <a:endParaRPr lang="en-GB" sz="1600" dirty="0"/>
          </a:p>
          <a:p>
            <a:pPr algn="ctr"/>
            <a:r>
              <a:rPr lang="en-GB" sz="1600" dirty="0"/>
              <a:t>Product Thinking is applied in all domains, and domains have Product Owners for their data</a:t>
            </a:r>
            <a:endParaRPr lang="en-US" sz="1600" dirty="0"/>
          </a:p>
        </p:txBody>
      </p:sp>
    </p:spTree>
    <p:extLst>
      <p:ext uri="{BB962C8B-B14F-4D97-AF65-F5344CB8AC3E}">
        <p14:creationId xmlns:p14="http://schemas.microsoft.com/office/powerpoint/2010/main" val="320789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D02F-956F-DA03-61EA-9F81C301468B}"/>
              </a:ext>
            </a:extLst>
          </p:cNvPr>
          <p:cNvSpPr>
            <a:spLocks noGrp="1"/>
          </p:cNvSpPr>
          <p:nvPr>
            <p:ph type="title"/>
          </p:nvPr>
        </p:nvSpPr>
        <p:spPr/>
        <p:txBody>
          <a:bodyPr/>
          <a:lstStyle/>
          <a:p>
            <a:r>
              <a:rPr lang="en-GB" dirty="0"/>
              <a:t>Four principles of Data Mesh</a:t>
            </a:r>
            <a:endParaRPr lang="en-US" dirty="0"/>
          </a:p>
        </p:txBody>
      </p:sp>
      <p:sp>
        <p:nvSpPr>
          <p:cNvPr id="4" name="Rectangle: Rounded Corners 3">
            <a:extLst>
              <a:ext uri="{FF2B5EF4-FFF2-40B4-BE49-F238E27FC236}">
                <a16:creationId xmlns:a16="http://schemas.microsoft.com/office/drawing/2014/main" id="{8FE80544-6BC5-CFF8-FBCD-C0F89A95F642}"/>
              </a:ext>
            </a:extLst>
          </p:cNvPr>
          <p:cNvSpPr/>
          <p:nvPr/>
        </p:nvSpPr>
        <p:spPr>
          <a:xfrm>
            <a:off x="21526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Domain-driven Ownership of Data</a:t>
            </a:r>
            <a:endParaRPr lang="en-US" dirty="0"/>
          </a:p>
        </p:txBody>
      </p:sp>
      <p:sp>
        <p:nvSpPr>
          <p:cNvPr id="5" name="Rectangle: Rounded Corners 4">
            <a:extLst>
              <a:ext uri="{FF2B5EF4-FFF2-40B4-BE49-F238E27FC236}">
                <a16:creationId xmlns:a16="http://schemas.microsoft.com/office/drawing/2014/main" id="{3F3EC292-E854-B75B-6EF0-35FC5AF898E4}"/>
              </a:ext>
            </a:extLst>
          </p:cNvPr>
          <p:cNvSpPr/>
          <p:nvPr/>
        </p:nvSpPr>
        <p:spPr>
          <a:xfrm>
            <a:off x="59245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6" name="Rectangle: Rounded Corners 5">
            <a:extLst>
              <a:ext uri="{FF2B5EF4-FFF2-40B4-BE49-F238E27FC236}">
                <a16:creationId xmlns:a16="http://schemas.microsoft.com/office/drawing/2014/main" id="{B0B8A3CD-B720-7ACD-9699-77A50D84886B}"/>
              </a:ext>
            </a:extLst>
          </p:cNvPr>
          <p:cNvSpPr/>
          <p:nvPr/>
        </p:nvSpPr>
        <p:spPr>
          <a:xfrm>
            <a:off x="2152650" y="410210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Self-serve Data Platform</a:t>
            </a:r>
            <a:endParaRPr lang="en-US" sz="1400" dirty="0"/>
          </a:p>
        </p:txBody>
      </p:sp>
      <p:sp>
        <p:nvSpPr>
          <p:cNvPr id="7" name="Rectangle: Rounded Corners 6">
            <a:extLst>
              <a:ext uri="{FF2B5EF4-FFF2-40B4-BE49-F238E27FC236}">
                <a16:creationId xmlns:a16="http://schemas.microsoft.com/office/drawing/2014/main" id="{5BE82855-3BCB-F6F5-3C85-2C1B848DF97E}"/>
              </a:ext>
            </a:extLst>
          </p:cNvPr>
          <p:cNvSpPr/>
          <p:nvPr/>
        </p:nvSpPr>
        <p:spPr>
          <a:xfrm>
            <a:off x="59245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Federated Computational Governance</a:t>
            </a:r>
            <a:endParaRPr lang="en-US" sz="1400" dirty="0"/>
          </a:p>
        </p:txBody>
      </p:sp>
      <p:sp>
        <p:nvSpPr>
          <p:cNvPr id="3" name="Callout: Line 2">
            <a:extLst>
              <a:ext uri="{FF2B5EF4-FFF2-40B4-BE49-F238E27FC236}">
                <a16:creationId xmlns:a16="http://schemas.microsoft.com/office/drawing/2014/main" id="{E721C684-CA70-30FB-36C7-8E55098E84A4}"/>
              </a:ext>
            </a:extLst>
          </p:cNvPr>
          <p:cNvSpPr/>
          <p:nvPr/>
        </p:nvSpPr>
        <p:spPr>
          <a:xfrm>
            <a:off x="6419852" y="2241550"/>
            <a:ext cx="4521198" cy="3067050"/>
          </a:xfrm>
          <a:prstGeom prst="borderCallout1">
            <a:avLst>
              <a:gd name="adj1" fmla="val 63075"/>
              <a:gd name="adj2" fmla="val -608"/>
              <a:gd name="adj3" fmla="val 71743"/>
              <a:gd name="adj4" fmla="val -1356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A centralized Platform Team offers tools for the domain teams to use, but doesn’t implement Data Products itself</a:t>
            </a:r>
          </a:p>
          <a:p>
            <a:pPr algn="ctr"/>
            <a:endParaRPr lang="en-GB" sz="1600" dirty="0"/>
          </a:p>
          <a:p>
            <a:pPr algn="ctr"/>
            <a:r>
              <a:rPr lang="en-GB" sz="1600" dirty="0"/>
              <a:t>Tools and platforms operate on a self-service principle; domain teams can set up everything they need by themselves</a:t>
            </a:r>
          </a:p>
          <a:p>
            <a:pPr algn="ctr"/>
            <a:endParaRPr lang="en-GB" sz="1600" dirty="0"/>
          </a:p>
          <a:p>
            <a:pPr algn="ctr"/>
            <a:r>
              <a:rPr lang="en-GB" sz="1600" dirty="0"/>
              <a:t>Common rules &amp; policies for tools and platforms ensure that domains don’t start to diverge too much</a:t>
            </a:r>
            <a:endParaRPr lang="en-US" sz="1600" dirty="0"/>
          </a:p>
        </p:txBody>
      </p:sp>
    </p:spTree>
    <p:extLst>
      <p:ext uri="{BB962C8B-B14F-4D97-AF65-F5344CB8AC3E}">
        <p14:creationId xmlns:p14="http://schemas.microsoft.com/office/powerpoint/2010/main" val="355829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D02F-956F-DA03-61EA-9F81C301468B}"/>
              </a:ext>
            </a:extLst>
          </p:cNvPr>
          <p:cNvSpPr>
            <a:spLocks noGrp="1"/>
          </p:cNvSpPr>
          <p:nvPr>
            <p:ph type="title"/>
          </p:nvPr>
        </p:nvSpPr>
        <p:spPr/>
        <p:txBody>
          <a:bodyPr/>
          <a:lstStyle/>
          <a:p>
            <a:r>
              <a:rPr lang="en-GB" dirty="0"/>
              <a:t>Four principles of Data Mesh</a:t>
            </a:r>
            <a:endParaRPr lang="en-US" dirty="0"/>
          </a:p>
        </p:txBody>
      </p:sp>
      <p:sp>
        <p:nvSpPr>
          <p:cNvPr id="4" name="Rectangle: Rounded Corners 3">
            <a:extLst>
              <a:ext uri="{FF2B5EF4-FFF2-40B4-BE49-F238E27FC236}">
                <a16:creationId xmlns:a16="http://schemas.microsoft.com/office/drawing/2014/main" id="{8FE80544-6BC5-CFF8-FBCD-C0F89A95F642}"/>
              </a:ext>
            </a:extLst>
          </p:cNvPr>
          <p:cNvSpPr/>
          <p:nvPr/>
        </p:nvSpPr>
        <p:spPr>
          <a:xfrm>
            <a:off x="21526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Domain-driven Ownership of Data</a:t>
            </a:r>
            <a:endParaRPr lang="en-US" dirty="0"/>
          </a:p>
        </p:txBody>
      </p:sp>
      <p:sp>
        <p:nvSpPr>
          <p:cNvPr id="5" name="Rectangle: Rounded Corners 4">
            <a:extLst>
              <a:ext uri="{FF2B5EF4-FFF2-40B4-BE49-F238E27FC236}">
                <a16:creationId xmlns:a16="http://schemas.microsoft.com/office/drawing/2014/main" id="{3F3EC292-E854-B75B-6EF0-35FC5AF898E4}"/>
              </a:ext>
            </a:extLst>
          </p:cNvPr>
          <p:cNvSpPr/>
          <p:nvPr/>
        </p:nvSpPr>
        <p:spPr>
          <a:xfrm>
            <a:off x="5924550" y="224155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6" name="Rectangle: Rounded Corners 5">
            <a:extLst>
              <a:ext uri="{FF2B5EF4-FFF2-40B4-BE49-F238E27FC236}">
                <a16:creationId xmlns:a16="http://schemas.microsoft.com/office/drawing/2014/main" id="{B0B8A3CD-B720-7ACD-9699-77A50D84886B}"/>
              </a:ext>
            </a:extLst>
          </p:cNvPr>
          <p:cNvSpPr/>
          <p:nvPr/>
        </p:nvSpPr>
        <p:spPr>
          <a:xfrm>
            <a:off x="2152650" y="4102100"/>
            <a:ext cx="3619500" cy="1695450"/>
          </a:xfrm>
          <a:prstGeom prst="roundRect">
            <a:avLst/>
          </a:prstGeom>
          <a:solidFill>
            <a:schemeClr val="accent1">
              <a:alpha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Self-serve Data Platform</a:t>
            </a:r>
            <a:endParaRPr lang="en-US" sz="1400" dirty="0"/>
          </a:p>
        </p:txBody>
      </p:sp>
      <p:sp>
        <p:nvSpPr>
          <p:cNvPr id="7" name="Rectangle: Rounded Corners 6">
            <a:extLst>
              <a:ext uri="{FF2B5EF4-FFF2-40B4-BE49-F238E27FC236}">
                <a16:creationId xmlns:a16="http://schemas.microsoft.com/office/drawing/2014/main" id="{5BE82855-3BCB-F6F5-3C85-2C1B848DF97E}"/>
              </a:ext>
            </a:extLst>
          </p:cNvPr>
          <p:cNvSpPr/>
          <p:nvPr/>
        </p:nvSpPr>
        <p:spPr>
          <a:xfrm>
            <a:off x="5924550" y="410210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Federated Computational Governance</a:t>
            </a:r>
            <a:endParaRPr lang="en-US" sz="1400" dirty="0"/>
          </a:p>
        </p:txBody>
      </p:sp>
      <p:sp>
        <p:nvSpPr>
          <p:cNvPr id="3" name="Callout: Line 2">
            <a:extLst>
              <a:ext uri="{FF2B5EF4-FFF2-40B4-BE49-F238E27FC236}">
                <a16:creationId xmlns:a16="http://schemas.microsoft.com/office/drawing/2014/main" id="{E721C684-CA70-30FB-36C7-8E55098E84A4}"/>
              </a:ext>
            </a:extLst>
          </p:cNvPr>
          <p:cNvSpPr/>
          <p:nvPr/>
        </p:nvSpPr>
        <p:spPr>
          <a:xfrm>
            <a:off x="838200" y="1895475"/>
            <a:ext cx="4521198" cy="3067050"/>
          </a:xfrm>
          <a:prstGeom prst="borderCallout1">
            <a:avLst>
              <a:gd name="adj1" fmla="val 63696"/>
              <a:gd name="adj2" fmla="val 101077"/>
              <a:gd name="adj3" fmla="val 74227"/>
              <a:gd name="adj4" fmla="val 11326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t>Metadata management and related governance policies are created collaboratively between all domains</a:t>
            </a:r>
          </a:p>
          <a:p>
            <a:pPr algn="ctr"/>
            <a:endParaRPr lang="en-GB" sz="1600" dirty="0"/>
          </a:p>
          <a:p>
            <a:pPr algn="ctr"/>
            <a:r>
              <a:rPr lang="en-GB" sz="1600" dirty="0"/>
              <a:t>Decisions on rules &amp; policies are made jointly, implementing them happens within each domain by the domain teams</a:t>
            </a:r>
          </a:p>
          <a:p>
            <a:pPr algn="ctr"/>
            <a:endParaRPr lang="en-GB" sz="1600" dirty="0"/>
          </a:p>
          <a:p>
            <a:pPr algn="ctr"/>
            <a:r>
              <a:rPr lang="en-GB" sz="1600" dirty="0"/>
              <a:t>The platform itself offers the capabilities to implement and monitor governance for all domains &amp; Data Products</a:t>
            </a:r>
            <a:endParaRPr lang="en-US" sz="1600" dirty="0"/>
          </a:p>
        </p:txBody>
      </p:sp>
    </p:spTree>
    <p:extLst>
      <p:ext uri="{BB962C8B-B14F-4D97-AF65-F5344CB8AC3E}">
        <p14:creationId xmlns:p14="http://schemas.microsoft.com/office/powerpoint/2010/main" val="410343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01E9-5FAA-5A7C-5846-A66784B1DCC7}"/>
              </a:ext>
            </a:extLst>
          </p:cNvPr>
          <p:cNvSpPr>
            <a:spLocks noGrp="1"/>
          </p:cNvSpPr>
          <p:nvPr>
            <p:ph type="title"/>
          </p:nvPr>
        </p:nvSpPr>
        <p:spPr/>
        <p:txBody>
          <a:bodyPr/>
          <a:lstStyle/>
          <a:p>
            <a:r>
              <a:rPr lang="en-GB" dirty="0"/>
              <a:t>Data Mesh in reality</a:t>
            </a:r>
            <a:endParaRPr lang="en-US" dirty="0"/>
          </a:p>
        </p:txBody>
      </p:sp>
      <p:sp>
        <p:nvSpPr>
          <p:cNvPr id="3" name="Content Placeholder 2">
            <a:extLst>
              <a:ext uri="{FF2B5EF4-FFF2-40B4-BE49-F238E27FC236}">
                <a16:creationId xmlns:a16="http://schemas.microsoft.com/office/drawing/2014/main" id="{C0276FFB-0AEC-727D-B782-DF6AEA534634}"/>
              </a:ext>
            </a:extLst>
          </p:cNvPr>
          <p:cNvSpPr>
            <a:spLocks noGrp="1"/>
          </p:cNvSpPr>
          <p:nvPr>
            <p:ph idx="1"/>
          </p:nvPr>
        </p:nvSpPr>
        <p:spPr/>
        <p:txBody>
          <a:bodyPr>
            <a:normAutofit fontScale="62500" lnSpcReduction="20000"/>
          </a:bodyPr>
          <a:lstStyle/>
          <a:p>
            <a:pPr>
              <a:lnSpc>
                <a:spcPct val="120000"/>
              </a:lnSpc>
            </a:pPr>
            <a:r>
              <a:rPr lang="en-GB" sz="3200" dirty="0"/>
              <a:t>100% pure Data Mesh implementation is </a:t>
            </a:r>
            <a:r>
              <a:rPr lang="en-GB" sz="3200" b="1" dirty="0">
                <a:solidFill>
                  <a:schemeClr val="accent1"/>
                </a:solidFill>
              </a:rPr>
              <a:t>rare</a:t>
            </a:r>
          </a:p>
          <a:p>
            <a:pPr>
              <a:lnSpc>
                <a:spcPct val="120000"/>
              </a:lnSpc>
            </a:pPr>
            <a:r>
              <a:rPr lang="en-GB" sz="3200" dirty="0"/>
              <a:t>Significant technology effort</a:t>
            </a:r>
          </a:p>
          <a:p>
            <a:pPr>
              <a:lnSpc>
                <a:spcPct val="120000"/>
              </a:lnSpc>
            </a:pPr>
            <a:r>
              <a:rPr lang="en-GB" sz="3200" b="1" dirty="0">
                <a:solidFill>
                  <a:schemeClr val="accent1"/>
                </a:solidFill>
              </a:rPr>
              <a:t>Massive</a:t>
            </a:r>
            <a:r>
              <a:rPr lang="en-GB" sz="3200" dirty="0"/>
              <a:t> organizational effort</a:t>
            </a:r>
          </a:p>
          <a:p>
            <a:pPr>
              <a:lnSpc>
                <a:spcPct val="120000"/>
              </a:lnSpc>
            </a:pPr>
            <a:r>
              <a:rPr lang="en-GB" sz="3200" dirty="0"/>
              <a:t>Benefits from </a:t>
            </a:r>
            <a:r>
              <a:rPr lang="en-GB" sz="3200" b="1" dirty="0">
                <a:solidFill>
                  <a:schemeClr val="accent1"/>
                </a:solidFill>
              </a:rPr>
              <a:t>scale</a:t>
            </a:r>
            <a:r>
              <a:rPr lang="en-GB" sz="3200" dirty="0"/>
              <a:t> - example organizations: PayPal, Spotify, Roche...</a:t>
            </a:r>
          </a:p>
          <a:p>
            <a:pPr marL="0" indent="0">
              <a:lnSpc>
                <a:spcPct val="120000"/>
              </a:lnSpc>
              <a:buNone/>
            </a:pPr>
            <a:endParaRPr lang="en-GB" sz="2500" i="1" dirty="0"/>
          </a:p>
          <a:p>
            <a:pPr marL="0" indent="0">
              <a:lnSpc>
                <a:spcPct val="120000"/>
              </a:lnSpc>
              <a:buNone/>
            </a:pPr>
            <a:r>
              <a:rPr lang="en-GB" sz="2400" b="1" i="1" dirty="0">
                <a:solidFill>
                  <a:schemeClr val="accent1"/>
                </a:solidFill>
              </a:rPr>
              <a:t>HOWEVER</a:t>
            </a:r>
            <a:r>
              <a:rPr lang="en-GB" b="1" i="1" dirty="0">
                <a:solidFill>
                  <a:schemeClr val="accent1"/>
                </a:solidFill>
              </a:rPr>
              <a:t>...</a:t>
            </a:r>
          </a:p>
          <a:p>
            <a:pPr>
              <a:lnSpc>
                <a:spcPct val="120000"/>
              </a:lnSpc>
            </a:pPr>
            <a:r>
              <a:rPr lang="en-GB" dirty="0"/>
              <a:t>Real-life benefits in </a:t>
            </a:r>
            <a:r>
              <a:rPr lang="en-GB" b="1" dirty="0">
                <a:solidFill>
                  <a:schemeClr val="accent1"/>
                </a:solidFill>
              </a:rPr>
              <a:t>shifting data responsibilities closer to value-creation</a:t>
            </a:r>
          </a:p>
          <a:p>
            <a:pPr>
              <a:lnSpc>
                <a:spcPct val="120000"/>
              </a:lnSpc>
            </a:pPr>
            <a:r>
              <a:rPr lang="en-GB" b="1" dirty="0">
                <a:solidFill>
                  <a:schemeClr val="accent1"/>
                </a:solidFill>
              </a:rPr>
              <a:t>“Data as a Product” –thinking </a:t>
            </a:r>
            <a:r>
              <a:rPr lang="en-GB" dirty="0"/>
              <a:t>valuable for everyone</a:t>
            </a:r>
          </a:p>
          <a:p>
            <a:pPr>
              <a:lnSpc>
                <a:spcPct val="120000"/>
              </a:lnSpc>
            </a:pPr>
            <a:r>
              <a:rPr lang="en-GB" dirty="0"/>
              <a:t>Separating </a:t>
            </a:r>
            <a:r>
              <a:rPr lang="en-GB" b="1" dirty="0">
                <a:solidFill>
                  <a:schemeClr val="accent1"/>
                </a:solidFill>
              </a:rPr>
              <a:t>Platform teams </a:t>
            </a:r>
            <a:r>
              <a:rPr lang="en-GB" dirty="0"/>
              <a:t>(building capabilities) and </a:t>
            </a:r>
            <a:r>
              <a:rPr lang="en-GB" b="1" dirty="0">
                <a:solidFill>
                  <a:schemeClr val="accent1"/>
                </a:solidFill>
              </a:rPr>
              <a:t>Domain teams </a:t>
            </a:r>
            <a:r>
              <a:rPr lang="en-GB" dirty="0"/>
              <a:t>(building solutions) clarifies roles and boundaries</a:t>
            </a:r>
          </a:p>
          <a:p>
            <a:pPr>
              <a:lnSpc>
                <a:spcPct val="120000"/>
              </a:lnSpc>
              <a:buFont typeface="Wingdings" panose="05000000000000000000" pitchFamily="2" charset="2"/>
              <a:buChar char="Ø"/>
            </a:pPr>
            <a:r>
              <a:rPr lang="en-GB" b="1" i="1" dirty="0"/>
              <a:t>If you want to do decentralized data products, you will end up scaling to Data Mesh!</a:t>
            </a:r>
            <a:endParaRPr lang="en-GB" i="1" dirty="0"/>
          </a:p>
          <a:p>
            <a:pPr marL="0" indent="0">
              <a:lnSpc>
                <a:spcPct val="120000"/>
              </a:lnSpc>
              <a:buNone/>
            </a:pPr>
            <a:endParaRPr lang="en-GB" i="1" dirty="0"/>
          </a:p>
          <a:p>
            <a:pPr marL="0" indent="0">
              <a:lnSpc>
                <a:spcPct val="120000"/>
              </a:lnSpc>
              <a:buNone/>
            </a:pPr>
            <a:endParaRPr lang="en-GB" dirty="0"/>
          </a:p>
        </p:txBody>
      </p:sp>
    </p:spTree>
    <p:extLst>
      <p:ext uri="{BB962C8B-B14F-4D97-AF65-F5344CB8AC3E}">
        <p14:creationId xmlns:p14="http://schemas.microsoft.com/office/powerpoint/2010/main" val="35087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E049-0E67-ECA8-5263-B3B484F850AC}"/>
              </a:ext>
            </a:extLst>
          </p:cNvPr>
          <p:cNvSpPr>
            <a:spLocks noGrp="1"/>
          </p:cNvSpPr>
          <p:nvPr>
            <p:ph type="title"/>
          </p:nvPr>
        </p:nvSpPr>
        <p:spPr/>
        <p:txBody>
          <a:bodyPr/>
          <a:lstStyle/>
          <a:p>
            <a:r>
              <a:rPr lang="en-GB" dirty="0"/>
              <a:t>What is a “domain”?</a:t>
            </a:r>
            <a:endParaRPr lang="en-US" dirty="0"/>
          </a:p>
        </p:txBody>
      </p:sp>
      <p:sp>
        <p:nvSpPr>
          <p:cNvPr id="3" name="Content Placeholder 2">
            <a:extLst>
              <a:ext uri="{FF2B5EF4-FFF2-40B4-BE49-F238E27FC236}">
                <a16:creationId xmlns:a16="http://schemas.microsoft.com/office/drawing/2014/main" id="{BB445A71-2A0E-09B0-48A2-418E86BE1F9C}"/>
              </a:ext>
            </a:extLst>
          </p:cNvPr>
          <p:cNvSpPr>
            <a:spLocks noGrp="1"/>
          </p:cNvSpPr>
          <p:nvPr>
            <p:ph idx="1"/>
          </p:nvPr>
        </p:nvSpPr>
        <p:spPr/>
        <p:txBody>
          <a:bodyPr/>
          <a:lstStyle/>
          <a:p>
            <a:r>
              <a:rPr lang="en-GB" dirty="0"/>
              <a:t>A </a:t>
            </a:r>
            <a:r>
              <a:rPr lang="en-GB" dirty="0">
                <a:solidFill>
                  <a:schemeClr val="accent1"/>
                </a:solidFill>
              </a:rPr>
              <a:t>problem space </a:t>
            </a:r>
            <a:r>
              <a:rPr lang="en-GB" dirty="0"/>
              <a:t>within business reality</a:t>
            </a:r>
          </a:p>
          <a:p>
            <a:r>
              <a:rPr lang="en-GB" dirty="0"/>
              <a:t>Based on </a:t>
            </a:r>
            <a:r>
              <a:rPr lang="en-GB" dirty="0">
                <a:solidFill>
                  <a:schemeClr val="accent1"/>
                </a:solidFill>
              </a:rPr>
              <a:t>Domain-Driven Design</a:t>
            </a:r>
            <a:r>
              <a:rPr lang="en-GB" dirty="0"/>
              <a:t> (DDD) thinking (Eric Evans)</a:t>
            </a:r>
          </a:p>
          <a:p>
            <a:r>
              <a:rPr lang="en-GB" dirty="0"/>
              <a:t>Domains can be organized along different lines:</a:t>
            </a:r>
          </a:p>
          <a:p>
            <a:pPr lvl="1"/>
            <a:r>
              <a:rPr lang="en-GB" dirty="0"/>
              <a:t>Business capability</a:t>
            </a:r>
          </a:p>
          <a:p>
            <a:pPr lvl="1"/>
            <a:r>
              <a:rPr lang="en-GB" dirty="0"/>
              <a:t>Value chain</a:t>
            </a:r>
          </a:p>
          <a:p>
            <a:pPr lvl="1"/>
            <a:r>
              <a:rPr lang="en-GB" dirty="0"/>
              <a:t>Core process</a:t>
            </a:r>
          </a:p>
          <a:p>
            <a:pPr lvl="1"/>
            <a:r>
              <a:rPr lang="en-GB" dirty="0"/>
              <a:t>Organizational unit</a:t>
            </a:r>
          </a:p>
          <a:p>
            <a:r>
              <a:rPr lang="en-GB" dirty="0"/>
              <a:t>Domains should </a:t>
            </a:r>
            <a:r>
              <a:rPr lang="en-GB" b="1" dirty="0">
                <a:solidFill>
                  <a:schemeClr val="accent1"/>
                </a:solidFill>
              </a:rPr>
              <a:t>never</a:t>
            </a:r>
            <a:r>
              <a:rPr lang="en-GB" dirty="0"/>
              <a:t> be based on technology!</a:t>
            </a:r>
            <a:endParaRPr lang="en-US" dirty="0"/>
          </a:p>
        </p:txBody>
      </p:sp>
    </p:spTree>
    <p:extLst>
      <p:ext uri="{BB962C8B-B14F-4D97-AF65-F5344CB8AC3E}">
        <p14:creationId xmlns:p14="http://schemas.microsoft.com/office/powerpoint/2010/main" val="124388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367A3-379F-17B4-34BF-48ECF3F21884}"/>
              </a:ext>
            </a:extLst>
          </p:cNvPr>
          <p:cNvSpPr>
            <a:spLocks noGrp="1"/>
          </p:cNvSpPr>
          <p:nvPr>
            <p:ph type="title"/>
          </p:nvPr>
        </p:nvSpPr>
        <p:spPr/>
        <p:txBody>
          <a:bodyPr/>
          <a:lstStyle/>
          <a:p>
            <a:r>
              <a:rPr lang="en-US" dirty="0"/>
              <a:t>Example: business capability domains</a:t>
            </a:r>
          </a:p>
        </p:txBody>
      </p:sp>
      <p:sp>
        <p:nvSpPr>
          <p:cNvPr id="5" name="TextBox 4">
            <a:extLst>
              <a:ext uri="{FF2B5EF4-FFF2-40B4-BE49-F238E27FC236}">
                <a16:creationId xmlns:a16="http://schemas.microsoft.com/office/drawing/2014/main" id="{6437117E-57F0-71B4-C8C8-FC7F26C893C5}"/>
              </a:ext>
            </a:extLst>
          </p:cNvPr>
          <p:cNvSpPr txBox="1"/>
          <p:nvPr/>
        </p:nvSpPr>
        <p:spPr>
          <a:xfrm>
            <a:off x="5949950" y="6024290"/>
            <a:ext cx="501015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err="1">
                <a:ln>
                  <a:noFill/>
                </a:ln>
                <a:solidFill>
                  <a:prstClr val="black"/>
                </a:solidFill>
                <a:effectLst/>
                <a:uLnTx/>
                <a:uFillTx/>
                <a:latin typeface="Aptos" panose="02110004020202020204"/>
                <a:ea typeface="+mn-ea"/>
                <a:cs typeface="+mn-cs"/>
              </a:rPr>
              <a:t>Piethein</a:t>
            </a:r>
            <a:r>
              <a:rPr kumimoji="0" lang="en-US" sz="1400" b="1" i="0" u="none" strike="noStrike" kern="1200" cap="none" spc="0" normalizeH="0" baseline="0" dirty="0">
                <a:ln>
                  <a:noFill/>
                </a:ln>
                <a:solidFill>
                  <a:prstClr val="black"/>
                </a:solidFill>
                <a:effectLst/>
                <a:uLnTx/>
                <a:uFillTx/>
                <a:latin typeface="Aptos" panose="02110004020202020204"/>
                <a:ea typeface="+mn-ea"/>
                <a:cs typeface="+mn-cs"/>
              </a:rPr>
              <a:t> </a:t>
            </a:r>
            <a:r>
              <a:rPr kumimoji="0" lang="en-US" sz="1400" b="1" i="0" u="none" strike="noStrike" kern="1200" cap="none" spc="0" normalizeH="0" baseline="0" dirty="0" err="1">
                <a:ln>
                  <a:noFill/>
                </a:ln>
                <a:solidFill>
                  <a:prstClr val="black"/>
                </a:solidFill>
                <a:effectLst/>
                <a:uLnTx/>
                <a:uFillTx/>
                <a:latin typeface="Aptos" panose="02110004020202020204"/>
                <a:ea typeface="+mn-ea"/>
                <a:cs typeface="+mn-cs"/>
              </a:rPr>
              <a:t>Strengholt</a:t>
            </a:r>
            <a:endParaRPr kumimoji="0" lang="en-US" sz="1400" b="1" i="0" u="none" strike="noStrike" kern="1200" cap="none" spc="0" normalizeH="0" baseline="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black"/>
                </a:solidFill>
                <a:effectLst/>
                <a:uLnTx/>
                <a:uFillTx/>
                <a:latin typeface="Aptos" panose="02110004020202020204"/>
                <a:ea typeface="+mn-ea"/>
                <a:cs typeface="+mn-cs"/>
                <a:hlinkClick r:id="rId2"/>
              </a:rPr>
              <a:t>https://towardsdatascience.com/data-domains-where-do-i-start-a6d52fef95d1</a:t>
            </a:r>
            <a:endParaRPr kumimoji="0" lang="en-US" sz="1100" b="0" i="0" u="none" strike="noStrike" kern="1200" cap="none" spc="0" normalizeH="0" baseline="0" dirty="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7F420876-13B5-1837-062A-8C6C38C7D828}"/>
              </a:ext>
            </a:extLst>
          </p:cNvPr>
          <p:cNvPicPr>
            <a:picLocks noChangeAspect="1"/>
          </p:cNvPicPr>
          <p:nvPr/>
        </p:nvPicPr>
        <p:blipFill>
          <a:blip r:embed="rId3"/>
          <a:stretch>
            <a:fillRect/>
          </a:stretch>
        </p:blipFill>
        <p:spPr>
          <a:xfrm>
            <a:off x="939800" y="1406905"/>
            <a:ext cx="10020300" cy="4617385"/>
          </a:xfrm>
          <a:prstGeom prst="rect">
            <a:avLst/>
          </a:prstGeom>
        </p:spPr>
      </p:pic>
    </p:spTree>
    <p:extLst>
      <p:ext uri="{BB962C8B-B14F-4D97-AF65-F5344CB8AC3E}">
        <p14:creationId xmlns:p14="http://schemas.microsoft.com/office/powerpoint/2010/main" val="31874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D7F1-AD13-1F55-E283-F7701BE88A92}"/>
              </a:ext>
            </a:extLst>
          </p:cNvPr>
          <p:cNvSpPr>
            <a:spLocks noGrp="1"/>
          </p:cNvSpPr>
          <p:nvPr>
            <p:ph type="title"/>
          </p:nvPr>
        </p:nvSpPr>
        <p:spPr/>
        <p:txBody>
          <a:bodyPr/>
          <a:lstStyle/>
          <a:p>
            <a:r>
              <a:rPr lang="en-GB" dirty="0"/>
              <a:t>Cross-domain data sharing</a:t>
            </a:r>
            <a:endParaRPr lang="en-FI" dirty="0"/>
          </a:p>
        </p:txBody>
      </p:sp>
      <p:sp>
        <p:nvSpPr>
          <p:cNvPr id="4" name="Rectangle: Rounded Corners 3">
            <a:extLst>
              <a:ext uri="{FF2B5EF4-FFF2-40B4-BE49-F238E27FC236}">
                <a16:creationId xmlns:a16="http://schemas.microsoft.com/office/drawing/2014/main" id="{78B914C6-E7F9-0C3D-84A7-C2535E47AC80}"/>
              </a:ext>
            </a:extLst>
          </p:cNvPr>
          <p:cNvSpPr/>
          <p:nvPr/>
        </p:nvSpPr>
        <p:spPr>
          <a:xfrm>
            <a:off x="5924550" y="224155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5" name="Callout: Line 2">
            <a:extLst>
              <a:ext uri="{FF2B5EF4-FFF2-40B4-BE49-F238E27FC236}">
                <a16:creationId xmlns:a16="http://schemas.microsoft.com/office/drawing/2014/main" id="{ED1AF292-2378-D5EF-65D5-D6A0A9C2F3EE}"/>
              </a:ext>
            </a:extLst>
          </p:cNvPr>
          <p:cNvSpPr/>
          <p:nvPr/>
        </p:nvSpPr>
        <p:spPr>
          <a:xfrm>
            <a:off x="781050" y="2492375"/>
            <a:ext cx="4337050" cy="2387600"/>
          </a:xfrm>
          <a:prstGeom prst="borderCallout1">
            <a:avLst>
              <a:gd name="adj1" fmla="val 27396"/>
              <a:gd name="adj2" fmla="val 100745"/>
              <a:gd name="adj3" fmla="val 23653"/>
              <a:gd name="adj4" fmla="val 11777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solidFill>
                  <a:schemeClr val="accent1"/>
                </a:solidFill>
              </a:rPr>
              <a:t>Domains share data via Data Products</a:t>
            </a:r>
          </a:p>
          <a:p>
            <a:pPr algn="ctr"/>
            <a:endParaRPr lang="en-GB" sz="1600" dirty="0"/>
          </a:p>
          <a:p>
            <a:pPr algn="ctr"/>
            <a:r>
              <a:rPr lang="en-GB" sz="1600" dirty="0"/>
              <a:t>Domain teams are responsible for maintaining good-quality, accessible products</a:t>
            </a:r>
          </a:p>
          <a:p>
            <a:pPr algn="ctr"/>
            <a:endParaRPr lang="en-GB" sz="1600" dirty="0"/>
          </a:p>
          <a:p>
            <a:pPr algn="ctr"/>
            <a:r>
              <a:rPr lang="en-GB" sz="1600" dirty="0"/>
              <a:t>Product Thinking is applied in all domains, and domains have Product Owners for their data</a:t>
            </a:r>
            <a:endParaRPr lang="en-US" sz="1600" dirty="0"/>
          </a:p>
        </p:txBody>
      </p:sp>
    </p:spTree>
    <p:extLst>
      <p:ext uri="{BB962C8B-B14F-4D97-AF65-F5344CB8AC3E}">
        <p14:creationId xmlns:p14="http://schemas.microsoft.com/office/powerpoint/2010/main" val="234089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F2D8-D38B-CDE3-5C49-51F4DDBC4885}"/>
              </a:ext>
            </a:extLst>
          </p:cNvPr>
          <p:cNvSpPr>
            <a:spLocks noGrp="1"/>
          </p:cNvSpPr>
          <p:nvPr>
            <p:ph type="title"/>
          </p:nvPr>
        </p:nvSpPr>
        <p:spPr/>
        <p:txBody>
          <a:bodyPr/>
          <a:lstStyle/>
          <a:p>
            <a:r>
              <a:rPr lang="en-US" dirty="0"/>
              <a:t>Product thinking</a:t>
            </a:r>
          </a:p>
        </p:txBody>
      </p:sp>
      <p:sp>
        <p:nvSpPr>
          <p:cNvPr id="3" name="Content Placeholder 2">
            <a:extLst>
              <a:ext uri="{FF2B5EF4-FFF2-40B4-BE49-F238E27FC236}">
                <a16:creationId xmlns:a16="http://schemas.microsoft.com/office/drawing/2014/main" id="{35855DFF-57DA-EB62-022F-208E907EFED2}"/>
              </a:ext>
            </a:extLst>
          </p:cNvPr>
          <p:cNvSpPr>
            <a:spLocks noGrp="1"/>
          </p:cNvSpPr>
          <p:nvPr>
            <p:ph idx="1"/>
          </p:nvPr>
        </p:nvSpPr>
        <p:spPr>
          <a:xfrm>
            <a:off x="838200" y="1825625"/>
            <a:ext cx="5562600" cy="3724275"/>
          </a:xfrm>
        </p:spPr>
        <p:txBody>
          <a:bodyPr>
            <a:normAutofit fontScale="62500" lnSpcReduction="20000"/>
          </a:bodyPr>
          <a:lstStyle/>
          <a:p>
            <a:pPr>
              <a:lnSpc>
                <a:spcPct val="120000"/>
              </a:lnSpc>
            </a:pPr>
            <a:r>
              <a:rPr lang="en-US" dirty="0"/>
              <a:t>Agile methods bring extra focus on </a:t>
            </a:r>
            <a:r>
              <a:rPr lang="en-US" b="1" i="1" dirty="0">
                <a:solidFill>
                  <a:schemeClr val="accent1"/>
                </a:solidFill>
              </a:rPr>
              <a:t>products</a:t>
            </a:r>
          </a:p>
          <a:p>
            <a:pPr>
              <a:lnSpc>
                <a:spcPct val="120000"/>
              </a:lnSpc>
            </a:pPr>
            <a:r>
              <a:rPr lang="en-US" dirty="0"/>
              <a:t>Products are meant to </a:t>
            </a:r>
            <a:r>
              <a:rPr lang="en-US" b="1" i="1" dirty="0">
                <a:solidFill>
                  <a:schemeClr val="accent1"/>
                </a:solidFill>
              </a:rPr>
              <a:t>deliver value for known users</a:t>
            </a:r>
          </a:p>
          <a:p>
            <a:pPr>
              <a:lnSpc>
                <a:spcPct val="120000"/>
              </a:lnSpc>
            </a:pPr>
            <a:r>
              <a:rPr lang="en-US" dirty="0"/>
              <a:t>Products are designed for </a:t>
            </a:r>
            <a:r>
              <a:rPr lang="en-US" b="1" i="1" dirty="0">
                <a:solidFill>
                  <a:schemeClr val="accent1"/>
                </a:solidFill>
              </a:rPr>
              <a:t>known use cases</a:t>
            </a:r>
            <a:endParaRPr lang="en-US" dirty="0">
              <a:solidFill>
                <a:schemeClr val="accent1"/>
              </a:solidFill>
            </a:endParaRPr>
          </a:p>
          <a:p>
            <a:pPr>
              <a:lnSpc>
                <a:spcPct val="120000"/>
              </a:lnSpc>
            </a:pPr>
            <a:r>
              <a:rPr lang="en-US" dirty="0"/>
              <a:t>Products have </a:t>
            </a:r>
            <a:r>
              <a:rPr lang="en-US" b="1" i="1" dirty="0">
                <a:solidFill>
                  <a:schemeClr val="accent1"/>
                </a:solidFill>
              </a:rPr>
              <a:t>clear boundaries</a:t>
            </a:r>
            <a:endParaRPr lang="en-US" dirty="0">
              <a:solidFill>
                <a:schemeClr val="accent1"/>
              </a:solidFill>
            </a:endParaRPr>
          </a:p>
          <a:p>
            <a:pPr>
              <a:lnSpc>
                <a:spcPct val="120000"/>
              </a:lnSpc>
            </a:pPr>
            <a:r>
              <a:rPr lang="en-US" dirty="0"/>
              <a:t>Tech and platforms are </a:t>
            </a:r>
            <a:r>
              <a:rPr lang="en-US" b="1" i="1" dirty="0">
                <a:solidFill>
                  <a:schemeClr val="accent1"/>
                </a:solidFill>
              </a:rPr>
              <a:t>secondary</a:t>
            </a:r>
            <a:r>
              <a:rPr lang="en-US" dirty="0"/>
              <a:t> enablers; products are the </a:t>
            </a:r>
            <a:r>
              <a:rPr lang="en-US" b="1" i="1" dirty="0">
                <a:solidFill>
                  <a:schemeClr val="accent1"/>
                </a:solidFill>
              </a:rPr>
              <a:t>primary</a:t>
            </a:r>
            <a:r>
              <a:rPr lang="en-US" dirty="0"/>
              <a:t> output</a:t>
            </a:r>
          </a:p>
          <a:p>
            <a:pPr>
              <a:lnSpc>
                <a:spcPct val="120000"/>
              </a:lnSpc>
            </a:pPr>
            <a:r>
              <a:rPr lang="en-US" dirty="0"/>
              <a:t>Products have </a:t>
            </a:r>
            <a:r>
              <a:rPr lang="en-US" b="1" i="1" dirty="0">
                <a:solidFill>
                  <a:schemeClr val="accent1"/>
                </a:solidFill>
              </a:rPr>
              <a:t>Product Owners</a:t>
            </a:r>
            <a:endParaRPr lang="en-US" dirty="0">
              <a:solidFill>
                <a:schemeClr val="accent1"/>
              </a:solidFill>
            </a:endParaRPr>
          </a:p>
          <a:p>
            <a:pPr>
              <a:lnSpc>
                <a:spcPct val="120000"/>
              </a:lnSpc>
            </a:pPr>
            <a:r>
              <a:rPr lang="en-US" dirty="0"/>
              <a:t>Products have a </a:t>
            </a:r>
            <a:r>
              <a:rPr lang="en-US" b="1" i="1" dirty="0">
                <a:solidFill>
                  <a:schemeClr val="accent1"/>
                </a:solidFill>
              </a:rPr>
              <a:t>description,</a:t>
            </a:r>
            <a:r>
              <a:rPr lang="en-US" dirty="0"/>
              <a:t> </a:t>
            </a:r>
            <a:r>
              <a:rPr lang="en-US" b="1" i="1" dirty="0">
                <a:solidFill>
                  <a:schemeClr val="accent1"/>
                </a:solidFill>
              </a:rPr>
              <a:t>product management processes, </a:t>
            </a:r>
            <a:r>
              <a:rPr lang="en-US" dirty="0"/>
              <a:t>and</a:t>
            </a:r>
            <a:r>
              <a:rPr lang="en-US" b="1" i="1" dirty="0">
                <a:solidFill>
                  <a:schemeClr val="accent1"/>
                </a:solidFill>
              </a:rPr>
              <a:t> lifecycle</a:t>
            </a:r>
            <a:endParaRPr lang="en-US" dirty="0">
              <a:solidFill>
                <a:schemeClr val="accent1"/>
              </a:solidFill>
            </a:endParaRPr>
          </a:p>
        </p:txBody>
      </p:sp>
      <p:sp>
        <p:nvSpPr>
          <p:cNvPr id="4" name="Rectangle: Rounded Corners 3">
            <a:extLst>
              <a:ext uri="{FF2B5EF4-FFF2-40B4-BE49-F238E27FC236}">
                <a16:creationId xmlns:a16="http://schemas.microsoft.com/office/drawing/2014/main" id="{3F4FBED8-CDE0-D000-9AFE-83CC7A26BCD1}"/>
              </a:ext>
            </a:extLst>
          </p:cNvPr>
          <p:cNvSpPr/>
          <p:nvPr/>
        </p:nvSpPr>
        <p:spPr>
          <a:xfrm>
            <a:off x="6673850" y="2343150"/>
            <a:ext cx="4533900" cy="22733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dirty="0"/>
              <a:t>“A product is a vehicle to deliver value. It has a clear boundary, known stakeholders, well-defined users or customers. A product could be a service, a physical product, or something more abstract.”</a:t>
            </a:r>
            <a:endParaRPr lang="en-US" i="1" dirty="0"/>
          </a:p>
        </p:txBody>
      </p:sp>
      <p:sp>
        <p:nvSpPr>
          <p:cNvPr id="5" name="TextBox 4">
            <a:extLst>
              <a:ext uri="{FF2B5EF4-FFF2-40B4-BE49-F238E27FC236}">
                <a16:creationId xmlns:a16="http://schemas.microsoft.com/office/drawing/2014/main" id="{137E7DA4-F54B-190F-C187-554067E7E50D}"/>
              </a:ext>
            </a:extLst>
          </p:cNvPr>
          <p:cNvSpPr txBox="1"/>
          <p:nvPr/>
        </p:nvSpPr>
        <p:spPr>
          <a:xfrm>
            <a:off x="9194800" y="4616450"/>
            <a:ext cx="2012950" cy="553998"/>
          </a:xfrm>
          <a:prstGeom prst="rect">
            <a:avLst/>
          </a:prstGeom>
          <a:noFill/>
        </p:spPr>
        <p:txBody>
          <a:bodyPr wrap="square" rtlCol="0">
            <a:spAutoFit/>
          </a:bodyPr>
          <a:lstStyle/>
          <a:p>
            <a:pPr algn="r"/>
            <a:r>
              <a:rPr lang="en-US" i="1" dirty="0"/>
              <a:t>Scrum Guide</a:t>
            </a:r>
          </a:p>
          <a:p>
            <a:pPr algn="r"/>
            <a:r>
              <a:rPr lang="en-US" sz="1200" i="1" dirty="0"/>
              <a:t>(</a:t>
            </a:r>
            <a:r>
              <a:rPr lang="en-US" sz="1200" i="1" dirty="0" err="1"/>
              <a:t>Schwaber</a:t>
            </a:r>
            <a:r>
              <a:rPr lang="en-US" sz="1200" i="1" dirty="0"/>
              <a:t> &amp; Sutherland)</a:t>
            </a:r>
          </a:p>
        </p:txBody>
      </p:sp>
      <p:sp>
        <p:nvSpPr>
          <p:cNvPr id="6" name="Rectangle 5">
            <a:extLst>
              <a:ext uri="{FF2B5EF4-FFF2-40B4-BE49-F238E27FC236}">
                <a16:creationId xmlns:a16="http://schemas.microsoft.com/office/drawing/2014/main" id="{3CFAE626-76BC-070D-EE3F-556F9357E88A}"/>
              </a:ext>
            </a:extLst>
          </p:cNvPr>
          <p:cNvSpPr/>
          <p:nvPr/>
        </p:nvSpPr>
        <p:spPr>
          <a:xfrm>
            <a:off x="3340100" y="5746750"/>
            <a:ext cx="5930900" cy="5016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WE HAVE NOT BEEN DOING THIS FOR DATA &amp; ANALYTICS</a:t>
            </a:r>
            <a:endParaRPr lang="en-FI" dirty="0"/>
          </a:p>
        </p:txBody>
      </p:sp>
    </p:spTree>
    <p:extLst>
      <p:ext uri="{BB962C8B-B14F-4D97-AF65-F5344CB8AC3E}">
        <p14:creationId xmlns:p14="http://schemas.microsoft.com/office/powerpoint/2010/main" val="27297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3B99A06D-25CE-59C3-A4CE-791AED24B5B4}"/>
              </a:ext>
            </a:extLst>
          </p:cNvPr>
          <p:cNvSpPr/>
          <p:nvPr/>
        </p:nvSpPr>
        <p:spPr>
          <a:xfrm>
            <a:off x="8142284" y="2930937"/>
            <a:ext cx="3155950" cy="296783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Clear boundaries</a:t>
            </a:r>
          </a:p>
          <a:p>
            <a:pPr algn="ctr"/>
            <a:endParaRPr lang="en-GB" dirty="0"/>
          </a:p>
          <a:p>
            <a:pPr algn="ctr"/>
            <a:r>
              <a:rPr lang="en-GB" dirty="0"/>
              <a:t>Shared platforms</a:t>
            </a:r>
          </a:p>
          <a:p>
            <a:pPr algn="ctr"/>
            <a:endParaRPr lang="en-GB" dirty="0"/>
          </a:p>
          <a:p>
            <a:pPr algn="ctr"/>
            <a:r>
              <a:rPr lang="en-GB" dirty="0"/>
              <a:t>Independent development</a:t>
            </a:r>
            <a:endParaRPr lang="en-FI" dirty="0"/>
          </a:p>
        </p:txBody>
      </p:sp>
      <p:sp>
        <p:nvSpPr>
          <p:cNvPr id="15" name="Rectangle: Rounded Corners 14">
            <a:extLst>
              <a:ext uri="{FF2B5EF4-FFF2-40B4-BE49-F238E27FC236}">
                <a16:creationId xmlns:a16="http://schemas.microsoft.com/office/drawing/2014/main" id="{E76AC1AC-E663-CDF7-1B8D-377DC1E59DAD}"/>
              </a:ext>
            </a:extLst>
          </p:cNvPr>
          <p:cNvSpPr/>
          <p:nvPr/>
        </p:nvSpPr>
        <p:spPr>
          <a:xfrm>
            <a:off x="4490242" y="2930937"/>
            <a:ext cx="3155950" cy="296783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Governance for products</a:t>
            </a:r>
          </a:p>
          <a:p>
            <a:pPr algn="ctr"/>
            <a:endParaRPr lang="en-GB" dirty="0"/>
          </a:p>
          <a:p>
            <a:pPr algn="ctr"/>
            <a:r>
              <a:rPr lang="en-GB" dirty="0"/>
              <a:t>Lifecycle management</a:t>
            </a:r>
          </a:p>
          <a:p>
            <a:pPr algn="ctr"/>
            <a:endParaRPr lang="en-GB" dirty="0"/>
          </a:p>
          <a:p>
            <a:pPr algn="ctr"/>
            <a:r>
              <a:rPr lang="en-GB" dirty="0"/>
              <a:t>Prioritization by the owner</a:t>
            </a:r>
            <a:endParaRPr lang="en-FI" dirty="0"/>
          </a:p>
        </p:txBody>
      </p:sp>
      <p:sp>
        <p:nvSpPr>
          <p:cNvPr id="14" name="Rectangle: Rounded Corners 13">
            <a:extLst>
              <a:ext uri="{FF2B5EF4-FFF2-40B4-BE49-F238E27FC236}">
                <a16:creationId xmlns:a16="http://schemas.microsoft.com/office/drawing/2014/main" id="{7F70BE8B-BB31-5221-81CD-6810A9BD56DD}"/>
              </a:ext>
            </a:extLst>
          </p:cNvPr>
          <p:cNvSpPr/>
          <p:nvPr/>
        </p:nvSpPr>
        <p:spPr>
          <a:xfrm>
            <a:off x="838200" y="2874170"/>
            <a:ext cx="3155950" cy="296783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a:p>
            <a:pPr algn="ctr"/>
            <a:r>
              <a:rPr lang="en-GB" dirty="0"/>
              <a:t>Build for identified use cases</a:t>
            </a:r>
          </a:p>
          <a:p>
            <a:pPr algn="ctr"/>
            <a:endParaRPr lang="en-GB" dirty="0"/>
          </a:p>
          <a:p>
            <a:pPr algn="ctr"/>
            <a:r>
              <a:rPr lang="en-GB" dirty="0"/>
              <a:t>Know your users</a:t>
            </a:r>
          </a:p>
          <a:p>
            <a:pPr algn="ctr"/>
            <a:endParaRPr lang="en-GB" dirty="0"/>
          </a:p>
          <a:p>
            <a:pPr algn="ctr"/>
            <a:r>
              <a:rPr lang="en-GB" dirty="0"/>
              <a:t>Explicit UX design</a:t>
            </a:r>
            <a:endParaRPr lang="en-FI" dirty="0"/>
          </a:p>
        </p:txBody>
      </p:sp>
      <p:sp>
        <p:nvSpPr>
          <p:cNvPr id="2" name="Title 1">
            <a:extLst>
              <a:ext uri="{FF2B5EF4-FFF2-40B4-BE49-F238E27FC236}">
                <a16:creationId xmlns:a16="http://schemas.microsoft.com/office/drawing/2014/main" id="{64DA685A-B639-84D7-70A9-DEE0B991AB68}"/>
              </a:ext>
            </a:extLst>
          </p:cNvPr>
          <p:cNvSpPr>
            <a:spLocks noGrp="1"/>
          </p:cNvSpPr>
          <p:nvPr>
            <p:ph type="title"/>
          </p:nvPr>
        </p:nvSpPr>
        <p:spPr/>
        <p:txBody>
          <a:bodyPr/>
          <a:lstStyle/>
          <a:p>
            <a:r>
              <a:rPr lang="en-GB" dirty="0"/>
              <a:t>From projects to products</a:t>
            </a:r>
            <a:endParaRPr lang="en-FI" dirty="0"/>
          </a:p>
        </p:txBody>
      </p:sp>
      <p:sp>
        <p:nvSpPr>
          <p:cNvPr id="4" name="Rectangle: Rounded Corners 3">
            <a:extLst>
              <a:ext uri="{FF2B5EF4-FFF2-40B4-BE49-F238E27FC236}">
                <a16:creationId xmlns:a16="http://schemas.microsoft.com/office/drawing/2014/main" id="{04C89172-B1D0-9BF8-2153-0D13BBED4D3E}"/>
              </a:ext>
            </a:extLst>
          </p:cNvPr>
          <p:cNvSpPr/>
          <p:nvPr/>
        </p:nvSpPr>
        <p:spPr>
          <a:xfrm>
            <a:off x="717550" y="2505075"/>
            <a:ext cx="3387725" cy="85963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1" dirty="0"/>
              <a:t>Demand-driven value delivery</a:t>
            </a:r>
            <a:endParaRPr lang="en-FI" sz="2000" b="1" dirty="0"/>
          </a:p>
        </p:txBody>
      </p:sp>
      <p:sp>
        <p:nvSpPr>
          <p:cNvPr id="5" name="Rectangle: Rounded Corners 4">
            <a:extLst>
              <a:ext uri="{FF2B5EF4-FFF2-40B4-BE49-F238E27FC236}">
                <a16:creationId xmlns:a16="http://schemas.microsoft.com/office/drawing/2014/main" id="{8F8ABDD4-4D2E-D538-A23D-4D2A1C8A66EB}"/>
              </a:ext>
            </a:extLst>
          </p:cNvPr>
          <p:cNvSpPr/>
          <p:nvPr/>
        </p:nvSpPr>
        <p:spPr>
          <a:xfrm>
            <a:off x="4374355" y="2505073"/>
            <a:ext cx="3387725" cy="85963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1" dirty="0"/>
              <a:t>Product ownership</a:t>
            </a:r>
            <a:endParaRPr lang="en-FI" sz="2000" b="1" dirty="0"/>
          </a:p>
        </p:txBody>
      </p:sp>
      <p:sp>
        <p:nvSpPr>
          <p:cNvPr id="6" name="Rectangle: Rounded Corners 5">
            <a:extLst>
              <a:ext uri="{FF2B5EF4-FFF2-40B4-BE49-F238E27FC236}">
                <a16:creationId xmlns:a16="http://schemas.microsoft.com/office/drawing/2014/main" id="{A36709C1-5754-3A37-333F-F4B0C1915DB7}"/>
              </a:ext>
            </a:extLst>
          </p:cNvPr>
          <p:cNvSpPr/>
          <p:nvPr/>
        </p:nvSpPr>
        <p:spPr>
          <a:xfrm>
            <a:off x="8031160" y="2505074"/>
            <a:ext cx="3387725" cy="85963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1" dirty="0"/>
              <a:t>Loosely coupled architecture</a:t>
            </a:r>
            <a:endParaRPr lang="en-FI" sz="2000" b="1" dirty="0"/>
          </a:p>
        </p:txBody>
      </p:sp>
      <p:sp>
        <p:nvSpPr>
          <p:cNvPr id="7" name="Rectangle 6" descr="Disconnected">
            <a:extLst>
              <a:ext uri="{FF2B5EF4-FFF2-40B4-BE49-F238E27FC236}">
                <a16:creationId xmlns:a16="http://schemas.microsoft.com/office/drawing/2014/main" id="{6DEE9849-BA8E-0CDF-0F29-F0E8F46C09B7}"/>
              </a:ext>
            </a:extLst>
          </p:cNvPr>
          <p:cNvSpPr/>
          <p:nvPr/>
        </p:nvSpPr>
        <p:spPr>
          <a:xfrm>
            <a:off x="9263059" y="1637617"/>
            <a:ext cx="914400" cy="85963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FI"/>
          </a:p>
        </p:txBody>
      </p:sp>
      <p:pic>
        <p:nvPicPr>
          <p:cNvPr id="9" name="Graphic 8" descr="Money with solid fill">
            <a:extLst>
              <a:ext uri="{FF2B5EF4-FFF2-40B4-BE49-F238E27FC236}">
                <a16:creationId xmlns:a16="http://schemas.microsoft.com/office/drawing/2014/main" id="{F95E6F15-AAFA-4B62-5D96-0969003B38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8976" y="1610233"/>
            <a:ext cx="914400" cy="914400"/>
          </a:xfrm>
          <a:prstGeom prst="rect">
            <a:avLst/>
          </a:prstGeom>
        </p:spPr>
      </p:pic>
      <p:pic>
        <p:nvPicPr>
          <p:cNvPr id="13" name="Graphic 12" descr="Hierarchy with solid fill">
            <a:extLst>
              <a:ext uri="{FF2B5EF4-FFF2-40B4-BE49-F238E27FC236}">
                <a16:creationId xmlns:a16="http://schemas.microsoft.com/office/drawing/2014/main" id="{C106A379-D5A1-2D94-D28E-576FC656C3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6254" y="1610233"/>
            <a:ext cx="914400" cy="914400"/>
          </a:xfrm>
          <a:prstGeom prst="rect">
            <a:avLst/>
          </a:prstGeom>
        </p:spPr>
      </p:pic>
    </p:spTree>
    <p:extLst>
      <p:ext uri="{BB962C8B-B14F-4D97-AF65-F5344CB8AC3E}">
        <p14:creationId xmlns:p14="http://schemas.microsoft.com/office/powerpoint/2010/main" val="271109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C065E-0FDC-3131-AD86-724AB467A4D9}"/>
              </a:ext>
            </a:extLst>
          </p:cNvPr>
          <p:cNvSpPr>
            <a:spLocks noGrp="1"/>
          </p:cNvSpPr>
          <p:nvPr>
            <p:ph type="title"/>
          </p:nvPr>
        </p:nvSpPr>
        <p:spPr/>
        <p:txBody>
          <a:bodyPr/>
          <a:lstStyle/>
          <a:p>
            <a:r>
              <a:rPr lang="en-GB" dirty="0"/>
              <a:t>About me</a:t>
            </a:r>
            <a:endParaRPr lang="en-FI" dirty="0"/>
          </a:p>
        </p:txBody>
      </p:sp>
      <p:pic>
        <p:nvPicPr>
          <p:cNvPr id="5" name="Google Shape;102;p19">
            <a:extLst>
              <a:ext uri="{FF2B5EF4-FFF2-40B4-BE49-F238E27FC236}">
                <a16:creationId xmlns:a16="http://schemas.microsoft.com/office/drawing/2014/main" id="{DC12F528-1ECA-69CC-7C30-AF4FA526E61E}"/>
              </a:ext>
            </a:extLst>
          </p:cNvPr>
          <p:cNvPicPr preferRelativeResize="0"/>
          <p:nvPr/>
        </p:nvPicPr>
        <p:blipFill rotWithShape="1">
          <a:blip r:embed="rId2">
            <a:alphaModFix/>
          </a:blip>
          <a:srcRect/>
          <a:stretch/>
        </p:blipFill>
        <p:spPr>
          <a:xfrm>
            <a:off x="8684107" y="1808712"/>
            <a:ext cx="2859576" cy="2859576"/>
          </a:xfrm>
          <a:prstGeom prst="rect">
            <a:avLst/>
          </a:prstGeom>
          <a:noFill/>
          <a:ln>
            <a:noFill/>
          </a:ln>
        </p:spPr>
      </p:pic>
      <p:pic>
        <p:nvPicPr>
          <p:cNvPr id="6" name="Google Shape;104;p19">
            <a:extLst>
              <a:ext uri="{FF2B5EF4-FFF2-40B4-BE49-F238E27FC236}">
                <a16:creationId xmlns:a16="http://schemas.microsoft.com/office/drawing/2014/main" id="{1ACACEEA-67BF-54AD-FEA1-D41A58EB79D6}"/>
              </a:ext>
            </a:extLst>
          </p:cNvPr>
          <p:cNvPicPr preferRelativeResize="0"/>
          <p:nvPr/>
        </p:nvPicPr>
        <p:blipFill>
          <a:blip r:embed="rId3">
            <a:alphaModFix/>
          </a:blip>
          <a:stretch>
            <a:fillRect/>
          </a:stretch>
        </p:blipFill>
        <p:spPr>
          <a:xfrm>
            <a:off x="8893188" y="4813879"/>
            <a:ext cx="2441400" cy="769600"/>
          </a:xfrm>
          <a:prstGeom prst="rect">
            <a:avLst/>
          </a:prstGeom>
          <a:noFill/>
          <a:ln>
            <a:noFill/>
          </a:ln>
        </p:spPr>
      </p:pic>
      <p:sp>
        <p:nvSpPr>
          <p:cNvPr id="7" name="Google Shape;100;p19">
            <a:extLst>
              <a:ext uri="{FF2B5EF4-FFF2-40B4-BE49-F238E27FC236}">
                <a16:creationId xmlns:a16="http://schemas.microsoft.com/office/drawing/2014/main" id="{6DB3E196-0713-EAF3-A372-812E8BA35308}"/>
              </a:ext>
            </a:extLst>
          </p:cNvPr>
          <p:cNvSpPr/>
          <p:nvPr/>
        </p:nvSpPr>
        <p:spPr>
          <a:xfrm>
            <a:off x="867874" y="1538274"/>
            <a:ext cx="3975600" cy="538175"/>
          </a:xfrm>
          <a:prstGeom prst="rect">
            <a:avLst/>
          </a:prstGeom>
          <a:noFill/>
          <a:ln>
            <a:noFill/>
          </a:ln>
        </p:spPr>
        <p:txBody>
          <a:bodyPr spcFirstLastPara="1" wrap="square" lIns="0" tIns="0" rIns="0" bIns="0" anchor="t" anchorCtr="0">
            <a:noAutofit/>
          </a:bodyPr>
          <a:lstStyle/>
          <a:p>
            <a:pPr marL="0" marR="0" lvl="0" indent="0" algn="l" rtl="0">
              <a:lnSpc>
                <a:spcPct val="155000"/>
              </a:lnSpc>
              <a:spcBef>
                <a:spcPts val="0"/>
              </a:spcBef>
              <a:spcAft>
                <a:spcPts val="0"/>
              </a:spcAft>
              <a:buNone/>
            </a:pPr>
            <a:r>
              <a:rPr lang="en" sz="2000" b="1" dirty="0">
                <a:latin typeface="Arial" panose="020B0604020202020204" pitchFamily="34" charset="0"/>
                <a:ea typeface="Poppins SemiBold"/>
                <a:cs typeface="Arial" panose="020B0604020202020204" pitchFamily="34" charset="0"/>
                <a:sym typeface="Poppins SemiBold"/>
              </a:rPr>
              <a:t>Juha Korpela</a:t>
            </a:r>
            <a:endParaRPr sz="20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8" name="Google Shape;103;p19">
            <a:extLst>
              <a:ext uri="{FF2B5EF4-FFF2-40B4-BE49-F238E27FC236}">
                <a16:creationId xmlns:a16="http://schemas.microsoft.com/office/drawing/2014/main" id="{1EC3FE7A-431F-D0C5-B5A4-4D9F5E5CB992}"/>
              </a:ext>
            </a:extLst>
          </p:cNvPr>
          <p:cNvSpPr/>
          <p:nvPr/>
        </p:nvSpPr>
        <p:spPr>
          <a:xfrm>
            <a:off x="748497" y="1973250"/>
            <a:ext cx="7670884" cy="4154500"/>
          </a:xfrm>
          <a:prstGeom prst="rect">
            <a:avLst/>
          </a:prstGeom>
          <a:noFill/>
          <a:ln>
            <a:noFill/>
          </a:ln>
        </p:spPr>
        <p:txBody>
          <a:bodyPr spcFirstLastPara="1" wrap="square" lIns="0" tIns="0" rIns="0" bIns="0" anchor="t" anchorCtr="0">
            <a:normAutofit/>
          </a:bodyPr>
          <a:lstStyle/>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Based in Helsinki, Finland</a:t>
            </a: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15+ years in Data Management in a variety of industries with diverse expertise:</a:t>
            </a:r>
            <a:endParaRPr sz="1600" dirty="0">
              <a:solidFill>
                <a:schemeClr val="dk1"/>
              </a:solidFill>
              <a:latin typeface="Arial" panose="020B0604020202020204" pitchFamily="34" charset="0"/>
              <a:ea typeface="Poppins"/>
              <a:cs typeface="Arial" panose="020B0604020202020204" pitchFamily="34" charset="0"/>
              <a:sym typeface="Poppins"/>
            </a:endParaRPr>
          </a:p>
          <a:p>
            <a:pPr marL="914400" lvl="1" indent="-304800">
              <a:buClr>
                <a:schemeClr val="dk1"/>
              </a:buClr>
              <a:buSzPts val="1200"/>
              <a:buFont typeface="Poppins"/>
              <a:buChar char="○"/>
            </a:pPr>
            <a:r>
              <a:rPr lang="en-GB" sz="1400" dirty="0">
                <a:solidFill>
                  <a:schemeClr val="dk1"/>
                </a:solidFill>
                <a:latin typeface="Arial" panose="020B0604020202020204" pitchFamily="34" charset="0"/>
                <a:ea typeface="Poppins"/>
                <a:cs typeface="Arial" panose="020B0604020202020204" pitchFamily="34" charset="0"/>
                <a:sym typeface="Poppins"/>
              </a:rPr>
              <a:t>Data Products</a:t>
            </a:r>
          </a:p>
          <a:p>
            <a:pPr marL="914400" lvl="1" indent="-304800" algn="l" rtl="0">
              <a:spcBef>
                <a:spcPts val="0"/>
              </a:spcBef>
              <a:spcAft>
                <a:spcPts val="0"/>
              </a:spcAft>
              <a:buClr>
                <a:schemeClr val="dk1"/>
              </a:buClr>
              <a:buSzPts val="1200"/>
              <a:buFont typeface="Poppins"/>
              <a:buChar char="○"/>
            </a:pPr>
            <a:r>
              <a:rPr lang="en" sz="1400" dirty="0">
                <a:solidFill>
                  <a:schemeClr val="dk1"/>
                </a:solidFill>
                <a:latin typeface="Arial" panose="020B0604020202020204" pitchFamily="34" charset="0"/>
                <a:ea typeface="Poppins"/>
                <a:cs typeface="Arial" panose="020B0604020202020204" pitchFamily="34" charset="0"/>
                <a:sym typeface="Poppins"/>
              </a:rPr>
              <a:t>Data Governance</a:t>
            </a:r>
            <a:endParaRPr sz="1400" dirty="0">
              <a:solidFill>
                <a:schemeClr val="dk1"/>
              </a:solidFill>
              <a:latin typeface="Arial" panose="020B0604020202020204" pitchFamily="34" charset="0"/>
              <a:ea typeface="Poppins"/>
              <a:cs typeface="Arial" panose="020B0604020202020204" pitchFamily="34" charset="0"/>
              <a:sym typeface="Poppins"/>
            </a:endParaRPr>
          </a:p>
          <a:p>
            <a:pPr marL="914400" lvl="1" indent="-304800" algn="l" rtl="0">
              <a:spcBef>
                <a:spcPts val="0"/>
              </a:spcBef>
              <a:spcAft>
                <a:spcPts val="0"/>
              </a:spcAft>
              <a:buClr>
                <a:schemeClr val="dk1"/>
              </a:buClr>
              <a:buSzPts val="1200"/>
              <a:buFont typeface="Poppins"/>
              <a:buChar char="○"/>
            </a:pPr>
            <a:r>
              <a:rPr lang="en" sz="1400" dirty="0">
                <a:solidFill>
                  <a:schemeClr val="dk1"/>
                </a:solidFill>
                <a:latin typeface="Arial" panose="020B0604020202020204" pitchFamily="34" charset="0"/>
                <a:ea typeface="Poppins"/>
                <a:cs typeface="Arial" panose="020B0604020202020204" pitchFamily="34" charset="0"/>
                <a:sym typeface="Poppins"/>
              </a:rPr>
              <a:t>Data Modeling</a:t>
            </a:r>
            <a:endParaRPr sz="1400" dirty="0">
              <a:solidFill>
                <a:schemeClr val="dk1"/>
              </a:solidFill>
              <a:latin typeface="Arial" panose="020B0604020202020204" pitchFamily="34" charset="0"/>
              <a:ea typeface="Poppins"/>
              <a:cs typeface="Arial" panose="020B0604020202020204" pitchFamily="34" charset="0"/>
              <a:sym typeface="Poppins"/>
            </a:endParaRPr>
          </a:p>
          <a:p>
            <a:pPr marL="914400" lvl="1" indent="-304800" algn="l" rtl="0">
              <a:spcBef>
                <a:spcPts val="0"/>
              </a:spcBef>
              <a:spcAft>
                <a:spcPts val="0"/>
              </a:spcAft>
              <a:buClr>
                <a:schemeClr val="dk1"/>
              </a:buClr>
              <a:buSzPts val="1200"/>
              <a:buFont typeface="Poppins"/>
              <a:buChar char="○"/>
            </a:pPr>
            <a:r>
              <a:rPr lang="en" sz="1400" dirty="0">
                <a:solidFill>
                  <a:schemeClr val="dk1"/>
                </a:solidFill>
                <a:latin typeface="Arial" panose="020B0604020202020204" pitchFamily="34" charset="0"/>
                <a:ea typeface="Poppins"/>
                <a:cs typeface="Arial" panose="020B0604020202020204" pitchFamily="34" charset="0"/>
                <a:sym typeface="Poppins"/>
              </a:rPr>
              <a:t>Data Engineering</a:t>
            </a:r>
            <a:endParaRPr sz="1400" dirty="0">
              <a:solidFill>
                <a:schemeClr val="dk1"/>
              </a:solidFill>
              <a:latin typeface="Arial" panose="020B0604020202020204" pitchFamily="34" charset="0"/>
              <a:ea typeface="Poppins"/>
              <a:cs typeface="Arial" panose="020B0604020202020204" pitchFamily="34" charset="0"/>
              <a:sym typeface="Poppins"/>
            </a:endParaRPr>
          </a:p>
          <a:p>
            <a:pPr marL="914400" lvl="1" indent="-304800" algn="l" rtl="0">
              <a:spcBef>
                <a:spcPts val="0"/>
              </a:spcBef>
              <a:spcAft>
                <a:spcPts val="0"/>
              </a:spcAft>
              <a:buClr>
                <a:schemeClr val="dk1"/>
              </a:buClr>
              <a:buSzPts val="1200"/>
              <a:buFont typeface="Poppins"/>
              <a:buChar char="○"/>
            </a:pPr>
            <a:r>
              <a:rPr lang="en" sz="1400" dirty="0">
                <a:solidFill>
                  <a:schemeClr val="dk1"/>
                </a:solidFill>
                <a:latin typeface="Arial" panose="020B0604020202020204" pitchFamily="34" charset="0"/>
                <a:ea typeface="Poppins"/>
                <a:cs typeface="Arial" panose="020B0604020202020204" pitchFamily="34" charset="0"/>
                <a:sym typeface="Poppins"/>
              </a:rPr>
              <a:t>Data Strategy</a:t>
            </a: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Entrepreneur &amp; Consultant @ </a:t>
            </a:r>
            <a:r>
              <a:rPr lang="en" sz="1600" dirty="0">
                <a:solidFill>
                  <a:schemeClr val="dk1"/>
                </a:solidFill>
                <a:latin typeface="Arial" panose="020B0604020202020204" pitchFamily="34" charset="0"/>
                <a:ea typeface="Poppins"/>
                <a:cs typeface="Arial" panose="020B0604020202020204" pitchFamily="34" charset="0"/>
                <a:sym typeface="Poppins"/>
                <a:hlinkClick r:id="rId4"/>
              </a:rPr>
              <a:t>Datakor Consulting</a:t>
            </a:r>
            <a:endParaRPr lang="en" sz="1600" dirty="0">
              <a:solidFill>
                <a:schemeClr val="dk1"/>
              </a:solidFill>
              <a:latin typeface="Arial" panose="020B0604020202020204" pitchFamily="34" charset="0"/>
              <a:ea typeface="Poppins"/>
              <a:cs typeface="Arial" panose="020B0604020202020204" pitchFamily="34" charset="0"/>
              <a:sym typeface="Poppins"/>
            </a:endParaRP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Founder &amp; Chairman @ </a:t>
            </a:r>
            <a:r>
              <a:rPr lang="en" sz="1600" dirty="0">
                <a:solidFill>
                  <a:schemeClr val="dk1"/>
                </a:solidFill>
                <a:latin typeface="Arial" panose="020B0604020202020204" pitchFamily="34" charset="0"/>
                <a:ea typeface="Poppins"/>
                <a:cs typeface="Arial" panose="020B0604020202020204" pitchFamily="34" charset="0"/>
                <a:sym typeface="Poppins"/>
                <a:hlinkClick r:id="rId5"/>
              </a:rPr>
              <a:t>Helsinki Data Week</a:t>
            </a:r>
            <a:endParaRPr lang="en" sz="1600" dirty="0">
              <a:solidFill>
                <a:schemeClr val="dk1"/>
              </a:solidFill>
              <a:latin typeface="Arial" panose="020B0604020202020204" pitchFamily="34" charset="0"/>
              <a:ea typeface="Poppins"/>
              <a:cs typeface="Arial" panose="020B0604020202020204" pitchFamily="34" charset="0"/>
              <a:sym typeface="Poppins"/>
            </a:endParaRP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Podcast host @ </a:t>
            </a:r>
            <a:r>
              <a:rPr lang="en" sz="1600" dirty="0">
                <a:solidFill>
                  <a:schemeClr val="dk1"/>
                </a:solidFill>
                <a:latin typeface="Arial" panose="020B0604020202020204" pitchFamily="34" charset="0"/>
                <a:ea typeface="Poppins"/>
                <a:cs typeface="Arial" panose="020B0604020202020204" pitchFamily="34" charset="0"/>
                <a:sym typeface="Poppins"/>
                <a:hlinkClick r:id="rId6"/>
              </a:rPr>
              <a:t>Helsinki Data Mafia</a:t>
            </a:r>
            <a:endParaRPr sz="1600" dirty="0">
              <a:solidFill>
                <a:schemeClr val="dk1"/>
              </a:solidFill>
              <a:latin typeface="Arial" panose="020B0604020202020204" pitchFamily="34" charset="0"/>
              <a:ea typeface="Poppins"/>
              <a:cs typeface="Arial" panose="020B0604020202020204" pitchFamily="34" charset="0"/>
              <a:sym typeface="Poppins"/>
            </a:endParaRP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Speaker: Data Day Texas, IRM UK Enterprise Data, Data Mesh Live...</a:t>
            </a: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ex-CPO @ Ellie Technologies Inc.</a:t>
            </a:r>
            <a:endParaRPr sz="1600" dirty="0">
              <a:solidFill>
                <a:schemeClr val="dk1"/>
              </a:solidFill>
              <a:latin typeface="Arial" panose="020B0604020202020204" pitchFamily="34" charset="0"/>
              <a:ea typeface="Poppins"/>
              <a:cs typeface="Arial" panose="020B0604020202020204" pitchFamily="34" charset="0"/>
              <a:sym typeface="Poppins"/>
            </a:endParaRPr>
          </a:p>
          <a:p>
            <a:pPr marL="457200" lvl="0" indent="-304800" algn="l" rtl="0">
              <a:lnSpc>
                <a:spcPct val="150000"/>
              </a:lnSpc>
              <a:spcBef>
                <a:spcPts val="0"/>
              </a:spcBef>
              <a:spcAft>
                <a:spcPts val="0"/>
              </a:spcAft>
              <a:buClr>
                <a:srgbClr val="3D50FF"/>
              </a:buClr>
              <a:buSzPts val="1200"/>
              <a:buFont typeface="Poppins"/>
              <a:buChar char="●"/>
            </a:pPr>
            <a:r>
              <a:rPr lang="en" sz="1600" dirty="0">
                <a:solidFill>
                  <a:schemeClr val="dk1"/>
                </a:solidFill>
                <a:latin typeface="Arial" panose="020B0604020202020204" pitchFamily="34" charset="0"/>
                <a:ea typeface="Poppins"/>
                <a:cs typeface="Arial" panose="020B0604020202020204" pitchFamily="34" charset="0"/>
                <a:sym typeface="Poppins"/>
              </a:rPr>
              <a:t>ex-Head of Data Platform @ UPM-Kymmene Oyj</a:t>
            </a:r>
          </a:p>
        </p:txBody>
      </p:sp>
      <p:sp>
        <p:nvSpPr>
          <p:cNvPr id="10" name="TextBox 9">
            <a:extLst>
              <a:ext uri="{FF2B5EF4-FFF2-40B4-BE49-F238E27FC236}">
                <a16:creationId xmlns:a16="http://schemas.microsoft.com/office/drawing/2014/main" id="{641805C4-8A8C-C7D6-03A1-2F9B3D03189A}"/>
              </a:ext>
            </a:extLst>
          </p:cNvPr>
          <p:cNvSpPr txBox="1"/>
          <p:nvPr/>
        </p:nvSpPr>
        <p:spPr>
          <a:xfrm>
            <a:off x="9029632" y="5726440"/>
            <a:ext cx="2168512" cy="523220"/>
          </a:xfrm>
          <a:prstGeom prst="rect">
            <a:avLst/>
          </a:prstGeom>
          <a:noFill/>
        </p:spPr>
        <p:txBody>
          <a:bodyPr wrap="square">
            <a:spAutoFit/>
          </a:bodyPr>
          <a:lstStyle/>
          <a:p>
            <a:pPr algn="ctr"/>
            <a:r>
              <a:rPr lang="en-GB" sz="1400" dirty="0"/>
              <a:t>Follow me on LinkedIn:</a:t>
            </a:r>
          </a:p>
          <a:p>
            <a:pPr algn="ctr"/>
            <a:r>
              <a:rPr lang="en-FI" sz="1400" u="sng" dirty="0">
                <a:solidFill>
                  <a:schemeClr val="accent1"/>
                </a:solidFill>
              </a:rPr>
              <a:t>linkedin.com/in/</a:t>
            </a:r>
            <a:r>
              <a:rPr lang="en-FI" sz="1400" u="sng" dirty="0" err="1">
                <a:solidFill>
                  <a:schemeClr val="accent1"/>
                </a:solidFill>
              </a:rPr>
              <a:t>jkorpela</a:t>
            </a:r>
            <a:endParaRPr lang="en-GB" sz="1400" u="sng" dirty="0">
              <a:solidFill>
                <a:schemeClr val="accent1"/>
              </a:solidFill>
            </a:endParaRPr>
          </a:p>
        </p:txBody>
      </p:sp>
    </p:spTree>
    <p:extLst>
      <p:ext uri="{BB962C8B-B14F-4D97-AF65-F5344CB8AC3E}">
        <p14:creationId xmlns:p14="http://schemas.microsoft.com/office/powerpoint/2010/main" val="332572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D7FB-5AF7-C07D-F3D9-284274DE2390}"/>
              </a:ext>
            </a:extLst>
          </p:cNvPr>
          <p:cNvSpPr>
            <a:spLocks noGrp="1"/>
          </p:cNvSpPr>
          <p:nvPr>
            <p:ph type="title"/>
          </p:nvPr>
        </p:nvSpPr>
        <p:spPr/>
        <p:txBody>
          <a:bodyPr/>
          <a:lstStyle/>
          <a:p>
            <a:r>
              <a:rPr lang="en-US" dirty="0"/>
              <a:t>What is a “Data Product”? My definition!</a:t>
            </a:r>
          </a:p>
        </p:txBody>
      </p:sp>
      <p:sp>
        <p:nvSpPr>
          <p:cNvPr id="4" name="Rectangle: Rounded Corners 3">
            <a:extLst>
              <a:ext uri="{FF2B5EF4-FFF2-40B4-BE49-F238E27FC236}">
                <a16:creationId xmlns:a16="http://schemas.microsoft.com/office/drawing/2014/main" id="{6FBDC3EB-1B37-8BDD-DC44-E0AE88CEED97}"/>
              </a:ext>
            </a:extLst>
          </p:cNvPr>
          <p:cNvSpPr/>
          <p:nvPr/>
        </p:nvSpPr>
        <p:spPr>
          <a:xfrm>
            <a:off x="6794500" y="2762311"/>
            <a:ext cx="3321050" cy="216535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00A7D8-F893-0229-2016-3E4CA759186A}"/>
              </a:ext>
            </a:extLst>
          </p:cNvPr>
          <p:cNvSpPr txBox="1"/>
          <p:nvPr/>
        </p:nvSpPr>
        <p:spPr>
          <a:xfrm>
            <a:off x="7399335" y="2362201"/>
            <a:ext cx="2304721" cy="461665"/>
          </a:xfrm>
          <a:prstGeom prst="rect">
            <a:avLst/>
          </a:prstGeom>
          <a:noFill/>
        </p:spPr>
        <p:txBody>
          <a:bodyPr wrap="square" rtlCol="0">
            <a:spAutoFit/>
          </a:bodyPr>
          <a:lstStyle/>
          <a:p>
            <a:pPr algn="ctr"/>
            <a:r>
              <a:rPr lang="en-US" sz="2400" dirty="0">
                <a:solidFill>
                  <a:schemeClr val="tx2"/>
                </a:solidFill>
              </a:rPr>
              <a:t>DATA PRODUCT</a:t>
            </a:r>
          </a:p>
        </p:txBody>
      </p:sp>
      <p:sp>
        <p:nvSpPr>
          <p:cNvPr id="6" name="Rectangle: Rounded Corners 5">
            <a:extLst>
              <a:ext uri="{FF2B5EF4-FFF2-40B4-BE49-F238E27FC236}">
                <a16:creationId xmlns:a16="http://schemas.microsoft.com/office/drawing/2014/main" id="{8861D9FE-AC91-0EC3-C564-9D5DE9F7212C}"/>
              </a:ext>
            </a:extLst>
          </p:cNvPr>
          <p:cNvSpPr/>
          <p:nvPr/>
        </p:nvSpPr>
        <p:spPr>
          <a:xfrm>
            <a:off x="6588126" y="3000437"/>
            <a:ext cx="438152" cy="168909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ctr"/>
          <a:lstStyle/>
          <a:p>
            <a:pPr algn="ctr"/>
            <a:r>
              <a:rPr lang="en-US" sz="1400" dirty="0"/>
              <a:t>INPUT</a:t>
            </a:r>
          </a:p>
        </p:txBody>
      </p:sp>
      <p:sp>
        <p:nvSpPr>
          <p:cNvPr id="7" name="Rectangle: Rounded Corners 6">
            <a:extLst>
              <a:ext uri="{FF2B5EF4-FFF2-40B4-BE49-F238E27FC236}">
                <a16:creationId xmlns:a16="http://schemas.microsoft.com/office/drawing/2014/main" id="{0C0AE403-54FC-E745-BD2D-7B3B6A930264}"/>
              </a:ext>
            </a:extLst>
          </p:cNvPr>
          <p:cNvSpPr/>
          <p:nvPr/>
        </p:nvSpPr>
        <p:spPr>
          <a:xfrm>
            <a:off x="9883772" y="3000437"/>
            <a:ext cx="438152" cy="1689099"/>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ctr"/>
          <a:lstStyle/>
          <a:p>
            <a:pPr algn="ctr"/>
            <a:r>
              <a:rPr lang="en-US" sz="1400" dirty="0"/>
              <a:t>OUTPUT</a:t>
            </a:r>
          </a:p>
        </p:txBody>
      </p:sp>
      <p:sp>
        <p:nvSpPr>
          <p:cNvPr id="8" name="Rectangle 7">
            <a:extLst>
              <a:ext uri="{FF2B5EF4-FFF2-40B4-BE49-F238E27FC236}">
                <a16:creationId xmlns:a16="http://schemas.microsoft.com/office/drawing/2014/main" id="{AE269089-2A83-A89E-3412-9F9B5A0CC3C1}"/>
              </a:ext>
            </a:extLst>
          </p:cNvPr>
          <p:cNvSpPr/>
          <p:nvPr/>
        </p:nvSpPr>
        <p:spPr>
          <a:xfrm>
            <a:off x="7263607" y="3261640"/>
            <a:ext cx="559593" cy="3221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73E59DF-AF51-A808-D4DA-CCEB55B75F36}"/>
              </a:ext>
            </a:extLst>
          </p:cNvPr>
          <p:cNvSpPr/>
          <p:nvPr/>
        </p:nvSpPr>
        <p:spPr>
          <a:xfrm>
            <a:off x="7263607" y="4083112"/>
            <a:ext cx="559593" cy="3221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EAFF164-A15E-C46C-FCE4-2907B2AB4119}"/>
              </a:ext>
            </a:extLst>
          </p:cNvPr>
          <p:cNvSpPr/>
          <p:nvPr/>
        </p:nvSpPr>
        <p:spPr>
          <a:xfrm>
            <a:off x="8168881" y="3683915"/>
            <a:ext cx="559593" cy="32214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Cylinder 10">
            <a:extLst>
              <a:ext uri="{FF2B5EF4-FFF2-40B4-BE49-F238E27FC236}">
                <a16:creationId xmlns:a16="http://schemas.microsoft.com/office/drawing/2014/main" id="{906B2C9A-97AA-6A07-99FD-EC6F6A64DA7C}"/>
              </a:ext>
            </a:extLst>
          </p:cNvPr>
          <p:cNvSpPr/>
          <p:nvPr/>
        </p:nvSpPr>
        <p:spPr>
          <a:xfrm>
            <a:off x="9137848" y="3644931"/>
            <a:ext cx="336550" cy="400110"/>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4808402-E497-14F5-3EEF-6F73298552F7}"/>
              </a:ext>
            </a:extLst>
          </p:cNvPr>
          <p:cNvCxnSpPr>
            <a:cxnSpLocks/>
            <a:endCxn id="8" idx="1"/>
          </p:cNvCxnSpPr>
          <p:nvPr/>
        </p:nvCxnSpPr>
        <p:spPr>
          <a:xfrm>
            <a:off x="7026278" y="3422711"/>
            <a:ext cx="237329"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35E279A-3B5A-6BF6-29E7-E574BC97FF15}"/>
              </a:ext>
            </a:extLst>
          </p:cNvPr>
          <p:cNvCxnSpPr>
            <a:cxnSpLocks/>
            <a:endCxn id="9" idx="1"/>
          </p:cNvCxnSpPr>
          <p:nvPr/>
        </p:nvCxnSpPr>
        <p:spPr>
          <a:xfrm>
            <a:off x="6962782" y="4244182"/>
            <a:ext cx="300825" cy="1"/>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A785125-011F-74F7-BBAD-F9EDD14EC6FE}"/>
              </a:ext>
            </a:extLst>
          </p:cNvPr>
          <p:cNvCxnSpPr>
            <a:cxnSpLocks/>
            <a:stCxn id="9" idx="3"/>
            <a:endCxn id="10" idx="1"/>
          </p:cNvCxnSpPr>
          <p:nvPr/>
        </p:nvCxnSpPr>
        <p:spPr>
          <a:xfrm flipV="1">
            <a:off x="7823200" y="3844986"/>
            <a:ext cx="345681" cy="399197"/>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99E39B7-6DFD-82F3-19AB-40AC9ACE3F94}"/>
              </a:ext>
            </a:extLst>
          </p:cNvPr>
          <p:cNvCxnSpPr>
            <a:cxnSpLocks/>
            <a:stCxn id="10" idx="1"/>
            <a:endCxn id="8" idx="3"/>
          </p:cNvCxnSpPr>
          <p:nvPr/>
        </p:nvCxnSpPr>
        <p:spPr>
          <a:xfrm flipH="1" flipV="1">
            <a:off x="7823200" y="3422711"/>
            <a:ext cx="345681" cy="422275"/>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18B1EC-5658-45F6-76C1-12D945B79D0E}"/>
              </a:ext>
            </a:extLst>
          </p:cNvPr>
          <p:cNvCxnSpPr>
            <a:cxnSpLocks/>
            <a:stCxn id="11" idx="2"/>
            <a:endCxn id="10" idx="3"/>
          </p:cNvCxnSpPr>
          <p:nvPr/>
        </p:nvCxnSpPr>
        <p:spPr>
          <a:xfrm flipH="1">
            <a:off x="8728474" y="3844986"/>
            <a:ext cx="409374"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4D5B7D6-A7A2-0F93-4C6E-202B996EA405}"/>
              </a:ext>
            </a:extLst>
          </p:cNvPr>
          <p:cNvCxnSpPr>
            <a:cxnSpLocks/>
            <a:stCxn id="7" idx="1"/>
            <a:endCxn id="11" idx="4"/>
          </p:cNvCxnSpPr>
          <p:nvPr/>
        </p:nvCxnSpPr>
        <p:spPr>
          <a:xfrm flipH="1" flipV="1">
            <a:off x="9474398" y="3844986"/>
            <a:ext cx="409374" cy="1"/>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5C8E96B-7FFC-9508-D4BE-84DD0CA2007B}"/>
              </a:ext>
            </a:extLst>
          </p:cNvPr>
          <p:cNvSpPr txBox="1"/>
          <p:nvPr/>
        </p:nvSpPr>
        <p:spPr>
          <a:xfrm>
            <a:off x="7996040" y="4204435"/>
            <a:ext cx="1620368" cy="276999"/>
          </a:xfrm>
          <a:prstGeom prst="rect">
            <a:avLst/>
          </a:prstGeom>
          <a:noFill/>
        </p:spPr>
        <p:txBody>
          <a:bodyPr wrap="square" rtlCol="0">
            <a:spAutoFit/>
          </a:bodyPr>
          <a:lstStyle/>
          <a:p>
            <a:pPr algn="ctr"/>
            <a:r>
              <a:rPr lang="en-US" sz="1200" dirty="0">
                <a:solidFill>
                  <a:schemeClr val="tx2"/>
                </a:solidFill>
              </a:rPr>
              <a:t>Internal components</a:t>
            </a:r>
          </a:p>
        </p:txBody>
      </p:sp>
      <p:sp>
        <p:nvSpPr>
          <p:cNvPr id="19" name="Oval 18">
            <a:extLst>
              <a:ext uri="{FF2B5EF4-FFF2-40B4-BE49-F238E27FC236}">
                <a16:creationId xmlns:a16="http://schemas.microsoft.com/office/drawing/2014/main" id="{707C79ED-89E1-A74A-97B5-D9E5671A92CB}"/>
              </a:ext>
            </a:extLst>
          </p:cNvPr>
          <p:cNvSpPr/>
          <p:nvPr/>
        </p:nvSpPr>
        <p:spPr>
          <a:xfrm>
            <a:off x="5922961" y="2463801"/>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71FEE8C-B018-C056-D78B-BC5A0900CE59}"/>
              </a:ext>
            </a:extLst>
          </p:cNvPr>
          <p:cNvSpPr/>
          <p:nvPr/>
        </p:nvSpPr>
        <p:spPr>
          <a:xfrm>
            <a:off x="10556872" y="2463801"/>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2D48B09-97C7-5436-0EE3-17FBEB1A7112}"/>
              </a:ext>
            </a:extLst>
          </p:cNvPr>
          <p:cNvSpPr/>
          <p:nvPr/>
        </p:nvSpPr>
        <p:spPr>
          <a:xfrm>
            <a:off x="5618164" y="3059906"/>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D376690-1D65-0952-0DD4-DD7990BA3CCA}"/>
              </a:ext>
            </a:extLst>
          </p:cNvPr>
          <p:cNvSpPr/>
          <p:nvPr/>
        </p:nvSpPr>
        <p:spPr>
          <a:xfrm>
            <a:off x="5618164" y="3924270"/>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306976F-C2F0-2C0C-9B4F-A495C7A8A4F5}"/>
              </a:ext>
            </a:extLst>
          </p:cNvPr>
          <p:cNvSpPr/>
          <p:nvPr/>
        </p:nvSpPr>
        <p:spPr>
          <a:xfrm>
            <a:off x="5924844" y="4629242"/>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74ECFB-C6F5-C27D-79C8-43AAEB9DC4F8}"/>
              </a:ext>
            </a:extLst>
          </p:cNvPr>
          <p:cNvSpPr/>
          <p:nvPr/>
        </p:nvSpPr>
        <p:spPr>
          <a:xfrm>
            <a:off x="10556872" y="4629242"/>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20DD70B-CF2E-D57B-18F4-28C857492366}"/>
              </a:ext>
            </a:extLst>
          </p:cNvPr>
          <p:cNvSpPr/>
          <p:nvPr/>
        </p:nvSpPr>
        <p:spPr>
          <a:xfrm>
            <a:off x="10922000" y="3924270"/>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F770297-0AA7-C1D3-05E8-EAAEBA46945D}"/>
              </a:ext>
            </a:extLst>
          </p:cNvPr>
          <p:cNvSpPr/>
          <p:nvPr/>
        </p:nvSpPr>
        <p:spPr>
          <a:xfrm>
            <a:off x="10930931" y="3059906"/>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6295B95C-B6EF-280E-209C-D7C68A8F7A19}"/>
              </a:ext>
            </a:extLst>
          </p:cNvPr>
          <p:cNvCxnSpPr>
            <a:cxnSpLocks/>
            <a:stCxn id="6" idx="1"/>
            <a:endCxn id="19" idx="5"/>
          </p:cNvCxnSpPr>
          <p:nvPr/>
        </p:nvCxnSpPr>
        <p:spPr>
          <a:xfrm flipH="1" flipV="1">
            <a:off x="6296945" y="2805316"/>
            <a:ext cx="291181" cy="1039671"/>
          </a:xfrm>
          <a:prstGeom prst="line">
            <a:avLst/>
          </a:prstGeom>
          <a:ln w="63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C31B72A-36E4-82CA-F903-64731899C352}"/>
              </a:ext>
            </a:extLst>
          </p:cNvPr>
          <p:cNvCxnSpPr>
            <a:cxnSpLocks/>
            <a:stCxn id="6" idx="1"/>
            <a:endCxn id="21" idx="6"/>
          </p:cNvCxnSpPr>
          <p:nvPr/>
        </p:nvCxnSpPr>
        <p:spPr>
          <a:xfrm flipH="1" flipV="1">
            <a:off x="6056314" y="3259961"/>
            <a:ext cx="531812" cy="585026"/>
          </a:xfrm>
          <a:prstGeom prst="line">
            <a:avLst/>
          </a:prstGeom>
          <a:ln w="63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5B75EF9-5D68-3B1D-0648-C591F76A7880}"/>
              </a:ext>
            </a:extLst>
          </p:cNvPr>
          <p:cNvCxnSpPr>
            <a:cxnSpLocks/>
            <a:stCxn id="6" idx="1"/>
            <a:endCxn id="22" idx="6"/>
          </p:cNvCxnSpPr>
          <p:nvPr/>
        </p:nvCxnSpPr>
        <p:spPr>
          <a:xfrm flipH="1">
            <a:off x="6056314" y="3844987"/>
            <a:ext cx="531812" cy="279338"/>
          </a:xfrm>
          <a:prstGeom prst="line">
            <a:avLst/>
          </a:prstGeom>
          <a:ln w="63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7FA9890-C65A-AE96-1E63-25CFEF11F750}"/>
              </a:ext>
            </a:extLst>
          </p:cNvPr>
          <p:cNvCxnSpPr>
            <a:cxnSpLocks/>
            <a:stCxn id="6" idx="1"/>
            <a:endCxn id="23" idx="7"/>
          </p:cNvCxnSpPr>
          <p:nvPr/>
        </p:nvCxnSpPr>
        <p:spPr>
          <a:xfrm flipH="1">
            <a:off x="6298828" y="3844987"/>
            <a:ext cx="289298" cy="842850"/>
          </a:xfrm>
          <a:prstGeom prst="line">
            <a:avLst/>
          </a:prstGeom>
          <a:ln w="63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A96AE5A-99FE-C8F0-F746-D785AC988527}"/>
              </a:ext>
            </a:extLst>
          </p:cNvPr>
          <p:cNvCxnSpPr>
            <a:cxnSpLocks/>
            <a:stCxn id="20" idx="3"/>
            <a:endCxn id="7" idx="3"/>
          </p:cNvCxnSpPr>
          <p:nvPr/>
        </p:nvCxnSpPr>
        <p:spPr>
          <a:xfrm flipH="1">
            <a:off x="10321924" y="2805316"/>
            <a:ext cx="299114" cy="1039671"/>
          </a:xfrm>
          <a:prstGeom prst="line">
            <a:avLst/>
          </a:prstGeom>
          <a:ln w="63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EFE340C-852E-7590-0063-D5D62EB683D5}"/>
              </a:ext>
            </a:extLst>
          </p:cNvPr>
          <p:cNvCxnSpPr>
            <a:cxnSpLocks/>
            <a:stCxn id="26" idx="2"/>
            <a:endCxn id="7" idx="3"/>
          </p:cNvCxnSpPr>
          <p:nvPr/>
        </p:nvCxnSpPr>
        <p:spPr>
          <a:xfrm flipH="1">
            <a:off x="10321924" y="3259961"/>
            <a:ext cx="609007" cy="585026"/>
          </a:xfrm>
          <a:prstGeom prst="line">
            <a:avLst/>
          </a:prstGeom>
          <a:ln w="63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5EAE46F-3D3C-5AB8-2F18-640F36AA00F5}"/>
              </a:ext>
            </a:extLst>
          </p:cNvPr>
          <p:cNvCxnSpPr>
            <a:cxnSpLocks/>
            <a:stCxn id="25" idx="2"/>
            <a:endCxn id="7" idx="3"/>
          </p:cNvCxnSpPr>
          <p:nvPr/>
        </p:nvCxnSpPr>
        <p:spPr>
          <a:xfrm flipH="1" flipV="1">
            <a:off x="10321924" y="3844987"/>
            <a:ext cx="600076" cy="279338"/>
          </a:xfrm>
          <a:prstGeom prst="line">
            <a:avLst/>
          </a:prstGeom>
          <a:ln w="63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D60D5C3-9DE7-2AA4-2414-BCDB21F9FB11}"/>
              </a:ext>
            </a:extLst>
          </p:cNvPr>
          <p:cNvCxnSpPr>
            <a:cxnSpLocks/>
            <a:stCxn id="24" idx="1"/>
            <a:endCxn id="7" idx="3"/>
          </p:cNvCxnSpPr>
          <p:nvPr/>
        </p:nvCxnSpPr>
        <p:spPr>
          <a:xfrm flipH="1" flipV="1">
            <a:off x="10321924" y="3844987"/>
            <a:ext cx="299114" cy="842850"/>
          </a:xfrm>
          <a:prstGeom prst="line">
            <a:avLst/>
          </a:prstGeom>
          <a:ln w="635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D4FD6305-1376-4EC2-0537-08FDE3641B1D}"/>
              </a:ext>
            </a:extLst>
          </p:cNvPr>
          <p:cNvSpPr txBox="1"/>
          <p:nvPr/>
        </p:nvSpPr>
        <p:spPr>
          <a:xfrm>
            <a:off x="5414332" y="2032203"/>
            <a:ext cx="1478358" cy="276999"/>
          </a:xfrm>
          <a:prstGeom prst="rect">
            <a:avLst/>
          </a:prstGeom>
          <a:noFill/>
        </p:spPr>
        <p:txBody>
          <a:bodyPr wrap="square" rtlCol="0">
            <a:spAutoFit/>
          </a:bodyPr>
          <a:lstStyle/>
          <a:p>
            <a:pPr algn="ctr"/>
            <a:r>
              <a:rPr lang="en-US" sz="1200" dirty="0"/>
              <a:t>Data sources</a:t>
            </a:r>
          </a:p>
        </p:txBody>
      </p:sp>
      <p:sp>
        <p:nvSpPr>
          <p:cNvPr id="36" name="TextBox 35">
            <a:extLst>
              <a:ext uri="{FF2B5EF4-FFF2-40B4-BE49-F238E27FC236}">
                <a16:creationId xmlns:a16="http://schemas.microsoft.com/office/drawing/2014/main" id="{A57ED8FF-3860-AC7B-4962-70CA0D7234AC}"/>
              </a:ext>
            </a:extLst>
          </p:cNvPr>
          <p:cNvSpPr txBox="1"/>
          <p:nvPr/>
        </p:nvSpPr>
        <p:spPr>
          <a:xfrm>
            <a:off x="10005018" y="1987609"/>
            <a:ext cx="1478358" cy="461665"/>
          </a:xfrm>
          <a:prstGeom prst="rect">
            <a:avLst/>
          </a:prstGeom>
          <a:noFill/>
        </p:spPr>
        <p:txBody>
          <a:bodyPr wrap="square" rtlCol="0">
            <a:spAutoFit/>
          </a:bodyPr>
          <a:lstStyle/>
          <a:p>
            <a:pPr algn="ctr"/>
            <a:r>
              <a:rPr lang="en-US" sz="1200" dirty="0"/>
              <a:t>Users and use cases</a:t>
            </a:r>
          </a:p>
        </p:txBody>
      </p:sp>
      <p:sp>
        <p:nvSpPr>
          <p:cNvPr id="37" name="Oval 36">
            <a:extLst>
              <a:ext uri="{FF2B5EF4-FFF2-40B4-BE49-F238E27FC236}">
                <a16:creationId xmlns:a16="http://schemas.microsoft.com/office/drawing/2014/main" id="{7ADF5E8C-ED9A-8595-324D-DB881BBF18DF}"/>
              </a:ext>
            </a:extLst>
          </p:cNvPr>
          <p:cNvSpPr/>
          <p:nvPr/>
        </p:nvSpPr>
        <p:spPr>
          <a:xfrm>
            <a:off x="7658100" y="5327771"/>
            <a:ext cx="438150" cy="400110"/>
          </a:xfrm>
          <a:prstGeom prst="ellipse">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B8BA8E8C-4BBD-BFE4-A8CA-465D6FAB5191}"/>
              </a:ext>
            </a:extLst>
          </p:cNvPr>
          <p:cNvCxnSpPr>
            <a:cxnSpLocks/>
            <a:endCxn id="37" idx="0"/>
          </p:cNvCxnSpPr>
          <p:nvPr/>
        </p:nvCxnSpPr>
        <p:spPr>
          <a:xfrm>
            <a:off x="7877175" y="4927661"/>
            <a:ext cx="0" cy="400110"/>
          </a:xfrm>
          <a:prstGeom prst="line">
            <a:avLst/>
          </a:prstGeom>
          <a:ln w="6350"/>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9B73B845-4BD9-2D6F-F020-3BB94071BEBC}"/>
              </a:ext>
            </a:extLst>
          </p:cNvPr>
          <p:cNvSpPr txBox="1"/>
          <p:nvPr/>
        </p:nvSpPr>
        <p:spPr>
          <a:xfrm>
            <a:off x="7131648" y="5733337"/>
            <a:ext cx="1478358" cy="276999"/>
          </a:xfrm>
          <a:prstGeom prst="rect">
            <a:avLst/>
          </a:prstGeom>
          <a:noFill/>
        </p:spPr>
        <p:txBody>
          <a:bodyPr wrap="square" rtlCol="0">
            <a:spAutoFit/>
          </a:bodyPr>
          <a:lstStyle/>
          <a:p>
            <a:pPr algn="ctr"/>
            <a:r>
              <a:rPr lang="en-US" sz="1200" dirty="0"/>
              <a:t>Product Owner</a:t>
            </a:r>
          </a:p>
        </p:txBody>
      </p:sp>
      <p:sp>
        <p:nvSpPr>
          <p:cNvPr id="40" name="TextBox 39">
            <a:extLst>
              <a:ext uri="{FF2B5EF4-FFF2-40B4-BE49-F238E27FC236}">
                <a16:creationId xmlns:a16="http://schemas.microsoft.com/office/drawing/2014/main" id="{5BAB1C41-CAFE-628B-29B6-2B354BE53D92}"/>
              </a:ext>
            </a:extLst>
          </p:cNvPr>
          <p:cNvSpPr txBox="1"/>
          <p:nvPr/>
        </p:nvSpPr>
        <p:spPr>
          <a:xfrm>
            <a:off x="8426755" y="5733337"/>
            <a:ext cx="1478358" cy="276999"/>
          </a:xfrm>
          <a:prstGeom prst="rect">
            <a:avLst/>
          </a:prstGeom>
          <a:noFill/>
        </p:spPr>
        <p:txBody>
          <a:bodyPr wrap="square" rtlCol="0">
            <a:spAutoFit/>
          </a:bodyPr>
          <a:lstStyle/>
          <a:p>
            <a:pPr algn="ctr"/>
            <a:r>
              <a:rPr lang="en-US" sz="1200" dirty="0"/>
              <a:t>Product definition</a:t>
            </a:r>
          </a:p>
        </p:txBody>
      </p:sp>
      <p:sp>
        <p:nvSpPr>
          <p:cNvPr id="41" name="Flowchart: Document 40">
            <a:extLst>
              <a:ext uri="{FF2B5EF4-FFF2-40B4-BE49-F238E27FC236}">
                <a16:creationId xmlns:a16="http://schemas.microsoft.com/office/drawing/2014/main" id="{490DC8ED-37CB-A2DA-9E9A-9E969B122177}"/>
              </a:ext>
            </a:extLst>
          </p:cNvPr>
          <p:cNvSpPr/>
          <p:nvPr/>
        </p:nvSpPr>
        <p:spPr>
          <a:xfrm>
            <a:off x="8940800" y="5327771"/>
            <a:ext cx="479130" cy="400110"/>
          </a:xfrm>
          <a:prstGeom prst="flowChartDocument">
            <a:avLst/>
          </a:prstGeom>
          <a:solidFill>
            <a:schemeClr val="bg1">
              <a:lumMod val="75000"/>
            </a:schemeClr>
          </a:solidFill>
          <a:ln w="6350"/>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3A1A6A59-2A01-D0B7-9E2A-CECA549B2C5E}"/>
              </a:ext>
            </a:extLst>
          </p:cNvPr>
          <p:cNvCxnSpPr>
            <a:cxnSpLocks/>
            <a:endCxn id="41" idx="0"/>
          </p:cNvCxnSpPr>
          <p:nvPr/>
        </p:nvCxnSpPr>
        <p:spPr>
          <a:xfrm>
            <a:off x="9180365" y="4927661"/>
            <a:ext cx="0" cy="400110"/>
          </a:xfrm>
          <a:prstGeom prst="line">
            <a:avLst/>
          </a:prstGeom>
          <a:ln w="6350"/>
        </p:spPr>
        <p:style>
          <a:lnRef idx="1">
            <a:schemeClr val="dk1"/>
          </a:lnRef>
          <a:fillRef idx="0">
            <a:schemeClr val="dk1"/>
          </a:fillRef>
          <a:effectRef idx="0">
            <a:schemeClr val="dk1"/>
          </a:effectRef>
          <a:fontRef idx="minor">
            <a:schemeClr val="tx1"/>
          </a:fontRef>
        </p:style>
      </p:cxnSp>
      <p:sp>
        <p:nvSpPr>
          <p:cNvPr id="43" name="Content Placeholder 2">
            <a:extLst>
              <a:ext uri="{FF2B5EF4-FFF2-40B4-BE49-F238E27FC236}">
                <a16:creationId xmlns:a16="http://schemas.microsoft.com/office/drawing/2014/main" id="{406210FE-9FC4-61F2-DB77-BAE350C1BC6D}"/>
              </a:ext>
            </a:extLst>
          </p:cNvPr>
          <p:cNvSpPr>
            <a:spLocks noGrp="1"/>
          </p:cNvSpPr>
          <p:nvPr>
            <p:ph idx="1"/>
          </p:nvPr>
        </p:nvSpPr>
        <p:spPr>
          <a:xfrm>
            <a:off x="762664" y="2184431"/>
            <a:ext cx="4496721" cy="3600449"/>
          </a:xfrm>
        </p:spPr>
        <p:txBody>
          <a:bodyPr>
            <a:normAutofit fontScale="92500" lnSpcReduction="10000"/>
          </a:bodyPr>
          <a:lstStyle/>
          <a:p>
            <a:pPr marL="0" indent="0">
              <a:buNone/>
            </a:pPr>
            <a:r>
              <a:rPr lang="en-US" dirty="0"/>
              <a:t>A “packaged” set of data and components, that has:</a:t>
            </a:r>
          </a:p>
          <a:p>
            <a:pPr lvl="1"/>
            <a:r>
              <a:rPr lang="en-US" dirty="0"/>
              <a:t>Clear boundaries</a:t>
            </a:r>
          </a:p>
          <a:p>
            <a:pPr lvl="1"/>
            <a:r>
              <a:rPr lang="en-US" dirty="0"/>
              <a:t>One owner</a:t>
            </a:r>
          </a:p>
          <a:p>
            <a:pPr lvl="1"/>
            <a:r>
              <a:rPr lang="en-US" dirty="0"/>
              <a:t>A lifecycle</a:t>
            </a:r>
          </a:p>
          <a:p>
            <a:pPr lvl="1"/>
            <a:r>
              <a:rPr lang="en-US" dirty="0"/>
              <a:t>Identified users and benefits</a:t>
            </a:r>
          </a:p>
          <a:p>
            <a:pPr lvl="1"/>
            <a:r>
              <a:rPr lang="en-US" dirty="0"/>
              <a:t>Input and output interfaces</a:t>
            </a:r>
          </a:p>
          <a:p>
            <a:pPr lvl="1"/>
            <a:r>
              <a:rPr lang="en-US" dirty="0"/>
              <a:t>Understandable definition</a:t>
            </a:r>
          </a:p>
          <a:p>
            <a:pPr lvl="1"/>
            <a:r>
              <a:rPr lang="en-US" dirty="0"/>
              <a:t>“Data and code”!</a:t>
            </a:r>
          </a:p>
          <a:p>
            <a:endParaRPr lang="en-US" dirty="0"/>
          </a:p>
        </p:txBody>
      </p:sp>
    </p:spTree>
    <p:extLst>
      <p:ext uri="{BB962C8B-B14F-4D97-AF65-F5344CB8AC3E}">
        <p14:creationId xmlns:p14="http://schemas.microsoft.com/office/powerpoint/2010/main" val="307398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AD88-BF8A-EF4E-A0C8-270A790883F2}"/>
              </a:ext>
            </a:extLst>
          </p:cNvPr>
          <p:cNvSpPr>
            <a:spLocks noGrp="1"/>
          </p:cNvSpPr>
          <p:nvPr>
            <p:ph type="title"/>
          </p:nvPr>
        </p:nvSpPr>
        <p:spPr/>
        <p:txBody>
          <a:bodyPr/>
          <a:lstStyle/>
          <a:p>
            <a:r>
              <a:rPr lang="en-US" dirty="0"/>
              <a:t>A Data Product under the hood</a:t>
            </a:r>
          </a:p>
        </p:txBody>
      </p:sp>
      <p:sp>
        <p:nvSpPr>
          <p:cNvPr id="4" name="Rectangle: Rounded Corners 3">
            <a:extLst>
              <a:ext uri="{FF2B5EF4-FFF2-40B4-BE49-F238E27FC236}">
                <a16:creationId xmlns:a16="http://schemas.microsoft.com/office/drawing/2014/main" id="{FA805C52-523E-754B-F765-C896E47E4368}"/>
              </a:ext>
            </a:extLst>
          </p:cNvPr>
          <p:cNvSpPr/>
          <p:nvPr/>
        </p:nvSpPr>
        <p:spPr>
          <a:xfrm>
            <a:off x="1276350" y="2690019"/>
            <a:ext cx="1009650" cy="52705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Excel</a:t>
            </a:r>
          </a:p>
        </p:txBody>
      </p:sp>
      <p:sp>
        <p:nvSpPr>
          <p:cNvPr id="5" name="Rectangle: Rounded Corners 4">
            <a:extLst>
              <a:ext uri="{FF2B5EF4-FFF2-40B4-BE49-F238E27FC236}">
                <a16:creationId xmlns:a16="http://schemas.microsoft.com/office/drawing/2014/main" id="{6CEEB217-42BF-67C4-F760-CDDE29AE4EA2}"/>
              </a:ext>
            </a:extLst>
          </p:cNvPr>
          <p:cNvSpPr/>
          <p:nvPr/>
        </p:nvSpPr>
        <p:spPr>
          <a:xfrm>
            <a:off x="1276350" y="3371850"/>
            <a:ext cx="1009650" cy="52705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CRM API</a:t>
            </a:r>
          </a:p>
        </p:txBody>
      </p:sp>
      <p:sp>
        <p:nvSpPr>
          <p:cNvPr id="6" name="Rectangle: Rounded Corners 5">
            <a:extLst>
              <a:ext uri="{FF2B5EF4-FFF2-40B4-BE49-F238E27FC236}">
                <a16:creationId xmlns:a16="http://schemas.microsoft.com/office/drawing/2014/main" id="{4D3BEA56-6724-CDEB-0DB2-3968B8B8C94B}"/>
              </a:ext>
            </a:extLst>
          </p:cNvPr>
          <p:cNvSpPr/>
          <p:nvPr/>
        </p:nvSpPr>
        <p:spPr>
          <a:xfrm>
            <a:off x="1276350" y="4114800"/>
            <a:ext cx="1009650" cy="150971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DW</a:t>
            </a:r>
          </a:p>
        </p:txBody>
      </p:sp>
      <p:sp>
        <p:nvSpPr>
          <p:cNvPr id="7" name="Rectangle: Rounded Corners 6">
            <a:extLst>
              <a:ext uri="{FF2B5EF4-FFF2-40B4-BE49-F238E27FC236}">
                <a16:creationId xmlns:a16="http://schemas.microsoft.com/office/drawing/2014/main" id="{EB440DCA-956C-596F-D6D0-B835645C0176}"/>
              </a:ext>
            </a:extLst>
          </p:cNvPr>
          <p:cNvSpPr/>
          <p:nvPr/>
        </p:nvSpPr>
        <p:spPr>
          <a:xfrm>
            <a:off x="2984500" y="2501900"/>
            <a:ext cx="5181600" cy="3009900"/>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Cylinder 7">
            <a:extLst>
              <a:ext uri="{FF2B5EF4-FFF2-40B4-BE49-F238E27FC236}">
                <a16:creationId xmlns:a16="http://schemas.microsoft.com/office/drawing/2014/main" id="{E33AAB52-D076-FA97-78ED-D3E0833717CB}"/>
              </a:ext>
            </a:extLst>
          </p:cNvPr>
          <p:cNvSpPr/>
          <p:nvPr/>
        </p:nvSpPr>
        <p:spPr>
          <a:xfrm>
            <a:off x="4740276" y="4032250"/>
            <a:ext cx="863600" cy="790575"/>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SQL</a:t>
            </a:r>
          </a:p>
        </p:txBody>
      </p:sp>
      <p:sp>
        <p:nvSpPr>
          <p:cNvPr id="9" name="Cube 8">
            <a:extLst>
              <a:ext uri="{FF2B5EF4-FFF2-40B4-BE49-F238E27FC236}">
                <a16:creationId xmlns:a16="http://schemas.microsoft.com/office/drawing/2014/main" id="{FBE8E703-1830-AEF3-1890-276A7E17B0DD}"/>
              </a:ext>
            </a:extLst>
          </p:cNvPr>
          <p:cNvSpPr/>
          <p:nvPr/>
        </p:nvSpPr>
        <p:spPr>
          <a:xfrm>
            <a:off x="6337300" y="3456384"/>
            <a:ext cx="815975" cy="658416"/>
          </a:xfrm>
          <a:prstGeom prst="cub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PBI</a:t>
            </a:r>
          </a:p>
        </p:txBody>
      </p:sp>
      <p:cxnSp>
        <p:nvCxnSpPr>
          <p:cNvPr id="10" name="Straight Arrow Connector 10">
            <a:extLst>
              <a:ext uri="{FF2B5EF4-FFF2-40B4-BE49-F238E27FC236}">
                <a16:creationId xmlns:a16="http://schemas.microsoft.com/office/drawing/2014/main" id="{CFDB75C5-4B1E-6A5B-48E5-99AFAE03A1DB}"/>
              </a:ext>
            </a:extLst>
          </p:cNvPr>
          <p:cNvCxnSpPr>
            <a:cxnSpLocks/>
            <a:stCxn id="4" idx="3"/>
            <a:endCxn id="8" idx="2"/>
          </p:cNvCxnSpPr>
          <p:nvPr/>
        </p:nvCxnSpPr>
        <p:spPr>
          <a:xfrm>
            <a:off x="2286000" y="2953544"/>
            <a:ext cx="2454276" cy="1473994"/>
          </a:xfrm>
          <a:prstGeom prst="bentConnector3">
            <a:avLst>
              <a:gd name="adj1" fmla="val 738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1">
            <a:extLst>
              <a:ext uri="{FF2B5EF4-FFF2-40B4-BE49-F238E27FC236}">
                <a16:creationId xmlns:a16="http://schemas.microsoft.com/office/drawing/2014/main" id="{49040DD8-0ECC-834E-7F58-FB0209D66256}"/>
              </a:ext>
            </a:extLst>
          </p:cNvPr>
          <p:cNvCxnSpPr>
            <a:cxnSpLocks/>
            <a:stCxn id="5" idx="3"/>
            <a:endCxn id="8" idx="2"/>
          </p:cNvCxnSpPr>
          <p:nvPr/>
        </p:nvCxnSpPr>
        <p:spPr>
          <a:xfrm>
            <a:off x="2286000" y="3635375"/>
            <a:ext cx="2454276" cy="792163"/>
          </a:xfrm>
          <a:prstGeom prst="bentConnector3">
            <a:avLst>
              <a:gd name="adj1" fmla="val 738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5">
            <a:extLst>
              <a:ext uri="{FF2B5EF4-FFF2-40B4-BE49-F238E27FC236}">
                <a16:creationId xmlns:a16="http://schemas.microsoft.com/office/drawing/2014/main" id="{182CBAF3-13B7-7FDB-B782-82C3F39D9ED7}"/>
              </a:ext>
            </a:extLst>
          </p:cNvPr>
          <p:cNvCxnSpPr>
            <a:cxnSpLocks/>
            <a:stCxn id="6" idx="3"/>
            <a:endCxn id="8" idx="2"/>
          </p:cNvCxnSpPr>
          <p:nvPr/>
        </p:nvCxnSpPr>
        <p:spPr>
          <a:xfrm flipV="1">
            <a:off x="2286000" y="4427538"/>
            <a:ext cx="2454276" cy="442118"/>
          </a:xfrm>
          <a:prstGeom prst="bentConnector3">
            <a:avLst>
              <a:gd name="adj1" fmla="val 738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0">
            <a:extLst>
              <a:ext uri="{FF2B5EF4-FFF2-40B4-BE49-F238E27FC236}">
                <a16:creationId xmlns:a16="http://schemas.microsoft.com/office/drawing/2014/main" id="{1EAE0019-0FCF-CD58-9F60-3691E0CBE810}"/>
              </a:ext>
            </a:extLst>
          </p:cNvPr>
          <p:cNvCxnSpPr>
            <a:cxnSpLocks/>
            <a:stCxn id="8" idx="4"/>
            <a:endCxn id="9" idx="2"/>
          </p:cNvCxnSpPr>
          <p:nvPr/>
        </p:nvCxnSpPr>
        <p:spPr>
          <a:xfrm flipV="1">
            <a:off x="5603876" y="3867894"/>
            <a:ext cx="733424" cy="55964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FA986438-EF7C-36C4-F85A-F5F674E66904}"/>
              </a:ext>
            </a:extLst>
          </p:cNvPr>
          <p:cNvSpPr/>
          <p:nvPr/>
        </p:nvSpPr>
        <p:spPr>
          <a:xfrm>
            <a:off x="7893844" y="2905919"/>
            <a:ext cx="450850" cy="89773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ctr"/>
          <a:lstStyle/>
          <a:p>
            <a:pPr algn="ctr"/>
            <a:r>
              <a:rPr lang="en-US" sz="1400" dirty="0"/>
              <a:t>PBI</a:t>
            </a:r>
          </a:p>
        </p:txBody>
      </p:sp>
      <p:cxnSp>
        <p:nvCxnSpPr>
          <p:cNvPr id="15" name="Straight Arrow Connector 10">
            <a:extLst>
              <a:ext uri="{FF2B5EF4-FFF2-40B4-BE49-F238E27FC236}">
                <a16:creationId xmlns:a16="http://schemas.microsoft.com/office/drawing/2014/main" id="{80E837C9-63FD-1F80-DD55-0178EE39E8B5}"/>
              </a:ext>
            </a:extLst>
          </p:cNvPr>
          <p:cNvCxnSpPr>
            <a:cxnSpLocks/>
            <a:stCxn id="9" idx="4"/>
            <a:endCxn id="14" idx="1"/>
          </p:cNvCxnSpPr>
          <p:nvPr/>
        </p:nvCxnSpPr>
        <p:spPr>
          <a:xfrm flipV="1">
            <a:off x="6988671" y="3354785"/>
            <a:ext cx="905173" cy="51310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3EB3FA26-98E8-37BF-07DF-87568351949B}"/>
              </a:ext>
            </a:extLst>
          </p:cNvPr>
          <p:cNvSpPr/>
          <p:nvPr/>
        </p:nvSpPr>
        <p:spPr>
          <a:xfrm>
            <a:off x="7894637" y="3898900"/>
            <a:ext cx="450850" cy="132556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wordArtVert" rtlCol="0" anchor="ctr"/>
          <a:lstStyle/>
          <a:p>
            <a:pPr algn="ctr"/>
            <a:r>
              <a:rPr lang="en-US" sz="1400" dirty="0"/>
              <a:t>view</a:t>
            </a:r>
          </a:p>
        </p:txBody>
      </p:sp>
      <p:cxnSp>
        <p:nvCxnSpPr>
          <p:cNvPr id="17" name="Straight Arrow Connector 10">
            <a:extLst>
              <a:ext uri="{FF2B5EF4-FFF2-40B4-BE49-F238E27FC236}">
                <a16:creationId xmlns:a16="http://schemas.microsoft.com/office/drawing/2014/main" id="{3DD9B9FB-E92C-9003-926B-26EE90A984E3}"/>
              </a:ext>
            </a:extLst>
          </p:cNvPr>
          <p:cNvCxnSpPr>
            <a:cxnSpLocks/>
            <a:stCxn id="8" idx="4"/>
            <a:endCxn id="16" idx="1"/>
          </p:cNvCxnSpPr>
          <p:nvPr/>
        </p:nvCxnSpPr>
        <p:spPr>
          <a:xfrm>
            <a:off x="5603876" y="4427538"/>
            <a:ext cx="2290761" cy="134143"/>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5733F54A-37D9-EA20-22AB-FD2A919DCED4}"/>
              </a:ext>
            </a:extLst>
          </p:cNvPr>
          <p:cNvSpPr/>
          <p:nvPr/>
        </p:nvSpPr>
        <p:spPr>
          <a:xfrm>
            <a:off x="2869307" y="2770981"/>
            <a:ext cx="660400" cy="36512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ETL</a:t>
            </a:r>
          </a:p>
        </p:txBody>
      </p:sp>
      <p:sp>
        <p:nvSpPr>
          <p:cNvPr id="19" name="Rectangle: Rounded Corners 18">
            <a:extLst>
              <a:ext uri="{FF2B5EF4-FFF2-40B4-BE49-F238E27FC236}">
                <a16:creationId xmlns:a16="http://schemas.microsoft.com/office/drawing/2014/main" id="{42CA1090-AC5B-4AA9-F9D1-ACFF754A697E}"/>
              </a:ext>
            </a:extLst>
          </p:cNvPr>
          <p:cNvSpPr/>
          <p:nvPr/>
        </p:nvSpPr>
        <p:spPr>
          <a:xfrm>
            <a:off x="2869307" y="3475607"/>
            <a:ext cx="660400" cy="36512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script</a:t>
            </a:r>
          </a:p>
        </p:txBody>
      </p:sp>
      <p:sp>
        <p:nvSpPr>
          <p:cNvPr id="20" name="Rectangle: Rounded Corners 19">
            <a:extLst>
              <a:ext uri="{FF2B5EF4-FFF2-40B4-BE49-F238E27FC236}">
                <a16:creationId xmlns:a16="http://schemas.microsoft.com/office/drawing/2014/main" id="{2EBA00B5-3CD3-8D8F-8CDE-5A9F9B74D708}"/>
              </a:ext>
            </a:extLst>
          </p:cNvPr>
          <p:cNvSpPr/>
          <p:nvPr/>
        </p:nvSpPr>
        <p:spPr>
          <a:xfrm>
            <a:off x="2869307" y="4683919"/>
            <a:ext cx="660400" cy="365126"/>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ETL</a:t>
            </a:r>
          </a:p>
        </p:txBody>
      </p:sp>
      <p:pic>
        <p:nvPicPr>
          <p:cNvPr id="21" name="Graphic 20" descr="Users with solid fill">
            <a:extLst>
              <a:ext uri="{FF2B5EF4-FFF2-40B4-BE49-F238E27FC236}">
                <a16:creationId xmlns:a16="http://schemas.microsoft.com/office/drawing/2014/main" id="{35118A2B-ED80-2894-A091-700EC424DE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479" y="2448719"/>
            <a:ext cx="914400" cy="914400"/>
          </a:xfrm>
          <a:prstGeom prst="rect">
            <a:avLst/>
          </a:prstGeom>
        </p:spPr>
      </p:pic>
      <p:cxnSp>
        <p:nvCxnSpPr>
          <p:cNvPr id="22" name="Straight Connector 21">
            <a:extLst>
              <a:ext uri="{FF2B5EF4-FFF2-40B4-BE49-F238E27FC236}">
                <a16:creationId xmlns:a16="http://schemas.microsoft.com/office/drawing/2014/main" id="{8CE592DF-A2E9-9718-B2DA-665752B2FAD1}"/>
              </a:ext>
            </a:extLst>
          </p:cNvPr>
          <p:cNvCxnSpPr>
            <a:endCxn id="21" idx="1"/>
          </p:cNvCxnSpPr>
          <p:nvPr/>
        </p:nvCxnSpPr>
        <p:spPr>
          <a:xfrm flipV="1">
            <a:off x="8366125" y="2905919"/>
            <a:ext cx="1120354" cy="44886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FB47D90-2317-960C-9C94-8A1BB488606D}"/>
              </a:ext>
            </a:extLst>
          </p:cNvPr>
          <p:cNvSpPr txBox="1"/>
          <p:nvPr/>
        </p:nvSpPr>
        <p:spPr>
          <a:xfrm>
            <a:off x="9289629" y="2010588"/>
            <a:ext cx="1308100" cy="646331"/>
          </a:xfrm>
          <a:prstGeom prst="rect">
            <a:avLst/>
          </a:prstGeom>
          <a:noFill/>
        </p:spPr>
        <p:txBody>
          <a:bodyPr wrap="square" rtlCol="0">
            <a:spAutoFit/>
          </a:bodyPr>
          <a:lstStyle/>
          <a:p>
            <a:pPr algn="ctr"/>
            <a:r>
              <a:rPr lang="en-US" dirty="0"/>
              <a:t>financial controllers</a:t>
            </a:r>
          </a:p>
        </p:txBody>
      </p:sp>
      <p:pic>
        <p:nvPicPr>
          <p:cNvPr id="24" name="Graphic 23" descr="Users with solid fill">
            <a:extLst>
              <a:ext uri="{FF2B5EF4-FFF2-40B4-BE49-F238E27FC236}">
                <a16:creationId xmlns:a16="http://schemas.microsoft.com/office/drawing/2014/main" id="{6C103867-038C-B79E-2C33-73FCCD5C8C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479" y="3793332"/>
            <a:ext cx="914400" cy="914400"/>
          </a:xfrm>
          <a:prstGeom prst="rect">
            <a:avLst/>
          </a:prstGeom>
        </p:spPr>
      </p:pic>
      <p:sp>
        <p:nvSpPr>
          <p:cNvPr id="25" name="TextBox 24">
            <a:extLst>
              <a:ext uri="{FF2B5EF4-FFF2-40B4-BE49-F238E27FC236}">
                <a16:creationId xmlns:a16="http://schemas.microsoft.com/office/drawing/2014/main" id="{0A1189BD-0345-CC79-DA09-E24E6668AB91}"/>
              </a:ext>
            </a:extLst>
          </p:cNvPr>
          <p:cNvSpPr txBox="1"/>
          <p:nvPr/>
        </p:nvSpPr>
        <p:spPr>
          <a:xfrm>
            <a:off x="9289629" y="3436482"/>
            <a:ext cx="1308100" cy="646331"/>
          </a:xfrm>
          <a:prstGeom prst="rect">
            <a:avLst/>
          </a:prstGeom>
          <a:noFill/>
        </p:spPr>
        <p:txBody>
          <a:bodyPr wrap="square" rtlCol="0">
            <a:spAutoFit/>
          </a:bodyPr>
          <a:lstStyle/>
          <a:p>
            <a:pPr algn="ctr"/>
            <a:r>
              <a:rPr lang="en-US" dirty="0"/>
              <a:t>business analysts</a:t>
            </a:r>
          </a:p>
        </p:txBody>
      </p:sp>
      <p:cxnSp>
        <p:nvCxnSpPr>
          <p:cNvPr id="26" name="Straight Connector 25">
            <a:extLst>
              <a:ext uri="{FF2B5EF4-FFF2-40B4-BE49-F238E27FC236}">
                <a16:creationId xmlns:a16="http://schemas.microsoft.com/office/drawing/2014/main" id="{F69D55CE-B4F0-BC57-91D3-D9B37C6E0373}"/>
              </a:ext>
            </a:extLst>
          </p:cNvPr>
          <p:cNvCxnSpPr>
            <a:cxnSpLocks/>
            <a:stCxn id="16" idx="3"/>
            <a:endCxn id="24" idx="1"/>
          </p:cNvCxnSpPr>
          <p:nvPr/>
        </p:nvCxnSpPr>
        <p:spPr>
          <a:xfrm flipV="1">
            <a:off x="8345487" y="4250532"/>
            <a:ext cx="1140992" cy="31114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4F2CC55D-13C4-6807-64FB-1367CE6F9A66}"/>
              </a:ext>
            </a:extLst>
          </p:cNvPr>
          <p:cNvSpPr/>
          <p:nvPr/>
        </p:nvSpPr>
        <p:spPr>
          <a:xfrm>
            <a:off x="9489654" y="5049044"/>
            <a:ext cx="1470446" cy="62785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application XYZ</a:t>
            </a:r>
          </a:p>
        </p:txBody>
      </p:sp>
      <p:cxnSp>
        <p:nvCxnSpPr>
          <p:cNvPr id="28" name="Straight Connector 27">
            <a:extLst>
              <a:ext uri="{FF2B5EF4-FFF2-40B4-BE49-F238E27FC236}">
                <a16:creationId xmlns:a16="http://schemas.microsoft.com/office/drawing/2014/main" id="{A842D665-6825-E341-DBB9-68612EE97B42}"/>
              </a:ext>
            </a:extLst>
          </p:cNvPr>
          <p:cNvCxnSpPr>
            <a:cxnSpLocks/>
            <a:stCxn id="16" idx="3"/>
            <a:endCxn id="27" idx="1"/>
          </p:cNvCxnSpPr>
          <p:nvPr/>
        </p:nvCxnSpPr>
        <p:spPr>
          <a:xfrm>
            <a:off x="8345487" y="4561681"/>
            <a:ext cx="1144167" cy="80129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F0A392A-CE67-2C6B-0886-D06E6D5D172F}"/>
              </a:ext>
            </a:extLst>
          </p:cNvPr>
          <p:cNvSpPr txBox="1"/>
          <p:nvPr/>
        </p:nvSpPr>
        <p:spPr>
          <a:xfrm>
            <a:off x="1068135" y="2211150"/>
            <a:ext cx="1477007" cy="369332"/>
          </a:xfrm>
          <a:prstGeom prst="rect">
            <a:avLst/>
          </a:prstGeom>
          <a:noFill/>
        </p:spPr>
        <p:txBody>
          <a:bodyPr wrap="none" rtlCol="0">
            <a:spAutoFit/>
          </a:bodyPr>
          <a:lstStyle/>
          <a:p>
            <a:pPr algn="ctr"/>
            <a:r>
              <a:rPr lang="en-US" dirty="0"/>
              <a:t>data sources</a:t>
            </a:r>
          </a:p>
        </p:txBody>
      </p:sp>
      <p:sp>
        <p:nvSpPr>
          <p:cNvPr id="30" name="TextBox 29">
            <a:extLst>
              <a:ext uri="{FF2B5EF4-FFF2-40B4-BE49-F238E27FC236}">
                <a16:creationId xmlns:a16="http://schemas.microsoft.com/office/drawing/2014/main" id="{85C010DC-CA43-2373-6B4B-7FED203F0191}"/>
              </a:ext>
            </a:extLst>
          </p:cNvPr>
          <p:cNvSpPr txBox="1"/>
          <p:nvPr/>
        </p:nvSpPr>
        <p:spPr>
          <a:xfrm>
            <a:off x="2667219" y="1945261"/>
            <a:ext cx="1182824" cy="646331"/>
          </a:xfrm>
          <a:prstGeom prst="rect">
            <a:avLst/>
          </a:prstGeom>
          <a:noFill/>
        </p:spPr>
        <p:txBody>
          <a:bodyPr wrap="none" rtlCol="0">
            <a:spAutoFit/>
          </a:bodyPr>
          <a:lstStyle/>
          <a:p>
            <a:pPr algn="ctr"/>
            <a:r>
              <a:rPr lang="en-US" dirty="0"/>
              <a:t>input</a:t>
            </a:r>
          </a:p>
          <a:p>
            <a:pPr algn="ctr"/>
            <a:r>
              <a:rPr lang="en-US" dirty="0"/>
              <a:t>interfaces</a:t>
            </a:r>
          </a:p>
        </p:txBody>
      </p:sp>
      <p:sp>
        <p:nvSpPr>
          <p:cNvPr id="31" name="TextBox 30">
            <a:extLst>
              <a:ext uri="{FF2B5EF4-FFF2-40B4-BE49-F238E27FC236}">
                <a16:creationId xmlns:a16="http://schemas.microsoft.com/office/drawing/2014/main" id="{79E0214D-BABA-CD90-8A88-4272E5E8B64A}"/>
              </a:ext>
            </a:extLst>
          </p:cNvPr>
          <p:cNvSpPr txBox="1"/>
          <p:nvPr/>
        </p:nvSpPr>
        <p:spPr>
          <a:xfrm>
            <a:off x="7527857" y="1919972"/>
            <a:ext cx="1182824" cy="646331"/>
          </a:xfrm>
          <a:prstGeom prst="rect">
            <a:avLst/>
          </a:prstGeom>
          <a:noFill/>
        </p:spPr>
        <p:txBody>
          <a:bodyPr wrap="none" rtlCol="0">
            <a:spAutoFit/>
          </a:bodyPr>
          <a:lstStyle/>
          <a:p>
            <a:pPr algn="ctr"/>
            <a:r>
              <a:rPr lang="en-US" dirty="0"/>
              <a:t>output</a:t>
            </a:r>
          </a:p>
          <a:p>
            <a:pPr algn="ctr"/>
            <a:r>
              <a:rPr lang="en-US" dirty="0"/>
              <a:t>interfaces</a:t>
            </a:r>
          </a:p>
        </p:txBody>
      </p:sp>
      <p:sp>
        <p:nvSpPr>
          <p:cNvPr id="32" name="TextBox 31">
            <a:extLst>
              <a:ext uri="{FF2B5EF4-FFF2-40B4-BE49-F238E27FC236}">
                <a16:creationId xmlns:a16="http://schemas.microsoft.com/office/drawing/2014/main" id="{B47EFFEF-107A-3C87-CC00-06E961347F5D}"/>
              </a:ext>
            </a:extLst>
          </p:cNvPr>
          <p:cNvSpPr txBox="1"/>
          <p:nvPr/>
        </p:nvSpPr>
        <p:spPr>
          <a:xfrm>
            <a:off x="4599361" y="2915394"/>
            <a:ext cx="1463675" cy="646331"/>
          </a:xfrm>
          <a:prstGeom prst="rect">
            <a:avLst/>
          </a:prstGeom>
          <a:noFill/>
        </p:spPr>
        <p:txBody>
          <a:bodyPr wrap="square" rtlCol="0">
            <a:spAutoFit/>
          </a:bodyPr>
          <a:lstStyle/>
          <a:p>
            <a:pPr algn="ctr"/>
            <a:r>
              <a:rPr lang="en-US" dirty="0"/>
              <a:t>internal components</a:t>
            </a:r>
          </a:p>
        </p:txBody>
      </p:sp>
    </p:spTree>
    <p:extLst>
      <p:ext uri="{BB962C8B-B14F-4D97-AF65-F5344CB8AC3E}">
        <p14:creationId xmlns:p14="http://schemas.microsoft.com/office/powerpoint/2010/main" val="34437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6F87-9452-B57B-46D8-F919D971EE1F}"/>
              </a:ext>
            </a:extLst>
          </p:cNvPr>
          <p:cNvSpPr>
            <a:spLocks noGrp="1"/>
          </p:cNvSpPr>
          <p:nvPr>
            <p:ph type="title"/>
          </p:nvPr>
        </p:nvSpPr>
        <p:spPr/>
        <p:txBody>
          <a:bodyPr/>
          <a:lstStyle/>
          <a:p>
            <a:r>
              <a:rPr lang="en-GB" dirty="0"/>
              <a:t>Types of Data Products</a:t>
            </a:r>
            <a:endParaRPr lang="en-FI" dirty="0"/>
          </a:p>
        </p:txBody>
      </p:sp>
      <p:sp>
        <p:nvSpPr>
          <p:cNvPr id="7" name="TextBox 6">
            <a:extLst>
              <a:ext uri="{FF2B5EF4-FFF2-40B4-BE49-F238E27FC236}">
                <a16:creationId xmlns:a16="http://schemas.microsoft.com/office/drawing/2014/main" id="{A611C876-0A91-923E-9807-93764A3B914B}"/>
              </a:ext>
            </a:extLst>
          </p:cNvPr>
          <p:cNvSpPr txBox="1"/>
          <p:nvPr/>
        </p:nvSpPr>
        <p:spPr>
          <a:xfrm>
            <a:off x="4330700" y="1881117"/>
            <a:ext cx="647700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Offers unmodified “raw” data from an operational source system</a:t>
            </a:r>
          </a:p>
          <a:p>
            <a:pPr marL="285750" indent="-285750">
              <a:buFont typeface="Arial" panose="020B0604020202020204" pitchFamily="34" charset="0"/>
              <a:buChar char="•"/>
            </a:pPr>
            <a:r>
              <a:rPr lang="en-GB" sz="1600" dirty="0"/>
              <a:t>Safe way to utilize source data without affecting operational use</a:t>
            </a:r>
          </a:p>
          <a:p>
            <a:pPr marL="285750" indent="-285750">
              <a:buFont typeface="Arial" panose="020B0604020202020204" pitchFamily="34" charset="0"/>
              <a:buChar char="•"/>
            </a:pPr>
            <a:r>
              <a:rPr lang="en-GB" sz="1600" dirty="0"/>
              <a:t>Users: other systems, other data products</a:t>
            </a:r>
            <a:endParaRPr lang="en-FI" sz="1600" dirty="0"/>
          </a:p>
        </p:txBody>
      </p:sp>
      <p:sp>
        <p:nvSpPr>
          <p:cNvPr id="8" name="TextBox 7">
            <a:extLst>
              <a:ext uri="{FF2B5EF4-FFF2-40B4-BE49-F238E27FC236}">
                <a16:creationId xmlns:a16="http://schemas.microsoft.com/office/drawing/2014/main" id="{95A296F8-DE7E-F2AA-0A6A-F6DFA2768398}"/>
              </a:ext>
            </a:extLst>
          </p:cNvPr>
          <p:cNvSpPr txBox="1"/>
          <p:nvPr/>
        </p:nvSpPr>
        <p:spPr>
          <a:xfrm>
            <a:off x="4330700" y="3282175"/>
            <a:ext cx="6477000"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t>Re-models and integrates data from one or more source systems or source-aligned data products</a:t>
            </a:r>
          </a:p>
          <a:p>
            <a:pPr marL="285750" indent="-285750">
              <a:buFont typeface="Arial" panose="020B0604020202020204" pitchFamily="34" charset="0"/>
              <a:buChar char="•"/>
            </a:pPr>
            <a:r>
              <a:rPr lang="en-GB" sz="1600" dirty="0"/>
              <a:t>Aims at maximum reusability, acts as a source for other data products – </a:t>
            </a:r>
            <a:r>
              <a:rPr lang="en-GB" sz="1600" dirty="0" err="1"/>
              <a:t>modeled</a:t>
            </a:r>
            <a:r>
              <a:rPr lang="en-GB" sz="1600" dirty="0"/>
              <a:t> according to domain entities</a:t>
            </a:r>
          </a:p>
          <a:p>
            <a:pPr marL="285750" indent="-285750">
              <a:buFont typeface="Arial" panose="020B0604020202020204" pitchFamily="34" charset="0"/>
              <a:buChar char="•"/>
            </a:pPr>
            <a:r>
              <a:rPr lang="en-GB" sz="1600" dirty="0"/>
              <a:t>Users: consumer-aligned data products</a:t>
            </a:r>
            <a:endParaRPr lang="en-FI" sz="1600" dirty="0"/>
          </a:p>
        </p:txBody>
      </p:sp>
      <p:sp>
        <p:nvSpPr>
          <p:cNvPr id="9" name="TextBox 8">
            <a:extLst>
              <a:ext uri="{FF2B5EF4-FFF2-40B4-BE49-F238E27FC236}">
                <a16:creationId xmlns:a16="http://schemas.microsoft.com/office/drawing/2014/main" id="{B66457F0-B61C-87EF-6F2F-A994514AF194}"/>
              </a:ext>
            </a:extLst>
          </p:cNvPr>
          <p:cNvSpPr txBox="1"/>
          <p:nvPr/>
        </p:nvSpPr>
        <p:spPr>
          <a:xfrm>
            <a:off x="4330700" y="5052566"/>
            <a:ext cx="6477000"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Specifically aimed at and optimized for a known use case</a:t>
            </a:r>
          </a:p>
          <a:p>
            <a:pPr marL="285750" indent="-285750">
              <a:buFont typeface="Arial" panose="020B0604020202020204" pitchFamily="34" charset="0"/>
              <a:buChar char="•"/>
            </a:pPr>
            <a:r>
              <a:rPr lang="en-GB" sz="1600" dirty="0"/>
              <a:t>Limited, “tight” scope, maximum use case fit for maximum business impact</a:t>
            </a:r>
          </a:p>
          <a:p>
            <a:pPr marL="285750" indent="-285750">
              <a:buFont typeface="Arial" panose="020B0604020202020204" pitchFamily="34" charset="0"/>
              <a:buChar char="•"/>
            </a:pPr>
            <a:r>
              <a:rPr lang="en-GB" sz="1600" dirty="0"/>
              <a:t>Users: humans, various applications</a:t>
            </a:r>
            <a:endParaRPr lang="en-FI" sz="1600" dirty="0"/>
          </a:p>
        </p:txBody>
      </p:sp>
      <p:sp>
        <p:nvSpPr>
          <p:cNvPr id="3" name="Rectangle: Rounded Corners 2">
            <a:extLst>
              <a:ext uri="{FF2B5EF4-FFF2-40B4-BE49-F238E27FC236}">
                <a16:creationId xmlns:a16="http://schemas.microsoft.com/office/drawing/2014/main" id="{253F6BA0-C428-8874-D7FD-982B4306DE64}"/>
              </a:ext>
            </a:extLst>
          </p:cNvPr>
          <p:cNvSpPr/>
          <p:nvPr/>
        </p:nvSpPr>
        <p:spPr>
          <a:xfrm>
            <a:off x="1660525" y="1734640"/>
            <a:ext cx="1936750" cy="11239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Source-aligned</a:t>
            </a:r>
            <a:endParaRPr lang="en-FI" dirty="0">
              <a:solidFill>
                <a:schemeClr val="bg1"/>
              </a:solidFill>
            </a:endParaRPr>
          </a:p>
        </p:txBody>
      </p:sp>
      <p:sp>
        <p:nvSpPr>
          <p:cNvPr id="10" name="Rectangle: Rounded Corners 9">
            <a:extLst>
              <a:ext uri="{FF2B5EF4-FFF2-40B4-BE49-F238E27FC236}">
                <a16:creationId xmlns:a16="http://schemas.microsoft.com/office/drawing/2014/main" id="{CE3B9013-9732-9FEF-019B-10EDE6D19AE4}"/>
              </a:ext>
            </a:extLst>
          </p:cNvPr>
          <p:cNvSpPr/>
          <p:nvPr/>
        </p:nvSpPr>
        <p:spPr>
          <a:xfrm>
            <a:off x="1660525" y="3381919"/>
            <a:ext cx="1936750" cy="11239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Aggregate</a:t>
            </a:r>
            <a:endParaRPr lang="en-FI" dirty="0">
              <a:solidFill>
                <a:schemeClr val="bg1"/>
              </a:solidFill>
            </a:endParaRPr>
          </a:p>
        </p:txBody>
      </p:sp>
      <p:sp>
        <p:nvSpPr>
          <p:cNvPr id="11" name="Rectangle: Rounded Corners 10">
            <a:extLst>
              <a:ext uri="{FF2B5EF4-FFF2-40B4-BE49-F238E27FC236}">
                <a16:creationId xmlns:a16="http://schemas.microsoft.com/office/drawing/2014/main" id="{B84603B1-B0AA-BD08-BA54-B10F36297920}"/>
              </a:ext>
            </a:extLst>
          </p:cNvPr>
          <p:cNvSpPr/>
          <p:nvPr/>
        </p:nvSpPr>
        <p:spPr>
          <a:xfrm>
            <a:off x="1660525" y="5029200"/>
            <a:ext cx="1936750" cy="11239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Consumer-aligned</a:t>
            </a:r>
            <a:endParaRPr lang="en-FI" dirty="0">
              <a:solidFill>
                <a:schemeClr val="bg1"/>
              </a:solidFill>
            </a:endParaRPr>
          </a:p>
        </p:txBody>
      </p:sp>
    </p:spTree>
    <p:extLst>
      <p:ext uri="{BB962C8B-B14F-4D97-AF65-F5344CB8AC3E}">
        <p14:creationId xmlns:p14="http://schemas.microsoft.com/office/powerpoint/2010/main" val="24207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7AC9399-D2F5-64C3-F12F-6DF7D66E6E95}"/>
              </a:ext>
            </a:extLst>
          </p:cNvPr>
          <p:cNvSpPr txBox="1">
            <a:spLocks/>
          </p:cNvSpPr>
          <p:nvPr/>
        </p:nvSpPr>
        <p:spPr>
          <a:xfrm>
            <a:off x="839788" y="938213"/>
            <a:ext cx="5157787"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3600" dirty="0"/>
              <a:t>Data</a:t>
            </a:r>
          </a:p>
        </p:txBody>
      </p:sp>
      <p:sp>
        <p:nvSpPr>
          <p:cNvPr id="5" name="Text Placeholder 6">
            <a:extLst>
              <a:ext uri="{FF2B5EF4-FFF2-40B4-BE49-F238E27FC236}">
                <a16:creationId xmlns:a16="http://schemas.microsoft.com/office/drawing/2014/main" id="{FE6C7BB9-72B6-98A1-3C43-714DF420CD1E}"/>
              </a:ext>
            </a:extLst>
          </p:cNvPr>
          <p:cNvSpPr txBox="1">
            <a:spLocks/>
          </p:cNvSpPr>
          <p:nvPr/>
        </p:nvSpPr>
        <p:spPr>
          <a:xfrm>
            <a:off x="6172200" y="938213"/>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3600" dirty="0"/>
              <a:t>”</a:t>
            </a:r>
            <a:r>
              <a:rPr lang="fi-FI" sz="3600" dirty="0" err="1"/>
              <a:t>Productized</a:t>
            </a:r>
            <a:r>
              <a:rPr lang="fi-FI" sz="3600" dirty="0"/>
              <a:t>” data</a:t>
            </a:r>
          </a:p>
        </p:txBody>
      </p:sp>
      <p:pic>
        <p:nvPicPr>
          <p:cNvPr id="6" name="Picture 2" descr="brown and white beans on white ceramic plate">
            <a:extLst>
              <a:ext uri="{FF2B5EF4-FFF2-40B4-BE49-F238E27FC236}">
                <a16:creationId xmlns:a16="http://schemas.microsoft.com/office/drawing/2014/main" id="{B9155BB1-F89A-3ECE-3F9C-733D08FF1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190485" y="2054225"/>
            <a:ext cx="2456392" cy="3684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affel Popcorn">
            <a:extLst>
              <a:ext uri="{FF2B5EF4-FFF2-40B4-BE49-F238E27FC236}">
                <a16:creationId xmlns:a16="http://schemas.microsoft.com/office/drawing/2014/main" id="{3AE7E297-DD4C-D3DF-11D3-5F309731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156" y="2009775"/>
            <a:ext cx="2181276"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2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A4F1-4B59-3E4F-E153-7A87FFF55365}"/>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85443AF1-9A38-B642-5A1C-0B5F1914D79B}"/>
              </a:ext>
            </a:extLst>
          </p:cNvPr>
          <p:cNvSpPr/>
          <p:nvPr/>
        </p:nvSpPr>
        <p:spPr>
          <a:xfrm>
            <a:off x="4075113" y="3971726"/>
            <a:ext cx="2279650" cy="185935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solidFill>
                  <a:prstClr val="white"/>
                </a:solidFill>
                <a:latin typeface="Aptos" panose="02110004020202020204"/>
              </a:rPr>
              <a:t>Domain</a:t>
            </a:r>
            <a:endParaRPr lang="en-FI" sz="2000" dirty="0">
              <a:solidFill>
                <a:prstClr val="white"/>
              </a:solidFill>
              <a:latin typeface="Aptos" panose="02110004020202020204"/>
            </a:endParaRPr>
          </a:p>
        </p:txBody>
      </p:sp>
      <p:sp>
        <p:nvSpPr>
          <p:cNvPr id="28" name="Rectangle: Rounded Corners 27">
            <a:extLst>
              <a:ext uri="{FF2B5EF4-FFF2-40B4-BE49-F238E27FC236}">
                <a16:creationId xmlns:a16="http://schemas.microsoft.com/office/drawing/2014/main" id="{33E454CD-7F28-7D99-1334-B19AF07401D4}"/>
              </a:ext>
            </a:extLst>
          </p:cNvPr>
          <p:cNvSpPr/>
          <p:nvPr/>
        </p:nvSpPr>
        <p:spPr>
          <a:xfrm>
            <a:off x="8574088" y="5283399"/>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solidFill>
                  <a:prstClr val="white"/>
                </a:solidFill>
                <a:latin typeface="Aptos" panose="02110004020202020204"/>
              </a:rPr>
              <a:t>Domain</a:t>
            </a:r>
            <a:endParaRPr lang="en-FI" sz="1200" dirty="0">
              <a:solidFill>
                <a:prstClr val="white"/>
              </a:solidFill>
              <a:latin typeface="Aptos" panose="02110004020202020204"/>
            </a:endParaRPr>
          </a:p>
        </p:txBody>
      </p:sp>
      <p:sp>
        <p:nvSpPr>
          <p:cNvPr id="25" name="Rectangle: Rounded Corners 24">
            <a:extLst>
              <a:ext uri="{FF2B5EF4-FFF2-40B4-BE49-F238E27FC236}">
                <a16:creationId xmlns:a16="http://schemas.microsoft.com/office/drawing/2014/main" id="{DAEA3F22-076D-BE1D-471C-EACC6797B422}"/>
              </a:ext>
            </a:extLst>
          </p:cNvPr>
          <p:cNvSpPr/>
          <p:nvPr/>
        </p:nvSpPr>
        <p:spPr>
          <a:xfrm>
            <a:off x="8574088" y="3182937"/>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solidFill>
                  <a:prstClr val="white"/>
                </a:solidFill>
                <a:latin typeface="Aptos" panose="02110004020202020204"/>
              </a:rPr>
              <a:t>Domain</a:t>
            </a:r>
            <a:endParaRPr lang="en-FI" sz="1200" dirty="0">
              <a:solidFill>
                <a:prstClr val="white"/>
              </a:solidFill>
              <a:latin typeface="Aptos" panose="02110004020202020204"/>
            </a:endParaRPr>
          </a:p>
        </p:txBody>
      </p:sp>
      <p:sp>
        <p:nvSpPr>
          <p:cNvPr id="2" name="Title 1">
            <a:extLst>
              <a:ext uri="{FF2B5EF4-FFF2-40B4-BE49-F238E27FC236}">
                <a16:creationId xmlns:a16="http://schemas.microsoft.com/office/drawing/2014/main" id="{8EC13CF3-5497-38CB-53DE-4F818F780F6B}"/>
              </a:ext>
            </a:extLst>
          </p:cNvPr>
          <p:cNvSpPr>
            <a:spLocks noGrp="1"/>
          </p:cNvSpPr>
          <p:nvPr>
            <p:ph type="title"/>
          </p:nvPr>
        </p:nvSpPr>
        <p:spPr/>
        <p:txBody>
          <a:bodyPr/>
          <a:lstStyle/>
          <a:p>
            <a:r>
              <a:rPr lang="en-US" dirty="0"/>
              <a:t>The interoperability challenge</a:t>
            </a:r>
          </a:p>
        </p:txBody>
      </p:sp>
      <p:sp>
        <p:nvSpPr>
          <p:cNvPr id="10" name="Rectangle: Rounded Corners 9">
            <a:extLst>
              <a:ext uri="{FF2B5EF4-FFF2-40B4-BE49-F238E27FC236}">
                <a16:creationId xmlns:a16="http://schemas.microsoft.com/office/drawing/2014/main" id="{D9654479-BFFF-2631-71AA-8DC6214A0927}"/>
              </a:ext>
            </a:extLst>
          </p:cNvPr>
          <p:cNvSpPr/>
          <p:nvPr/>
        </p:nvSpPr>
        <p:spPr>
          <a:xfrm>
            <a:off x="5691188" y="434260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1" name="Rectangle: Rounded Corners 10">
            <a:extLst>
              <a:ext uri="{FF2B5EF4-FFF2-40B4-BE49-F238E27FC236}">
                <a16:creationId xmlns:a16="http://schemas.microsoft.com/office/drawing/2014/main" id="{493AB971-731B-8AD7-77C3-EF1A43FBB5D2}"/>
              </a:ext>
            </a:extLst>
          </p:cNvPr>
          <p:cNvSpPr/>
          <p:nvPr/>
        </p:nvSpPr>
        <p:spPr>
          <a:xfrm>
            <a:off x="5691188" y="472995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2" name="Rectangle: Rounded Corners 11">
            <a:extLst>
              <a:ext uri="{FF2B5EF4-FFF2-40B4-BE49-F238E27FC236}">
                <a16:creationId xmlns:a16="http://schemas.microsoft.com/office/drawing/2014/main" id="{FF518991-BAEC-21A3-1213-7958B2E38544}"/>
              </a:ext>
            </a:extLst>
          </p:cNvPr>
          <p:cNvSpPr/>
          <p:nvPr/>
        </p:nvSpPr>
        <p:spPr>
          <a:xfrm>
            <a:off x="5691188" y="511730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3" name="Rectangle: Rounded Corners 12">
            <a:extLst>
              <a:ext uri="{FF2B5EF4-FFF2-40B4-BE49-F238E27FC236}">
                <a16:creationId xmlns:a16="http://schemas.microsoft.com/office/drawing/2014/main" id="{F963B677-DF39-F4E2-E3F1-7E219431E6E4}"/>
              </a:ext>
            </a:extLst>
          </p:cNvPr>
          <p:cNvSpPr/>
          <p:nvPr/>
        </p:nvSpPr>
        <p:spPr>
          <a:xfrm>
            <a:off x="9431338" y="338454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C436902B-F582-3395-23E2-6E7D760AEC01}"/>
              </a:ext>
            </a:extLst>
          </p:cNvPr>
          <p:cNvSpPr/>
          <p:nvPr/>
        </p:nvSpPr>
        <p:spPr>
          <a:xfrm>
            <a:off x="9431338" y="361314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D6C7D26B-010C-5BA9-C2A0-E8ABDFAEC980}"/>
              </a:ext>
            </a:extLst>
          </p:cNvPr>
          <p:cNvSpPr/>
          <p:nvPr/>
        </p:nvSpPr>
        <p:spPr>
          <a:xfrm>
            <a:off x="9431338" y="3852068"/>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D0AF2FBB-F53B-86B9-7FFE-7D6DEF03711A}"/>
              </a:ext>
            </a:extLst>
          </p:cNvPr>
          <p:cNvSpPr/>
          <p:nvPr/>
        </p:nvSpPr>
        <p:spPr>
          <a:xfrm>
            <a:off x="9488488" y="5506243"/>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446EAAF2-45C5-9D3A-38E9-ED26C1FAA251}"/>
              </a:ext>
            </a:extLst>
          </p:cNvPr>
          <p:cNvSpPr/>
          <p:nvPr/>
        </p:nvSpPr>
        <p:spPr>
          <a:xfrm>
            <a:off x="9488488" y="5734843"/>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236D460F-A0C1-103C-D7A5-F248B231E0B4}"/>
              </a:ext>
            </a:extLst>
          </p:cNvPr>
          <p:cNvSpPr/>
          <p:nvPr/>
        </p:nvSpPr>
        <p:spPr>
          <a:xfrm>
            <a:off x="9488488" y="5973762"/>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cxnSp>
        <p:nvCxnSpPr>
          <p:cNvPr id="30" name="Straight Connector 29">
            <a:extLst>
              <a:ext uri="{FF2B5EF4-FFF2-40B4-BE49-F238E27FC236}">
                <a16:creationId xmlns:a16="http://schemas.microsoft.com/office/drawing/2014/main" id="{D3A0A966-4985-6BB5-3344-96237E5C4255}"/>
              </a:ext>
            </a:extLst>
          </p:cNvPr>
          <p:cNvCxnSpPr>
            <a:cxnSpLocks/>
            <a:stCxn id="10" idx="3"/>
          </p:cNvCxnSpPr>
          <p:nvPr/>
        </p:nvCxnSpPr>
        <p:spPr>
          <a:xfrm flipV="1">
            <a:off x="7094538" y="3711574"/>
            <a:ext cx="1479550" cy="808831"/>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id="{A7766973-D34C-58FC-DB9E-41D69935B65C}"/>
              </a:ext>
            </a:extLst>
          </p:cNvPr>
          <p:cNvCxnSpPr>
            <a:cxnSpLocks/>
            <a:stCxn id="12" idx="3"/>
            <a:endCxn id="28" idx="1"/>
          </p:cNvCxnSpPr>
          <p:nvPr/>
        </p:nvCxnSpPr>
        <p:spPr>
          <a:xfrm>
            <a:off x="7094538" y="5295105"/>
            <a:ext cx="1479550" cy="507406"/>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sp>
        <p:nvSpPr>
          <p:cNvPr id="4" name="TextBox 3">
            <a:extLst>
              <a:ext uri="{FF2B5EF4-FFF2-40B4-BE49-F238E27FC236}">
                <a16:creationId xmlns:a16="http://schemas.microsoft.com/office/drawing/2014/main" id="{C81536CA-AE0A-A4E0-5010-1B9F63ED79B9}"/>
              </a:ext>
            </a:extLst>
          </p:cNvPr>
          <p:cNvSpPr txBox="1"/>
          <p:nvPr/>
        </p:nvSpPr>
        <p:spPr>
          <a:xfrm>
            <a:off x="7418388" y="3852068"/>
            <a:ext cx="641350" cy="584775"/>
          </a:xfrm>
          <a:prstGeom prst="rect">
            <a:avLst/>
          </a:prstGeom>
          <a:solidFill>
            <a:schemeClr val="bg1"/>
          </a:solidFill>
        </p:spPr>
        <p:txBody>
          <a:bodyPr wrap="square" rtlCol="0" anchor="ctr">
            <a:spAutoFit/>
          </a:bodyPr>
          <a:lstStyle/>
          <a:p>
            <a:pPr algn="ctr"/>
            <a:r>
              <a:rPr lang="en-GB" sz="3200" dirty="0">
                <a:solidFill>
                  <a:srgbClr val="C00000"/>
                </a:solidFill>
              </a:rPr>
              <a:t>?</a:t>
            </a:r>
            <a:endParaRPr lang="en-FI" sz="3200" dirty="0">
              <a:solidFill>
                <a:srgbClr val="C00000"/>
              </a:solidFill>
            </a:endParaRPr>
          </a:p>
        </p:txBody>
      </p:sp>
      <p:sp>
        <p:nvSpPr>
          <p:cNvPr id="5" name="TextBox 4">
            <a:extLst>
              <a:ext uri="{FF2B5EF4-FFF2-40B4-BE49-F238E27FC236}">
                <a16:creationId xmlns:a16="http://schemas.microsoft.com/office/drawing/2014/main" id="{87ED939D-BE73-7CB0-9AFB-E2DECD645AC6}"/>
              </a:ext>
            </a:extLst>
          </p:cNvPr>
          <p:cNvSpPr txBox="1"/>
          <p:nvPr/>
        </p:nvSpPr>
        <p:spPr>
          <a:xfrm>
            <a:off x="7475538" y="5180517"/>
            <a:ext cx="641350" cy="584775"/>
          </a:xfrm>
          <a:prstGeom prst="rect">
            <a:avLst/>
          </a:prstGeom>
          <a:solidFill>
            <a:schemeClr val="bg1"/>
          </a:solidFill>
        </p:spPr>
        <p:txBody>
          <a:bodyPr wrap="square" rtlCol="0" anchor="ctr">
            <a:spAutoFit/>
          </a:bodyPr>
          <a:lstStyle/>
          <a:p>
            <a:pPr algn="ctr"/>
            <a:r>
              <a:rPr lang="en-GB" sz="3200" dirty="0">
                <a:solidFill>
                  <a:srgbClr val="C00000"/>
                </a:solidFill>
              </a:rPr>
              <a:t>?</a:t>
            </a:r>
            <a:endParaRPr lang="en-FI" sz="3200" dirty="0">
              <a:solidFill>
                <a:srgbClr val="C00000"/>
              </a:solidFill>
            </a:endParaRPr>
          </a:p>
        </p:txBody>
      </p:sp>
      <p:sp>
        <p:nvSpPr>
          <p:cNvPr id="6" name="TextBox 5">
            <a:extLst>
              <a:ext uri="{FF2B5EF4-FFF2-40B4-BE49-F238E27FC236}">
                <a16:creationId xmlns:a16="http://schemas.microsoft.com/office/drawing/2014/main" id="{32E5C9C1-5BFF-A725-D089-AC1D13777C17}"/>
              </a:ext>
            </a:extLst>
          </p:cNvPr>
          <p:cNvSpPr txBox="1"/>
          <p:nvPr/>
        </p:nvSpPr>
        <p:spPr>
          <a:xfrm>
            <a:off x="6392863" y="2900360"/>
            <a:ext cx="1936750" cy="646331"/>
          </a:xfrm>
          <a:prstGeom prst="rect">
            <a:avLst/>
          </a:prstGeom>
          <a:noFill/>
        </p:spPr>
        <p:txBody>
          <a:bodyPr wrap="square" rtlCol="0">
            <a:spAutoFit/>
          </a:bodyPr>
          <a:lstStyle/>
          <a:p>
            <a:r>
              <a:rPr lang="en-GB" dirty="0">
                <a:solidFill>
                  <a:srgbClr val="C00000"/>
                </a:solidFill>
              </a:rPr>
              <a:t>Technical interoperability</a:t>
            </a:r>
            <a:endParaRPr lang="en-FI" dirty="0">
              <a:solidFill>
                <a:srgbClr val="C00000"/>
              </a:solidFill>
            </a:endParaRPr>
          </a:p>
        </p:txBody>
      </p:sp>
      <p:sp>
        <p:nvSpPr>
          <p:cNvPr id="7" name="TextBox 6">
            <a:extLst>
              <a:ext uri="{FF2B5EF4-FFF2-40B4-BE49-F238E27FC236}">
                <a16:creationId xmlns:a16="http://schemas.microsoft.com/office/drawing/2014/main" id="{174FFF4A-C638-B3D4-1057-46332E01FA5F}"/>
              </a:ext>
            </a:extLst>
          </p:cNvPr>
          <p:cNvSpPr txBox="1"/>
          <p:nvPr/>
        </p:nvSpPr>
        <p:spPr>
          <a:xfrm>
            <a:off x="6096000" y="1725503"/>
            <a:ext cx="1936750" cy="646331"/>
          </a:xfrm>
          <a:prstGeom prst="rect">
            <a:avLst/>
          </a:prstGeom>
          <a:noFill/>
        </p:spPr>
        <p:txBody>
          <a:bodyPr wrap="square" rtlCol="0">
            <a:spAutoFit/>
          </a:bodyPr>
          <a:lstStyle/>
          <a:p>
            <a:r>
              <a:rPr lang="en-GB" dirty="0">
                <a:solidFill>
                  <a:srgbClr val="C00000"/>
                </a:solidFill>
              </a:rPr>
              <a:t>Semantic interoperability</a:t>
            </a:r>
            <a:endParaRPr lang="en-FI" dirty="0">
              <a:solidFill>
                <a:srgbClr val="C00000"/>
              </a:solidFill>
            </a:endParaRPr>
          </a:p>
        </p:txBody>
      </p:sp>
      <p:cxnSp>
        <p:nvCxnSpPr>
          <p:cNvPr id="29" name="Straight Connector 28">
            <a:extLst>
              <a:ext uri="{FF2B5EF4-FFF2-40B4-BE49-F238E27FC236}">
                <a16:creationId xmlns:a16="http://schemas.microsoft.com/office/drawing/2014/main" id="{12E1E866-145B-1383-C9C4-214BEC84C252}"/>
              </a:ext>
            </a:extLst>
          </p:cNvPr>
          <p:cNvCxnSpPr>
            <a:cxnSpLocks/>
          </p:cNvCxnSpPr>
          <p:nvPr/>
        </p:nvCxnSpPr>
        <p:spPr>
          <a:xfrm flipH="1">
            <a:off x="7015163" y="3571997"/>
            <a:ext cx="196850" cy="770608"/>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2B29B68-6100-8B95-6641-121ACBB7864B}"/>
              </a:ext>
            </a:extLst>
          </p:cNvPr>
          <p:cNvCxnSpPr>
            <a:cxnSpLocks/>
            <a:stCxn id="6" idx="2"/>
            <a:endCxn id="25" idx="1"/>
          </p:cNvCxnSpPr>
          <p:nvPr/>
        </p:nvCxnSpPr>
        <p:spPr>
          <a:xfrm>
            <a:off x="7361238" y="3546691"/>
            <a:ext cx="1212850" cy="155358"/>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E4D00DD7-15E5-E176-6922-FCB0285BADF9}"/>
              </a:ext>
            </a:extLst>
          </p:cNvPr>
          <p:cNvSpPr/>
          <p:nvPr/>
        </p:nvSpPr>
        <p:spPr>
          <a:xfrm>
            <a:off x="4333875" y="2630369"/>
            <a:ext cx="1762125" cy="69373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Domain language</a:t>
            </a:r>
            <a:endParaRPr lang="en-FI" dirty="0"/>
          </a:p>
        </p:txBody>
      </p:sp>
      <p:cxnSp>
        <p:nvCxnSpPr>
          <p:cNvPr id="44" name="Straight Connector 43">
            <a:extLst>
              <a:ext uri="{FF2B5EF4-FFF2-40B4-BE49-F238E27FC236}">
                <a16:creationId xmlns:a16="http://schemas.microsoft.com/office/drawing/2014/main" id="{C3F1E827-9143-2858-F642-F31C28574D4D}"/>
              </a:ext>
            </a:extLst>
          </p:cNvPr>
          <p:cNvCxnSpPr>
            <a:cxnSpLocks/>
            <a:stCxn id="42" idx="4"/>
            <a:endCxn id="31" idx="0"/>
          </p:cNvCxnSpPr>
          <p:nvPr/>
        </p:nvCxnSpPr>
        <p:spPr>
          <a:xfrm>
            <a:off x="5214938" y="3324108"/>
            <a:ext cx="0" cy="647618"/>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C580D301-A999-BC4F-6AB9-507560C1C7F7}"/>
              </a:ext>
            </a:extLst>
          </p:cNvPr>
          <p:cNvSpPr/>
          <p:nvPr/>
        </p:nvSpPr>
        <p:spPr>
          <a:xfrm>
            <a:off x="8493125" y="2289965"/>
            <a:ext cx="1304925" cy="54611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Domain language</a:t>
            </a:r>
            <a:endParaRPr lang="en-FI" sz="1200" dirty="0"/>
          </a:p>
        </p:txBody>
      </p:sp>
      <p:cxnSp>
        <p:nvCxnSpPr>
          <p:cNvPr id="48" name="Straight Connector 47">
            <a:extLst>
              <a:ext uri="{FF2B5EF4-FFF2-40B4-BE49-F238E27FC236}">
                <a16:creationId xmlns:a16="http://schemas.microsoft.com/office/drawing/2014/main" id="{69EC119C-1A0E-1D8B-C25A-BB8F818849F4}"/>
              </a:ext>
            </a:extLst>
          </p:cNvPr>
          <p:cNvCxnSpPr>
            <a:cxnSpLocks/>
            <a:stCxn id="47" idx="4"/>
            <a:endCxn id="25" idx="0"/>
          </p:cNvCxnSpPr>
          <p:nvPr/>
        </p:nvCxnSpPr>
        <p:spPr>
          <a:xfrm>
            <a:off x="9145588" y="2836084"/>
            <a:ext cx="0" cy="346853"/>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5F567D7-074C-587B-94CE-F09E7075D5B0}"/>
              </a:ext>
            </a:extLst>
          </p:cNvPr>
          <p:cNvCxnSpPr>
            <a:cxnSpLocks/>
            <a:endCxn id="42" idx="7"/>
          </p:cNvCxnSpPr>
          <p:nvPr/>
        </p:nvCxnSpPr>
        <p:spPr>
          <a:xfrm flipH="1">
            <a:off x="5837943" y="2345233"/>
            <a:ext cx="864923" cy="386732"/>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89BB19D-AA31-4722-6655-889BEA2C859D}"/>
              </a:ext>
            </a:extLst>
          </p:cNvPr>
          <p:cNvCxnSpPr>
            <a:cxnSpLocks/>
            <a:endCxn id="47" idx="2"/>
          </p:cNvCxnSpPr>
          <p:nvPr/>
        </p:nvCxnSpPr>
        <p:spPr>
          <a:xfrm>
            <a:off x="6935346" y="2345233"/>
            <a:ext cx="1557779" cy="217792"/>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65" name="Diagram 64">
            <a:extLst>
              <a:ext uri="{FF2B5EF4-FFF2-40B4-BE49-F238E27FC236}">
                <a16:creationId xmlns:a16="http://schemas.microsoft.com/office/drawing/2014/main" id="{37A6F224-898F-B541-AD70-93C7D51587FF}"/>
              </a:ext>
            </a:extLst>
          </p:cNvPr>
          <p:cNvGraphicFramePr/>
          <p:nvPr>
            <p:extLst>
              <p:ext uri="{D42A27DB-BD31-4B8C-83A1-F6EECF244321}">
                <p14:modId xmlns:p14="http://schemas.microsoft.com/office/powerpoint/2010/main" val="4264203599"/>
              </p:ext>
            </p:extLst>
          </p:nvPr>
        </p:nvGraphicFramePr>
        <p:xfrm>
          <a:off x="501649" y="2952845"/>
          <a:ext cx="3343276" cy="213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A3C4D0D7-51E6-1A26-A502-E1BD5141CA73}"/>
              </a:ext>
            </a:extLst>
          </p:cNvPr>
          <p:cNvCxnSpPr>
            <a:cxnSpLocks/>
            <a:stCxn id="47" idx="2"/>
            <a:endCxn id="42" idx="6"/>
          </p:cNvCxnSpPr>
          <p:nvPr/>
        </p:nvCxnSpPr>
        <p:spPr>
          <a:xfrm flipH="1">
            <a:off x="6096000" y="2563025"/>
            <a:ext cx="2397125" cy="414214"/>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EC08733-E69E-9751-E47B-DC1A1E07724A}"/>
              </a:ext>
            </a:extLst>
          </p:cNvPr>
          <p:cNvSpPr txBox="1"/>
          <p:nvPr/>
        </p:nvSpPr>
        <p:spPr>
          <a:xfrm>
            <a:off x="6999729" y="2515574"/>
            <a:ext cx="475809" cy="461665"/>
          </a:xfrm>
          <a:prstGeom prst="rect">
            <a:avLst/>
          </a:prstGeom>
          <a:solidFill>
            <a:schemeClr val="bg1"/>
          </a:solidFill>
        </p:spPr>
        <p:txBody>
          <a:bodyPr wrap="square" rtlCol="0" anchor="ctr">
            <a:spAutoFit/>
          </a:bodyPr>
          <a:lstStyle/>
          <a:p>
            <a:pPr algn="ctr"/>
            <a:r>
              <a:rPr lang="en-GB" sz="2400" dirty="0">
                <a:solidFill>
                  <a:srgbClr val="C00000"/>
                </a:solidFill>
              </a:rPr>
              <a:t>?</a:t>
            </a:r>
            <a:endParaRPr lang="en-FI" sz="2400" dirty="0">
              <a:solidFill>
                <a:srgbClr val="C00000"/>
              </a:solidFill>
            </a:endParaRPr>
          </a:p>
        </p:txBody>
      </p:sp>
    </p:spTree>
    <p:extLst>
      <p:ext uri="{BB962C8B-B14F-4D97-AF65-F5344CB8AC3E}">
        <p14:creationId xmlns:p14="http://schemas.microsoft.com/office/powerpoint/2010/main" val="13964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2" grpId="0" animBg="1"/>
      <p:bldP spid="4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A82A-D34F-9ABB-9BE3-AD69949807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9897C2-06F9-4F11-1E2D-6259ED3A7D79}"/>
              </a:ext>
            </a:extLst>
          </p:cNvPr>
          <p:cNvSpPr>
            <a:spLocks noGrp="1"/>
          </p:cNvSpPr>
          <p:nvPr>
            <p:ph type="title"/>
          </p:nvPr>
        </p:nvSpPr>
        <p:spPr/>
        <p:txBody>
          <a:bodyPr/>
          <a:lstStyle/>
          <a:p>
            <a:pPr lvl="0"/>
            <a:r>
              <a:rPr lang="en-GB" dirty="0"/>
              <a:t>Conceptual models for cross-domain understanding</a:t>
            </a:r>
            <a:endParaRPr lang="en-FI" dirty="0"/>
          </a:p>
        </p:txBody>
      </p:sp>
      <p:sp>
        <p:nvSpPr>
          <p:cNvPr id="5" name="Text Placeholder 4">
            <a:extLst>
              <a:ext uri="{FF2B5EF4-FFF2-40B4-BE49-F238E27FC236}">
                <a16:creationId xmlns:a16="http://schemas.microsoft.com/office/drawing/2014/main" id="{C1FE5356-4DF1-E126-0B9F-0E0D14C93765}"/>
              </a:ext>
            </a:extLst>
          </p:cNvPr>
          <p:cNvSpPr>
            <a:spLocks noGrp="1"/>
          </p:cNvSpPr>
          <p:nvPr>
            <p:ph type="body" idx="1"/>
          </p:nvPr>
        </p:nvSpPr>
        <p:spPr/>
        <p:txBody>
          <a:bodyPr/>
          <a:lstStyle/>
          <a:p>
            <a:endParaRPr lang="en-FI"/>
          </a:p>
        </p:txBody>
      </p:sp>
    </p:spTree>
    <p:extLst>
      <p:ext uri="{BB962C8B-B14F-4D97-AF65-F5344CB8AC3E}">
        <p14:creationId xmlns:p14="http://schemas.microsoft.com/office/powerpoint/2010/main" val="250652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267A-6831-3FD8-6571-87281F9118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E2A116-248B-9071-F994-53CA38CDBC55}"/>
              </a:ext>
            </a:extLst>
          </p:cNvPr>
          <p:cNvSpPr>
            <a:spLocks noGrp="1"/>
          </p:cNvSpPr>
          <p:nvPr>
            <p:ph type="title"/>
          </p:nvPr>
        </p:nvSpPr>
        <p:spPr/>
        <p:txBody>
          <a:bodyPr/>
          <a:lstStyle/>
          <a:p>
            <a:r>
              <a:rPr lang="en-GB" dirty="0"/>
              <a:t>Conceptual models for cross-domain understanding</a:t>
            </a:r>
            <a:endParaRPr lang="en-FI" dirty="0"/>
          </a:p>
        </p:txBody>
      </p:sp>
      <p:sp>
        <p:nvSpPr>
          <p:cNvPr id="5" name="Content Placeholder 4">
            <a:extLst>
              <a:ext uri="{FF2B5EF4-FFF2-40B4-BE49-F238E27FC236}">
                <a16:creationId xmlns:a16="http://schemas.microsoft.com/office/drawing/2014/main" id="{81B9BD0A-7817-A369-D587-CA6270973B5E}"/>
              </a:ext>
            </a:extLst>
          </p:cNvPr>
          <p:cNvSpPr>
            <a:spLocks noGrp="1"/>
          </p:cNvSpPr>
          <p:nvPr>
            <p:ph idx="1"/>
          </p:nvPr>
        </p:nvSpPr>
        <p:spPr/>
        <p:txBody>
          <a:bodyPr anchor="ctr"/>
          <a:lstStyle/>
          <a:p>
            <a:r>
              <a:rPr lang="en-GB" dirty="0"/>
              <a:t>Basics of conceptual modeling: entities, relationships, and attributes</a:t>
            </a:r>
          </a:p>
          <a:p>
            <a:r>
              <a:rPr lang="en-GB" dirty="0"/>
              <a:t>How to identify the real business objects</a:t>
            </a:r>
          </a:p>
          <a:p>
            <a:r>
              <a:rPr lang="en-GB" dirty="0"/>
              <a:t>Building definitions and glossaries</a:t>
            </a:r>
            <a:endParaRPr lang="en-FI" dirty="0"/>
          </a:p>
        </p:txBody>
      </p:sp>
    </p:spTree>
    <p:extLst>
      <p:ext uri="{BB962C8B-B14F-4D97-AF65-F5344CB8AC3E}">
        <p14:creationId xmlns:p14="http://schemas.microsoft.com/office/powerpoint/2010/main" val="406410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BC975-CF5B-A477-40BA-B16A87CDCAE1}"/>
              </a:ext>
            </a:extLst>
          </p:cNvPr>
          <p:cNvSpPr>
            <a:spLocks noGrp="1"/>
          </p:cNvSpPr>
          <p:nvPr>
            <p:ph type="title"/>
          </p:nvPr>
        </p:nvSpPr>
        <p:spPr/>
        <p:txBody>
          <a:bodyPr/>
          <a:lstStyle/>
          <a:p>
            <a:r>
              <a:rPr lang="en-GB" dirty="0"/>
              <a:t>What is data modeling?</a:t>
            </a:r>
            <a:endParaRPr lang="en-FI" dirty="0"/>
          </a:p>
        </p:txBody>
      </p:sp>
      <p:sp>
        <p:nvSpPr>
          <p:cNvPr id="6" name="TextBox 5">
            <a:extLst>
              <a:ext uri="{FF2B5EF4-FFF2-40B4-BE49-F238E27FC236}">
                <a16:creationId xmlns:a16="http://schemas.microsoft.com/office/drawing/2014/main" id="{5C033094-FF05-0DFC-36B3-0A2E734C288A}"/>
              </a:ext>
            </a:extLst>
          </p:cNvPr>
          <p:cNvSpPr txBox="1"/>
          <p:nvPr/>
        </p:nvSpPr>
        <p:spPr>
          <a:xfrm>
            <a:off x="3028950" y="2387600"/>
            <a:ext cx="5880100" cy="830997"/>
          </a:xfrm>
          <a:prstGeom prst="rect">
            <a:avLst/>
          </a:prstGeom>
          <a:noFill/>
        </p:spPr>
        <p:txBody>
          <a:bodyPr wrap="square" rtlCol="0">
            <a:spAutoFit/>
          </a:bodyPr>
          <a:lstStyle/>
          <a:p>
            <a:r>
              <a:rPr lang="en-GB" sz="2400" b="1" dirty="0">
                <a:solidFill>
                  <a:schemeClr val="accent1"/>
                </a:solidFill>
              </a:rPr>
              <a:t>Data modeling is a way to describe reality in a structured format.</a:t>
            </a:r>
            <a:endParaRPr lang="en-FI" sz="2400" b="1" dirty="0">
              <a:solidFill>
                <a:schemeClr val="accent1"/>
              </a:solidFill>
            </a:endParaRPr>
          </a:p>
        </p:txBody>
      </p:sp>
      <p:sp>
        <p:nvSpPr>
          <p:cNvPr id="10" name="TextBox 9">
            <a:extLst>
              <a:ext uri="{FF2B5EF4-FFF2-40B4-BE49-F238E27FC236}">
                <a16:creationId xmlns:a16="http://schemas.microsoft.com/office/drawing/2014/main" id="{F236402F-73FD-BD1B-7FAE-BF19C9D70920}"/>
              </a:ext>
            </a:extLst>
          </p:cNvPr>
          <p:cNvSpPr txBox="1"/>
          <p:nvPr/>
        </p:nvSpPr>
        <p:spPr>
          <a:xfrm>
            <a:off x="6483350" y="3784600"/>
            <a:ext cx="4851400" cy="1477328"/>
          </a:xfrm>
          <a:prstGeom prst="rect">
            <a:avLst/>
          </a:prstGeom>
          <a:noFill/>
        </p:spPr>
        <p:txBody>
          <a:bodyPr wrap="square">
            <a:spAutoFit/>
          </a:bodyPr>
          <a:lstStyle/>
          <a:p>
            <a:r>
              <a:rPr lang="en-GB" i="1" dirty="0">
                <a:solidFill>
                  <a:schemeClr val="accent1"/>
                </a:solidFill>
              </a:rPr>
              <a:t>“A data model is a structured representation that organizes and standardizes data to enable and guide human and machine </a:t>
            </a:r>
            <a:r>
              <a:rPr lang="en-GB" i="1" dirty="0" err="1">
                <a:solidFill>
                  <a:schemeClr val="accent1"/>
                </a:solidFill>
              </a:rPr>
              <a:t>behavior</a:t>
            </a:r>
            <a:r>
              <a:rPr lang="en-GB" i="1" dirty="0">
                <a:solidFill>
                  <a:schemeClr val="accent1"/>
                </a:solidFill>
              </a:rPr>
              <a:t>, inform decision-making, and facilitate actions.”</a:t>
            </a:r>
          </a:p>
          <a:p>
            <a:r>
              <a:rPr lang="en-GB" dirty="0"/>
              <a:t>- Joe Reis</a:t>
            </a:r>
            <a:endParaRPr lang="en-FI" dirty="0"/>
          </a:p>
        </p:txBody>
      </p:sp>
      <p:sp>
        <p:nvSpPr>
          <p:cNvPr id="14" name="TextBox 13">
            <a:extLst>
              <a:ext uri="{FF2B5EF4-FFF2-40B4-BE49-F238E27FC236}">
                <a16:creationId xmlns:a16="http://schemas.microsoft.com/office/drawing/2014/main" id="{B864B99A-7A41-1F5B-2E07-4B7D04A68124}"/>
              </a:ext>
            </a:extLst>
          </p:cNvPr>
          <p:cNvSpPr txBox="1"/>
          <p:nvPr/>
        </p:nvSpPr>
        <p:spPr>
          <a:xfrm>
            <a:off x="654049" y="3784600"/>
            <a:ext cx="5626101" cy="2031325"/>
          </a:xfrm>
          <a:prstGeom prst="rect">
            <a:avLst/>
          </a:prstGeom>
          <a:noFill/>
        </p:spPr>
        <p:txBody>
          <a:bodyPr wrap="square">
            <a:spAutoFit/>
          </a:bodyPr>
          <a:lstStyle/>
          <a:p>
            <a:r>
              <a:rPr lang="en-GB" i="1" dirty="0">
                <a:solidFill>
                  <a:schemeClr val="accent1"/>
                </a:solidFill>
              </a:rPr>
              <a:t>“A data model is a wayfinding tool for both business and IT professionals, which uses a set of symbols and text to precisely explain a subset of real information to improve communication within the organization and thereby lead to a more flexible and stable application environment.”</a:t>
            </a:r>
          </a:p>
          <a:p>
            <a:r>
              <a:rPr lang="en-GB" dirty="0"/>
              <a:t>- Steve Hoberman</a:t>
            </a:r>
            <a:endParaRPr lang="en-FI" dirty="0"/>
          </a:p>
        </p:txBody>
      </p:sp>
    </p:spTree>
    <p:extLst>
      <p:ext uri="{BB962C8B-B14F-4D97-AF65-F5344CB8AC3E}">
        <p14:creationId xmlns:p14="http://schemas.microsoft.com/office/powerpoint/2010/main" val="375606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idx="4294967295"/>
          </p:nvPr>
        </p:nvSpPr>
        <p:spPr>
          <a:xfrm>
            <a:off x="610233" y="276200"/>
            <a:ext cx="10698800" cy="1424800"/>
          </a:xfrm>
          <a:prstGeom prst="rect">
            <a:avLst/>
          </a:prstGeom>
        </p:spPr>
        <p:txBody>
          <a:bodyPr spcFirstLastPara="1" vert="horz" wrap="square" lIns="121900" tIns="121900" rIns="121900" bIns="121900" rtlCol="0" anchor="ctr" anchorCtr="0">
            <a:noAutofit/>
          </a:bodyPr>
          <a:lstStyle/>
          <a:p>
            <a:pPr>
              <a:spcBef>
                <a:spcPts val="0"/>
              </a:spcBef>
              <a:buClr>
                <a:schemeClr val="dk1"/>
              </a:buClr>
              <a:buSzPts val="1100"/>
            </a:pPr>
            <a:r>
              <a:rPr lang="en" sz="4000" dirty="0">
                <a:solidFill>
                  <a:schemeClr val="dk1"/>
                </a:solidFill>
              </a:rPr>
              <a:t>Three levels of data modeling</a:t>
            </a:r>
            <a:endParaRPr sz="4000" dirty="0">
              <a:solidFill>
                <a:schemeClr val="dk1"/>
              </a:solidFill>
            </a:endParaRPr>
          </a:p>
        </p:txBody>
      </p:sp>
      <p:sp>
        <p:nvSpPr>
          <p:cNvPr id="151" name="Google Shape;151;p24"/>
          <p:cNvSpPr/>
          <p:nvPr/>
        </p:nvSpPr>
        <p:spPr>
          <a:xfrm>
            <a:off x="7379345" y="3454400"/>
            <a:ext cx="914000" cy="1120000"/>
          </a:xfrm>
          <a:prstGeom prst="chevron">
            <a:avLst>
              <a:gd name="adj" fmla="val 50000"/>
            </a:avLst>
          </a:prstGeom>
          <a:solidFill>
            <a:srgbClr val="3D50FF"/>
          </a:solidFill>
          <a:ln>
            <a:noFill/>
          </a:ln>
        </p:spPr>
        <p:txBody>
          <a:bodyPr spcFirstLastPara="1" wrap="square" lIns="91433" tIns="45700" rIns="91433" bIns="45700" anchor="ctr" anchorCtr="0">
            <a:noAutofit/>
          </a:bodyPr>
          <a:lstStyle/>
          <a:p>
            <a:pPr algn="ctr">
              <a:buClr>
                <a:srgbClr val="0B0B0B"/>
              </a:buClr>
              <a:buSzPts val="1800"/>
            </a:pPr>
            <a:endParaRPr sz="2400">
              <a:solidFill>
                <a:srgbClr val="0B0B0B"/>
              </a:solidFill>
              <a:latin typeface="Calibri"/>
              <a:ea typeface="Calibri"/>
              <a:cs typeface="Calibri"/>
              <a:sym typeface="Calibri"/>
            </a:endParaRPr>
          </a:p>
        </p:txBody>
      </p:sp>
      <p:sp>
        <p:nvSpPr>
          <p:cNvPr id="152" name="Google Shape;152;p24"/>
          <p:cNvSpPr txBox="1"/>
          <p:nvPr/>
        </p:nvSpPr>
        <p:spPr>
          <a:xfrm>
            <a:off x="1338800" y="3747210"/>
            <a:ext cx="2115600" cy="461624"/>
          </a:xfrm>
          <a:prstGeom prst="rect">
            <a:avLst/>
          </a:prstGeom>
          <a:noFill/>
          <a:ln>
            <a:noFill/>
          </a:ln>
        </p:spPr>
        <p:txBody>
          <a:bodyPr spcFirstLastPara="1" wrap="square" lIns="91433" tIns="45700" rIns="91433" bIns="45700" anchor="t" anchorCtr="0">
            <a:spAutoFit/>
          </a:bodyPr>
          <a:lstStyle/>
          <a:p>
            <a:pPr algn="ctr">
              <a:buClr>
                <a:schemeClr val="dk1"/>
              </a:buClr>
              <a:buSzPts val="1100"/>
            </a:pPr>
            <a:r>
              <a:rPr lang="en" sz="2400" dirty="0">
                <a:solidFill>
                  <a:srgbClr val="3D50FF"/>
                </a:solidFill>
                <a:latin typeface="Poppins SemiBold"/>
                <a:ea typeface="Poppins SemiBold"/>
                <a:cs typeface="Poppins SemiBold"/>
                <a:sym typeface="Poppins SemiBold"/>
              </a:rPr>
              <a:t>Conceptual</a:t>
            </a:r>
            <a:endParaRPr sz="2400" dirty="0">
              <a:solidFill>
                <a:srgbClr val="3D50FF"/>
              </a:solidFill>
              <a:latin typeface="Poppins SemiBold"/>
              <a:ea typeface="Poppins SemiBold"/>
              <a:cs typeface="Poppins SemiBold"/>
              <a:sym typeface="Poppins SemiBold"/>
            </a:endParaRPr>
          </a:p>
        </p:txBody>
      </p:sp>
      <p:sp>
        <p:nvSpPr>
          <p:cNvPr id="153" name="Google Shape;153;p24"/>
          <p:cNvSpPr/>
          <p:nvPr/>
        </p:nvSpPr>
        <p:spPr>
          <a:xfrm flipH="1">
            <a:off x="1432797" y="2459132"/>
            <a:ext cx="9326400" cy="438800"/>
          </a:xfrm>
          <a:prstGeom prst="leftRightArrow">
            <a:avLst>
              <a:gd name="adj1" fmla="val 50000"/>
              <a:gd name="adj2" fmla="val 50000"/>
            </a:avLst>
          </a:prstGeom>
          <a:gradFill>
            <a:gsLst>
              <a:gs pos="0">
                <a:srgbClr val="2235E6"/>
              </a:gs>
              <a:gs pos="37000">
                <a:srgbClr val="4D44F2"/>
              </a:gs>
              <a:gs pos="100000">
                <a:srgbClr val="7752FE"/>
              </a:gs>
            </a:gsLst>
            <a:lin ang="10801400" scaled="0"/>
          </a:gradFill>
          <a:ln>
            <a:noFill/>
          </a:ln>
        </p:spPr>
        <p:txBody>
          <a:bodyPr spcFirstLastPara="1" wrap="square" lIns="91433" tIns="45700" rIns="91433" bIns="45700" anchor="ctr" anchorCtr="0">
            <a:noAutofit/>
          </a:bodyPr>
          <a:lstStyle/>
          <a:p>
            <a:pPr algn="ctr">
              <a:buClr>
                <a:srgbClr val="0B0B0B"/>
              </a:buClr>
              <a:buSzPts val="1800"/>
            </a:pPr>
            <a:endParaRPr sz="2400">
              <a:solidFill>
                <a:srgbClr val="FFFFFF"/>
              </a:solidFill>
              <a:latin typeface="Calibri"/>
              <a:ea typeface="Calibri"/>
              <a:cs typeface="Calibri"/>
              <a:sym typeface="Calibri"/>
            </a:endParaRPr>
          </a:p>
        </p:txBody>
      </p:sp>
      <p:sp>
        <p:nvSpPr>
          <p:cNvPr id="154" name="Google Shape;154;p24"/>
          <p:cNvSpPr txBox="1"/>
          <p:nvPr/>
        </p:nvSpPr>
        <p:spPr>
          <a:xfrm>
            <a:off x="9063937" y="2133201"/>
            <a:ext cx="1506400" cy="461624"/>
          </a:xfrm>
          <a:prstGeom prst="rect">
            <a:avLst/>
          </a:prstGeom>
          <a:noFill/>
          <a:ln>
            <a:noFill/>
          </a:ln>
        </p:spPr>
        <p:txBody>
          <a:bodyPr spcFirstLastPara="1" wrap="square" lIns="91433" tIns="45700" rIns="91433" bIns="45700" anchor="t" anchorCtr="0">
            <a:spAutoFit/>
          </a:bodyPr>
          <a:lstStyle/>
          <a:p>
            <a:pPr algn="r">
              <a:buClr>
                <a:srgbClr val="0B0B0B"/>
              </a:buClr>
              <a:buSzPts val="1400"/>
            </a:pPr>
            <a:r>
              <a:rPr lang="en" sz="2400">
                <a:solidFill>
                  <a:srgbClr val="0B0B0B"/>
                </a:solidFill>
                <a:latin typeface="Poppins SemiBold"/>
                <a:ea typeface="Poppins SemiBold"/>
                <a:cs typeface="Poppins SemiBold"/>
                <a:sym typeface="Poppins SemiBold"/>
              </a:rPr>
              <a:t>IT</a:t>
            </a:r>
            <a:endParaRPr sz="1867">
              <a:solidFill>
                <a:srgbClr val="0B0B0B"/>
              </a:solidFill>
              <a:latin typeface="Poppins SemiBold"/>
              <a:ea typeface="Poppins SemiBold"/>
              <a:cs typeface="Poppins SemiBold"/>
              <a:sym typeface="Poppins SemiBold"/>
            </a:endParaRPr>
          </a:p>
        </p:txBody>
      </p:sp>
      <p:sp>
        <p:nvSpPr>
          <p:cNvPr id="156" name="Google Shape;156;p24"/>
          <p:cNvSpPr/>
          <p:nvPr/>
        </p:nvSpPr>
        <p:spPr>
          <a:xfrm>
            <a:off x="3556400" y="3454400"/>
            <a:ext cx="914000" cy="1120000"/>
          </a:xfrm>
          <a:prstGeom prst="chevron">
            <a:avLst>
              <a:gd name="adj" fmla="val 50000"/>
            </a:avLst>
          </a:prstGeom>
          <a:solidFill>
            <a:srgbClr val="3D50FF"/>
          </a:solidFill>
          <a:ln>
            <a:noFill/>
          </a:ln>
        </p:spPr>
        <p:txBody>
          <a:bodyPr spcFirstLastPara="1" wrap="square" lIns="91433" tIns="45700" rIns="91433" bIns="45700" anchor="ctr" anchorCtr="0">
            <a:noAutofit/>
          </a:bodyPr>
          <a:lstStyle/>
          <a:p>
            <a:pPr algn="ctr">
              <a:buClr>
                <a:srgbClr val="0B0B0B"/>
              </a:buClr>
              <a:buSzPts val="1800"/>
            </a:pPr>
            <a:endParaRPr sz="2400">
              <a:solidFill>
                <a:srgbClr val="0B0B0B"/>
              </a:solidFill>
              <a:latin typeface="Calibri"/>
              <a:ea typeface="Calibri"/>
              <a:cs typeface="Calibri"/>
              <a:sym typeface="Calibri"/>
            </a:endParaRPr>
          </a:p>
        </p:txBody>
      </p:sp>
      <p:sp>
        <p:nvSpPr>
          <p:cNvPr id="157" name="Google Shape;157;p24"/>
          <p:cNvSpPr txBox="1"/>
          <p:nvPr/>
        </p:nvSpPr>
        <p:spPr>
          <a:xfrm>
            <a:off x="772268" y="5181600"/>
            <a:ext cx="2946400" cy="1015622"/>
          </a:xfrm>
          <a:prstGeom prst="rect">
            <a:avLst/>
          </a:prstGeom>
          <a:noFill/>
          <a:ln>
            <a:noFill/>
          </a:ln>
        </p:spPr>
        <p:txBody>
          <a:bodyPr spcFirstLastPara="1" wrap="square" lIns="91433" tIns="45700" rIns="91433" bIns="45700" anchor="t" anchorCtr="0">
            <a:spAutoFit/>
          </a:bodyPr>
          <a:lstStyle/>
          <a:p>
            <a:pPr algn="ctr">
              <a:buClr>
                <a:schemeClr val="dk1"/>
              </a:buClr>
              <a:buSzPts val="1100"/>
            </a:pPr>
            <a:r>
              <a:rPr lang="en" sz="2000" dirty="0">
                <a:solidFill>
                  <a:srgbClr val="3D50FF"/>
                </a:solidFill>
                <a:latin typeface="Poppins SemiBold"/>
                <a:ea typeface="Poppins SemiBold"/>
                <a:cs typeface="Poppins SemiBold"/>
                <a:sym typeface="Poppins SemiBold"/>
              </a:rPr>
              <a:t>What the business looks like in data terms</a:t>
            </a:r>
            <a:endParaRPr sz="2000" dirty="0">
              <a:solidFill>
                <a:srgbClr val="3D50FF"/>
              </a:solidFill>
              <a:latin typeface="Poppins SemiBold"/>
              <a:ea typeface="Poppins SemiBold"/>
              <a:cs typeface="Poppins SemiBold"/>
              <a:sym typeface="Poppins SemiBold"/>
            </a:endParaRPr>
          </a:p>
        </p:txBody>
      </p:sp>
      <p:sp>
        <p:nvSpPr>
          <p:cNvPr id="158" name="Google Shape;158;p24"/>
          <p:cNvSpPr txBox="1"/>
          <p:nvPr/>
        </p:nvSpPr>
        <p:spPr>
          <a:xfrm>
            <a:off x="4748823" y="3749273"/>
            <a:ext cx="2115600" cy="461624"/>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400">
                <a:solidFill>
                  <a:srgbClr val="3D50FF"/>
                </a:solidFill>
                <a:latin typeface="Poppins SemiBold"/>
                <a:ea typeface="Poppins SemiBold"/>
                <a:cs typeface="Poppins SemiBold"/>
              </a:defRPr>
            </a:lvl1pPr>
          </a:lstStyle>
          <a:p>
            <a:r>
              <a:rPr lang="en" dirty="0">
                <a:sym typeface="Poppins SemiBold"/>
              </a:rPr>
              <a:t>Logical</a:t>
            </a:r>
            <a:endParaRPr dirty="0">
              <a:sym typeface="Poppins SemiBold"/>
            </a:endParaRPr>
          </a:p>
        </p:txBody>
      </p:sp>
      <p:sp>
        <p:nvSpPr>
          <p:cNvPr id="159" name="Google Shape;159;p24"/>
          <p:cNvSpPr txBox="1"/>
          <p:nvPr/>
        </p:nvSpPr>
        <p:spPr>
          <a:xfrm>
            <a:off x="8552400" y="3750750"/>
            <a:ext cx="2115600" cy="461624"/>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400">
                <a:solidFill>
                  <a:srgbClr val="3D50FF"/>
                </a:solidFill>
                <a:latin typeface="Poppins SemiBold"/>
                <a:ea typeface="Poppins SemiBold"/>
                <a:cs typeface="Poppins SemiBold"/>
              </a:defRPr>
            </a:lvl1pPr>
          </a:lstStyle>
          <a:p>
            <a:r>
              <a:rPr lang="en" dirty="0">
                <a:sym typeface="Poppins SemiBold"/>
              </a:rPr>
              <a:t>Physical</a:t>
            </a:r>
            <a:endParaRPr dirty="0">
              <a:sym typeface="Poppins SemiBold"/>
            </a:endParaRPr>
          </a:p>
        </p:txBody>
      </p:sp>
      <p:sp>
        <p:nvSpPr>
          <p:cNvPr id="160" name="Google Shape;160;p24"/>
          <p:cNvSpPr txBox="1"/>
          <p:nvPr/>
        </p:nvSpPr>
        <p:spPr>
          <a:xfrm>
            <a:off x="4146047" y="5176625"/>
            <a:ext cx="3304800" cy="1015622"/>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000">
                <a:solidFill>
                  <a:srgbClr val="3D50FF"/>
                </a:solidFill>
                <a:latin typeface="Poppins SemiBold"/>
                <a:ea typeface="Poppins SemiBold"/>
                <a:cs typeface="Poppins SemiBold"/>
              </a:defRPr>
            </a:lvl1pPr>
          </a:lstStyle>
          <a:p>
            <a:r>
              <a:rPr lang="en" dirty="0">
                <a:sym typeface="Poppins SemiBold"/>
              </a:rPr>
              <a:t>How the data should be organized for the use case</a:t>
            </a:r>
            <a:endParaRPr dirty="0">
              <a:sym typeface="Poppins SemiBold"/>
            </a:endParaRPr>
          </a:p>
        </p:txBody>
      </p:sp>
      <p:sp>
        <p:nvSpPr>
          <p:cNvPr id="161" name="Google Shape;161;p24"/>
          <p:cNvSpPr txBox="1"/>
          <p:nvPr/>
        </p:nvSpPr>
        <p:spPr>
          <a:xfrm>
            <a:off x="8004149" y="5152404"/>
            <a:ext cx="3304800" cy="1015622"/>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000">
                <a:solidFill>
                  <a:srgbClr val="3D50FF"/>
                </a:solidFill>
                <a:latin typeface="Poppins SemiBold"/>
                <a:ea typeface="Poppins SemiBold"/>
                <a:cs typeface="Poppins SemiBold"/>
              </a:defRPr>
            </a:lvl1pPr>
          </a:lstStyle>
          <a:p>
            <a:r>
              <a:rPr lang="en" dirty="0">
                <a:sym typeface="Poppins SemiBold"/>
              </a:rPr>
              <a:t>How to implement the model with a particular technology</a:t>
            </a:r>
            <a:endParaRPr dirty="0">
              <a:sym typeface="Poppins SemiBold"/>
            </a:endParaRPr>
          </a:p>
        </p:txBody>
      </p:sp>
      <p:sp>
        <p:nvSpPr>
          <p:cNvPr id="2" name="Google Shape;120;p21">
            <a:extLst>
              <a:ext uri="{FF2B5EF4-FFF2-40B4-BE49-F238E27FC236}">
                <a16:creationId xmlns:a16="http://schemas.microsoft.com/office/drawing/2014/main" id="{85B28B1C-1552-9AC2-006A-1AB1DBDBA9B1}"/>
              </a:ext>
            </a:extLst>
          </p:cNvPr>
          <p:cNvSpPr txBox="1"/>
          <p:nvPr/>
        </p:nvSpPr>
        <p:spPr>
          <a:xfrm>
            <a:off x="1684566" y="2133205"/>
            <a:ext cx="1655533" cy="461624"/>
          </a:xfrm>
          <a:prstGeom prst="rect">
            <a:avLst/>
          </a:prstGeom>
          <a:noFill/>
          <a:ln>
            <a:noFill/>
          </a:ln>
        </p:spPr>
        <p:txBody>
          <a:bodyPr spcFirstLastPara="1" wrap="square" lIns="91433" tIns="45700" rIns="91433" bIns="45700" anchor="t" anchorCtr="0">
            <a:spAutoFit/>
          </a:bodyPr>
          <a:lstStyle/>
          <a:p>
            <a:pPr>
              <a:buClr>
                <a:srgbClr val="0B0B0B"/>
              </a:buClr>
              <a:buSzPts val="1400"/>
            </a:pPr>
            <a:r>
              <a:rPr lang="en" sz="2400" dirty="0">
                <a:solidFill>
                  <a:srgbClr val="0B0B0B"/>
                </a:solidFill>
                <a:latin typeface="Poppins SemiBold"/>
                <a:ea typeface="Poppins SemiBold"/>
                <a:cs typeface="Poppins SemiBold"/>
                <a:sym typeface="Poppins SemiBold"/>
              </a:rPr>
              <a:t>Business</a:t>
            </a:r>
            <a:endParaRPr sz="1867" dirty="0">
              <a:solidFill>
                <a:srgbClr val="0B0B0B"/>
              </a:solidFill>
              <a:latin typeface="Poppins SemiBold"/>
              <a:ea typeface="Poppins SemiBold"/>
              <a:cs typeface="Poppins SemiBold"/>
              <a:sym typeface="Poppi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p:bldP spid="156" grpId="0" animBg="1"/>
      <p:bldP spid="157" grpId="0"/>
      <p:bldP spid="158" grpId="0"/>
      <p:bldP spid="159" grpId="0"/>
      <p:bldP spid="160" grpId="0"/>
      <p:bldP spid="1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E6663-82B4-1D0D-C955-9A6A78E83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1FCF7-124E-1B35-10E9-1B970D41C847}"/>
              </a:ext>
            </a:extLst>
          </p:cNvPr>
          <p:cNvSpPr>
            <a:spLocks noGrp="1"/>
          </p:cNvSpPr>
          <p:nvPr>
            <p:ph type="title"/>
          </p:nvPr>
        </p:nvSpPr>
        <p:spPr/>
        <p:txBody>
          <a:bodyPr/>
          <a:lstStyle/>
          <a:p>
            <a:r>
              <a:rPr lang="en-GB" dirty="0"/>
              <a:t>Data modeling levels &amp; methods</a:t>
            </a:r>
            <a:endParaRPr lang="en-FI" dirty="0"/>
          </a:p>
        </p:txBody>
      </p:sp>
      <p:sp>
        <p:nvSpPr>
          <p:cNvPr id="3" name="Oval 2">
            <a:extLst>
              <a:ext uri="{FF2B5EF4-FFF2-40B4-BE49-F238E27FC236}">
                <a16:creationId xmlns:a16="http://schemas.microsoft.com/office/drawing/2014/main" id="{BE5EBAA0-C8C1-BA64-31A6-C200D171F234}"/>
              </a:ext>
            </a:extLst>
          </p:cNvPr>
          <p:cNvSpPr/>
          <p:nvPr/>
        </p:nvSpPr>
        <p:spPr>
          <a:xfrm>
            <a:off x="1058136" y="2224500"/>
            <a:ext cx="2313797" cy="1143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133" dirty="0">
                <a:latin typeface="Inter" panose="020B0502030000000004"/>
              </a:rPr>
              <a:t>Conceptual model</a:t>
            </a:r>
          </a:p>
        </p:txBody>
      </p:sp>
      <p:sp>
        <p:nvSpPr>
          <p:cNvPr id="4" name="Oval 3">
            <a:extLst>
              <a:ext uri="{FF2B5EF4-FFF2-40B4-BE49-F238E27FC236}">
                <a16:creationId xmlns:a16="http://schemas.microsoft.com/office/drawing/2014/main" id="{47323405-94B4-5F5E-1F6B-CAE69F936153}"/>
              </a:ext>
            </a:extLst>
          </p:cNvPr>
          <p:cNvSpPr/>
          <p:nvPr/>
        </p:nvSpPr>
        <p:spPr>
          <a:xfrm>
            <a:off x="3459872" y="3367500"/>
            <a:ext cx="2313797" cy="1143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133" dirty="0">
                <a:latin typeface="Inter" panose="020B0502030000000004"/>
              </a:rPr>
              <a:t>Logical model</a:t>
            </a:r>
          </a:p>
        </p:txBody>
      </p:sp>
      <p:sp>
        <p:nvSpPr>
          <p:cNvPr id="5" name="Oval 4">
            <a:extLst>
              <a:ext uri="{FF2B5EF4-FFF2-40B4-BE49-F238E27FC236}">
                <a16:creationId xmlns:a16="http://schemas.microsoft.com/office/drawing/2014/main" id="{A7226E8A-1FD2-AA57-2197-7ECE800225A2}"/>
              </a:ext>
            </a:extLst>
          </p:cNvPr>
          <p:cNvSpPr/>
          <p:nvPr/>
        </p:nvSpPr>
        <p:spPr>
          <a:xfrm>
            <a:off x="5943398" y="4504963"/>
            <a:ext cx="2313797" cy="1143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133" dirty="0">
                <a:latin typeface="Inter" panose="020B0502030000000004"/>
              </a:rPr>
              <a:t>Physical model</a:t>
            </a:r>
          </a:p>
        </p:txBody>
      </p:sp>
      <p:sp>
        <p:nvSpPr>
          <p:cNvPr id="6" name="Arrow: Bent-Up 5">
            <a:extLst>
              <a:ext uri="{FF2B5EF4-FFF2-40B4-BE49-F238E27FC236}">
                <a16:creationId xmlns:a16="http://schemas.microsoft.com/office/drawing/2014/main" id="{0D3C862E-ED4D-3874-A03B-73E806A7759E}"/>
              </a:ext>
            </a:extLst>
          </p:cNvPr>
          <p:cNvSpPr/>
          <p:nvPr/>
        </p:nvSpPr>
        <p:spPr>
          <a:xfrm rot="5400000">
            <a:off x="2464407" y="3204027"/>
            <a:ext cx="696208" cy="1118844"/>
          </a:xfrm>
          <a:prstGeom prst="bentUpArrow">
            <a:avLst>
              <a:gd name="adj1" fmla="val 18621"/>
              <a:gd name="adj2" fmla="val 25000"/>
              <a:gd name="adj3" fmla="val 2393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sz="2400">
              <a:latin typeface="Inter" panose="020B0502030000000004"/>
            </a:endParaRPr>
          </a:p>
        </p:txBody>
      </p:sp>
      <p:sp>
        <p:nvSpPr>
          <p:cNvPr id="7" name="Arrow: Bent-Up 6">
            <a:extLst>
              <a:ext uri="{FF2B5EF4-FFF2-40B4-BE49-F238E27FC236}">
                <a16:creationId xmlns:a16="http://schemas.microsoft.com/office/drawing/2014/main" id="{5D775104-B46C-D2EB-76F9-6162255D6BEC}"/>
              </a:ext>
            </a:extLst>
          </p:cNvPr>
          <p:cNvSpPr/>
          <p:nvPr/>
        </p:nvSpPr>
        <p:spPr>
          <a:xfrm rot="5400000">
            <a:off x="4917893" y="4370905"/>
            <a:ext cx="696208" cy="1118844"/>
          </a:xfrm>
          <a:prstGeom prst="bentUpArrow">
            <a:avLst>
              <a:gd name="adj1" fmla="val 18621"/>
              <a:gd name="adj2" fmla="val 25000"/>
              <a:gd name="adj3" fmla="val 2393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sz="2400">
              <a:latin typeface="Inter" panose="020B0502030000000004"/>
            </a:endParaRPr>
          </a:p>
        </p:txBody>
      </p:sp>
      <p:sp>
        <p:nvSpPr>
          <p:cNvPr id="8" name="TextBox 7">
            <a:extLst>
              <a:ext uri="{FF2B5EF4-FFF2-40B4-BE49-F238E27FC236}">
                <a16:creationId xmlns:a16="http://schemas.microsoft.com/office/drawing/2014/main" id="{C6514391-DA01-E813-48C6-5C32ABB14553}"/>
              </a:ext>
            </a:extLst>
          </p:cNvPr>
          <p:cNvSpPr txBox="1"/>
          <p:nvPr/>
        </p:nvSpPr>
        <p:spPr>
          <a:xfrm>
            <a:off x="3459872" y="2472834"/>
            <a:ext cx="4042611" cy="646331"/>
          </a:xfrm>
          <a:prstGeom prst="rect">
            <a:avLst/>
          </a:prstGeom>
          <a:noFill/>
        </p:spPr>
        <p:txBody>
          <a:bodyPr wrap="square" rtlCol="0">
            <a:spAutoFit/>
          </a:bodyPr>
          <a:lstStyle/>
          <a:p>
            <a:r>
              <a:rPr lang="en-GB" dirty="0">
                <a:latin typeface="Inter" panose="020B0502030000000004"/>
              </a:rPr>
              <a:t>Business entities &amp; natural relationships – modeling the business reality</a:t>
            </a:r>
          </a:p>
        </p:txBody>
      </p:sp>
      <p:sp>
        <p:nvSpPr>
          <p:cNvPr id="10" name="TextBox 9">
            <a:extLst>
              <a:ext uri="{FF2B5EF4-FFF2-40B4-BE49-F238E27FC236}">
                <a16:creationId xmlns:a16="http://schemas.microsoft.com/office/drawing/2014/main" id="{118EBB8A-104D-37B8-0A81-A2A12EECA605}"/>
              </a:ext>
            </a:extLst>
          </p:cNvPr>
          <p:cNvSpPr txBox="1"/>
          <p:nvPr/>
        </p:nvSpPr>
        <p:spPr>
          <a:xfrm>
            <a:off x="8301645" y="4753297"/>
            <a:ext cx="3585555" cy="646331"/>
          </a:xfrm>
          <a:prstGeom prst="rect">
            <a:avLst/>
          </a:prstGeom>
          <a:noFill/>
        </p:spPr>
        <p:txBody>
          <a:bodyPr wrap="square" rtlCol="0">
            <a:spAutoFit/>
          </a:bodyPr>
          <a:lstStyle/>
          <a:p>
            <a:r>
              <a:rPr lang="en-GB" dirty="0">
                <a:latin typeface="Inter" panose="020B0502030000000004"/>
              </a:rPr>
              <a:t>Technology-specific</a:t>
            </a:r>
          </a:p>
          <a:p>
            <a:r>
              <a:rPr lang="en-GB" dirty="0">
                <a:latin typeface="Inter" panose="020B0502030000000004"/>
              </a:rPr>
              <a:t>– modeling the implementation</a:t>
            </a:r>
          </a:p>
        </p:txBody>
      </p:sp>
      <p:sp>
        <p:nvSpPr>
          <p:cNvPr id="12" name="Oval 11">
            <a:extLst>
              <a:ext uri="{FF2B5EF4-FFF2-40B4-BE49-F238E27FC236}">
                <a16:creationId xmlns:a16="http://schemas.microsoft.com/office/drawing/2014/main" id="{46B71E16-DF8A-5BC8-E19B-DBF2864C8731}"/>
              </a:ext>
            </a:extLst>
          </p:cNvPr>
          <p:cNvSpPr/>
          <p:nvPr/>
        </p:nvSpPr>
        <p:spPr>
          <a:xfrm>
            <a:off x="5861607" y="3218191"/>
            <a:ext cx="1050228" cy="2743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Inter" panose="020B0502030000000004"/>
              </a:rPr>
              <a:t>3NF</a:t>
            </a:r>
          </a:p>
        </p:txBody>
      </p:sp>
      <p:sp>
        <p:nvSpPr>
          <p:cNvPr id="13" name="Oval 12">
            <a:extLst>
              <a:ext uri="{FF2B5EF4-FFF2-40B4-BE49-F238E27FC236}">
                <a16:creationId xmlns:a16="http://schemas.microsoft.com/office/drawing/2014/main" id="{F5E130CA-E890-69AD-4BF6-CC8AC1073745}"/>
              </a:ext>
            </a:extLst>
          </p:cNvPr>
          <p:cNvSpPr/>
          <p:nvPr/>
        </p:nvSpPr>
        <p:spPr>
          <a:xfrm>
            <a:off x="5861607" y="3525402"/>
            <a:ext cx="1050228" cy="2743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Inter" panose="020B0502030000000004"/>
              </a:rPr>
              <a:t>Kimball</a:t>
            </a:r>
          </a:p>
        </p:txBody>
      </p:sp>
      <p:sp>
        <p:nvSpPr>
          <p:cNvPr id="14" name="Oval 13">
            <a:extLst>
              <a:ext uri="{FF2B5EF4-FFF2-40B4-BE49-F238E27FC236}">
                <a16:creationId xmlns:a16="http://schemas.microsoft.com/office/drawing/2014/main" id="{14F65A47-E5B5-9347-C2FC-BCD8400B1AF0}"/>
              </a:ext>
            </a:extLst>
          </p:cNvPr>
          <p:cNvSpPr/>
          <p:nvPr/>
        </p:nvSpPr>
        <p:spPr>
          <a:xfrm>
            <a:off x="5861607" y="3831791"/>
            <a:ext cx="1050228" cy="2743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Inter" panose="020B0502030000000004"/>
              </a:rPr>
              <a:t>OBT</a:t>
            </a:r>
          </a:p>
        </p:txBody>
      </p:sp>
      <p:sp>
        <p:nvSpPr>
          <p:cNvPr id="15" name="Oval 14">
            <a:extLst>
              <a:ext uri="{FF2B5EF4-FFF2-40B4-BE49-F238E27FC236}">
                <a16:creationId xmlns:a16="http://schemas.microsoft.com/office/drawing/2014/main" id="{A4CFD7CC-6BA5-3705-7026-A930A18A6A61}"/>
              </a:ext>
            </a:extLst>
          </p:cNvPr>
          <p:cNvSpPr/>
          <p:nvPr/>
        </p:nvSpPr>
        <p:spPr>
          <a:xfrm>
            <a:off x="5861607" y="4135926"/>
            <a:ext cx="1050228" cy="2743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latin typeface="Inter" panose="020B0502030000000004"/>
              </a:rPr>
              <a:t>etc…</a:t>
            </a:r>
          </a:p>
        </p:txBody>
      </p:sp>
      <p:cxnSp>
        <p:nvCxnSpPr>
          <p:cNvPr id="17" name="Straight Connector 16">
            <a:extLst>
              <a:ext uri="{FF2B5EF4-FFF2-40B4-BE49-F238E27FC236}">
                <a16:creationId xmlns:a16="http://schemas.microsoft.com/office/drawing/2014/main" id="{21A85701-09F0-F51D-2A0C-07A7B6A0DF51}"/>
              </a:ext>
            </a:extLst>
          </p:cNvPr>
          <p:cNvCxnSpPr>
            <a:cxnSpLocks/>
            <a:endCxn id="12" idx="2"/>
          </p:cNvCxnSpPr>
          <p:nvPr/>
        </p:nvCxnSpPr>
        <p:spPr>
          <a:xfrm flipV="1">
            <a:off x="5588000" y="3355346"/>
            <a:ext cx="273607" cy="344017"/>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E215A4A-74D5-A18B-BEDE-36E863E05222}"/>
              </a:ext>
            </a:extLst>
          </p:cNvPr>
          <p:cNvCxnSpPr>
            <a:cxnSpLocks/>
            <a:endCxn id="13" idx="2"/>
          </p:cNvCxnSpPr>
          <p:nvPr/>
        </p:nvCxnSpPr>
        <p:spPr>
          <a:xfrm flipV="1">
            <a:off x="5588000" y="3662557"/>
            <a:ext cx="273607" cy="143706"/>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4815906-3318-0529-6EB5-4413878D33FE}"/>
              </a:ext>
            </a:extLst>
          </p:cNvPr>
          <p:cNvCxnSpPr>
            <a:cxnSpLocks/>
            <a:endCxn id="14" idx="2"/>
          </p:cNvCxnSpPr>
          <p:nvPr/>
        </p:nvCxnSpPr>
        <p:spPr>
          <a:xfrm>
            <a:off x="5657850" y="3968946"/>
            <a:ext cx="203757"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E8A71D2-FC41-6001-515E-783936720302}"/>
              </a:ext>
            </a:extLst>
          </p:cNvPr>
          <p:cNvCxnSpPr>
            <a:cxnSpLocks/>
            <a:endCxn id="15" idx="2"/>
          </p:cNvCxnSpPr>
          <p:nvPr/>
        </p:nvCxnSpPr>
        <p:spPr>
          <a:xfrm>
            <a:off x="5588000" y="4075962"/>
            <a:ext cx="273607" cy="197119"/>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34ACDD3-131B-F71D-7648-290E5FCB44FC}"/>
              </a:ext>
            </a:extLst>
          </p:cNvPr>
          <p:cNvSpPr txBox="1"/>
          <p:nvPr/>
        </p:nvSpPr>
        <p:spPr>
          <a:xfrm>
            <a:off x="6999773" y="3506491"/>
            <a:ext cx="4042611" cy="646331"/>
          </a:xfrm>
          <a:prstGeom prst="rect">
            <a:avLst/>
          </a:prstGeom>
          <a:noFill/>
        </p:spPr>
        <p:txBody>
          <a:bodyPr wrap="square" rtlCol="0">
            <a:spAutoFit/>
          </a:bodyPr>
          <a:lstStyle/>
          <a:p>
            <a:r>
              <a:rPr lang="en-GB" dirty="0">
                <a:latin typeface="Inter" panose="020B0502030000000004"/>
              </a:rPr>
              <a:t>Different methods for different use cases – modeling the solution</a:t>
            </a:r>
          </a:p>
        </p:txBody>
      </p:sp>
      <p:sp>
        <p:nvSpPr>
          <p:cNvPr id="11" name="Arrow: Left 10">
            <a:extLst>
              <a:ext uri="{FF2B5EF4-FFF2-40B4-BE49-F238E27FC236}">
                <a16:creationId xmlns:a16="http://schemas.microsoft.com/office/drawing/2014/main" id="{9ABA2C1D-1D1E-D83D-09D6-560563316EA0}"/>
              </a:ext>
            </a:extLst>
          </p:cNvPr>
          <p:cNvSpPr/>
          <p:nvPr/>
        </p:nvSpPr>
        <p:spPr>
          <a:xfrm rot="20605507">
            <a:off x="3994339" y="1466965"/>
            <a:ext cx="2781300" cy="866284"/>
          </a:xfrm>
          <a:prstGeom prst="lef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This is what we need for semantic interoperability</a:t>
            </a:r>
            <a:endParaRPr lang="en-FI" sz="1400" dirty="0"/>
          </a:p>
        </p:txBody>
      </p:sp>
    </p:spTree>
    <p:extLst>
      <p:ext uri="{BB962C8B-B14F-4D97-AF65-F5344CB8AC3E}">
        <p14:creationId xmlns:p14="http://schemas.microsoft.com/office/powerpoint/2010/main" val="13056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D1844-45F5-877D-3956-027BA6AE2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9D503-3919-3F77-059B-23E3798D70B6}"/>
              </a:ext>
            </a:extLst>
          </p:cNvPr>
          <p:cNvSpPr>
            <a:spLocks noGrp="1"/>
          </p:cNvSpPr>
          <p:nvPr>
            <p:ph type="title"/>
          </p:nvPr>
        </p:nvSpPr>
        <p:spPr/>
        <p:txBody>
          <a:bodyPr/>
          <a:lstStyle/>
          <a:p>
            <a:r>
              <a:rPr lang="en-GB"/>
              <a:t>Agenda</a:t>
            </a:r>
            <a:endParaRPr lang="en-FI" dirty="0"/>
          </a:p>
        </p:txBody>
      </p:sp>
      <p:graphicFrame>
        <p:nvGraphicFramePr>
          <p:cNvPr id="6" name="Content Placeholder 5">
            <a:extLst>
              <a:ext uri="{FF2B5EF4-FFF2-40B4-BE49-F238E27FC236}">
                <a16:creationId xmlns:a16="http://schemas.microsoft.com/office/drawing/2014/main" id="{71517633-7458-23D7-9BBD-AF4CBB239A26}"/>
              </a:ext>
            </a:extLst>
          </p:cNvPr>
          <p:cNvGraphicFramePr>
            <a:graphicFrameLocks noGrp="1"/>
          </p:cNvGraphicFramePr>
          <p:nvPr>
            <p:ph idx="1"/>
            <p:extLst>
              <p:ext uri="{D42A27DB-BD31-4B8C-83A1-F6EECF244321}">
                <p14:modId xmlns:p14="http://schemas.microsoft.com/office/powerpoint/2010/main" val="11974744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835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DB2C95-8C79-E687-5E80-7FA00C5C42E5}"/>
              </a:ext>
            </a:extLst>
          </p:cNvPr>
          <p:cNvSpPr>
            <a:spLocks noGrp="1"/>
          </p:cNvSpPr>
          <p:nvPr>
            <p:ph type="title"/>
          </p:nvPr>
        </p:nvSpPr>
        <p:spPr/>
        <p:txBody>
          <a:bodyPr/>
          <a:lstStyle/>
          <a:p>
            <a:r>
              <a:rPr lang="en-GB" dirty="0"/>
              <a:t>What is a Conceptual Data Model?</a:t>
            </a:r>
            <a:endParaRPr lang="en-FI" dirty="0"/>
          </a:p>
        </p:txBody>
      </p:sp>
      <p:sp>
        <p:nvSpPr>
          <p:cNvPr id="5" name="Content Placeholder 4">
            <a:extLst>
              <a:ext uri="{FF2B5EF4-FFF2-40B4-BE49-F238E27FC236}">
                <a16:creationId xmlns:a16="http://schemas.microsoft.com/office/drawing/2014/main" id="{7AD2185D-B247-9299-1BB6-030A2C55D93F}"/>
              </a:ext>
            </a:extLst>
          </p:cNvPr>
          <p:cNvSpPr>
            <a:spLocks noGrp="1"/>
          </p:cNvSpPr>
          <p:nvPr>
            <p:ph idx="1"/>
          </p:nvPr>
        </p:nvSpPr>
        <p:spPr/>
        <p:txBody>
          <a:bodyPr/>
          <a:lstStyle/>
          <a:p>
            <a:r>
              <a:rPr lang="en-GB" dirty="0"/>
              <a:t>A </a:t>
            </a:r>
            <a:r>
              <a:rPr lang="en-GB" dirty="0">
                <a:solidFill>
                  <a:schemeClr val="accent1"/>
                </a:solidFill>
              </a:rPr>
              <a:t>business-language</a:t>
            </a:r>
            <a:r>
              <a:rPr lang="en-GB" dirty="0"/>
              <a:t> description of some part of business reality</a:t>
            </a:r>
          </a:p>
          <a:p>
            <a:r>
              <a:rPr lang="en-GB" dirty="0"/>
              <a:t>A </a:t>
            </a:r>
            <a:r>
              <a:rPr lang="en-GB" dirty="0">
                <a:solidFill>
                  <a:schemeClr val="accent1"/>
                </a:solidFill>
              </a:rPr>
              <a:t>narrative</a:t>
            </a:r>
            <a:r>
              <a:rPr lang="en-GB" dirty="0"/>
              <a:t> of “what’s going on” represented by a </a:t>
            </a:r>
            <a:r>
              <a:rPr lang="en-GB" dirty="0">
                <a:solidFill>
                  <a:schemeClr val="accent1"/>
                </a:solidFill>
              </a:rPr>
              <a:t>diagram</a:t>
            </a:r>
          </a:p>
          <a:p>
            <a:r>
              <a:rPr lang="en-GB" dirty="0"/>
              <a:t>Depicts </a:t>
            </a:r>
            <a:r>
              <a:rPr lang="en-GB" i="1" dirty="0">
                <a:solidFill>
                  <a:schemeClr val="accent1"/>
                </a:solidFill>
              </a:rPr>
              <a:t>things the business needs to know about</a:t>
            </a:r>
            <a:r>
              <a:rPr lang="en-GB" dirty="0">
                <a:solidFill>
                  <a:schemeClr val="accent1"/>
                </a:solidFill>
              </a:rPr>
              <a:t> </a:t>
            </a:r>
            <a:r>
              <a:rPr lang="en-GB" dirty="0"/>
              <a:t>and </a:t>
            </a:r>
            <a:r>
              <a:rPr lang="en-GB" i="1" dirty="0">
                <a:solidFill>
                  <a:schemeClr val="accent1"/>
                </a:solidFill>
              </a:rPr>
              <a:t>the associations between those things</a:t>
            </a:r>
            <a:endParaRPr lang="en-GB" dirty="0">
              <a:solidFill>
                <a:schemeClr val="accent1"/>
              </a:solidFill>
            </a:endParaRPr>
          </a:p>
          <a:p>
            <a:pPr lvl="1">
              <a:buFont typeface="Wingdings" panose="05000000000000000000" pitchFamily="2" charset="2"/>
              <a:buChar char="Ø"/>
            </a:pPr>
            <a:r>
              <a:rPr lang="en-GB" dirty="0"/>
              <a:t>“Entities” and “relationships” </a:t>
            </a:r>
            <a:r>
              <a:rPr lang="en-GB" dirty="0">
                <a:sym typeface="Wingdings" panose="05000000000000000000" pitchFamily="2" charset="2"/>
              </a:rPr>
              <a:t> “Entity-Relationship Diagram”, ERD</a:t>
            </a:r>
          </a:p>
          <a:p>
            <a:pPr lvl="1">
              <a:buFont typeface="Wingdings" panose="05000000000000000000" pitchFamily="2" charset="2"/>
              <a:buChar char="Ø"/>
            </a:pPr>
            <a:r>
              <a:rPr lang="en-GB" dirty="0">
                <a:sym typeface="Wingdings" panose="05000000000000000000" pitchFamily="2" charset="2"/>
              </a:rPr>
              <a:t>Note! Not technical components, but </a:t>
            </a:r>
            <a:r>
              <a:rPr lang="en-GB" i="1" dirty="0">
                <a:sym typeface="Wingdings" panose="05000000000000000000" pitchFamily="2" charset="2"/>
              </a:rPr>
              <a:t>things!</a:t>
            </a:r>
          </a:p>
          <a:p>
            <a:r>
              <a:rPr lang="en-GB" dirty="0">
                <a:sym typeface="Wingdings" panose="05000000000000000000" pitchFamily="2" charset="2"/>
              </a:rPr>
              <a:t>Is NOT about systems or reports, but the </a:t>
            </a:r>
            <a:r>
              <a:rPr lang="en-GB" i="1" dirty="0">
                <a:solidFill>
                  <a:schemeClr val="accent1"/>
                </a:solidFill>
                <a:sym typeface="Wingdings" panose="05000000000000000000" pitchFamily="2" charset="2"/>
              </a:rPr>
              <a:t>reality</a:t>
            </a:r>
            <a:r>
              <a:rPr lang="en-GB" i="1" dirty="0">
                <a:sym typeface="Wingdings" panose="05000000000000000000" pitchFamily="2" charset="2"/>
              </a:rPr>
              <a:t> </a:t>
            </a:r>
            <a:r>
              <a:rPr lang="en-GB" dirty="0">
                <a:sym typeface="Wingdings" panose="05000000000000000000" pitchFamily="2" charset="2"/>
              </a:rPr>
              <a:t>behind the system or report</a:t>
            </a:r>
          </a:p>
          <a:p>
            <a:pPr marL="0" indent="0">
              <a:buNone/>
            </a:pPr>
            <a:endParaRPr lang="en-GB" dirty="0">
              <a:sym typeface="Wingdings" panose="05000000000000000000" pitchFamily="2" charset="2"/>
            </a:endParaRPr>
          </a:p>
        </p:txBody>
      </p:sp>
    </p:spTree>
    <p:extLst>
      <p:ext uri="{BB962C8B-B14F-4D97-AF65-F5344CB8AC3E}">
        <p14:creationId xmlns:p14="http://schemas.microsoft.com/office/powerpoint/2010/main" val="1952788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9B25-5A05-13D5-6467-470749A4A062}"/>
              </a:ext>
            </a:extLst>
          </p:cNvPr>
          <p:cNvSpPr>
            <a:spLocks noGrp="1"/>
          </p:cNvSpPr>
          <p:nvPr>
            <p:ph type="title"/>
          </p:nvPr>
        </p:nvSpPr>
        <p:spPr/>
        <p:txBody>
          <a:bodyPr/>
          <a:lstStyle/>
          <a:p>
            <a:r>
              <a:rPr lang="en-GB" dirty="0"/>
              <a:t>Therefore, a conceptual model is…</a:t>
            </a:r>
            <a:endParaRPr lang="en-FI" dirty="0"/>
          </a:p>
        </p:txBody>
      </p:sp>
      <p:sp>
        <p:nvSpPr>
          <p:cNvPr id="4" name="Google Shape;223;p29">
            <a:extLst>
              <a:ext uri="{FF2B5EF4-FFF2-40B4-BE49-F238E27FC236}">
                <a16:creationId xmlns:a16="http://schemas.microsoft.com/office/drawing/2014/main" id="{D4A475BB-A98D-8DE4-053F-964403982904}"/>
              </a:ext>
            </a:extLst>
          </p:cNvPr>
          <p:cNvSpPr txBox="1"/>
          <p:nvPr/>
        </p:nvSpPr>
        <p:spPr>
          <a:xfrm>
            <a:off x="2227000" y="2973474"/>
            <a:ext cx="7526600" cy="23414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i="1" dirty="0">
                <a:solidFill>
                  <a:schemeClr val="accent1"/>
                </a:solidFill>
                <a:latin typeface="Arial" panose="020B0604020202020204" pitchFamily="34" charset="0"/>
                <a:cs typeface="Arial" panose="020B0604020202020204" pitchFamily="34" charset="0"/>
              </a:rPr>
              <a:t>“a description of the business in terms of the things it needs to know about”</a:t>
            </a:r>
          </a:p>
          <a:p>
            <a:pPr marL="0" lvl="0" indent="0" rtl="0">
              <a:spcBef>
                <a:spcPts val="0"/>
              </a:spcBef>
              <a:spcAft>
                <a:spcPts val="0"/>
              </a:spcAft>
              <a:buNone/>
            </a:pPr>
            <a:r>
              <a:rPr lang="en" dirty="0">
                <a:solidFill>
                  <a:schemeClr val="dk2"/>
                </a:solidFill>
                <a:latin typeface="Arial" panose="020B0604020202020204" pitchFamily="34" charset="0"/>
                <a:cs typeface="Arial" panose="020B0604020202020204" pitchFamily="34" charset="0"/>
              </a:rPr>
              <a:t>- Alec Sharp</a:t>
            </a:r>
            <a:endParaRPr dirty="0">
              <a:solidFill>
                <a:schemeClr val="dk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08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2C2B-7435-45AE-9AFE-7546ADFEAEE7}"/>
              </a:ext>
            </a:extLst>
          </p:cNvPr>
          <p:cNvSpPr>
            <a:spLocks noGrp="1"/>
          </p:cNvSpPr>
          <p:nvPr>
            <p:ph type="title"/>
          </p:nvPr>
        </p:nvSpPr>
        <p:spPr/>
        <p:txBody>
          <a:bodyPr/>
          <a:lstStyle/>
          <a:p>
            <a:r>
              <a:rPr lang="en-GB" dirty="0"/>
              <a:t>Conceptual model: a simple example</a:t>
            </a:r>
            <a:endParaRPr lang="en-FI" dirty="0"/>
          </a:p>
        </p:txBody>
      </p:sp>
      <p:pic>
        <p:nvPicPr>
          <p:cNvPr id="5" name="Picture 4">
            <a:extLst>
              <a:ext uri="{FF2B5EF4-FFF2-40B4-BE49-F238E27FC236}">
                <a16:creationId xmlns:a16="http://schemas.microsoft.com/office/drawing/2014/main" id="{3B8DE6B7-5DF1-DDDF-8666-CB6B2ACC1F18}"/>
              </a:ext>
            </a:extLst>
          </p:cNvPr>
          <p:cNvPicPr>
            <a:picLocks noChangeAspect="1"/>
          </p:cNvPicPr>
          <p:nvPr/>
        </p:nvPicPr>
        <p:blipFill>
          <a:blip r:embed="rId2"/>
          <a:stretch>
            <a:fillRect/>
          </a:stretch>
        </p:blipFill>
        <p:spPr>
          <a:xfrm>
            <a:off x="2661766" y="1753451"/>
            <a:ext cx="6272684" cy="4441307"/>
          </a:xfrm>
          <a:prstGeom prst="rect">
            <a:avLst/>
          </a:prstGeom>
          <a:ln>
            <a:solidFill>
              <a:schemeClr val="tx2"/>
            </a:solidFill>
          </a:ln>
        </p:spPr>
      </p:pic>
    </p:spTree>
    <p:extLst>
      <p:ext uri="{BB962C8B-B14F-4D97-AF65-F5344CB8AC3E}">
        <p14:creationId xmlns:p14="http://schemas.microsoft.com/office/powerpoint/2010/main" val="200252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230D-2772-83D5-5BFD-EF83B74CC8D0}"/>
              </a:ext>
            </a:extLst>
          </p:cNvPr>
          <p:cNvSpPr>
            <a:spLocks noGrp="1"/>
          </p:cNvSpPr>
          <p:nvPr>
            <p:ph type="title"/>
          </p:nvPr>
        </p:nvSpPr>
        <p:spPr/>
        <p:txBody>
          <a:bodyPr/>
          <a:lstStyle/>
          <a:p>
            <a:r>
              <a:rPr lang="en-GB" dirty="0"/>
              <a:t>Entities</a:t>
            </a:r>
            <a:endParaRPr lang="en-FI" dirty="0"/>
          </a:p>
        </p:txBody>
      </p:sp>
      <p:sp>
        <p:nvSpPr>
          <p:cNvPr id="3" name="Content Placeholder 2">
            <a:extLst>
              <a:ext uri="{FF2B5EF4-FFF2-40B4-BE49-F238E27FC236}">
                <a16:creationId xmlns:a16="http://schemas.microsoft.com/office/drawing/2014/main" id="{2500C403-E178-1BC3-6364-4C57A784AF05}"/>
              </a:ext>
            </a:extLst>
          </p:cNvPr>
          <p:cNvSpPr>
            <a:spLocks noGrp="1"/>
          </p:cNvSpPr>
          <p:nvPr>
            <p:ph idx="1"/>
          </p:nvPr>
        </p:nvSpPr>
        <p:spPr>
          <a:xfrm>
            <a:off x="838200" y="1825625"/>
            <a:ext cx="6925876" cy="4351338"/>
          </a:xfrm>
        </p:spPr>
        <p:txBody>
          <a:bodyPr>
            <a:normAutofit/>
          </a:bodyPr>
          <a:lstStyle/>
          <a:p>
            <a:r>
              <a:rPr lang="en-GB" sz="2400" dirty="0"/>
              <a:t>An entity is a </a:t>
            </a:r>
            <a:r>
              <a:rPr lang="en-GB" sz="2400" dirty="0">
                <a:solidFill>
                  <a:schemeClr val="accent1"/>
                </a:solidFill>
              </a:rPr>
              <a:t>noun in a sentence </a:t>
            </a:r>
          </a:p>
          <a:p>
            <a:r>
              <a:rPr lang="en-GB" sz="2400" dirty="0"/>
              <a:t>Narrative: </a:t>
            </a:r>
            <a:r>
              <a:rPr lang="en-GB" sz="2400" i="1" dirty="0"/>
              <a:t>“A </a:t>
            </a:r>
            <a:r>
              <a:rPr lang="en-GB" sz="2400" i="1" dirty="0">
                <a:solidFill>
                  <a:schemeClr val="accent1"/>
                </a:solidFill>
              </a:rPr>
              <a:t>customer</a:t>
            </a:r>
            <a:r>
              <a:rPr lang="en-GB" sz="2400" i="1" dirty="0"/>
              <a:t> owns a </a:t>
            </a:r>
            <a:r>
              <a:rPr lang="en-GB" sz="2400" i="1" dirty="0">
                <a:solidFill>
                  <a:schemeClr val="accent1"/>
                </a:solidFill>
              </a:rPr>
              <a:t>savings account </a:t>
            </a:r>
            <a:r>
              <a:rPr lang="en-GB" sz="2400" i="1" dirty="0"/>
              <a:t>which is managed by a </a:t>
            </a:r>
            <a:r>
              <a:rPr lang="en-GB" sz="2400" i="1" dirty="0">
                <a:solidFill>
                  <a:schemeClr val="accent1"/>
                </a:solidFill>
              </a:rPr>
              <a:t>branch</a:t>
            </a:r>
            <a:r>
              <a:rPr lang="en-GB" sz="2400" i="1" dirty="0"/>
              <a:t>”</a:t>
            </a:r>
          </a:p>
          <a:p>
            <a:pPr lvl="1"/>
            <a:r>
              <a:rPr lang="en-GB" sz="2000" dirty="0"/>
              <a:t>Entities: “Customer”, “Savings account”, “Branch”</a:t>
            </a:r>
          </a:p>
          <a:p>
            <a:r>
              <a:rPr lang="en-GB" sz="2400" dirty="0"/>
              <a:t>Good practice: always use </a:t>
            </a:r>
            <a:r>
              <a:rPr lang="en-GB" sz="2400" dirty="0">
                <a:solidFill>
                  <a:schemeClr val="accent1"/>
                </a:solidFill>
              </a:rPr>
              <a:t>singular nouns </a:t>
            </a:r>
            <a:r>
              <a:rPr lang="en-GB" sz="2400" dirty="0"/>
              <a:t>(“Customer” instead of “Customers”)</a:t>
            </a:r>
          </a:p>
          <a:p>
            <a:r>
              <a:rPr lang="en-GB" sz="2400" dirty="0"/>
              <a:t>Listen to the business expert and </a:t>
            </a:r>
            <a:r>
              <a:rPr lang="en-GB" sz="2400" dirty="0">
                <a:solidFill>
                  <a:schemeClr val="accent1"/>
                </a:solidFill>
              </a:rPr>
              <a:t>write down all nouns</a:t>
            </a:r>
            <a:r>
              <a:rPr lang="en-GB" sz="2400" dirty="0"/>
              <a:t> </a:t>
            </a:r>
            <a:r>
              <a:rPr lang="en-GB" sz="2400" dirty="0">
                <a:sym typeface="Wingdings" panose="05000000000000000000" pitchFamily="2" charset="2"/>
              </a:rPr>
              <a:t> entity candidates</a:t>
            </a:r>
            <a:endParaRPr lang="en-FI" sz="2400" dirty="0"/>
          </a:p>
        </p:txBody>
      </p:sp>
      <p:pic>
        <p:nvPicPr>
          <p:cNvPr id="5" name="Picture 4">
            <a:extLst>
              <a:ext uri="{FF2B5EF4-FFF2-40B4-BE49-F238E27FC236}">
                <a16:creationId xmlns:a16="http://schemas.microsoft.com/office/drawing/2014/main" id="{CDD1E801-3E95-B7F1-D505-B92EF86CA546}"/>
              </a:ext>
            </a:extLst>
          </p:cNvPr>
          <p:cNvPicPr>
            <a:picLocks noChangeAspect="1"/>
          </p:cNvPicPr>
          <p:nvPr/>
        </p:nvPicPr>
        <p:blipFill>
          <a:blip r:embed="rId2"/>
          <a:stretch>
            <a:fillRect/>
          </a:stretch>
        </p:blipFill>
        <p:spPr>
          <a:xfrm>
            <a:off x="7929176" y="2489915"/>
            <a:ext cx="3471048" cy="1878170"/>
          </a:xfrm>
          <a:prstGeom prst="rect">
            <a:avLst/>
          </a:prstGeom>
          <a:ln>
            <a:solidFill>
              <a:schemeClr val="tx2"/>
            </a:solidFill>
          </a:ln>
        </p:spPr>
      </p:pic>
    </p:spTree>
    <p:extLst>
      <p:ext uri="{BB962C8B-B14F-4D97-AF65-F5344CB8AC3E}">
        <p14:creationId xmlns:p14="http://schemas.microsoft.com/office/powerpoint/2010/main" val="289424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4660-38A8-5A1A-398E-0002929781E4}"/>
              </a:ext>
            </a:extLst>
          </p:cNvPr>
          <p:cNvSpPr>
            <a:spLocks noGrp="1"/>
          </p:cNvSpPr>
          <p:nvPr>
            <p:ph type="title"/>
          </p:nvPr>
        </p:nvSpPr>
        <p:spPr/>
        <p:txBody>
          <a:bodyPr/>
          <a:lstStyle/>
          <a:p>
            <a:r>
              <a:rPr lang="en-GB" dirty="0"/>
              <a:t>Attributes</a:t>
            </a:r>
            <a:endParaRPr lang="en-FI" dirty="0"/>
          </a:p>
        </p:txBody>
      </p:sp>
      <p:sp>
        <p:nvSpPr>
          <p:cNvPr id="3" name="Content Placeholder 2">
            <a:extLst>
              <a:ext uri="{FF2B5EF4-FFF2-40B4-BE49-F238E27FC236}">
                <a16:creationId xmlns:a16="http://schemas.microsoft.com/office/drawing/2014/main" id="{DADF65A1-DFD8-646A-E59F-FE65AFCF1DC7}"/>
              </a:ext>
            </a:extLst>
          </p:cNvPr>
          <p:cNvSpPr>
            <a:spLocks noGrp="1"/>
          </p:cNvSpPr>
          <p:nvPr>
            <p:ph idx="1"/>
          </p:nvPr>
        </p:nvSpPr>
        <p:spPr/>
        <p:txBody>
          <a:bodyPr/>
          <a:lstStyle/>
          <a:p>
            <a:r>
              <a:rPr lang="en-GB" dirty="0"/>
              <a:t>An attribute is </a:t>
            </a:r>
            <a:r>
              <a:rPr lang="en-GB" dirty="0">
                <a:solidFill>
                  <a:schemeClr val="accent1"/>
                </a:solidFill>
              </a:rPr>
              <a:t>information about an entity</a:t>
            </a:r>
          </a:p>
          <a:p>
            <a:pPr lvl="1"/>
            <a:r>
              <a:rPr lang="en-GB" dirty="0"/>
              <a:t>“Customer” = entity</a:t>
            </a:r>
          </a:p>
          <a:p>
            <a:pPr lvl="1"/>
            <a:r>
              <a:rPr lang="en-GB" dirty="0"/>
              <a:t>“Customer name” = attribute of the “Customer” entity</a:t>
            </a:r>
          </a:p>
          <a:p>
            <a:r>
              <a:rPr lang="en-GB" dirty="0"/>
              <a:t>Attributes can’t exist on their own!</a:t>
            </a:r>
          </a:p>
          <a:p>
            <a:r>
              <a:rPr lang="en-GB" dirty="0"/>
              <a:t>In conceptual models, attributes are often not included</a:t>
            </a:r>
          </a:p>
          <a:p>
            <a:r>
              <a:rPr lang="en-GB" dirty="0"/>
              <a:t>Sometimes useful to list a few important attributes for the entities already in early stages</a:t>
            </a:r>
          </a:p>
          <a:p>
            <a:pPr lvl="1"/>
            <a:r>
              <a:rPr lang="en-GB" dirty="0"/>
              <a:t>E.g. “Customer Lifetime Value” is an attribute of “Customer”</a:t>
            </a:r>
          </a:p>
          <a:p>
            <a:endParaRPr lang="en-FI" dirty="0"/>
          </a:p>
        </p:txBody>
      </p:sp>
    </p:spTree>
    <p:extLst>
      <p:ext uri="{BB962C8B-B14F-4D97-AF65-F5344CB8AC3E}">
        <p14:creationId xmlns:p14="http://schemas.microsoft.com/office/powerpoint/2010/main" val="183885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8BB-3B47-0C30-3ADA-300BE20ED9CF}"/>
              </a:ext>
            </a:extLst>
          </p:cNvPr>
          <p:cNvSpPr>
            <a:spLocks noGrp="1"/>
          </p:cNvSpPr>
          <p:nvPr>
            <p:ph type="title"/>
          </p:nvPr>
        </p:nvSpPr>
        <p:spPr/>
        <p:txBody>
          <a:bodyPr/>
          <a:lstStyle/>
          <a:p>
            <a:r>
              <a:rPr lang="en-GB" dirty="0"/>
              <a:t>Relationships</a:t>
            </a:r>
            <a:endParaRPr lang="en-FI" dirty="0"/>
          </a:p>
        </p:txBody>
      </p:sp>
      <p:sp>
        <p:nvSpPr>
          <p:cNvPr id="3" name="Content Placeholder 2">
            <a:extLst>
              <a:ext uri="{FF2B5EF4-FFF2-40B4-BE49-F238E27FC236}">
                <a16:creationId xmlns:a16="http://schemas.microsoft.com/office/drawing/2014/main" id="{04D6AF66-0D19-FD5E-C372-FEB1C7B09FED}"/>
              </a:ext>
            </a:extLst>
          </p:cNvPr>
          <p:cNvSpPr>
            <a:spLocks noGrp="1"/>
          </p:cNvSpPr>
          <p:nvPr>
            <p:ph idx="1"/>
          </p:nvPr>
        </p:nvSpPr>
        <p:spPr>
          <a:xfrm>
            <a:off x="838200" y="1825625"/>
            <a:ext cx="6902450" cy="4351338"/>
          </a:xfrm>
        </p:spPr>
        <p:txBody>
          <a:bodyPr>
            <a:normAutofit lnSpcReduction="10000"/>
          </a:bodyPr>
          <a:lstStyle/>
          <a:p>
            <a:r>
              <a:rPr lang="en-GB" dirty="0"/>
              <a:t>An </a:t>
            </a:r>
            <a:r>
              <a:rPr lang="en-GB" dirty="0">
                <a:solidFill>
                  <a:schemeClr val="accent1"/>
                </a:solidFill>
              </a:rPr>
              <a:t>association between two entities </a:t>
            </a:r>
            <a:r>
              <a:rPr lang="en-GB" dirty="0"/>
              <a:t>that we want to maintain information about</a:t>
            </a:r>
          </a:p>
          <a:p>
            <a:r>
              <a:rPr lang="en-GB" dirty="0"/>
              <a:t>Based on </a:t>
            </a:r>
            <a:r>
              <a:rPr lang="en-GB" i="1" dirty="0">
                <a:solidFill>
                  <a:schemeClr val="accent1"/>
                </a:solidFill>
              </a:rPr>
              <a:t>real-life</a:t>
            </a:r>
            <a:r>
              <a:rPr lang="en-GB" i="1" dirty="0"/>
              <a:t> </a:t>
            </a:r>
            <a:r>
              <a:rPr lang="en-GB" dirty="0"/>
              <a:t>associations</a:t>
            </a:r>
          </a:p>
          <a:p>
            <a:pPr lvl="1"/>
            <a:r>
              <a:rPr lang="en-GB" dirty="0"/>
              <a:t>It’s possible that a relationship exists in real life, but it’s not (yet) recorded in any system!</a:t>
            </a:r>
          </a:p>
          <a:p>
            <a:r>
              <a:rPr lang="en-GB" dirty="0"/>
              <a:t>Relationships are named with </a:t>
            </a:r>
            <a:r>
              <a:rPr lang="en-GB" dirty="0">
                <a:solidFill>
                  <a:schemeClr val="accent1"/>
                </a:solidFill>
              </a:rPr>
              <a:t>verbs</a:t>
            </a:r>
          </a:p>
          <a:p>
            <a:pPr lvl="1"/>
            <a:r>
              <a:rPr lang="en-GB" dirty="0"/>
              <a:t>Narrative: “</a:t>
            </a:r>
            <a:r>
              <a:rPr lang="en-GB" i="1" dirty="0"/>
              <a:t>A customer </a:t>
            </a:r>
            <a:r>
              <a:rPr lang="en-GB" i="1" dirty="0">
                <a:solidFill>
                  <a:schemeClr val="accent1"/>
                </a:solidFill>
              </a:rPr>
              <a:t>owns</a:t>
            </a:r>
            <a:r>
              <a:rPr lang="en-GB" i="1" dirty="0"/>
              <a:t> a savings account which is </a:t>
            </a:r>
            <a:r>
              <a:rPr lang="en-GB" i="1" dirty="0">
                <a:solidFill>
                  <a:schemeClr val="accent1"/>
                </a:solidFill>
              </a:rPr>
              <a:t>managed by </a:t>
            </a:r>
            <a:r>
              <a:rPr lang="en-GB" i="1" dirty="0"/>
              <a:t>a branch</a:t>
            </a:r>
            <a:r>
              <a:rPr lang="en-GB" dirty="0"/>
              <a:t>”</a:t>
            </a:r>
          </a:p>
          <a:p>
            <a:pPr lvl="1"/>
            <a:r>
              <a:rPr lang="en-GB" dirty="0"/>
              <a:t>Find the verb describing the real-life association – maintain the narrative!</a:t>
            </a:r>
          </a:p>
          <a:p>
            <a:pPr lvl="1"/>
            <a:endParaRPr lang="en-FI" dirty="0"/>
          </a:p>
        </p:txBody>
      </p:sp>
      <p:pic>
        <p:nvPicPr>
          <p:cNvPr id="4" name="Picture 3">
            <a:extLst>
              <a:ext uri="{FF2B5EF4-FFF2-40B4-BE49-F238E27FC236}">
                <a16:creationId xmlns:a16="http://schemas.microsoft.com/office/drawing/2014/main" id="{2266D28B-5F3D-8869-141B-6D6E423F22F7}"/>
              </a:ext>
            </a:extLst>
          </p:cNvPr>
          <p:cNvPicPr>
            <a:picLocks noChangeAspect="1"/>
          </p:cNvPicPr>
          <p:nvPr/>
        </p:nvPicPr>
        <p:blipFill>
          <a:blip r:embed="rId2"/>
          <a:stretch>
            <a:fillRect/>
          </a:stretch>
        </p:blipFill>
        <p:spPr>
          <a:xfrm>
            <a:off x="7929176" y="2489915"/>
            <a:ext cx="3471048" cy="1878170"/>
          </a:xfrm>
          <a:prstGeom prst="rect">
            <a:avLst/>
          </a:prstGeom>
          <a:ln>
            <a:solidFill>
              <a:schemeClr val="tx2"/>
            </a:solidFill>
          </a:ln>
        </p:spPr>
      </p:pic>
    </p:spTree>
    <p:extLst>
      <p:ext uri="{BB962C8B-B14F-4D97-AF65-F5344CB8AC3E}">
        <p14:creationId xmlns:p14="http://schemas.microsoft.com/office/powerpoint/2010/main" val="143179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E5CE-7654-041E-FB0A-BAD7FC0DBB40}"/>
              </a:ext>
            </a:extLst>
          </p:cNvPr>
          <p:cNvSpPr>
            <a:spLocks noGrp="1"/>
          </p:cNvSpPr>
          <p:nvPr>
            <p:ph type="title"/>
          </p:nvPr>
        </p:nvSpPr>
        <p:spPr/>
        <p:txBody>
          <a:bodyPr/>
          <a:lstStyle/>
          <a:p>
            <a:r>
              <a:rPr lang="en-GB" dirty="0"/>
              <a:t>Identifying entities: common pitfalls</a:t>
            </a:r>
            <a:endParaRPr lang="en-FI" dirty="0"/>
          </a:p>
        </p:txBody>
      </p:sp>
      <p:sp>
        <p:nvSpPr>
          <p:cNvPr id="3" name="Content Placeholder 2">
            <a:extLst>
              <a:ext uri="{FF2B5EF4-FFF2-40B4-BE49-F238E27FC236}">
                <a16:creationId xmlns:a16="http://schemas.microsoft.com/office/drawing/2014/main" id="{6F69AF09-3663-251E-6F0B-DA35F4A0739A}"/>
              </a:ext>
            </a:extLst>
          </p:cNvPr>
          <p:cNvSpPr>
            <a:spLocks noGrp="1"/>
          </p:cNvSpPr>
          <p:nvPr>
            <p:ph idx="1"/>
          </p:nvPr>
        </p:nvSpPr>
        <p:spPr/>
        <p:txBody>
          <a:bodyPr>
            <a:normAutofit fontScale="70000" lnSpcReduction="20000"/>
          </a:bodyPr>
          <a:lstStyle/>
          <a:p>
            <a:pPr marL="0" indent="0">
              <a:buNone/>
            </a:pPr>
            <a:r>
              <a:rPr lang="en-GB" b="1" dirty="0">
                <a:solidFill>
                  <a:schemeClr val="accent1"/>
                </a:solidFill>
              </a:rPr>
              <a:t>Most data modeling failures are caused by poorly chosen entities!</a:t>
            </a:r>
            <a:endParaRPr lang="en-GB" dirty="0"/>
          </a:p>
          <a:p>
            <a:r>
              <a:rPr lang="en-GB" dirty="0"/>
              <a:t>Technical objects instead of real-life entities</a:t>
            </a:r>
          </a:p>
          <a:p>
            <a:pPr lvl="1"/>
            <a:r>
              <a:rPr lang="en-GB" dirty="0"/>
              <a:t>Avoid applications, reports, tables, components, or system messages – find the business entities behind these</a:t>
            </a:r>
          </a:p>
          <a:p>
            <a:r>
              <a:rPr lang="en-GB" dirty="0"/>
              <a:t>Attributes as entities</a:t>
            </a:r>
          </a:p>
          <a:p>
            <a:pPr lvl="1"/>
            <a:r>
              <a:rPr lang="en-GB" dirty="0"/>
              <a:t>“Customer name” is not an entity but an </a:t>
            </a:r>
            <a:r>
              <a:rPr lang="en-GB" i="1" dirty="0"/>
              <a:t>attribute</a:t>
            </a:r>
            <a:r>
              <a:rPr lang="en-GB" dirty="0"/>
              <a:t> of the “Customer” entity (more about attributes later)</a:t>
            </a:r>
          </a:p>
          <a:p>
            <a:r>
              <a:rPr lang="en-GB" dirty="0"/>
              <a:t>Non-business language</a:t>
            </a:r>
          </a:p>
          <a:p>
            <a:pPr lvl="1"/>
            <a:r>
              <a:rPr lang="en-GB" dirty="0"/>
              <a:t>Don’t think about system names or official naming – use whatever the business uses!</a:t>
            </a:r>
          </a:p>
          <a:p>
            <a:r>
              <a:rPr lang="en-GB" dirty="0"/>
              <a:t>Non-countable abstractions</a:t>
            </a:r>
          </a:p>
          <a:p>
            <a:pPr lvl="1"/>
            <a:r>
              <a:rPr lang="en-GB" dirty="0"/>
              <a:t>Find the countable things: not “Staff” but “Employee”, not “Bank statement” but “Financial transaction”</a:t>
            </a:r>
          </a:p>
          <a:p>
            <a:r>
              <a:rPr lang="en-GB" dirty="0"/>
              <a:t>Too much generalization too soon</a:t>
            </a:r>
          </a:p>
          <a:p>
            <a:pPr lvl="1"/>
            <a:r>
              <a:rPr lang="en-GB" dirty="0"/>
              <a:t>“Object instance type” is not a business entity!</a:t>
            </a:r>
            <a:endParaRPr lang="en-FI" dirty="0"/>
          </a:p>
        </p:txBody>
      </p:sp>
    </p:spTree>
    <p:extLst>
      <p:ext uri="{BB962C8B-B14F-4D97-AF65-F5344CB8AC3E}">
        <p14:creationId xmlns:p14="http://schemas.microsoft.com/office/powerpoint/2010/main" val="242341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9A77-E84F-0D4C-F124-71EA37752EDA}"/>
              </a:ext>
            </a:extLst>
          </p:cNvPr>
          <p:cNvSpPr>
            <a:spLocks noGrp="1"/>
          </p:cNvSpPr>
          <p:nvPr>
            <p:ph type="title"/>
          </p:nvPr>
        </p:nvSpPr>
        <p:spPr/>
        <p:txBody>
          <a:bodyPr/>
          <a:lstStyle/>
          <a:p>
            <a:r>
              <a:rPr lang="en-GB" dirty="0"/>
              <a:t>Entity definitions &amp; Glossary</a:t>
            </a:r>
            <a:endParaRPr lang="en-FI" dirty="0"/>
          </a:p>
        </p:txBody>
      </p:sp>
      <p:sp>
        <p:nvSpPr>
          <p:cNvPr id="3" name="Content Placeholder 2">
            <a:extLst>
              <a:ext uri="{FF2B5EF4-FFF2-40B4-BE49-F238E27FC236}">
                <a16:creationId xmlns:a16="http://schemas.microsoft.com/office/drawing/2014/main" id="{3F2F547E-0F89-1AD7-01E2-B3C406EBF290}"/>
              </a:ext>
            </a:extLst>
          </p:cNvPr>
          <p:cNvSpPr>
            <a:spLocks noGrp="1"/>
          </p:cNvSpPr>
          <p:nvPr>
            <p:ph idx="1"/>
          </p:nvPr>
        </p:nvSpPr>
        <p:spPr/>
        <p:txBody>
          <a:bodyPr>
            <a:normAutofit/>
          </a:bodyPr>
          <a:lstStyle/>
          <a:p>
            <a:r>
              <a:rPr lang="en-GB" dirty="0"/>
              <a:t>Every entity should have an </a:t>
            </a:r>
            <a:r>
              <a:rPr lang="en-GB" dirty="0">
                <a:solidFill>
                  <a:schemeClr val="accent1"/>
                </a:solidFill>
              </a:rPr>
              <a:t>understandable, business-language definition</a:t>
            </a:r>
          </a:p>
          <a:p>
            <a:r>
              <a:rPr lang="en-GB" dirty="0"/>
              <a:t>Answers the question: </a:t>
            </a:r>
            <a:r>
              <a:rPr lang="en-GB" dirty="0">
                <a:solidFill>
                  <a:schemeClr val="accent1"/>
                </a:solidFill>
              </a:rPr>
              <a:t>“what do we mean by &lt;</a:t>
            </a:r>
            <a:r>
              <a:rPr lang="en-GB" dirty="0" err="1">
                <a:solidFill>
                  <a:schemeClr val="accent1"/>
                </a:solidFill>
              </a:rPr>
              <a:t>entityname</a:t>
            </a:r>
            <a:r>
              <a:rPr lang="en-GB" dirty="0">
                <a:solidFill>
                  <a:schemeClr val="accent1"/>
                </a:solidFill>
              </a:rPr>
              <a:t>&gt;?”</a:t>
            </a:r>
          </a:p>
          <a:p>
            <a:r>
              <a:rPr lang="en-GB" dirty="0"/>
              <a:t>Entity definitions form a </a:t>
            </a:r>
            <a:r>
              <a:rPr lang="en-GB" dirty="0">
                <a:solidFill>
                  <a:schemeClr val="accent1"/>
                </a:solidFill>
              </a:rPr>
              <a:t>Glossary</a:t>
            </a:r>
          </a:p>
          <a:p>
            <a:r>
              <a:rPr lang="en-GB" dirty="0"/>
              <a:t>Often </a:t>
            </a:r>
            <a:r>
              <a:rPr lang="en-GB" dirty="0">
                <a:solidFill>
                  <a:schemeClr val="accent1"/>
                </a:solidFill>
              </a:rPr>
              <a:t>domain-specific</a:t>
            </a:r>
            <a:r>
              <a:rPr lang="en-GB" dirty="0"/>
              <a:t>: “Account” for Sales is different from “Account” for Finance</a:t>
            </a:r>
          </a:p>
          <a:p>
            <a:pPr>
              <a:buFont typeface="Wingdings" panose="05000000000000000000" pitchFamily="2" charset="2"/>
              <a:buChar char="Ø"/>
            </a:pPr>
            <a:r>
              <a:rPr lang="en-GB" dirty="0">
                <a:solidFill>
                  <a:schemeClr val="accent1"/>
                </a:solidFill>
              </a:rPr>
              <a:t>Need to be written down so that they’re available for everyone</a:t>
            </a:r>
          </a:p>
          <a:p>
            <a:pPr>
              <a:buFont typeface="Wingdings" panose="05000000000000000000" pitchFamily="2" charset="2"/>
              <a:buChar char="Ø"/>
            </a:pPr>
            <a:r>
              <a:rPr lang="en-GB" dirty="0">
                <a:solidFill>
                  <a:schemeClr val="accent1"/>
                </a:solidFill>
              </a:rPr>
              <a:t>Domain Glossaries capture the domain’s language</a:t>
            </a:r>
          </a:p>
          <a:p>
            <a:endParaRPr lang="en-FI" dirty="0"/>
          </a:p>
        </p:txBody>
      </p:sp>
    </p:spTree>
    <p:extLst>
      <p:ext uri="{BB962C8B-B14F-4D97-AF65-F5344CB8AC3E}">
        <p14:creationId xmlns:p14="http://schemas.microsoft.com/office/powerpoint/2010/main" val="2362687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27C-2B95-D188-2052-D96EEB1A6EEA}"/>
              </a:ext>
            </a:extLst>
          </p:cNvPr>
          <p:cNvSpPr>
            <a:spLocks noGrp="1"/>
          </p:cNvSpPr>
          <p:nvPr>
            <p:ph type="title"/>
          </p:nvPr>
        </p:nvSpPr>
        <p:spPr/>
        <p:txBody>
          <a:bodyPr/>
          <a:lstStyle/>
          <a:p>
            <a:r>
              <a:rPr lang="en-GB" dirty="0"/>
              <a:t>Example: entity definitions</a:t>
            </a:r>
            <a:endParaRPr lang="en-FI" dirty="0"/>
          </a:p>
        </p:txBody>
      </p:sp>
      <p:sp>
        <p:nvSpPr>
          <p:cNvPr id="3" name="Content Placeholder 2">
            <a:extLst>
              <a:ext uri="{FF2B5EF4-FFF2-40B4-BE49-F238E27FC236}">
                <a16:creationId xmlns:a16="http://schemas.microsoft.com/office/drawing/2014/main" id="{ED7B2B9B-4106-0F96-9B2B-7020E6311EF1}"/>
              </a:ext>
            </a:extLst>
          </p:cNvPr>
          <p:cNvSpPr>
            <a:spLocks noGrp="1"/>
          </p:cNvSpPr>
          <p:nvPr>
            <p:ph idx="1"/>
          </p:nvPr>
        </p:nvSpPr>
        <p:spPr/>
        <p:txBody>
          <a:bodyPr>
            <a:normAutofit fontScale="70000" lnSpcReduction="20000"/>
          </a:bodyPr>
          <a:lstStyle/>
          <a:p>
            <a:pPr marL="0" indent="0">
              <a:buNone/>
            </a:pPr>
            <a:r>
              <a:rPr lang="en-GB" dirty="0">
                <a:solidFill>
                  <a:schemeClr val="accent1"/>
                </a:solidFill>
              </a:rPr>
              <a:t>Debit Card</a:t>
            </a:r>
          </a:p>
          <a:p>
            <a:pPr lvl="1"/>
            <a:r>
              <a:rPr lang="en-GB" dirty="0"/>
              <a:t>“Payment card issued by a financial service provider that enables the cardholder to access funds in a demand deposit account.”</a:t>
            </a:r>
          </a:p>
          <a:p>
            <a:pPr lvl="1"/>
            <a:endParaRPr lang="en-GB" dirty="0"/>
          </a:p>
          <a:p>
            <a:pPr marL="0" indent="0">
              <a:buNone/>
            </a:pPr>
            <a:r>
              <a:rPr lang="en-GB" dirty="0">
                <a:solidFill>
                  <a:schemeClr val="accent1"/>
                </a:solidFill>
              </a:rPr>
              <a:t>Credit Card</a:t>
            </a:r>
          </a:p>
          <a:p>
            <a:pPr lvl="1"/>
            <a:r>
              <a:rPr lang="en-GB" dirty="0"/>
              <a:t>“Card issued by a financial service provider that enables the cardholder to borrow funds.”</a:t>
            </a:r>
          </a:p>
          <a:p>
            <a:pPr lvl="1"/>
            <a:endParaRPr lang="en-GB" dirty="0"/>
          </a:p>
          <a:p>
            <a:pPr marL="0" indent="0">
              <a:buNone/>
            </a:pPr>
            <a:r>
              <a:rPr lang="en-GB" dirty="0">
                <a:solidFill>
                  <a:schemeClr val="accent1"/>
                </a:solidFill>
              </a:rPr>
              <a:t>Savings Association</a:t>
            </a:r>
          </a:p>
          <a:p>
            <a:pPr lvl="1"/>
            <a:r>
              <a:rPr lang="en-GB" dirty="0"/>
              <a:t>“Depository institution that is (a) any federal savings bank or association chartered under section 1464 of the Federal Deposit Insurance Act; (b) any state chartered building and loan association, savings and loan association, or homestead association; or (c) any cooperative bank (other than a cooperative bank which is a state bank as defined in subsection (a)(2)) of the Federal Deposit Insurance Act, which is organized and operating according to the laws of the State (as defined in subsection (a)(3)) in which it is chartered or organized; and (c) any corporation (other than a bank) that the board of directors and the comptroller of the currency jointly determine to be operating in substantially the same manner as such a depository institution.”</a:t>
            </a:r>
          </a:p>
          <a:p>
            <a:pPr lvl="1"/>
            <a:endParaRPr lang="en-GB" dirty="0"/>
          </a:p>
          <a:p>
            <a:pPr lvl="1"/>
            <a:endParaRPr lang="en-GB" dirty="0"/>
          </a:p>
        </p:txBody>
      </p:sp>
      <p:sp>
        <p:nvSpPr>
          <p:cNvPr id="4" name="Rectangle 3">
            <a:extLst>
              <a:ext uri="{FF2B5EF4-FFF2-40B4-BE49-F238E27FC236}">
                <a16:creationId xmlns:a16="http://schemas.microsoft.com/office/drawing/2014/main" id="{A7E30467-91BF-CD16-412B-63D4752DA935}"/>
              </a:ext>
            </a:extLst>
          </p:cNvPr>
          <p:cNvSpPr/>
          <p:nvPr/>
        </p:nvSpPr>
        <p:spPr>
          <a:xfrm rot="239681">
            <a:off x="3270250" y="1600199"/>
            <a:ext cx="1955800" cy="4508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t>GOOD</a:t>
            </a:r>
            <a:endParaRPr lang="en-FI" b="1" dirty="0"/>
          </a:p>
        </p:txBody>
      </p:sp>
      <p:sp>
        <p:nvSpPr>
          <p:cNvPr id="5" name="Rectangle 4">
            <a:extLst>
              <a:ext uri="{FF2B5EF4-FFF2-40B4-BE49-F238E27FC236}">
                <a16:creationId xmlns:a16="http://schemas.microsoft.com/office/drawing/2014/main" id="{F5809BD4-A519-144E-13D4-A24435B5001F}"/>
              </a:ext>
            </a:extLst>
          </p:cNvPr>
          <p:cNvSpPr/>
          <p:nvPr/>
        </p:nvSpPr>
        <p:spPr>
          <a:xfrm rot="239681">
            <a:off x="3270250" y="2767695"/>
            <a:ext cx="1955800" cy="4508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t>GOOD</a:t>
            </a:r>
            <a:endParaRPr lang="en-FI" b="1" dirty="0"/>
          </a:p>
        </p:txBody>
      </p:sp>
      <p:sp>
        <p:nvSpPr>
          <p:cNvPr id="6" name="Rectangle 5">
            <a:extLst>
              <a:ext uri="{FF2B5EF4-FFF2-40B4-BE49-F238E27FC236}">
                <a16:creationId xmlns:a16="http://schemas.microsoft.com/office/drawing/2014/main" id="{7B5AD60A-385B-D104-962E-C7A271587157}"/>
              </a:ext>
            </a:extLst>
          </p:cNvPr>
          <p:cNvSpPr/>
          <p:nvPr/>
        </p:nvSpPr>
        <p:spPr>
          <a:xfrm rot="239681">
            <a:off x="3270248" y="3688445"/>
            <a:ext cx="1955800" cy="45085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t>NOT SO GOOD?</a:t>
            </a:r>
            <a:endParaRPr lang="en-FI" b="1" dirty="0"/>
          </a:p>
        </p:txBody>
      </p:sp>
    </p:spTree>
    <p:extLst>
      <p:ext uri="{BB962C8B-B14F-4D97-AF65-F5344CB8AC3E}">
        <p14:creationId xmlns:p14="http://schemas.microsoft.com/office/powerpoint/2010/main" val="2058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5776-959D-0B20-EC41-D41487B95566}"/>
              </a:ext>
            </a:extLst>
          </p:cNvPr>
          <p:cNvSpPr>
            <a:spLocks noGrp="1"/>
          </p:cNvSpPr>
          <p:nvPr>
            <p:ph type="title"/>
          </p:nvPr>
        </p:nvSpPr>
        <p:spPr>
          <a:xfrm>
            <a:off x="838200" y="365125"/>
            <a:ext cx="7385050" cy="1325563"/>
          </a:xfrm>
        </p:spPr>
        <p:txBody>
          <a:bodyPr/>
          <a:lstStyle/>
          <a:p>
            <a:r>
              <a:rPr lang="en-GB" dirty="0"/>
              <a:t>The scope of a conceptual model</a:t>
            </a:r>
            <a:endParaRPr lang="en-FI" dirty="0"/>
          </a:p>
        </p:txBody>
      </p:sp>
      <p:sp>
        <p:nvSpPr>
          <p:cNvPr id="3" name="Content Placeholder 2">
            <a:extLst>
              <a:ext uri="{FF2B5EF4-FFF2-40B4-BE49-F238E27FC236}">
                <a16:creationId xmlns:a16="http://schemas.microsoft.com/office/drawing/2014/main" id="{B41CE302-B278-7AF9-36BF-24190FF8483D}"/>
              </a:ext>
            </a:extLst>
          </p:cNvPr>
          <p:cNvSpPr>
            <a:spLocks noGrp="1"/>
          </p:cNvSpPr>
          <p:nvPr>
            <p:ph idx="1"/>
          </p:nvPr>
        </p:nvSpPr>
        <p:spPr>
          <a:xfrm>
            <a:off x="838199" y="1825625"/>
            <a:ext cx="6665083" cy="4351338"/>
          </a:xfrm>
        </p:spPr>
        <p:txBody>
          <a:bodyPr>
            <a:normAutofit fontScale="62500" lnSpcReduction="20000"/>
          </a:bodyPr>
          <a:lstStyle/>
          <a:p>
            <a:pPr>
              <a:lnSpc>
                <a:spcPct val="120000"/>
              </a:lnSpc>
            </a:pPr>
            <a:r>
              <a:rPr lang="en-GB" dirty="0"/>
              <a:t>What are we </a:t>
            </a:r>
            <a:r>
              <a:rPr lang="en-GB" i="1" dirty="0"/>
              <a:t>really</a:t>
            </a:r>
            <a:r>
              <a:rPr lang="en-GB" dirty="0"/>
              <a:t> modeling?</a:t>
            </a:r>
          </a:p>
          <a:p>
            <a:pPr>
              <a:lnSpc>
                <a:spcPct val="120000"/>
              </a:lnSpc>
            </a:pPr>
            <a:r>
              <a:rPr lang="en-GB" dirty="0"/>
              <a:t>The scope of a conceptual model must always be a </a:t>
            </a:r>
            <a:r>
              <a:rPr lang="en-GB" b="1" dirty="0">
                <a:solidFill>
                  <a:schemeClr val="accent1"/>
                </a:solidFill>
              </a:rPr>
              <a:t>slice of reality</a:t>
            </a:r>
            <a:r>
              <a:rPr lang="en-GB" dirty="0"/>
              <a:t> – the part of the real world </a:t>
            </a:r>
            <a:r>
              <a:rPr lang="en-GB" i="1" dirty="0"/>
              <a:t>behind</a:t>
            </a:r>
            <a:r>
              <a:rPr lang="en-GB" dirty="0"/>
              <a:t> our data needs</a:t>
            </a:r>
          </a:p>
          <a:p>
            <a:pPr>
              <a:lnSpc>
                <a:spcPct val="120000"/>
              </a:lnSpc>
            </a:pPr>
            <a:r>
              <a:rPr lang="en-GB" dirty="0"/>
              <a:t>Boundaries often defined by:</a:t>
            </a:r>
          </a:p>
          <a:p>
            <a:pPr lvl="1">
              <a:lnSpc>
                <a:spcPct val="120000"/>
              </a:lnSpc>
            </a:pPr>
            <a:r>
              <a:rPr lang="en-GB" dirty="0"/>
              <a:t>Business process area</a:t>
            </a:r>
          </a:p>
          <a:p>
            <a:pPr lvl="1">
              <a:lnSpc>
                <a:spcPct val="120000"/>
              </a:lnSpc>
            </a:pPr>
            <a:r>
              <a:rPr lang="en-GB" dirty="0"/>
              <a:t>Current business problem</a:t>
            </a:r>
          </a:p>
          <a:p>
            <a:pPr lvl="1">
              <a:lnSpc>
                <a:spcPct val="120000"/>
              </a:lnSpc>
            </a:pPr>
            <a:r>
              <a:rPr lang="en-GB" dirty="0"/>
              <a:t>Departmental responsibility</a:t>
            </a:r>
          </a:p>
          <a:p>
            <a:pPr lvl="1">
              <a:lnSpc>
                <a:spcPct val="120000"/>
              </a:lnSpc>
            </a:pPr>
            <a:r>
              <a:rPr lang="en-GB" dirty="0"/>
              <a:t>What is covered by another technical solution…</a:t>
            </a:r>
          </a:p>
          <a:p>
            <a:pPr>
              <a:lnSpc>
                <a:spcPct val="120000"/>
              </a:lnSpc>
            </a:pPr>
            <a:r>
              <a:rPr lang="en-GB" dirty="0">
                <a:solidFill>
                  <a:schemeClr val="accent1"/>
                </a:solidFill>
              </a:rPr>
              <a:t>Important: we are not modeling a solution, we are modeling reality</a:t>
            </a:r>
          </a:p>
          <a:p>
            <a:pPr>
              <a:lnSpc>
                <a:spcPct val="120000"/>
              </a:lnSpc>
              <a:buFont typeface="Wingdings" panose="05000000000000000000" pitchFamily="2" charset="2"/>
              <a:buChar char="Ø"/>
            </a:pPr>
            <a:r>
              <a:rPr lang="en-GB" b="1" dirty="0">
                <a:solidFill>
                  <a:schemeClr val="accent1"/>
                </a:solidFill>
              </a:rPr>
              <a:t>“Slice of reality” can be a Domain!</a:t>
            </a:r>
          </a:p>
          <a:p>
            <a:pPr>
              <a:lnSpc>
                <a:spcPct val="120000"/>
              </a:lnSpc>
              <a:buFont typeface="Wingdings" panose="05000000000000000000" pitchFamily="2" charset="2"/>
              <a:buChar char="Ø"/>
            </a:pPr>
            <a:r>
              <a:rPr lang="en-GB" b="1" dirty="0">
                <a:solidFill>
                  <a:schemeClr val="accent1"/>
                </a:solidFill>
              </a:rPr>
              <a:t>“Solution” can be a Data Product!</a:t>
            </a:r>
          </a:p>
          <a:p>
            <a:pPr>
              <a:lnSpc>
                <a:spcPct val="120000"/>
              </a:lnSpc>
            </a:pPr>
            <a:endParaRPr lang="en-FI" dirty="0"/>
          </a:p>
        </p:txBody>
      </p:sp>
      <p:sp>
        <p:nvSpPr>
          <p:cNvPr id="4" name="Oval 3">
            <a:extLst>
              <a:ext uri="{FF2B5EF4-FFF2-40B4-BE49-F238E27FC236}">
                <a16:creationId xmlns:a16="http://schemas.microsoft.com/office/drawing/2014/main" id="{86BA9FDC-2698-044E-BA5E-FB341083B32A}"/>
              </a:ext>
            </a:extLst>
          </p:cNvPr>
          <p:cNvSpPr/>
          <p:nvPr/>
        </p:nvSpPr>
        <p:spPr>
          <a:xfrm>
            <a:off x="8016765" y="772399"/>
            <a:ext cx="2911366" cy="1026344"/>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chemeClr val="accent1"/>
                </a:solidFill>
                <a:latin typeface="Arial" panose="020B0604020202020204" pitchFamily="34" charset="0"/>
                <a:cs typeface="Arial" panose="020B0604020202020204" pitchFamily="34" charset="0"/>
              </a:rPr>
              <a:t>Real world</a:t>
            </a:r>
            <a:endParaRPr lang="en-FI" b="1" dirty="0">
              <a:solidFill>
                <a:schemeClr val="accent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2285A3F-584F-B956-340B-2245FFA97634}"/>
              </a:ext>
            </a:extLst>
          </p:cNvPr>
          <p:cNvSpPr/>
          <p:nvPr/>
        </p:nvSpPr>
        <p:spPr>
          <a:xfrm>
            <a:off x="8318938" y="2157366"/>
            <a:ext cx="2307021" cy="8334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chemeClr val="accent1"/>
                </a:solidFill>
                <a:latin typeface="Arial" panose="020B0604020202020204" pitchFamily="34" charset="0"/>
                <a:cs typeface="Arial" panose="020B0604020202020204" pitchFamily="34" charset="0"/>
              </a:rPr>
              <a:t>Scope</a:t>
            </a:r>
            <a:endParaRPr lang="en-FI" b="1" dirty="0">
              <a:solidFill>
                <a:schemeClr val="accent1"/>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3DF3E8C-FEC4-6A20-0F1C-1DCEF3DB542C}"/>
              </a:ext>
            </a:extLst>
          </p:cNvPr>
          <p:cNvSpPr/>
          <p:nvPr/>
        </p:nvSpPr>
        <p:spPr>
          <a:xfrm>
            <a:off x="9199178" y="1429414"/>
            <a:ext cx="606973" cy="28064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FI"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4FAB5D8-9034-0B01-AE0D-CBB036CAA358}"/>
              </a:ext>
            </a:extLst>
          </p:cNvPr>
          <p:cNvCxnSpPr>
            <a:cxnSpLocks/>
            <a:stCxn id="6" idx="2"/>
            <a:endCxn id="5" idx="1"/>
          </p:cNvCxnSpPr>
          <p:nvPr/>
        </p:nvCxnSpPr>
        <p:spPr>
          <a:xfrm flipH="1">
            <a:off x="8656793" y="1569738"/>
            <a:ext cx="542385" cy="709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B6E6752-CA82-7D7A-2233-C681766B8F83}"/>
              </a:ext>
            </a:extLst>
          </p:cNvPr>
          <p:cNvCxnSpPr>
            <a:cxnSpLocks/>
            <a:stCxn id="6" idx="6"/>
            <a:endCxn id="5" idx="7"/>
          </p:cNvCxnSpPr>
          <p:nvPr/>
        </p:nvCxnSpPr>
        <p:spPr>
          <a:xfrm>
            <a:off x="9806151" y="1569738"/>
            <a:ext cx="481953" cy="70968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E591B8E-5C47-0B1C-55A0-01E4CE374693}"/>
              </a:ext>
            </a:extLst>
          </p:cNvPr>
          <p:cNvPicPr>
            <a:picLocks noChangeAspect="1"/>
          </p:cNvPicPr>
          <p:nvPr/>
        </p:nvPicPr>
        <p:blipFill>
          <a:blip r:embed="rId2"/>
          <a:stretch>
            <a:fillRect/>
          </a:stretch>
        </p:blipFill>
        <p:spPr>
          <a:xfrm>
            <a:off x="8468001" y="3570188"/>
            <a:ext cx="2008893" cy="1060730"/>
          </a:xfrm>
          <a:prstGeom prst="rect">
            <a:avLst/>
          </a:prstGeom>
          <a:ln>
            <a:solidFill>
              <a:schemeClr val="accent1"/>
            </a:solidFill>
          </a:ln>
        </p:spPr>
      </p:pic>
      <p:sp>
        <p:nvSpPr>
          <p:cNvPr id="10" name="TextBox 9">
            <a:extLst>
              <a:ext uri="{FF2B5EF4-FFF2-40B4-BE49-F238E27FC236}">
                <a16:creationId xmlns:a16="http://schemas.microsoft.com/office/drawing/2014/main" id="{D244421B-876A-0B01-7060-B9D0914B1099}"/>
              </a:ext>
            </a:extLst>
          </p:cNvPr>
          <p:cNvSpPr txBox="1"/>
          <p:nvPr/>
        </p:nvSpPr>
        <p:spPr>
          <a:xfrm>
            <a:off x="8062164" y="3246317"/>
            <a:ext cx="1481776" cy="369332"/>
          </a:xfrm>
          <a:prstGeom prst="rect">
            <a:avLst/>
          </a:prstGeom>
          <a:noFill/>
        </p:spPr>
        <p:txBody>
          <a:bodyPr wrap="square" rtlCol="0">
            <a:spAutoFit/>
          </a:bodyPr>
          <a:lstStyle/>
          <a:p>
            <a:pPr algn="ctr"/>
            <a:r>
              <a:rPr lang="en-GB" b="1" dirty="0">
                <a:solidFill>
                  <a:schemeClr val="accent1"/>
                </a:solidFill>
                <a:latin typeface="Arial" panose="020B0604020202020204" pitchFamily="34" charset="0"/>
                <a:cs typeface="Arial" panose="020B0604020202020204" pitchFamily="34" charset="0"/>
              </a:rPr>
              <a:t>Data model</a:t>
            </a:r>
            <a:endParaRPr lang="en-FI" b="1" dirty="0">
              <a:solidFill>
                <a:schemeClr val="accent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C63E524-A2D7-64D8-9C98-D8A9EC21549D}"/>
              </a:ext>
            </a:extLst>
          </p:cNvPr>
          <p:cNvCxnSpPr>
            <a:cxnSpLocks/>
            <a:stCxn id="5" idx="4"/>
            <a:endCxn id="9" idx="0"/>
          </p:cNvCxnSpPr>
          <p:nvPr/>
        </p:nvCxnSpPr>
        <p:spPr>
          <a:xfrm flipH="1">
            <a:off x="9472448" y="2990854"/>
            <a:ext cx="1" cy="57933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phic 11" descr="Database with solid fill">
            <a:extLst>
              <a:ext uri="{FF2B5EF4-FFF2-40B4-BE49-F238E27FC236}">
                <a16:creationId xmlns:a16="http://schemas.microsoft.com/office/drawing/2014/main" id="{0E1ADBD9-7F26-13D1-A715-BBD1261DFA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5247" y="4932147"/>
            <a:ext cx="914400" cy="914400"/>
          </a:xfrm>
          <a:prstGeom prst="rect">
            <a:avLst/>
          </a:prstGeom>
        </p:spPr>
      </p:pic>
      <p:cxnSp>
        <p:nvCxnSpPr>
          <p:cNvPr id="13" name="Straight Connector 12">
            <a:extLst>
              <a:ext uri="{FF2B5EF4-FFF2-40B4-BE49-F238E27FC236}">
                <a16:creationId xmlns:a16="http://schemas.microsoft.com/office/drawing/2014/main" id="{A54F2109-ED6C-73F4-0FAA-04193176D7D4}"/>
              </a:ext>
            </a:extLst>
          </p:cNvPr>
          <p:cNvCxnSpPr>
            <a:cxnSpLocks/>
            <a:stCxn id="9" idx="2"/>
            <a:endCxn id="12" idx="0"/>
          </p:cNvCxnSpPr>
          <p:nvPr/>
        </p:nvCxnSpPr>
        <p:spPr>
          <a:xfrm flipH="1">
            <a:off x="9472447" y="4630918"/>
            <a:ext cx="1" cy="30122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69B905-51BA-FAAC-DD3F-56E0ACA994AA}"/>
              </a:ext>
            </a:extLst>
          </p:cNvPr>
          <p:cNvSpPr txBox="1"/>
          <p:nvPr/>
        </p:nvSpPr>
        <p:spPr>
          <a:xfrm>
            <a:off x="8803052" y="5715302"/>
            <a:ext cx="1338790" cy="369332"/>
          </a:xfrm>
          <a:prstGeom prst="rect">
            <a:avLst/>
          </a:prstGeom>
          <a:noFill/>
        </p:spPr>
        <p:txBody>
          <a:bodyPr wrap="square" rtlCol="0">
            <a:spAutoFit/>
          </a:bodyPr>
          <a:lstStyle/>
          <a:p>
            <a:pPr algn="ctr"/>
            <a:r>
              <a:rPr lang="en-GB" b="1" dirty="0">
                <a:solidFill>
                  <a:schemeClr val="accent1"/>
                </a:solidFill>
                <a:latin typeface="Arial" panose="020B0604020202020204" pitchFamily="34" charset="0"/>
                <a:cs typeface="Arial" panose="020B0604020202020204" pitchFamily="34" charset="0"/>
              </a:rPr>
              <a:t>Solution</a:t>
            </a:r>
            <a:endParaRPr lang="en-FI" b="1" dirty="0">
              <a:solidFill>
                <a:schemeClr val="accent1"/>
              </a:solidFill>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041A3624-1684-4291-BD2A-A5BD6BDAE4E6}"/>
              </a:ext>
            </a:extLst>
          </p:cNvPr>
          <p:cNvSpPr/>
          <p:nvPr/>
        </p:nvSpPr>
        <p:spPr>
          <a:xfrm>
            <a:off x="11053705" y="1569737"/>
            <a:ext cx="358454" cy="3498850"/>
          </a:xfrm>
          <a:prstGeom prst="downArrow">
            <a:avLst>
              <a:gd name="adj1" fmla="val 32285"/>
              <a:gd name="adj2" fmla="val 87663"/>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9756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D8CC-C847-B31B-02AD-9E6E31E1C6E5}"/>
              </a:ext>
            </a:extLst>
          </p:cNvPr>
          <p:cNvSpPr>
            <a:spLocks noGrp="1"/>
          </p:cNvSpPr>
          <p:nvPr>
            <p:ph type="title"/>
          </p:nvPr>
        </p:nvSpPr>
        <p:spPr/>
        <p:txBody>
          <a:bodyPr/>
          <a:lstStyle/>
          <a:p>
            <a:r>
              <a:rPr lang="en-GB" dirty="0"/>
              <a:t>Goals</a:t>
            </a:r>
            <a:endParaRPr lang="en-FI" dirty="0"/>
          </a:p>
        </p:txBody>
      </p:sp>
      <p:sp>
        <p:nvSpPr>
          <p:cNvPr id="3" name="Content Placeholder 2">
            <a:extLst>
              <a:ext uri="{FF2B5EF4-FFF2-40B4-BE49-F238E27FC236}">
                <a16:creationId xmlns:a16="http://schemas.microsoft.com/office/drawing/2014/main" id="{85E73B14-BC5B-C0C6-32A0-2C3A6A6E62FB}"/>
              </a:ext>
            </a:extLst>
          </p:cNvPr>
          <p:cNvSpPr>
            <a:spLocks noGrp="1"/>
          </p:cNvSpPr>
          <p:nvPr>
            <p:ph idx="1"/>
          </p:nvPr>
        </p:nvSpPr>
        <p:spPr/>
        <p:txBody>
          <a:bodyPr>
            <a:normAutofit fontScale="92500" lnSpcReduction="20000"/>
          </a:bodyPr>
          <a:lstStyle/>
          <a:p>
            <a:r>
              <a:rPr lang="en-GB" dirty="0"/>
              <a:t>Understand the basics of the Data Mesh paradigm and its challenges relating to information architecture and semantics</a:t>
            </a:r>
          </a:p>
          <a:p>
            <a:r>
              <a:rPr lang="en-GB" dirty="0"/>
              <a:t>Learn the basics of conceptual modeling as a method of defining the business context of domains and data products</a:t>
            </a:r>
          </a:p>
          <a:p>
            <a:r>
              <a:rPr lang="en-GB" dirty="0"/>
              <a:t>Learn the basics of logical modeling as a part of data product design process</a:t>
            </a:r>
          </a:p>
          <a:p>
            <a:r>
              <a:rPr lang="en-GB" dirty="0"/>
              <a:t>Learn how solution-level metadata (e.g. data contracts) can expose domain-level context across domain boundaries</a:t>
            </a:r>
          </a:p>
          <a:p>
            <a:r>
              <a:rPr lang="en-GB" dirty="0"/>
              <a:t>Understand the basic operating model of information architecture management in the context of independent domain teams within a Data Mesh setup</a:t>
            </a:r>
            <a:endParaRPr lang="en-FI" dirty="0"/>
          </a:p>
        </p:txBody>
      </p:sp>
    </p:spTree>
    <p:extLst>
      <p:ext uri="{BB962C8B-B14F-4D97-AF65-F5344CB8AC3E}">
        <p14:creationId xmlns:p14="http://schemas.microsoft.com/office/powerpoint/2010/main" val="1297715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4FDA0-95EE-C009-3EE8-04F41EAEF4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735A69-EF2E-6801-7A8D-40948C2335E1}"/>
              </a:ext>
            </a:extLst>
          </p:cNvPr>
          <p:cNvSpPr>
            <a:spLocks noGrp="1"/>
          </p:cNvSpPr>
          <p:nvPr>
            <p:ph type="title"/>
          </p:nvPr>
        </p:nvSpPr>
        <p:spPr/>
        <p:txBody>
          <a:bodyPr/>
          <a:lstStyle/>
          <a:p>
            <a:r>
              <a:rPr lang="en-GB" dirty="0"/>
              <a:t>Hands-on exercise: modeling a domain</a:t>
            </a:r>
            <a:endParaRPr lang="en-FI" dirty="0"/>
          </a:p>
        </p:txBody>
      </p:sp>
      <p:sp>
        <p:nvSpPr>
          <p:cNvPr id="5" name="Text Placeholder 4">
            <a:extLst>
              <a:ext uri="{FF2B5EF4-FFF2-40B4-BE49-F238E27FC236}">
                <a16:creationId xmlns:a16="http://schemas.microsoft.com/office/drawing/2014/main" id="{55FB52F2-AE0A-5900-6F65-92F9ABAEB402}"/>
              </a:ext>
            </a:extLst>
          </p:cNvPr>
          <p:cNvSpPr>
            <a:spLocks noGrp="1"/>
          </p:cNvSpPr>
          <p:nvPr>
            <p:ph type="body" idx="1"/>
          </p:nvPr>
        </p:nvSpPr>
        <p:spPr/>
        <p:txBody>
          <a:bodyPr/>
          <a:lstStyle/>
          <a:p>
            <a:endParaRPr lang="en-FI"/>
          </a:p>
        </p:txBody>
      </p:sp>
    </p:spTree>
    <p:extLst>
      <p:ext uri="{BB962C8B-B14F-4D97-AF65-F5344CB8AC3E}">
        <p14:creationId xmlns:p14="http://schemas.microsoft.com/office/powerpoint/2010/main" val="3623353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6026-80B9-E721-9735-9648E48AB1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558C47-33DA-8D47-4E72-EE629DD1C5D8}"/>
              </a:ext>
            </a:extLst>
          </p:cNvPr>
          <p:cNvSpPr>
            <a:spLocks noGrp="1"/>
          </p:cNvSpPr>
          <p:nvPr>
            <p:ph type="title"/>
          </p:nvPr>
        </p:nvSpPr>
        <p:spPr/>
        <p:txBody>
          <a:bodyPr/>
          <a:lstStyle/>
          <a:p>
            <a:r>
              <a:rPr lang="en-GB" dirty="0"/>
              <a:t>Hands-on exercise: modeling a domain</a:t>
            </a:r>
            <a:endParaRPr lang="en-FI" dirty="0"/>
          </a:p>
        </p:txBody>
      </p:sp>
      <p:sp>
        <p:nvSpPr>
          <p:cNvPr id="5" name="Content Placeholder 4">
            <a:extLst>
              <a:ext uri="{FF2B5EF4-FFF2-40B4-BE49-F238E27FC236}">
                <a16:creationId xmlns:a16="http://schemas.microsoft.com/office/drawing/2014/main" id="{3BBECB45-BE6F-6899-BC89-C3B305907848}"/>
              </a:ext>
            </a:extLst>
          </p:cNvPr>
          <p:cNvSpPr>
            <a:spLocks noGrp="1"/>
          </p:cNvSpPr>
          <p:nvPr>
            <p:ph idx="1"/>
          </p:nvPr>
        </p:nvSpPr>
        <p:spPr/>
        <p:txBody>
          <a:bodyPr anchor="ctr"/>
          <a:lstStyle/>
          <a:p>
            <a:r>
              <a:rPr lang="en-GB" dirty="0"/>
              <a:t>Domain boundaries</a:t>
            </a:r>
          </a:p>
          <a:p>
            <a:r>
              <a:rPr lang="en-GB" dirty="0"/>
              <a:t>Identifying entities within the domain</a:t>
            </a:r>
          </a:p>
          <a:p>
            <a:r>
              <a:rPr lang="en-GB" dirty="0"/>
              <a:t>Definitions and Domain Glossary</a:t>
            </a:r>
            <a:endParaRPr lang="en-FI" dirty="0"/>
          </a:p>
        </p:txBody>
      </p:sp>
    </p:spTree>
    <p:extLst>
      <p:ext uri="{BB962C8B-B14F-4D97-AF65-F5344CB8AC3E}">
        <p14:creationId xmlns:p14="http://schemas.microsoft.com/office/powerpoint/2010/main" val="323367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3568-AC30-7B3C-F9AA-0A8E1C9ACEDF}"/>
              </a:ext>
            </a:extLst>
          </p:cNvPr>
          <p:cNvSpPr>
            <a:spLocks noGrp="1"/>
          </p:cNvSpPr>
          <p:nvPr>
            <p:ph type="title"/>
          </p:nvPr>
        </p:nvSpPr>
        <p:spPr/>
        <p:txBody>
          <a:bodyPr/>
          <a:lstStyle/>
          <a:p>
            <a:r>
              <a:rPr lang="en-GB" dirty="0"/>
              <a:t>Introducing “Storefront”</a:t>
            </a:r>
            <a:endParaRPr lang="en-FI" dirty="0"/>
          </a:p>
        </p:txBody>
      </p:sp>
      <p:sp>
        <p:nvSpPr>
          <p:cNvPr id="3" name="Content Placeholder 2">
            <a:extLst>
              <a:ext uri="{FF2B5EF4-FFF2-40B4-BE49-F238E27FC236}">
                <a16:creationId xmlns:a16="http://schemas.microsoft.com/office/drawing/2014/main" id="{254D38B9-654F-DD21-3B7F-EB13DAE110DE}"/>
              </a:ext>
            </a:extLst>
          </p:cNvPr>
          <p:cNvSpPr>
            <a:spLocks noGrp="1"/>
          </p:cNvSpPr>
          <p:nvPr>
            <p:ph idx="1"/>
          </p:nvPr>
        </p:nvSpPr>
        <p:spPr>
          <a:xfrm>
            <a:off x="5207000" y="2533649"/>
            <a:ext cx="6146800" cy="3675063"/>
          </a:xfrm>
        </p:spPr>
        <p:txBody>
          <a:bodyPr>
            <a:normAutofit/>
          </a:bodyPr>
          <a:lstStyle/>
          <a:p>
            <a:pPr marL="0" indent="0">
              <a:buNone/>
            </a:pPr>
            <a:r>
              <a:rPr lang="en-GB" sz="2400" i="1" dirty="0">
                <a:solidFill>
                  <a:schemeClr val="accent1"/>
                </a:solidFill>
              </a:rPr>
              <a:t>Storefront is a mid-sized online retailer specialising in consumer electronics. The company sells directly to consumers through its website and mobile app, handling everything from product discovery to doorstep delivery.</a:t>
            </a:r>
            <a:endParaRPr lang="en-FI" sz="2400" i="1" dirty="0">
              <a:solidFill>
                <a:schemeClr val="accent1"/>
              </a:solidFill>
            </a:endParaRPr>
          </a:p>
        </p:txBody>
      </p:sp>
      <p:pic>
        <p:nvPicPr>
          <p:cNvPr id="9" name="Picture 8" descr="A black background with blue text&#10;&#10;AI-generated content may be incorrect.">
            <a:extLst>
              <a:ext uri="{FF2B5EF4-FFF2-40B4-BE49-F238E27FC236}">
                <a16:creationId xmlns:a16="http://schemas.microsoft.com/office/drawing/2014/main" id="{62FA7C32-55A5-ABB2-82E1-41AB707C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247" y="3049504"/>
            <a:ext cx="3439005" cy="1190791"/>
          </a:xfrm>
          <a:prstGeom prst="rect">
            <a:avLst/>
          </a:prstGeom>
        </p:spPr>
      </p:pic>
    </p:spTree>
    <p:extLst>
      <p:ext uri="{BB962C8B-B14F-4D97-AF65-F5344CB8AC3E}">
        <p14:creationId xmlns:p14="http://schemas.microsoft.com/office/powerpoint/2010/main" val="2495319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20FB-25CA-FE56-4C94-F7D9C7F50AA2}"/>
              </a:ext>
            </a:extLst>
          </p:cNvPr>
          <p:cNvSpPr>
            <a:spLocks noGrp="1"/>
          </p:cNvSpPr>
          <p:nvPr>
            <p:ph type="title"/>
          </p:nvPr>
        </p:nvSpPr>
        <p:spPr/>
        <p:txBody>
          <a:bodyPr/>
          <a:lstStyle/>
          <a:p>
            <a:r>
              <a:rPr lang="en-GB" sz="2400" dirty="0">
                <a:solidFill>
                  <a:schemeClr val="accent1"/>
                </a:solidFill>
              </a:rPr>
              <a:t>EXERCISE</a:t>
            </a:r>
            <a:br>
              <a:rPr lang="en-GB" dirty="0"/>
            </a:br>
            <a:r>
              <a:rPr lang="en-GB" dirty="0"/>
              <a:t>Storefront’s domain structure</a:t>
            </a:r>
            <a:endParaRPr lang="en-FI" dirty="0"/>
          </a:p>
        </p:txBody>
      </p:sp>
      <p:sp>
        <p:nvSpPr>
          <p:cNvPr id="3" name="Content Placeholder 2">
            <a:extLst>
              <a:ext uri="{FF2B5EF4-FFF2-40B4-BE49-F238E27FC236}">
                <a16:creationId xmlns:a16="http://schemas.microsoft.com/office/drawing/2014/main" id="{24227549-8758-8741-C0D5-F03803AD1CF2}"/>
              </a:ext>
            </a:extLst>
          </p:cNvPr>
          <p:cNvSpPr>
            <a:spLocks noGrp="1"/>
          </p:cNvSpPr>
          <p:nvPr>
            <p:ph idx="1"/>
          </p:nvPr>
        </p:nvSpPr>
        <p:spPr>
          <a:xfrm>
            <a:off x="838200" y="1825625"/>
            <a:ext cx="5619750" cy="4351338"/>
          </a:xfrm>
        </p:spPr>
        <p:txBody>
          <a:bodyPr/>
          <a:lstStyle/>
          <a:p>
            <a:pPr marL="0" indent="0">
              <a:buNone/>
            </a:pPr>
            <a:r>
              <a:rPr lang="en-GB" b="1" dirty="0">
                <a:solidFill>
                  <a:schemeClr val="accent1"/>
                </a:solidFill>
              </a:rPr>
              <a:t>Let’s come up with some example domains for Storefront</a:t>
            </a:r>
          </a:p>
          <a:p>
            <a:pPr marL="0" indent="0">
              <a:buNone/>
            </a:pPr>
            <a:endParaRPr lang="en-GB" dirty="0"/>
          </a:p>
          <a:p>
            <a:pPr marL="0" indent="0">
              <a:buNone/>
            </a:pPr>
            <a:r>
              <a:rPr lang="en-GB" dirty="0"/>
              <a:t>Choose according to e.g.</a:t>
            </a:r>
          </a:p>
          <a:p>
            <a:pPr lvl="1"/>
            <a:r>
              <a:rPr lang="en-GB" dirty="0"/>
              <a:t>Business capability</a:t>
            </a:r>
          </a:p>
          <a:p>
            <a:pPr lvl="1"/>
            <a:r>
              <a:rPr lang="en-GB" dirty="0"/>
              <a:t>Value chain</a:t>
            </a:r>
          </a:p>
          <a:p>
            <a:pPr lvl="1"/>
            <a:r>
              <a:rPr lang="en-GB" dirty="0"/>
              <a:t>Core process</a:t>
            </a:r>
          </a:p>
          <a:p>
            <a:pPr lvl="1"/>
            <a:r>
              <a:rPr lang="en-GB" dirty="0"/>
              <a:t>Organizational unit</a:t>
            </a:r>
          </a:p>
          <a:p>
            <a:pPr marL="0" indent="0">
              <a:buNone/>
            </a:pPr>
            <a:endParaRPr lang="en-GB" dirty="0"/>
          </a:p>
        </p:txBody>
      </p:sp>
      <p:sp>
        <p:nvSpPr>
          <p:cNvPr id="4" name="Rectangle 3">
            <a:extLst>
              <a:ext uri="{FF2B5EF4-FFF2-40B4-BE49-F238E27FC236}">
                <a16:creationId xmlns:a16="http://schemas.microsoft.com/office/drawing/2014/main" id="{0797FA28-AA36-E1F9-3551-C5D44B30F5E8}"/>
              </a:ext>
            </a:extLst>
          </p:cNvPr>
          <p:cNvSpPr/>
          <p:nvPr/>
        </p:nvSpPr>
        <p:spPr>
          <a:xfrm>
            <a:off x="7150100" y="2223294"/>
            <a:ext cx="2228850" cy="177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Customers</a:t>
            </a:r>
            <a:endParaRPr lang="en-FI" dirty="0"/>
          </a:p>
        </p:txBody>
      </p:sp>
      <p:sp>
        <p:nvSpPr>
          <p:cNvPr id="5" name="Rectangle 4">
            <a:extLst>
              <a:ext uri="{FF2B5EF4-FFF2-40B4-BE49-F238E27FC236}">
                <a16:creationId xmlns:a16="http://schemas.microsoft.com/office/drawing/2014/main" id="{4ED19EBD-1F35-BE25-AFD8-A63122B7F320}"/>
              </a:ext>
            </a:extLst>
          </p:cNvPr>
          <p:cNvSpPr/>
          <p:nvPr/>
        </p:nvSpPr>
        <p:spPr>
          <a:xfrm>
            <a:off x="9448800" y="2223294"/>
            <a:ext cx="2228850" cy="177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Product </a:t>
            </a:r>
            <a:r>
              <a:rPr lang="en-GB" dirty="0" err="1"/>
              <a:t>Catalog</a:t>
            </a:r>
            <a:endParaRPr lang="en-FI" dirty="0"/>
          </a:p>
        </p:txBody>
      </p:sp>
      <p:sp>
        <p:nvSpPr>
          <p:cNvPr id="6" name="Rectangle 5">
            <a:extLst>
              <a:ext uri="{FF2B5EF4-FFF2-40B4-BE49-F238E27FC236}">
                <a16:creationId xmlns:a16="http://schemas.microsoft.com/office/drawing/2014/main" id="{F9858A4B-525A-1964-2C81-22708AFC50A2}"/>
              </a:ext>
            </a:extLst>
          </p:cNvPr>
          <p:cNvSpPr/>
          <p:nvPr/>
        </p:nvSpPr>
        <p:spPr>
          <a:xfrm>
            <a:off x="7150100" y="4058444"/>
            <a:ext cx="2228850" cy="177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Orders</a:t>
            </a:r>
            <a:endParaRPr lang="en-FI" dirty="0"/>
          </a:p>
        </p:txBody>
      </p:sp>
      <p:sp>
        <p:nvSpPr>
          <p:cNvPr id="7" name="Rectangle 6">
            <a:extLst>
              <a:ext uri="{FF2B5EF4-FFF2-40B4-BE49-F238E27FC236}">
                <a16:creationId xmlns:a16="http://schemas.microsoft.com/office/drawing/2014/main" id="{144DC8AF-4916-E248-A375-38AE93154F79}"/>
              </a:ext>
            </a:extLst>
          </p:cNvPr>
          <p:cNvSpPr/>
          <p:nvPr/>
        </p:nvSpPr>
        <p:spPr>
          <a:xfrm>
            <a:off x="9448800" y="4058444"/>
            <a:ext cx="2228850" cy="1778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err="1"/>
              <a:t>Fulfillment</a:t>
            </a:r>
            <a:endParaRPr lang="en-FI" dirty="0"/>
          </a:p>
        </p:txBody>
      </p:sp>
      <p:sp>
        <p:nvSpPr>
          <p:cNvPr id="8" name="TextBox 7">
            <a:extLst>
              <a:ext uri="{FF2B5EF4-FFF2-40B4-BE49-F238E27FC236}">
                <a16:creationId xmlns:a16="http://schemas.microsoft.com/office/drawing/2014/main" id="{E0BB57DB-98ED-62D7-0280-53901669F98A}"/>
              </a:ext>
            </a:extLst>
          </p:cNvPr>
          <p:cNvSpPr txBox="1"/>
          <p:nvPr/>
        </p:nvSpPr>
        <p:spPr>
          <a:xfrm>
            <a:off x="7435850" y="1507113"/>
            <a:ext cx="4025900" cy="646331"/>
          </a:xfrm>
          <a:prstGeom prst="rect">
            <a:avLst/>
          </a:prstGeom>
          <a:noFill/>
        </p:spPr>
        <p:txBody>
          <a:bodyPr wrap="square" rtlCol="0">
            <a:spAutoFit/>
          </a:bodyPr>
          <a:lstStyle/>
          <a:p>
            <a:r>
              <a:rPr lang="en-GB" dirty="0">
                <a:solidFill>
                  <a:schemeClr val="accent1"/>
                </a:solidFill>
              </a:rPr>
              <a:t>There is no single right answer – we’ll continue with these four: </a:t>
            </a:r>
            <a:endParaRPr lang="en-FI" dirty="0">
              <a:solidFill>
                <a:schemeClr val="accent1"/>
              </a:solidFill>
            </a:endParaRPr>
          </a:p>
        </p:txBody>
      </p:sp>
      <p:pic>
        <p:nvPicPr>
          <p:cNvPr id="9" name="Picture 8" descr="A black background with blue text&#10;&#10;AI-generated content may be incorrect.">
            <a:extLst>
              <a:ext uri="{FF2B5EF4-FFF2-40B4-BE49-F238E27FC236}">
                <a16:creationId xmlns:a16="http://schemas.microsoft.com/office/drawing/2014/main" id="{71A26E31-286D-6DDD-4156-212ADC0BA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Tree>
    <p:extLst>
      <p:ext uri="{BB962C8B-B14F-4D97-AF65-F5344CB8AC3E}">
        <p14:creationId xmlns:p14="http://schemas.microsoft.com/office/powerpoint/2010/main" val="11542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0D36-0403-ACB5-83E9-6EB361CD1237}"/>
              </a:ext>
            </a:extLst>
          </p:cNvPr>
          <p:cNvSpPr>
            <a:spLocks noGrp="1"/>
          </p:cNvSpPr>
          <p:nvPr>
            <p:ph type="title"/>
          </p:nvPr>
        </p:nvSpPr>
        <p:spPr/>
        <p:txBody>
          <a:bodyPr/>
          <a:lstStyle/>
          <a:p>
            <a:r>
              <a:rPr lang="en-GB" dirty="0"/>
              <a:t>You are now responsible for “Orders”</a:t>
            </a:r>
            <a:endParaRPr lang="en-FI" dirty="0"/>
          </a:p>
        </p:txBody>
      </p:sp>
      <p:sp>
        <p:nvSpPr>
          <p:cNvPr id="3" name="Content Placeholder 2">
            <a:extLst>
              <a:ext uri="{FF2B5EF4-FFF2-40B4-BE49-F238E27FC236}">
                <a16:creationId xmlns:a16="http://schemas.microsoft.com/office/drawing/2014/main" id="{A894D147-6CEA-4376-6E12-3486D9C52B43}"/>
              </a:ext>
            </a:extLst>
          </p:cNvPr>
          <p:cNvSpPr>
            <a:spLocks noGrp="1"/>
          </p:cNvSpPr>
          <p:nvPr>
            <p:ph idx="1"/>
          </p:nvPr>
        </p:nvSpPr>
        <p:spPr>
          <a:xfrm>
            <a:off x="838200" y="1825625"/>
            <a:ext cx="10515600" cy="1552575"/>
          </a:xfrm>
        </p:spPr>
        <p:txBody>
          <a:bodyPr>
            <a:normAutofit/>
          </a:bodyPr>
          <a:lstStyle/>
          <a:p>
            <a:pPr marL="0" indent="0" algn="ctr">
              <a:buNone/>
            </a:pPr>
            <a:r>
              <a:rPr lang="en-GB" sz="1800" i="1" dirty="0">
                <a:solidFill>
                  <a:schemeClr val="accent1"/>
                </a:solidFill>
              </a:rPr>
              <a:t>The Orders domain team owns everything that happens between a customer deciding to buy something and the payment being settled. This is the commercial heartbeat of the business.</a:t>
            </a:r>
          </a:p>
          <a:p>
            <a:pPr marL="0" indent="0" algn="ctr">
              <a:buNone/>
            </a:pPr>
            <a:r>
              <a:rPr lang="en-GB" sz="1800" i="1" dirty="0">
                <a:solidFill>
                  <a:schemeClr val="accent1"/>
                </a:solidFill>
              </a:rPr>
              <a:t>Your mission: Capture, track, and complete every customer purchase from the moment of intent to the moment of payment.</a:t>
            </a:r>
            <a:endParaRPr lang="en-FI" dirty="0"/>
          </a:p>
        </p:txBody>
      </p:sp>
      <p:sp>
        <p:nvSpPr>
          <p:cNvPr id="7" name="Rectangle: Rounded Corners 6">
            <a:extLst>
              <a:ext uri="{FF2B5EF4-FFF2-40B4-BE49-F238E27FC236}">
                <a16:creationId xmlns:a16="http://schemas.microsoft.com/office/drawing/2014/main" id="{E0F4E0DF-55AD-9601-3BCC-14587C6C1735}"/>
              </a:ext>
            </a:extLst>
          </p:cNvPr>
          <p:cNvSpPr/>
          <p:nvPr/>
        </p:nvSpPr>
        <p:spPr>
          <a:xfrm>
            <a:off x="1085850" y="3479801"/>
            <a:ext cx="4370400" cy="26479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600" dirty="0"/>
              <a:t>Accepting and recording customer orders</a:t>
            </a:r>
          </a:p>
          <a:p>
            <a:pPr marL="285750" indent="-285750">
              <a:buFont typeface="Arial" panose="020B0604020202020204" pitchFamily="34" charset="0"/>
              <a:buChar char="•"/>
            </a:pPr>
            <a:r>
              <a:rPr lang="en-GB" sz="1600" dirty="0"/>
              <a:t>Applying pricing rules, promotions, and discount codes</a:t>
            </a:r>
          </a:p>
          <a:p>
            <a:pPr marL="285750" indent="-285750">
              <a:buFont typeface="Arial" panose="020B0604020202020204" pitchFamily="34" charset="0"/>
              <a:buChar char="•"/>
            </a:pPr>
            <a:r>
              <a:rPr lang="en-GB" sz="1600" dirty="0"/>
              <a:t>Processing and confirming payments</a:t>
            </a:r>
          </a:p>
          <a:p>
            <a:pPr marL="285750" indent="-285750">
              <a:buFont typeface="Arial" panose="020B0604020202020204" pitchFamily="34" charset="0"/>
              <a:buChar char="•"/>
            </a:pPr>
            <a:r>
              <a:rPr lang="en-GB" sz="1600" dirty="0"/>
              <a:t>Managing order status through the purchase lifecycle</a:t>
            </a:r>
          </a:p>
          <a:p>
            <a:pPr marL="285750" indent="-285750">
              <a:buFont typeface="Arial" panose="020B0604020202020204" pitchFamily="34" charset="0"/>
              <a:buChar char="•"/>
            </a:pPr>
            <a:r>
              <a:rPr lang="en-GB" sz="1600" dirty="0"/>
              <a:t>Handling cancellations and returns</a:t>
            </a:r>
            <a:endParaRPr lang="en-FI" sz="1600" dirty="0"/>
          </a:p>
        </p:txBody>
      </p:sp>
      <p:sp>
        <p:nvSpPr>
          <p:cNvPr id="8" name="Rectangle: Rounded Corners 7">
            <a:extLst>
              <a:ext uri="{FF2B5EF4-FFF2-40B4-BE49-F238E27FC236}">
                <a16:creationId xmlns:a16="http://schemas.microsoft.com/office/drawing/2014/main" id="{B286C453-0CFD-9376-4FDC-02E1FC80DEDA}"/>
              </a:ext>
            </a:extLst>
          </p:cNvPr>
          <p:cNvSpPr/>
          <p:nvPr/>
        </p:nvSpPr>
        <p:spPr>
          <a:xfrm>
            <a:off x="6127750" y="3479800"/>
            <a:ext cx="4368800" cy="26479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600" dirty="0"/>
              <a:t>How many orders were placed today, and what is their total value?</a:t>
            </a:r>
          </a:p>
          <a:p>
            <a:pPr marL="285750" indent="-285750">
              <a:buFont typeface="Arial" panose="020B0604020202020204" pitchFamily="34" charset="0"/>
              <a:buChar char="•"/>
            </a:pPr>
            <a:r>
              <a:rPr lang="en-GB" sz="1600" dirty="0"/>
              <a:t>Which orders are awaiting payment confirmation?</a:t>
            </a:r>
          </a:p>
          <a:p>
            <a:pPr marL="285750" indent="-285750">
              <a:buFont typeface="Arial" panose="020B0604020202020204" pitchFamily="34" charset="0"/>
              <a:buChar char="•"/>
            </a:pPr>
            <a:r>
              <a:rPr lang="en-GB" sz="1600" dirty="0"/>
              <a:t>What is the return rate for orders placed in the last 30 days?</a:t>
            </a:r>
            <a:endParaRPr lang="en-FI" sz="1600" dirty="0"/>
          </a:p>
        </p:txBody>
      </p:sp>
      <p:sp>
        <p:nvSpPr>
          <p:cNvPr id="9" name="Rectangle 8">
            <a:extLst>
              <a:ext uri="{FF2B5EF4-FFF2-40B4-BE49-F238E27FC236}">
                <a16:creationId xmlns:a16="http://schemas.microsoft.com/office/drawing/2014/main" id="{A72BBBB1-A62C-9F6F-BD56-CCC7586AAEEB}"/>
              </a:ext>
            </a:extLst>
          </p:cNvPr>
          <p:cNvSpPr/>
          <p:nvPr/>
        </p:nvSpPr>
        <p:spPr>
          <a:xfrm>
            <a:off x="1899450" y="3232150"/>
            <a:ext cx="2743200" cy="3937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Your responsibilities</a:t>
            </a:r>
            <a:endParaRPr lang="en-FI" dirty="0"/>
          </a:p>
        </p:txBody>
      </p:sp>
      <p:sp>
        <p:nvSpPr>
          <p:cNvPr id="10" name="Rectangle 9">
            <a:extLst>
              <a:ext uri="{FF2B5EF4-FFF2-40B4-BE49-F238E27FC236}">
                <a16:creationId xmlns:a16="http://schemas.microsoft.com/office/drawing/2014/main" id="{D457DBAB-8D6A-0A4E-D948-FC59B51C8233}"/>
              </a:ext>
            </a:extLst>
          </p:cNvPr>
          <p:cNvSpPr/>
          <p:nvPr/>
        </p:nvSpPr>
        <p:spPr>
          <a:xfrm>
            <a:off x="6940550" y="3232150"/>
            <a:ext cx="2743200" cy="3937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Business questions</a:t>
            </a:r>
            <a:endParaRPr lang="en-FI" dirty="0"/>
          </a:p>
        </p:txBody>
      </p:sp>
      <p:pic>
        <p:nvPicPr>
          <p:cNvPr id="12" name="Picture 11" descr="A black background with blue text&#10;&#10;AI-generated content may be incorrect.">
            <a:extLst>
              <a:ext uri="{FF2B5EF4-FFF2-40B4-BE49-F238E27FC236}">
                <a16:creationId xmlns:a16="http://schemas.microsoft.com/office/drawing/2014/main" id="{76A21FCF-EF0F-27C3-9928-79FB4C6E1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Tree>
    <p:extLst>
      <p:ext uri="{BB962C8B-B14F-4D97-AF65-F5344CB8AC3E}">
        <p14:creationId xmlns:p14="http://schemas.microsoft.com/office/powerpoint/2010/main" val="3255268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F3C7-33A1-DDA4-AE5B-81686339FD98}"/>
              </a:ext>
            </a:extLst>
          </p:cNvPr>
          <p:cNvSpPr>
            <a:spLocks noGrp="1"/>
          </p:cNvSpPr>
          <p:nvPr>
            <p:ph type="title"/>
          </p:nvPr>
        </p:nvSpPr>
        <p:spPr/>
        <p:txBody>
          <a:bodyPr/>
          <a:lstStyle/>
          <a:p>
            <a:r>
              <a:rPr kumimoji="0" lang="en-GB" sz="2400" b="0" i="0" u="none" strike="noStrike" kern="1200" cap="none" spc="0" normalizeH="0" baseline="0" noProof="0" dirty="0">
                <a:ln>
                  <a:noFill/>
                </a:ln>
                <a:solidFill>
                  <a:srgbClr val="4285F4"/>
                </a:solidFill>
                <a:effectLst/>
                <a:uLnTx/>
                <a:uFillTx/>
                <a:latin typeface="Arial" panose="020B0604020202020204" pitchFamily="34" charset="0"/>
                <a:ea typeface="+mj-ea"/>
                <a:cs typeface="Arial" panose="020B0604020202020204" pitchFamily="34" charset="0"/>
              </a:rPr>
              <a:t>EXERCISE</a:t>
            </a:r>
            <a:br>
              <a:rPr lang="en-GB" dirty="0"/>
            </a:br>
            <a:r>
              <a:rPr lang="en-GB" dirty="0"/>
              <a:t>Domain boundaries – who owns what?</a:t>
            </a:r>
            <a:endParaRPr lang="en-FI" dirty="0"/>
          </a:p>
        </p:txBody>
      </p:sp>
      <p:sp>
        <p:nvSpPr>
          <p:cNvPr id="4" name="Rectangle 3">
            <a:extLst>
              <a:ext uri="{FF2B5EF4-FFF2-40B4-BE49-F238E27FC236}">
                <a16:creationId xmlns:a16="http://schemas.microsoft.com/office/drawing/2014/main" id="{420D901B-1F49-9F58-1429-D0FEE979F1D8}"/>
              </a:ext>
            </a:extLst>
          </p:cNvPr>
          <p:cNvSpPr/>
          <p:nvPr/>
        </p:nvSpPr>
        <p:spPr>
          <a:xfrm>
            <a:off x="1577975" y="1639094"/>
            <a:ext cx="4044950" cy="146605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Customers</a:t>
            </a:r>
            <a:endParaRPr lang="en-FI" dirty="0"/>
          </a:p>
        </p:txBody>
      </p:sp>
      <p:sp>
        <p:nvSpPr>
          <p:cNvPr id="5" name="Rectangle 4">
            <a:extLst>
              <a:ext uri="{FF2B5EF4-FFF2-40B4-BE49-F238E27FC236}">
                <a16:creationId xmlns:a16="http://schemas.microsoft.com/office/drawing/2014/main" id="{3631917E-9DD2-6E97-6185-E33259B349FB}"/>
              </a:ext>
            </a:extLst>
          </p:cNvPr>
          <p:cNvSpPr/>
          <p:nvPr/>
        </p:nvSpPr>
        <p:spPr>
          <a:xfrm>
            <a:off x="5930900" y="1639094"/>
            <a:ext cx="4044950" cy="146605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Product </a:t>
            </a:r>
            <a:r>
              <a:rPr lang="en-GB" dirty="0" err="1"/>
              <a:t>Catalog</a:t>
            </a:r>
            <a:endParaRPr lang="en-FI" dirty="0"/>
          </a:p>
        </p:txBody>
      </p:sp>
      <p:sp>
        <p:nvSpPr>
          <p:cNvPr id="6" name="Rectangle 5">
            <a:extLst>
              <a:ext uri="{FF2B5EF4-FFF2-40B4-BE49-F238E27FC236}">
                <a16:creationId xmlns:a16="http://schemas.microsoft.com/office/drawing/2014/main" id="{E0CB413C-34F0-489D-AD5A-B0882B81FB5E}"/>
              </a:ext>
            </a:extLst>
          </p:cNvPr>
          <p:cNvSpPr/>
          <p:nvPr/>
        </p:nvSpPr>
        <p:spPr>
          <a:xfrm>
            <a:off x="1577975" y="3264694"/>
            <a:ext cx="4044950" cy="146605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Orders</a:t>
            </a:r>
            <a:endParaRPr lang="en-FI" dirty="0"/>
          </a:p>
        </p:txBody>
      </p:sp>
      <p:sp>
        <p:nvSpPr>
          <p:cNvPr id="7" name="Rectangle 6">
            <a:extLst>
              <a:ext uri="{FF2B5EF4-FFF2-40B4-BE49-F238E27FC236}">
                <a16:creationId xmlns:a16="http://schemas.microsoft.com/office/drawing/2014/main" id="{7040F697-F3FB-43B0-AC39-70210D7C9B8C}"/>
              </a:ext>
            </a:extLst>
          </p:cNvPr>
          <p:cNvSpPr/>
          <p:nvPr/>
        </p:nvSpPr>
        <p:spPr>
          <a:xfrm>
            <a:off x="5930900" y="3264694"/>
            <a:ext cx="4044950" cy="146605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err="1"/>
              <a:t>Fulfillment</a:t>
            </a:r>
            <a:endParaRPr lang="en-FI" dirty="0"/>
          </a:p>
        </p:txBody>
      </p:sp>
      <p:sp>
        <p:nvSpPr>
          <p:cNvPr id="8" name="Rectangle: Rounded Corners 7">
            <a:extLst>
              <a:ext uri="{FF2B5EF4-FFF2-40B4-BE49-F238E27FC236}">
                <a16:creationId xmlns:a16="http://schemas.microsoft.com/office/drawing/2014/main" id="{C94E9132-71C0-0928-EFA7-C7001B5CA67D}"/>
              </a:ext>
            </a:extLst>
          </p:cNvPr>
          <p:cNvSpPr/>
          <p:nvPr/>
        </p:nvSpPr>
        <p:spPr>
          <a:xfrm>
            <a:off x="2355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Order</a:t>
            </a:r>
            <a:endParaRPr lang="en-FI" sz="1400" dirty="0"/>
          </a:p>
        </p:txBody>
      </p:sp>
      <p:sp>
        <p:nvSpPr>
          <p:cNvPr id="9" name="Rectangle: Rounded Corners 8">
            <a:extLst>
              <a:ext uri="{FF2B5EF4-FFF2-40B4-BE49-F238E27FC236}">
                <a16:creationId xmlns:a16="http://schemas.microsoft.com/office/drawing/2014/main" id="{5FB25B78-2C77-7C43-D420-1FA29EC0A754}"/>
              </a:ext>
            </a:extLst>
          </p:cNvPr>
          <p:cNvSpPr/>
          <p:nvPr/>
        </p:nvSpPr>
        <p:spPr>
          <a:xfrm>
            <a:off x="3752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Product category</a:t>
            </a:r>
            <a:endParaRPr lang="en-FI" sz="1400" dirty="0"/>
          </a:p>
        </p:txBody>
      </p:sp>
      <p:sp>
        <p:nvSpPr>
          <p:cNvPr id="10" name="Rectangle: Rounded Corners 9">
            <a:extLst>
              <a:ext uri="{FF2B5EF4-FFF2-40B4-BE49-F238E27FC236}">
                <a16:creationId xmlns:a16="http://schemas.microsoft.com/office/drawing/2014/main" id="{7CF7C2F0-B9D4-EB5D-5FA7-534A53A77AD9}"/>
              </a:ext>
            </a:extLst>
          </p:cNvPr>
          <p:cNvSpPr/>
          <p:nvPr/>
        </p:nvSpPr>
        <p:spPr>
          <a:xfrm>
            <a:off x="5149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Customer address</a:t>
            </a:r>
            <a:endParaRPr lang="en-FI" sz="1400" dirty="0"/>
          </a:p>
        </p:txBody>
      </p:sp>
      <p:sp>
        <p:nvSpPr>
          <p:cNvPr id="11" name="Rectangle: Rounded Corners 10">
            <a:extLst>
              <a:ext uri="{FF2B5EF4-FFF2-40B4-BE49-F238E27FC236}">
                <a16:creationId xmlns:a16="http://schemas.microsoft.com/office/drawing/2014/main" id="{2BBC043D-46E1-D2CE-FDEE-D509493A743C}"/>
              </a:ext>
            </a:extLst>
          </p:cNvPr>
          <p:cNvSpPr/>
          <p:nvPr/>
        </p:nvSpPr>
        <p:spPr>
          <a:xfrm>
            <a:off x="6546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Payment</a:t>
            </a:r>
            <a:endParaRPr lang="en-FI" sz="1400" dirty="0"/>
          </a:p>
        </p:txBody>
      </p:sp>
      <p:sp>
        <p:nvSpPr>
          <p:cNvPr id="12" name="Rectangle: Rounded Corners 11">
            <a:extLst>
              <a:ext uri="{FF2B5EF4-FFF2-40B4-BE49-F238E27FC236}">
                <a16:creationId xmlns:a16="http://schemas.microsoft.com/office/drawing/2014/main" id="{E3B1DA60-AE23-9A01-8BAD-3AA16AFD4509}"/>
              </a:ext>
            </a:extLst>
          </p:cNvPr>
          <p:cNvSpPr/>
          <p:nvPr/>
        </p:nvSpPr>
        <p:spPr>
          <a:xfrm>
            <a:off x="7943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Warehouse</a:t>
            </a:r>
            <a:endParaRPr lang="en-FI" sz="1400" dirty="0"/>
          </a:p>
        </p:txBody>
      </p:sp>
      <p:sp>
        <p:nvSpPr>
          <p:cNvPr id="13" name="Rectangle: Rounded Corners 12">
            <a:extLst>
              <a:ext uri="{FF2B5EF4-FFF2-40B4-BE49-F238E27FC236}">
                <a16:creationId xmlns:a16="http://schemas.microsoft.com/office/drawing/2014/main" id="{8883316F-7BD9-EB0B-918C-61BD4D7C2A75}"/>
              </a:ext>
            </a:extLst>
          </p:cNvPr>
          <p:cNvSpPr/>
          <p:nvPr/>
        </p:nvSpPr>
        <p:spPr>
          <a:xfrm>
            <a:off x="9340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Order line</a:t>
            </a:r>
            <a:endParaRPr lang="en-FI" sz="1400" dirty="0"/>
          </a:p>
        </p:txBody>
      </p:sp>
      <p:sp>
        <p:nvSpPr>
          <p:cNvPr id="14" name="Rectangle: Rounded Corners 13">
            <a:extLst>
              <a:ext uri="{FF2B5EF4-FFF2-40B4-BE49-F238E27FC236}">
                <a16:creationId xmlns:a16="http://schemas.microsoft.com/office/drawing/2014/main" id="{4B62D13B-66DA-D104-F1C7-411699256B6B}"/>
              </a:ext>
            </a:extLst>
          </p:cNvPr>
          <p:cNvSpPr/>
          <p:nvPr/>
        </p:nvSpPr>
        <p:spPr>
          <a:xfrm>
            <a:off x="95885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Return</a:t>
            </a:r>
            <a:endParaRPr lang="en-FI" sz="1400" dirty="0"/>
          </a:p>
        </p:txBody>
      </p:sp>
      <p:sp>
        <p:nvSpPr>
          <p:cNvPr id="15" name="Rectangle: Rounded Corners 14">
            <a:extLst>
              <a:ext uri="{FF2B5EF4-FFF2-40B4-BE49-F238E27FC236}">
                <a16:creationId xmlns:a16="http://schemas.microsoft.com/office/drawing/2014/main" id="{EC6B0D92-1F2A-0FAF-8B0E-3A1E3B72F001}"/>
              </a:ext>
            </a:extLst>
          </p:cNvPr>
          <p:cNvSpPr/>
          <p:nvPr/>
        </p:nvSpPr>
        <p:spPr>
          <a:xfrm>
            <a:off x="235585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Discount code</a:t>
            </a:r>
            <a:endParaRPr lang="en-FI" sz="1400" dirty="0"/>
          </a:p>
        </p:txBody>
      </p:sp>
      <p:sp>
        <p:nvSpPr>
          <p:cNvPr id="16" name="Rectangle: Rounded Corners 15">
            <a:extLst>
              <a:ext uri="{FF2B5EF4-FFF2-40B4-BE49-F238E27FC236}">
                <a16:creationId xmlns:a16="http://schemas.microsoft.com/office/drawing/2014/main" id="{1855432A-C999-EBCF-DFCB-A3DEDB411C82}"/>
              </a:ext>
            </a:extLst>
          </p:cNvPr>
          <p:cNvSpPr/>
          <p:nvPr/>
        </p:nvSpPr>
        <p:spPr>
          <a:xfrm>
            <a:off x="375285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Delivery date</a:t>
            </a:r>
            <a:endParaRPr lang="en-FI" sz="1400" dirty="0"/>
          </a:p>
        </p:txBody>
      </p:sp>
      <p:sp>
        <p:nvSpPr>
          <p:cNvPr id="17" name="Rectangle: Rounded Corners 16">
            <a:extLst>
              <a:ext uri="{FF2B5EF4-FFF2-40B4-BE49-F238E27FC236}">
                <a16:creationId xmlns:a16="http://schemas.microsoft.com/office/drawing/2014/main" id="{9F066349-86E2-0611-6631-D59C15A70A60}"/>
              </a:ext>
            </a:extLst>
          </p:cNvPr>
          <p:cNvSpPr/>
          <p:nvPr/>
        </p:nvSpPr>
        <p:spPr>
          <a:xfrm>
            <a:off x="514985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Product description</a:t>
            </a:r>
            <a:endParaRPr lang="en-FI" sz="1400" dirty="0"/>
          </a:p>
        </p:txBody>
      </p:sp>
      <p:sp>
        <p:nvSpPr>
          <p:cNvPr id="18" name="Rectangle: Rounded Corners 17">
            <a:extLst>
              <a:ext uri="{FF2B5EF4-FFF2-40B4-BE49-F238E27FC236}">
                <a16:creationId xmlns:a16="http://schemas.microsoft.com/office/drawing/2014/main" id="{215553BB-11EB-2006-F87E-410BD2ABB42E}"/>
              </a:ext>
            </a:extLst>
          </p:cNvPr>
          <p:cNvSpPr/>
          <p:nvPr/>
        </p:nvSpPr>
        <p:spPr>
          <a:xfrm>
            <a:off x="654685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Invoice</a:t>
            </a:r>
            <a:endParaRPr lang="en-FI" sz="1400" dirty="0"/>
          </a:p>
        </p:txBody>
      </p:sp>
      <p:sp>
        <p:nvSpPr>
          <p:cNvPr id="19" name="Rectangle: Rounded Corners 18">
            <a:extLst>
              <a:ext uri="{FF2B5EF4-FFF2-40B4-BE49-F238E27FC236}">
                <a16:creationId xmlns:a16="http://schemas.microsoft.com/office/drawing/2014/main" id="{215CD51E-2246-34B9-969F-CCA574290606}"/>
              </a:ext>
            </a:extLst>
          </p:cNvPr>
          <p:cNvSpPr/>
          <p:nvPr/>
        </p:nvSpPr>
        <p:spPr>
          <a:xfrm>
            <a:off x="7947025"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Delivery</a:t>
            </a:r>
            <a:endParaRPr lang="en-FI" sz="1400" dirty="0"/>
          </a:p>
        </p:txBody>
      </p:sp>
      <p:sp>
        <p:nvSpPr>
          <p:cNvPr id="20" name="Rectangle: Rounded Corners 19">
            <a:extLst>
              <a:ext uri="{FF2B5EF4-FFF2-40B4-BE49-F238E27FC236}">
                <a16:creationId xmlns:a16="http://schemas.microsoft.com/office/drawing/2014/main" id="{8887C3E7-85FC-D2F5-BF2A-0013CD90CFCA}"/>
              </a:ext>
            </a:extLst>
          </p:cNvPr>
          <p:cNvSpPr/>
          <p:nvPr/>
        </p:nvSpPr>
        <p:spPr>
          <a:xfrm>
            <a:off x="958850" y="489029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Product</a:t>
            </a:r>
            <a:endParaRPr lang="en-FI" sz="1400" dirty="0"/>
          </a:p>
        </p:txBody>
      </p:sp>
      <p:pic>
        <p:nvPicPr>
          <p:cNvPr id="21" name="Picture 20" descr="A black background with blue text&#10;&#10;AI-generated content may be incorrect.">
            <a:extLst>
              <a:ext uri="{FF2B5EF4-FFF2-40B4-BE49-F238E27FC236}">
                <a16:creationId xmlns:a16="http://schemas.microsoft.com/office/drawing/2014/main" id="{A87D211D-5B44-03FB-14E6-617CDC862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
        <p:nvSpPr>
          <p:cNvPr id="22" name="Rectangle: Rounded Corners 21">
            <a:extLst>
              <a:ext uri="{FF2B5EF4-FFF2-40B4-BE49-F238E27FC236}">
                <a16:creationId xmlns:a16="http://schemas.microsoft.com/office/drawing/2014/main" id="{4E5FA747-7016-4F30-4417-CB7817A31ECA}"/>
              </a:ext>
            </a:extLst>
          </p:cNvPr>
          <p:cNvSpPr/>
          <p:nvPr/>
        </p:nvSpPr>
        <p:spPr>
          <a:xfrm>
            <a:off x="9347200" y="5518944"/>
            <a:ext cx="1301750" cy="5651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Customer</a:t>
            </a:r>
            <a:endParaRPr lang="en-FI" sz="1400" dirty="0"/>
          </a:p>
        </p:txBody>
      </p:sp>
      <p:sp>
        <p:nvSpPr>
          <p:cNvPr id="23" name="Arrow: Right 22">
            <a:extLst>
              <a:ext uri="{FF2B5EF4-FFF2-40B4-BE49-F238E27FC236}">
                <a16:creationId xmlns:a16="http://schemas.microsoft.com/office/drawing/2014/main" id="{BEBEC1C6-2E63-14CC-3838-2852445A1D5C}"/>
              </a:ext>
            </a:extLst>
          </p:cNvPr>
          <p:cNvSpPr/>
          <p:nvPr/>
        </p:nvSpPr>
        <p:spPr>
          <a:xfrm>
            <a:off x="596900" y="3575051"/>
            <a:ext cx="1473200" cy="727074"/>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You are here</a:t>
            </a:r>
            <a:endParaRPr lang="en-FI" sz="1400" dirty="0"/>
          </a:p>
        </p:txBody>
      </p:sp>
    </p:spTree>
    <p:extLst>
      <p:ext uri="{BB962C8B-B14F-4D97-AF65-F5344CB8AC3E}">
        <p14:creationId xmlns:p14="http://schemas.microsoft.com/office/powerpoint/2010/main" val="732532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593F-E769-A716-DD45-2932046C9D29}"/>
              </a:ext>
            </a:extLst>
          </p:cNvPr>
          <p:cNvSpPr>
            <a:spLocks noGrp="1"/>
          </p:cNvSpPr>
          <p:nvPr>
            <p:ph type="title"/>
          </p:nvPr>
        </p:nvSpPr>
        <p:spPr/>
        <p:txBody>
          <a:bodyPr/>
          <a:lstStyle/>
          <a:p>
            <a:r>
              <a:rPr kumimoji="0" lang="en-GB" sz="2400" b="0" i="0" u="none" strike="noStrike" kern="1200" cap="none" spc="0" normalizeH="0" baseline="0" noProof="0" dirty="0">
                <a:ln>
                  <a:noFill/>
                </a:ln>
                <a:solidFill>
                  <a:srgbClr val="4285F4"/>
                </a:solidFill>
                <a:effectLst/>
                <a:uLnTx/>
                <a:uFillTx/>
                <a:latin typeface="Arial" panose="020B0604020202020204" pitchFamily="34" charset="0"/>
                <a:ea typeface="+mj-ea"/>
                <a:cs typeface="Arial" panose="020B0604020202020204" pitchFamily="34" charset="0"/>
              </a:rPr>
              <a:t>EXERCISE</a:t>
            </a:r>
            <a:br>
              <a:rPr lang="en-GB" dirty="0"/>
            </a:br>
            <a:r>
              <a:rPr lang="en-GB" dirty="0"/>
              <a:t>Conceptual model for the Orders domain</a:t>
            </a:r>
            <a:endParaRPr lang="en-FI" dirty="0"/>
          </a:p>
        </p:txBody>
      </p:sp>
      <p:sp>
        <p:nvSpPr>
          <p:cNvPr id="4" name="Rectangle 3">
            <a:extLst>
              <a:ext uri="{FF2B5EF4-FFF2-40B4-BE49-F238E27FC236}">
                <a16:creationId xmlns:a16="http://schemas.microsoft.com/office/drawing/2014/main" id="{16333D15-F368-0D85-595F-E33CDFC92C6A}"/>
              </a:ext>
            </a:extLst>
          </p:cNvPr>
          <p:cNvSpPr/>
          <p:nvPr/>
        </p:nvSpPr>
        <p:spPr>
          <a:xfrm>
            <a:off x="1368424" y="2128044"/>
            <a:ext cx="9045575" cy="386635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GB" dirty="0"/>
              <a:t>Orders</a:t>
            </a:r>
            <a:endParaRPr lang="en-FI" dirty="0"/>
          </a:p>
        </p:txBody>
      </p:sp>
      <p:sp>
        <p:nvSpPr>
          <p:cNvPr id="5" name="TextBox 4">
            <a:extLst>
              <a:ext uri="{FF2B5EF4-FFF2-40B4-BE49-F238E27FC236}">
                <a16:creationId xmlns:a16="http://schemas.microsoft.com/office/drawing/2014/main" id="{7B581ED1-C03C-6FCD-924E-66AC0C74F4EE}"/>
              </a:ext>
            </a:extLst>
          </p:cNvPr>
          <p:cNvSpPr txBox="1"/>
          <p:nvPr/>
        </p:nvSpPr>
        <p:spPr>
          <a:xfrm>
            <a:off x="2763836" y="2806700"/>
            <a:ext cx="6254750" cy="2308324"/>
          </a:xfrm>
          <a:prstGeom prst="rect">
            <a:avLst/>
          </a:prstGeom>
          <a:noFill/>
        </p:spPr>
        <p:txBody>
          <a:bodyPr wrap="square" rtlCol="0">
            <a:spAutoFit/>
          </a:bodyPr>
          <a:lstStyle/>
          <a:p>
            <a:r>
              <a:rPr lang="en-GB" sz="2400" b="1" dirty="0">
                <a:solidFill>
                  <a:schemeClr val="accent1"/>
                </a:solidFill>
              </a:rPr>
              <a:t>Let’s build a model!</a:t>
            </a:r>
          </a:p>
          <a:p>
            <a:endParaRPr lang="en-GB" sz="2000" dirty="0"/>
          </a:p>
          <a:p>
            <a:pPr marL="285750" indent="-285750">
              <a:buFont typeface="Arial" panose="020B0604020202020204" pitchFamily="34" charset="0"/>
              <a:buChar char="•"/>
            </a:pPr>
            <a:r>
              <a:rPr lang="en-GB" sz="2000" dirty="0"/>
              <a:t>Include all YOUR data</a:t>
            </a:r>
          </a:p>
          <a:p>
            <a:pPr marL="285750" indent="-285750">
              <a:buFont typeface="Arial" panose="020B0604020202020204" pitchFamily="34" charset="0"/>
              <a:buChar char="•"/>
            </a:pPr>
            <a:r>
              <a:rPr lang="en-GB" sz="2000" dirty="0"/>
              <a:t>What is an ENTITY, what is an ATTRIBUTE?</a:t>
            </a:r>
          </a:p>
          <a:p>
            <a:pPr marL="285750" indent="-285750">
              <a:buFont typeface="Arial" panose="020B0604020202020204" pitchFamily="34" charset="0"/>
              <a:buChar char="•"/>
            </a:pPr>
            <a:r>
              <a:rPr lang="en-GB" sz="2000" dirty="0"/>
              <a:t>Add named RELATIONSHIPS</a:t>
            </a:r>
          </a:p>
          <a:p>
            <a:pPr marL="285750" indent="-285750">
              <a:buFont typeface="Arial" panose="020B0604020202020204" pitchFamily="34" charset="0"/>
              <a:buChar char="•"/>
            </a:pPr>
            <a:r>
              <a:rPr lang="en-GB" sz="2000" dirty="0"/>
              <a:t>Identify where you need to REFERENCE some other domain’s data</a:t>
            </a:r>
          </a:p>
        </p:txBody>
      </p:sp>
      <p:pic>
        <p:nvPicPr>
          <p:cNvPr id="6" name="Picture 5" descr="A black background with blue text&#10;&#10;AI-generated content may be incorrect.">
            <a:extLst>
              <a:ext uri="{FF2B5EF4-FFF2-40B4-BE49-F238E27FC236}">
                <a16:creationId xmlns:a16="http://schemas.microsoft.com/office/drawing/2014/main" id="{65EB9B51-AD30-9D20-EE63-ABE554A2F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Tree>
    <p:extLst>
      <p:ext uri="{BB962C8B-B14F-4D97-AF65-F5344CB8AC3E}">
        <p14:creationId xmlns:p14="http://schemas.microsoft.com/office/powerpoint/2010/main" val="825864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omputer screen shot of a diagram&#10;&#10;AI-generated content may be incorrect.">
            <a:extLst>
              <a:ext uri="{FF2B5EF4-FFF2-40B4-BE49-F238E27FC236}">
                <a16:creationId xmlns:a16="http://schemas.microsoft.com/office/drawing/2014/main" id="{F89A5C28-E296-6F63-C14E-B0605282C5FD}"/>
              </a:ext>
            </a:extLst>
          </p:cNvPr>
          <p:cNvPicPr>
            <a:picLocks noChangeAspect="1"/>
          </p:cNvPicPr>
          <p:nvPr/>
        </p:nvPicPr>
        <p:blipFill>
          <a:blip r:embed="rId2"/>
          <a:stretch>
            <a:fillRect/>
          </a:stretch>
        </p:blipFill>
        <p:spPr>
          <a:xfrm>
            <a:off x="785365" y="0"/>
            <a:ext cx="10786370" cy="6858000"/>
          </a:xfrm>
          <a:prstGeom prst="rect">
            <a:avLst/>
          </a:prstGeom>
        </p:spPr>
      </p:pic>
      <p:pic>
        <p:nvPicPr>
          <p:cNvPr id="10" name="Picture 9" descr="A black background with blue text&#10;&#10;AI-generated content may be incorrect.">
            <a:extLst>
              <a:ext uri="{FF2B5EF4-FFF2-40B4-BE49-F238E27FC236}">
                <a16:creationId xmlns:a16="http://schemas.microsoft.com/office/drawing/2014/main" id="{3C5E1F57-FC3D-E22A-A561-34BB74541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
        <p:nvSpPr>
          <p:cNvPr id="11" name="TextBox 10">
            <a:extLst>
              <a:ext uri="{FF2B5EF4-FFF2-40B4-BE49-F238E27FC236}">
                <a16:creationId xmlns:a16="http://schemas.microsoft.com/office/drawing/2014/main" id="{E985690E-CFFF-71B6-6E2F-F4F9F5644625}"/>
              </a:ext>
            </a:extLst>
          </p:cNvPr>
          <p:cNvSpPr txBox="1"/>
          <p:nvPr/>
        </p:nvSpPr>
        <p:spPr>
          <a:xfrm>
            <a:off x="889000" y="285751"/>
            <a:ext cx="3136900" cy="830997"/>
          </a:xfrm>
          <a:prstGeom prst="rect">
            <a:avLst/>
          </a:prstGeom>
          <a:noFill/>
        </p:spPr>
        <p:txBody>
          <a:bodyPr wrap="square" rtlCol="0">
            <a:spAutoFit/>
          </a:bodyPr>
          <a:lstStyle/>
          <a:p>
            <a:r>
              <a:rPr lang="en-GB" sz="2400" b="1" dirty="0"/>
              <a:t>Overall conceptual model - example</a:t>
            </a:r>
            <a:endParaRPr lang="en-FI" sz="2400" b="1" dirty="0"/>
          </a:p>
        </p:txBody>
      </p:sp>
    </p:spTree>
    <p:extLst>
      <p:ext uri="{BB962C8B-B14F-4D97-AF65-F5344CB8AC3E}">
        <p14:creationId xmlns:p14="http://schemas.microsoft.com/office/powerpoint/2010/main" val="4018984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6FBC-AE66-A355-081F-16D531AD3B1B}"/>
              </a:ext>
            </a:extLst>
          </p:cNvPr>
          <p:cNvSpPr>
            <a:spLocks noGrp="1"/>
          </p:cNvSpPr>
          <p:nvPr>
            <p:ph type="title"/>
          </p:nvPr>
        </p:nvSpPr>
        <p:spPr/>
        <p:txBody>
          <a:bodyPr/>
          <a:lstStyle/>
          <a:p>
            <a:r>
              <a:rPr kumimoji="0" lang="en-GB" sz="2400" b="0" i="0" u="none" strike="noStrike" kern="1200" cap="none" spc="0" normalizeH="0" baseline="0" noProof="0" dirty="0">
                <a:ln>
                  <a:noFill/>
                </a:ln>
                <a:solidFill>
                  <a:srgbClr val="4285F4"/>
                </a:solidFill>
                <a:effectLst/>
                <a:uLnTx/>
                <a:uFillTx/>
                <a:latin typeface="Arial" panose="020B0604020202020204" pitchFamily="34" charset="0"/>
                <a:ea typeface="+mj-ea"/>
                <a:cs typeface="Arial" panose="020B0604020202020204" pitchFamily="34" charset="0"/>
              </a:rPr>
              <a:t>EXERCISE</a:t>
            </a:r>
            <a:br>
              <a:rPr lang="en-GB" dirty="0"/>
            </a:br>
            <a:r>
              <a:rPr lang="en-GB" dirty="0"/>
              <a:t>Creating a Domain Glossary for Orders</a:t>
            </a:r>
            <a:endParaRPr lang="en-FI" dirty="0"/>
          </a:p>
        </p:txBody>
      </p:sp>
      <p:pic>
        <p:nvPicPr>
          <p:cNvPr id="6" name="Picture 5" descr="A black background with blue text&#10;&#10;AI-generated content may be incorrect.">
            <a:extLst>
              <a:ext uri="{FF2B5EF4-FFF2-40B4-BE49-F238E27FC236}">
                <a16:creationId xmlns:a16="http://schemas.microsoft.com/office/drawing/2014/main" id="{052994DD-DFDB-D9E0-BABB-6C16BDB0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
        <p:nvSpPr>
          <p:cNvPr id="7" name="Rectangle 6">
            <a:extLst>
              <a:ext uri="{FF2B5EF4-FFF2-40B4-BE49-F238E27FC236}">
                <a16:creationId xmlns:a16="http://schemas.microsoft.com/office/drawing/2014/main" id="{B9DE1036-A663-DC5E-4629-A66EA75B6B07}"/>
              </a:ext>
            </a:extLst>
          </p:cNvPr>
          <p:cNvSpPr/>
          <p:nvPr/>
        </p:nvSpPr>
        <p:spPr>
          <a:xfrm>
            <a:off x="1162050" y="208915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a:t>&lt;definition: what do we mean by...?&gt;</a:t>
            </a:r>
            <a:endParaRPr lang="en-FI" sz="1600" dirty="0"/>
          </a:p>
        </p:txBody>
      </p:sp>
      <p:sp>
        <p:nvSpPr>
          <p:cNvPr id="8" name="Rectangle: Rounded Corners 7">
            <a:extLst>
              <a:ext uri="{FF2B5EF4-FFF2-40B4-BE49-F238E27FC236}">
                <a16:creationId xmlns:a16="http://schemas.microsoft.com/office/drawing/2014/main" id="{3945F6C6-B73F-BF7C-4C63-3D29184E53F3}"/>
              </a:ext>
            </a:extLst>
          </p:cNvPr>
          <p:cNvSpPr/>
          <p:nvPr/>
        </p:nvSpPr>
        <p:spPr>
          <a:xfrm>
            <a:off x="1327150" y="191452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Order</a:t>
            </a:r>
            <a:endParaRPr lang="en-FI" dirty="0"/>
          </a:p>
        </p:txBody>
      </p:sp>
      <p:sp>
        <p:nvSpPr>
          <p:cNvPr id="11" name="Rectangle 10">
            <a:extLst>
              <a:ext uri="{FF2B5EF4-FFF2-40B4-BE49-F238E27FC236}">
                <a16:creationId xmlns:a16="http://schemas.microsoft.com/office/drawing/2014/main" id="{12D0C7A1-B6EE-93DC-474C-1A6FD7BC7429}"/>
              </a:ext>
            </a:extLst>
          </p:cNvPr>
          <p:cNvSpPr/>
          <p:nvPr/>
        </p:nvSpPr>
        <p:spPr>
          <a:xfrm>
            <a:off x="1162050" y="349250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a:t>&lt;definition: what do we mean by...?&gt;</a:t>
            </a:r>
            <a:endParaRPr lang="en-FI" sz="1600" dirty="0"/>
          </a:p>
        </p:txBody>
      </p:sp>
      <p:sp>
        <p:nvSpPr>
          <p:cNvPr id="12" name="Rectangle: Rounded Corners 11">
            <a:extLst>
              <a:ext uri="{FF2B5EF4-FFF2-40B4-BE49-F238E27FC236}">
                <a16:creationId xmlns:a16="http://schemas.microsoft.com/office/drawing/2014/main" id="{E1089849-6E26-B32D-EF26-CF42784363B7}"/>
              </a:ext>
            </a:extLst>
          </p:cNvPr>
          <p:cNvSpPr/>
          <p:nvPr/>
        </p:nvSpPr>
        <p:spPr>
          <a:xfrm>
            <a:off x="1327150" y="33178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Order line</a:t>
            </a:r>
            <a:endParaRPr lang="en-FI" dirty="0"/>
          </a:p>
        </p:txBody>
      </p:sp>
      <p:sp>
        <p:nvSpPr>
          <p:cNvPr id="13" name="Rectangle 12">
            <a:extLst>
              <a:ext uri="{FF2B5EF4-FFF2-40B4-BE49-F238E27FC236}">
                <a16:creationId xmlns:a16="http://schemas.microsoft.com/office/drawing/2014/main" id="{5ECB8283-5E47-405D-05AA-266C071CC84E}"/>
              </a:ext>
            </a:extLst>
          </p:cNvPr>
          <p:cNvSpPr/>
          <p:nvPr/>
        </p:nvSpPr>
        <p:spPr>
          <a:xfrm>
            <a:off x="1162050" y="495300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a:t>&lt;definition: what do we mean by...?&gt;</a:t>
            </a:r>
            <a:endParaRPr lang="en-FI" sz="1600" dirty="0"/>
          </a:p>
        </p:txBody>
      </p:sp>
      <p:sp>
        <p:nvSpPr>
          <p:cNvPr id="14" name="Rectangle: Rounded Corners 13">
            <a:extLst>
              <a:ext uri="{FF2B5EF4-FFF2-40B4-BE49-F238E27FC236}">
                <a16:creationId xmlns:a16="http://schemas.microsoft.com/office/drawing/2014/main" id="{5DA695D0-B40A-3CA3-0318-14AF3D4DBDE2}"/>
              </a:ext>
            </a:extLst>
          </p:cNvPr>
          <p:cNvSpPr/>
          <p:nvPr/>
        </p:nvSpPr>
        <p:spPr>
          <a:xfrm>
            <a:off x="1327150" y="47783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Return</a:t>
            </a:r>
            <a:endParaRPr lang="en-FI" dirty="0"/>
          </a:p>
        </p:txBody>
      </p:sp>
      <p:sp>
        <p:nvSpPr>
          <p:cNvPr id="15" name="Rectangle 14">
            <a:extLst>
              <a:ext uri="{FF2B5EF4-FFF2-40B4-BE49-F238E27FC236}">
                <a16:creationId xmlns:a16="http://schemas.microsoft.com/office/drawing/2014/main" id="{20815587-D479-3F41-435E-8765B3BC5883}"/>
              </a:ext>
            </a:extLst>
          </p:cNvPr>
          <p:cNvSpPr/>
          <p:nvPr/>
        </p:nvSpPr>
        <p:spPr>
          <a:xfrm>
            <a:off x="6489700" y="208915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a:t>&lt;definition: what do we mean by...?&gt;</a:t>
            </a:r>
            <a:endParaRPr lang="en-FI" sz="1600" dirty="0"/>
          </a:p>
        </p:txBody>
      </p:sp>
      <p:sp>
        <p:nvSpPr>
          <p:cNvPr id="16" name="Rectangle: Rounded Corners 15">
            <a:extLst>
              <a:ext uri="{FF2B5EF4-FFF2-40B4-BE49-F238E27FC236}">
                <a16:creationId xmlns:a16="http://schemas.microsoft.com/office/drawing/2014/main" id="{847F40D9-F925-6C91-5021-603D626F1CA9}"/>
              </a:ext>
            </a:extLst>
          </p:cNvPr>
          <p:cNvSpPr/>
          <p:nvPr/>
        </p:nvSpPr>
        <p:spPr>
          <a:xfrm>
            <a:off x="6654800" y="191452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Invoice</a:t>
            </a:r>
            <a:endParaRPr lang="en-FI" dirty="0"/>
          </a:p>
        </p:txBody>
      </p:sp>
      <p:sp>
        <p:nvSpPr>
          <p:cNvPr id="17" name="Rectangle 16">
            <a:extLst>
              <a:ext uri="{FF2B5EF4-FFF2-40B4-BE49-F238E27FC236}">
                <a16:creationId xmlns:a16="http://schemas.microsoft.com/office/drawing/2014/main" id="{E5A246FC-598C-34D8-0CD3-05E29886B42A}"/>
              </a:ext>
            </a:extLst>
          </p:cNvPr>
          <p:cNvSpPr/>
          <p:nvPr/>
        </p:nvSpPr>
        <p:spPr>
          <a:xfrm>
            <a:off x="6489700" y="349250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a:t>&lt;definition: what do we mean by...?&gt;</a:t>
            </a:r>
            <a:endParaRPr lang="en-FI" sz="1600" dirty="0"/>
          </a:p>
        </p:txBody>
      </p:sp>
      <p:sp>
        <p:nvSpPr>
          <p:cNvPr id="18" name="Rectangle: Rounded Corners 17">
            <a:extLst>
              <a:ext uri="{FF2B5EF4-FFF2-40B4-BE49-F238E27FC236}">
                <a16:creationId xmlns:a16="http://schemas.microsoft.com/office/drawing/2014/main" id="{029F5DA6-A4F2-C70E-C344-98FD5AA8C09C}"/>
              </a:ext>
            </a:extLst>
          </p:cNvPr>
          <p:cNvSpPr/>
          <p:nvPr/>
        </p:nvSpPr>
        <p:spPr>
          <a:xfrm>
            <a:off x="6654800" y="33178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Payment</a:t>
            </a:r>
            <a:endParaRPr lang="en-FI" dirty="0"/>
          </a:p>
        </p:txBody>
      </p:sp>
      <p:sp>
        <p:nvSpPr>
          <p:cNvPr id="19" name="Rectangle 18">
            <a:extLst>
              <a:ext uri="{FF2B5EF4-FFF2-40B4-BE49-F238E27FC236}">
                <a16:creationId xmlns:a16="http://schemas.microsoft.com/office/drawing/2014/main" id="{BD990DA0-648F-AC20-222E-B8D7624A26D8}"/>
              </a:ext>
            </a:extLst>
          </p:cNvPr>
          <p:cNvSpPr/>
          <p:nvPr/>
        </p:nvSpPr>
        <p:spPr>
          <a:xfrm>
            <a:off x="6489700" y="4953000"/>
            <a:ext cx="457835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a:t>&lt;definition: what do we mean by...?&gt;</a:t>
            </a:r>
            <a:endParaRPr lang="en-FI" sz="1600" dirty="0"/>
          </a:p>
        </p:txBody>
      </p:sp>
      <p:sp>
        <p:nvSpPr>
          <p:cNvPr id="20" name="Rectangle: Rounded Corners 19">
            <a:extLst>
              <a:ext uri="{FF2B5EF4-FFF2-40B4-BE49-F238E27FC236}">
                <a16:creationId xmlns:a16="http://schemas.microsoft.com/office/drawing/2014/main" id="{B829F328-DF04-C93A-EB9A-82DFC84D5547}"/>
              </a:ext>
            </a:extLst>
          </p:cNvPr>
          <p:cNvSpPr/>
          <p:nvPr/>
        </p:nvSpPr>
        <p:spPr>
          <a:xfrm>
            <a:off x="6654800" y="47783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Discount code</a:t>
            </a:r>
            <a:endParaRPr lang="en-FI" dirty="0"/>
          </a:p>
        </p:txBody>
      </p:sp>
      <p:sp>
        <p:nvSpPr>
          <p:cNvPr id="3" name="Arrow: Right 2">
            <a:extLst>
              <a:ext uri="{FF2B5EF4-FFF2-40B4-BE49-F238E27FC236}">
                <a16:creationId xmlns:a16="http://schemas.microsoft.com/office/drawing/2014/main" id="{7153CB6C-9B25-04B0-CB6E-2851A471604D}"/>
              </a:ext>
            </a:extLst>
          </p:cNvPr>
          <p:cNvSpPr/>
          <p:nvPr/>
        </p:nvSpPr>
        <p:spPr>
          <a:xfrm rot="970595">
            <a:off x="4832271" y="1659616"/>
            <a:ext cx="1864696" cy="100907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Define!</a:t>
            </a:r>
            <a:endParaRPr lang="en-FI" sz="2400" dirty="0"/>
          </a:p>
        </p:txBody>
      </p:sp>
    </p:spTree>
    <p:extLst>
      <p:ext uri="{BB962C8B-B14F-4D97-AF65-F5344CB8AC3E}">
        <p14:creationId xmlns:p14="http://schemas.microsoft.com/office/powerpoint/2010/main" val="2439877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9741-52B3-D8F1-EEF2-A22138214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5FFDB-17BD-2AA8-B70C-7F2EBD1C3778}"/>
              </a:ext>
            </a:extLst>
          </p:cNvPr>
          <p:cNvSpPr>
            <a:spLocks noGrp="1"/>
          </p:cNvSpPr>
          <p:nvPr>
            <p:ph type="title"/>
          </p:nvPr>
        </p:nvSpPr>
        <p:spPr/>
        <p:txBody>
          <a:bodyPr/>
          <a:lstStyle/>
          <a:p>
            <a:r>
              <a:rPr lang="en-GB" dirty="0"/>
              <a:t>Domain Glossary for Orders: examples</a:t>
            </a:r>
            <a:endParaRPr lang="en-FI" dirty="0"/>
          </a:p>
        </p:txBody>
      </p:sp>
      <p:pic>
        <p:nvPicPr>
          <p:cNvPr id="6" name="Picture 5" descr="A black background with blue text&#10;&#10;AI-generated content may be incorrect.">
            <a:extLst>
              <a:ext uri="{FF2B5EF4-FFF2-40B4-BE49-F238E27FC236}">
                <a16:creationId xmlns:a16="http://schemas.microsoft.com/office/drawing/2014/main" id="{F206E3E1-2000-1DA4-6818-073CB02DC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700" y="28399"/>
            <a:ext cx="2120900" cy="734383"/>
          </a:xfrm>
          <a:prstGeom prst="rect">
            <a:avLst/>
          </a:prstGeom>
        </p:spPr>
      </p:pic>
      <p:sp>
        <p:nvSpPr>
          <p:cNvPr id="7" name="Rectangle 6">
            <a:extLst>
              <a:ext uri="{FF2B5EF4-FFF2-40B4-BE49-F238E27FC236}">
                <a16:creationId xmlns:a16="http://schemas.microsoft.com/office/drawing/2014/main" id="{B085609B-F944-AEE6-3399-0B92AA827BC5}"/>
              </a:ext>
            </a:extLst>
          </p:cNvPr>
          <p:cNvSpPr/>
          <p:nvPr/>
        </p:nvSpPr>
        <p:spPr>
          <a:xfrm>
            <a:off x="1162050" y="208915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A customer's confirmed intent to purchase one or more products from Storefront, creating a commercial commitment that the business is obligated to </a:t>
            </a:r>
            <a:r>
              <a:rPr lang="en-GB" sz="1400" dirty="0" err="1"/>
              <a:t>fulfill</a:t>
            </a:r>
            <a:r>
              <a:rPr lang="en-GB" sz="1400" dirty="0"/>
              <a:t>.</a:t>
            </a:r>
            <a:endParaRPr lang="en-FI" sz="1400" dirty="0"/>
          </a:p>
        </p:txBody>
      </p:sp>
      <p:sp>
        <p:nvSpPr>
          <p:cNvPr id="11" name="Rectangle 10">
            <a:extLst>
              <a:ext uri="{FF2B5EF4-FFF2-40B4-BE49-F238E27FC236}">
                <a16:creationId xmlns:a16="http://schemas.microsoft.com/office/drawing/2014/main" id="{CE81CB8F-2811-C673-C2DA-9B8EE1245407}"/>
              </a:ext>
            </a:extLst>
          </p:cNvPr>
          <p:cNvSpPr/>
          <p:nvPr/>
        </p:nvSpPr>
        <p:spPr>
          <a:xfrm>
            <a:off x="1162050" y="349250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A single product and quantity within an order, capturing what was bought and at what price at the moment of purchase. Each order contains at least one order line; the order line is the atomic unit of what was sold.</a:t>
            </a:r>
            <a:endParaRPr lang="en-FI" sz="1400" dirty="0"/>
          </a:p>
        </p:txBody>
      </p:sp>
      <p:sp>
        <p:nvSpPr>
          <p:cNvPr id="13" name="Rectangle 12">
            <a:extLst>
              <a:ext uri="{FF2B5EF4-FFF2-40B4-BE49-F238E27FC236}">
                <a16:creationId xmlns:a16="http://schemas.microsoft.com/office/drawing/2014/main" id="{45AFD9C9-1FA8-FBF3-C41A-CBEBA46C0602}"/>
              </a:ext>
            </a:extLst>
          </p:cNvPr>
          <p:cNvSpPr/>
          <p:nvPr/>
        </p:nvSpPr>
        <p:spPr>
          <a:xfrm>
            <a:off x="1162050" y="495300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A customer's request to reverse all or part of a fulfilled order, triggering a commercial process that typically results in a refund or exchange.</a:t>
            </a:r>
            <a:endParaRPr lang="en-FI" sz="1400" dirty="0"/>
          </a:p>
        </p:txBody>
      </p:sp>
      <p:sp>
        <p:nvSpPr>
          <p:cNvPr id="15" name="Rectangle 14">
            <a:extLst>
              <a:ext uri="{FF2B5EF4-FFF2-40B4-BE49-F238E27FC236}">
                <a16:creationId xmlns:a16="http://schemas.microsoft.com/office/drawing/2014/main" id="{360FCDEA-F1BD-DBFF-6928-682DA73B9BC0}"/>
              </a:ext>
            </a:extLst>
          </p:cNvPr>
          <p:cNvSpPr/>
          <p:nvPr/>
        </p:nvSpPr>
        <p:spPr>
          <a:xfrm>
            <a:off x="6489700" y="208915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The formal record of the financial obligation arising from an order, stating what was purchased, at what agreed price, and what payment is due.</a:t>
            </a:r>
            <a:endParaRPr lang="en-FI" sz="1400" dirty="0"/>
          </a:p>
        </p:txBody>
      </p:sp>
      <p:sp>
        <p:nvSpPr>
          <p:cNvPr id="17" name="Rectangle 16">
            <a:extLst>
              <a:ext uri="{FF2B5EF4-FFF2-40B4-BE49-F238E27FC236}">
                <a16:creationId xmlns:a16="http://schemas.microsoft.com/office/drawing/2014/main" id="{21DBD443-D586-4873-D079-B448ECF89FCD}"/>
              </a:ext>
            </a:extLst>
          </p:cNvPr>
          <p:cNvSpPr/>
          <p:nvPr/>
        </p:nvSpPr>
        <p:spPr>
          <a:xfrm>
            <a:off x="6489700" y="349250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A record of a customer’s settlement of an invoice, whether it is settled fully or partially.</a:t>
            </a:r>
            <a:endParaRPr lang="en-FI" sz="1400" dirty="0"/>
          </a:p>
        </p:txBody>
      </p:sp>
      <p:sp>
        <p:nvSpPr>
          <p:cNvPr id="19" name="Rectangle 18">
            <a:extLst>
              <a:ext uri="{FF2B5EF4-FFF2-40B4-BE49-F238E27FC236}">
                <a16:creationId xmlns:a16="http://schemas.microsoft.com/office/drawing/2014/main" id="{9FE54F16-CC3E-1D41-CA98-DFEFC8BCAE16}"/>
              </a:ext>
            </a:extLst>
          </p:cNvPr>
          <p:cNvSpPr/>
          <p:nvPr/>
        </p:nvSpPr>
        <p:spPr>
          <a:xfrm>
            <a:off x="6489700" y="4953000"/>
            <a:ext cx="4579200" cy="10969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GB" sz="1400" dirty="0"/>
              <a:t>A code applied by a customer at checkout that reduces the payable value of an order, as authorised by a promotion.</a:t>
            </a:r>
            <a:endParaRPr lang="en-FI" sz="1400" dirty="0"/>
          </a:p>
        </p:txBody>
      </p:sp>
      <p:sp>
        <p:nvSpPr>
          <p:cNvPr id="3" name="Rectangle: Rounded Corners 2">
            <a:extLst>
              <a:ext uri="{FF2B5EF4-FFF2-40B4-BE49-F238E27FC236}">
                <a16:creationId xmlns:a16="http://schemas.microsoft.com/office/drawing/2014/main" id="{241BD99C-EF0A-538D-ECF9-6A26B0570DD1}"/>
              </a:ext>
            </a:extLst>
          </p:cNvPr>
          <p:cNvSpPr/>
          <p:nvPr/>
        </p:nvSpPr>
        <p:spPr>
          <a:xfrm>
            <a:off x="1327150" y="191452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Order</a:t>
            </a:r>
            <a:endParaRPr lang="en-FI" dirty="0"/>
          </a:p>
        </p:txBody>
      </p:sp>
      <p:sp>
        <p:nvSpPr>
          <p:cNvPr id="4" name="Rectangle: Rounded Corners 3">
            <a:extLst>
              <a:ext uri="{FF2B5EF4-FFF2-40B4-BE49-F238E27FC236}">
                <a16:creationId xmlns:a16="http://schemas.microsoft.com/office/drawing/2014/main" id="{B9AD2057-124B-F816-93E6-F00569CCBAD8}"/>
              </a:ext>
            </a:extLst>
          </p:cNvPr>
          <p:cNvSpPr/>
          <p:nvPr/>
        </p:nvSpPr>
        <p:spPr>
          <a:xfrm>
            <a:off x="1327150" y="33178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Order line</a:t>
            </a:r>
            <a:endParaRPr lang="en-FI" dirty="0"/>
          </a:p>
        </p:txBody>
      </p:sp>
      <p:sp>
        <p:nvSpPr>
          <p:cNvPr id="5" name="Rectangle: Rounded Corners 4">
            <a:extLst>
              <a:ext uri="{FF2B5EF4-FFF2-40B4-BE49-F238E27FC236}">
                <a16:creationId xmlns:a16="http://schemas.microsoft.com/office/drawing/2014/main" id="{474B493E-5960-2192-20ED-0E8E996C44CB}"/>
              </a:ext>
            </a:extLst>
          </p:cNvPr>
          <p:cNvSpPr/>
          <p:nvPr/>
        </p:nvSpPr>
        <p:spPr>
          <a:xfrm>
            <a:off x="1327150" y="47783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Return</a:t>
            </a:r>
            <a:endParaRPr lang="en-FI" dirty="0"/>
          </a:p>
        </p:txBody>
      </p:sp>
      <p:sp>
        <p:nvSpPr>
          <p:cNvPr id="9" name="Rectangle: Rounded Corners 8">
            <a:extLst>
              <a:ext uri="{FF2B5EF4-FFF2-40B4-BE49-F238E27FC236}">
                <a16:creationId xmlns:a16="http://schemas.microsoft.com/office/drawing/2014/main" id="{A1B94E65-7942-C54B-CA5A-0FC33EA99514}"/>
              </a:ext>
            </a:extLst>
          </p:cNvPr>
          <p:cNvSpPr/>
          <p:nvPr/>
        </p:nvSpPr>
        <p:spPr>
          <a:xfrm>
            <a:off x="6654800" y="191452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Invoice</a:t>
            </a:r>
            <a:endParaRPr lang="en-FI" dirty="0"/>
          </a:p>
        </p:txBody>
      </p:sp>
      <p:sp>
        <p:nvSpPr>
          <p:cNvPr id="10" name="Rectangle: Rounded Corners 9">
            <a:extLst>
              <a:ext uri="{FF2B5EF4-FFF2-40B4-BE49-F238E27FC236}">
                <a16:creationId xmlns:a16="http://schemas.microsoft.com/office/drawing/2014/main" id="{D448DD1C-8781-D860-8F6E-F0468630026D}"/>
              </a:ext>
            </a:extLst>
          </p:cNvPr>
          <p:cNvSpPr/>
          <p:nvPr/>
        </p:nvSpPr>
        <p:spPr>
          <a:xfrm>
            <a:off x="6654800" y="33178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Payment</a:t>
            </a:r>
            <a:endParaRPr lang="en-FI" dirty="0"/>
          </a:p>
        </p:txBody>
      </p:sp>
      <p:sp>
        <p:nvSpPr>
          <p:cNvPr id="21" name="Rectangle: Rounded Corners 20">
            <a:extLst>
              <a:ext uri="{FF2B5EF4-FFF2-40B4-BE49-F238E27FC236}">
                <a16:creationId xmlns:a16="http://schemas.microsoft.com/office/drawing/2014/main" id="{7C95E296-B6D2-AD4B-6F5E-A02B88906716}"/>
              </a:ext>
            </a:extLst>
          </p:cNvPr>
          <p:cNvSpPr/>
          <p:nvPr/>
        </p:nvSpPr>
        <p:spPr>
          <a:xfrm>
            <a:off x="6654800" y="4778375"/>
            <a:ext cx="2413000" cy="30162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Discount code</a:t>
            </a:r>
            <a:endParaRPr lang="en-FI" dirty="0"/>
          </a:p>
        </p:txBody>
      </p:sp>
    </p:spTree>
    <p:extLst>
      <p:ext uri="{BB962C8B-B14F-4D97-AF65-F5344CB8AC3E}">
        <p14:creationId xmlns:p14="http://schemas.microsoft.com/office/powerpoint/2010/main" val="324019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D3E287-FC28-386B-9909-506EE21342A4}"/>
              </a:ext>
            </a:extLst>
          </p:cNvPr>
          <p:cNvSpPr>
            <a:spLocks noGrp="1"/>
          </p:cNvSpPr>
          <p:nvPr>
            <p:ph type="title"/>
          </p:nvPr>
        </p:nvSpPr>
        <p:spPr/>
        <p:txBody>
          <a:bodyPr/>
          <a:lstStyle/>
          <a:p>
            <a:r>
              <a:rPr lang="en-GB" dirty="0"/>
              <a:t>Data Mesh basics</a:t>
            </a:r>
            <a:endParaRPr lang="en-FI" dirty="0"/>
          </a:p>
        </p:txBody>
      </p:sp>
      <p:sp>
        <p:nvSpPr>
          <p:cNvPr id="5" name="Text Placeholder 4">
            <a:extLst>
              <a:ext uri="{FF2B5EF4-FFF2-40B4-BE49-F238E27FC236}">
                <a16:creationId xmlns:a16="http://schemas.microsoft.com/office/drawing/2014/main" id="{4C497248-768C-FE8F-9F09-859000BFB807}"/>
              </a:ext>
            </a:extLst>
          </p:cNvPr>
          <p:cNvSpPr>
            <a:spLocks noGrp="1"/>
          </p:cNvSpPr>
          <p:nvPr>
            <p:ph type="body" idx="1"/>
          </p:nvPr>
        </p:nvSpPr>
        <p:spPr/>
        <p:txBody>
          <a:bodyPr/>
          <a:lstStyle/>
          <a:p>
            <a:endParaRPr lang="en-FI"/>
          </a:p>
        </p:txBody>
      </p:sp>
    </p:spTree>
    <p:extLst>
      <p:ext uri="{BB962C8B-B14F-4D97-AF65-F5344CB8AC3E}">
        <p14:creationId xmlns:p14="http://schemas.microsoft.com/office/powerpoint/2010/main" val="1060194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5523-D442-E5A3-26DA-F0EE73C791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AFE6D2-9A0B-08A6-AB79-47506D90F2B0}"/>
              </a:ext>
            </a:extLst>
          </p:cNvPr>
          <p:cNvSpPr>
            <a:spLocks noGrp="1"/>
          </p:cNvSpPr>
          <p:nvPr>
            <p:ph type="title"/>
          </p:nvPr>
        </p:nvSpPr>
        <p:spPr/>
        <p:txBody>
          <a:bodyPr/>
          <a:lstStyle/>
          <a:p>
            <a:r>
              <a:rPr lang="en-GB" dirty="0"/>
              <a:t>Data modeling as part of data product design</a:t>
            </a:r>
            <a:endParaRPr lang="en-FI" dirty="0"/>
          </a:p>
        </p:txBody>
      </p:sp>
      <p:sp>
        <p:nvSpPr>
          <p:cNvPr id="5" name="Text Placeholder 4">
            <a:extLst>
              <a:ext uri="{FF2B5EF4-FFF2-40B4-BE49-F238E27FC236}">
                <a16:creationId xmlns:a16="http://schemas.microsoft.com/office/drawing/2014/main" id="{BE6AA024-F30C-2E27-49FD-8BF5D8DA3A69}"/>
              </a:ext>
            </a:extLst>
          </p:cNvPr>
          <p:cNvSpPr>
            <a:spLocks noGrp="1"/>
          </p:cNvSpPr>
          <p:nvPr>
            <p:ph type="body" idx="1"/>
          </p:nvPr>
        </p:nvSpPr>
        <p:spPr/>
        <p:txBody>
          <a:bodyPr/>
          <a:lstStyle/>
          <a:p>
            <a:endParaRPr lang="en-FI" dirty="0"/>
          </a:p>
        </p:txBody>
      </p:sp>
    </p:spTree>
    <p:extLst>
      <p:ext uri="{BB962C8B-B14F-4D97-AF65-F5344CB8AC3E}">
        <p14:creationId xmlns:p14="http://schemas.microsoft.com/office/powerpoint/2010/main" val="1109128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89878-54A2-5A8D-EF4A-405BC0EFE0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11B60F-5798-D60F-FDFF-EC468D1FA006}"/>
              </a:ext>
            </a:extLst>
          </p:cNvPr>
          <p:cNvSpPr>
            <a:spLocks noGrp="1"/>
          </p:cNvSpPr>
          <p:nvPr>
            <p:ph type="title"/>
          </p:nvPr>
        </p:nvSpPr>
        <p:spPr/>
        <p:txBody>
          <a:bodyPr/>
          <a:lstStyle/>
          <a:p>
            <a:r>
              <a:rPr lang="en-GB" dirty="0"/>
              <a:t>Data modeling as part of data product design</a:t>
            </a:r>
            <a:endParaRPr lang="en-FI" dirty="0"/>
          </a:p>
        </p:txBody>
      </p:sp>
      <p:sp>
        <p:nvSpPr>
          <p:cNvPr id="5" name="Content Placeholder 4">
            <a:extLst>
              <a:ext uri="{FF2B5EF4-FFF2-40B4-BE49-F238E27FC236}">
                <a16:creationId xmlns:a16="http://schemas.microsoft.com/office/drawing/2014/main" id="{9DA82134-4E70-3CCF-E749-0D48AD7827F3}"/>
              </a:ext>
            </a:extLst>
          </p:cNvPr>
          <p:cNvSpPr>
            <a:spLocks noGrp="1"/>
          </p:cNvSpPr>
          <p:nvPr>
            <p:ph idx="1"/>
          </p:nvPr>
        </p:nvSpPr>
        <p:spPr/>
        <p:txBody>
          <a:bodyPr anchor="ctr"/>
          <a:lstStyle/>
          <a:p>
            <a:r>
              <a:rPr lang="en-GB" dirty="0"/>
              <a:t>Understanding product scope as part of the domain model</a:t>
            </a:r>
          </a:p>
          <a:p>
            <a:r>
              <a:rPr lang="en-GB" dirty="0"/>
              <a:t>Logical model as product-level design &amp; documentation</a:t>
            </a:r>
          </a:p>
          <a:p>
            <a:r>
              <a:rPr lang="en-GB" dirty="0"/>
              <a:t>Deriving logical models from conceptual model</a:t>
            </a:r>
          </a:p>
          <a:p>
            <a:r>
              <a:rPr lang="en-GB" dirty="0"/>
              <a:t>Maintaining links with the domain model</a:t>
            </a:r>
          </a:p>
        </p:txBody>
      </p:sp>
    </p:spTree>
    <p:extLst>
      <p:ext uri="{BB962C8B-B14F-4D97-AF65-F5344CB8AC3E}">
        <p14:creationId xmlns:p14="http://schemas.microsoft.com/office/powerpoint/2010/main" val="1196434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idx="4294967295"/>
          </p:nvPr>
        </p:nvSpPr>
        <p:spPr>
          <a:xfrm>
            <a:off x="610233" y="276200"/>
            <a:ext cx="10698800" cy="1424800"/>
          </a:xfrm>
          <a:prstGeom prst="rect">
            <a:avLst/>
          </a:prstGeom>
        </p:spPr>
        <p:txBody>
          <a:bodyPr spcFirstLastPara="1" vert="horz" wrap="square" lIns="121900" tIns="121900" rIns="121900" bIns="121900" rtlCol="0" anchor="ctr" anchorCtr="0">
            <a:noAutofit/>
          </a:bodyPr>
          <a:lstStyle/>
          <a:p>
            <a:pPr>
              <a:spcBef>
                <a:spcPts val="0"/>
              </a:spcBef>
              <a:buClr>
                <a:schemeClr val="dk1"/>
              </a:buClr>
              <a:buSzPts val="1100"/>
            </a:pPr>
            <a:r>
              <a:rPr lang="en" sz="4000" dirty="0">
                <a:solidFill>
                  <a:schemeClr val="dk1"/>
                </a:solidFill>
              </a:rPr>
              <a:t>Recap: three levels of data modeling</a:t>
            </a:r>
            <a:endParaRPr sz="4000" dirty="0">
              <a:solidFill>
                <a:schemeClr val="dk1"/>
              </a:solidFill>
            </a:endParaRPr>
          </a:p>
        </p:txBody>
      </p:sp>
      <p:sp>
        <p:nvSpPr>
          <p:cNvPr id="151" name="Google Shape;151;p24"/>
          <p:cNvSpPr/>
          <p:nvPr/>
        </p:nvSpPr>
        <p:spPr>
          <a:xfrm>
            <a:off x="7379345" y="3454400"/>
            <a:ext cx="914000" cy="1120000"/>
          </a:xfrm>
          <a:prstGeom prst="chevron">
            <a:avLst>
              <a:gd name="adj" fmla="val 50000"/>
            </a:avLst>
          </a:prstGeom>
          <a:solidFill>
            <a:srgbClr val="3D50FF"/>
          </a:solidFill>
          <a:ln>
            <a:noFill/>
          </a:ln>
        </p:spPr>
        <p:txBody>
          <a:bodyPr spcFirstLastPara="1" wrap="square" lIns="91433" tIns="45700" rIns="91433" bIns="45700" anchor="ctr" anchorCtr="0">
            <a:noAutofit/>
          </a:bodyPr>
          <a:lstStyle/>
          <a:p>
            <a:pPr algn="ctr">
              <a:buClr>
                <a:srgbClr val="0B0B0B"/>
              </a:buClr>
              <a:buSzPts val="1800"/>
            </a:pPr>
            <a:endParaRPr sz="2400">
              <a:solidFill>
                <a:srgbClr val="0B0B0B"/>
              </a:solidFill>
              <a:latin typeface="Calibri"/>
              <a:ea typeface="Calibri"/>
              <a:cs typeface="Calibri"/>
              <a:sym typeface="Calibri"/>
            </a:endParaRPr>
          </a:p>
        </p:txBody>
      </p:sp>
      <p:sp>
        <p:nvSpPr>
          <p:cNvPr id="152" name="Google Shape;152;p24"/>
          <p:cNvSpPr txBox="1"/>
          <p:nvPr/>
        </p:nvSpPr>
        <p:spPr>
          <a:xfrm>
            <a:off x="1338800" y="3747210"/>
            <a:ext cx="2115600" cy="461624"/>
          </a:xfrm>
          <a:prstGeom prst="rect">
            <a:avLst/>
          </a:prstGeom>
          <a:noFill/>
          <a:ln>
            <a:noFill/>
          </a:ln>
        </p:spPr>
        <p:txBody>
          <a:bodyPr spcFirstLastPara="1" wrap="square" lIns="91433" tIns="45700" rIns="91433" bIns="45700" anchor="t" anchorCtr="0">
            <a:spAutoFit/>
          </a:bodyPr>
          <a:lstStyle/>
          <a:p>
            <a:pPr algn="ctr">
              <a:buClr>
                <a:schemeClr val="dk1"/>
              </a:buClr>
              <a:buSzPts val="1100"/>
            </a:pPr>
            <a:r>
              <a:rPr lang="en" sz="2400" dirty="0">
                <a:solidFill>
                  <a:srgbClr val="3D50FF"/>
                </a:solidFill>
                <a:latin typeface="Poppins SemiBold"/>
                <a:ea typeface="Poppins SemiBold"/>
                <a:cs typeface="Poppins SemiBold"/>
                <a:sym typeface="Poppins SemiBold"/>
              </a:rPr>
              <a:t>Conceptual</a:t>
            </a:r>
            <a:endParaRPr sz="2400" dirty="0">
              <a:solidFill>
                <a:srgbClr val="3D50FF"/>
              </a:solidFill>
              <a:latin typeface="Poppins SemiBold"/>
              <a:ea typeface="Poppins SemiBold"/>
              <a:cs typeface="Poppins SemiBold"/>
              <a:sym typeface="Poppins SemiBold"/>
            </a:endParaRPr>
          </a:p>
        </p:txBody>
      </p:sp>
      <p:sp>
        <p:nvSpPr>
          <p:cNvPr id="153" name="Google Shape;153;p24"/>
          <p:cNvSpPr/>
          <p:nvPr/>
        </p:nvSpPr>
        <p:spPr>
          <a:xfrm flipH="1">
            <a:off x="1432797" y="2459132"/>
            <a:ext cx="9326400" cy="438800"/>
          </a:xfrm>
          <a:prstGeom prst="leftRightArrow">
            <a:avLst>
              <a:gd name="adj1" fmla="val 50000"/>
              <a:gd name="adj2" fmla="val 50000"/>
            </a:avLst>
          </a:prstGeom>
          <a:gradFill>
            <a:gsLst>
              <a:gs pos="0">
                <a:srgbClr val="2235E6"/>
              </a:gs>
              <a:gs pos="37000">
                <a:srgbClr val="4D44F2"/>
              </a:gs>
              <a:gs pos="100000">
                <a:srgbClr val="7752FE"/>
              </a:gs>
            </a:gsLst>
            <a:lin ang="10801400" scaled="0"/>
          </a:gradFill>
          <a:ln>
            <a:noFill/>
          </a:ln>
        </p:spPr>
        <p:txBody>
          <a:bodyPr spcFirstLastPara="1" wrap="square" lIns="91433" tIns="45700" rIns="91433" bIns="45700" anchor="ctr" anchorCtr="0">
            <a:noAutofit/>
          </a:bodyPr>
          <a:lstStyle/>
          <a:p>
            <a:pPr algn="ctr">
              <a:buClr>
                <a:srgbClr val="0B0B0B"/>
              </a:buClr>
              <a:buSzPts val="1800"/>
            </a:pPr>
            <a:endParaRPr sz="2400">
              <a:solidFill>
                <a:srgbClr val="FFFFFF"/>
              </a:solidFill>
              <a:latin typeface="Calibri"/>
              <a:ea typeface="Calibri"/>
              <a:cs typeface="Calibri"/>
              <a:sym typeface="Calibri"/>
            </a:endParaRPr>
          </a:p>
        </p:txBody>
      </p:sp>
      <p:sp>
        <p:nvSpPr>
          <p:cNvPr id="154" name="Google Shape;154;p24"/>
          <p:cNvSpPr txBox="1"/>
          <p:nvPr/>
        </p:nvSpPr>
        <p:spPr>
          <a:xfrm>
            <a:off x="9063937" y="2133201"/>
            <a:ext cx="1506400" cy="461624"/>
          </a:xfrm>
          <a:prstGeom prst="rect">
            <a:avLst/>
          </a:prstGeom>
          <a:noFill/>
          <a:ln>
            <a:noFill/>
          </a:ln>
        </p:spPr>
        <p:txBody>
          <a:bodyPr spcFirstLastPara="1" wrap="square" lIns="91433" tIns="45700" rIns="91433" bIns="45700" anchor="t" anchorCtr="0">
            <a:spAutoFit/>
          </a:bodyPr>
          <a:lstStyle/>
          <a:p>
            <a:pPr algn="r">
              <a:buClr>
                <a:srgbClr val="0B0B0B"/>
              </a:buClr>
              <a:buSzPts val="1400"/>
            </a:pPr>
            <a:r>
              <a:rPr lang="en" sz="2400">
                <a:solidFill>
                  <a:srgbClr val="0B0B0B"/>
                </a:solidFill>
                <a:latin typeface="Poppins SemiBold"/>
                <a:ea typeface="Poppins SemiBold"/>
                <a:cs typeface="Poppins SemiBold"/>
                <a:sym typeface="Poppins SemiBold"/>
              </a:rPr>
              <a:t>IT</a:t>
            </a:r>
            <a:endParaRPr sz="1867">
              <a:solidFill>
                <a:srgbClr val="0B0B0B"/>
              </a:solidFill>
              <a:latin typeface="Poppins SemiBold"/>
              <a:ea typeface="Poppins SemiBold"/>
              <a:cs typeface="Poppins SemiBold"/>
              <a:sym typeface="Poppins SemiBold"/>
            </a:endParaRPr>
          </a:p>
        </p:txBody>
      </p:sp>
      <p:sp>
        <p:nvSpPr>
          <p:cNvPr id="156" name="Google Shape;156;p24"/>
          <p:cNvSpPr/>
          <p:nvPr/>
        </p:nvSpPr>
        <p:spPr>
          <a:xfrm>
            <a:off x="3556400" y="3454400"/>
            <a:ext cx="914000" cy="1120000"/>
          </a:xfrm>
          <a:prstGeom prst="chevron">
            <a:avLst>
              <a:gd name="adj" fmla="val 50000"/>
            </a:avLst>
          </a:prstGeom>
          <a:solidFill>
            <a:srgbClr val="3D50FF"/>
          </a:solidFill>
          <a:ln>
            <a:noFill/>
          </a:ln>
        </p:spPr>
        <p:txBody>
          <a:bodyPr spcFirstLastPara="1" wrap="square" lIns="91433" tIns="45700" rIns="91433" bIns="45700" anchor="ctr" anchorCtr="0">
            <a:noAutofit/>
          </a:bodyPr>
          <a:lstStyle/>
          <a:p>
            <a:pPr algn="ctr">
              <a:buClr>
                <a:srgbClr val="0B0B0B"/>
              </a:buClr>
              <a:buSzPts val="1800"/>
            </a:pPr>
            <a:endParaRPr sz="2400">
              <a:solidFill>
                <a:srgbClr val="0B0B0B"/>
              </a:solidFill>
              <a:latin typeface="Calibri"/>
              <a:ea typeface="Calibri"/>
              <a:cs typeface="Calibri"/>
              <a:sym typeface="Calibri"/>
            </a:endParaRPr>
          </a:p>
        </p:txBody>
      </p:sp>
      <p:sp>
        <p:nvSpPr>
          <p:cNvPr id="157" name="Google Shape;157;p24"/>
          <p:cNvSpPr txBox="1"/>
          <p:nvPr/>
        </p:nvSpPr>
        <p:spPr>
          <a:xfrm>
            <a:off x="772268" y="5181600"/>
            <a:ext cx="2946400" cy="1015622"/>
          </a:xfrm>
          <a:prstGeom prst="rect">
            <a:avLst/>
          </a:prstGeom>
          <a:noFill/>
          <a:ln>
            <a:noFill/>
          </a:ln>
        </p:spPr>
        <p:txBody>
          <a:bodyPr spcFirstLastPara="1" wrap="square" lIns="91433" tIns="45700" rIns="91433" bIns="45700" anchor="t" anchorCtr="0">
            <a:spAutoFit/>
          </a:bodyPr>
          <a:lstStyle/>
          <a:p>
            <a:pPr algn="ctr">
              <a:buClr>
                <a:schemeClr val="dk1"/>
              </a:buClr>
              <a:buSzPts val="1100"/>
            </a:pPr>
            <a:r>
              <a:rPr lang="en" sz="2000" dirty="0">
                <a:solidFill>
                  <a:srgbClr val="3D50FF"/>
                </a:solidFill>
                <a:latin typeface="Poppins SemiBold"/>
                <a:ea typeface="Poppins SemiBold"/>
                <a:cs typeface="Poppins SemiBold"/>
                <a:sym typeface="Poppins SemiBold"/>
              </a:rPr>
              <a:t>What the business looks like in data terms</a:t>
            </a:r>
            <a:endParaRPr sz="2000" dirty="0">
              <a:solidFill>
                <a:srgbClr val="3D50FF"/>
              </a:solidFill>
              <a:latin typeface="Poppins SemiBold"/>
              <a:ea typeface="Poppins SemiBold"/>
              <a:cs typeface="Poppins SemiBold"/>
              <a:sym typeface="Poppins SemiBold"/>
            </a:endParaRPr>
          </a:p>
        </p:txBody>
      </p:sp>
      <p:sp>
        <p:nvSpPr>
          <p:cNvPr id="158" name="Google Shape;158;p24"/>
          <p:cNvSpPr txBox="1"/>
          <p:nvPr/>
        </p:nvSpPr>
        <p:spPr>
          <a:xfrm>
            <a:off x="4748823" y="3749273"/>
            <a:ext cx="2115600" cy="461624"/>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400">
                <a:solidFill>
                  <a:srgbClr val="3D50FF"/>
                </a:solidFill>
                <a:latin typeface="Poppins SemiBold"/>
                <a:ea typeface="Poppins SemiBold"/>
                <a:cs typeface="Poppins SemiBold"/>
              </a:defRPr>
            </a:lvl1pPr>
          </a:lstStyle>
          <a:p>
            <a:r>
              <a:rPr lang="en" dirty="0">
                <a:sym typeface="Poppins SemiBold"/>
              </a:rPr>
              <a:t>Logical</a:t>
            </a:r>
            <a:endParaRPr dirty="0">
              <a:sym typeface="Poppins SemiBold"/>
            </a:endParaRPr>
          </a:p>
        </p:txBody>
      </p:sp>
      <p:sp>
        <p:nvSpPr>
          <p:cNvPr id="159" name="Google Shape;159;p24"/>
          <p:cNvSpPr txBox="1"/>
          <p:nvPr/>
        </p:nvSpPr>
        <p:spPr>
          <a:xfrm>
            <a:off x="8552400" y="3750750"/>
            <a:ext cx="2115600" cy="461624"/>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400">
                <a:solidFill>
                  <a:srgbClr val="3D50FF"/>
                </a:solidFill>
                <a:latin typeface="Poppins SemiBold"/>
                <a:ea typeface="Poppins SemiBold"/>
                <a:cs typeface="Poppins SemiBold"/>
              </a:defRPr>
            </a:lvl1pPr>
          </a:lstStyle>
          <a:p>
            <a:r>
              <a:rPr lang="en" dirty="0">
                <a:sym typeface="Poppins SemiBold"/>
              </a:rPr>
              <a:t>Physical</a:t>
            </a:r>
            <a:endParaRPr dirty="0">
              <a:sym typeface="Poppins SemiBold"/>
            </a:endParaRPr>
          </a:p>
        </p:txBody>
      </p:sp>
      <p:sp>
        <p:nvSpPr>
          <p:cNvPr id="160" name="Google Shape;160;p24"/>
          <p:cNvSpPr txBox="1"/>
          <p:nvPr/>
        </p:nvSpPr>
        <p:spPr>
          <a:xfrm>
            <a:off x="4146047" y="5176625"/>
            <a:ext cx="3304800" cy="1015622"/>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000">
                <a:solidFill>
                  <a:srgbClr val="3D50FF"/>
                </a:solidFill>
                <a:latin typeface="Poppins SemiBold"/>
                <a:ea typeface="Poppins SemiBold"/>
                <a:cs typeface="Poppins SemiBold"/>
              </a:defRPr>
            </a:lvl1pPr>
          </a:lstStyle>
          <a:p>
            <a:r>
              <a:rPr lang="en" dirty="0">
                <a:sym typeface="Poppins SemiBold"/>
              </a:rPr>
              <a:t>How the data should be organized for the use case</a:t>
            </a:r>
            <a:endParaRPr dirty="0">
              <a:sym typeface="Poppins SemiBold"/>
            </a:endParaRPr>
          </a:p>
        </p:txBody>
      </p:sp>
      <p:sp>
        <p:nvSpPr>
          <p:cNvPr id="161" name="Google Shape;161;p24"/>
          <p:cNvSpPr txBox="1"/>
          <p:nvPr/>
        </p:nvSpPr>
        <p:spPr>
          <a:xfrm>
            <a:off x="8004149" y="5152404"/>
            <a:ext cx="3304800" cy="1015622"/>
          </a:xfrm>
          <a:prstGeom prst="rect">
            <a:avLst/>
          </a:prstGeom>
          <a:noFill/>
          <a:ln>
            <a:noFill/>
          </a:ln>
        </p:spPr>
        <p:txBody>
          <a:bodyPr spcFirstLastPara="1" wrap="square" lIns="91433" tIns="45700" rIns="91433" bIns="45700" anchor="t" anchorCtr="0">
            <a:spAutoFit/>
          </a:bodyPr>
          <a:lstStyle>
            <a:defPPr>
              <a:defRPr lang="en-FI"/>
            </a:defPPr>
            <a:lvl1pPr algn="ctr">
              <a:buClr>
                <a:schemeClr val="dk1"/>
              </a:buClr>
              <a:buSzPts val="1100"/>
              <a:defRPr sz="2000">
                <a:solidFill>
                  <a:srgbClr val="3D50FF"/>
                </a:solidFill>
                <a:latin typeface="Poppins SemiBold"/>
                <a:ea typeface="Poppins SemiBold"/>
                <a:cs typeface="Poppins SemiBold"/>
              </a:defRPr>
            </a:lvl1pPr>
          </a:lstStyle>
          <a:p>
            <a:r>
              <a:rPr lang="en" dirty="0">
                <a:sym typeface="Poppins SemiBold"/>
              </a:rPr>
              <a:t>How to implement the model with a particular technology</a:t>
            </a:r>
            <a:endParaRPr dirty="0">
              <a:sym typeface="Poppins SemiBold"/>
            </a:endParaRPr>
          </a:p>
        </p:txBody>
      </p:sp>
      <p:sp>
        <p:nvSpPr>
          <p:cNvPr id="2" name="Google Shape;120;p21">
            <a:extLst>
              <a:ext uri="{FF2B5EF4-FFF2-40B4-BE49-F238E27FC236}">
                <a16:creationId xmlns:a16="http://schemas.microsoft.com/office/drawing/2014/main" id="{85B28B1C-1552-9AC2-006A-1AB1DBDBA9B1}"/>
              </a:ext>
            </a:extLst>
          </p:cNvPr>
          <p:cNvSpPr txBox="1"/>
          <p:nvPr/>
        </p:nvSpPr>
        <p:spPr>
          <a:xfrm>
            <a:off x="1684566" y="2133205"/>
            <a:ext cx="1655533" cy="461624"/>
          </a:xfrm>
          <a:prstGeom prst="rect">
            <a:avLst/>
          </a:prstGeom>
          <a:noFill/>
          <a:ln>
            <a:noFill/>
          </a:ln>
        </p:spPr>
        <p:txBody>
          <a:bodyPr spcFirstLastPara="1" wrap="square" lIns="91433" tIns="45700" rIns="91433" bIns="45700" anchor="t" anchorCtr="0">
            <a:spAutoFit/>
          </a:bodyPr>
          <a:lstStyle/>
          <a:p>
            <a:pPr>
              <a:buClr>
                <a:srgbClr val="0B0B0B"/>
              </a:buClr>
              <a:buSzPts val="1400"/>
            </a:pPr>
            <a:r>
              <a:rPr lang="en" sz="2400" dirty="0">
                <a:solidFill>
                  <a:srgbClr val="0B0B0B"/>
                </a:solidFill>
                <a:latin typeface="Poppins SemiBold"/>
                <a:ea typeface="Poppins SemiBold"/>
                <a:cs typeface="Poppins SemiBold"/>
                <a:sym typeface="Poppins SemiBold"/>
              </a:rPr>
              <a:t>Business</a:t>
            </a:r>
            <a:endParaRPr sz="1867" dirty="0">
              <a:solidFill>
                <a:srgbClr val="0B0B0B"/>
              </a:solidFill>
              <a:latin typeface="Poppins SemiBold"/>
              <a:ea typeface="Poppins SemiBold"/>
              <a:cs typeface="Poppins SemiBold"/>
              <a:sym typeface="Poppins SemiBo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89F9-4903-5546-6FCF-DF73BD9F9460}"/>
              </a:ext>
            </a:extLst>
          </p:cNvPr>
          <p:cNvSpPr>
            <a:spLocks noGrp="1"/>
          </p:cNvSpPr>
          <p:nvPr>
            <p:ph type="title"/>
          </p:nvPr>
        </p:nvSpPr>
        <p:spPr/>
        <p:txBody>
          <a:bodyPr/>
          <a:lstStyle/>
          <a:p>
            <a:r>
              <a:rPr lang="en-GB" dirty="0"/>
              <a:t>Capturing context with data models</a:t>
            </a:r>
            <a:endParaRPr lang="en-US" dirty="0"/>
          </a:p>
        </p:txBody>
      </p:sp>
      <p:sp>
        <p:nvSpPr>
          <p:cNvPr id="3" name="Text Placeholder 5">
            <a:extLst>
              <a:ext uri="{FF2B5EF4-FFF2-40B4-BE49-F238E27FC236}">
                <a16:creationId xmlns:a16="http://schemas.microsoft.com/office/drawing/2014/main" id="{3209D128-07FF-71EB-0315-546EB02A4EB5}"/>
              </a:ext>
            </a:extLst>
          </p:cNvPr>
          <p:cNvSpPr txBox="1">
            <a:spLocks/>
          </p:cNvSpPr>
          <p:nvPr/>
        </p:nvSpPr>
        <p:spPr>
          <a:xfrm>
            <a:off x="475169" y="4969260"/>
            <a:ext cx="5157787" cy="823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000" dirty="0" err="1"/>
              <a:t>Conceptual</a:t>
            </a:r>
            <a:r>
              <a:rPr lang="fi-FI" sz="2000" dirty="0"/>
              <a:t> </a:t>
            </a:r>
            <a:r>
              <a:rPr lang="fi-FI" sz="2000" dirty="0" err="1"/>
              <a:t>model</a:t>
            </a:r>
            <a:r>
              <a:rPr lang="fi-FI" sz="2000" dirty="0"/>
              <a:t>: </a:t>
            </a:r>
            <a:r>
              <a:rPr lang="fi-FI" sz="2000" dirty="0" err="1"/>
              <a:t>semantics</a:t>
            </a:r>
            <a:endParaRPr lang="fi-FI" sz="2000" dirty="0"/>
          </a:p>
        </p:txBody>
      </p:sp>
      <p:sp>
        <p:nvSpPr>
          <p:cNvPr id="5" name="Text Placeholder 7">
            <a:extLst>
              <a:ext uri="{FF2B5EF4-FFF2-40B4-BE49-F238E27FC236}">
                <a16:creationId xmlns:a16="http://schemas.microsoft.com/office/drawing/2014/main" id="{82612C10-FE02-E42B-F5B5-E47BE789033A}"/>
              </a:ext>
            </a:extLst>
          </p:cNvPr>
          <p:cNvSpPr txBox="1">
            <a:spLocks/>
          </p:cNvSpPr>
          <p:nvPr/>
        </p:nvSpPr>
        <p:spPr>
          <a:xfrm>
            <a:off x="6326981" y="4961130"/>
            <a:ext cx="5183188" cy="823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000" dirty="0"/>
              <a:t>Logical model: use case-specific structure</a:t>
            </a:r>
          </a:p>
        </p:txBody>
      </p:sp>
      <p:pic>
        <p:nvPicPr>
          <p:cNvPr id="6" name="Content Placeholder 12">
            <a:extLst>
              <a:ext uri="{FF2B5EF4-FFF2-40B4-BE49-F238E27FC236}">
                <a16:creationId xmlns:a16="http://schemas.microsoft.com/office/drawing/2014/main" id="{292D186A-0CBF-43C5-B0A6-78574A68CDB1}"/>
              </a:ext>
            </a:extLst>
          </p:cNvPr>
          <p:cNvPicPr>
            <a:picLocks noChangeAspect="1"/>
          </p:cNvPicPr>
          <p:nvPr/>
        </p:nvPicPr>
        <p:blipFill>
          <a:blip r:embed="rId2"/>
          <a:stretch>
            <a:fillRect/>
          </a:stretch>
        </p:blipFill>
        <p:spPr>
          <a:xfrm>
            <a:off x="6915150" y="2377215"/>
            <a:ext cx="4006850" cy="2653337"/>
          </a:xfrm>
          <a:prstGeom prst="rect">
            <a:avLst/>
          </a:prstGeom>
          <a:ln>
            <a:solidFill>
              <a:schemeClr val="accent1"/>
            </a:solidFill>
          </a:ln>
        </p:spPr>
      </p:pic>
      <p:pic>
        <p:nvPicPr>
          <p:cNvPr id="1029" name="Picture 5">
            <a:extLst>
              <a:ext uri="{FF2B5EF4-FFF2-40B4-BE49-F238E27FC236}">
                <a16:creationId xmlns:a16="http://schemas.microsoft.com/office/drawing/2014/main" id="{9AAC5425-3853-F37D-6D45-8F840E58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30831"/>
            <a:ext cx="4431726" cy="20646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EE5F29-E02D-0EF4-3A95-9AA6644AA78F}"/>
              </a:ext>
            </a:extLst>
          </p:cNvPr>
          <p:cNvSpPr txBox="1"/>
          <p:nvPr/>
        </p:nvSpPr>
        <p:spPr>
          <a:xfrm>
            <a:off x="1104757" y="1690688"/>
            <a:ext cx="3733800" cy="646331"/>
          </a:xfrm>
          <a:prstGeom prst="rect">
            <a:avLst/>
          </a:prstGeom>
          <a:noFill/>
        </p:spPr>
        <p:txBody>
          <a:bodyPr wrap="square" rtlCol="0">
            <a:spAutoFit/>
          </a:bodyPr>
          <a:lstStyle/>
          <a:p>
            <a:pPr algn="ctr"/>
            <a:r>
              <a:rPr lang="en-GB" dirty="0">
                <a:solidFill>
                  <a:schemeClr val="accent1"/>
                </a:solidFill>
              </a:rPr>
              <a:t>Business entities and relationships of the domain</a:t>
            </a:r>
            <a:endParaRPr lang="en-FI" dirty="0">
              <a:solidFill>
                <a:schemeClr val="accent1"/>
              </a:solidFill>
            </a:endParaRPr>
          </a:p>
        </p:txBody>
      </p:sp>
      <p:sp>
        <p:nvSpPr>
          <p:cNvPr id="7" name="Arrow: Up 6">
            <a:extLst>
              <a:ext uri="{FF2B5EF4-FFF2-40B4-BE49-F238E27FC236}">
                <a16:creationId xmlns:a16="http://schemas.microsoft.com/office/drawing/2014/main" id="{CF737D92-116C-29B6-FF42-4B7B4A9B86BF}"/>
              </a:ext>
            </a:extLst>
          </p:cNvPr>
          <p:cNvSpPr/>
          <p:nvPr/>
        </p:nvSpPr>
        <p:spPr>
          <a:xfrm rot="10800000">
            <a:off x="2748686" y="2338002"/>
            <a:ext cx="305375" cy="468697"/>
          </a:xfrm>
          <a:prstGeom prst="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8" name="Arrow: Up 7">
            <a:extLst>
              <a:ext uri="{FF2B5EF4-FFF2-40B4-BE49-F238E27FC236}">
                <a16:creationId xmlns:a16="http://schemas.microsoft.com/office/drawing/2014/main" id="{527C08A6-B102-F622-CA11-4ADFBF79A5F7}"/>
              </a:ext>
            </a:extLst>
          </p:cNvPr>
          <p:cNvSpPr/>
          <p:nvPr/>
        </p:nvSpPr>
        <p:spPr>
          <a:xfrm rot="5400000">
            <a:off x="5911165" y="3120874"/>
            <a:ext cx="304800" cy="861219"/>
          </a:xfrm>
          <a:prstGeom prst="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9" name="TextBox 8">
            <a:extLst>
              <a:ext uri="{FF2B5EF4-FFF2-40B4-BE49-F238E27FC236}">
                <a16:creationId xmlns:a16="http://schemas.microsoft.com/office/drawing/2014/main" id="{E694331C-B2A9-04A4-2574-464C27741D4F}"/>
              </a:ext>
            </a:extLst>
          </p:cNvPr>
          <p:cNvSpPr txBox="1"/>
          <p:nvPr/>
        </p:nvSpPr>
        <p:spPr>
          <a:xfrm>
            <a:off x="5190695" y="3703883"/>
            <a:ext cx="1803687" cy="923330"/>
          </a:xfrm>
          <a:prstGeom prst="rect">
            <a:avLst/>
          </a:prstGeom>
          <a:noFill/>
        </p:spPr>
        <p:txBody>
          <a:bodyPr wrap="square" rtlCol="0">
            <a:spAutoFit/>
          </a:bodyPr>
          <a:lstStyle/>
          <a:p>
            <a:pPr algn="ctr"/>
            <a:r>
              <a:rPr lang="en-GB" dirty="0">
                <a:solidFill>
                  <a:schemeClr val="accent1"/>
                </a:solidFill>
              </a:rPr>
              <a:t>Derived design of a Data Product</a:t>
            </a:r>
            <a:endParaRPr lang="en-FI" dirty="0">
              <a:solidFill>
                <a:schemeClr val="accent1"/>
              </a:solidFill>
            </a:endParaRPr>
          </a:p>
        </p:txBody>
      </p:sp>
      <p:sp>
        <p:nvSpPr>
          <p:cNvPr id="10" name="TextBox 9">
            <a:extLst>
              <a:ext uri="{FF2B5EF4-FFF2-40B4-BE49-F238E27FC236}">
                <a16:creationId xmlns:a16="http://schemas.microsoft.com/office/drawing/2014/main" id="{88E1ECE8-F717-4565-0345-A72208C23B05}"/>
              </a:ext>
            </a:extLst>
          </p:cNvPr>
          <p:cNvSpPr txBox="1"/>
          <p:nvPr/>
        </p:nvSpPr>
        <p:spPr>
          <a:xfrm>
            <a:off x="838200" y="5506949"/>
            <a:ext cx="4559299" cy="523220"/>
          </a:xfrm>
          <a:prstGeom prst="rect">
            <a:avLst/>
          </a:prstGeom>
          <a:noFill/>
        </p:spPr>
        <p:txBody>
          <a:bodyPr wrap="square" rtlCol="0">
            <a:spAutoFit/>
          </a:bodyPr>
          <a:lstStyle/>
          <a:p>
            <a:pPr algn="ctr"/>
            <a:r>
              <a:rPr lang="en-GB" sz="1400" dirty="0">
                <a:solidFill>
                  <a:schemeClr val="accent2"/>
                </a:solidFill>
              </a:rPr>
              <a:t>Often the domain-level model is enough, sometimes a product-level conceptual model is needed!</a:t>
            </a:r>
            <a:endParaRPr lang="en-FI" sz="1400" dirty="0">
              <a:solidFill>
                <a:schemeClr val="accent2"/>
              </a:solidFill>
            </a:endParaRPr>
          </a:p>
        </p:txBody>
      </p:sp>
    </p:spTree>
    <p:extLst>
      <p:ext uri="{BB962C8B-B14F-4D97-AF65-F5344CB8AC3E}">
        <p14:creationId xmlns:p14="http://schemas.microsoft.com/office/powerpoint/2010/main" val="4005464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p:nvPr/>
        </p:nvSpPr>
        <p:spPr>
          <a:xfrm>
            <a:off x="6459833" y="2635884"/>
            <a:ext cx="3263472" cy="2567232"/>
          </a:xfrm>
          <a:prstGeom prst="cloud">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6" name="Google Shape;9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spcBef>
                <a:spcPts val="0"/>
              </a:spcBef>
              <a:buClr>
                <a:schemeClr val="dk1"/>
              </a:buClr>
              <a:buSzPct val="39285"/>
            </a:pPr>
            <a:r>
              <a:rPr lang="en-GB" dirty="0"/>
              <a:t>Business-driven data design &amp; development</a:t>
            </a:r>
            <a:endParaRPr dirty="0"/>
          </a:p>
          <a:p>
            <a:pPr>
              <a:spcBef>
                <a:spcPts val="0"/>
              </a:spcBef>
            </a:pPr>
            <a:endParaRPr dirty="0"/>
          </a:p>
        </p:txBody>
      </p:sp>
      <p:sp>
        <p:nvSpPr>
          <p:cNvPr id="97" name="Google Shape;97;p15"/>
          <p:cNvSpPr/>
          <p:nvPr/>
        </p:nvSpPr>
        <p:spPr>
          <a:xfrm>
            <a:off x="1197217" y="2862500"/>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8" name="Google Shape;98;p15"/>
          <p:cNvSpPr/>
          <p:nvPr/>
        </p:nvSpPr>
        <p:spPr>
          <a:xfrm>
            <a:off x="1197217" y="3611907"/>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9" name="Google Shape;99;p15"/>
          <p:cNvSpPr/>
          <p:nvPr/>
        </p:nvSpPr>
        <p:spPr>
          <a:xfrm>
            <a:off x="1197217" y="4361313"/>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0" name="Google Shape;100;p15"/>
          <p:cNvSpPr/>
          <p:nvPr/>
        </p:nvSpPr>
        <p:spPr>
          <a:xfrm>
            <a:off x="26999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1" name="Google Shape;101;p15"/>
          <p:cNvSpPr/>
          <p:nvPr/>
        </p:nvSpPr>
        <p:spPr>
          <a:xfrm>
            <a:off x="38563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2" name="Google Shape;102;p15"/>
          <p:cNvSpPr/>
          <p:nvPr/>
        </p:nvSpPr>
        <p:spPr>
          <a:xfrm>
            <a:off x="50127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3" name="Google Shape;103;p15"/>
          <p:cNvSpPr/>
          <p:nvPr/>
        </p:nvSpPr>
        <p:spPr>
          <a:xfrm>
            <a:off x="5175751" y="3505832"/>
            <a:ext cx="802800" cy="653600"/>
          </a:xfrm>
          <a:prstGeom prst="cube">
            <a:avLst>
              <a:gd name="adj" fmla="val 25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a:r>
              <a:rPr lang="en-GB" sz="900">
                <a:solidFill>
                  <a:schemeClr val="lt1"/>
                </a:solidFill>
              </a:rPr>
              <a:t>Data product</a:t>
            </a:r>
            <a:endParaRPr sz="900">
              <a:solidFill>
                <a:schemeClr val="lt1"/>
              </a:solidFill>
            </a:endParaRPr>
          </a:p>
        </p:txBody>
      </p:sp>
      <p:sp>
        <p:nvSpPr>
          <p:cNvPr id="104" name="Google Shape;104;p15"/>
          <p:cNvSpPr/>
          <p:nvPr/>
        </p:nvSpPr>
        <p:spPr>
          <a:xfrm>
            <a:off x="7297951" y="3449900"/>
            <a:ext cx="1583600" cy="939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2000" dirty="0">
                <a:solidFill>
                  <a:schemeClr val="lt1"/>
                </a:solidFill>
              </a:rPr>
              <a:t>Use case</a:t>
            </a:r>
            <a:endParaRPr sz="2000" dirty="0">
              <a:solidFill>
                <a:schemeClr val="lt1"/>
              </a:solidFill>
            </a:endParaRPr>
          </a:p>
        </p:txBody>
      </p:sp>
      <p:sp>
        <p:nvSpPr>
          <p:cNvPr id="105" name="Google Shape;105;p15"/>
          <p:cNvSpPr txBox="1"/>
          <p:nvPr/>
        </p:nvSpPr>
        <p:spPr>
          <a:xfrm>
            <a:off x="10014005" y="3657900"/>
            <a:ext cx="1046400" cy="523200"/>
          </a:xfrm>
          <a:prstGeom prst="rect">
            <a:avLst/>
          </a:prstGeom>
          <a:noFill/>
          <a:ln>
            <a:noFill/>
          </a:ln>
        </p:spPr>
        <p:txBody>
          <a:bodyPr spcFirstLastPara="1" wrap="square" lIns="121900" tIns="121900" rIns="121900" bIns="121900" anchor="ctr" anchorCtr="0">
            <a:noAutofit/>
          </a:bodyPr>
          <a:lstStyle/>
          <a:p>
            <a:pPr algn="ctr"/>
            <a:r>
              <a:rPr lang="en-GB" sz="3200" dirty="0">
                <a:solidFill>
                  <a:schemeClr val="accent1"/>
                </a:solidFill>
              </a:rPr>
              <a:t>€€€</a:t>
            </a:r>
            <a:endParaRPr sz="3200" dirty="0">
              <a:solidFill>
                <a:schemeClr val="accent1"/>
              </a:solidFill>
            </a:endParaRPr>
          </a:p>
        </p:txBody>
      </p:sp>
      <p:sp>
        <p:nvSpPr>
          <p:cNvPr id="106" name="Google Shape;106;p15"/>
          <p:cNvSpPr/>
          <p:nvPr/>
        </p:nvSpPr>
        <p:spPr>
          <a:xfrm>
            <a:off x="2910033" y="28811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7" name="Google Shape;107;p15"/>
          <p:cNvSpPr/>
          <p:nvPr/>
        </p:nvSpPr>
        <p:spPr>
          <a:xfrm>
            <a:off x="4066117" y="3234500"/>
            <a:ext cx="736800" cy="1370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8" name="Google Shape;108;p15"/>
          <p:cNvSpPr txBox="1"/>
          <p:nvPr/>
        </p:nvSpPr>
        <p:spPr>
          <a:xfrm>
            <a:off x="556233"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Source systems</a:t>
            </a:r>
            <a:endParaRPr sz="2000">
              <a:solidFill>
                <a:schemeClr val="dk2"/>
              </a:solidFill>
            </a:endParaRPr>
          </a:p>
        </p:txBody>
      </p:sp>
      <p:sp>
        <p:nvSpPr>
          <p:cNvPr id="109" name="Google Shape;109;p15"/>
          <p:cNvSpPr txBox="1"/>
          <p:nvPr/>
        </p:nvSpPr>
        <p:spPr>
          <a:xfrm>
            <a:off x="3373733"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Data platform</a:t>
            </a:r>
            <a:endParaRPr sz="2000">
              <a:solidFill>
                <a:schemeClr val="dk2"/>
              </a:solidFill>
            </a:endParaRPr>
          </a:p>
        </p:txBody>
      </p:sp>
      <p:sp>
        <p:nvSpPr>
          <p:cNvPr id="110" name="Google Shape;110;p15"/>
          <p:cNvSpPr txBox="1"/>
          <p:nvPr/>
        </p:nvSpPr>
        <p:spPr>
          <a:xfrm>
            <a:off x="7030767"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Business reality</a:t>
            </a:r>
            <a:endParaRPr sz="2000">
              <a:solidFill>
                <a:schemeClr val="dk2"/>
              </a:solidFill>
            </a:endParaRPr>
          </a:p>
        </p:txBody>
      </p:sp>
      <p:sp>
        <p:nvSpPr>
          <p:cNvPr id="111" name="Google Shape;111;p15"/>
          <p:cNvSpPr txBox="1"/>
          <p:nvPr/>
        </p:nvSpPr>
        <p:spPr>
          <a:xfrm>
            <a:off x="9472767"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Value creation</a:t>
            </a:r>
            <a:endParaRPr sz="2000">
              <a:solidFill>
                <a:schemeClr val="dk2"/>
              </a:solidFill>
            </a:endParaRPr>
          </a:p>
        </p:txBody>
      </p:sp>
      <p:cxnSp>
        <p:nvCxnSpPr>
          <p:cNvPr id="112" name="Google Shape;112;p15"/>
          <p:cNvCxnSpPr>
            <a:stCxn id="97" idx="4"/>
            <a:endCxn id="106" idx="1"/>
          </p:cNvCxnSpPr>
          <p:nvPr/>
        </p:nvCxnSpPr>
        <p:spPr>
          <a:xfrm>
            <a:off x="2036817" y="3170100"/>
            <a:ext cx="873200" cy="0"/>
          </a:xfrm>
          <a:prstGeom prst="straightConnector1">
            <a:avLst/>
          </a:prstGeom>
          <a:noFill/>
          <a:ln w="9525" cap="flat" cmpd="sng">
            <a:solidFill>
              <a:schemeClr val="dk2"/>
            </a:solidFill>
            <a:prstDash val="solid"/>
            <a:round/>
            <a:headEnd type="none" w="med" len="med"/>
            <a:tailEnd type="triangle" w="med" len="med"/>
          </a:ln>
        </p:spPr>
      </p:cxnSp>
      <p:cxnSp>
        <p:nvCxnSpPr>
          <p:cNvPr id="113" name="Google Shape;113;p15"/>
          <p:cNvCxnSpPr>
            <a:stCxn id="98" idx="4"/>
            <a:endCxn id="114" idx="1"/>
          </p:cNvCxnSpPr>
          <p:nvPr/>
        </p:nvCxnSpPr>
        <p:spPr>
          <a:xfrm>
            <a:off x="2036817" y="3919507"/>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115" name="Google Shape;115;p15"/>
          <p:cNvCxnSpPr>
            <a:stCxn id="99" idx="4"/>
            <a:endCxn id="116" idx="1"/>
          </p:cNvCxnSpPr>
          <p:nvPr/>
        </p:nvCxnSpPr>
        <p:spPr>
          <a:xfrm>
            <a:off x="2036817" y="4668913"/>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117" name="Google Shape;117;p15"/>
          <p:cNvCxnSpPr>
            <a:stCxn id="107" idx="3"/>
            <a:endCxn id="103" idx="2"/>
          </p:cNvCxnSpPr>
          <p:nvPr/>
        </p:nvCxnSpPr>
        <p:spPr>
          <a:xfrm rot="10800000" flipH="1">
            <a:off x="4802917" y="3914300"/>
            <a:ext cx="372800" cy="5200"/>
          </a:xfrm>
          <a:prstGeom prst="straightConnector1">
            <a:avLst/>
          </a:prstGeom>
          <a:noFill/>
          <a:ln w="9525" cap="flat" cmpd="sng">
            <a:solidFill>
              <a:schemeClr val="dk2"/>
            </a:solidFill>
            <a:prstDash val="solid"/>
            <a:round/>
            <a:headEnd type="none" w="med" len="med"/>
            <a:tailEnd type="triangle" w="med" len="med"/>
          </a:ln>
        </p:spPr>
      </p:cxnSp>
      <p:cxnSp>
        <p:nvCxnSpPr>
          <p:cNvPr id="118" name="Google Shape;118;p15"/>
          <p:cNvCxnSpPr>
            <a:endCxn id="104" idx="1"/>
          </p:cNvCxnSpPr>
          <p:nvPr/>
        </p:nvCxnSpPr>
        <p:spPr>
          <a:xfrm rot="10800000" flipH="1">
            <a:off x="5989551" y="3919500"/>
            <a:ext cx="1308400" cy="3600"/>
          </a:xfrm>
          <a:prstGeom prst="straightConnector1">
            <a:avLst/>
          </a:prstGeom>
          <a:noFill/>
          <a:ln w="9525" cap="flat" cmpd="sng">
            <a:solidFill>
              <a:schemeClr val="dk2"/>
            </a:solidFill>
            <a:prstDash val="solid"/>
            <a:round/>
            <a:headEnd type="none" w="med" len="med"/>
            <a:tailEnd type="triangle" w="med" len="med"/>
          </a:ln>
        </p:spPr>
      </p:cxnSp>
      <p:cxnSp>
        <p:nvCxnSpPr>
          <p:cNvPr id="119" name="Google Shape;119;p15"/>
          <p:cNvCxnSpPr>
            <a:stCxn id="104" idx="3"/>
            <a:endCxn id="105" idx="1"/>
          </p:cNvCxnSpPr>
          <p:nvPr/>
        </p:nvCxnSpPr>
        <p:spPr>
          <a:xfrm>
            <a:off x="8881551" y="3919500"/>
            <a:ext cx="1132400" cy="0"/>
          </a:xfrm>
          <a:prstGeom prst="straightConnector1">
            <a:avLst/>
          </a:prstGeom>
          <a:noFill/>
          <a:ln w="9525" cap="flat" cmpd="sng">
            <a:solidFill>
              <a:schemeClr val="dk2"/>
            </a:solidFill>
            <a:prstDash val="solid"/>
            <a:round/>
            <a:headEnd type="none" w="med" len="med"/>
            <a:tailEnd type="triangle" w="med" len="med"/>
          </a:ln>
        </p:spPr>
      </p:cxnSp>
      <p:sp>
        <p:nvSpPr>
          <p:cNvPr id="114" name="Google Shape;114;p15"/>
          <p:cNvSpPr/>
          <p:nvPr/>
        </p:nvSpPr>
        <p:spPr>
          <a:xfrm>
            <a:off x="2909733" y="36305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16" name="Google Shape;116;p15"/>
          <p:cNvSpPr/>
          <p:nvPr/>
        </p:nvSpPr>
        <p:spPr>
          <a:xfrm>
            <a:off x="2909733" y="43799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cxnSp>
        <p:nvCxnSpPr>
          <p:cNvPr id="120" name="Google Shape;120;p15"/>
          <p:cNvCxnSpPr>
            <a:stCxn id="116" idx="3"/>
            <a:endCxn id="107" idx="1"/>
          </p:cNvCxnSpPr>
          <p:nvPr/>
        </p:nvCxnSpPr>
        <p:spPr>
          <a:xfrm rot="10800000" flipH="1">
            <a:off x="3646533" y="3919300"/>
            <a:ext cx="419600" cy="749600"/>
          </a:xfrm>
          <a:prstGeom prst="straightConnector1">
            <a:avLst/>
          </a:prstGeom>
          <a:noFill/>
          <a:ln w="9525" cap="flat" cmpd="sng">
            <a:solidFill>
              <a:schemeClr val="dk2"/>
            </a:solidFill>
            <a:prstDash val="solid"/>
            <a:round/>
            <a:headEnd type="none" w="med" len="med"/>
            <a:tailEnd type="triangle" w="med" len="med"/>
          </a:ln>
        </p:spPr>
      </p:cxnSp>
      <p:cxnSp>
        <p:nvCxnSpPr>
          <p:cNvPr id="121" name="Google Shape;121;p15"/>
          <p:cNvCxnSpPr>
            <a:stCxn id="114" idx="3"/>
            <a:endCxn id="107" idx="1"/>
          </p:cNvCxnSpPr>
          <p:nvPr/>
        </p:nvCxnSpPr>
        <p:spPr>
          <a:xfrm>
            <a:off x="3646533" y="3919500"/>
            <a:ext cx="419600" cy="0"/>
          </a:xfrm>
          <a:prstGeom prst="straightConnector1">
            <a:avLst/>
          </a:prstGeom>
          <a:noFill/>
          <a:ln w="9525" cap="flat" cmpd="sng">
            <a:solidFill>
              <a:schemeClr val="dk2"/>
            </a:solidFill>
            <a:prstDash val="solid"/>
            <a:round/>
            <a:headEnd type="none" w="med" len="med"/>
            <a:tailEnd type="triangle" w="med" len="med"/>
          </a:ln>
        </p:spPr>
      </p:cxnSp>
      <p:cxnSp>
        <p:nvCxnSpPr>
          <p:cNvPr id="122" name="Google Shape;122;p15"/>
          <p:cNvCxnSpPr>
            <a:stCxn id="106" idx="3"/>
            <a:endCxn id="107" idx="1"/>
          </p:cNvCxnSpPr>
          <p:nvPr/>
        </p:nvCxnSpPr>
        <p:spPr>
          <a:xfrm>
            <a:off x="3646833" y="3170100"/>
            <a:ext cx="419200" cy="749600"/>
          </a:xfrm>
          <a:prstGeom prst="straightConnector1">
            <a:avLst/>
          </a:prstGeom>
          <a:noFill/>
          <a:ln w="9525" cap="flat" cmpd="sng">
            <a:solidFill>
              <a:schemeClr val="dk2"/>
            </a:solidFill>
            <a:prstDash val="solid"/>
            <a:round/>
            <a:headEnd type="none" w="med" len="med"/>
            <a:tailEnd type="triangle" w="med" len="med"/>
          </a:ln>
        </p:spPr>
      </p:cxnSp>
      <p:sp>
        <p:nvSpPr>
          <p:cNvPr id="123" name="Google Shape;123;p15"/>
          <p:cNvSpPr txBox="1"/>
          <p:nvPr/>
        </p:nvSpPr>
        <p:spPr>
          <a:xfrm>
            <a:off x="2910033"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Bronze</a:t>
            </a:r>
            <a:endParaRPr sz="933">
              <a:solidFill>
                <a:schemeClr val="dk2"/>
              </a:solidFill>
            </a:endParaRPr>
          </a:p>
        </p:txBody>
      </p:sp>
      <p:sp>
        <p:nvSpPr>
          <p:cNvPr id="124" name="Google Shape;124;p15"/>
          <p:cNvSpPr txBox="1"/>
          <p:nvPr/>
        </p:nvSpPr>
        <p:spPr>
          <a:xfrm>
            <a:off x="4066133"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Silver</a:t>
            </a:r>
            <a:endParaRPr sz="933">
              <a:solidFill>
                <a:schemeClr val="dk2"/>
              </a:solidFill>
            </a:endParaRPr>
          </a:p>
        </p:txBody>
      </p:sp>
      <p:sp>
        <p:nvSpPr>
          <p:cNvPr id="125" name="Google Shape;125;p15"/>
          <p:cNvSpPr txBox="1"/>
          <p:nvPr/>
        </p:nvSpPr>
        <p:spPr>
          <a:xfrm>
            <a:off x="5208767"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Gold</a:t>
            </a:r>
            <a:endParaRPr sz="933">
              <a:solidFill>
                <a:schemeClr val="dk2"/>
              </a:solidFill>
            </a:endParaRPr>
          </a:p>
        </p:txBody>
      </p:sp>
      <p:sp>
        <p:nvSpPr>
          <p:cNvPr id="126" name="Google Shape;126;p15"/>
          <p:cNvSpPr/>
          <p:nvPr/>
        </p:nvSpPr>
        <p:spPr>
          <a:xfrm rot="-5400000" flipH="1">
            <a:off x="4620500" y="-59933"/>
            <a:ext cx="2106800" cy="8098800"/>
          </a:xfrm>
          <a:prstGeom prst="uturnArrow">
            <a:avLst>
              <a:gd name="adj1" fmla="val 17212"/>
              <a:gd name="adj2" fmla="val 18182"/>
              <a:gd name="adj3" fmla="val 39759"/>
              <a:gd name="adj4" fmla="val 42330"/>
              <a:gd name="adj5" fmla="val 98963"/>
            </a:avLst>
          </a:prstGeom>
          <a:solidFill>
            <a:schemeClr val="accent2">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endParaRPr>
          </a:p>
        </p:txBody>
      </p:sp>
      <p:sp>
        <p:nvSpPr>
          <p:cNvPr id="127" name="Google Shape;127;p15"/>
          <p:cNvSpPr txBox="1"/>
          <p:nvPr/>
        </p:nvSpPr>
        <p:spPr>
          <a:xfrm>
            <a:off x="4678267" y="2797461"/>
            <a:ext cx="22616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B45F06"/>
                </a:solidFill>
              </a:rPr>
              <a:t>Design</a:t>
            </a:r>
            <a:endParaRPr sz="2400">
              <a:solidFill>
                <a:srgbClr val="B45F06"/>
              </a:solidFill>
            </a:endParaRPr>
          </a:p>
        </p:txBody>
      </p:sp>
      <p:sp>
        <p:nvSpPr>
          <p:cNvPr id="128" name="Google Shape;128;p15"/>
          <p:cNvSpPr txBox="1"/>
          <p:nvPr/>
        </p:nvSpPr>
        <p:spPr>
          <a:xfrm>
            <a:off x="4803033" y="4361096"/>
            <a:ext cx="22616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B45F06"/>
                </a:solidFill>
              </a:rPr>
              <a:t>Development</a:t>
            </a:r>
            <a:endParaRPr sz="2400">
              <a:solidFill>
                <a:srgbClr val="B45F06"/>
              </a:solidFill>
            </a:endParaRPr>
          </a:p>
        </p:txBody>
      </p:sp>
      <p:sp>
        <p:nvSpPr>
          <p:cNvPr id="129" name="Google Shape;129;p15"/>
          <p:cNvSpPr/>
          <p:nvPr/>
        </p:nvSpPr>
        <p:spPr>
          <a:xfrm>
            <a:off x="9898415"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a:t>How does the business make money?</a:t>
            </a:r>
            <a:endParaRPr sz="1333"/>
          </a:p>
        </p:txBody>
      </p:sp>
      <p:sp>
        <p:nvSpPr>
          <p:cNvPr id="130" name="Google Shape;130;p15"/>
          <p:cNvSpPr/>
          <p:nvPr/>
        </p:nvSpPr>
        <p:spPr>
          <a:xfrm>
            <a:off x="8128108"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a:t>What things exist in the business?</a:t>
            </a:r>
            <a:endParaRPr sz="1333"/>
          </a:p>
        </p:txBody>
      </p:sp>
      <p:sp>
        <p:nvSpPr>
          <p:cNvPr id="131" name="Google Shape;131;p15"/>
          <p:cNvSpPr/>
          <p:nvPr/>
        </p:nvSpPr>
        <p:spPr>
          <a:xfrm>
            <a:off x="6357800"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dirty="0"/>
              <a:t>What does the business need to know for the use case?</a:t>
            </a:r>
            <a:endParaRPr sz="1333" dirty="0"/>
          </a:p>
        </p:txBody>
      </p:sp>
      <p:sp>
        <p:nvSpPr>
          <p:cNvPr id="132" name="Google Shape;132;p15"/>
          <p:cNvSpPr/>
          <p:nvPr/>
        </p:nvSpPr>
        <p:spPr>
          <a:xfrm>
            <a:off x="4587500"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a:t>What kind of a data product is needed?</a:t>
            </a:r>
            <a:endParaRPr sz="1333"/>
          </a:p>
        </p:txBody>
      </p:sp>
      <p:sp>
        <p:nvSpPr>
          <p:cNvPr id="133" name="Google Shape;133;p15"/>
          <p:cNvSpPr/>
          <p:nvPr/>
        </p:nvSpPr>
        <p:spPr>
          <a:xfrm>
            <a:off x="2817200"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a:t>How should we integrate the data?</a:t>
            </a:r>
            <a:endParaRPr sz="1333"/>
          </a:p>
        </p:txBody>
      </p:sp>
      <p:sp>
        <p:nvSpPr>
          <p:cNvPr id="134" name="Google Shape;134;p15"/>
          <p:cNvSpPr/>
          <p:nvPr/>
        </p:nvSpPr>
        <p:spPr>
          <a:xfrm>
            <a:off x="1046900" y="1505001"/>
            <a:ext cx="1684800" cy="94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1333"/>
              <a:t>Where do we find the data?</a:t>
            </a:r>
            <a:endParaRPr sz="1333"/>
          </a:p>
        </p:txBody>
      </p:sp>
      <p:sp>
        <p:nvSpPr>
          <p:cNvPr id="2" name="Rectangle: Rounded Corners 1">
            <a:extLst>
              <a:ext uri="{FF2B5EF4-FFF2-40B4-BE49-F238E27FC236}">
                <a16:creationId xmlns:a16="http://schemas.microsoft.com/office/drawing/2014/main" id="{234DF4A2-7CD3-3476-19C5-40AA597C74D7}"/>
              </a:ext>
            </a:extLst>
          </p:cNvPr>
          <p:cNvSpPr/>
          <p:nvPr/>
        </p:nvSpPr>
        <p:spPr>
          <a:xfrm>
            <a:off x="2817200" y="1308267"/>
            <a:ext cx="6995704" cy="24453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Modeling questions</a:t>
            </a:r>
            <a:endParaRPr lang="en-FI"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p:nvPr/>
        </p:nvSpPr>
        <p:spPr>
          <a:xfrm>
            <a:off x="6459833" y="2635884"/>
            <a:ext cx="3263472" cy="2567232"/>
          </a:xfrm>
          <a:prstGeom prst="cloud">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0" name="Google Shape;140;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en-GB" dirty="0"/>
              <a:t>How modeling happens during the process</a:t>
            </a:r>
            <a:endParaRPr dirty="0"/>
          </a:p>
          <a:p>
            <a:pPr>
              <a:spcBef>
                <a:spcPts val="0"/>
              </a:spcBef>
            </a:pPr>
            <a:endParaRPr dirty="0"/>
          </a:p>
        </p:txBody>
      </p:sp>
      <p:sp>
        <p:nvSpPr>
          <p:cNvPr id="141" name="Google Shape;141;p16"/>
          <p:cNvSpPr/>
          <p:nvPr/>
        </p:nvSpPr>
        <p:spPr>
          <a:xfrm>
            <a:off x="1197217" y="2862500"/>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2" name="Google Shape;142;p16"/>
          <p:cNvSpPr/>
          <p:nvPr/>
        </p:nvSpPr>
        <p:spPr>
          <a:xfrm>
            <a:off x="1197217" y="3611907"/>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3" name="Google Shape;143;p16"/>
          <p:cNvSpPr/>
          <p:nvPr/>
        </p:nvSpPr>
        <p:spPr>
          <a:xfrm>
            <a:off x="1197217" y="4361313"/>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4" name="Google Shape;144;p16"/>
          <p:cNvSpPr/>
          <p:nvPr/>
        </p:nvSpPr>
        <p:spPr>
          <a:xfrm>
            <a:off x="26999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5" name="Google Shape;145;p16"/>
          <p:cNvSpPr/>
          <p:nvPr/>
        </p:nvSpPr>
        <p:spPr>
          <a:xfrm>
            <a:off x="38563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6" name="Google Shape;146;p16"/>
          <p:cNvSpPr/>
          <p:nvPr/>
        </p:nvSpPr>
        <p:spPr>
          <a:xfrm>
            <a:off x="50127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7" name="Google Shape;147;p16"/>
          <p:cNvSpPr/>
          <p:nvPr/>
        </p:nvSpPr>
        <p:spPr>
          <a:xfrm>
            <a:off x="5175751" y="3505832"/>
            <a:ext cx="802800" cy="653600"/>
          </a:xfrm>
          <a:prstGeom prst="cube">
            <a:avLst>
              <a:gd name="adj" fmla="val 25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a:r>
              <a:rPr lang="en-GB" sz="900">
                <a:solidFill>
                  <a:schemeClr val="lt1"/>
                </a:solidFill>
              </a:rPr>
              <a:t>Data product</a:t>
            </a:r>
            <a:endParaRPr sz="900">
              <a:solidFill>
                <a:schemeClr val="lt1"/>
              </a:solidFill>
            </a:endParaRPr>
          </a:p>
        </p:txBody>
      </p:sp>
      <p:sp>
        <p:nvSpPr>
          <p:cNvPr id="148" name="Google Shape;148;p16"/>
          <p:cNvSpPr/>
          <p:nvPr/>
        </p:nvSpPr>
        <p:spPr>
          <a:xfrm>
            <a:off x="7297951" y="3449900"/>
            <a:ext cx="1583600" cy="939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GB" sz="2000">
                <a:solidFill>
                  <a:schemeClr val="lt1"/>
                </a:solidFill>
              </a:rPr>
              <a:t>Use case</a:t>
            </a:r>
            <a:endParaRPr sz="2000">
              <a:solidFill>
                <a:schemeClr val="lt1"/>
              </a:solidFill>
            </a:endParaRPr>
          </a:p>
        </p:txBody>
      </p:sp>
      <p:sp>
        <p:nvSpPr>
          <p:cNvPr id="149" name="Google Shape;149;p16"/>
          <p:cNvSpPr txBox="1"/>
          <p:nvPr/>
        </p:nvSpPr>
        <p:spPr>
          <a:xfrm>
            <a:off x="10014005" y="3657900"/>
            <a:ext cx="1046400" cy="523200"/>
          </a:xfrm>
          <a:prstGeom prst="rect">
            <a:avLst/>
          </a:prstGeom>
          <a:noFill/>
          <a:ln>
            <a:noFill/>
          </a:ln>
        </p:spPr>
        <p:txBody>
          <a:bodyPr spcFirstLastPara="1" wrap="square" lIns="121900" tIns="121900" rIns="121900" bIns="121900" anchor="ctr" anchorCtr="0">
            <a:noAutofit/>
          </a:bodyPr>
          <a:lstStyle/>
          <a:p>
            <a:pPr algn="ctr"/>
            <a:r>
              <a:rPr lang="en-GB" sz="3200" dirty="0">
                <a:solidFill>
                  <a:schemeClr val="accent1"/>
                </a:solidFill>
              </a:rPr>
              <a:t>€€€</a:t>
            </a:r>
            <a:endParaRPr sz="3200" dirty="0">
              <a:solidFill>
                <a:schemeClr val="accent1"/>
              </a:solidFill>
            </a:endParaRPr>
          </a:p>
        </p:txBody>
      </p:sp>
      <p:sp>
        <p:nvSpPr>
          <p:cNvPr id="150" name="Google Shape;150;p16"/>
          <p:cNvSpPr/>
          <p:nvPr/>
        </p:nvSpPr>
        <p:spPr>
          <a:xfrm>
            <a:off x="2910033" y="28811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1" name="Google Shape;151;p16"/>
          <p:cNvSpPr/>
          <p:nvPr/>
        </p:nvSpPr>
        <p:spPr>
          <a:xfrm>
            <a:off x="4066117" y="3234500"/>
            <a:ext cx="736800" cy="1370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2" name="Google Shape;152;p16"/>
          <p:cNvSpPr txBox="1"/>
          <p:nvPr/>
        </p:nvSpPr>
        <p:spPr>
          <a:xfrm>
            <a:off x="556233"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Source systems</a:t>
            </a:r>
            <a:endParaRPr sz="2000">
              <a:solidFill>
                <a:schemeClr val="dk2"/>
              </a:solidFill>
            </a:endParaRPr>
          </a:p>
        </p:txBody>
      </p:sp>
      <p:sp>
        <p:nvSpPr>
          <p:cNvPr id="153" name="Google Shape;153;p16"/>
          <p:cNvSpPr txBox="1"/>
          <p:nvPr/>
        </p:nvSpPr>
        <p:spPr>
          <a:xfrm>
            <a:off x="3373733"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Data platform</a:t>
            </a:r>
            <a:endParaRPr sz="2000">
              <a:solidFill>
                <a:schemeClr val="dk2"/>
              </a:solidFill>
            </a:endParaRPr>
          </a:p>
        </p:txBody>
      </p:sp>
      <p:sp>
        <p:nvSpPr>
          <p:cNvPr id="154" name="Google Shape;154;p16"/>
          <p:cNvSpPr txBox="1"/>
          <p:nvPr/>
        </p:nvSpPr>
        <p:spPr>
          <a:xfrm>
            <a:off x="7030767"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Business reality</a:t>
            </a:r>
            <a:endParaRPr sz="2000">
              <a:solidFill>
                <a:schemeClr val="dk2"/>
              </a:solidFill>
            </a:endParaRPr>
          </a:p>
        </p:txBody>
      </p:sp>
      <p:sp>
        <p:nvSpPr>
          <p:cNvPr id="155" name="Google Shape;155;p16"/>
          <p:cNvSpPr txBox="1"/>
          <p:nvPr/>
        </p:nvSpPr>
        <p:spPr>
          <a:xfrm>
            <a:off x="9472767" y="5339067"/>
            <a:ext cx="2121600" cy="653600"/>
          </a:xfrm>
          <a:prstGeom prst="rect">
            <a:avLst/>
          </a:prstGeom>
          <a:noFill/>
          <a:ln>
            <a:noFill/>
          </a:ln>
        </p:spPr>
        <p:txBody>
          <a:bodyPr spcFirstLastPara="1" wrap="square" lIns="121900" tIns="121900" rIns="121900" bIns="121900" anchor="t" anchorCtr="0">
            <a:noAutofit/>
          </a:bodyPr>
          <a:lstStyle/>
          <a:p>
            <a:pPr algn="ctr"/>
            <a:r>
              <a:rPr lang="en-GB" sz="2000">
                <a:solidFill>
                  <a:schemeClr val="dk2"/>
                </a:solidFill>
              </a:rPr>
              <a:t>Value creation</a:t>
            </a:r>
            <a:endParaRPr sz="2000">
              <a:solidFill>
                <a:schemeClr val="dk2"/>
              </a:solidFill>
            </a:endParaRPr>
          </a:p>
        </p:txBody>
      </p:sp>
      <p:cxnSp>
        <p:nvCxnSpPr>
          <p:cNvPr id="156" name="Google Shape;156;p16"/>
          <p:cNvCxnSpPr>
            <a:stCxn id="141" idx="4"/>
            <a:endCxn id="150" idx="1"/>
          </p:cNvCxnSpPr>
          <p:nvPr/>
        </p:nvCxnSpPr>
        <p:spPr>
          <a:xfrm>
            <a:off x="2036817" y="3170100"/>
            <a:ext cx="873200" cy="0"/>
          </a:xfrm>
          <a:prstGeom prst="straightConnector1">
            <a:avLst/>
          </a:prstGeom>
          <a:noFill/>
          <a:ln w="9525" cap="flat" cmpd="sng">
            <a:solidFill>
              <a:schemeClr val="dk2"/>
            </a:solidFill>
            <a:prstDash val="solid"/>
            <a:round/>
            <a:headEnd type="none" w="med" len="med"/>
            <a:tailEnd type="triangle" w="med" len="med"/>
          </a:ln>
        </p:spPr>
      </p:cxnSp>
      <p:cxnSp>
        <p:nvCxnSpPr>
          <p:cNvPr id="157" name="Google Shape;157;p16"/>
          <p:cNvCxnSpPr>
            <a:stCxn id="142" idx="4"/>
            <a:endCxn id="158" idx="1"/>
          </p:cNvCxnSpPr>
          <p:nvPr/>
        </p:nvCxnSpPr>
        <p:spPr>
          <a:xfrm>
            <a:off x="2036817" y="3919507"/>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59;p16"/>
          <p:cNvCxnSpPr>
            <a:stCxn id="143" idx="4"/>
            <a:endCxn id="160" idx="1"/>
          </p:cNvCxnSpPr>
          <p:nvPr/>
        </p:nvCxnSpPr>
        <p:spPr>
          <a:xfrm>
            <a:off x="2036817" y="4668913"/>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16"/>
          <p:cNvCxnSpPr>
            <a:stCxn id="151" idx="3"/>
            <a:endCxn id="147" idx="2"/>
          </p:cNvCxnSpPr>
          <p:nvPr/>
        </p:nvCxnSpPr>
        <p:spPr>
          <a:xfrm rot="10800000" flipH="1">
            <a:off x="4802917" y="3914300"/>
            <a:ext cx="372800" cy="5200"/>
          </a:xfrm>
          <a:prstGeom prst="straightConnector1">
            <a:avLst/>
          </a:prstGeom>
          <a:noFill/>
          <a:ln w="9525" cap="flat" cmpd="sng">
            <a:solidFill>
              <a:schemeClr val="dk2"/>
            </a:solidFill>
            <a:prstDash val="solid"/>
            <a:round/>
            <a:headEnd type="none" w="med" len="med"/>
            <a:tailEnd type="triangle" w="med" len="med"/>
          </a:ln>
        </p:spPr>
      </p:cxnSp>
      <p:cxnSp>
        <p:nvCxnSpPr>
          <p:cNvPr id="162" name="Google Shape;162;p16"/>
          <p:cNvCxnSpPr>
            <a:endCxn id="148" idx="1"/>
          </p:cNvCxnSpPr>
          <p:nvPr/>
        </p:nvCxnSpPr>
        <p:spPr>
          <a:xfrm rot="10800000" flipH="1">
            <a:off x="5989551" y="3919500"/>
            <a:ext cx="1308400" cy="360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p16"/>
          <p:cNvCxnSpPr>
            <a:stCxn id="148" idx="3"/>
            <a:endCxn id="149" idx="1"/>
          </p:cNvCxnSpPr>
          <p:nvPr/>
        </p:nvCxnSpPr>
        <p:spPr>
          <a:xfrm>
            <a:off x="8881551" y="3919500"/>
            <a:ext cx="1132400" cy="0"/>
          </a:xfrm>
          <a:prstGeom prst="straightConnector1">
            <a:avLst/>
          </a:prstGeom>
          <a:noFill/>
          <a:ln w="9525" cap="flat" cmpd="sng">
            <a:solidFill>
              <a:schemeClr val="dk2"/>
            </a:solidFill>
            <a:prstDash val="solid"/>
            <a:round/>
            <a:headEnd type="none" w="med" len="med"/>
            <a:tailEnd type="triangle" w="med" len="med"/>
          </a:ln>
        </p:spPr>
      </p:cxnSp>
      <p:sp>
        <p:nvSpPr>
          <p:cNvPr id="158" name="Google Shape;158;p16"/>
          <p:cNvSpPr/>
          <p:nvPr/>
        </p:nvSpPr>
        <p:spPr>
          <a:xfrm>
            <a:off x="2909733" y="36305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0" name="Google Shape;160;p16"/>
          <p:cNvSpPr/>
          <p:nvPr/>
        </p:nvSpPr>
        <p:spPr>
          <a:xfrm>
            <a:off x="2909733" y="43799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cxnSp>
        <p:nvCxnSpPr>
          <p:cNvPr id="164" name="Google Shape;164;p16"/>
          <p:cNvCxnSpPr>
            <a:stCxn id="160" idx="3"/>
            <a:endCxn id="151" idx="1"/>
          </p:cNvCxnSpPr>
          <p:nvPr/>
        </p:nvCxnSpPr>
        <p:spPr>
          <a:xfrm rot="10800000" flipH="1">
            <a:off x="3646533" y="3919300"/>
            <a:ext cx="419600" cy="749600"/>
          </a:xfrm>
          <a:prstGeom prst="straightConnector1">
            <a:avLst/>
          </a:prstGeom>
          <a:noFill/>
          <a:ln w="9525" cap="flat" cmpd="sng">
            <a:solidFill>
              <a:schemeClr val="dk2"/>
            </a:solidFill>
            <a:prstDash val="solid"/>
            <a:round/>
            <a:headEnd type="none" w="med" len="med"/>
            <a:tailEnd type="triangle" w="med" len="med"/>
          </a:ln>
        </p:spPr>
      </p:cxnSp>
      <p:cxnSp>
        <p:nvCxnSpPr>
          <p:cNvPr id="165" name="Google Shape;165;p16"/>
          <p:cNvCxnSpPr>
            <a:stCxn id="158" idx="3"/>
            <a:endCxn id="151" idx="1"/>
          </p:cNvCxnSpPr>
          <p:nvPr/>
        </p:nvCxnSpPr>
        <p:spPr>
          <a:xfrm>
            <a:off x="3646533" y="3919500"/>
            <a:ext cx="419600" cy="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16"/>
          <p:cNvCxnSpPr>
            <a:stCxn id="150" idx="3"/>
            <a:endCxn id="151" idx="1"/>
          </p:cNvCxnSpPr>
          <p:nvPr/>
        </p:nvCxnSpPr>
        <p:spPr>
          <a:xfrm>
            <a:off x="3646833" y="3170100"/>
            <a:ext cx="419200" cy="74960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16"/>
          <p:cNvSpPr txBox="1"/>
          <p:nvPr/>
        </p:nvSpPr>
        <p:spPr>
          <a:xfrm>
            <a:off x="2910033"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Bronze</a:t>
            </a:r>
            <a:endParaRPr sz="933">
              <a:solidFill>
                <a:schemeClr val="dk2"/>
              </a:solidFill>
            </a:endParaRPr>
          </a:p>
        </p:txBody>
      </p:sp>
      <p:sp>
        <p:nvSpPr>
          <p:cNvPr id="168" name="Google Shape;168;p16"/>
          <p:cNvSpPr txBox="1"/>
          <p:nvPr/>
        </p:nvSpPr>
        <p:spPr>
          <a:xfrm>
            <a:off x="4066133"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Silver</a:t>
            </a:r>
            <a:endParaRPr sz="933">
              <a:solidFill>
                <a:schemeClr val="dk2"/>
              </a:solidFill>
            </a:endParaRPr>
          </a:p>
        </p:txBody>
      </p:sp>
      <p:sp>
        <p:nvSpPr>
          <p:cNvPr id="169" name="Google Shape;169;p16"/>
          <p:cNvSpPr txBox="1"/>
          <p:nvPr/>
        </p:nvSpPr>
        <p:spPr>
          <a:xfrm>
            <a:off x="5208767" y="4925033"/>
            <a:ext cx="736800" cy="387200"/>
          </a:xfrm>
          <a:prstGeom prst="rect">
            <a:avLst/>
          </a:prstGeom>
          <a:noFill/>
          <a:ln>
            <a:noFill/>
          </a:ln>
        </p:spPr>
        <p:txBody>
          <a:bodyPr spcFirstLastPara="1" wrap="square" lIns="121900" tIns="121900" rIns="121900" bIns="121900" anchor="t" anchorCtr="0">
            <a:noAutofit/>
          </a:bodyPr>
          <a:lstStyle/>
          <a:p>
            <a:pPr algn="ctr"/>
            <a:r>
              <a:rPr lang="en-GB" sz="933">
                <a:solidFill>
                  <a:schemeClr val="dk2"/>
                </a:solidFill>
              </a:rPr>
              <a:t>Gold</a:t>
            </a:r>
            <a:endParaRPr sz="933">
              <a:solidFill>
                <a:schemeClr val="dk2"/>
              </a:solidFill>
            </a:endParaRPr>
          </a:p>
        </p:txBody>
      </p:sp>
      <p:sp>
        <p:nvSpPr>
          <p:cNvPr id="170" name="Google Shape;170;p16"/>
          <p:cNvSpPr/>
          <p:nvPr/>
        </p:nvSpPr>
        <p:spPr>
          <a:xfrm rot="-5400000" flipH="1">
            <a:off x="4620500" y="-59933"/>
            <a:ext cx="2106800" cy="8098800"/>
          </a:xfrm>
          <a:prstGeom prst="uturnArrow">
            <a:avLst>
              <a:gd name="adj1" fmla="val 17212"/>
              <a:gd name="adj2" fmla="val 18182"/>
              <a:gd name="adj3" fmla="val 39759"/>
              <a:gd name="adj4" fmla="val 42330"/>
              <a:gd name="adj5" fmla="val 98963"/>
            </a:avLst>
          </a:prstGeom>
          <a:solidFill>
            <a:schemeClr val="accent2">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endParaRPr>
          </a:p>
        </p:txBody>
      </p:sp>
      <p:sp>
        <p:nvSpPr>
          <p:cNvPr id="171" name="Google Shape;171;p16"/>
          <p:cNvSpPr txBox="1"/>
          <p:nvPr/>
        </p:nvSpPr>
        <p:spPr>
          <a:xfrm>
            <a:off x="4678267" y="2797461"/>
            <a:ext cx="22616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B45F06"/>
                </a:solidFill>
              </a:rPr>
              <a:t>Design</a:t>
            </a:r>
            <a:endParaRPr sz="2400">
              <a:solidFill>
                <a:srgbClr val="B45F06"/>
              </a:solidFill>
            </a:endParaRPr>
          </a:p>
        </p:txBody>
      </p:sp>
      <p:sp>
        <p:nvSpPr>
          <p:cNvPr id="172" name="Google Shape;172;p16"/>
          <p:cNvSpPr txBox="1"/>
          <p:nvPr/>
        </p:nvSpPr>
        <p:spPr>
          <a:xfrm>
            <a:off x="4803033" y="4361096"/>
            <a:ext cx="22616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B45F06"/>
                </a:solidFill>
              </a:rPr>
              <a:t>Development</a:t>
            </a:r>
            <a:endParaRPr sz="2400">
              <a:solidFill>
                <a:srgbClr val="B45F06"/>
              </a:solidFill>
            </a:endParaRPr>
          </a:p>
        </p:txBody>
      </p:sp>
      <p:sp>
        <p:nvSpPr>
          <p:cNvPr id="173" name="Google Shape;173;p16"/>
          <p:cNvSpPr/>
          <p:nvPr/>
        </p:nvSpPr>
        <p:spPr>
          <a:xfrm>
            <a:off x="6548367" y="1992433"/>
            <a:ext cx="2924400" cy="648800"/>
          </a:xfrm>
          <a:prstGeom prst="roundRect">
            <a:avLst>
              <a:gd name="adj"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a:r>
              <a:rPr lang="en-GB" sz="1600" dirty="0">
                <a:solidFill>
                  <a:schemeClr val="lt1"/>
                </a:solidFill>
              </a:rPr>
              <a:t>Conceptual Data Models</a:t>
            </a:r>
            <a:endParaRPr sz="1600" dirty="0">
              <a:solidFill>
                <a:schemeClr val="lt1"/>
              </a:solidFill>
            </a:endParaRPr>
          </a:p>
          <a:p>
            <a:pPr algn="ctr"/>
            <a:r>
              <a:rPr lang="en-GB" sz="1600" dirty="0">
                <a:solidFill>
                  <a:schemeClr val="lt1"/>
                </a:solidFill>
              </a:rPr>
              <a:t>(business design)</a:t>
            </a:r>
            <a:endParaRPr sz="1600" dirty="0">
              <a:solidFill>
                <a:schemeClr val="lt1"/>
              </a:solidFill>
            </a:endParaRPr>
          </a:p>
        </p:txBody>
      </p:sp>
      <p:sp>
        <p:nvSpPr>
          <p:cNvPr id="174" name="Google Shape;174;p16"/>
          <p:cNvSpPr/>
          <p:nvPr/>
        </p:nvSpPr>
        <p:spPr>
          <a:xfrm>
            <a:off x="2740933" y="1992433"/>
            <a:ext cx="3389200" cy="648800"/>
          </a:xfrm>
          <a:prstGeom prst="roundRect">
            <a:avLst>
              <a:gd name="adj"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a:r>
              <a:rPr lang="en-GB" sz="1600" dirty="0">
                <a:solidFill>
                  <a:schemeClr val="lt1"/>
                </a:solidFill>
              </a:rPr>
              <a:t>Logical Data Models</a:t>
            </a:r>
            <a:endParaRPr sz="1600" dirty="0">
              <a:solidFill>
                <a:schemeClr val="lt1"/>
              </a:solidFill>
            </a:endParaRPr>
          </a:p>
          <a:p>
            <a:pPr algn="ctr"/>
            <a:r>
              <a:rPr lang="en-GB" sz="1600" dirty="0">
                <a:solidFill>
                  <a:schemeClr val="lt1"/>
                </a:solidFill>
              </a:rPr>
              <a:t>(implementation design)</a:t>
            </a:r>
            <a:endParaRPr sz="1600" dirty="0">
              <a:solidFill>
                <a:schemeClr val="lt1"/>
              </a:solidFill>
            </a:endParaRPr>
          </a:p>
        </p:txBody>
      </p:sp>
      <p:cxnSp>
        <p:nvCxnSpPr>
          <p:cNvPr id="175" name="Google Shape;175;p16"/>
          <p:cNvCxnSpPr>
            <a:cxnSpLocks/>
          </p:cNvCxnSpPr>
          <p:nvPr/>
        </p:nvCxnSpPr>
        <p:spPr>
          <a:xfrm rot="5400000">
            <a:off x="6451167" y="205233"/>
            <a:ext cx="800" cy="3575200"/>
          </a:xfrm>
          <a:prstGeom prst="curvedConnector3">
            <a:avLst>
              <a:gd name="adj1" fmla="val -51816667"/>
            </a:avLst>
          </a:prstGeom>
          <a:noFill/>
          <a:ln w="19050" cap="flat" cmpd="sng">
            <a:solidFill>
              <a:schemeClr val="dk2"/>
            </a:solidFill>
            <a:prstDash val="sysDash"/>
            <a:round/>
            <a:headEnd type="none" w="med" len="med"/>
            <a:tailEnd type="triangle" w="med" len="med"/>
          </a:ln>
        </p:spPr>
      </p:cxnSp>
      <p:cxnSp>
        <p:nvCxnSpPr>
          <p:cNvPr id="176" name="Google Shape;176;p16"/>
          <p:cNvCxnSpPr>
            <a:stCxn id="141" idx="1"/>
            <a:endCxn id="174" idx="0"/>
          </p:cNvCxnSpPr>
          <p:nvPr/>
        </p:nvCxnSpPr>
        <p:spPr>
          <a:xfrm rot="-5400000">
            <a:off x="2591217" y="1018300"/>
            <a:ext cx="870000" cy="2818400"/>
          </a:xfrm>
          <a:prstGeom prst="curvedConnector3">
            <a:avLst>
              <a:gd name="adj1" fmla="val 136502"/>
            </a:avLst>
          </a:prstGeom>
          <a:noFill/>
          <a:ln w="19050" cap="flat" cmpd="sng">
            <a:solidFill>
              <a:schemeClr val="dk2"/>
            </a:solidFill>
            <a:prstDash val="sysDash"/>
            <a:round/>
            <a:headEnd type="none" w="med" len="med"/>
            <a:tailEnd type="triangle" w="med" len="med"/>
          </a:ln>
        </p:spPr>
      </p:cxnSp>
      <p:sp>
        <p:nvSpPr>
          <p:cNvPr id="2" name="Google Shape;174;p16">
            <a:extLst>
              <a:ext uri="{FF2B5EF4-FFF2-40B4-BE49-F238E27FC236}">
                <a16:creationId xmlns:a16="http://schemas.microsoft.com/office/drawing/2014/main" id="{9A787103-CBB5-301B-E140-52A1DD0B9EB3}"/>
              </a:ext>
            </a:extLst>
          </p:cNvPr>
          <p:cNvSpPr/>
          <p:nvPr/>
        </p:nvSpPr>
        <p:spPr>
          <a:xfrm>
            <a:off x="2789217" y="4859429"/>
            <a:ext cx="3379900" cy="532012"/>
          </a:xfrm>
          <a:prstGeom prst="roundRect">
            <a:avLst>
              <a:gd name="adj"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a:r>
              <a:rPr lang="en-GB" sz="1400" dirty="0">
                <a:solidFill>
                  <a:schemeClr val="lt1"/>
                </a:solidFill>
              </a:rPr>
              <a:t>Physical Data Models</a:t>
            </a:r>
            <a:endParaRPr sz="1400" dirty="0">
              <a:solidFill>
                <a:schemeClr val="lt1"/>
              </a:solidFill>
            </a:endParaRPr>
          </a:p>
          <a:p>
            <a:pPr algn="ctr"/>
            <a:r>
              <a:rPr lang="en-GB" sz="1400" dirty="0">
                <a:solidFill>
                  <a:schemeClr val="lt1"/>
                </a:solidFill>
              </a:rPr>
              <a:t>(development focus)</a:t>
            </a:r>
            <a:endParaRPr sz="1400" dirty="0">
              <a:solidFill>
                <a:schemeClr val="lt1"/>
              </a:solidFill>
            </a:endParaRPr>
          </a:p>
        </p:txBody>
      </p:sp>
      <p:cxnSp>
        <p:nvCxnSpPr>
          <p:cNvPr id="4" name="Google Shape;176;p16">
            <a:extLst>
              <a:ext uri="{FF2B5EF4-FFF2-40B4-BE49-F238E27FC236}">
                <a16:creationId xmlns:a16="http://schemas.microsoft.com/office/drawing/2014/main" id="{CE5FC4D2-ECBC-F7DA-17EB-9461293E7EED}"/>
              </a:ext>
            </a:extLst>
          </p:cNvPr>
          <p:cNvCxnSpPr>
            <a:cxnSpLocks/>
            <a:stCxn id="174" idx="1"/>
            <a:endCxn id="2" idx="1"/>
          </p:cNvCxnSpPr>
          <p:nvPr/>
        </p:nvCxnSpPr>
        <p:spPr>
          <a:xfrm rot="10800000" flipH="1" flipV="1">
            <a:off x="2740933" y="2316833"/>
            <a:ext cx="48284" cy="2808602"/>
          </a:xfrm>
          <a:prstGeom prst="curvedConnector3">
            <a:avLst>
              <a:gd name="adj1" fmla="val -1078411"/>
            </a:avLst>
          </a:prstGeom>
          <a:noFill/>
          <a:ln w="19050" cap="flat" cmpd="sng">
            <a:solidFill>
              <a:schemeClr val="dk2"/>
            </a:solidFill>
            <a:prstDash val="sysDash"/>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5E424-767B-8755-D308-72D197FC23A5}"/>
              </a:ext>
            </a:extLst>
          </p:cNvPr>
          <p:cNvSpPr>
            <a:spLocks noGrp="1"/>
          </p:cNvSpPr>
          <p:nvPr>
            <p:ph type="title"/>
          </p:nvPr>
        </p:nvSpPr>
        <p:spPr/>
        <p:txBody>
          <a:bodyPr/>
          <a:lstStyle/>
          <a:p>
            <a:r>
              <a:rPr lang="en-GB" dirty="0"/>
              <a:t>From conceptual to logical modeling</a:t>
            </a:r>
            <a:endParaRPr lang="en-FI" dirty="0"/>
          </a:p>
        </p:txBody>
      </p:sp>
      <p:sp>
        <p:nvSpPr>
          <p:cNvPr id="6" name="Google Shape;215;p28">
            <a:extLst>
              <a:ext uri="{FF2B5EF4-FFF2-40B4-BE49-F238E27FC236}">
                <a16:creationId xmlns:a16="http://schemas.microsoft.com/office/drawing/2014/main" id="{947458B0-F3CC-A9DC-6C09-92E78C3446BD}"/>
              </a:ext>
            </a:extLst>
          </p:cNvPr>
          <p:cNvSpPr txBox="1">
            <a:spLocks/>
          </p:cNvSpPr>
          <p:nvPr/>
        </p:nvSpPr>
        <p:spPr>
          <a:xfrm>
            <a:off x="6455419" y="1896350"/>
            <a:ext cx="4949181" cy="4008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15000"/>
              </a:lnSpc>
              <a:spcBef>
                <a:spcPts val="0"/>
              </a:spcBef>
            </a:pPr>
            <a:r>
              <a:rPr lang="en-GB" sz="1600" b="1" dirty="0">
                <a:solidFill>
                  <a:schemeClr val="accent1"/>
                </a:solidFill>
                <a:ea typeface="Poppins"/>
                <a:sym typeface="Poppins"/>
              </a:rPr>
              <a:t>LOGICAL: FOCUS ON TECHNICAL OBJECTS</a:t>
            </a:r>
          </a:p>
          <a:p>
            <a:pPr marL="457200" indent="-301625">
              <a:lnSpc>
                <a:spcPct val="115000"/>
              </a:lnSpc>
              <a:spcBef>
                <a:spcPts val="1200"/>
              </a:spcBef>
              <a:buClr>
                <a:schemeClr val="dk1"/>
              </a:buClr>
              <a:buSzPts val="1150"/>
              <a:buFont typeface="Poppins Medium"/>
              <a:buChar char="●"/>
            </a:pPr>
            <a:r>
              <a:rPr lang="en-GB" sz="1400" dirty="0"/>
              <a:t>Understand the </a:t>
            </a:r>
            <a:r>
              <a:rPr lang="en-GB" sz="1400" b="1" dirty="0"/>
              <a:t>USE CASE</a:t>
            </a:r>
          </a:p>
          <a:p>
            <a:pPr marL="457200" indent="-301625">
              <a:lnSpc>
                <a:spcPct val="115000"/>
              </a:lnSpc>
              <a:spcBef>
                <a:spcPts val="0"/>
              </a:spcBef>
              <a:buClr>
                <a:schemeClr val="dk1"/>
              </a:buClr>
              <a:buSzPts val="1150"/>
              <a:buFont typeface="Poppins Medium"/>
              <a:buChar char="●"/>
            </a:pPr>
            <a:r>
              <a:rPr lang="en-GB" sz="1400" dirty="0"/>
              <a:t>Design a structure for a suitable </a:t>
            </a:r>
            <a:r>
              <a:rPr lang="en-GB" sz="1400" b="1" dirty="0"/>
              <a:t>DATA PRODUCT</a:t>
            </a:r>
          </a:p>
          <a:p>
            <a:pPr marL="457200" indent="-301625">
              <a:lnSpc>
                <a:spcPct val="115000"/>
              </a:lnSpc>
              <a:spcBef>
                <a:spcPts val="0"/>
              </a:spcBef>
              <a:buClr>
                <a:schemeClr val="dk1"/>
              </a:buClr>
              <a:buSzPts val="1150"/>
              <a:buFont typeface="Poppins Medium"/>
              <a:buChar char="●"/>
            </a:pPr>
            <a:r>
              <a:rPr lang="en-GB" sz="1400" dirty="0"/>
              <a:t>Understand what information is available about the business objects</a:t>
            </a:r>
          </a:p>
          <a:p>
            <a:pPr marL="457200" indent="-301625">
              <a:lnSpc>
                <a:spcPct val="115000"/>
              </a:lnSpc>
              <a:spcBef>
                <a:spcPts val="0"/>
              </a:spcBef>
              <a:buClr>
                <a:schemeClr val="dk1"/>
              </a:buClr>
              <a:buSzPts val="1150"/>
              <a:buFont typeface="Poppins Medium"/>
              <a:buChar char="●"/>
            </a:pPr>
            <a:r>
              <a:rPr lang="en-GB" sz="1400" dirty="0"/>
              <a:t>Design how that information fits the chosen structure</a:t>
            </a:r>
          </a:p>
          <a:p>
            <a:pPr>
              <a:lnSpc>
                <a:spcPct val="115000"/>
              </a:lnSpc>
              <a:spcBef>
                <a:spcPts val="1200"/>
              </a:spcBef>
            </a:pPr>
            <a:r>
              <a:rPr lang="en-GB" sz="1400" b="1" dirty="0">
                <a:solidFill>
                  <a:schemeClr val="accent1"/>
                </a:solidFill>
              </a:rPr>
              <a:t>Result:</a:t>
            </a:r>
          </a:p>
          <a:p>
            <a:pPr marL="457200" indent="-301625">
              <a:lnSpc>
                <a:spcPct val="115000"/>
              </a:lnSpc>
              <a:spcBef>
                <a:spcPts val="0"/>
              </a:spcBef>
              <a:buClr>
                <a:schemeClr val="dk1"/>
              </a:buClr>
              <a:buSzPts val="1150"/>
              <a:buFont typeface="Poppins Medium"/>
              <a:buChar char="●"/>
            </a:pPr>
            <a:r>
              <a:rPr lang="en-GB" sz="1400" dirty="0"/>
              <a:t>A </a:t>
            </a:r>
            <a:r>
              <a:rPr lang="en-GB" sz="1400" b="1" dirty="0">
                <a:ea typeface="Poppins"/>
                <a:sym typeface="Poppins"/>
              </a:rPr>
              <a:t>DATA PRODUCT</a:t>
            </a:r>
            <a:r>
              <a:rPr lang="en-GB" sz="1400" dirty="0">
                <a:ea typeface="Poppins"/>
                <a:sym typeface="Poppins"/>
              </a:rPr>
              <a:t>-</a:t>
            </a:r>
            <a:r>
              <a:rPr lang="en-GB" sz="1400" dirty="0"/>
              <a:t>specific data model</a:t>
            </a:r>
          </a:p>
          <a:p>
            <a:pPr marL="457200" indent="-301625">
              <a:lnSpc>
                <a:spcPct val="115000"/>
              </a:lnSpc>
              <a:spcBef>
                <a:spcPts val="0"/>
              </a:spcBef>
              <a:buClr>
                <a:schemeClr val="dk1"/>
              </a:buClr>
              <a:buSzPts val="1150"/>
              <a:buFont typeface="Poppins Medium"/>
              <a:buChar char="●"/>
            </a:pPr>
            <a:r>
              <a:rPr lang="en-GB" sz="1400" dirty="0"/>
              <a:t>A model that is </a:t>
            </a:r>
            <a:r>
              <a:rPr lang="en-GB" sz="1400" b="1" dirty="0">
                <a:ea typeface="Poppins"/>
                <a:sym typeface="Poppins"/>
              </a:rPr>
              <a:t>only true</a:t>
            </a:r>
            <a:r>
              <a:rPr lang="en-GB" sz="1400" dirty="0"/>
              <a:t> for a </a:t>
            </a:r>
            <a:r>
              <a:rPr lang="en-GB" sz="1400" b="1" dirty="0">
                <a:ea typeface="Poppins"/>
                <a:sym typeface="Poppins"/>
              </a:rPr>
              <a:t>specific implementation</a:t>
            </a:r>
          </a:p>
          <a:p>
            <a:pPr marL="457200" indent="-301625">
              <a:lnSpc>
                <a:spcPct val="115000"/>
              </a:lnSpc>
              <a:spcBef>
                <a:spcPts val="0"/>
              </a:spcBef>
              <a:buClr>
                <a:schemeClr val="dk1"/>
              </a:buClr>
              <a:buSzPts val="1150"/>
              <a:buFont typeface="Poppins Medium"/>
              <a:buChar char="●"/>
            </a:pPr>
            <a:r>
              <a:rPr lang="en-GB" sz="1400" dirty="0"/>
              <a:t>A model that is </a:t>
            </a:r>
            <a:r>
              <a:rPr lang="en-GB" sz="1400" b="1" dirty="0">
                <a:ea typeface="Poppins"/>
                <a:sym typeface="Poppins"/>
              </a:rPr>
              <a:t>directly usable</a:t>
            </a:r>
            <a:r>
              <a:rPr lang="en-GB" sz="1400" dirty="0"/>
              <a:t> as implementation blueprint</a:t>
            </a:r>
          </a:p>
          <a:p>
            <a:pPr marL="457200" indent="-301625">
              <a:lnSpc>
                <a:spcPct val="115000"/>
              </a:lnSpc>
              <a:spcBef>
                <a:spcPts val="0"/>
              </a:spcBef>
              <a:buClr>
                <a:schemeClr val="dk1"/>
              </a:buClr>
              <a:buSzPts val="1150"/>
              <a:buFont typeface="Poppins Medium"/>
              <a:buChar char="●"/>
            </a:pPr>
            <a:r>
              <a:rPr lang="en-GB" sz="1400" dirty="0"/>
              <a:t>A model that </a:t>
            </a:r>
            <a:r>
              <a:rPr lang="en-GB" sz="1400" b="1" dirty="0">
                <a:ea typeface="Poppins"/>
                <a:sym typeface="Poppins"/>
              </a:rPr>
              <a:t>describes a single solution</a:t>
            </a:r>
          </a:p>
        </p:txBody>
      </p:sp>
      <p:sp>
        <p:nvSpPr>
          <p:cNvPr id="7" name="Google Shape;216;p28">
            <a:extLst>
              <a:ext uri="{FF2B5EF4-FFF2-40B4-BE49-F238E27FC236}">
                <a16:creationId xmlns:a16="http://schemas.microsoft.com/office/drawing/2014/main" id="{26FBED07-DCA4-6A53-5A06-68A45E849062}"/>
              </a:ext>
            </a:extLst>
          </p:cNvPr>
          <p:cNvSpPr txBox="1">
            <a:spLocks/>
          </p:cNvSpPr>
          <p:nvPr/>
        </p:nvSpPr>
        <p:spPr>
          <a:xfrm>
            <a:off x="635000" y="1896350"/>
            <a:ext cx="4949182" cy="4008000"/>
          </a:xfrm>
          <a:prstGeom prst="rect">
            <a:avLst/>
          </a:prstGeom>
        </p:spPr>
        <p:txBody>
          <a:bodyPr spcFirstLastPara="1" vert="horz" wrap="square" lIns="91425" tIns="91425" rIns="91425" bIns="91425" rtlCol="0" anchor="t" anchorCtr="0">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15000"/>
              </a:lnSpc>
              <a:spcBef>
                <a:spcPts val="0"/>
              </a:spcBef>
            </a:pPr>
            <a:r>
              <a:rPr lang="en-GB" sz="1600" b="1" dirty="0">
                <a:solidFill>
                  <a:schemeClr val="accent1"/>
                </a:solidFill>
                <a:ea typeface="Poppins"/>
                <a:sym typeface="Poppins"/>
              </a:rPr>
              <a:t>CONCEPTUAL: FOCUS ON BUSINESS OBJECTS</a:t>
            </a:r>
          </a:p>
          <a:p>
            <a:pPr marL="457200" indent="-301625">
              <a:lnSpc>
                <a:spcPct val="115000"/>
              </a:lnSpc>
              <a:spcBef>
                <a:spcPts val="1200"/>
              </a:spcBef>
              <a:buClr>
                <a:schemeClr val="dk1"/>
              </a:buClr>
              <a:buSzPts val="1150"/>
              <a:buFont typeface="Poppins Medium"/>
              <a:buChar char="●"/>
            </a:pPr>
            <a:r>
              <a:rPr lang="en-GB" sz="1400" dirty="0"/>
              <a:t>Understand the </a:t>
            </a:r>
            <a:r>
              <a:rPr lang="en-GB" sz="1400" b="1" dirty="0"/>
              <a:t>DOMAIN</a:t>
            </a:r>
          </a:p>
          <a:p>
            <a:pPr marL="457200" indent="-301625">
              <a:lnSpc>
                <a:spcPct val="115000"/>
              </a:lnSpc>
              <a:spcBef>
                <a:spcPts val="0"/>
              </a:spcBef>
              <a:buClr>
                <a:schemeClr val="dk1"/>
              </a:buClr>
              <a:buSzPts val="1150"/>
              <a:buFont typeface="Poppins Medium"/>
              <a:buChar char="●"/>
            </a:pPr>
            <a:r>
              <a:rPr lang="en-GB" sz="1400" dirty="0"/>
              <a:t>Understand what </a:t>
            </a:r>
            <a:r>
              <a:rPr lang="en-GB" sz="1400" b="1" dirty="0">
                <a:ea typeface="Poppins"/>
                <a:sym typeface="Poppins"/>
              </a:rPr>
              <a:t>THINGS</a:t>
            </a:r>
            <a:r>
              <a:rPr lang="en-GB" sz="1400" dirty="0"/>
              <a:t> people need data </a:t>
            </a:r>
            <a:r>
              <a:rPr lang="en-GB" sz="1400" b="1" dirty="0">
                <a:ea typeface="Poppins"/>
                <a:sym typeface="Poppins"/>
              </a:rPr>
              <a:t>ABOUT</a:t>
            </a:r>
          </a:p>
          <a:p>
            <a:pPr marL="457200" indent="-301625">
              <a:lnSpc>
                <a:spcPct val="115000"/>
              </a:lnSpc>
              <a:spcBef>
                <a:spcPts val="0"/>
              </a:spcBef>
              <a:buClr>
                <a:schemeClr val="dk1"/>
              </a:buClr>
              <a:buSzPts val="1150"/>
              <a:buFont typeface="Poppins Medium"/>
              <a:buChar char="●"/>
            </a:pPr>
            <a:r>
              <a:rPr lang="en-GB" sz="1400" dirty="0"/>
              <a:t>Understand what the </a:t>
            </a:r>
            <a:r>
              <a:rPr lang="en-GB" sz="1400" b="1" dirty="0">
                <a:ea typeface="Poppins"/>
                <a:sym typeface="Poppins"/>
              </a:rPr>
              <a:t>THINGS</a:t>
            </a:r>
            <a:r>
              <a:rPr lang="en-GB" sz="1400" dirty="0"/>
              <a:t> are</a:t>
            </a:r>
          </a:p>
          <a:p>
            <a:pPr marL="457200" indent="-301625">
              <a:lnSpc>
                <a:spcPct val="115000"/>
              </a:lnSpc>
              <a:spcBef>
                <a:spcPts val="0"/>
              </a:spcBef>
              <a:buClr>
                <a:schemeClr val="dk1"/>
              </a:buClr>
              <a:buSzPts val="1150"/>
              <a:buFont typeface="Poppins Medium"/>
              <a:buChar char="●"/>
            </a:pPr>
            <a:r>
              <a:rPr lang="en-GB" sz="1400" dirty="0"/>
              <a:t>Understand how the </a:t>
            </a:r>
            <a:r>
              <a:rPr lang="en-GB" sz="1400" b="1" dirty="0">
                <a:ea typeface="Poppins"/>
                <a:sym typeface="Poppins"/>
              </a:rPr>
              <a:t>THINGS</a:t>
            </a:r>
            <a:r>
              <a:rPr lang="en-GB" sz="1400" dirty="0"/>
              <a:t> are related in the real world</a:t>
            </a:r>
          </a:p>
          <a:p>
            <a:pPr>
              <a:lnSpc>
                <a:spcPct val="115000"/>
              </a:lnSpc>
              <a:spcBef>
                <a:spcPts val="1200"/>
              </a:spcBef>
            </a:pPr>
            <a:r>
              <a:rPr lang="en-GB" sz="1400" b="1" dirty="0">
                <a:solidFill>
                  <a:schemeClr val="accent1"/>
                </a:solidFill>
              </a:rPr>
              <a:t>Result:</a:t>
            </a:r>
          </a:p>
          <a:p>
            <a:pPr marL="457200" indent="-301625">
              <a:lnSpc>
                <a:spcPct val="115000"/>
              </a:lnSpc>
              <a:spcBef>
                <a:spcPts val="0"/>
              </a:spcBef>
              <a:buClr>
                <a:schemeClr val="dk1"/>
              </a:buClr>
              <a:buSzPts val="1150"/>
              <a:buFont typeface="Poppins Medium"/>
              <a:buChar char="●"/>
            </a:pPr>
            <a:r>
              <a:rPr lang="en-GB" sz="1400" dirty="0"/>
              <a:t>A </a:t>
            </a:r>
            <a:r>
              <a:rPr lang="en-GB" sz="1400" b="1" dirty="0">
                <a:ea typeface="Poppins"/>
                <a:sym typeface="Poppins"/>
              </a:rPr>
              <a:t>RE-USABLE</a:t>
            </a:r>
            <a:r>
              <a:rPr lang="en-GB" sz="1400" i="1" dirty="0"/>
              <a:t> </a:t>
            </a:r>
            <a:r>
              <a:rPr lang="en-GB" sz="1400" dirty="0"/>
              <a:t>data model</a:t>
            </a:r>
          </a:p>
          <a:p>
            <a:pPr marL="457200" indent="-301625">
              <a:lnSpc>
                <a:spcPct val="115000"/>
              </a:lnSpc>
              <a:spcBef>
                <a:spcPts val="0"/>
              </a:spcBef>
              <a:buClr>
                <a:schemeClr val="dk1"/>
              </a:buClr>
              <a:buSzPts val="1150"/>
              <a:buFont typeface="Poppins Medium"/>
              <a:buChar char="●"/>
            </a:pPr>
            <a:r>
              <a:rPr lang="en-GB" sz="1400" dirty="0"/>
              <a:t>A model that is </a:t>
            </a:r>
            <a:r>
              <a:rPr lang="en-GB" sz="1400" b="1" dirty="0">
                <a:ea typeface="Poppins"/>
                <a:sym typeface="Poppins"/>
              </a:rPr>
              <a:t>true regardless of implementation</a:t>
            </a:r>
          </a:p>
          <a:p>
            <a:pPr marL="457200" indent="-301625">
              <a:lnSpc>
                <a:spcPct val="115000"/>
              </a:lnSpc>
              <a:spcBef>
                <a:spcPts val="0"/>
              </a:spcBef>
              <a:buClr>
                <a:schemeClr val="dk1"/>
              </a:buClr>
              <a:buSzPts val="1150"/>
              <a:buFont typeface="Poppins Medium"/>
              <a:buChar char="●"/>
            </a:pPr>
            <a:r>
              <a:rPr lang="en-GB" sz="1400" dirty="0"/>
              <a:t>A model that </a:t>
            </a:r>
            <a:r>
              <a:rPr lang="en-GB" sz="1400" b="1" dirty="0">
                <a:ea typeface="Poppins"/>
                <a:sym typeface="Poppins"/>
              </a:rPr>
              <a:t>stays true</a:t>
            </a:r>
            <a:r>
              <a:rPr lang="en-GB" sz="1400" dirty="0"/>
              <a:t> (unless the business itself changes)</a:t>
            </a:r>
          </a:p>
          <a:p>
            <a:pPr marL="457200" indent="-301625">
              <a:lnSpc>
                <a:spcPct val="115000"/>
              </a:lnSpc>
              <a:spcBef>
                <a:spcPts val="0"/>
              </a:spcBef>
              <a:buClr>
                <a:schemeClr val="dk1"/>
              </a:buClr>
              <a:buSzPts val="1150"/>
              <a:buFont typeface="Poppins Medium"/>
              <a:buChar char="●"/>
            </a:pPr>
            <a:r>
              <a:rPr lang="en-GB" sz="1400" dirty="0"/>
              <a:t>A model that </a:t>
            </a:r>
            <a:r>
              <a:rPr lang="en-GB" sz="1400" b="1" dirty="0">
                <a:ea typeface="Poppins"/>
                <a:sym typeface="Poppins"/>
              </a:rPr>
              <a:t>describes reality</a:t>
            </a:r>
          </a:p>
        </p:txBody>
      </p:sp>
      <p:sp>
        <p:nvSpPr>
          <p:cNvPr id="8" name="Arrow: Right 7">
            <a:extLst>
              <a:ext uri="{FF2B5EF4-FFF2-40B4-BE49-F238E27FC236}">
                <a16:creationId xmlns:a16="http://schemas.microsoft.com/office/drawing/2014/main" id="{FEBD3695-6135-77BC-72DB-70BDF51C1454}"/>
              </a:ext>
            </a:extLst>
          </p:cNvPr>
          <p:cNvSpPr/>
          <p:nvPr/>
        </p:nvSpPr>
        <p:spPr>
          <a:xfrm>
            <a:off x="5657850" y="2844800"/>
            <a:ext cx="673100" cy="11684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2" name="Arrow: Right 1">
            <a:extLst>
              <a:ext uri="{FF2B5EF4-FFF2-40B4-BE49-F238E27FC236}">
                <a16:creationId xmlns:a16="http://schemas.microsoft.com/office/drawing/2014/main" id="{D838EA4A-F8EB-4AB3-DD50-835ED659E85B}"/>
              </a:ext>
            </a:extLst>
          </p:cNvPr>
          <p:cNvSpPr/>
          <p:nvPr/>
        </p:nvSpPr>
        <p:spPr>
          <a:xfrm>
            <a:off x="2609850" y="5753100"/>
            <a:ext cx="1200150" cy="53975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Ask:</a:t>
            </a:r>
            <a:endParaRPr lang="en-FI" dirty="0"/>
          </a:p>
        </p:txBody>
      </p:sp>
      <p:sp>
        <p:nvSpPr>
          <p:cNvPr id="3" name="TextBox 2">
            <a:extLst>
              <a:ext uri="{FF2B5EF4-FFF2-40B4-BE49-F238E27FC236}">
                <a16:creationId xmlns:a16="http://schemas.microsoft.com/office/drawing/2014/main" id="{BBA792CC-423B-DBB8-8CAF-6F1FA8B1267F}"/>
              </a:ext>
            </a:extLst>
          </p:cNvPr>
          <p:cNvSpPr txBox="1"/>
          <p:nvPr/>
        </p:nvSpPr>
        <p:spPr>
          <a:xfrm>
            <a:off x="3810000" y="5730587"/>
            <a:ext cx="5670550" cy="584775"/>
          </a:xfrm>
          <a:prstGeom prst="rect">
            <a:avLst/>
          </a:prstGeom>
          <a:noFill/>
        </p:spPr>
        <p:txBody>
          <a:bodyPr wrap="square" rtlCol="0">
            <a:spAutoFit/>
          </a:bodyPr>
          <a:lstStyle/>
          <a:p>
            <a:r>
              <a:rPr lang="en-GB" sz="1600" i="1" dirty="0">
                <a:solidFill>
                  <a:schemeClr val="accent1"/>
                </a:solidFill>
              </a:rPr>
              <a:t>“What is a suitable data structure for my product, given a) the existing conceptual model and b) the needs of my use case?”</a:t>
            </a:r>
            <a:endParaRPr lang="en-FI" sz="1600" i="1" dirty="0">
              <a:solidFill>
                <a:schemeClr val="accent1"/>
              </a:solidFill>
            </a:endParaRPr>
          </a:p>
        </p:txBody>
      </p:sp>
    </p:spTree>
    <p:extLst>
      <p:ext uri="{BB962C8B-B14F-4D97-AF65-F5344CB8AC3E}">
        <p14:creationId xmlns:p14="http://schemas.microsoft.com/office/powerpoint/2010/main" val="41291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360D-D441-6780-270B-C4B2D57BBD5E}"/>
              </a:ext>
            </a:extLst>
          </p:cNvPr>
          <p:cNvSpPr>
            <a:spLocks noGrp="1"/>
          </p:cNvSpPr>
          <p:nvPr>
            <p:ph type="title"/>
          </p:nvPr>
        </p:nvSpPr>
        <p:spPr/>
        <p:txBody>
          <a:bodyPr/>
          <a:lstStyle/>
          <a:p>
            <a:r>
              <a:rPr lang="en-GB" dirty="0"/>
              <a:t>Logical model: the “shape” of data</a:t>
            </a:r>
            <a:endParaRPr lang="en-FI" dirty="0"/>
          </a:p>
        </p:txBody>
      </p:sp>
      <p:sp>
        <p:nvSpPr>
          <p:cNvPr id="4" name="Google Shape;393;p42">
            <a:extLst>
              <a:ext uri="{FF2B5EF4-FFF2-40B4-BE49-F238E27FC236}">
                <a16:creationId xmlns:a16="http://schemas.microsoft.com/office/drawing/2014/main" id="{24F4A39B-D48F-B4CF-D39F-B9DDD081FD6E}"/>
              </a:ext>
            </a:extLst>
          </p:cNvPr>
          <p:cNvSpPr/>
          <p:nvPr/>
        </p:nvSpPr>
        <p:spPr>
          <a:xfrm>
            <a:off x="1383698" y="2996525"/>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394;p42">
            <a:extLst>
              <a:ext uri="{FF2B5EF4-FFF2-40B4-BE49-F238E27FC236}">
                <a16:creationId xmlns:a16="http://schemas.microsoft.com/office/drawing/2014/main" id="{CBF4B0AC-D06D-AE72-4FF6-11059DF4EA92}"/>
              </a:ext>
            </a:extLst>
          </p:cNvPr>
          <p:cNvSpPr/>
          <p:nvPr/>
        </p:nvSpPr>
        <p:spPr>
          <a:xfrm>
            <a:off x="1738698" y="3292700"/>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395;p42">
            <a:extLst>
              <a:ext uri="{FF2B5EF4-FFF2-40B4-BE49-F238E27FC236}">
                <a16:creationId xmlns:a16="http://schemas.microsoft.com/office/drawing/2014/main" id="{A0C9B065-CBE4-7261-477E-C7A699E4D2AF}"/>
              </a:ext>
            </a:extLst>
          </p:cNvPr>
          <p:cNvSpPr/>
          <p:nvPr/>
        </p:nvSpPr>
        <p:spPr>
          <a:xfrm>
            <a:off x="2106773" y="2996525"/>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396;p42">
            <a:extLst>
              <a:ext uri="{FF2B5EF4-FFF2-40B4-BE49-F238E27FC236}">
                <a16:creationId xmlns:a16="http://schemas.microsoft.com/office/drawing/2014/main" id="{249C0491-12A3-0B4E-F708-9EA2102543F5}"/>
              </a:ext>
            </a:extLst>
          </p:cNvPr>
          <p:cNvSpPr/>
          <p:nvPr/>
        </p:nvSpPr>
        <p:spPr>
          <a:xfrm>
            <a:off x="2394473" y="2676000"/>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397;p42">
            <a:extLst>
              <a:ext uri="{FF2B5EF4-FFF2-40B4-BE49-F238E27FC236}">
                <a16:creationId xmlns:a16="http://schemas.microsoft.com/office/drawing/2014/main" id="{05DA5F0A-1846-7CB7-CA39-C50307DD9C5C}"/>
              </a:ext>
            </a:extLst>
          </p:cNvPr>
          <p:cNvSpPr/>
          <p:nvPr/>
        </p:nvSpPr>
        <p:spPr>
          <a:xfrm>
            <a:off x="2573048" y="2996525"/>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398;p42">
            <a:extLst>
              <a:ext uri="{FF2B5EF4-FFF2-40B4-BE49-F238E27FC236}">
                <a16:creationId xmlns:a16="http://schemas.microsoft.com/office/drawing/2014/main" id="{B53DC525-EE1E-2BBB-B896-7C3BA21459D0}"/>
              </a:ext>
            </a:extLst>
          </p:cNvPr>
          <p:cNvSpPr/>
          <p:nvPr/>
        </p:nvSpPr>
        <p:spPr>
          <a:xfrm>
            <a:off x="1383698" y="2647913"/>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0" name="Google Shape;399;p42">
            <a:extLst>
              <a:ext uri="{FF2B5EF4-FFF2-40B4-BE49-F238E27FC236}">
                <a16:creationId xmlns:a16="http://schemas.microsoft.com/office/drawing/2014/main" id="{88F1FB1F-1E66-17B4-B920-7CF160BB9111}"/>
              </a:ext>
            </a:extLst>
          </p:cNvPr>
          <p:cNvCxnSpPr>
            <a:stCxn id="9" idx="2"/>
            <a:endCxn id="4" idx="0"/>
          </p:cNvCxnSpPr>
          <p:nvPr/>
        </p:nvCxnSpPr>
        <p:spPr>
          <a:xfrm>
            <a:off x="1527548" y="2824313"/>
            <a:ext cx="0" cy="172200"/>
          </a:xfrm>
          <a:prstGeom prst="straightConnector1">
            <a:avLst/>
          </a:prstGeom>
          <a:noFill/>
          <a:ln w="9525" cap="flat" cmpd="sng">
            <a:solidFill>
              <a:schemeClr val="dk2"/>
            </a:solidFill>
            <a:prstDash val="solid"/>
            <a:round/>
            <a:headEnd type="none" w="med" len="med"/>
            <a:tailEnd type="none" w="med" len="med"/>
          </a:ln>
        </p:spPr>
      </p:cxnSp>
      <p:cxnSp>
        <p:nvCxnSpPr>
          <p:cNvPr id="11" name="Google Shape;400;p42">
            <a:extLst>
              <a:ext uri="{FF2B5EF4-FFF2-40B4-BE49-F238E27FC236}">
                <a16:creationId xmlns:a16="http://schemas.microsoft.com/office/drawing/2014/main" id="{77B44D42-1A38-4C40-DA7A-4EE310CB0FB2}"/>
              </a:ext>
            </a:extLst>
          </p:cNvPr>
          <p:cNvCxnSpPr>
            <a:stCxn id="4" idx="2"/>
            <a:endCxn id="5" idx="0"/>
          </p:cNvCxnSpPr>
          <p:nvPr/>
        </p:nvCxnSpPr>
        <p:spPr>
          <a:xfrm rot="-5400000" flipH="1">
            <a:off x="1645148" y="3055325"/>
            <a:ext cx="119700" cy="354900"/>
          </a:xfrm>
          <a:prstGeom prst="bentConnector3">
            <a:avLst>
              <a:gd name="adj1" fmla="val 50031"/>
            </a:avLst>
          </a:prstGeom>
          <a:noFill/>
          <a:ln w="9525" cap="flat" cmpd="sng">
            <a:solidFill>
              <a:schemeClr val="dk2"/>
            </a:solidFill>
            <a:prstDash val="solid"/>
            <a:round/>
            <a:headEnd type="none" w="med" len="med"/>
            <a:tailEnd type="none" w="med" len="med"/>
          </a:ln>
        </p:spPr>
      </p:cxnSp>
      <p:cxnSp>
        <p:nvCxnSpPr>
          <p:cNvPr id="12" name="Google Shape;401;p42">
            <a:extLst>
              <a:ext uri="{FF2B5EF4-FFF2-40B4-BE49-F238E27FC236}">
                <a16:creationId xmlns:a16="http://schemas.microsoft.com/office/drawing/2014/main" id="{0F667CCF-204D-6A71-2EE0-62221636A19E}"/>
              </a:ext>
            </a:extLst>
          </p:cNvPr>
          <p:cNvCxnSpPr>
            <a:stCxn id="6" idx="2"/>
            <a:endCxn id="5" idx="0"/>
          </p:cNvCxnSpPr>
          <p:nvPr/>
        </p:nvCxnSpPr>
        <p:spPr>
          <a:xfrm rot="5400000">
            <a:off x="2006723" y="3048725"/>
            <a:ext cx="119700" cy="368100"/>
          </a:xfrm>
          <a:prstGeom prst="bentConnector3">
            <a:avLst>
              <a:gd name="adj1" fmla="val 50031"/>
            </a:avLst>
          </a:prstGeom>
          <a:noFill/>
          <a:ln w="9525" cap="flat" cmpd="sng">
            <a:solidFill>
              <a:schemeClr val="dk2"/>
            </a:solidFill>
            <a:prstDash val="solid"/>
            <a:round/>
            <a:headEnd type="none" w="med" len="med"/>
            <a:tailEnd type="none" w="med" len="med"/>
          </a:ln>
        </p:spPr>
      </p:cxnSp>
      <p:cxnSp>
        <p:nvCxnSpPr>
          <p:cNvPr id="13" name="Google Shape;402;p42">
            <a:extLst>
              <a:ext uri="{FF2B5EF4-FFF2-40B4-BE49-F238E27FC236}">
                <a16:creationId xmlns:a16="http://schemas.microsoft.com/office/drawing/2014/main" id="{57EBCFB7-CCC3-4BD5-F8FB-DD549148062A}"/>
              </a:ext>
            </a:extLst>
          </p:cNvPr>
          <p:cNvCxnSpPr>
            <a:stCxn id="6" idx="3"/>
            <a:endCxn id="8" idx="1"/>
          </p:cNvCxnSpPr>
          <p:nvPr/>
        </p:nvCxnSpPr>
        <p:spPr>
          <a:xfrm>
            <a:off x="2394473" y="3084725"/>
            <a:ext cx="178500" cy="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403;p42">
            <a:extLst>
              <a:ext uri="{FF2B5EF4-FFF2-40B4-BE49-F238E27FC236}">
                <a16:creationId xmlns:a16="http://schemas.microsoft.com/office/drawing/2014/main" id="{5D26FF0F-9A2D-E9E1-40B9-EFFF3AB14AD0}"/>
              </a:ext>
            </a:extLst>
          </p:cNvPr>
          <p:cNvCxnSpPr>
            <a:stCxn id="7" idx="2"/>
            <a:endCxn id="6" idx="0"/>
          </p:cNvCxnSpPr>
          <p:nvPr/>
        </p:nvCxnSpPr>
        <p:spPr>
          <a:xfrm rot="5400000">
            <a:off x="2322473" y="2780550"/>
            <a:ext cx="144000" cy="287700"/>
          </a:xfrm>
          <a:prstGeom prst="bentConnector3">
            <a:avLst>
              <a:gd name="adj1" fmla="val 50043"/>
            </a:avLst>
          </a:prstGeom>
          <a:noFill/>
          <a:ln w="9525" cap="flat" cmpd="sng">
            <a:solidFill>
              <a:schemeClr val="dk2"/>
            </a:solidFill>
            <a:prstDash val="solid"/>
            <a:round/>
            <a:headEnd type="none" w="med" len="med"/>
            <a:tailEnd type="none" w="med" len="med"/>
          </a:ln>
        </p:spPr>
      </p:cxnSp>
      <p:sp>
        <p:nvSpPr>
          <p:cNvPr id="15" name="Google Shape;404;p42">
            <a:extLst>
              <a:ext uri="{FF2B5EF4-FFF2-40B4-BE49-F238E27FC236}">
                <a16:creationId xmlns:a16="http://schemas.microsoft.com/office/drawing/2014/main" id="{0311FBD8-2A7D-F2A5-6A9C-A436D4F72FEB}"/>
              </a:ext>
            </a:extLst>
          </p:cNvPr>
          <p:cNvSpPr/>
          <p:nvPr/>
        </p:nvSpPr>
        <p:spPr>
          <a:xfrm>
            <a:off x="1779873" y="2647913"/>
            <a:ext cx="287700" cy="17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6" name="Google Shape;405;p42">
            <a:extLst>
              <a:ext uri="{FF2B5EF4-FFF2-40B4-BE49-F238E27FC236}">
                <a16:creationId xmlns:a16="http://schemas.microsoft.com/office/drawing/2014/main" id="{02F30F68-D5D0-5564-28FA-FFE8933D5B15}"/>
              </a:ext>
            </a:extLst>
          </p:cNvPr>
          <p:cNvCxnSpPr>
            <a:stCxn id="15" idx="1"/>
            <a:endCxn id="9" idx="3"/>
          </p:cNvCxnSpPr>
          <p:nvPr/>
        </p:nvCxnSpPr>
        <p:spPr>
          <a:xfrm rot="10800000">
            <a:off x="1671273" y="2736113"/>
            <a:ext cx="108600" cy="0"/>
          </a:xfrm>
          <a:prstGeom prst="straightConnector1">
            <a:avLst/>
          </a:prstGeom>
          <a:noFill/>
          <a:ln w="9525" cap="flat" cmpd="sng">
            <a:solidFill>
              <a:schemeClr val="dk2"/>
            </a:solidFill>
            <a:prstDash val="solid"/>
            <a:round/>
            <a:headEnd type="none" w="med" len="med"/>
            <a:tailEnd type="none" w="med" len="med"/>
          </a:ln>
        </p:spPr>
      </p:cxnSp>
      <p:sp>
        <p:nvSpPr>
          <p:cNvPr id="17" name="Google Shape;406;p42">
            <a:extLst>
              <a:ext uri="{FF2B5EF4-FFF2-40B4-BE49-F238E27FC236}">
                <a16:creationId xmlns:a16="http://schemas.microsoft.com/office/drawing/2014/main" id="{FCB6FD0B-A94F-EB7A-7495-5DFB3D3B4C73}"/>
              </a:ext>
            </a:extLst>
          </p:cNvPr>
          <p:cNvSpPr/>
          <p:nvPr/>
        </p:nvSpPr>
        <p:spPr>
          <a:xfrm>
            <a:off x="5518699" y="2877425"/>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2"/>
                </a:solidFill>
              </a:rPr>
              <a:t>F</a:t>
            </a:r>
            <a:endParaRPr sz="1000" dirty="0">
              <a:solidFill>
                <a:schemeClr val="dk2"/>
              </a:solidFill>
            </a:endParaRPr>
          </a:p>
        </p:txBody>
      </p:sp>
      <p:sp>
        <p:nvSpPr>
          <p:cNvPr id="18" name="Google Shape;407;p42">
            <a:extLst>
              <a:ext uri="{FF2B5EF4-FFF2-40B4-BE49-F238E27FC236}">
                <a16:creationId xmlns:a16="http://schemas.microsoft.com/office/drawing/2014/main" id="{E9DC2D6E-FAD5-EF32-BBA8-BFA03F9AB810}"/>
              </a:ext>
            </a:extLst>
          </p:cNvPr>
          <p:cNvSpPr/>
          <p:nvPr/>
        </p:nvSpPr>
        <p:spPr>
          <a:xfrm>
            <a:off x="4958724" y="2605025"/>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D</a:t>
            </a:r>
            <a:endParaRPr sz="1000">
              <a:solidFill>
                <a:schemeClr val="dk2"/>
              </a:solidFill>
            </a:endParaRPr>
          </a:p>
        </p:txBody>
      </p:sp>
      <p:sp>
        <p:nvSpPr>
          <p:cNvPr id="19" name="Google Shape;408;p42">
            <a:extLst>
              <a:ext uri="{FF2B5EF4-FFF2-40B4-BE49-F238E27FC236}">
                <a16:creationId xmlns:a16="http://schemas.microsoft.com/office/drawing/2014/main" id="{2433EB8D-15EF-02F8-1FF9-41D91F7A05E8}"/>
              </a:ext>
            </a:extLst>
          </p:cNvPr>
          <p:cNvSpPr/>
          <p:nvPr/>
        </p:nvSpPr>
        <p:spPr>
          <a:xfrm>
            <a:off x="4958724" y="3117400"/>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D</a:t>
            </a:r>
            <a:endParaRPr sz="1000">
              <a:solidFill>
                <a:schemeClr val="dk2"/>
              </a:solidFill>
            </a:endParaRPr>
          </a:p>
        </p:txBody>
      </p:sp>
      <p:sp>
        <p:nvSpPr>
          <p:cNvPr id="20" name="Google Shape;409;p42">
            <a:extLst>
              <a:ext uri="{FF2B5EF4-FFF2-40B4-BE49-F238E27FC236}">
                <a16:creationId xmlns:a16="http://schemas.microsoft.com/office/drawing/2014/main" id="{8915C428-B33F-4CF8-8E4E-CF8EEFAE2302}"/>
              </a:ext>
            </a:extLst>
          </p:cNvPr>
          <p:cNvSpPr/>
          <p:nvPr/>
        </p:nvSpPr>
        <p:spPr>
          <a:xfrm>
            <a:off x="6050549" y="2605025"/>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chemeClr val="dk2"/>
                </a:solidFill>
              </a:rPr>
              <a:t>D</a:t>
            </a:r>
            <a:endParaRPr sz="1000" dirty="0">
              <a:solidFill>
                <a:schemeClr val="dk2"/>
              </a:solidFill>
            </a:endParaRPr>
          </a:p>
        </p:txBody>
      </p:sp>
      <p:sp>
        <p:nvSpPr>
          <p:cNvPr id="21" name="Google Shape;410;p42">
            <a:extLst>
              <a:ext uri="{FF2B5EF4-FFF2-40B4-BE49-F238E27FC236}">
                <a16:creationId xmlns:a16="http://schemas.microsoft.com/office/drawing/2014/main" id="{563979FF-CD42-BE0F-0B7D-F2C98D4C530D}"/>
              </a:ext>
            </a:extLst>
          </p:cNvPr>
          <p:cNvSpPr/>
          <p:nvPr/>
        </p:nvSpPr>
        <p:spPr>
          <a:xfrm>
            <a:off x="6050549" y="3122063"/>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D</a:t>
            </a:r>
            <a:endParaRPr sz="1000">
              <a:solidFill>
                <a:schemeClr val="dk2"/>
              </a:solidFill>
            </a:endParaRPr>
          </a:p>
        </p:txBody>
      </p:sp>
      <p:cxnSp>
        <p:nvCxnSpPr>
          <p:cNvPr id="22" name="Google Shape;411;p42">
            <a:extLst>
              <a:ext uri="{FF2B5EF4-FFF2-40B4-BE49-F238E27FC236}">
                <a16:creationId xmlns:a16="http://schemas.microsoft.com/office/drawing/2014/main" id="{8B437F6D-5763-51A6-6BB1-757852F30533}"/>
              </a:ext>
            </a:extLst>
          </p:cNvPr>
          <p:cNvCxnSpPr>
            <a:stCxn id="18" idx="3"/>
            <a:endCxn id="17" idx="1"/>
          </p:cNvCxnSpPr>
          <p:nvPr/>
        </p:nvCxnSpPr>
        <p:spPr>
          <a:xfrm>
            <a:off x="5272524" y="2708675"/>
            <a:ext cx="246300" cy="2724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412;p42">
            <a:extLst>
              <a:ext uri="{FF2B5EF4-FFF2-40B4-BE49-F238E27FC236}">
                <a16:creationId xmlns:a16="http://schemas.microsoft.com/office/drawing/2014/main" id="{F25D90C4-4145-743D-1AE1-0B52F5D12EE4}"/>
              </a:ext>
            </a:extLst>
          </p:cNvPr>
          <p:cNvCxnSpPr>
            <a:stCxn id="19" idx="3"/>
            <a:endCxn id="17" idx="1"/>
          </p:cNvCxnSpPr>
          <p:nvPr/>
        </p:nvCxnSpPr>
        <p:spPr>
          <a:xfrm rot="10800000" flipH="1">
            <a:off x="5272524" y="2981050"/>
            <a:ext cx="246300" cy="2400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413;p42">
            <a:extLst>
              <a:ext uri="{FF2B5EF4-FFF2-40B4-BE49-F238E27FC236}">
                <a16:creationId xmlns:a16="http://schemas.microsoft.com/office/drawing/2014/main" id="{3410FDA3-BDA7-2EC5-18D1-CC7F9E8D88A4}"/>
              </a:ext>
            </a:extLst>
          </p:cNvPr>
          <p:cNvCxnSpPr>
            <a:stCxn id="21" idx="1"/>
            <a:endCxn id="17" idx="3"/>
          </p:cNvCxnSpPr>
          <p:nvPr/>
        </p:nvCxnSpPr>
        <p:spPr>
          <a:xfrm rot="10800000">
            <a:off x="5832449" y="2981213"/>
            <a:ext cx="218100" cy="2445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414;p42">
            <a:extLst>
              <a:ext uri="{FF2B5EF4-FFF2-40B4-BE49-F238E27FC236}">
                <a16:creationId xmlns:a16="http://schemas.microsoft.com/office/drawing/2014/main" id="{7D31B857-2F3B-D7EF-4F3E-79E63682A02A}"/>
              </a:ext>
            </a:extLst>
          </p:cNvPr>
          <p:cNvCxnSpPr>
            <a:stCxn id="20" idx="1"/>
            <a:endCxn id="17" idx="3"/>
          </p:cNvCxnSpPr>
          <p:nvPr/>
        </p:nvCxnSpPr>
        <p:spPr>
          <a:xfrm flipH="1">
            <a:off x="5832449" y="2708675"/>
            <a:ext cx="218100" cy="272400"/>
          </a:xfrm>
          <a:prstGeom prst="straightConnector1">
            <a:avLst/>
          </a:prstGeom>
          <a:noFill/>
          <a:ln w="9525" cap="flat" cmpd="sng">
            <a:solidFill>
              <a:schemeClr val="dk2"/>
            </a:solidFill>
            <a:prstDash val="solid"/>
            <a:round/>
            <a:headEnd type="none" w="med" len="med"/>
            <a:tailEnd type="none" w="med" len="med"/>
          </a:ln>
        </p:spPr>
      </p:cxnSp>
      <p:sp>
        <p:nvSpPr>
          <p:cNvPr id="26" name="Google Shape;415;p42">
            <a:extLst>
              <a:ext uri="{FF2B5EF4-FFF2-40B4-BE49-F238E27FC236}">
                <a16:creationId xmlns:a16="http://schemas.microsoft.com/office/drawing/2014/main" id="{69127381-B3DB-1601-537B-F88368F7D8EA}"/>
              </a:ext>
            </a:extLst>
          </p:cNvPr>
          <p:cNvSpPr/>
          <p:nvPr/>
        </p:nvSpPr>
        <p:spPr>
          <a:xfrm>
            <a:off x="8352826" y="3209800"/>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H</a:t>
            </a:r>
            <a:endParaRPr sz="1000">
              <a:solidFill>
                <a:schemeClr val="dk2"/>
              </a:solidFill>
            </a:endParaRPr>
          </a:p>
        </p:txBody>
      </p:sp>
      <p:sp>
        <p:nvSpPr>
          <p:cNvPr id="27" name="Google Shape;416;p42">
            <a:extLst>
              <a:ext uri="{FF2B5EF4-FFF2-40B4-BE49-F238E27FC236}">
                <a16:creationId xmlns:a16="http://schemas.microsoft.com/office/drawing/2014/main" id="{702239DC-CB11-8232-BA81-58BF4BB2586F}"/>
              </a:ext>
            </a:extLst>
          </p:cNvPr>
          <p:cNvSpPr/>
          <p:nvPr/>
        </p:nvSpPr>
        <p:spPr>
          <a:xfrm>
            <a:off x="9617176" y="2595075"/>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H</a:t>
            </a:r>
            <a:endParaRPr sz="1000">
              <a:solidFill>
                <a:schemeClr val="dk2"/>
              </a:solidFill>
            </a:endParaRPr>
          </a:p>
        </p:txBody>
      </p:sp>
      <p:sp>
        <p:nvSpPr>
          <p:cNvPr id="28" name="Google Shape;417;p42">
            <a:extLst>
              <a:ext uri="{FF2B5EF4-FFF2-40B4-BE49-F238E27FC236}">
                <a16:creationId xmlns:a16="http://schemas.microsoft.com/office/drawing/2014/main" id="{347BAB0A-B63A-ACD5-226C-BD9AA7F781C8}"/>
              </a:ext>
            </a:extLst>
          </p:cNvPr>
          <p:cNvSpPr/>
          <p:nvPr/>
        </p:nvSpPr>
        <p:spPr>
          <a:xfrm>
            <a:off x="9375626" y="3283575"/>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H</a:t>
            </a:r>
            <a:endParaRPr sz="1000">
              <a:solidFill>
                <a:schemeClr val="dk2"/>
              </a:solidFill>
            </a:endParaRPr>
          </a:p>
        </p:txBody>
      </p:sp>
      <p:sp>
        <p:nvSpPr>
          <p:cNvPr id="29" name="Google Shape;418;p42">
            <a:extLst>
              <a:ext uri="{FF2B5EF4-FFF2-40B4-BE49-F238E27FC236}">
                <a16:creationId xmlns:a16="http://schemas.microsoft.com/office/drawing/2014/main" id="{6ED48DE3-53CC-E492-03AC-CCE8E0CEEFDA}"/>
              </a:ext>
            </a:extLst>
          </p:cNvPr>
          <p:cNvSpPr/>
          <p:nvPr/>
        </p:nvSpPr>
        <p:spPr>
          <a:xfrm>
            <a:off x="8912076" y="3359025"/>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2"/>
                </a:solidFill>
              </a:rPr>
              <a:t>L</a:t>
            </a:r>
            <a:endParaRPr sz="800">
              <a:solidFill>
                <a:schemeClr val="dk2"/>
              </a:solidFill>
            </a:endParaRPr>
          </a:p>
        </p:txBody>
      </p:sp>
      <p:sp>
        <p:nvSpPr>
          <p:cNvPr id="30" name="Google Shape;419;p42">
            <a:extLst>
              <a:ext uri="{FF2B5EF4-FFF2-40B4-BE49-F238E27FC236}">
                <a16:creationId xmlns:a16="http://schemas.microsoft.com/office/drawing/2014/main" id="{D7A60789-5237-63B4-39D0-B1418C2F5FB1}"/>
              </a:ext>
            </a:extLst>
          </p:cNvPr>
          <p:cNvSpPr/>
          <p:nvPr/>
        </p:nvSpPr>
        <p:spPr>
          <a:xfrm>
            <a:off x="9488701" y="2970975"/>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chemeClr val="dk2"/>
                </a:solidFill>
              </a:rPr>
              <a:t>L</a:t>
            </a:r>
            <a:endParaRPr sz="800">
              <a:solidFill>
                <a:schemeClr val="dk2"/>
              </a:solidFill>
            </a:endParaRPr>
          </a:p>
        </p:txBody>
      </p:sp>
      <p:cxnSp>
        <p:nvCxnSpPr>
          <p:cNvPr id="31" name="Google Shape;420;p42">
            <a:extLst>
              <a:ext uri="{FF2B5EF4-FFF2-40B4-BE49-F238E27FC236}">
                <a16:creationId xmlns:a16="http://schemas.microsoft.com/office/drawing/2014/main" id="{B5244E28-7755-CB3F-766F-C544902828FD}"/>
              </a:ext>
            </a:extLst>
          </p:cNvPr>
          <p:cNvCxnSpPr>
            <a:stCxn id="26" idx="3"/>
            <a:endCxn id="29" idx="1"/>
          </p:cNvCxnSpPr>
          <p:nvPr/>
        </p:nvCxnSpPr>
        <p:spPr>
          <a:xfrm>
            <a:off x="8666626" y="3313450"/>
            <a:ext cx="245400" cy="1176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421;p42">
            <a:extLst>
              <a:ext uri="{FF2B5EF4-FFF2-40B4-BE49-F238E27FC236}">
                <a16:creationId xmlns:a16="http://schemas.microsoft.com/office/drawing/2014/main" id="{40944443-2299-A319-0AF2-22F75E7690A9}"/>
              </a:ext>
            </a:extLst>
          </p:cNvPr>
          <p:cNvCxnSpPr>
            <a:stCxn id="28" idx="1"/>
            <a:endCxn id="29" idx="3"/>
          </p:cNvCxnSpPr>
          <p:nvPr/>
        </p:nvCxnSpPr>
        <p:spPr>
          <a:xfrm flipH="1">
            <a:off x="9130226" y="3387225"/>
            <a:ext cx="245400" cy="438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422;p42">
            <a:extLst>
              <a:ext uri="{FF2B5EF4-FFF2-40B4-BE49-F238E27FC236}">
                <a16:creationId xmlns:a16="http://schemas.microsoft.com/office/drawing/2014/main" id="{3DF86D1B-F2A8-164F-E17A-66AC4F7D34D6}"/>
              </a:ext>
            </a:extLst>
          </p:cNvPr>
          <p:cNvCxnSpPr>
            <a:stCxn id="30" idx="2"/>
            <a:endCxn id="28" idx="0"/>
          </p:cNvCxnSpPr>
          <p:nvPr/>
        </p:nvCxnSpPr>
        <p:spPr>
          <a:xfrm flipH="1">
            <a:off x="9532651" y="3114975"/>
            <a:ext cx="65100" cy="1686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423;p42">
            <a:extLst>
              <a:ext uri="{FF2B5EF4-FFF2-40B4-BE49-F238E27FC236}">
                <a16:creationId xmlns:a16="http://schemas.microsoft.com/office/drawing/2014/main" id="{EEAABB06-5042-76EF-DCF8-1B310639DD05}"/>
              </a:ext>
            </a:extLst>
          </p:cNvPr>
          <p:cNvCxnSpPr>
            <a:stCxn id="27" idx="2"/>
            <a:endCxn id="30" idx="0"/>
          </p:cNvCxnSpPr>
          <p:nvPr/>
        </p:nvCxnSpPr>
        <p:spPr>
          <a:xfrm flipH="1">
            <a:off x="9597676" y="2802375"/>
            <a:ext cx="176400" cy="168600"/>
          </a:xfrm>
          <a:prstGeom prst="straightConnector1">
            <a:avLst/>
          </a:prstGeom>
          <a:noFill/>
          <a:ln w="9525" cap="flat" cmpd="sng">
            <a:solidFill>
              <a:schemeClr val="dk2"/>
            </a:solidFill>
            <a:prstDash val="solid"/>
            <a:round/>
            <a:headEnd type="none" w="med" len="med"/>
            <a:tailEnd type="none" w="med" len="med"/>
          </a:ln>
        </p:spPr>
      </p:cxnSp>
      <p:sp>
        <p:nvSpPr>
          <p:cNvPr id="35" name="Google Shape;424;p42">
            <a:extLst>
              <a:ext uri="{FF2B5EF4-FFF2-40B4-BE49-F238E27FC236}">
                <a16:creationId xmlns:a16="http://schemas.microsoft.com/office/drawing/2014/main" id="{62E749CD-7C15-1DD0-E52D-01492DB96C29}"/>
              </a:ext>
            </a:extLst>
          </p:cNvPr>
          <p:cNvSpPr/>
          <p:nvPr/>
        </p:nvSpPr>
        <p:spPr>
          <a:xfrm>
            <a:off x="8784751" y="2815000"/>
            <a:ext cx="313800" cy="20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rPr>
              <a:t>H</a:t>
            </a:r>
            <a:endParaRPr sz="1000">
              <a:solidFill>
                <a:schemeClr val="dk2"/>
              </a:solidFill>
            </a:endParaRPr>
          </a:p>
        </p:txBody>
      </p:sp>
      <p:cxnSp>
        <p:nvCxnSpPr>
          <p:cNvPr id="36" name="Google Shape;425;p42">
            <a:extLst>
              <a:ext uri="{FF2B5EF4-FFF2-40B4-BE49-F238E27FC236}">
                <a16:creationId xmlns:a16="http://schemas.microsoft.com/office/drawing/2014/main" id="{991C57E3-54A4-63AF-7CDC-75A7A5FEDD3D}"/>
              </a:ext>
            </a:extLst>
          </p:cNvPr>
          <p:cNvCxnSpPr>
            <a:stCxn id="29" idx="0"/>
            <a:endCxn id="35" idx="2"/>
          </p:cNvCxnSpPr>
          <p:nvPr/>
        </p:nvCxnSpPr>
        <p:spPr>
          <a:xfrm rot="10800000">
            <a:off x="8941626" y="3022425"/>
            <a:ext cx="79500" cy="336600"/>
          </a:xfrm>
          <a:prstGeom prst="straightConnector1">
            <a:avLst/>
          </a:prstGeom>
          <a:noFill/>
          <a:ln w="9525" cap="flat" cmpd="sng">
            <a:solidFill>
              <a:schemeClr val="dk2"/>
            </a:solidFill>
            <a:prstDash val="solid"/>
            <a:round/>
            <a:headEnd type="none" w="med" len="med"/>
            <a:tailEnd type="none" w="med" len="med"/>
          </a:ln>
        </p:spPr>
      </p:cxnSp>
      <p:sp>
        <p:nvSpPr>
          <p:cNvPr id="37" name="Google Shape;426;p42">
            <a:extLst>
              <a:ext uri="{FF2B5EF4-FFF2-40B4-BE49-F238E27FC236}">
                <a16:creationId xmlns:a16="http://schemas.microsoft.com/office/drawing/2014/main" id="{CE94F176-EBFE-2E33-1863-400018874867}"/>
              </a:ext>
            </a:extLst>
          </p:cNvPr>
          <p:cNvSpPr/>
          <p:nvPr/>
        </p:nvSpPr>
        <p:spPr>
          <a:xfrm>
            <a:off x="8000977" y="3087400"/>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38" name="Google Shape;427;p42">
            <a:extLst>
              <a:ext uri="{FF2B5EF4-FFF2-40B4-BE49-F238E27FC236}">
                <a16:creationId xmlns:a16="http://schemas.microsoft.com/office/drawing/2014/main" id="{37FBF1CA-7B84-1F1C-2FAE-88607CA848DD}"/>
              </a:ext>
            </a:extLst>
          </p:cNvPr>
          <p:cNvSpPr/>
          <p:nvPr/>
        </p:nvSpPr>
        <p:spPr>
          <a:xfrm>
            <a:off x="8000977" y="3417100"/>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39" name="Google Shape;428;p42">
            <a:extLst>
              <a:ext uri="{FF2B5EF4-FFF2-40B4-BE49-F238E27FC236}">
                <a16:creationId xmlns:a16="http://schemas.microsoft.com/office/drawing/2014/main" id="{53DF9EE3-2D47-B1A0-7CB7-E4B0B228069A}"/>
              </a:ext>
            </a:extLst>
          </p:cNvPr>
          <p:cNvSpPr/>
          <p:nvPr/>
        </p:nvSpPr>
        <p:spPr>
          <a:xfrm>
            <a:off x="8566652" y="2557125"/>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40" name="Google Shape;429;p42">
            <a:extLst>
              <a:ext uri="{FF2B5EF4-FFF2-40B4-BE49-F238E27FC236}">
                <a16:creationId xmlns:a16="http://schemas.microsoft.com/office/drawing/2014/main" id="{5DAF520B-60EB-1A7B-E49E-5CDF35C252E3}"/>
              </a:ext>
            </a:extLst>
          </p:cNvPr>
          <p:cNvSpPr/>
          <p:nvPr/>
        </p:nvSpPr>
        <p:spPr>
          <a:xfrm>
            <a:off x="9021127" y="2557125"/>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41" name="Google Shape;430;p42">
            <a:extLst>
              <a:ext uri="{FF2B5EF4-FFF2-40B4-BE49-F238E27FC236}">
                <a16:creationId xmlns:a16="http://schemas.microsoft.com/office/drawing/2014/main" id="{9D9802FF-5E52-7B6C-FC6A-FD70274F6250}"/>
              </a:ext>
            </a:extLst>
          </p:cNvPr>
          <p:cNvSpPr/>
          <p:nvPr/>
        </p:nvSpPr>
        <p:spPr>
          <a:xfrm>
            <a:off x="9774077" y="2309950"/>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42" name="Google Shape;431;p42">
            <a:extLst>
              <a:ext uri="{FF2B5EF4-FFF2-40B4-BE49-F238E27FC236}">
                <a16:creationId xmlns:a16="http://schemas.microsoft.com/office/drawing/2014/main" id="{1E1F59F4-3579-03FB-8F87-E0E47A894055}"/>
              </a:ext>
            </a:extLst>
          </p:cNvPr>
          <p:cNvSpPr/>
          <p:nvPr/>
        </p:nvSpPr>
        <p:spPr>
          <a:xfrm>
            <a:off x="9839227" y="3363700"/>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sp>
        <p:nvSpPr>
          <p:cNvPr id="43" name="Google Shape;432;p42">
            <a:extLst>
              <a:ext uri="{FF2B5EF4-FFF2-40B4-BE49-F238E27FC236}">
                <a16:creationId xmlns:a16="http://schemas.microsoft.com/office/drawing/2014/main" id="{76B2548C-06E3-08C6-FE3A-F28B974C9706}"/>
              </a:ext>
            </a:extLst>
          </p:cNvPr>
          <p:cNvSpPr/>
          <p:nvPr/>
        </p:nvSpPr>
        <p:spPr>
          <a:xfrm>
            <a:off x="10057327" y="2626725"/>
            <a:ext cx="218100" cy="14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2"/>
                </a:solidFill>
              </a:rPr>
              <a:t>S</a:t>
            </a:r>
            <a:endParaRPr sz="800">
              <a:solidFill>
                <a:schemeClr val="dk2"/>
              </a:solidFill>
            </a:endParaRPr>
          </a:p>
        </p:txBody>
      </p:sp>
      <p:cxnSp>
        <p:nvCxnSpPr>
          <p:cNvPr id="44" name="Google Shape;433;p42">
            <a:extLst>
              <a:ext uri="{FF2B5EF4-FFF2-40B4-BE49-F238E27FC236}">
                <a16:creationId xmlns:a16="http://schemas.microsoft.com/office/drawing/2014/main" id="{69E9B399-2A2B-84CA-30DB-5478C844767F}"/>
              </a:ext>
            </a:extLst>
          </p:cNvPr>
          <p:cNvCxnSpPr>
            <a:stCxn id="37" idx="3"/>
            <a:endCxn id="26" idx="1"/>
          </p:cNvCxnSpPr>
          <p:nvPr/>
        </p:nvCxnSpPr>
        <p:spPr>
          <a:xfrm>
            <a:off x="8219077" y="3159400"/>
            <a:ext cx="133800" cy="1542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34;p42">
            <a:extLst>
              <a:ext uri="{FF2B5EF4-FFF2-40B4-BE49-F238E27FC236}">
                <a16:creationId xmlns:a16="http://schemas.microsoft.com/office/drawing/2014/main" id="{8A46060D-2AE4-38FA-B3FC-FBBA28976040}"/>
              </a:ext>
            </a:extLst>
          </p:cNvPr>
          <p:cNvCxnSpPr>
            <a:stCxn id="38" idx="3"/>
            <a:endCxn id="26" idx="1"/>
          </p:cNvCxnSpPr>
          <p:nvPr/>
        </p:nvCxnSpPr>
        <p:spPr>
          <a:xfrm rot="10800000" flipH="1">
            <a:off x="8219077" y="3313600"/>
            <a:ext cx="133800" cy="1755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35;p42">
            <a:extLst>
              <a:ext uri="{FF2B5EF4-FFF2-40B4-BE49-F238E27FC236}">
                <a16:creationId xmlns:a16="http://schemas.microsoft.com/office/drawing/2014/main" id="{61FEE786-599D-7660-9C3A-E0BE69A15ABD}"/>
              </a:ext>
            </a:extLst>
          </p:cNvPr>
          <p:cNvCxnSpPr>
            <a:stCxn id="35" idx="0"/>
            <a:endCxn id="39" idx="2"/>
          </p:cNvCxnSpPr>
          <p:nvPr/>
        </p:nvCxnSpPr>
        <p:spPr>
          <a:xfrm rot="10800000">
            <a:off x="8675851" y="2701000"/>
            <a:ext cx="265800" cy="1140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36;p42">
            <a:extLst>
              <a:ext uri="{FF2B5EF4-FFF2-40B4-BE49-F238E27FC236}">
                <a16:creationId xmlns:a16="http://schemas.microsoft.com/office/drawing/2014/main" id="{EE059AA2-CC35-2760-37D3-90617E5B7434}"/>
              </a:ext>
            </a:extLst>
          </p:cNvPr>
          <p:cNvCxnSpPr>
            <a:stCxn id="35" idx="0"/>
            <a:endCxn id="40" idx="2"/>
          </p:cNvCxnSpPr>
          <p:nvPr/>
        </p:nvCxnSpPr>
        <p:spPr>
          <a:xfrm rot="10800000" flipH="1">
            <a:off x="8941651" y="2701000"/>
            <a:ext cx="188400" cy="1140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37;p42">
            <a:extLst>
              <a:ext uri="{FF2B5EF4-FFF2-40B4-BE49-F238E27FC236}">
                <a16:creationId xmlns:a16="http://schemas.microsoft.com/office/drawing/2014/main" id="{74E55454-7976-4587-0739-A8B1AFB9307C}"/>
              </a:ext>
            </a:extLst>
          </p:cNvPr>
          <p:cNvCxnSpPr>
            <a:stCxn id="27" idx="0"/>
            <a:endCxn id="41" idx="2"/>
          </p:cNvCxnSpPr>
          <p:nvPr/>
        </p:nvCxnSpPr>
        <p:spPr>
          <a:xfrm rot="10800000" flipH="1">
            <a:off x="9774076" y="2454075"/>
            <a:ext cx="109200" cy="1410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38;p42">
            <a:extLst>
              <a:ext uri="{FF2B5EF4-FFF2-40B4-BE49-F238E27FC236}">
                <a16:creationId xmlns:a16="http://schemas.microsoft.com/office/drawing/2014/main" id="{DF466A04-2563-A7AA-2B99-D257E26C488E}"/>
              </a:ext>
            </a:extLst>
          </p:cNvPr>
          <p:cNvCxnSpPr>
            <a:stCxn id="27" idx="3"/>
            <a:endCxn id="43" idx="1"/>
          </p:cNvCxnSpPr>
          <p:nvPr/>
        </p:nvCxnSpPr>
        <p:spPr>
          <a:xfrm>
            <a:off x="9930976" y="2698725"/>
            <a:ext cx="126300" cy="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439;p42">
            <a:extLst>
              <a:ext uri="{FF2B5EF4-FFF2-40B4-BE49-F238E27FC236}">
                <a16:creationId xmlns:a16="http://schemas.microsoft.com/office/drawing/2014/main" id="{7DF40DB4-720F-92AB-5FD7-C9F438AE7FAA}"/>
              </a:ext>
            </a:extLst>
          </p:cNvPr>
          <p:cNvCxnSpPr>
            <a:stCxn id="28" idx="3"/>
            <a:endCxn id="42" idx="1"/>
          </p:cNvCxnSpPr>
          <p:nvPr/>
        </p:nvCxnSpPr>
        <p:spPr>
          <a:xfrm>
            <a:off x="9689426" y="3387225"/>
            <a:ext cx="149700" cy="48600"/>
          </a:xfrm>
          <a:prstGeom prst="straightConnector1">
            <a:avLst/>
          </a:prstGeom>
          <a:noFill/>
          <a:ln w="9525" cap="flat" cmpd="sng">
            <a:solidFill>
              <a:schemeClr val="dk2"/>
            </a:solidFill>
            <a:prstDash val="solid"/>
            <a:round/>
            <a:headEnd type="none" w="med" len="med"/>
            <a:tailEnd type="none" w="med" len="med"/>
          </a:ln>
        </p:spPr>
      </p:cxnSp>
      <p:sp>
        <p:nvSpPr>
          <p:cNvPr id="51" name="Google Shape;390;p42">
            <a:extLst>
              <a:ext uri="{FF2B5EF4-FFF2-40B4-BE49-F238E27FC236}">
                <a16:creationId xmlns:a16="http://schemas.microsoft.com/office/drawing/2014/main" id="{7484A2A7-9CAE-3F24-4F93-2C07D6C1A3E9}"/>
              </a:ext>
            </a:extLst>
          </p:cNvPr>
          <p:cNvSpPr txBox="1"/>
          <p:nvPr/>
        </p:nvSpPr>
        <p:spPr>
          <a:xfrm>
            <a:off x="1130525" y="3782887"/>
            <a:ext cx="2496600" cy="20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solidFill>
                <a:latin typeface="Arial" panose="020B0604020202020204" pitchFamily="34" charset="0"/>
                <a:cs typeface="Arial" panose="020B0604020202020204" pitchFamily="34" charset="0"/>
              </a:rPr>
              <a:t>3NF</a:t>
            </a:r>
            <a:endParaRPr sz="1800"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chemeClr val="dk2"/>
                </a:solidFill>
                <a:latin typeface="Arial" panose="020B0604020202020204" pitchFamily="34" charset="0"/>
                <a:cs typeface="Arial" panose="020B0604020202020204" pitchFamily="34" charset="0"/>
              </a:rPr>
              <a:t>“normalized”</a:t>
            </a:r>
            <a:endParaRPr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Each piece of information only exists once</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Many tables and joins</a:t>
            </a: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Reusable</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Easy to update</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Complex queries</a:t>
            </a:r>
            <a:endParaRPr sz="1300" dirty="0">
              <a:solidFill>
                <a:schemeClr val="dk2"/>
              </a:solidFill>
              <a:latin typeface="Arial" panose="020B0604020202020204" pitchFamily="34" charset="0"/>
              <a:cs typeface="Arial" panose="020B0604020202020204" pitchFamily="34" charset="0"/>
            </a:endParaRPr>
          </a:p>
        </p:txBody>
      </p:sp>
      <p:sp>
        <p:nvSpPr>
          <p:cNvPr id="52" name="Google Shape;391;p42">
            <a:extLst>
              <a:ext uri="{FF2B5EF4-FFF2-40B4-BE49-F238E27FC236}">
                <a16:creationId xmlns:a16="http://schemas.microsoft.com/office/drawing/2014/main" id="{84307C85-1F68-5774-C44D-E52639181182}"/>
              </a:ext>
            </a:extLst>
          </p:cNvPr>
          <p:cNvSpPr txBox="1"/>
          <p:nvPr/>
        </p:nvSpPr>
        <p:spPr>
          <a:xfrm>
            <a:off x="4567576" y="3782887"/>
            <a:ext cx="2652374" cy="24686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solidFill>
                <a:latin typeface="Arial" panose="020B0604020202020204" pitchFamily="34" charset="0"/>
                <a:cs typeface="Arial" panose="020B0604020202020204" pitchFamily="34" charset="0"/>
              </a:rPr>
              <a:t>Star Schema</a:t>
            </a:r>
            <a:endParaRPr sz="1800"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 dirty="0">
                <a:solidFill>
                  <a:schemeClr val="dk2"/>
                </a:solidFill>
                <a:latin typeface="Arial" panose="020B0604020202020204" pitchFamily="34" charset="0"/>
                <a:cs typeface="Arial" panose="020B0604020202020204" pitchFamily="34" charset="0"/>
              </a:rPr>
              <a:t>“dimensional”</a:t>
            </a:r>
            <a:endParaRPr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“Facts” and “Dimensions”</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Few tables</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Easy to query</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Sometimes complex to update</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Limited reusability</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Good for reporting</a:t>
            </a:r>
            <a:endParaRPr sz="1300" dirty="0">
              <a:solidFill>
                <a:schemeClr val="dk2"/>
              </a:solidFill>
              <a:latin typeface="Arial" panose="020B0604020202020204" pitchFamily="34" charset="0"/>
              <a:cs typeface="Arial" panose="020B0604020202020204" pitchFamily="34" charset="0"/>
            </a:endParaRPr>
          </a:p>
        </p:txBody>
      </p:sp>
      <p:sp>
        <p:nvSpPr>
          <p:cNvPr id="53" name="Google Shape;392;p42">
            <a:extLst>
              <a:ext uri="{FF2B5EF4-FFF2-40B4-BE49-F238E27FC236}">
                <a16:creationId xmlns:a16="http://schemas.microsoft.com/office/drawing/2014/main" id="{23B0FADA-256C-F668-9D32-732F1562BAC5}"/>
              </a:ext>
            </a:extLst>
          </p:cNvPr>
          <p:cNvSpPr txBox="1"/>
          <p:nvPr/>
        </p:nvSpPr>
        <p:spPr>
          <a:xfrm>
            <a:off x="8004626" y="3782887"/>
            <a:ext cx="2847524" cy="2709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solidFill>
                <a:latin typeface="Arial" panose="020B0604020202020204" pitchFamily="34" charset="0"/>
                <a:cs typeface="Arial" panose="020B0604020202020204" pitchFamily="34" charset="0"/>
              </a:rPr>
              <a:t>Data Vault</a:t>
            </a:r>
            <a:endParaRPr sz="1800" dirty="0">
              <a:solidFill>
                <a:schemeClr val="accent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 dirty="0">
                <a:solidFill>
                  <a:schemeClr val="dk2"/>
                </a:solidFill>
                <a:latin typeface="Arial" panose="020B0604020202020204" pitchFamily="34" charset="0"/>
                <a:cs typeface="Arial" panose="020B0604020202020204" pitchFamily="34" charset="0"/>
              </a:rPr>
              <a:t>“DV” and “DV2.0”</a:t>
            </a:r>
            <a:endParaRPr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“Hubs”, “Links”, and “Satellites”</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Very large number of tables and joins</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Easy to update (insert-only)</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Highly complex queries</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GB" sz="1300" dirty="0">
                <a:solidFill>
                  <a:schemeClr val="dk2"/>
                </a:solidFill>
                <a:latin typeface="Arial" panose="020B0604020202020204" pitchFamily="34" charset="0"/>
                <a:cs typeface="Arial" panose="020B0604020202020204" pitchFamily="34" charset="0"/>
              </a:rPr>
              <a:t>Self-historizing</a:t>
            </a:r>
            <a:endParaRPr sz="1300" dirty="0">
              <a:solidFill>
                <a:schemeClr val="dk2"/>
              </a:solidFill>
              <a:latin typeface="Arial" panose="020B0604020202020204" pitchFamily="34" charset="0"/>
              <a:cs typeface="Arial" panose="020B0604020202020204" pitchFamily="34" charset="0"/>
            </a:endParaRPr>
          </a:p>
          <a:p>
            <a:pPr marL="431800" lvl="0" indent="-285750" algn="l" rtl="0">
              <a:spcBef>
                <a:spcPts val="0"/>
              </a:spcBef>
              <a:spcAft>
                <a:spcPts val="0"/>
              </a:spcAft>
              <a:buClr>
                <a:schemeClr val="dk2"/>
              </a:buClr>
              <a:buSzPts val="1300"/>
              <a:buFont typeface="Arial" panose="020B0604020202020204" pitchFamily="34" charset="0"/>
              <a:buChar char="•"/>
            </a:pPr>
            <a:r>
              <a:rPr lang="en" sz="1300" dirty="0">
                <a:solidFill>
                  <a:schemeClr val="dk2"/>
                </a:solidFill>
                <a:latin typeface="Arial" panose="020B0604020202020204" pitchFamily="34" charset="0"/>
                <a:cs typeface="Arial" panose="020B0604020202020204" pitchFamily="34" charset="0"/>
              </a:rPr>
              <a:t>Works well with automation</a:t>
            </a:r>
            <a:endParaRPr sz="1300" dirty="0">
              <a:solidFill>
                <a:schemeClr val="dk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B241477-91E2-78EF-413B-609D44C32208}"/>
              </a:ext>
            </a:extLst>
          </p:cNvPr>
          <p:cNvSpPr txBox="1"/>
          <p:nvPr/>
        </p:nvSpPr>
        <p:spPr>
          <a:xfrm>
            <a:off x="617823" y="1912343"/>
            <a:ext cx="2324100" cy="400110"/>
          </a:xfrm>
          <a:prstGeom prst="rect">
            <a:avLst/>
          </a:prstGeom>
          <a:noFill/>
        </p:spPr>
        <p:txBody>
          <a:bodyPr wrap="square" rtlCol="0">
            <a:spAutoFit/>
          </a:bodyPr>
          <a:lstStyle/>
          <a:p>
            <a:r>
              <a:rPr lang="en-GB" sz="2000" dirty="0"/>
              <a:t>Some examples:</a:t>
            </a:r>
            <a:endParaRPr lang="en-FI" sz="2000" dirty="0"/>
          </a:p>
        </p:txBody>
      </p:sp>
    </p:spTree>
    <p:extLst>
      <p:ext uri="{BB962C8B-B14F-4D97-AF65-F5344CB8AC3E}">
        <p14:creationId xmlns:p14="http://schemas.microsoft.com/office/powerpoint/2010/main" val="3395809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994F-D71F-55EB-3D55-097F2DB303F8}"/>
              </a:ext>
            </a:extLst>
          </p:cNvPr>
          <p:cNvSpPr>
            <a:spLocks noGrp="1"/>
          </p:cNvSpPr>
          <p:nvPr>
            <p:ph type="title"/>
          </p:nvPr>
        </p:nvSpPr>
        <p:spPr/>
        <p:txBody>
          <a:bodyPr/>
          <a:lstStyle/>
          <a:p>
            <a:r>
              <a:rPr lang="en-GB" dirty="0"/>
              <a:t>Logical model example: star schema</a:t>
            </a:r>
            <a:endParaRPr lang="en-FI" dirty="0"/>
          </a:p>
        </p:txBody>
      </p:sp>
      <p:pic>
        <p:nvPicPr>
          <p:cNvPr id="5" name="Picture 4">
            <a:extLst>
              <a:ext uri="{FF2B5EF4-FFF2-40B4-BE49-F238E27FC236}">
                <a16:creationId xmlns:a16="http://schemas.microsoft.com/office/drawing/2014/main" id="{0E15F16C-521B-AD0E-B80E-4B79359CBE38}"/>
              </a:ext>
            </a:extLst>
          </p:cNvPr>
          <p:cNvPicPr>
            <a:picLocks noChangeAspect="1"/>
          </p:cNvPicPr>
          <p:nvPr/>
        </p:nvPicPr>
        <p:blipFill>
          <a:blip r:embed="rId2"/>
          <a:stretch>
            <a:fillRect/>
          </a:stretch>
        </p:blipFill>
        <p:spPr>
          <a:xfrm>
            <a:off x="1492250" y="1485900"/>
            <a:ext cx="8837881" cy="4707615"/>
          </a:xfrm>
          <a:prstGeom prst="rect">
            <a:avLst/>
          </a:prstGeom>
          <a:ln>
            <a:solidFill>
              <a:schemeClr val="tx2"/>
            </a:solidFill>
          </a:ln>
        </p:spPr>
      </p:pic>
      <p:sp>
        <p:nvSpPr>
          <p:cNvPr id="3" name="Arrow: Right 2">
            <a:extLst>
              <a:ext uri="{FF2B5EF4-FFF2-40B4-BE49-F238E27FC236}">
                <a16:creationId xmlns:a16="http://schemas.microsoft.com/office/drawing/2014/main" id="{C174D99F-5CA3-FF9B-B6E0-4BDDC550ED5D}"/>
              </a:ext>
            </a:extLst>
          </p:cNvPr>
          <p:cNvSpPr/>
          <p:nvPr/>
        </p:nvSpPr>
        <p:spPr>
          <a:xfrm rot="19789302">
            <a:off x="152331" y="4000210"/>
            <a:ext cx="2216150" cy="812800"/>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Note: glossary links</a:t>
            </a:r>
            <a:endParaRPr lang="en-FI" sz="1600" dirty="0"/>
          </a:p>
        </p:txBody>
      </p:sp>
      <p:sp>
        <p:nvSpPr>
          <p:cNvPr id="4" name="TextBox 3">
            <a:extLst>
              <a:ext uri="{FF2B5EF4-FFF2-40B4-BE49-F238E27FC236}">
                <a16:creationId xmlns:a16="http://schemas.microsoft.com/office/drawing/2014/main" id="{4F002D4A-C54E-591E-C9E3-8D5A16B4F139}"/>
              </a:ext>
            </a:extLst>
          </p:cNvPr>
          <p:cNvSpPr txBox="1"/>
          <p:nvPr/>
        </p:nvSpPr>
        <p:spPr>
          <a:xfrm>
            <a:off x="1492250" y="4483953"/>
            <a:ext cx="1771787" cy="830997"/>
          </a:xfrm>
          <a:prstGeom prst="rect">
            <a:avLst/>
          </a:prstGeom>
          <a:noFill/>
        </p:spPr>
        <p:txBody>
          <a:bodyPr wrap="square" rtlCol="0">
            <a:spAutoFit/>
          </a:bodyPr>
          <a:lstStyle/>
          <a:p>
            <a:r>
              <a:rPr lang="en-GB" sz="1600" dirty="0">
                <a:solidFill>
                  <a:schemeClr val="accent2"/>
                </a:solidFill>
              </a:rPr>
              <a:t>“What is this technical object ABOUT?”</a:t>
            </a:r>
            <a:endParaRPr lang="en-FI" sz="1600" dirty="0">
              <a:solidFill>
                <a:schemeClr val="accent2"/>
              </a:solidFill>
            </a:endParaRPr>
          </a:p>
        </p:txBody>
      </p:sp>
    </p:spTree>
    <p:extLst>
      <p:ext uri="{BB962C8B-B14F-4D97-AF65-F5344CB8AC3E}">
        <p14:creationId xmlns:p14="http://schemas.microsoft.com/office/powerpoint/2010/main" val="25419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8F2A-6BC3-1E8E-B992-FD3D35D1F2A6}"/>
              </a:ext>
            </a:extLst>
          </p:cNvPr>
          <p:cNvSpPr>
            <a:spLocks noGrp="1"/>
          </p:cNvSpPr>
          <p:nvPr>
            <p:ph type="title"/>
          </p:nvPr>
        </p:nvSpPr>
        <p:spPr/>
        <p:txBody>
          <a:bodyPr/>
          <a:lstStyle/>
          <a:p>
            <a:r>
              <a:rPr lang="en-GB" dirty="0"/>
              <a:t>Connecting the Product and its context</a:t>
            </a:r>
            <a:endParaRPr lang="en-FI" dirty="0"/>
          </a:p>
        </p:txBody>
      </p:sp>
      <p:pic>
        <p:nvPicPr>
          <p:cNvPr id="5" name="Picture 4" descr="A diagram of a payment method&#10;&#10;AI-generated content may be incorrect.">
            <a:extLst>
              <a:ext uri="{FF2B5EF4-FFF2-40B4-BE49-F238E27FC236}">
                <a16:creationId xmlns:a16="http://schemas.microsoft.com/office/drawing/2014/main" id="{42C5569C-5FC4-F017-19A5-3310184951B7}"/>
              </a:ext>
            </a:extLst>
          </p:cNvPr>
          <p:cNvPicPr>
            <a:picLocks noChangeAspect="1"/>
          </p:cNvPicPr>
          <p:nvPr/>
        </p:nvPicPr>
        <p:blipFill>
          <a:blip r:embed="rId2"/>
          <a:stretch>
            <a:fillRect/>
          </a:stretch>
        </p:blipFill>
        <p:spPr>
          <a:xfrm>
            <a:off x="838200" y="1879599"/>
            <a:ext cx="5559496" cy="3910441"/>
          </a:xfrm>
          <a:prstGeom prst="rect">
            <a:avLst/>
          </a:prstGeom>
        </p:spPr>
      </p:pic>
      <p:sp>
        <p:nvSpPr>
          <p:cNvPr id="6" name="TextBox 5">
            <a:extLst>
              <a:ext uri="{FF2B5EF4-FFF2-40B4-BE49-F238E27FC236}">
                <a16:creationId xmlns:a16="http://schemas.microsoft.com/office/drawing/2014/main" id="{F7DA78DE-A597-881D-B317-5A94356D4909}"/>
              </a:ext>
            </a:extLst>
          </p:cNvPr>
          <p:cNvSpPr txBox="1"/>
          <p:nvPr/>
        </p:nvSpPr>
        <p:spPr>
          <a:xfrm>
            <a:off x="2273301" y="5742318"/>
            <a:ext cx="2927350" cy="369332"/>
          </a:xfrm>
          <a:prstGeom prst="rect">
            <a:avLst/>
          </a:prstGeom>
          <a:noFill/>
        </p:spPr>
        <p:txBody>
          <a:bodyPr wrap="square" rtlCol="0">
            <a:spAutoFit/>
          </a:bodyPr>
          <a:lstStyle/>
          <a:p>
            <a:pPr algn="ctr"/>
            <a:r>
              <a:rPr lang="en-GB" dirty="0"/>
              <a:t>Domain conceptual model</a:t>
            </a:r>
            <a:endParaRPr lang="en-FI" dirty="0"/>
          </a:p>
        </p:txBody>
      </p:sp>
      <p:sp>
        <p:nvSpPr>
          <p:cNvPr id="7" name="Rectangle: Rounded Corners 6">
            <a:extLst>
              <a:ext uri="{FF2B5EF4-FFF2-40B4-BE49-F238E27FC236}">
                <a16:creationId xmlns:a16="http://schemas.microsoft.com/office/drawing/2014/main" id="{F21C88F3-4833-8BBC-817B-8C9AD0989C55}"/>
              </a:ext>
            </a:extLst>
          </p:cNvPr>
          <p:cNvSpPr/>
          <p:nvPr/>
        </p:nvSpPr>
        <p:spPr>
          <a:xfrm>
            <a:off x="7159625" y="3628283"/>
            <a:ext cx="1968500" cy="1098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Data Product</a:t>
            </a:r>
            <a:endParaRPr lang="en-FI" dirty="0"/>
          </a:p>
        </p:txBody>
      </p:sp>
      <p:cxnSp>
        <p:nvCxnSpPr>
          <p:cNvPr id="9" name="Straight Arrow Connector 8">
            <a:extLst>
              <a:ext uri="{FF2B5EF4-FFF2-40B4-BE49-F238E27FC236}">
                <a16:creationId xmlns:a16="http://schemas.microsoft.com/office/drawing/2014/main" id="{D37878FE-A9D8-7776-A943-0990D43661E1}"/>
              </a:ext>
            </a:extLst>
          </p:cNvPr>
          <p:cNvCxnSpPr>
            <a:cxnSpLocks/>
            <a:stCxn id="25" idx="3"/>
          </p:cNvCxnSpPr>
          <p:nvPr/>
        </p:nvCxnSpPr>
        <p:spPr>
          <a:xfrm>
            <a:off x="3695700" y="5071553"/>
            <a:ext cx="3384550" cy="392722"/>
          </a:xfrm>
          <a:prstGeom prst="straightConnector1">
            <a:avLst/>
          </a:prstGeom>
          <a:ln w="38100">
            <a:prstDash val="sysDash"/>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0C1A1579-F451-6069-4A78-0969FEF85ED3}"/>
              </a:ext>
            </a:extLst>
          </p:cNvPr>
          <p:cNvCxnSpPr>
            <a:cxnSpLocks/>
          </p:cNvCxnSpPr>
          <p:nvPr/>
        </p:nvCxnSpPr>
        <p:spPr>
          <a:xfrm>
            <a:off x="5251450" y="3079750"/>
            <a:ext cx="1812854" cy="2076450"/>
          </a:xfrm>
          <a:prstGeom prst="straightConnector1">
            <a:avLst/>
          </a:prstGeom>
          <a:ln w="38100">
            <a:prstDash val="sysDash"/>
            <a:tailEnd type="triangle"/>
          </a:ln>
        </p:spPr>
        <p:style>
          <a:lnRef idx="3">
            <a:schemeClr val="accent4"/>
          </a:lnRef>
          <a:fillRef idx="0">
            <a:schemeClr val="accent4"/>
          </a:fillRef>
          <a:effectRef idx="2">
            <a:schemeClr val="accent4"/>
          </a:effectRef>
          <a:fontRef idx="minor">
            <a:schemeClr val="tx1"/>
          </a:fontRef>
        </p:style>
      </p:cxnSp>
      <p:sp>
        <p:nvSpPr>
          <p:cNvPr id="14" name="Rectangle: Rounded Corners 13">
            <a:extLst>
              <a:ext uri="{FF2B5EF4-FFF2-40B4-BE49-F238E27FC236}">
                <a16:creationId xmlns:a16="http://schemas.microsoft.com/office/drawing/2014/main" id="{6639456C-E40A-5DE1-3EC1-19A3E6633AC0}"/>
              </a:ext>
            </a:extLst>
          </p:cNvPr>
          <p:cNvSpPr/>
          <p:nvPr/>
        </p:nvSpPr>
        <p:spPr>
          <a:xfrm>
            <a:off x="6564348" y="1889782"/>
            <a:ext cx="4368800" cy="10010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600" dirty="0"/>
              <a:t>Which orders are awaiting payment confirmation?</a:t>
            </a:r>
          </a:p>
        </p:txBody>
      </p:sp>
      <p:sp>
        <p:nvSpPr>
          <p:cNvPr id="15" name="Rectangle 14">
            <a:extLst>
              <a:ext uri="{FF2B5EF4-FFF2-40B4-BE49-F238E27FC236}">
                <a16:creationId xmlns:a16="http://schemas.microsoft.com/office/drawing/2014/main" id="{5C57A9B2-3BDE-73DD-DB12-A10EAD8FD6E1}"/>
              </a:ext>
            </a:extLst>
          </p:cNvPr>
          <p:cNvSpPr/>
          <p:nvPr/>
        </p:nvSpPr>
        <p:spPr>
          <a:xfrm>
            <a:off x="7377148" y="1642131"/>
            <a:ext cx="2743200" cy="3937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Business questions</a:t>
            </a:r>
            <a:endParaRPr lang="en-FI" dirty="0"/>
          </a:p>
        </p:txBody>
      </p:sp>
      <p:sp>
        <p:nvSpPr>
          <p:cNvPr id="20" name="Arrow: Down 19">
            <a:extLst>
              <a:ext uri="{FF2B5EF4-FFF2-40B4-BE49-F238E27FC236}">
                <a16:creationId xmlns:a16="http://schemas.microsoft.com/office/drawing/2014/main" id="{DA5596A7-35C4-096D-4980-2A3B13CB4704}"/>
              </a:ext>
            </a:extLst>
          </p:cNvPr>
          <p:cNvSpPr/>
          <p:nvPr/>
        </p:nvSpPr>
        <p:spPr>
          <a:xfrm>
            <a:off x="7969250" y="2890839"/>
            <a:ext cx="349250" cy="6715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24" name="Rectangle: Rounded Corners 23">
            <a:extLst>
              <a:ext uri="{FF2B5EF4-FFF2-40B4-BE49-F238E27FC236}">
                <a16:creationId xmlns:a16="http://schemas.microsoft.com/office/drawing/2014/main" id="{4A0A958F-2927-8EE0-4670-8EF82228E8FA}"/>
              </a:ext>
            </a:extLst>
          </p:cNvPr>
          <p:cNvSpPr/>
          <p:nvPr/>
        </p:nvSpPr>
        <p:spPr>
          <a:xfrm>
            <a:off x="3924300" y="2390311"/>
            <a:ext cx="1568450" cy="689439"/>
          </a:xfrm>
          <a:prstGeom prst="round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FI"/>
          </a:p>
        </p:txBody>
      </p:sp>
      <p:sp>
        <p:nvSpPr>
          <p:cNvPr id="25" name="Rectangle: Rounded Corners 24">
            <a:extLst>
              <a:ext uri="{FF2B5EF4-FFF2-40B4-BE49-F238E27FC236}">
                <a16:creationId xmlns:a16="http://schemas.microsoft.com/office/drawing/2014/main" id="{A7373D9C-9309-4223-50D9-6C040FBA49FE}"/>
              </a:ext>
            </a:extLst>
          </p:cNvPr>
          <p:cNvSpPr/>
          <p:nvPr/>
        </p:nvSpPr>
        <p:spPr>
          <a:xfrm>
            <a:off x="2127250" y="4726833"/>
            <a:ext cx="1568450" cy="689439"/>
          </a:xfrm>
          <a:prstGeom prst="round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FI"/>
          </a:p>
        </p:txBody>
      </p:sp>
      <p:pic>
        <p:nvPicPr>
          <p:cNvPr id="27" name="Picture 26">
            <a:extLst>
              <a:ext uri="{FF2B5EF4-FFF2-40B4-BE49-F238E27FC236}">
                <a16:creationId xmlns:a16="http://schemas.microsoft.com/office/drawing/2014/main" id="{E5F60A70-25B2-1E23-25E1-153846094F34}"/>
              </a:ext>
            </a:extLst>
          </p:cNvPr>
          <p:cNvPicPr>
            <a:picLocks noChangeAspect="1"/>
          </p:cNvPicPr>
          <p:nvPr/>
        </p:nvPicPr>
        <p:blipFill>
          <a:blip r:embed="rId3"/>
          <a:stretch>
            <a:fillRect/>
          </a:stretch>
        </p:blipFill>
        <p:spPr>
          <a:xfrm>
            <a:off x="7181850" y="4951840"/>
            <a:ext cx="1924050" cy="1024871"/>
          </a:xfrm>
          <a:prstGeom prst="rect">
            <a:avLst/>
          </a:prstGeom>
          <a:ln>
            <a:solidFill>
              <a:schemeClr val="tx2"/>
            </a:solidFill>
          </a:ln>
        </p:spPr>
      </p:pic>
      <p:cxnSp>
        <p:nvCxnSpPr>
          <p:cNvPr id="29" name="Straight Connector 28">
            <a:extLst>
              <a:ext uri="{FF2B5EF4-FFF2-40B4-BE49-F238E27FC236}">
                <a16:creationId xmlns:a16="http://schemas.microsoft.com/office/drawing/2014/main" id="{D78A64D0-5323-6852-3CF8-4090C3A7506A}"/>
              </a:ext>
            </a:extLst>
          </p:cNvPr>
          <p:cNvCxnSpPr>
            <a:stCxn id="7" idx="2"/>
            <a:endCxn id="27" idx="0"/>
          </p:cNvCxnSpPr>
          <p:nvPr/>
        </p:nvCxnSpPr>
        <p:spPr>
          <a:xfrm>
            <a:off x="8143875" y="4726833"/>
            <a:ext cx="0" cy="225007"/>
          </a:xfrm>
          <a:prstGeom prst="line">
            <a:avLst/>
          </a:prstGeom>
        </p:spPr>
        <p:style>
          <a:lnRef idx="2">
            <a:schemeClr val="accent4"/>
          </a:lnRef>
          <a:fillRef idx="0">
            <a:schemeClr val="accent4"/>
          </a:fillRef>
          <a:effectRef idx="1">
            <a:schemeClr val="accent4"/>
          </a:effectRef>
          <a:fontRef idx="minor">
            <a:schemeClr val="tx1"/>
          </a:fontRef>
        </p:style>
      </p:cxnSp>
      <p:sp>
        <p:nvSpPr>
          <p:cNvPr id="31" name="TextBox 30">
            <a:extLst>
              <a:ext uri="{FF2B5EF4-FFF2-40B4-BE49-F238E27FC236}">
                <a16:creationId xmlns:a16="http://schemas.microsoft.com/office/drawing/2014/main" id="{92106C3A-5EC0-AC6A-D8BE-170F3D597EBB}"/>
              </a:ext>
            </a:extLst>
          </p:cNvPr>
          <p:cNvSpPr txBox="1"/>
          <p:nvPr/>
        </p:nvSpPr>
        <p:spPr>
          <a:xfrm>
            <a:off x="6715126" y="5985437"/>
            <a:ext cx="2857498" cy="369332"/>
          </a:xfrm>
          <a:prstGeom prst="rect">
            <a:avLst/>
          </a:prstGeom>
          <a:noFill/>
        </p:spPr>
        <p:txBody>
          <a:bodyPr wrap="square" rtlCol="0">
            <a:spAutoFit/>
          </a:bodyPr>
          <a:lstStyle/>
          <a:p>
            <a:pPr algn="ctr"/>
            <a:r>
              <a:rPr lang="en-GB" dirty="0"/>
              <a:t>Data Product logical model</a:t>
            </a:r>
            <a:endParaRPr lang="en-FI" dirty="0"/>
          </a:p>
        </p:txBody>
      </p:sp>
    </p:spTree>
    <p:extLst>
      <p:ext uri="{BB962C8B-B14F-4D97-AF65-F5344CB8AC3E}">
        <p14:creationId xmlns:p14="http://schemas.microsoft.com/office/powerpoint/2010/main" val="137771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07849-05B6-8B5E-34C3-313A8A3D6332}"/>
              </a:ext>
            </a:extLst>
          </p:cNvPr>
          <p:cNvSpPr>
            <a:spLocks noGrp="1"/>
          </p:cNvSpPr>
          <p:nvPr>
            <p:ph type="title"/>
          </p:nvPr>
        </p:nvSpPr>
        <p:spPr/>
        <p:txBody>
          <a:bodyPr/>
          <a:lstStyle/>
          <a:p>
            <a:r>
              <a:rPr lang="en-GB" dirty="0"/>
              <a:t>Data Mesh basics</a:t>
            </a:r>
            <a:endParaRPr lang="en-FI" dirty="0"/>
          </a:p>
        </p:txBody>
      </p:sp>
      <p:sp>
        <p:nvSpPr>
          <p:cNvPr id="5" name="Content Placeholder 4">
            <a:extLst>
              <a:ext uri="{FF2B5EF4-FFF2-40B4-BE49-F238E27FC236}">
                <a16:creationId xmlns:a16="http://schemas.microsoft.com/office/drawing/2014/main" id="{8432E67B-8C15-FF78-E7E4-1DFE3CB2EA9C}"/>
              </a:ext>
            </a:extLst>
          </p:cNvPr>
          <p:cNvSpPr>
            <a:spLocks noGrp="1"/>
          </p:cNvSpPr>
          <p:nvPr>
            <p:ph idx="1"/>
          </p:nvPr>
        </p:nvSpPr>
        <p:spPr/>
        <p:txBody>
          <a:bodyPr anchor="ctr"/>
          <a:lstStyle/>
          <a:p>
            <a:r>
              <a:rPr lang="en-GB" dirty="0"/>
              <a:t>General idea</a:t>
            </a:r>
          </a:p>
          <a:p>
            <a:r>
              <a:rPr lang="en-GB" dirty="0"/>
              <a:t>Four pillars of Data Mesh according to Dehghani</a:t>
            </a:r>
          </a:p>
          <a:p>
            <a:r>
              <a:rPr lang="en-GB" dirty="0"/>
              <a:t>Domains and domain teams</a:t>
            </a:r>
          </a:p>
          <a:p>
            <a:r>
              <a:rPr lang="en-GB" dirty="0"/>
              <a:t>Data products</a:t>
            </a:r>
          </a:p>
          <a:p>
            <a:r>
              <a:rPr lang="en-GB" dirty="0"/>
              <a:t>The interoperability challenge</a:t>
            </a:r>
            <a:endParaRPr lang="en-FI" dirty="0"/>
          </a:p>
        </p:txBody>
      </p:sp>
    </p:spTree>
    <p:extLst>
      <p:ext uri="{BB962C8B-B14F-4D97-AF65-F5344CB8AC3E}">
        <p14:creationId xmlns:p14="http://schemas.microsoft.com/office/powerpoint/2010/main" val="2440214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CB6EB-D224-27CB-F817-8B50EA712B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66F68C-16B9-B308-E429-863134F3E85F}"/>
              </a:ext>
            </a:extLst>
          </p:cNvPr>
          <p:cNvSpPr>
            <a:spLocks noGrp="1"/>
          </p:cNvSpPr>
          <p:nvPr>
            <p:ph type="title"/>
          </p:nvPr>
        </p:nvSpPr>
        <p:spPr/>
        <p:txBody>
          <a:bodyPr/>
          <a:lstStyle/>
          <a:p>
            <a:r>
              <a:rPr lang="en-GB" dirty="0"/>
              <a:t>Ensuring semantic interoperability at the domain boundary</a:t>
            </a:r>
            <a:endParaRPr lang="en-FI" dirty="0"/>
          </a:p>
        </p:txBody>
      </p:sp>
      <p:sp>
        <p:nvSpPr>
          <p:cNvPr id="5" name="Text Placeholder 4">
            <a:extLst>
              <a:ext uri="{FF2B5EF4-FFF2-40B4-BE49-F238E27FC236}">
                <a16:creationId xmlns:a16="http://schemas.microsoft.com/office/drawing/2014/main" id="{A00CD59A-1B2D-93E8-2685-5CDE9AE47C18}"/>
              </a:ext>
            </a:extLst>
          </p:cNvPr>
          <p:cNvSpPr>
            <a:spLocks noGrp="1"/>
          </p:cNvSpPr>
          <p:nvPr>
            <p:ph type="body" idx="1"/>
          </p:nvPr>
        </p:nvSpPr>
        <p:spPr/>
        <p:txBody>
          <a:bodyPr/>
          <a:lstStyle/>
          <a:p>
            <a:endParaRPr lang="en-FI" dirty="0"/>
          </a:p>
        </p:txBody>
      </p:sp>
    </p:spTree>
    <p:extLst>
      <p:ext uri="{BB962C8B-B14F-4D97-AF65-F5344CB8AC3E}">
        <p14:creationId xmlns:p14="http://schemas.microsoft.com/office/powerpoint/2010/main" val="3366982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02E3D-F376-A577-E09B-CD6F9DE972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B158E2-536C-8E47-5684-C3839FD9EE1A}"/>
              </a:ext>
            </a:extLst>
          </p:cNvPr>
          <p:cNvSpPr>
            <a:spLocks noGrp="1"/>
          </p:cNvSpPr>
          <p:nvPr>
            <p:ph type="title"/>
          </p:nvPr>
        </p:nvSpPr>
        <p:spPr/>
        <p:txBody>
          <a:bodyPr/>
          <a:lstStyle/>
          <a:p>
            <a:r>
              <a:rPr lang="en-GB" dirty="0"/>
              <a:t>Ensuring semantic interoperability at the domain boundary</a:t>
            </a:r>
            <a:endParaRPr lang="en-FI" dirty="0"/>
          </a:p>
        </p:txBody>
      </p:sp>
      <p:sp>
        <p:nvSpPr>
          <p:cNvPr id="5" name="Content Placeholder 4">
            <a:extLst>
              <a:ext uri="{FF2B5EF4-FFF2-40B4-BE49-F238E27FC236}">
                <a16:creationId xmlns:a16="http://schemas.microsoft.com/office/drawing/2014/main" id="{612C7957-2CEA-467F-4F2A-1A581E46E8C7}"/>
              </a:ext>
            </a:extLst>
          </p:cNvPr>
          <p:cNvSpPr>
            <a:spLocks noGrp="1"/>
          </p:cNvSpPr>
          <p:nvPr>
            <p:ph idx="1"/>
          </p:nvPr>
        </p:nvSpPr>
        <p:spPr>
          <a:xfrm>
            <a:off x="838200" y="1917701"/>
            <a:ext cx="10515600" cy="4259262"/>
          </a:xfrm>
        </p:spPr>
        <p:txBody>
          <a:bodyPr anchor="ctr"/>
          <a:lstStyle/>
          <a:p>
            <a:r>
              <a:rPr lang="en-GB" dirty="0"/>
              <a:t>Exposing metadata from domains and data products</a:t>
            </a:r>
          </a:p>
          <a:p>
            <a:r>
              <a:rPr lang="en-GB" dirty="0"/>
              <a:t>Data contract basics</a:t>
            </a:r>
          </a:p>
          <a:p>
            <a:r>
              <a:rPr lang="en-GB" dirty="0"/>
              <a:t>Domain glossaries vs. shared enterprise glossaries</a:t>
            </a:r>
          </a:p>
          <a:p>
            <a:r>
              <a:rPr lang="en-GB" dirty="0"/>
              <a:t>Dealing with polysemes</a:t>
            </a:r>
            <a:endParaRPr lang="en-FI" dirty="0"/>
          </a:p>
        </p:txBody>
      </p:sp>
    </p:spTree>
    <p:extLst>
      <p:ext uri="{BB962C8B-B14F-4D97-AF65-F5344CB8AC3E}">
        <p14:creationId xmlns:p14="http://schemas.microsoft.com/office/powerpoint/2010/main" val="2738969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D83F-DBB6-9F27-4F53-08BA5CAAE34C}"/>
            </a:ext>
          </a:extLst>
        </p:cNvPr>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4E7ED098-FD01-2AB0-2164-64E23DE508D1}"/>
              </a:ext>
            </a:extLst>
          </p:cNvPr>
          <p:cNvSpPr/>
          <p:nvPr/>
        </p:nvSpPr>
        <p:spPr>
          <a:xfrm>
            <a:off x="4075113" y="3971726"/>
            <a:ext cx="2279650" cy="185935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solidFill>
                  <a:prstClr val="white"/>
                </a:solidFill>
                <a:latin typeface="Aptos" panose="02110004020202020204"/>
              </a:rPr>
              <a:t>Domain</a:t>
            </a:r>
            <a:endParaRPr lang="en-FI" sz="2000" dirty="0">
              <a:solidFill>
                <a:prstClr val="white"/>
              </a:solidFill>
              <a:latin typeface="Aptos" panose="02110004020202020204"/>
            </a:endParaRPr>
          </a:p>
        </p:txBody>
      </p:sp>
      <p:sp>
        <p:nvSpPr>
          <p:cNvPr id="28" name="Rectangle: Rounded Corners 27">
            <a:extLst>
              <a:ext uri="{FF2B5EF4-FFF2-40B4-BE49-F238E27FC236}">
                <a16:creationId xmlns:a16="http://schemas.microsoft.com/office/drawing/2014/main" id="{CF9101BD-73EA-B934-757D-F23D504E822B}"/>
              </a:ext>
            </a:extLst>
          </p:cNvPr>
          <p:cNvSpPr/>
          <p:nvPr/>
        </p:nvSpPr>
        <p:spPr>
          <a:xfrm>
            <a:off x="8574088" y="5283399"/>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solidFill>
                  <a:prstClr val="white"/>
                </a:solidFill>
                <a:latin typeface="Aptos" panose="02110004020202020204"/>
              </a:rPr>
              <a:t>Domain</a:t>
            </a:r>
            <a:endParaRPr lang="en-FI" sz="1200" dirty="0">
              <a:solidFill>
                <a:prstClr val="white"/>
              </a:solidFill>
              <a:latin typeface="Aptos" panose="02110004020202020204"/>
            </a:endParaRPr>
          </a:p>
        </p:txBody>
      </p:sp>
      <p:sp>
        <p:nvSpPr>
          <p:cNvPr id="25" name="Rectangle: Rounded Corners 24">
            <a:extLst>
              <a:ext uri="{FF2B5EF4-FFF2-40B4-BE49-F238E27FC236}">
                <a16:creationId xmlns:a16="http://schemas.microsoft.com/office/drawing/2014/main" id="{72484A6D-F36C-7FDB-8F8D-1B42CA674C39}"/>
              </a:ext>
            </a:extLst>
          </p:cNvPr>
          <p:cNvSpPr/>
          <p:nvPr/>
        </p:nvSpPr>
        <p:spPr>
          <a:xfrm>
            <a:off x="8574088" y="3182937"/>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solidFill>
                  <a:prstClr val="white"/>
                </a:solidFill>
                <a:latin typeface="Aptos" panose="02110004020202020204"/>
              </a:rPr>
              <a:t>Domain</a:t>
            </a:r>
            <a:endParaRPr lang="en-FI" sz="1200" dirty="0">
              <a:solidFill>
                <a:prstClr val="white"/>
              </a:solidFill>
              <a:latin typeface="Aptos" panose="02110004020202020204"/>
            </a:endParaRPr>
          </a:p>
        </p:txBody>
      </p:sp>
      <p:sp>
        <p:nvSpPr>
          <p:cNvPr id="2" name="Title 1">
            <a:extLst>
              <a:ext uri="{FF2B5EF4-FFF2-40B4-BE49-F238E27FC236}">
                <a16:creationId xmlns:a16="http://schemas.microsoft.com/office/drawing/2014/main" id="{9F5C410C-2612-EDD4-6462-73454914AC71}"/>
              </a:ext>
            </a:extLst>
          </p:cNvPr>
          <p:cNvSpPr>
            <a:spLocks noGrp="1"/>
          </p:cNvSpPr>
          <p:nvPr>
            <p:ph type="title"/>
          </p:nvPr>
        </p:nvSpPr>
        <p:spPr/>
        <p:txBody>
          <a:bodyPr/>
          <a:lstStyle/>
          <a:p>
            <a:r>
              <a:rPr lang="en-US" dirty="0"/>
              <a:t>Recap: the interoperability challenge</a:t>
            </a:r>
          </a:p>
        </p:txBody>
      </p:sp>
      <p:sp>
        <p:nvSpPr>
          <p:cNvPr id="10" name="Rectangle: Rounded Corners 9">
            <a:extLst>
              <a:ext uri="{FF2B5EF4-FFF2-40B4-BE49-F238E27FC236}">
                <a16:creationId xmlns:a16="http://schemas.microsoft.com/office/drawing/2014/main" id="{F42BDE17-92AF-6DB5-3E92-C0771306F652}"/>
              </a:ext>
            </a:extLst>
          </p:cNvPr>
          <p:cNvSpPr/>
          <p:nvPr/>
        </p:nvSpPr>
        <p:spPr>
          <a:xfrm>
            <a:off x="5691188" y="434260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1" name="Rectangle: Rounded Corners 10">
            <a:extLst>
              <a:ext uri="{FF2B5EF4-FFF2-40B4-BE49-F238E27FC236}">
                <a16:creationId xmlns:a16="http://schemas.microsoft.com/office/drawing/2014/main" id="{2EEDD18E-A278-8DFB-B61F-2D4E1ABB8420}"/>
              </a:ext>
            </a:extLst>
          </p:cNvPr>
          <p:cNvSpPr/>
          <p:nvPr/>
        </p:nvSpPr>
        <p:spPr>
          <a:xfrm>
            <a:off x="5691188" y="472995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2" name="Rectangle: Rounded Corners 11">
            <a:extLst>
              <a:ext uri="{FF2B5EF4-FFF2-40B4-BE49-F238E27FC236}">
                <a16:creationId xmlns:a16="http://schemas.microsoft.com/office/drawing/2014/main" id="{B80700A1-9EFB-9BCE-D0F2-02D9418D5EF2}"/>
              </a:ext>
            </a:extLst>
          </p:cNvPr>
          <p:cNvSpPr/>
          <p:nvPr/>
        </p:nvSpPr>
        <p:spPr>
          <a:xfrm>
            <a:off x="5691188" y="5117305"/>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3" name="Rectangle: Rounded Corners 12">
            <a:extLst>
              <a:ext uri="{FF2B5EF4-FFF2-40B4-BE49-F238E27FC236}">
                <a16:creationId xmlns:a16="http://schemas.microsoft.com/office/drawing/2014/main" id="{DAED416F-4ED3-5743-1029-E0CE83336804}"/>
              </a:ext>
            </a:extLst>
          </p:cNvPr>
          <p:cNvSpPr/>
          <p:nvPr/>
        </p:nvSpPr>
        <p:spPr>
          <a:xfrm>
            <a:off x="9431338" y="338454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88D70155-BF1F-0A4E-56C6-452FE023844B}"/>
              </a:ext>
            </a:extLst>
          </p:cNvPr>
          <p:cNvSpPr/>
          <p:nvPr/>
        </p:nvSpPr>
        <p:spPr>
          <a:xfrm>
            <a:off x="9431338" y="361314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2C367FAF-4F45-5F02-8255-E29C8FA697D6}"/>
              </a:ext>
            </a:extLst>
          </p:cNvPr>
          <p:cNvSpPr/>
          <p:nvPr/>
        </p:nvSpPr>
        <p:spPr>
          <a:xfrm>
            <a:off x="9431338" y="3852068"/>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202DF87F-0EA3-EE03-380F-29ACA39B02A9}"/>
              </a:ext>
            </a:extLst>
          </p:cNvPr>
          <p:cNvSpPr/>
          <p:nvPr/>
        </p:nvSpPr>
        <p:spPr>
          <a:xfrm>
            <a:off x="9488488" y="5506243"/>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6B0AE9FC-32EB-0696-9FE1-D66C4EE51BC9}"/>
              </a:ext>
            </a:extLst>
          </p:cNvPr>
          <p:cNvSpPr/>
          <p:nvPr/>
        </p:nvSpPr>
        <p:spPr>
          <a:xfrm>
            <a:off x="9488488" y="5734843"/>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294D70C4-FA49-39CE-0D2A-57E96B20CABE}"/>
              </a:ext>
            </a:extLst>
          </p:cNvPr>
          <p:cNvSpPr/>
          <p:nvPr/>
        </p:nvSpPr>
        <p:spPr>
          <a:xfrm>
            <a:off x="9488488" y="5973762"/>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cxnSp>
        <p:nvCxnSpPr>
          <p:cNvPr id="30" name="Straight Connector 29">
            <a:extLst>
              <a:ext uri="{FF2B5EF4-FFF2-40B4-BE49-F238E27FC236}">
                <a16:creationId xmlns:a16="http://schemas.microsoft.com/office/drawing/2014/main" id="{EE8A328B-BD75-E9C6-2E0C-4B5DC3AA5054}"/>
              </a:ext>
            </a:extLst>
          </p:cNvPr>
          <p:cNvCxnSpPr>
            <a:cxnSpLocks/>
            <a:stCxn id="10" idx="3"/>
          </p:cNvCxnSpPr>
          <p:nvPr/>
        </p:nvCxnSpPr>
        <p:spPr>
          <a:xfrm flipV="1">
            <a:off x="7094538" y="3711574"/>
            <a:ext cx="1479550" cy="808831"/>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id="{BC719835-EC88-EF02-D5D6-A30B6B18011F}"/>
              </a:ext>
            </a:extLst>
          </p:cNvPr>
          <p:cNvCxnSpPr>
            <a:cxnSpLocks/>
            <a:stCxn id="12" idx="3"/>
            <a:endCxn id="28" idx="1"/>
          </p:cNvCxnSpPr>
          <p:nvPr/>
        </p:nvCxnSpPr>
        <p:spPr>
          <a:xfrm>
            <a:off x="7094538" y="5295105"/>
            <a:ext cx="1479550" cy="507406"/>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sp>
        <p:nvSpPr>
          <p:cNvPr id="4" name="TextBox 3">
            <a:extLst>
              <a:ext uri="{FF2B5EF4-FFF2-40B4-BE49-F238E27FC236}">
                <a16:creationId xmlns:a16="http://schemas.microsoft.com/office/drawing/2014/main" id="{841886D6-1B2C-383C-A690-B121B9692579}"/>
              </a:ext>
            </a:extLst>
          </p:cNvPr>
          <p:cNvSpPr txBox="1"/>
          <p:nvPr/>
        </p:nvSpPr>
        <p:spPr>
          <a:xfrm>
            <a:off x="7418388" y="3852068"/>
            <a:ext cx="641350" cy="584775"/>
          </a:xfrm>
          <a:prstGeom prst="rect">
            <a:avLst/>
          </a:prstGeom>
          <a:solidFill>
            <a:schemeClr val="bg1"/>
          </a:solidFill>
        </p:spPr>
        <p:txBody>
          <a:bodyPr wrap="square" rtlCol="0" anchor="ctr">
            <a:spAutoFit/>
          </a:bodyPr>
          <a:lstStyle/>
          <a:p>
            <a:pPr algn="ctr"/>
            <a:r>
              <a:rPr lang="en-GB" sz="3200" dirty="0">
                <a:solidFill>
                  <a:srgbClr val="C00000"/>
                </a:solidFill>
              </a:rPr>
              <a:t>?</a:t>
            </a:r>
            <a:endParaRPr lang="en-FI" sz="3200" dirty="0">
              <a:solidFill>
                <a:srgbClr val="C00000"/>
              </a:solidFill>
            </a:endParaRPr>
          </a:p>
        </p:txBody>
      </p:sp>
      <p:sp>
        <p:nvSpPr>
          <p:cNvPr id="5" name="TextBox 4">
            <a:extLst>
              <a:ext uri="{FF2B5EF4-FFF2-40B4-BE49-F238E27FC236}">
                <a16:creationId xmlns:a16="http://schemas.microsoft.com/office/drawing/2014/main" id="{1A476549-AFBE-6D1A-EBFD-81CADA8765AC}"/>
              </a:ext>
            </a:extLst>
          </p:cNvPr>
          <p:cNvSpPr txBox="1"/>
          <p:nvPr/>
        </p:nvSpPr>
        <p:spPr>
          <a:xfrm>
            <a:off x="7475538" y="5180517"/>
            <a:ext cx="641350" cy="584775"/>
          </a:xfrm>
          <a:prstGeom prst="rect">
            <a:avLst/>
          </a:prstGeom>
          <a:solidFill>
            <a:schemeClr val="bg1"/>
          </a:solidFill>
        </p:spPr>
        <p:txBody>
          <a:bodyPr wrap="square" rtlCol="0" anchor="ctr">
            <a:spAutoFit/>
          </a:bodyPr>
          <a:lstStyle/>
          <a:p>
            <a:pPr algn="ctr"/>
            <a:r>
              <a:rPr lang="en-GB" sz="3200" dirty="0">
                <a:solidFill>
                  <a:srgbClr val="C00000"/>
                </a:solidFill>
              </a:rPr>
              <a:t>?</a:t>
            </a:r>
            <a:endParaRPr lang="en-FI" sz="3200" dirty="0">
              <a:solidFill>
                <a:srgbClr val="C00000"/>
              </a:solidFill>
            </a:endParaRPr>
          </a:p>
        </p:txBody>
      </p:sp>
      <p:sp>
        <p:nvSpPr>
          <p:cNvPr id="6" name="TextBox 5">
            <a:extLst>
              <a:ext uri="{FF2B5EF4-FFF2-40B4-BE49-F238E27FC236}">
                <a16:creationId xmlns:a16="http://schemas.microsoft.com/office/drawing/2014/main" id="{3D625854-8053-69EE-305B-8B5B4B7EBEF3}"/>
              </a:ext>
            </a:extLst>
          </p:cNvPr>
          <p:cNvSpPr txBox="1"/>
          <p:nvPr/>
        </p:nvSpPr>
        <p:spPr>
          <a:xfrm>
            <a:off x="6392863" y="2900360"/>
            <a:ext cx="1936750" cy="646331"/>
          </a:xfrm>
          <a:prstGeom prst="rect">
            <a:avLst/>
          </a:prstGeom>
          <a:noFill/>
        </p:spPr>
        <p:txBody>
          <a:bodyPr wrap="square" rtlCol="0">
            <a:spAutoFit/>
          </a:bodyPr>
          <a:lstStyle/>
          <a:p>
            <a:r>
              <a:rPr lang="en-GB" dirty="0">
                <a:solidFill>
                  <a:srgbClr val="C00000"/>
                </a:solidFill>
              </a:rPr>
              <a:t>Technical interoperability</a:t>
            </a:r>
            <a:endParaRPr lang="en-FI" dirty="0">
              <a:solidFill>
                <a:srgbClr val="C00000"/>
              </a:solidFill>
            </a:endParaRPr>
          </a:p>
        </p:txBody>
      </p:sp>
      <p:sp>
        <p:nvSpPr>
          <p:cNvPr id="7" name="TextBox 6">
            <a:extLst>
              <a:ext uri="{FF2B5EF4-FFF2-40B4-BE49-F238E27FC236}">
                <a16:creationId xmlns:a16="http://schemas.microsoft.com/office/drawing/2014/main" id="{0960F96F-E054-CA4B-06FE-4E0CFD400A1C}"/>
              </a:ext>
            </a:extLst>
          </p:cNvPr>
          <p:cNvSpPr txBox="1"/>
          <p:nvPr/>
        </p:nvSpPr>
        <p:spPr>
          <a:xfrm>
            <a:off x="6096000" y="1725503"/>
            <a:ext cx="1936750" cy="646331"/>
          </a:xfrm>
          <a:prstGeom prst="rect">
            <a:avLst/>
          </a:prstGeom>
          <a:noFill/>
        </p:spPr>
        <p:txBody>
          <a:bodyPr wrap="square" rtlCol="0">
            <a:spAutoFit/>
          </a:bodyPr>
          <a:lstStyle/>
          <a:p>
            <a:r>
              <a:rPr lang="en-GB" dirty="0">
                <a:solidFill>
                  <a:srgbClr val="C00000"/>
                </a:solidFill>
              </a:rPr>
              <a:t>Semantic interoperability</a:t>
            </a:r>
            <a:endParaRPr lang="en-FI" dirty="0">
              <a:solidFill>
                <a:srgbClr val="C00000"/>
              </a:solidFill>
            </a:endParaRPr>
          </a:p>
        </p:txBody>
      </p:sp>
      <p:cxnSp>
        <p:nvCxnSpPr>
          <p:cNvPr id="29" name="Straight Connector 28">
            <a:extLst>
              <a:ext uri="{FF2B5EF4-FFF2-40B4-BE49-F238E27FC236}">
                <a16:creationId xmlns:a16="http://schemas.microsoft.com/office/drawing/2014/main" id="{CF623066-18C5-7249-6A18-3D9A0DE3AFEC}"/>
              </a:ext>
            </a:extLst>
          </p:cNvPr>
          <p:cNvCxnSpPr>
            <a:cxnSpLocks/>
          </p:cNvCxnSpPr>
          <p:nvPr/>
        </p:nvCxnSpPr>
        <p:spPr>
          <a:xfrm flipH="1">
            <a:off x="7015163" y="3571997"/>
            <a:ext cx="196850" cy="770608"/>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3838FC8-71D5-39D1-E850-C4587B3EDF1E}"/>
              </a:ext>
            </a:extLst>
          </p:cNvPr>
          <p:cNvCxnSpPr>
            <a:cxnSpLocks/>
            <a:stCxn id="6" idx="2"/>
            <a:endCxn id="25" idx="1"/>
          </p:cNvCxnSpPr>
          <p:nvPr/>
        </p:nvCxnSpPr>
        <p:spPr>
          <a:xfrm>
            <a:off x="7361238" y="3546691"/>
            <a:ext cx="1212850" cy="155358"/>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E9A2FEED-461A-81DD-7C75-9F9147B10D23}"/>
              </a:ext>
            </a:extLst>
          </p:cNvPr>
          <p:cNvSpPr/>
          <p:nvPr/>
        </p:nvSpPr>
        <p:spPr>
          <a:xfrm>
            <a:off x="4333875" y="2735261"/>
            <a:ext cx="1762125" cy="69373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Domain language</a:t>
            </a:r>
            <a:endParaRPr lang="en-FI" dirty="0"/>
          </a:p>
        </p:txBody>
      </p:sp>
      <p:cxnSp>
        <p:nvCxnSpPr>
          <p:cNvPr id="44" name="Straight Connector 43">
            <a:extLst>
              <a:ext uri="{FF2B5EF4-FFF2-40B4-BE49-F238E27FC236}">
                <a16:creationId xmlns:a16="http://schemas.microsoft.com/office/drawing/2014/main" id="{0CA47599-0C42-3040-DF50-F5C70BFD398E}"/>
              </a:ext>
            </a:extLst>
          </p:cNvPr>
          <p:cNvCxnSpPr>
            <a:cxnSpLocks/>
            <a:stCxn id="42" idx="4"/>
            <a:endCxn id="31" idx="0"/>
          </p:cNvCxnSpPr>
          <p:nvPr/>
        </p:nvCxnSpPr>
        <p:spPr>
          <a:xfrm>
            <a:off x="5214938" y="3429000"/>
            <a:ext cx="0" cy="542726"/>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6A3E2F96-C80D-3380-D361-76BCEF797B18}"/>
              </a:ext>
            </a:extLst>
          </p:cNvPr>
          <p:cNvSpPr/>
          <p:nvPr/>
        </p:nvSpPr>
        <p:spPr>
          <a:xfrm>
            <a:off x="8493125" y="2289965"/>
            <a:ext cx="1304925" cy="54611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Domain language</a:t>
            </a:r>
            <a:endParaRPr lang="en-FI" sz="1200" dirty="0"/>
          </a:p>
        </p:txBody>
      </p:sp>
      <p:cxnSp>
        <p:nvCxnSpPr>
          <p:cNvPr id="48" name="Straight Connector 47">
            <a:extLst>
              <a:ext uri="{FF2B5EF4-FFF2-40B4-BE49-F238E27FC236}">
                <a16:creationId xmlns:a16="http://schemas.microsoft.com/office/drawing/2014/main" id="{7C6A9E21-DBE8-6D10-9C55-DD259BE98A1D}"/>
              </a:ext>
            </a:extLst>
          </p:cNvPr>
          <p:cNvCxnSpPr>
            <a:cxnSpLocks/>
            <a:stCxn id="47" idx="4"/>
            <a:endCxn id="25" idx="0"/>
          </p:cNvCxnSpPr>
          <p:nvPr/>
        </p:nvCxnSpPr>
        <p:spPr>
          <a:xfrm>
            <a:off x="9145588" y="2836084"/>
            <a:ext cx="0" cy="346853"/>
          </a:xfrm>
          <a:prstGeom prst="line">
            <a:avLst/>
          </a:prstGeom>
          <a:ln w="127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25CD483-884F-D070-336F-A6DE4A00000B}"/>
              </a:ext>
            </a:extLst>
          </p:cNvPr>
          <p:cNvCxnSpPr>
            <a:cxnSpLocks/>
            <a:endCxn id="42" idx="7"/>
          </p:cNvCxnSpPr>
          <p:nvPr/>
        </p:nvCxnSpPr>
        <p:spPr>
          <a:xfrm flipH="1">
            <a:off x="5837943" y="2357634"/>
            <a:ext cx="958145" cy="479223"/>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DB2EF8E-AEF7-6619-690A-D34CCE636CD4}"/>
              </a:ext>
            </a:extLst>
          </p:cNvPr>
          <p:cNvCxnSpPr>
            <a:cxnSpLocks/>
            <a:endCxn id="47" idx="2"/>
          </p:cNvCxnSpPr>
          <p:nvPr/>
        </p:nvCxnSpPr>
        <p:spPr>
          <a:xfrm>
            <a:off x="6935346" y="2345233"/>
            <a:ext cx="1557779" cy="217792"/>
          </a:xfrm>
          <a:prstGeom prst="line">
            <a:avLst/>
          </a:prstGeom>
          <a:ln w="9525">
            <a:solidFill>
              <a:srgbClr val="C00000"/>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65" name="Diagram 64">
            <a:extLst>
              <a:ext uri="{FF2B5EF4-FFF2-40B4-BE49-F238E27FC236}">
                <a16:creationId xmlns:a16="http://schemas.microsoft.com/office/drawing/2014/main" id="{D43BFC53-AADF-24ED-0F61-5DC854D1DE25}"/>
              </a:ext>
            </a:extLst>
          </p:cNvPr>
          <p:cNvGraphicFramePr/>
          <p:nvPr/>
        </p:nvGraphicFramePr>
        <p:xfrm>
          <a:off x="501649" y="2952845"/>
          <a:ext cx="3343276" cy="2132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05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D0D5-57BE-8CC2-53F8-F0CD31DED640}"/>
              </a:ext>
            </a:extLst>
          </p:cNvPr>
          <p:cNvSpPr>
            <a:spLocks noGrp="1"/>
          </p:cNvSpPr>
          <p:nvPr>
            <p:ph type="title"/>
          </p:nvPr>
        </p:nvSpPr>
        <p:spPr/>
        <p:txBody>
          <a:bodyPr/>
          <a:lstStyle/>
          <a:p>
            <a:r>
              <a:rPr lang="en-GB" dirty="0"/>
              <a:t>Data Product Definition = collection of metadata</a:t>
            </a:r>
            <a:endParaRPr lang="en-US" dirty="0"/>
          </a:p>
        </p:txBody>
      </p:sp>
      <p:sp>
        <p:nvSpPr>
          <p:cNvPr id="4" name="Rectangle: Rounded Corners 3">
            <a:extLst>
              <a:ext uri="{FF2B5EF4-FFF2-40B4-BE49-F238E27FC236}">
                <a16:creationId xmlns:a16="http://schemas.microsoft.com/office/drawing/2014/main" id="{39429201-36B9-7D2B-FBA3-26042593F0F0}"/>
              </a:ext>
            </a:extLst>
          </p:cNvPr>
          <p:cNvSpPr/>
          <p:nvPr/>
        </p:nvSpPr>
        <p:spPr>
          <a:xfrm>
            <a:off x="4987924" y="2649523"/>
            <a:ext cx="2216149" cy="67945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Metadata</a:t>
            </a:r>
          </a:p>
        </p:txBody>
      </p:sp>
      <p:sp>
        <p:nvSpPr>
          <p:cNvPr id="5" name="Rectangle: Rounded Corners 4">
            <a:extLst>
              <a:ext uri="{FF2B5EF4-FFF2-40B4-BE49-F238E27FC236}">
                <a16:creationId xmlns:a16="http://schemas.microsoft.com/office/drawing/2014/main" id="{8DD98C84-FF86-C774-1A89-1400376AA1B1}"/>
              </a:ext>
            </a:extLst>
          </p:cNvPr>
          <p:cNvSpPr/>
          <p:nvPr/>
        </p:nvSpPr>
        <p:spPr>
          <a:xfrm>
            <a:off x="4741862" y="1670052"/>
            <a:ext cx="2708275" cy="85089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solidFill>
                  <a:schemeClr val="bg1"/>
                </a:solidFill>
              </a:rPr>
              <a:t>DATA PRODUCT</a:t>
            </a:r>
          </a:p>
        </p:txBody>
      </p:sp>
      <p:sp>
        <p:nvSpPr>
          <p:cNvPr id="6" name="Rectangle: Rounded Corners 5">
            <a:extLst>
              <a:ext uri="{FF2B5EF4-FFF2-40B4-BE49-F238E27FC236}">
                <a16:creationId xmlns:a16="http://schemas.microsoft.com/office/drawing/2014/main" id="{FA802EAA-CE24-E95B-53E6-001002B3CEC7}"/>
              </a:ext>
            </a:extLst>
          </p:cNvPr>
          <p:cNvSpPr/>
          <p:nvPr/>
        </p:nvSpPr>
        <p:spPr>
          <a:xfrm>
            <a:off x="2317750" y="3590925"/>
            <a:ext cx="2216149" cy="67945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Business metadata</a:t>
            </a:r>
          </a:p>
        </p:txBody>
      </p:sp>
      <p:sp>
        <p:nvSpPr>
          <p:cNvPr id="7" name="Rectangle: Rounded Corners 6">
            <a:extLst>
              <a:ext uri="{FF2B5EF4-FFF2-40B4-BE49-F238E27FC236}">
                <a16:creationId xmlns:a16="http://schemas.microsoft.com/office/drawing/2014/main" id="{AA4BE582-9810-8E04-E100-9A65E40799EB}"/>
              </a:ext>
            </a:extLst>
          </p:cNvPr>
          <p:cNvSpPr/>
          <p:nvPr/>
        </p:nvSpPr>
        <p:spPr>
          <a:xfrm>
            <a:off x="7804153" y="3590925"/>
            <a:ext cx="2216149" cy="67945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Technical metadata</a:t>
            </a:r>
          </a:p>
        </p:txBody>
      </p:sp>
      <p:cxnSp>
        <p:nvCxnSpPr>
          <p:cNvPr id="8" name="Straight Connector 7">
            <a:extLst>
              <a:ext uri="{FF2B5EF4-FFF2-40B4-BE49-F238E27FC236}">
                <a16:creationId xmlns:a16="http://schemas.microsoft.com/office/drawing/2014/main" id="{2DB4DAB4-9A62-9548-9965-95DC650E9690}"/>
              </a:ext>
            </a:extLst>
          </p:cNvPr>
          <p:cNvCxnSpPr>
            <a:stCxn id="5" idx="2"/>
            <a:endCxn id="4" idx="0"/>
          </p:cNvCxnSpPr>
          <p:nvPr/>
        </p:nvCxnSpPr>
        <p:spPr>
          <a:xfrm flipH="1">
            <a:off x="6095999" y="2520950"/>
            <a:ext cx="1" cy="128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10">
            <a:extLst>
              <a:ext uri="{FF2B5EF4-FFF2-40B4-BE49-F238E27FC236}">
                <a16:creationId xmlns:a16="http://schemas.microsoft.com/office/drawing/2014/main" id="{2E820144-E917-A284-1C7D-CEF6788A43D6}"/>
              </a:ext>
            </a:extLst>
          </p:cNvPr>
          <p:cNvCxnSpPr>
            <a:cxnSpLocks/>
            <a:stCxn id="4" idx="2"/>
            <a:endCxn id="6" idx="0"/>
          </p:cNvCxnSpPr>
          <p:nvPr/>
        </p:nvCxnSpPr>
        <p:spPr>
          <a:xfrm rot="5400000">
            <a:off x="4629937" y="2124862"/>
            <a:ext cx="261951" cy="2670174"/>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0" name="Straight Connector 10">
            <a:extLst>
              <a:ext uri="{FF2B5EF4-FFF2-40B4-BE49-F238E27FC236}">
                <a16:creationId xmlns:a16="http://schemas.microsoft.com/office/drawing/2014/main" id="{50F48E12-CC04-1063-3C68-EFB3A9AEFA21}"/>
              </a:ext>
            </a:extLst>
          </p:cNvPr>
          <p:cNvCxnSpPr>
            <a:cxnSpLocks/>
            <a:stCxn id="4" idx="2"/>
            <a:endCxn id="7" idx="0"/>
          </p:cNvCxnSpPr>
          <p:nvPr/>
        </p:nvCxnSpPr>
        <p:spPr>
          <a:xfrm rot="16200000" flipH="1">
            <a:off x="7373138" y="2051834"/>
            <a:ext cx="261951" cy="2816229"/>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D9419BE-AA7E-74DA-F099-E4AD6E7B5C3C}"/>
              </a:ext>
            </a:extLst>
          </p:cNvPr>
          <p:cNvSpPr/>
          <p:nvPr/>
        </p:nvSpPr>
        <p:spPr>
          <a:xfrm>
            <a:off x="1346201" y="44862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Use</a:t>
            </a:r>
            <a:r>
              <a:rPr lang="fi-FI" sz="1400" dirty="0"/>
              <a:t> </a:t>
            </a:r>
            <a:r>
              <a:rPr lang="fi-FI" sz="1400" dirty="0" err="1"/>
              <a:t>cases</a:t>
            </a:r>
            <a:r>
              <a:rPr lang="fi-FI" sz="1400" dirty="0"/>
              <a:t> &amp; </a:t>
            </a:r>
            <a:r>
              <a:rPr lang="fi-FI" sz="1400" dirty="0" err="1"/>
              <a:t>users</a:t>
            </a:r>
            <a:endParaRPr lang="fi-FI" sz="1400" dirty="0"/>
          </a:p>
        </p:txBody>
      </p:sp>
      <p:sp>
        <p:nvSpPr>
          <p:cNvPr id="12" name="Rectangle: Rounded Corners 11">
            <a:extLst>
              <a:ext uri="{FF2B5EF4-FFF2-40B4-BE49-F238E27FC236}">
                <a16:creationId xmlns:a16="http://schemas.microsoft.com/office/drawing/2014/main" id="{4F841066-AA86-A1F2-5E02-7AF5DE2F2D88}"/>
              </a:ext>
            </a:extLst>
          </p:cNvPr>
          <p:cNvSpPr/>
          <p:nvPr/>
        </p:nvSpPr>
        <p:spPr>
          <a:xfrm>
            <a:off x="1346201" y="506411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Ownership</a:t>
            </a:r>
            <a:r>
              <a:rPr lang="fi-FI" sz="1400" dirty="0"/>
              <a:t> &amp; </a:t>
            </a:r>
            <a:r>
              <a:rPr lang="fi-FI" sz="1400" dirty="0" err="1"/>
              <a:t>responsibilities</a:t>
            </a:r>
            <a:endParaRPr lang="fi-FI" sz="1400" dirty="0"/>
          </a:p>
        </p:txBody>
      </p:sp>
      <p:sp>
        <p:nvSpPr>
          <p:cNvPr id="13" name="Rectangle: Rounded Corners 12">
            <a:extLst>
              <a:ext uri="{FF2B5EF4-FFF2-40B4-BE49-F238E27FC236}">
                <a16:creationId xmlns:a16="http://schemas.microsoft.com/office/drawing/2014/main" id="{FD890371-0A16-FA2D-5828-C077E54986F7}"/>
              </a:ext>
            </a:extLst>
          </p:cNvPr>
          <p:cNvSpPr/>
          <p:nvPr/>
        </p:nvSpPr>
        <p:spPr>
          <a:xfrm>
            <a:off x="3613149" y="44862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a:t>Business </a:t>
            </a:r>
            <a:r>
              <a:rPr lang="fi-FI" sz="1400" dirty="0" err="1"/>
              <a:t>logic</a:t>
            </a:r>
            <a:endParaRPr lang="fi-FI" sz="1400" dirty="0"/>
          </a:p>
        </p:txBody>
      </p:sp>
      <p:sp>
        <p:nvSpPr>
          <p:cNvPr id="14" name="Rectangle: Rounded Corners 13">
            <a:extLst>
              <a:ext uri="{FF2B5EF4-FFF2-40B4-BE49-F238E27FC236}">
                <a16:creationId xmlns:a16="http://schemas.microsoft.com/office/drawing/2014/main" id="{BFD025EB-E3FD-9EC9-2B06-E5F5F5A50A84}"/>
              </a:ext>
            </a:extLst>
          </p:cNvPr>
          <p:cNvSpPr/>
          <p:nvPr/>
        </p:nvSpPr>
        <p:spPr>
          <a:xfrm>
            <a:off x="3613149" y="506411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Rules</a:t>
            </a:r>
            <a:r>
              <a:rPr lang="fi-FI" sz="1400" dirty="0"/>
              <a:t> &amp; </a:t>
            </a:r>
            <a:r>
              <a:rPr lang="fi-FI" sz="1400" dirty="0" err="1"/>
              <a:t>policies</a:t>
            </a:r>
            <a:endParaRPr lang="fi-FI" sz="1400" dirty="0"/>
          </a:p>
        </p:txBody>
      </p:sp>
      <p:sp>
        <p:nvSpPr>
          <p:cNvPr id="15" name="Rectangle: Rounded Corners 14">
            <a:extLst>
              <a:ext uri="{FF2B5EF4-FFF2-40B4-BE49-F238E27FC236}">
                <a16:creationId xmlns:a16="http://schemas.microsoft.com/office/drawing/2014/main" id="{38B05F33-0BEB-707E-82D8-BDE3D4662077}"/>
              </a:ext>
            </a:extLst>
          </p:cNvPr>
          <p:cNvSpPr/>
          <p:nvPr/>
        </p:nvSpPr>
        <p:spPr>
          <a:xfrm>
            <a:off x="1346201" y="56419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Semantic</a:t>
            </a:r>
            <a:r>
              <a:rPr lang="fi-FI" sz="1400" dirty="0"/>
              <a:t> </a:t>
            </a:r>
            <a:r>
              <a:rPr lang="fi-FI" sz="1400" dirty="0" err="1"/>
              <a:t>content</a:t>
            </a:r>
            <a:endParaRPr lang="fi-FI" sz="1400" dirty="0"/>
          </a:p>
        </p:txBody>
      </p:sp>
      <p:cxnSp>
        <p:nvCxnSpPr>
          <p:cNvPr id="16" name="Straight Connector 10">
            <a:extLst>
              <a:ext uri="{FF2B5EF4-FFF2-40B4-BE49-F238E27FC236}">
                <a16:creationId xmlns:a16="http://schemas.microsoft.com/office/drawing/2014/main" id="{92638A06-7F0E-662C-F975-2EAD6B674D91}"/>
              </a:ext>
            </a:extLst>
          </p:cNvPr>
          <p:cNvCxnSpPr>
            <a:cxnSpLocks/>
            <a:stCxn id="6" idx="2"/>
            <a:endCxn id="11" idx="3"/>
          </p:cNvCxnSpPr>
          <p:nvPr/>
        </p:nvCxnSpPr>
        <p:spPr>
          <a:xfrm rot="5400000">
            <a:off x="3106344" y="4396183"/>
            <a:ext cx="445289" cy="19367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7" name="Straight Connector 10">
            <a:extLst>
              <a:ext uri="{FF2B5EF4-FFF2-40B4-BE49-F238E27FC236}">
                <a16:creationId xmlns:a16="http://schemas.microsoft.com/office/drawing/2014/main" id="{C49D1D0B-4FC1-CE60-2F34-52D5FD56C3E9}"/>
              </a:ext>
            </a:extLst>
          </p:cNvPr>
          <p:cNvCxnSpPr>
            <a:cxnSpLocks/>
            <a:stCxn id="6" idx="2"/>
            <a:endCxn id="12" idx="3"/>
          </p:cNvCxnSpPr>
          <p:nvPr/>
        </p:nvCxnSpPr>
        <p:spPr>
          <a:xfrm rot="5400000">
            <a:off x="2817419" y="4685108"/>
            <a:ext cx="1023139" cy="19367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8" name="Straight Connector 10">
            <a:extLst>
              <a:ext uri="{FF2B5EF4-FFF2-40B4-BE49-F238E27FC236}">
                <a16:creationId xmlns:a16="http://schemas.microsoft.com/office/drawing/2014/main" id="{3043F3F7-50D9-31B4-146A-D13F431A2C7B}"/>
              </a:ext>
            </a:extLst>
          </p:cNvPr>
          <p:cNvCxnSpPr>
            <a:cxnSpLocks/>
            <a:stCxn id="6" idx="2"/>
            <a:endCxn id="15" idx="3"/>
          </p:cNvCxnSpPr>
          <p:nvPr/>
        </p:nvCxnSpPr>
        <p:spPr>
          <a:xfrm rot="5400000">
            <a:off x="2528494" y="4974033"/>
            <a:ext cx="1600989" cy="19367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9" name="Straight Connector 10">
            <a:extLst>
              <a:ext uri="{FF2B5EF4-FFF2-40B4-BE49-F238E27FC236}">
                <a16:creationId xmlns:a16="http://schemas.microsoft.com/office/drawing/2014/main" id="{01132D1A-B272-2EF5-9755-ED1BBCE8E445}"/>
              </a:ext>
            </a:extLst>
          </p:cNvPr>
          <p:cNvCxnSpPr>
            <a:cxnSpLocks/>
            <a:stCxn id="6" idx="2"/>
            <a:endCxn id="13" idx="1"/>
          </p:cNvCxnSpPr>
          <p:nvPr/>
        </p:nvCxnSpPr>
        <p:spPr>
          <a:xfrm rot="16200000" flipH="1">
            <a:off x="3296843" y="4399358"/>
            <a:ext cx="445289" cy="18732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Straight Connector 10">
            <a:extLst>
              <a:ext uri="{FF2B5EF4-FFF2-40B4-BE49-F238E27FC236}">
                <a16:creationId xmlns:a16="http://schemas.microsoft.com/office/drawing/2014/main" id="{591E606A-0F48-22C8-843A-FC5479C584F0}"/>
              </a:ext>
            </a:extLst>
          </p:cNvPr>
          <p:cNvCxnSpPr>
            <a:cxnSpLocks/>
            <a:stCxn id="6" idx="2"/>
            <a:endCxn id="14" idx="1"/>
          </p:cNvCxnSpPr>
          <p:nvPr/>
        </p:nvCxnSpPr>
        <p:spPr>
          <a:xfrm rot="16200000" flipH="1">
            <a:off x="3007918" y="4688283"/>
            <a:ext cx="1023139" cy="18732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9B4B340F-565F-A180-B69A-7C51795A0F06}"/>
              </a:ext>
            </a:extLst>
          </p:cNvPr>
          <p:cNvSpPr/>
          <p:nvPr/>
        </p:nvSpPr>
        <p:spPr>
          <a:xfrm>
            <a:off x="6840537" y="44862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a:t>Technical </a:t>
            </a:r>
            <a:r>
              <a:rPr lang="fi-FI" sz="1400" dirty="0" err="1"/>
              <a:t>components</a:t>
            </a:r>
            <a:endParaRPr lang="fi-FI" sz="1400" dirty="0"/>
          </a:p>
        </p:txBody>
      </p:sp>
      <p:sp>
        <p:nvSpPr>
          <p:cNvPr id="22" name="Rectangle: Rounded Corners 21">
            <a:extLst>
              <a:ext uri="{FF2B5EF4-FFF2-40B4-BE49-F238E27FC236}">
                <a16:creationId xmlns:a16="http://schemas.microsoft.com/office/drawing/2014/main" id="{77AF9995-63A7-3966-A7E5-AB595FDBBF31}"/>
              </a:ext>
            </a:extLst>
          </p:cNvPr>
          <p:cNvSpPr/>
          <p:nvPr/>
        </p:nvSpPr>
        <p:spPr>
          <a:xfrm>
            <a:off x="6840537" y="506411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a:t>Update </a:t>
            </a:r>
            <a:r>
              <a:rPr lang="fi-FI" sz="1400" dirty="0" err="1"/>
              <a:t>cycle</a:t>
            </a:r>
            <a:endParaRPr lang="fi-FI" sz="1400" dirty="0"/>
          </a:p>
        </p:txBody>
      </p:sp>
      <p:sp>
        <p:nvSpPr>
          <p:cNvPr id="23" name="Rectangle: Rounded Corners 22">
            <a:extLst>
              <a:ext uri="{FF2B5EF4-FFF2-40B4-BE49-F238E27FC236}">
                <a16:creationId xmlns:a16="http://schemas.microsoft.com/office/drawing/2014/main" id="{F9F3DD67-DD5D-9FA4-B9AA-62666BA0A85C}"/>
              </a:ext>
            </a:extLst>
          </p:cNvPr>
          <p:cNvSpPr/>
          <p:nvPr/>
        </p:nvSpPr>
        <p:spPr>
          <a:xfrm>
            <a:off x="9107485" y="44862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Authentication</a:t>
            </a:r>
            <a:r>
              <a:rPr lang="fi-FI" sz="1400" dirty="0"/>
              <a:t> &amp; </a:t>
            </a:r>
            <a:r>
              <a:rPr lang="fi-FI" sz="1400" dirty="0" err="1"/>
              <a:t>authorization</a:t>
            </a:r>
            <a:endParaRPr lang="fi-FI" sz="1400" dirty="0"/>
          </a:p>
        </p:txBody>
      </p:sp>
      <p:sp>
        <p:nvSpPr>
          <p:cNvPr id="24" name="Rectangle: Rounded Corners 23">
            <a:extLst>
              <a:ext uri="{FF2B5EF4-FFF2-40B4-BE49-F238E27FC236}">
                <a16:creationId xmlns:a16="http://schemas.microsoft.com/office/drawing/2014/main" id="{A7C91632-AA25-A049-DD91-67BE075312AE}"/>
              </a:ext>
            </a:extLst>
          </p:cNvPr>
          <p:cNvSpPr/>
          <p:nvPr/>
        </p:nvSpPr>
        <p:spPr>
          <a:xfrm>
            <a:off x="9107485" y="506411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Monitoring</a:t>
            </a:r>
            <a:endParaRPr lang="fi-FI" sz="1400" dirty="0"/>
          </a:p>
        </p:txBody>
      </p:sp>
      <p:sp>
        <p:nvSpPr>
          <p:cNvPr id="25" name="Rectangle: Rounded Corners 24">
            <a:extLst>
              <a:ext uri="{FF2B5EF4-FFF2-40B4-BE49-F238E27FC236}">
                <a16:creationId xmlns:a16="http://schemas.microsoft.com/office/drawing/2014/main" id="{B7E78FDB-AAC0-5580-9CD0-95602CE0F47E}"/>
              </a:ext>
            </a:extLst>
          </p:cNvPr>
          <p:cNvSpPr/>
          <p:nvPr/>
        </p:nvSpPr>
        <p:spPr>
          <a:xfrm>
            <a:off x="6840537" y="56419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a:t>Technical </a:t>
            </a:r>
            <a:r>
              <a:rPr lang="fi-FI" sz="1400" dirty="0" err="1"/>
              <a:t>structure</a:t>
            </a:r>
            <a:endParaRPr lang="fi-FI" sz="1400" dirty="0"/>
          </a:p>
        </p:txBody>
      </p:sp>
      <p:sp>
        <p:nvSpPr>
          <p:cNvPr id="26" name="Rectangle: Rounded Corners 25">
            <a:extLst>
              <a:ext uri="{FF2B5EF4-FFF2-40B4-BE49-F238E27FC236}">
                <a16:creationId xmlns:a16="http://schemas.microsoft.com/office/drawing/2014/main" id="{E8339801-E629-C12B-48FD-FF6CB4BA818F}"/>
              </a:ext>
            </a:extLst>
          </p:cNvPr>
          <p:cNvSpPr/>
          <p:nvPr/>
        </p:nvSpPr>
        <p:spPr>
          <a:xfrm>
            <a:off x="3609974" y="56419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a:t>Data </a:t>
            </a:r>
            <a:r>
              <a:rPr lang="fi-FI" sz="1400" dirty="0" err="1"/>
              <a:t>quality</a:t>
            </a:r>
            <a:endParaRPr lang="fi-FI" sz="1400" dirty="0"/>
          </a:p>
        </p:txBody>
      </p:sp>
      <p:cxnSp>
        <p:nvCxnSpPr>
          <p:cNvPr id="27" name="Straight Connector 10">
            <a:extLst>
              <a:ext uri="{FF2B5EF4-FFF2-40B4-BE49-F238E27FC236}">
                <a16:creationId xmlns:a16="http://schemas.microsoft.com/office/drawing/2014/main" id="{CAF58563-8BF8-D2D1-359C-8399E3DDA8B1}"/>
              </a:ext>
            </a:extLst>
          </p:cNvPr>
          <p:cNvCxnSpPr>
            <a:cxnSpLocks/>
            <a:stCxn id="6" idx="2"/>
            <a:endCxn id="26" idx="1"/>
          </p:cNvCxnSpPr>
          <p:nvPr/>
        </p:nvCxnSpPr>
        <p:spPr>
          <a:xfrm rot="16200000" flipH="1">
            <a:off x="2717405" y="4978795"/>
            <a:ext cx="1600989" cy="184149"/>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F6B630DF-09FD-FB24-314B-441E6AC35CEC}"/>
              </a:ext>
            </a:extLst>
          </p:cNvPr>
          <p:cNvSpPr/>
          <p:nvPr/>
        </p:nvSpPr>
        <p:spPr>
          <a:xfrm>
            <a:off x="9107485" y="5641968"/>
            <a:ext cx="1885950" cy="458793"/>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400" dirty="0" err="1"/>
              <a:t>Codebase</a:t>
            </a:r>
            <a:endParaRPr lang="fi-FI" sz="1400" dirty="0"/>
          </a:p>
        </p:txBody>
      </p:sp>
      <p:cxnSp>
        <p:nvCxnSpPr>
          <p:cNvPr id="29" name="Straight Connector 10">
            <a:extLst>
              <a:ext uri="{FF2B5EF4-FFF2-40B4-BE49-F238E27FC236}">
                <a16:creationId xmlns:a16="http://schemas.microsoft.com/office/drawing/2014/main" id="{7C0CAF9A-A3D7-EFA4-A2D9-FCD54AD708B5}"/>
              </a:ext>
            </a:extLst>
          </p:cNvPr>
          <p:cNvCxnSpPr>
            <a:cxnSpLocks/>
            <a:stCxn id="7" idx="2"/>
            <a:endCxn id="28" idx="1"/>
          </p:cNvCxnSpPr>
          <p:nvPr/>
        </p:nvCxnSpPr>
        <p:spPr>
          <a:xfrm rot="16200000" flipH="1">
            <a:off x="8209362" y="4973241"/>
            <a:ext cx="1600989" cy="19525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0" name="Straight Connector 10">
            <a:extLst>
              <a:ext uri="{FF2B5EF4-FFF2-40B4-BE49-F238E27FC236}">
                <a16:creationId xmlns:a16="http://schemas.microsoft.com/office/drawing/2014/main" id="{7984D565-3619-7DF0-7C6E-2750B1DD6C32}"/>
              </a:ext>
            </a:extLst>
          </p:cNvPr>
          <p:cNvCxnSpPr>
            <a:cxnSpLocks/>
            <a:stCxn id="7" idx="2"/>
            <a:endCxn id="24" idx="1"/>
          </p:cNvCxnSpPr>
          <p:nvPr/>
        </p:nvCxnSpPr>
        <p:spPr>
          <a:xfrm rot="16200000" flipH="1">
            <a:off x="8498287" y="4684316"/>
            <a:ext cx="1023139" cy="19525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1" name="Straight Connector 10">
            <a:extLst>
              <a:ext uri="{FF2B5EF4-FFF2-40B4-BE49-F238E27FC236}">
                <a16:creationId xmlns:a16="http://schemas.microsoft.com/office/drawing/2014/main" id="{29AEA6AA-11C1-222B-673D-20E963756B79}"/>
              </a:ext>
            </a:extLst>
          </p:cNvPr>
          <p:cNvCxnSpPr>
            <a:cxnSpLocks/>
            <a:stCxn id="7" idx="2"/>
            <a:endCxn id="23" idx="1"/>
          </p:cNvCxnSpPr>
          <p:nvPr/>
        </p:nvCxnSpPr>
        <p:spPr>
          <a:xfrm rot="16200000" flipH="1">
            <a:off x="8787212" y="4395391"/>
            <a:ext cx="445289" cy="19525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2" name="Straight Connector 10">
            <a:extLst>
              <a:ext uri="{FF2B5EF4-FFF2-40B4-BE49-F238E27FC236}">
                <a16:creationId xmlns:a16="http://schemas.microsoft.com/office/drawing/2014/main" id="{13656FFC-26FC-CFA4-1B7B-319B9A0A7780}"/>
              </a:ext>
            </a:extLst>
          </p:cNvPr>
          <p:cNvCxnSpPr>
            <a:cxnSpLocks/>
            <a:stCxn id="7" idx="2"/>
            <a:endCxn id="21" idx="3"/>
          </p:cNvCxnSpPr>
          <p:nvPr/>
        </p:nvCxnSpPr>
        <p:spPr>
          <a:xfrm rot="5400000">
            <a:off x="8596714" y="4400150"/>
            <a:ext cx="445289" cy="18574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3" name="Straight Connector 10">
            <a:extLst>
              <a:ext uri="{FF2B5EF4-FFF2-40B4-BE49-F238E27FC236}">
                <a16:creationId xmlns:a16="http://schemas.microsoft.com/office/drawing/2014/main" id="{10499E20-8B68-E3CF-C879-B31E77CC79CB}"/>
              </a:ext>
            </a:extLst>
          </p:cNvPr>
          <p:cNvCxnSpPr>
            <a:cxnSpLocks/>
            <a:stCxn id="7" idx="2"/>
            <a:endCxn id="22" idx="3"/>
          </p:cNvCxnSpPr>
          <p:nvPr/>
        </p:nvCxnSpPr>
        <p:spPr>
          <a:xfrm rot="5400000">
            <a:off x="8307789" y="4689075"/>
            <a:ext cx="1023139" cy="18574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4" name="Straight Connector 10">
            <a:extLst>
              <a:ext uri="{FF2B5EF4-FFF2-40B4-BE49-F238E27FC236}">
                <a16:creationId xmlns:a16="http://schemas.microsoft.com/office/drawing/2014/main" id="{1FFDA612-49E2-F917-C1A1-D613577F18A2}"/>
              </a:ext>
            </a:extLst>
          </p:cNvPr>
          <p:cNvCxnSpPr>
            <a:cxnSpLocks/>
            <a:stCxn id="7" idx="2"/>
            <a:endCxn id="25" idx="3"/>
          </p:cNvCxnSpPr>
          <p:nvPr/>
        </p:nvCxnSpPr>
        <p:spPr>
          <a:xfrm rot="5400000">
            <a:off x="8018864" y="4978000"/>
            <a:ext cx="1600989" cy="18574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C2B517D-23FA-F307-E291-26CA9BD1F33F}"/>
              </a:ext>
            </a:extLst>
          </p:cNvPr>
          <p:cNvSpPr txBox="1"/>
          <p:nvPr/>
        </p:nvSpPr>
        <p:spPr>
          <a:xfrm>
            <a:off x="3145202" y="6104711"/>
            <a:ext cx="561244" cy="369332"/>
          </a:xfrm>
          <a:prstGeom prst="rect">
            <a:avLst/>
          </a:prstGeom>
          <a:noFill/>
        </p:spPr>
        <p:txBody>
          <a:bodyPr wrap="none" rtlCol="0">
            <a:spAutoFit/>
          </a:bodyPr>
          <a:lstStyle/>
          <a:p>
            <a:pPr algn="ctr"/>
            <a:r>
              <a:rPr lang="fi-FI" dirty="0"/>
              <a:t>etc.</a:t>
            </a:r>
          </a:p>
        </p:txBody>
      </p:sp>
      <p:sp>
        <p:nvSpPr>
          <p:cNvPr id="36" name="TextBox 35">
            <a:extLst>
              <a:ext uri="{FF2B5EF4-FFF2-40B4-BE49-F238E27FC236}">
                <a16:creationId xmlns:a16="http://schemas.microsoft.com/office/drawing/2014/main" id="{CF23729F-3830-D4EE-BC07-9A16454B77BE}"/>
              </a:ext>
            </a:extLst>
          </p:cNvPr>
          <p:cNvSpPr txBox="1"/>
          <p:nvPr/>
        </p:nvSpPr>
        <p:spPr>
          <a:xfrm>
            <a:off x="8631605" y="6104711"/>
            <a:ext cx="561244" cy="369332"/>
          </a:xfrm>
          <a:prstGeom prst="rect">
            <a:avLst/>
          </a:prstGeom>
          <a:noFill/>
        </p:spPr>
        <p:txBody>
          <a:bodyPr wrap="none" rtlCol="0">
            <a:spAutoFit/>
          </a:bodyPr>
          <a:lstStyle/>
          <a:p>
            <a:pPr algn="ctr"/>
            <a:r>
              <a:rPr lang="fi-FI" dirty="0"/>
              <a:t>etc.</a:t>
            </a:r>
          </a:p>
        </p:txBody>
      </p:sp>
    </p:spTree>
    <p:extLst>
      <p:ext uri="{BB962C8B-B14F-4D97-AF65-F5344CB8AC3E}">
        <p14:creationId xmlns:p14="http://schemas.microsoft.com/office/powerpoint/2010/main" val="140784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69A5-23ED-8811-D5A3-49A07D64A197}"/>
              </a:ext>
            </a:extLst>
          </p:cNvPr>
          <p:cNvSpPr>
            <a:spLocks noGrp="1"/>
          </p:cNvSpPr>
          <p:nvPr>
            <p:ph type="title"/>
          </p:nvPr>
        </p:nvSpPr>
        <p:spPr/>
        <p:txBody>
          <a:bodyPr/>
          <a:lstStyle/>
          <a:p>
            <a:r>
              <a:rPr lang="en-GB" dirty="0"/>
              <a:t>Data Product Definition &amp; Data Contracts</a:t>
            </a:r>
            <a:endParaRPr lang="en-FI" dirty="0"/>
          </a:p>
        </p:txBody>
      </p:sp>
      <p:sp>
        <p:nvSpPr>
          <p:cNvPr id="3" name="Rectangle: Rounded Corners 2">
            <a:extLst>
              <a:ext uri="{FF2B5EF4-FFF2-40B4-BE49-F238E27FC236}">
                <a16:creationId xmlns:a16="http://schemas.microsoft.com/office/drawing/2014/main" id="{C7B4D13C-EDAE-C930-E54D-4FDB988426E1}"/>
              </a:ext>
            </a:extLst>
          </p:cNvPr>
          <p:cNvSpPr/>
          <p:nvPr/>
        </p:nvSpPr>
        <p:spPr>
          <a:xfrm>
            <a:off x="2908442" y="3711770"/>
            <a:ext cx="2058382" cy="129277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cs typeface="Arial"/>
              </a:rPr>
              <a:t>Data Product</a:t>
            </a:r>
            <a:endParaRPr lang="en-GB"/>
          </a:p>
        </p:txBody>
      </p:sp>
      <p:sp>
        <p:nvSpPr>
          <p:cNvPr id="4" name="Rectangle: Rounded Corners 3">
            <a:extLst>
              <a:ext uri="{FF2B5EF4-FFF2-40B4-BE49-F238E27FC236}">
                <a16:creationId xmlns:a16="http://schemas.microsoft.com/office/drawing/2014/main" id="{CC9A435F-1942-195A-A362-C5EF4E753079}"/>
              </a:ext>
            </a:extLst>
          </p:cNvPr>
          <p:cNvSpPr/>
          <p:nvPr/>
        </p:nvSpPr>
        <p:spPr>
          <a:xfrm>
            <a:off x="2839252" y="3809281"/>
            <a:ext cx="236396" cy="55351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D70634A-5BDB-F73F-094D-3AA5FE55C00A}"/>
              </a:ext>
            </a:extLst>
          </p:cNvPr>
          <p:cNvSpPr/>
          <p:nvPr/>
        </p:nvSpPr>
        <p:spPr>
          <a:xfrm>
            <a:off x="2839252" y="4409355"/>
            <a:ext cx="236396" cy="55351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8710DB8-B3D7-988D-8A7F-5C73FD1DC674}"/>
              </a:ext>
            </a:extLst>
          </p:cNvPr>
          <p:cNvSpPr/>
          <p:nvPr/>
        </p:nvSpPr>
        <p:spPr>
          <a:xfrm>
            <a:off x="4877602" y="3814042"/>
            <a:ext cx="236396" cy="55351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BE23A6F-8EAB-19A7-72CF-C2465524196C}"/>
              </a:ext>
            </a:extLst>
          </p:cNvPr>
          <p:cNvSpPr/>
          <p:nvPr/>
        </p:nvSpPr>
        <p:spPr>
          <a:xfrm>
            <a:off x="4877602" y="4414116"/>
            <a:ext cx="236396" cy="55351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E307147-F674-5491-EB5E-839494E94587}"/>
              </a:ext>
            </a:extLst>
          </p:cNvPr>
          <p:cNvSpPr/>
          <p:nvPr/>
        </p:nvSpPr>
        <p:spPr>
          <a:xfrm>
            <a:off x="639903" y="3549844"/>
            <a:ext cx="924907" cy="7117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GB"/>
          </a:p>
        </p:txBody>
      </p:sp>
      <p:sp>
        <p:nvSpPr>
          <p:cNvPr id="9" name="Rectangle: Rounded Corners 8">
            <a:extLst>
              <a:ext uri="{FF2B5EF4-FFF2-40B4-BE49-F238E27FC236}">
                <a16:creationId xmlns:a16="http://schemas.microsoft.com/office/drawing/2014/main" id="{2B23EF6F-0367-17C1-6526-B51A5F6EEE32}"/>
              </a:ext>
            </a:extLst>
          </p:cNvPr>
          <p:cNvSpPr/>
          <p:nvPr/>
        </p:nvSpPr>
        <p:spPr>
          <a:xfrm>
            <a:off x="1508927" y="3628305"/>
            <a:ext cx="107809" cy="28205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C9696E-1B65-2327-33EC-0814BA102F68}"/>
              </a:ext>
            </a:extLst>
          </p:cNvPr>
          <p:cNvSpPr/>
          <p:nvPr/>
        </p:nvSpPr>
        <p:spPr>
          <a:xfrm>
            <a:off x="3061235" y="2947874"/>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cxnSp>
        <p:nvCxnSpPr>
          <p:cNvPr id="11" name="Straight Arrow Connector 10">
            <a:extLst>
              <a:ext uri="{FF2B5EF4-FFF2-40B4-BE49-F238E27FC236}">
                <a16:creationId xmlns:a16="http://schemas.microsoft.com/office/drawing/2014/main" id="{886B9CFF-A104-D98C-B9D3-568A75E367AE}"/>
              </a:ext>
            </a:extLst>
          </p:cNvPr>
          <p:cNvCxnSpPr>
            <a:cxnSpLocks/>
            <a:stCxn id="10" idx="2"/>
            <a:endCxn id="3" idx="0"/>
          </p:cNvCxnSpPr>
          <p:nvPr/>
        </p:nvCxnSpPr>
        <p:spPr>
          <a:xfrm>
            <a:off x="3937633" y="3478325"/>
            <a:ext cx="0" cy="233445"/>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C4BEDE0-50E9-4209-27FD-78EC5C90C833}"/>
              </a:ext>
            </a:extLst>
          </p:cNvPr>
          <p:cNvSpPr/>
          <p:nvPr/>
        </p:nvSpPr>
        <p:spPr>
          <a:xfrm>
            <a:off x="765494" y="3154458"/>
            <a:ext cx="676471" cy="249464"/>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GB" sz="1000" dirty="0"/>
          </a:p>
        </p:txBody>
      </p:sp>
      <p:cxnSp>
        <p:nvCxnSpPr>
          <p:cNvPr id="13" name="Straight Arrow Connector 12">
            <a:extLst>
              <a:ext uri="{FF2B5EF4-FFF2-40B4-BE49-F238E27FC236}">
                <a16:creationId xmlns:a16="http://schemas.microsoft.com/office/drawing/2014/main" id="{78C409BD-3080-6DAE-1AC5-D4F05B551AE8}"/>
              </a:ext>
            </a:extLst>
          </p:cNvPr>
          <p:cNvCxnSpPr>
            <a:cxnSpLocks/>
          </p:cNvCxnSpPr>
          <p:nvPr/>
        </p:nvCxnSpPr>
        <p:spPr>
          <a:xfrm>
            <a:off x="1123032" y="3414704"/>
            <a:ext cx="6769" cy="13538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B6B847-F36D-A9C9-3C24-7DFBF0AD8E36}"/>
              </a:ext>
            </a:extLst>
          </p:cNvPr>
          <p:cNvSpPr txBox="1"/>
          <p:nvPr/>
        </p:nvSpPr>
        <p:spPr>
          <a:xfrm>
            <a:off x="2538694" y="5008371"/>
            <a:ext cx="8360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cs typeface="Arial"/>
              </a:rPr>
              <a:t>Inputs</a:t>
            </a:r>
          </a:p>
        </p:txBody>
      </p:sp>
      <p:sp>
        <p:nvSpPr>
          <p:cNvPr id="15" name="TextBox 14">
            <a:extLst>
              <a:ext uri="{FF2B5EF4-FFF2-40B4-BE49-F238E27FC236}">
                <a16:creationId xmlns:a16="http://schemas.microsoft.com/office/drawing/2014/main" id="{FB4CB08A-01B1-5756-BE30-C8D50908B57E}"/>
              </a:ext>
            </a:extLst>
          </p:cNvPr>
          <p:cNvSpPr txBox="1"/>
          <p:nvPr/>
        </p:nvSpPr>
        <p:spPr>
          <a:xfrm>
            <a:off x="4534182" y="5008371"/>
            <a:ext cx="926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cs typeface="Arial"/>
              </a:rPr>
              <a:t>Outputs</a:t>
            </a:r>
            <a:endParaRPr lang="en-GB" sz="1200"/>
          </a:p>
        </p:txBody>
      </p:sp>
      <p:sp>
        <p:nvSpPr>
          <p:cNvPr id="16" name="Rectangle 15">
            <a:extLst>
              <a:ext uri="{FF2B5EF4-FFF2-40B4-BE49-F238E27FC236}">
                <a16:creationId xmlns:a16="http://schemas.microsoft.com/office/drawing/2014/main" id="{D96EADB1-7D43-BE36-F067-BE6A2D659EFE}"/>
              </a:ext>
            </a:extLst>
          </p:cNvPr>
          <p:cNvSpPr/>
          <p:nvPr/>
        </p:nvSpPr>
        <p:spPr>
          <a:xfrm>
            <a:off x="5562918" y="2563908"/>
            <a:ext cx="733622" cy="582839"/>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100">
                <a:cs typeface="Arial"/>
              </a:rPr>
              <a:t>Data Contract</a:t>
            </a:r>
            <a:endParaRPr lang="en-US"/>
          </a:p>
        </p:txBody>
      </p:sp>
      <p:sp>
        <p:nvSpPr>
          <p:cNvPr id="17" name="Rectangle 16">
            <a:extLst>
              <a:ext uri="{FF2B5EF4-FFF2-40B4-BE49-F238E27FC236}">
                <a16:creationId xmlns:a16="http://schemas.microsoft.com/office/drawing/2014/main" id="{29DFD0C9-F710-0E55-6F47-BCAA7B8698E7}"/>
              </a:ext>
            </a:extLst>
          </p:cNvPr>
          <p:cNvSpPr/>
          <p:nvPr/>
        </p:nvSpPr>
        <p:spPr>
          <a:xfrm>
            <a:off x="5562918" y="3225895"/>
            <a:ext cx="733622" cy="582839"/>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GB" sz="1100">
                <a:cs typeface="Arial"/>
              </a:rPr>
              <a:t>Data Contract</a:t>
            </a:r>
            <a:endParaRPr lang="en-US"/>
          </a:p>
        </p:txBody>
      </p:sp>
      <p:cxnSp>
        <p:nvCxnSpPr>
          <p:cNvPr id="18" name="Straight Arrow Connector 17">
            <a:extLst>
              <a:ext uri="{FF2B5EF4-FFF2-40B4-BE49-F238E27FC236}">
                <a16:creationId xmlns:a16="http://schemas.microsoft.com/office/drawing/2014/main" id="{566B862B-29FA-0972-119A-0708B1D2F717}"/>
              </a:ext>
            </a:extLst>
          </p:cNvPr>
          <p:cNvCxnSpPr>
            <a:cxnSpLocks/>
            <a:endCxn id="6" idx="3"/>
          </p:cNvCxnSpPr>
          <p:nvPr/>
        </p:nvCxnSpPr>
        <p:spPr>
          <a:xfrm flipH="1">
            <a:off x="5113998" y="3038484"/>
            <a:ext cx="447975" cy="105231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F27ECB-C518-47C3-9B53-75BE053986EA}"/>
              </a:ext>
            </a:extLst>
          </p:cNvPr>
          <p:cNvCxnSpPr>
            <a:cxnSpLocks/>
            <a:endCxn id="7" idx="3"/>
          </p:cNvCxnSpPr>
          <p:nvPr/>
        </p:nvCxnSpPr>
        <p:spPr>
          <a:xfrm flipH="1">
            <a:off x="5113998" y="3819516"/>
            <a:ext cx="477849" cy="871357"/>
          </a:xfrm>
          <a:prstGeom prst="straightConnector1">
            <a:avLst/>
          </a:prstGeom>
          <a:ln w="9525"/>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18F26C-1362-0E75-E538-8C9F5ED427F7}"/>
              </a:ext>
            </a:extLst>
          </p:cNvPr>
          <p:cNvSpPr/>
          <p:nvPr/>
        </p:nvSpPr>
        <p:spPr>
          <a:xfrm>
            <a:off x="1660841" y="3178271"/>
            <a:ext cx="285948" cy="206602"/>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GB" sz="500" dirty="0">
              <a:cs typeface="Arial"/>
            </a:endParaRPr>
          </a:p>
        </p:txBody>
      </p:sp>
      <p:cxnSp>
        <p:nvCxnSpPr>
          <p:cNvPr id="21" name="Straight Arrow Connector 20">
            <a:extLst>
              <a:ext uri="{FF2B5EF4-FFF2-40B4-BE49-F238E27FC236}">
                <a16:creationId xmlns:a16="http://schemas.microsoft.com/office/drawing/2014/main" id="{8344F508-4077-6A16-C6E4-8B65D6AC61F5}"/>
              </a:ext>
            </a:extLst>
          </p:cNvPr>
          <p:cNvCxnSpPr>
            <a:cxnSpLocks/>
          </p:cNvCxnSpPr>
          <p:nvPr/>
        </p:nvCxnSpPr>
        <p:spPr>
          <a:xfrm flipH="1">
            <a:off x="1601288" y="3386128"/>
            <a:ext cx="74194" cy="24491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03561C-5464-83A2-666A-B0F67B9C1D72}"/>
              </a:ext>
            </a:extLst>
          </p:cNvPr>
          <p:cNvCxnSpPr>
            <a:cxnSpLocks/>
          </p:cNvCxnSpPr>
          <p:nvPr/>
        </p:nvCxnSpPr>
        <p:spPr>
          <a:xfrm>
            <a:off x="1687698" y="3758706"/>
            <a:ext cx="1053476" cy="27174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54B5DF-365C-DDA7-0F2A-D2BE194C7F4B}"/>
              </a:ext>
            </a:extLst>
          </p:cNvPr>
          <p:cNvSpPr txBox="1"/>
          <p:nvPr/>
        </p:nvSpPr>
        <p:spPr>
          <a:xfrm>
            <a:off x="1640549" y="4108560"/>
            <a:ext cx="12360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cs typeface="Arial"/>
              </a:rPr>
              <a:t>Data ingestion</a:t>
            </a:r>
            <a:endParaRPr lang="en-US" dirty="0"/>
          </a:p>
        </p:txBody>
      </p:sp>
      <p:sp>
        <p:nvSpPr>
          <p:cNvPr id="24" name="TextBox 23">
            <a:extLst>
              <a:ext uri="{FF2B5EF4-FFF2-40B4-BE49-F238E27FC236}">
                <a16:creationId xmlns:a16="http://schemas.microsoft.com/office/drawing/2014/main" id="{EB5B478C-907C-AA06-15B2-8A3083F7C67E}"/>
              </a:ext>
            </a:extLst>
          </p:cNvPr>
          <p:cNvSpPr txBox="1"/>
          <p:nvPr/>
        </p:nvSpPr>
        <p:spPr>
          <a:xfrm>
            <a:off x="3141975" y="2403204"/>
            <a:ext cx="15913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cs typeface="Arial"/>
              </a:rPr>
              <a:t>Product metadata</a:t>
            </a:r>
            <a:endParaRPr lang="en-US" sz="2400" dirty="0"/>
          </a:p>
        </p:txBody>
      </p:sp>
      <p:sp>
        <p:nvSpPr>
          <p:cNvPr id="25" name="TextBox 24">
            <a:extLst>
              <a:ext uri="{FF2B5EF4-FFF2-40B4-BE49-F238E27FC236}">
                <a16:creationId xmlns:a16="http://schemas.microsoft.com/office/drawing/2014/main" id="{10F76C65-5FF3-C369-06E1-3F44D9F1E99F}"/>
              </a:ext>
            </a:extLst>
          </p:cNvPr>
          <p:cNvSpPr txBox="1"/>
          <p:nvPr/>
        </p:nvSpPr>
        <p:spPr>
          <a:xfrm>
            <a:off x="5026774" y="1973742"/>
            <a:ext cx="18059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cs typeface="Arial"/>
              </a:rPr>
              <a:t>Output interface metadata</a:t>
            </a:r>
          </a:p>
        </p:txBody>
      </p:sp>
      <p:sp>
        <p:nvSpPr>
          <p:cNvPr id="26" name="Rectangle: Rounded Corners 25">
            <a:extLst>
              <a:ext uri="{FF2B5EF4-FFF2-40B4-BE49-F238E27FC236}">
                <a16:creationId xmlns:a16="http://schemas.microsoft.com/office/drawing/2014/main" id="{CFDCA9B8-4B2C-0B88-526B-0A49DEDB0D92}"/>
              </a:ext>
            </a:extLst>
          </p:cNvPr>
          <p:cNvSpPr/>
          <p:nvPr/>
        </p:nvSpPr>
        <p:spPr>
          <a:xfrm>
            <a:off x="663716" y="4907156"/>
            <a:ext cx="924907" cy="711754"/>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GB"/>
          </a:p>
        </p:txBody>
      </p:sp>
      <p:sp>
        <p:nvSpPr>
          <p:cNvPr id="27" name="Rectangle: Rounded Corners 26">
            <a:extLst>
              <a:ext uri="{FF2B5EF4-FFF2-40B4-BE49-F238E27FC236}">
                <a16:creationId xmlns:a16="http://schemas.microsoft.com/office/drawing/2014/main" id="{807F2596-27A8-307C-E92F-7DC31F038E9E}"/>
              </a:ext>
            </a:extLst>
          </p:cNvPr>
          <p:cNvSpPr/>
          <p:nvPr/>
        </p:nvSpPr>
        <p:spPr>
          <a:xfrm>
            <a:off x="1532740" y="4985617"/>
            <a:ext cx="107809" cy="28205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00D315B-B5C3-0FD4-5506-E6398BEC4D73}"/>
              </a:ext>
            </a:extLst>
          </p:cNvPr>
          <p:cNvSpPr/>
          <p:nvPr/>
        </p:nvSpPr>
        <p:spPr>
          <a:xfrm>
            <a:off x="789307" y="4511770"/>
            <a:ext cx="676471" cy="249464"/>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GB" sz="1000" dirty="0">
              <a:cs typeface="Arial"/>
            </a:endParaRPr>
          </a:p>
        </p:txBody>
      </p:sp>
      <p:cxnSp>
        <p:nvCxnSpPr>
          <p:cNvPr id="29" name="Straight Arrow Connector 28">
            <a:extLst>
              <a:ext uri="{FF2B5EF4-FFF2-40B4-BE49-F238E27FC236}">
                <a16:creationId xmlns:a16="http://schemas.microsoft.com/office/drawing/2014/main" id="{9CE6356B-E1E3-99E7-5B76-82A975D775ED}"/>
              </a:ext>
            </a:extLst>
          </p:cNvPr>
          <p:cNvCxnSpPr>
            <a:cxnSpLocks/>
          </p:cNvCxnSpPr>
          <p:nvPr/>
        </p:nvCxnSpPr>
        <p:spPr>
          <a:xfrm>
            <a:off x="1146845" y="4772016"/>
            <a:ext cx="6769" cy="13538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1C06E9-3DA3-0208-05A2-B5206D5A28CC}"/>
              </a:ext>
            </a:extLst>
          </p:cNvPr>
          <p:cNvCxnSpPr>
            <a:cxnSpLocks/>
          </p:cNvCxnSpPr>
          <p:nvPr/>
        </p:nvCxnSpPr>
        <p:spPr>
          <a:xfrm flipH="1">
            <a:off x="1625099" y="4743440"/>
            <a:ext cx="74194" cy="24491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9673AD0-4FA0-F9E9-BA6A-E9355B1A07EB}"/>
              </a:ext>
            </a:extLst>
          </p:cNvPr>
          <p:cNvCxnSpPr>
            <a:cxnSpLocks/>
          </p:cNvCxnSpPr>
          <p:nvPr/>
        </p:nvCxnSpPr>
        <p:spPr>
          <a:xfrm flipV="1">
            <a:off x="1725799" y="4800427"/>
            <a:ext cx="1012311" cy="29178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569571A-664C-4BC9-4D61-CA27FE2AF82B}"/>
              </a:ext>
            </a:extLst>
          </p:cNvPr>
          <p:cNvSpPr txBox="1"/>
          <p:nvPr/>
        </p:nvSpPr>
        <p:spPr>
          <a:xfrm>
            <a:off x="6685454" y="2476177"/>
            <a:ext cx="4842830" cy="3108543"/>
          </a:xfrm>
          <a:prstGeom prst="rect">
            <a:avLst/>
          </a:prstGeom>
          <a:noFill/>
        </p:spPr>
        <p:txBody>
          <a:bodyPr wrap="square">
            <a:spAutoFit/>
          </a:bodyPr>
          <a:lstStyle/>
          <a:p>
            <a:pPr marL="0" indent="0">
              <a:buNone/>
            </a:pPr>
            <a:r>
              <a:rPr lang="en-GB" sz="1400" b="1" dirty="0">
                <a:solidFill>
                  <a:schemeClr val="accent1"/>
                </a:solidFill>
                <a:cs typeface="Arial"/>
              </a:rPr>
              <a:t>Data Contracts for data producers:</a:t>
            </a:r>
          </a:p>
          <a:p>
            <a:pPr marL="285750" indent="-285750">
              <a:buFont typeface="Arial" panose="020B0604020202020204" pitchFamily="34" charset="0"/>
              <a:buChar char="•"/>
            </a:pPr>
            <a:r>
              <a:rPr lang="en-GB" sz="1400" dirty="0">
                <a:cs typeface="Arial"/>
              </a:rPr>
              <a:t>A "promise" of what an interface is and how it behaves</a:t>
            </a:r>
          </a:p>
          <a:p>
            <a:pPr marL="285750" indent="-285750">
              <a:buFont typeface="Arial" panose="020B0604020202020204" pitchFamily="34" charset="0"/>
              <a:buChar char="•"/>
            </a:pPr>
            <a:r>
              <a:rPr lang="en-GB" sz="1400" dirty="0">
                <a:cs typeface="Arial"/>
              </a:rPr>
              <a:t>Must be available programmatically (exposes metadata in a machine-readable format)</a:t>
            </a:r>
            <a:endParaRPr lang="en-GB" sz="1400" dirty="0"/>
          </a:p>
          <a:p>
            <a:pPr marL="285750" indent="-285750">
              <a:buFont typeface="Arial" panose="020B0604020202020204" pitchFamily="34" charset="0"/>
              <a:buChar char="•"/>
            </a:pPr>
            <a:r>
              <a:rPr lang="en-GB" sz="1400" dirty="0">
                <a:cs typeface="Arial"/>
              </a:rPr>
              <a:t>Should enforce schema compliance in development process (check changes against existing contract on deploy)</a:t>
            </a:r>
          </a:p>
          <a:p>
            <a:pPr marL="285750" indent="-285750">
              <a:buFont typeface="Arial" panose="020B0604020202020204" pitchFamily="34" charset="0"/>
              <a:buChar char="•"/>
            </a:pPr>
            <a:r>
              <a:rPr lang="en-GB" sz="1400" dirty="0">
                <a:cs typeface="Arial"/>
              </a:rPr>
              <a:t>Should be versioned (communicate upcoming changes to data consumers!)</a:t>
            </a:r>
          </a:p>
          <a:p>
            <a:pPr marL="0" indent="0">
              <a:buNone/>
            </a:pPr>
            <a:endParaRPr lang="en-GB" sz="1400" dirty="0">
              <a:cs typeface="Arial"/>
            </a:endParaRPr>
          </a:p>
          <a:p>
            <a:pPr marL="0" indent="0">
              <a:buNone/>
            </a:pPr>
            <a:r>
              <a:rPr lang="en-GB" sz="1400" b="1" dirty="0">
                <a:solidFill>
                  <a:schemeClr val="accent1"/>
                </a:solidFill>
                <a:cs typeface="Arial"/>
              </a:rPr>
              <a:t>Data Contracts for data consumers:</a:t>
            </a:r>
          </a:p>
          <a:p>
            <a:pPr marL="285750" indent="-285750">
              <a:buFont typeface="Arial" panose="020B0604020202020204" pitchFamily="34" charset="0"/>
              <a:buChar char="•"/>
            </a:pPr>
            <a:r>
              <a:rPr lang="en-GB" sz="1400" dirty="0">
                <a:cs typeface="Arial"/>
              </a:rPr>
              <a:t>Specification for technical data interface</a:t>
            </a:r>
          </a:p>
          <a:p>
            <a:pPr marL="285750" indent="-285750">
              <a:buFont typeface="Arial" panose="020B0604020202020204" pitchFamily="34" charset="0"/>
              <a:buChar char="•"/>
            </a:pPr>
            <a:r>
              <a:rPr lang="en-GB" sz="1400" dirty="0">
                <a:cs typeface="Arial"/>
              </a:rPr>
              <a:t>Can be used to double-check against incoming data (ensure no unexpected changes)</a:t>
            </a:r>
          </a:p>
        </p:txBody>
      </p:sp>
      <p:sp>
        <p:nvSpPr>
          <p:cNvPr id="46" name="Rectangle 45">
            <a:extLst>
              <a:ext uri="{FF2B5EF4-FFF2-40B4-BE49-F238E27FC236}">
                <a16:creationId xmlns:a16="http://schemas.microsoft.com/office/drawing/2014/main" id="{F41DB0C1-F323-B19E-D98A-304B36D7ACB8}"/>
              </a:ext>
            </a:extLst>
          </p:cNvPr>
          <p:cNvSpPr/>
          <p:nvPr/>
        </p:nvSpPr>
        <p:spPr>
          <a:xfrm>
            <a:off x="1687698" y="4554632"/>
            <a:ext cx="285948" cy="206602"/>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GB" sz="500" dirty="0">
              <a:cs typeface="Arial"/>
            </a:endParaRPr>
          </a:p>
        </p:txBody>
      </p:sp>
    </p:spTree>
    <p:extLst>
      <p:ext uri="{BB962C8B-B14F-4D97-AF65-F5344CB8AC3E}">
        <p14:creationId xmlns:p14="http://schemas.microsoft.com/office/powerpoint/2010/main" val="11770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E6AE-86E0-2B86-63B7-4126056E3929}"/>
              </a:ext>
            </a:extLst>
          </p:cNvPr>
          <p:cNvSpPr>
            <a:spLocks noGrp="1"/>
          </p:cNvSpPr>
          <p:nvPr>
            <p:ph type="title"/>
          </p:nvPr>
        </p:nvSpPr>
        <p:spPr/>
        <p:txBody>
          <a:bodyPr/>
          <a:lstStyle/>
          <a:p>
            <a:r>
              <a:rPr lang="en-GB" dirty="0"/>
              <a:t>Example standards</a:t>
            </a:r>
            <a:endParaRPr lang="en-FI" dirty="0"/>
          </a:p>
        </p:txBody>
      </p:sp>
      <p:sp>
        <p:nvSpPr>
          <p:cNvPr id="5" name="Text Placeholder 4">
            <a:extLst>
              <a:ext uri="{FF2B5EF4-FFF2-40B4-BE49-F238E27FC236}">
                <a16:creationId xmlns:a16="http://schemas.microsoft.com/office/drawing/2014/main" id="{257D1498-900F-2D81-D8EA-683FA9BB9C27}"/>
              </a:ext>
            </a:extLst>
          </p:cNvPr>
          <p:cNvSpPr>
            <a:spLocks noGrp="1"/>
          </p:cNvSpPr>
          <p:nvPr>
            <p:ph type="body" idx="1"/>
          </p:nvPr>
        </p:nvSpPr>
        <p:spPr/>
        <p:txBody>
          <a:bodyPr/>
          <a:lstStyle/>
          <a:p>
            <a:r>
              <a:rPr lang="en-GB" dirty="0"/>
              <a:t>Open Data Product Standard (</a:t>
            </a:r>
            <a:r>
              <a:rPr lang="en-GB" dirty="0">
                <a:hlinkClick r:id="rId2"/>
              </a:rPr>
              <a:t>ODPS</a:t>
            </a:r>
            <a:r>
              <a:rPr lang="en-GB" dirty="0"/>
              <a:t>)</a:t>
            </a:r>
            <a:endParaRPr lang="en-FI" dirty="0"/>
          </a:p>
        </p:txBody>
      </p:sp>
      <p:sp>
        <p:nvSpPr>
          <p:cNvPr id="6" name="Content Placeholder 5">
            <a:extLst>
              <a:ext uri="{FF2B5EF4-FFF2-40B4-BE49-F238E27FC236}">
                <a16:creationId xmlns:a16="http://schemas.microsoft.com/office/drawing/2014/main" id="{3AC02551-62C7-E8C0-60D7-A5CF4B4948D6}"/>
              </a:ext>
            </a:extLst>
          </p:cNvPr>
          <p:cNvSpPr>
            <a:spLocks noGrp="1"/>
          </p:cNvSpPr>
          <p:nvPr>
            <p:ph sz="half" idx="2"/>
          </p:nvPr>
        </p:nvSpPr>
        <p:spPr>
          <a:xfrm>
            <a:off x="839788" y="2679699"/>
            <a:ext cx="5157787" cy="3509963"/>
          </a:xfrm>
        </p:spPr>
        <p:txBody>
          <a:bodyPr>
            <a:normAutofit fontScale="55000" lnSpcReduction="20000"/>
          </a:bodyPr>
          <a:lstStyle/>
          <a:p>
            <a:r>
              <a:rPr lang="en-GB" dirty="0"/>
              <a:t>Fundamentals</a:t>
            </a:r>
          </a:p>
          <a:p>
            <a:r>
              <a:rPr lang="en-GB" dirty="0"/>
              <a:t>Product Information</a:t>
            </a:r>
          </a:p>
          <a:p>
            <a:r>
              <a:rPr lang="en-GB" dirty="0"/>
              <a:t>Management Ports</a:t>
            </a:r>
          </a:p>
          <a:p>
            <a:r>
              <a:rPr lang="en-GB" dirty="0"/>
              <a:t>Support and Communication Channels</a:t>
            </a:r>
          </a:p>
          <a:p>
            <a:r>
              <a:rPr lang="en-GB" dirty="0"/>
              <a:t>Team</a:t>
            </a:r>
          </a:p>
          <a:p>
            <a:r>
              <a:rPr lang="en-GB" dirty="0"/>
              <a:t>Ancillary Objects: Custom Properties</a:t>
            </a:r>
          </a:p>
          <a:p>
            <a:r>
              <a:rPr lang="en-GB" dirty="0"/>
              <a:t>Ancillary Objects: Authoritative Definitions</a:t>
            </a:r>
          </a:p>
          <a:p>
            <a:r>
              <a:rPr lang="en-GB" dirty="0"/>
              <a:t>Other Properties</a:t>
            </a:r>
            <a:endParaRPr lang="en-FI" dirty="0"/>
          </a:p>
        </p:txBody>
      </p:sp>
      <p:sp>
        <p:nvSpPr>
          <p:cNvPr id="7" name="Text Placeholder 6">
            <a:extLst>
              <a:ext uri="{FF2B5EF4-FFF2-40B4-BE49-F238E27FC236}">
                <a16:creationId xmlns:a16="http://schemas.microsoft.com/office/drawing/2014/main" id="{CB6F18DD-2161-7F00-711D-9E7FE1EB6BA8}"/>
              </a:ext>
            </a:extLst>
          </p:cNvPr>
          <p:cNvSpPr>
            <a:spLocks noGrp="1"/>
          </p:cNvSpPr>
          <p:nvPr>
            <p:ph type="body" sz="quarter" idx="3"/>
          </p:nvPr>
        </p:nvSpPr>
        <p:spPr/>
        <p:txBody>
          <a:bodyPr/>
          <a:lstStyle/>
          <a:p>
            <a:r>
              <a:rPr lang="en-GB" dirty="0"/>
              <a:t>Open Data Contract Standard (</a:t>
            </a:r>
            <a:r>
              <a:rPr lang="en-GB" dirty="0">
                <a:hlinkClick r:id="rId3"/>
              </a:rPr>
              <a:t>ODCS</a:t>
            </a:r>
            <a:r>
              <a:rPr lang="en-GB" dirty="0"/>
              <a:t>)</a:t>
            </a:r>
            <a:endParaRPr lang="en-FI" dirty="0"/>
          </a:p>
        </p:txBody>
      </p:sp>
      <p:sp>
        <p:nvSpPr>
          <p:cNvPr id="8" name="Content Placeholder 7">
            <a:extLst>
              <a:ext uri="{FF2B5EF4-FFF2-40B4-BE49-F238E27FC236}">
                <a16:creationId xmlns:a16="http://schemas.microsoft.com/office/drawing/2014/main" id="{0C4A016F-98B8-FC91-FD84-DBEB1F38AD9A}"/>
              </a:ext>
            </a:extLst>
          </p:cNvPr>
          <p:cNvSpPr>
            <a:spLocks noGrp="1"/>
          </p:cNvSpPr>
          <p:nvPr>
            <p:ph sz="quarter" idx="4"/>
          </p:nvPr>
        </p:nvSpPr>
        <p:spPr>
          <a:xfrm>
            <a:off x="6172200" y="2679699"/>
            <a:ext cx="5183188" cy="3509963"/>
          </a:xfrm>
        </p:spPr>
        <p:txBody>
          <a:bodyPr>
            <a:normAutofit fontScale="55000" lnSpcReduction="20000"/>
          </a:bodyPr>
          <a:lstStyle/>
          <a:p>
            <a:r>
              <a:rPr lang="en-GB" dirty="0"/>
              <a:t>Fundamentals</a:t>
            </a:r>
          </a:p>
          <a:p>
            <a:r>
              <a:rPr lang="en-GB" dirty="0"/>
              <a:t>Schema</a:t>
            </a:r>
          </a:p>
          <a:p>
            <a:r>
              <a:rPr lang="en-GB" dirty="0"/>
              <a:t>References</a:t>
            </a:r>
          </a:p>
          <a:p>
            <a:r>
              <a:rPr lang="en-GB" dirty="0"/>
              <a:t>Data Quality</a:t>
            </a:r>
          </a:p>
          <a:p>
            <a:r>
              <a:rPr lang="en-GB" dirty="0"/>
              <a:t>Support &amp; Communication Channels</a:t>
            </a:r>
          </a:p>
          <a:p>
            <a:r>
              <a:rPr lang="en-GB" dirty="0"/>
              <a:t>Pricing</a:t>
            </a:r>
          </a:p>
          <a:p>
            <a:r>
              <a:rPr lang="en-GB" dirty="0"/>
              <a:t>Team</a:t>
            </a:r>
          </a:p>
          <a:p>
            <a:r>
              <a:rPr lang="en-GB" dirty="0"/>
              <a:t>Roles</a:t>
            </a:r>
          </a:p>
          <a:p>
            <a:r>
              <a:rPr lang="en-GB" dirty="0"/>
              <a:t>Service-Level Agreement</a:t>
            </a:r>
          </a:p>
          <a:p>
            <a:r>
              <a:rPr lang="en-GB" dirty="0"/>
              <a:t>Infrastructures &amp; Servers</a:t>
            </a:r>
          </a:p>
          <a:p>
            <a:r>
              <a:rPr lang="en-GB" dirty="0"/>
              <a:t>Custom &amp; Other Properties</a:t>
            </a:r>
            <a:endParaRPr lang="en-FI" dirty="0"/>
          </a:p>
        </p:txBody>
      </p:sp>
    </p:spTree>
    <p:extLst>
      <p:ext uri="{BB962C8B-B14F-4D97-AF65-F5344CB8AC3E}">
        <p14:creationId xmlns:p14="http://schemas.microsoft.com/office/powerpoint/2010/main" val="2210900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D9D7-B6D5-E026-9BAE-1BFE2F837CFF}"/>
              </a:ext>
            </a:extLst>
          </p:cNvPr>
          <p:cNvSpPr>
            <a:spLocks noGrp="1"/>
          </p:cNvSpPr>
          <p:nvPr>
            <p:ph type="title"/>
          </p:nvPr>
        </p:nvSpPr>
        <p:spPr/>
        <p:txBody>
          <a:bodyPr/>
          <a:lstStyle/>
          <a:p>
            <a:r>
              <a:rPr lang="en-GB" dirty="0"/>
              <a:t>Enterprise view on semantics</a:t>
            </a:r>
            <a:endParaRPr lang="en-FI" dirty="0"/>
          </a:p>
        </p:txBody>
      </p:sp>
      <p:sp>
        <p:nvSpPr>
          <p:cNvPr id="3" name="Rectangle: Rounded Corners 2">
            <a:extLst>
              <a:ext uri="{FF2B5EF4-FFF2-40B4-BE49-F238E27FC236}">
                <a16:creationId xmlns:a16="http://schemas.microsoft.com/office/drawing/2014/main" id="{5C4FA697-24A8-2525-43F6-4AF9782BA8CE}"/>
              </a:ext>
            </a:extLst>
          </p:cNvPr>
          <p:cNvSpPr/>
          <p:nvPr/>
        </p:nvSpPr>
        <p:spPr>
          <a:xfrm>
            <a:off x="2512119" y="502126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5" name="Rectangle: Rounded Corners 4">
            <a:extLst>
              <a:ext uri="{FF2B5EF4-FFF2-40B4-BE49-F238E27FC236}">
                <a16:creationId xmlns:a16="http://schemas.microsoft.com/office/drawing/2014/main" id="{515AAD1E-A601-4D26-6EEB-D872DB209098}"/>
              </a:ext>
            </a:extLst>
          </p:cNvPr>
          <p:cNvSpPr/>
          <p:nvPr/>
        </p:nvSpPr>
        <p:spPr>
          <a:xfrm>
            <a:off x="4817864" y="502126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6" name="Rectangle: Rounded Corners 5">
            <a:extLst>
              <a:ext uri="{FF2B5EF4-FFF2-40B4-BE49-F238E27FC236}">
                <a16:creationId xmlns:a16="http://schemas.microsoft.com/office/drawing/2014/main" id="{852CEB23-3552-51AB-2FD9-FF81C72D7880}"/>
              </a:ext>
            </a:extLst>
          </p:cNvPr>
          <p:cNvSpPr/>
          <p:nvPr/>
        </p:nvSpPr>
        <p:spPr>
          <a:xfrm>
            <a:off x="7123608" y="502126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7" name="Rectangle 6">
            <a:extLst>
              <a:ext uri="{FF2B5EF4-FFF2-40B4-BE49-F238E27FC236}">
                <a16:creationId xmlns:a16="http://schemas.microsoft.com/office/drawing/2014/main" id="{C83A46CD-4A4A-5761-7754-97FAD6A7A1D1}"/>
              </a:ext>
            </a:extLst>
          </p:cNvPr>
          <p:cNvSpPr/>
          <p:nvPr/>
        </p:nvSpPr>
        <p:spPr>
          <a:xfrm>
            <a:off x="2290565" y="428911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sp>
        <p:nvSpPr>
          <p:cNvPr id="8" name="Rectangle 7">
            <a:extLst>
              <a:ext uri="{FF2B5EF4-FFF2-40B4-BE49-F238E27FC236}">
                <a16:creationId xmlns:a16="http://schemas.microsoft.com/office/drawing/2014/main" id="{2D4E46C9-9C47-7DBD-4B85-355F4AC26930}"/>
              </a:ext>
            </a:extLst>
          </p:cNvPr>
          <p:cNvSpPr/>
          <p:nvPr/>
        </p:nvSpPr>
        <p:spPr>
          <a:xfrm>
            <a:off x="4596310" y="428911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sp>
        <p:nvSpPr>
          <p:cNvPr id="9" name="Rectangle 8">
            <a:extLst>
              <a:ext uri="{FF2B5EF4-FFF2-40B4-BE49-F238E27FC236}">
                <a16:creationId xmlns:a16="http://schemas.microsoft.com/office/drawing/2014/main" id="{C9CE6965-BBCE-1810-0B82-3F513DC2850C}"/>
              </a:ext>
            </a:extLst>
          </p:cNvPr>
          <p:cNvSpPr/>
          <p:nvPr/>
        </p:nvSpPr>
        <p:spPr>
          <a:xfrm>
            <a:off x="6902055" y="428911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cxnSp>
        <p:nvCxnSpPr>
          <p:cNvPr id="10" name="Straight Arrow Connector 9">
            <a:extLst>
              <a:ext uri="{FF2B5EF4-FFF2-40B4-BE49-F238E27FC236}">
                <a16:creationId xmlns:a16="http://schemas.microsoft.com/office/drawing/2014/main" id="{72944893-8D5A-B277-87B6-1DA624322C56}"/>
              </a:ext>
            </a:extLst>
          </p:cNvPr>
          <p:cNvCxnSpPr>
            <a:cxnSpLocks/>
            <a:stCxn id="7" idx="2"/>
            <a:endCxn id="3" idx="0"/>
          </p:cNvCxnSpPr>
          <p:nvPr/>
        </p:nvCxnSpPr>
        <p:spPr>
          <a:xfrm>
            <a:off x="3166963" y="4819567"/>
            <a:ext cx="0"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1E230A-8C2A-A0D5-96D9-09293FA89E23}"/>
              </a:ext>
            </a:extLst>
          </p:cNvPr>
          <p:cNvCxnSpPr>
            <a:cxnSpLocks/>
            <a:stCxn id="8" idx="2"/>
            <a:endCxn id="5" idx="0"/>
          </p:cNvCxnSpPr>
          <p:nvPr/>
        </p:nvCxnSpPr>
        <p:spPr>
          <a:xfrm>
            <a:off x="5472708" y="4819567"/>
            <a:ext cx="0"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210D28-EA55-9A84-7FAD-ABCAC14BA694}"/>
              </a:ext>
            </a:extLst>
          </p:cNvPr>
          <p:cNvCxnSpPr>
            <a:cxnSpLocks/>
            <a:stCxn id="9" idx="2"/>
            <a:endCxn id="6" idx="0"/>
          </p:cNvCxnSpPr>
          <p:nvPr/>
        </p:nvCxnSpPr>
        <p:spPr>
          <a:xfrm flipH="1">
            <a:off x="7778452" y="4819567"/>
            <a:ext cx="1"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37D16FB-1A73-3F1C-8AEF-0BD1BFD73D97}"/>
              </a:ext>
            </a:extLst>
          </p:cNvPr>
          <p:cNvCxnSpPr>
            <a:cxnSpLocks/>
            <a:stCxn id="21" idx="3"/>
            <a:endCxn id="7" idx="0"/>
          </p:cNvCxnSpPr>
          <p:nvPr/>
        </p:nvCxnSpPr>
        <p:spPr>
          <a:xfrm flipH="1">
            <a:off x="3166963" y="3566176"/>
            <a:ext cx="983402" cy="722940"/>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06B7C2A2-84CD-3138-277A-D7EF79368234}"/>
              </a:ext>
            </a:extLst>
          </p:cNvPr>
          <p:cNvCxnSpPr>
            <a:cxnSpLocks/>
            <a:stCxn id="21" idx="4"/>
            <a:endCxn id="8" idx="0"/>
          </p:cNvCxnSpPr>
          <p:nvPr/>
        </p:nvCxnSpPr>
        <p:spPr>
          <a:xfrm>
            <a:off x="5472708" y="3737284"/>
            <a:ext cx="0" cy="551832"/>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8099C5EC-51A6-FCDD-9CCF-DE6DC25A4C4E}"/>
              </a:ext>
            </a:extLst>
          </p:cNvPr>
          <p:cNvCxnSpPr>
            <a:cxnSpLocks/>
            <a:stCxn id="21" idx="5"/>
            <a:endCxn id="9" idx="0"/>
          </p:cNvCxnSpPr>
          <p:nvPr/>
        </p:nvCxnSpPr>
        <p:spPr>
          <a:xfrm>
            <a:off x="6795051" y="3566176"/>
            <a:ext cx="983402" cy="722940"/>
          </a:xfrm>
          <a:prstGeom prst="straightConnector1">
            <a:avLst/>
          </a:prstGeom>
          <a:ln/>
        </p:spPr>
        <p:style>
          <a:lnRef idx="1">
            <a:schemeClr val="accent6"/>
          </a:lnRef>
          <a:fillRef idx="0">
            <a:schemeClr val="accent6"/>
          </a:fillRef>
          <a:effectRef idx="0">
            <a:schemeClr val="accent6"/>
          </a:effectRef>
          <a:fontRef idx="minor">
            <a:schemeClr val="tx1"/>
          </a:fontRef>
        </p:style>
      </p:cxnSp>
      <p:pic>
        <p:nvPicPr>
          <p:cNvPr id="35" name="Graphic 34" descr="Head with gears with solid fill">
            <a:extLst>
              <a:ext uri="{FF2B5EF4-FFF2-40B4-BE49-F238E27FC236}">
                <a16:creationId xmlns:a16="http://schemas.microsoft.com/office/drawing/2014/main" id="{FD10F23A-CDAD-CD04-96E8-4789B04DA7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2379" y="1587791"/>
            <a:ext cx="450642" cy="450642"/>
          </a:xfrm>
          <a:prstGeom prst="rect">
            <a:avLst/>
          </a:prstGeom>
        </p:spPr>
      </p:pic>
      <p:pic>
        <p:nvPicPr>
          <p:cNvPr id="37" name="Graphic 36" descr="Robot with solid fill">
            <a:extLst>
              <a:ext uri="{FF2B5EF4-FFF2-40B4-BE49-F238E27FC236}">
                <a16:creationId xmlns:a16="http://schemas.microsoft.com/office/drawing/2014/main" id="{E9352ACB-B57F-FC5C-7265-A7CB3A0034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6473" y="1637933"/>
            <a:ext cx="591444" cy="591444"/>
          </a:xfrm>
          <a:prstGeom prst="rect">
            <a:avLst/>
          </a:prstGeom>
        </p:spPr>
      </p:pic>
      <p:pic>
        <p:nvPicPr>
          <p:cNvPr id="43" name="Graphic 42" descr="Robot with solid fill">
            <a:extLst>
              <a:ext uri="{FF2B5EF4-FFF2-40B4-BE49-F238E27FC236}">
                <a16:creationId xmlns:a16="http://schemas.microsoft.com/office/drawing/2014/main" id="{D99F4A47-7248-4329-FE34-0630B374D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3608" y="2078338"/>
            <a:ext cx="591444" cy="591444"/>
          </a:xfrm>
          <a:prstGeom prst="rect">
            <a:avLst/>
          </a:prstGeom>
        </p:spPr>
      </p:pic>
      <p:pic>
        <p:nvPicPr>
          <p:cNvPr id="44" name="Graphic 43" descr="Robot with solid fill">
            <a:extLst>
              <a:ext uri="{FF2B5EF4-FFF2-40B4-BE49-F238E27FC236}">
                <a16:creationId xmlns:a16="http://schemas.microsoft.com/office/drawing/2014/main" id="{270FC323-A82F-BE19-F7D9-B7F35B7424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1522" y="1533531"/>
            <a:ext cx="591444" cy="591444"/>
          </a:xfrm>
          <a:prstGeom prst="rect">
            <a:avLst/>
          </a:prstGeom>
        </p:spPr>
      </p:pic>
      <p:pic>
        <p:nvPicPr>
          <p:cNvPr id="45" name="Graphic 44" descr="Robot with solid fill">
            <a:extLst>
              <a:ext uri="{FF2B5EF4-FFF2-40B4-BE49-F238E27FC236}">
                <a16:creationId xmlns:a16="http://schemas.microsoft.com/office/drawing/2014/main" id="{BF16AC38-E748-0D5C-2BB0-2840A1119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7146" y="2051208"/>
            <a:ext cx="591444" cy="591444"/>
          </a:xfrm>
          <a:prstGeom prst="rect">
            <a:avLst/>
          </a:prstGeom>
        </p:spPr>
      </p:pic>
      <p:pic>
        <p:nvPicPr>
          <p:cNvPr id="46" name="Graphic 45" descr="Head with gears with solid fill">
            <a:extLst>
              <a:ext uri="{FF2B5EF4-FFF2-40B4-BE49-F238E27FC236}">
                <a16:creationId xmlns:a16="http://schemas.microsoft.com/office/drawing/2014/main" id="{FEB43607-B162-94EB-1264-020B0B88FF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719" y="1653031"/>
            <a:ext cx="450642" cy="450642"/>
          </a:xfrm>
          <a:prstGeom prst="rect">
            <a:avLst/>
          </a:prstGeom>
        </p:spPr>
      </p:pic>
      <p:pic>
        <p:nvPicPr>
          <p:cNvPr id="47" name="Graphic 46" descr="Head with gears with solid fill">
            <a:extLst>
              <a:ext uri="{FF2B5EF4-FFF2-40B4-BE49-F238E27FC236}">
                <a16:creationId xmlns:a16="http://schemas.microsoft.com/office/drawing/2014/main" id="{1743EE4F-A81B-9748-66EF-2250AB2CA3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2966" y="2078338"/>
            <a:ext cx="450642" cy="450642"/>
          </a:xfrm>
          <a:prstGeom prst="rect">
            <a:avLst/>
          </a:prstGeom>
        </p:spPr>
      </p:pic>
      <p:cxnSp>
        <p:nvCxnSpPr>
          <p:cNvPr id="48" name="Straight Arrow Connector 47">
            <a:extLst>
              <a:ext uri="{FF2B5EF4-FFF2-40B4-BE49-F238E27FC236}">
                <a16:creationId xmlns:a16="http://schemas.microsoft.com/office/drawing/2014/main" id="{A056CA7D-3049-C2E5-E43C-25D8162540F1}"/>
              </a:ext>
            </a:extLst>
          </p:cNvPr>
          <p:cNvCxnSpPr>
            <a:cxnSpLocks/>
          </p:cNvCxnSpPr>
          <p:nvPr/>
        </p:nvCxnSpPr>
        <p:spPr>
          <a:xfrm>
            <a:off x="3592719" y="2528980"/>
            <a:ext cx="343134" cy="297633"/>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21" name="Oval 20">
            <a:extLst>
              <a:ext uri="{FF2B5EF4-FFF2-40B4-BE49-F238E27FC236}">
                <a16:creationId xmlns:a16="http://schemas.microsoft.com/office/drawing/2014/main" id="{5ECEDCD2-6AD1-4D81-6A81-1C65FF7360EA}"/>
              </a:ext>
            </a:extLst>
          </p:cNvPr>
          <p:cNvSpPr/>
          <p:nvPr/>
        </p:nvSpPr>
        <p:spPr>
          <a:xfrm>
            <a:off x="3602633" y="2568884"/>
            <a:ext cx="3740150" cy="1168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Enterprise </a:t>
            </a:r>
          </a:p>
          <a:p>
            <a:pPr algn="ctr"/>
            <a:r>
              <a:rPr lang="en-GB" dirty="0"/>
              <a:t>Knowledge Plane</a:t>
            </a:r>
            <a:endParaRPr lang="en-FI" dirty="0"/>
          </a:p>
        </p:txBody>
      </p:sp>
      <p:cxnSp>
        <p:nvCxnSpPr>
          <p:cNvPr id="51" name="Straight Arrow Connector 50">
            <a:extLst>
              <a:ext uri="{FF2B5EF4-FFF2-40B4-BE49-F238E27FC236}">
                <a16:creationId xmlns:a16="http://schemas.microsoft.com/office/drawing/2014/main" id="{161CF75F-0ECF-A044-1BBE-1ECEABA2CB06}"/>
              </a:ext>
            </a:extLst>
          </p:cNvPr>
          <p:cNvCxnSpPr>
            <a:cxnSpLocks/>
            <a:endCxn id="21" idx="1"/>
          </p:cNvCxnSpPr>
          <p:nvPr/>
        </p:nvCxnSpPr>
        <p:spPr>
          <a:xfrm>
            <a:off x="3886200" y="2103673"/>
            <a:ext cx="264165" cy="636319"/>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54" name="Straight Arrow Connector 53">
            <a:extLst>
              <a:ext uri="{FF2B5EF4-FFF2-40B4-BE49-F238E27FC236}">
                <a16:creationId xmlns:a16="http://schemas.microsoft.com/office/drawing/2014/main" id="{0B6F1BC6-5D2B-A7D9-D239-9A8DD899F113}"/>
              </a:ext>
            </a:extLst>
          </p:cNvPr>
          <p:cNvCxnSpPr>
            <a:cxnSpLocks/>
          </p:cNvCxnSpPr>
          <p:nvPr/>
        </p:nvCxnSpPr>
        <p:spPr>
          <a:xfrm>
            <a:off x="4741809" y="2242520"/>
            <a:ext cx="76055" cy="364155"/>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59" name="Straight Arrow Connector 58">
            <a:extLst>
              <a:ext uri="{FF2B5EF4-FFF2-40B4-BE49-F238E27FC236}">
                <a16:creationId xmlns:a16="http://schemas.microsoft.com/office/drawing/2014/main" id="{A7C6FEB5-03FB-A1C6-D11B-9AA96E1ACD9B}"/>
              </a:ext>
            </a:extLst>
          </p:cNvPr>
          <p:cNvCxnSpPr>
            <a:cxnSpLocks/>
            <a:stCxn id="35" idx="2"/>
            <a:endCxn id="21" idx="0"/>
          </p:cNvCxnSpPr>
          <p:nvPr/>
        </p:nvCxnSpPr>
        <p:spPr>
          <a:xfrm flipH="1">
            <a:off x="5472708" y="2038433"/>
            <a:ext cx="54992" cy="530451"/>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63" name="Straight Arrow Connector 62">
            <a:extLst>
              <a:ext uri="{FF2B5EF4-FFF2-40B4-BE49-F238E27FC236}">
                <a16:creationId xmlns:a16="http://schemas.microsoft.com/office/drawing/2014/main" id="{F6CFA912-9C13-ABB9-7CAF-8D1487EC42A8}"/>
              </a:ext>
            </a:extLst>
          </p:cNvPr>
          <p:cNvCxnSpPr>
            <a:cxnSpLocks/>
          </p:cNvCxnSpPr>
          <p:nvPr/>
        </p:nvCxnSpPr>
        <p:spPr>
          <a:xfrm flipH="1">
            <a:off x="6096000" y="2124975"/>
            <a:ext cx="171450" cy="481700"/>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66" name="Straight Arrow Connector 65">
            <a:extLst>
              <a:ext uri="{FF2B5EF4-FFF2-40B4-BE49-F238E27FC236}">
                <a16:creationId xmlns:a16="http://schemas.microsoft.com/office/drawing/2014/main" id="{16FDA829-C715-7239-BED6-E6281C9E6271}"/>
              </a:ext>
            </a:extLst>
          </p:cNvPr>
          <p:cNvCxnSpPr>
            <a:cxnSpLocks/>
          </p:cNvCxnSpPr>
          <p:nvPr/>
        </p:nvCxnSpPr>
        <p:spPr>
          <a:xfrm flipH="1">
            <a:off x="6621859" y="2464482"/>
            <a:ext cx="129480" cy="234251"/>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69" name="Straight Arrow Connector 68">
            <a:extLst>
              <a:ext uri="{FF2B5EF4-FFF2-40B4-BE49-F238E27FC236}">
                <a16:creationId xmlns:a16="http://schemas.microsoft.com/office/drawing/2014/main" id="{CD819E53-BA3F-8004-9C3B-E94930768F68}"/>
              </a:ext>
            </a:extLst>
          </p:cNvPr>
          <p:cNvCxnSpPr>
            <a:cxnSpLocks/>
          </p:cNvCxnSpPr>
          <p:nvPr/>
        </p:nvCxnSpPr>
        <p:spPr>
          <a:xfrm flipH="1">
            <a:off x="7010400" y="2633382"/>
            <a:ext cx="225425" cy="193231"/>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73" name="TextBox 72">
            <a:extLst>
              <a:ext uri="{FF2B5EF4-FFF2-40B4-BE49-F238E27FC236}">
                <a16:creationId xmlns:a16="http://schemas.microsoft.com/office/drawing/2014/main" id="{747E980A-7D80-BAD4-874E-5ACA3547FD60}"/>
              </a:ext>
            </a:extLst>
          </p:cNvPr>
          <p:cNvSpPr txBox="1"/>
          <p:nvPr/>
        </p:nvSpPr>
        <p:spPr>
          <a:xfrm>
            <a:off x="7828260" y="2581607"/>
            <a:ext cx="3105150" cy="1077218"/>
          </a:xfrm>
          <a:prstGeom prst="rect">
            <a:avLst/>
          </a:prstGeom>
          <a:noFill/>
        </p:spPr>
        <p:txBody>
          <a:bodyPr wrap="square" rtlCol="0">
            <a:spAutoFit/>
          </a:bodyPr>
          <a:lstStyle/>
          <a:p>
            <a:r>
              <a:rPr lang="en-GB" sz="1600" dirty="0"/>
              <a:t>Data Product Definitions need to expose semantics for enterprise-wide discoverability </a:t>
            </a:r>
            <a:r>
              <a:rPr lang="en-GB" sz="1600" i="1" dirty="0"/>
              <a:t>across domains</a:t>
            </a:r>
            <a:endParaRPr lang="en-FI" sz="1600" dirty="0"/>
          </a:p>
        </p:txBody>
      </p:sp>
      <p:sp>
        <p:nvSpPr>
          <p:cNvPr id="4" name="TextBox 3">
            <a:extLst>
              <a:ext uri="{FF2B5EF4-FFF2-40B4-BE49-F238E27FC236}">
                <a16:creationId xmlns:a16="http://schemas.microsoft.com/office/drawing/2014/main" id="{886C4A28-8C4D-ECD6-08E8-DB2260F213EE}"/>
              </a:ext>
            </a:extLst>
          </p:cNvPr>
          <p:cNvSpPr txBox="1"/>
          <p:nvPr/>
        </p:nvSpPr>
        <p:spPr>
          <a:xfrm>
            <a:off x="8654851" y="4323507"/>
            <a:ext cx="1994286" cy="461665"/>
          </a:xfrm>
          <a:prstGeom prst="rect">
            <a:avLst/>
          </a:prstGeom>
          <a:noFill/>
        </p:spPr>
        <p:txBody>
          <a:bodyPr wrap="square" rtlCol="0">
            <a:spAutoFit/>
          </a:bodyPr>
          <a:lstStyle/>
          <a:p>
            <a:r>
              <a:rPr lang="en-GB" sz="1200" dirty="0"/>
              <a:t>“This product is about Customers and Deliveries”</a:t>
            </a:r>
            <a:endParaRPr lang="en-FI" sz="1200" dirty="0"/>
          </a:p>
        </p:txBody>
      </p:sp>
      <p:sp>
        <p:nvSpPr>
          <p:cNvPr id="11" name="TextBox 10">
            <a:extLst>
              <a:ext uri="{FF2B5EF4-FFF2-40B4-BE49-F238E27FC236}">
                <a16:creationId xmlns:a16="http://schemas.microsoft.com/office/drawing/2014/main" id="{B94EB972-054C-AC72-E243-3A1A33F46187}"/>
              </a:ext>
            </a:extLst>
          </p:cNvPr>
          <p:cNvSpPr txBox="1"/>
          <p:nvPr/>
        </p:nvSpPr>
        <p:spPr>
          <a:xfrm>
            <a:off x="296279" y="4323508"/>
            <a:ext cx="1994286" cy="461665"/>
          </a:xfrm>
          <a:prstGeom prst="rect">
            <a:avLst/>
          </a:prstGeom>
          <a:noFill/>
        </p:spPr>
        <p:txBody>
          <a:bodyPr wrap="square" rtlCol="0">
            <a:spAutoFit/>
          </a:bodyPr>
          <a:lstStyle/>
          <a:p>
            <a:pPr algn="r"/>
            <a:r>
              <a:rPr lang="en-GB" sz="1200" dirty="0"/>
              <a:t>“This product is about Customers and Prospects”</a:t>
            </a:r>
            <a:endParaRPr lang="en-FI" sz="1200" dirty="0"/>
          </a:p>
        </p:txBody>
      </p:sp>
    </p:spTree>
    <p:extLst>
      <p:ext uri="{BB962C8B-B14F-4D97-AF65-F5344CB8AC3E}">
        <p14:creationId xmlns:p14="http://schemas.microsoft.com/office/powerpoint/2010/main" val="2638239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04A9E-11B9-2DB9-6CE0-65B9F2D14344}"/>
              </a:ext>
            </a:extLst>
          </p:cNvPr>
          <p:cNvSpPr>
            <a:spLocks noGrp="1"/>
          </p:cNvSpPr>
          <p:nvPr>
            <p:ph type="title"/>
          </p:nvPr>
        </p:nvSpPr>
        <p:spPr/>
        <p:txBody>
          <a:bodyPr/>
          <a:lstStyle/>
          <a:p>
            <a:r>
              <a:rPr lang="en-GB" dirty="0"/>
              <a:t>Domain vs. Enterprise Glossaries</a:t>
            </a:r>
            <a:endParaRPr lang="en-FI" dirty="0"/>
          </a:p>
        </p:txBody>
      </p:sp>
      <p:sp>
        <p:nvSpPr>
          <p:cNvPr id="5" name="Rectangle: Rounded Corners 4">
            <a:extLst>
              <a:ext uri="{FF2B5EF4-FFF2-40B4-BE49-F238E27FC236}">
                <a16:creationId xmlns:a16="http://schemas.microsoft.com/office/drawing/2014/main" id="{8BDAFFA6-5CB7-9040-D4D1-E2F05928961F}"/>
              </a:ext>
            </a:extLst>
          </p:cNvPr>
          <p:cNvSpPr/>
          <p:nvPr/>
        </p:nvSpPr>
        <p:spPr>
          <a:xfrm>
            <a:off x="2620464" y="561181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6" name="Rectangle: Rounded Corners 5">
            <a:extLst>
              <a:ext uri="{FF2B5EF4-FFF2-40B4-BE49-F238E27FC236}">
                <a16:creationId xmlns:a16="http://schemas.microsoft.com/office/drawing/2014/main" id="{EA9E66DE-0231-D19A-E7C3-1E0E6E72B26C}"/>
              </a:ext>
            </a:extLst>
          </p:cNvPr>
          <p:cNvSpPr/>
          <p:nvPr/>
        </p:nvSpPr>
        <p:spPr>
          <a:xfrm>
            <a:off x="4926209" y="561181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7" name="Rectangle: Rounded Corners 6">
            <a:extLst>
              <a:ext uri="{FF2B5EF4-FFF2-40B4-BE49-F238E27FC236}">
                <a16:creationId xmlns:a16="http://schemas.microsoft.com/office/drawing/2014/main" id="{DB4BEFCF-6E57-F8CE-A925-B43B8D58C9F1}"/>
              </a:ext>
            </a:extLst>
          </p:cNvPr>
          <p:cNvSpPr/>
          <p:nvPr/>
        </p:nvSpPr>
        <p:spPr>
          <a:xfrm>
            <a:off x="7231953" y="5611812"/>
            <a:ext cx="1309688" cy="7683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dirty="0">
                <a:solidFill>
                  <a:schemeClr val="bg1"/>
                </a:solidFill>
              </a:rPr>
              <a:t>DATA PRODUCT</a:t>
            </a:r>
          </a:p>
        </p:txBody>
      </p:sp>
      <p:sp>
        <p:nvSpPr>
          <p:cNvPr id="8" name="Rectangle 7">
            <a:extLst>
              <a:ext uri="{FF2B5EF4-FFF2-40B4-BE49-F238E27FC236}">
                <a16:creationId xmlns:a16="http://schemas.microsoft.com/office/drawing/2014/main" id="{7E4AE0AC-2CBA-61D9-0A2F-38DB75403DB2}"/>
              </a:ext>
            </a:extLst>
          </p:cNvPr>
          <p:cNvSpPr/>
          <p:nvPr/>
        </p:nvSpPr>
        <p:spPr>
          <a:xfrm>
            <a:off x="2398910" y="487966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sp>
        <p:nvSpPr>
          <p:cNvPr id="9" name="Rectangle 8">
            <a:extLst>
              <a:ext uri="{FF2B5EF4-FFF2-40B4-BE49-F238E27FC236}">
                <a16:creationId xmlns:a16="http://schemas.microsoft.com/office/drawing/2014/main" id="{9094C704-968F-D351-1044-A39B8718DA07}"/>
              </a:ext>
            </a:extLst>
          </p:cNvPr>
          <p:cNvSpPr/>
          <p:nvPr/>
        </p:nvSpPr>
        <p:spPr>
          <a:xfrm>
            <a:off x="4704655" y="487966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sp>
        <p:nvSpPr>
          <p:cNvPr id="10" name="Rectangle 9">
            <a:extLst>
              <a:ext uri="{FF2B5EF4-FFF2-40B4-BE49-F238E27FC236}">
                <a16:creationId xmlns:a16="http://schemas.microsoft.com/office/drawing/2014/main" id="{1B8D547B-B25F-DB32-1165-057E86F53B64}"/>
              </a:ext>
            </a:extLst>
          </p:cNvPr>
          <p:cNvSpPr/>
          <p:nvPr/>
        </p:nvSpPr>
        <p:spPr>
          <a:xfrm>
            <a:off x="7010400" y="4879666"/>
            <a:ext cx="1752796" cy="530451"/>
          </a:xfrm>
          <a:prstGeom prst="rect">
            <a:avLst/>
          </a:prstGeom>
          <a:ln w="6350"/>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a:cs typeface="Arial"/>
              </a:rPr>
              <a:t>Data Product Definition</a:t>
            </a:r>
            <a:endParaRPr lang="en-GB" sz="1200"/>
          </a:p>
        </p:txBody>
      </p:sp>
      <p:cxnSp>
        <p:nvCxnSpPr>
          <p:cNvPr id="11" name="Straight Arrow Connector 10">
            <a:extLst>
              <a:ext uri="{FF2B5EF4-FFF2-40B4-BE49-F238E27FC236}">
                <a16:creationId xmlns:a16="http://schemas.microsoft.com/office/drawing/2014/main" id="{EA632A86-B74C-5FFF-9448-7F111BC49A80}"/>
              </a:ext>
            </a:extLst>
          </p:cNvPr>
          <p:cNvCxnSpPr>
            <a:cxnSpLocks/>
            <a:stCxn id="8" idx="2"/>
            <a:endCxn id="5" idx="0"/>
          </p:cNvCxnSpPr>
          <p:nvPr/>
        </p:nvCxnSpPr>
        <p:spPr>
          <a:xfrm>
            <a:off x="3275308" y="5410117"/>
            <a:ext cx="0"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A7B8D58-D78D-737E-4F19-EF92F8B01BF8}"/>
              </a:ext>
            </a:extLst>
          </p:cNvPr>
          <p:cNvCxnSpPr>
            <a:cxnSpLocks/>
            <a:stCxn id="9" idx="2"/>
            <a:endCxn id="6" idx="0"/>
          </p:cNvCxnSpPr>
          <p:nvPr/>
        </p:nvCxnSpPr>
        <p:spPr>
          <a:xfrm>
            <a:off x="5581053" y="5410117"/>
            <a:ext cx="0"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A4C7C1-F990-0AD2-2C2D-5A460136416E}"/>
              </a:ext>
            </a:extLst>
          </p:cNvPr>
          <p:cNvCxnSpPr>
            <a:cxnSpLocks/>
            <a:stCxn id="10" idx="2"/>
            <a:endCxn id="7" idx="0"/>
          </p:cNvCxnSpPr>
          <p:nvPr/>
        </p:nvCxnSpPr>
        <p:spPr>
          <a:xfrm flipH="1">
            <a:off x="7886797" y="5410117"/>
            <a:ext cx="1" cy="201695"/>
          </a:xfrm>
          <a:prstGeom prst="straightConnector1">
            <a:avLst/>
          </a:prstGeom>
          <a:ln w="9525"/>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F31B97-095D-6723-A481-8A24BD3A0F94}"/>
              </a:ext>
            </a:extLst>
          </p:cNvPr>
          <p:cNvCxnSpPr>
            <a:cxnSpLocks/>
            <a:stCxn id="38" idx="3"/>
            <a:endCxn id="8" idx="0"/>
          </p:cNvCxnSpPr>
          <p:nvPr/>
        </p:nvCxnSpPr>
        <p:spPr>
          <a:xfrm flipH="1">
            <a:off x="3275308" y="4579199"/>
            <a:ext cx="221852" cy="300467"/>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F6C51A5F-77CA-81C2-5434-A925671B4B5F}"/>
              </a:ext>
            </a:extLst>
          </p:cNvPr>
          <p:cNvCxnSpPr>
            <a:cxnSpLocks/>
            <a:stCxn id="38" idx="5"/>
            <a:endCxn id="9" idx="0"/>
          </p:cNvCxnSpPr>
          <p:nvPr/>
        </p:nvCxnSpPr>
        <p:spPr>
          <a:xfrm>
            <a:off x="5380312" y="4579199"/>
            <a:ext cx="200741" cy="300467"/>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293C00A9-680E-A516-28C4-44E92C9C05F4}"/>
              </a:ext>
            </a:extLst>
          </p:cNvPr>
          <p:cNvCxnSpPr>
            <a:cxnSpLocks/>
            <a:stCxn id="39" idx="4"/>
            <a:endCxn id="10" idx="0"/>
          </p:cNvCxnSpPr>
          <p:nvPr/>
        </p:nvCxnSpPr>
        <p:spPr>
          <a:xfrm>
            <a:off x="7886797" y="4695705"/>
            <a:ext cx="1" cy="183961"/>
          </a:xfrm>
          <a:prstGeom prst="straightConnector1">
            <a:avLst/>
          </a:prstGeom>
          <a:ln/>
        </p:spPr>
        <p:style>
          <a:lnRef idx="1">
            <a:schemeClr val="accent6"/>
          </a:lnRef>
          <a:fillRef idx="0">
            <a:schemeClr val="accent6"/>
          </a:fillRef>
          <a:effectRef idx="0">
            <a:schemeClr val="accent6"/>
          </a:effectRef>
          <a:fontRef idx="minor">
            <a:schemeClr val="tx1"/>
          </a:fontRef>
        </p:style>
      </p:cxnSp>
      <p:pic>
        <p:nvPicPr>
          <p:cNvPr id="17" name="Graphic 16" descr="Head with gears with solid fill">
            <a:extLst>
              <a:ext uri="{FF2B5EF4-FFF2-40B4-BE49-F238E27FC236}">
                <a16:creationId xmlns:a16="http://schemas.microsoft.com/office/drawing/2014/main" id="{3B20D41A-739B-F53A-CCAE-C79AFEDF84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2379" y="1587791"/>
            <a:ext cx="450642" cy="450642"/>
          </a:xfrm>
          <a:prstGeom prst="rect">
            <a:avLst/>
          </a:prstGeom>
        </p:spPr>
      </p:pic>
      <p:pic>
        <p:nvPicPr>
          <p:cNvPr id="18" name="Graphic 17" descr="Robot with solid fill">
            <a:extLst>
              <a:ext uri="{FF2B5EF4-FFF2-40B4-BE49-F238E27FC236}">
                <a16:creationId xmlns:a16="http://schemas.microsoft.com/office/drawing/2014/main" id="{8DF21FA4-0C6B-9EBA-7774-CDE64640D0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6473" y="1637933"/>
            <a:ext cx="591444" cy="591444"/>
          </a:xfrm>
          <a:prstGeom prst="rect">
            <a:avLst/>
          </a:prstGeom>
        </p:spPr>
      </p:pic>
      <p:pic>
        <p:nvPicPr>
          <p:cNvPr id="19" name="Graphic 18" descr="Robot with solid fill">
            <a:extLst>
              <a:ext uri="{FF2B5EF4-FFF2-40B4-BE49-F238E27FC236}">
                <a16:creationId xmlns:a16="http://schemas.microsoft.com/office/drawing/2014/main" id="{F07BFD42-B41B-B64F-4B0B-FA073FEC0C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23608" y="2078338"/>
            <a:ext cx="591444" cy="591444"/>
          </a:xfrm>
          <a:prstGeom prst="rect">
            <a:avLst/>
          </a:prstGeom>
        </p:spPr>
      </p:pic>
      <p:pic>
        <p:nvPicPr>
          <p:cNvPr id="20" name="Graphic 19" descr="Robot with solid fill">
            <a:extLst>
              <a:ext uri="{FF2B5EF4-FFF2-40B4-BE49-F238E27FC236}">
                <a16:creationId xmlns:a16="http://schemas.microsoft.com/office/drawing/2014/main" id="{8BEFC816-BF7B-FC69-C2D0-8D5F92CDC4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1522" y="1533531"/>
            <a:ext cx="591444" cy="591444"/>
          </a:xfrm>
          <a:prstGeom prst="rect">
            <a:avLst/>
          </a:prstGeom>
        </p:spPr>
      </p:pic>
      <p:pic>
        <p:nvPicPr>
          <p:cNvPr id="21" name="Graphic 20" descr="Robot with solid fill">
            <a:extLst>
              <a:ext uri="{FF2B5EF4-FFF2-40B4-BE49-F238E27FC236}">
                <a16:creationId xmlns:a16="http://schemas.microsoft.com/office/drawing/2014/main" id="{DD1A8CB0-6C65-CAA5-4B8F-DB621261DE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7146" y="2051208"/>
            <a:ext cx="591444" cy="591444"/>
          </a:xfrm>
          <a:prstGeom prst="rect">
            <a:avLst/>
          </a:prstGeom>
        </p:spPr>
      </p:pic>
      <p:pic>
        <p:nvPicPr>
          <p:cNvPr id="22" name="Graphic 21" descr="Head with gears with solid fill">
            <a:extLst>
              <a:ext uri="{FF2B5EF4-FFF2-40B4-BE49-F238E27FC236}">
                <a16:creationId xmlns:a16="http://schemas.microsoft.com/office/drawing/2014/main" id="{07C55340-E020-F88A-A636-33C05600F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719" y="1653031"/>
            <a:ext cx="450642" cy="450642"/>
          </a:xfrm>
          <a:prstGeom prst="rect">
            <a:avLst/>
          </a:prstGeom>
        </p:spPr>
      </p:pic>
      <p:pic>
        <p:nvPicPr>
          <p:cNvPr id="23" name="Graphic 22" descr="Head with gears with solid fill">
            <a:extLst>
              <a:ext uri="{FF2B5EF4-FFF2-40B4-BE49-F238E27FC236}">
                <a16:creationId xmlns:a16="http://schemas.microsoft.com/office/drawing/2014/main" id="{66F6C4DF-0DEF-3D1C-B4E9-5281E6FCB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2966" y="2078338"/>
            <a:ext cx="450642" cy="450642"/>
          </a:xfrm>
          <a:prstGeom prst="rect">
            <a:avLst/>
          </a:prstGeom>
        </p:spPr>
      </p:pic>
      <p:cxnSp>
        <p:nvCxnSpPr>
          <p:cNvPr id="24" name="Straight Arrow Connector 23">
            <a:extLst>
              <a:ext uri="{FF2B5EF4-FFF2-40B4-BE49-F238E27FC236}">
                <a16:creationId xmlns:a16="http://schemas.microsoft.com/office/drawing/2014/main" id="{1D8631DF-18E4-F7D6-9461-E602AE7C80AD}"/>
              </a:ext>
            </a:extLst>
          </p:cNvPr>
          <p:cNvCxnSpPr>
            <a:cxnSpLocks/>
          </p:cNvCxnSpPr>
          <p:nvPr/>
        </p:nvCxnSpPr>
        <p:spPr>
          <a:xfrm>
            <a:off x="3592719" y="2528980"/>
            <a:ext cx="343134" cy="297633"/>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25" name="Oval 24">
            <a:extLst>
              <a:ext uri="{FF2B5EF4-FFF2-40B4-BE49-F238E27FC236}">
                <a16:creationId xmlns:a16="http://schemas.microsoft.com/office/drawing/2014/main" id="{D85B9016-36DA-20AB-BFB5-53022CE316ED}"/>
              </a:ext>
            </a:extLst>
          </p:cNvPr>
          <p:cNvSpPr/>
          <p:nvPr/>
        </p:nvSpPr>
        <p:spPr>
          <a:xfrm>
            <a:off x="3602633" y="2568884"/>
            <a:ext cx="3740150" cy="11684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Enterprise </a:t>
            </a:r>
          </a:p>
          <a:p>
            <a:pPr algn="ctr"/>
            <a:r>
              <a:rPr lang="en-GB" dirty="0"/>
              <a:t>Knowledge Plane</a:t>
            </a:r>
            <a:endParaRPr lang="en-FI" dirty="0"/>
          </a:p>
        </p:txBody>
      </p:sp>
      <p:cxnSp>
        <p:nvCxnSpPr>
          <p:cNvPr id="26" name="Straight Arrow Connector 25">
            <a:extLst>
              <a:ext uri="{FF2B5EF4-FFF2-40B4-BE49-F238E27FC236}">
                <a16:creationId xmlns:a16="http://schemas.microsoft.com/office/drawing/2014/main" id="{B1ED1BFF-14F9-86A1-7A19-CCA90F936958}"/>
              </a:ext>
            </a:extLst>
          </p:cNvPr>
          <p:cNvCxnSpPr>
            <a:cxnSpLocks/>
            <a:endCxn id="25" idx="1"/>
          </p:cNvCxnSpPr>
          <p:nvPr/>
        </p:nvCxnSpPr>
        <p:spPr>
          <a:xfrm>
            <a:off x="3886200" y="2103673"/>
            <a:ext cx="264165" cy="636319"/>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33E78AC7-F5F4-3DBB-76EF-29F7A65834F7}"/>
              </a:ext>
            </a:extLst>
          </p:cNvPr>
          <p:cNvCxnSpPr>
            <a:cxnSpLocks/>
          </p:cNvCxnSpPr>
          <p:nvPr/>
        </p:nvCxnSpPr>
        <p:spPr>
          <a:xfrm>
            <a:off x="4741809" y="2242520"/>
            <a:ext cx="76055" cy="364155"/>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9F91E109-A654-947B-EB31-BDEAA1C3141B}"/>
              </a:ext>
            </a:extLst>
          </p:cNvPr>
          <p:cNvCxnSpPr>
            <a:cxnSpLocks/>
            <a:stCxn id="17" idx="2"/>
            <a:endCxn id="25" idx="0"/>
          </p:cNvCxnSpPr>
          <p:nvPr/>
        </p:nvCxnSpPr>
        <p:spPr>
          <a:xfrm flipH="1">
            <a:off x="5472708" y="2038433"/>
            <a:ext cx="54992" cy="530451"/>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80C1B59E-6EDD-31BD-7FEF-459EF3D77267}"/>
              </a:ext>
            </a:extLst>
          </p:cNvPr>
          <p:cNvCxnSpPr>
            <a:cxnSpLocks/>
          </p:cNvCxnSpPr>
          <p:nvPr/>
        </p:nvCxnSpPr>
        <p:spPr>
          <a:xfrm flipH="1">
            <a:off x="6096000" y="2124975"/>
            <a:ext cx="171450" cy="481700"/>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3E48B948-54E1-9974-2873-1942580B58E0}"/>
              </a:ext>
            </a:extLst>
          </p:cNvPr>
          <p:cNvCxnSpPr>
            <a:cxnSpLocks/>
          </p:cNvCxnSpPr>
          <p:nvPr/>
        </p:nvCxnSpPr>
        <p:spPr>
          <a:xfrm flipH="1">
            <a:off x="6621859" y="2464482"/>
            <a:ext cx="129480" cy="234251"/>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ACF800D7-8CFF-6819-E258-2FCADFB80343}"/>
              </a:ext>
            </a:extLst>
          </p:cNvPr>
          <p:cNvCxnSpPr>
            <a:cxnSpLocks/>
          </p:cNvCxnSpPr>
          <p:nvPr/>
        </p:nvCxnSpPr>
        <p:spPr>
          <a:xfrm flipH="1">
            <a:off x="7010400" y="2633382"/>
            <a:ext cx="225425" cy="193231"/>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id="{6A115DEA-4501-C4AA-9349-64E45C65E2DE}"/>
              </a:ext>
            </a:extLst>
          </p:cNvPr>
          <p:cNvSpPr txBox="1"/>
          <p:nvPr/>
        </p:nvSpPr>
        <p:spPr>
          <a:xfrm>
            <a:off x="8763196" y="4914057"/>
            <a:ext cx="1994286" cy="461665"/>
          </a:xfrm>
          <a:prstGeom prst="rect">
            <a:avLst/>
          </a:prstGeom>
          <a:noFill/>
        </p:spPr>
        <p:txBody>
          <a:bodyPr wrap="square" rtlCol="0">
            <a:spAutoFit/>
          </a:bodyPr>
          <a:lstStyle/>
          <a:p>
            <a:r>
              <a:rPr lang="en-GB" sz="1200" dirty="0"/>
              <a:t>“This product is about Customers and Deliveries”</a:t>
            </a:r>
            <a:endParaRPr lang="en-FI" sz="1200" dirty="0"/>
          </a:p>
        </p:txBody>
      </p:sp>
      <p:sp>
        <p:nvSpPr>
          <p:cNvPr id="34" name="TextBox 33">
            <a:extLst>
              <a:ext uri="{FF2B5EF4-FFF2-40B4-BE49-F238E27FC236}">
                <a16:creationId xmlns:a16="http://schemas.microsoft.com/office/drawing/2014/main" id="{33263CC5-5A0D-1000-75A4-14E0D8A7E202}"/>
              </a:ext>
            </a:extLst>
          </p:cNvPr>
          <p:cNvSpPr txBox="1"/>
          <p:nvPr/>
        </p:nvSpPr>
        <p:spPr>
          <a:xfrm>
            <a:off x="404624" y="4914058"/>
            <a:ext cx="1994286" cy="461665"/>
          </a:xfrm>
          <a:prstGeom prst="rect">
            <a:avLst/>
          </a:prstGeom>
          <a:noFill/>
        </p:spPr>
        <p:txBody>
          <a:bodyPr wrap="square" rtlCol="0">
            <a:spAutoFit/>
          </a:bodyPr>
          <a:lstStyle/>
          <a:p>
            <a:pPr algn="r"/>
            <a:r>
              <a:rPr lang="en-GB" sz="1200" dirty="0"/>
              <a:t>“This product is about Customers and Prospects”</a:t>
            </a:r>
            <a:endParaRPr lang="en-FI" sz="1200" dirty="0"/>
          </a:p>
        </p:txBody>
      </p:sp>
      <p:sp>
        <p:nvSpPr>
          <p:cNvPr id="38" name="Oval 37">
            <a:extLst>
              <a:ext uri="{FF2B5EF4-FFF2-40B4-BE49-F238E27FC236}">
                <a16:creationId xmlns:a16="http://schemas.microsoft.com/office/drawing/2014/main" id="{4CF7F277-CCE6-7BF8-7F41-AAB8D31DA9BE}"/>
              </a:ext>
            </a:extLst>
          </p:cNvPr>
          <p:cNvSpPr/>
          <p:nvPr/>
        </p:nvSpPr>
        <p:spPr>
          <a:xfrm>
            <a:off x="3107146" y="3900155"/>
            <a:ext cx="2663180" cy="79555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Domain Glossary</a:t>
            </a:r>
            <a:endParaRPr lang="en-FI" dirty="0"/>
          </a:p>
        </p:txBody>
      </p:sp>
      <p:sp>
        <p:nvSpPr>
          <p:cNvPr id="39" name="Oval 38">
            <a:extLst>
              <a:ext uri="{FF2B5EF4-FFF2-40B4-BE49-F238E27FC236}">
                <a16:creationId xmlns:a16="http://schemas.microsoft.com/office/drawing/2014/main" id="{0F3592AF-CA82-7E2E-9AA1-FC11EE1DB85B}"/>
              </a:ext>
            </a:extLst>
          </p:cNvPr>
          <p:cNvSpPr/>
          <p:nvPr/>
        </p:nvSpPr>
        <p:spPr>
          <a:xfrm>
            <a:off x="6555207" y="3900155"/>
            <a:ext cx="2663180" cy="79555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Domain Glossary</a:t>
            </a:r>
            <a:endParaRPr lang="en-FI" dirty="0"/>
          </a:p>
        </p:txBody>
      </p:sp>
      <p:cxnSp>
        <p:nvCxnSpPr>
          <p:cNvPr id="46" name="Straight Arrow Connector 45">
            <a:extLst>
              <a:ext uri="{FF2B5EF4-FFF2-40B4-BE49-F238E27FC236}">
                <a16:creationId xmlns:a16="http://schemas.microsoft.com/office/drawing/2014/main" id="{A89D30D8-EF88-59E3-0169-2AB93542F608}"/>
              </a:ext>
            </a:extLst>
          </p:cNvPr>
          <p:cNvCxnSpPr>
            <a:cxnSpLocks/>
            <a:endCxn id="38" idx="0"/>
          </p:cNvCxnSpPr>
          <p:nvPr/>
        </p:nvCxnSpPr>
        <p:spPr>
          <a:xfrm flipH="1">
            <a:off x="4438736" y="3613150"/>
            <a:ext cx="126914" cy="287005"/>
          </a:xfrm>
          <a:prstGeom prst="straightConnector1">
            <a:avLst/>
          </a:prstGeom>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AF93D1AF-667E-0D2E-0E9D-05FBBD193E8E}"/>
              </a:ext>
            </a:extLst>
          </p:cNvPr>
          <p:cNvCxnSpPr>
            <a:cxnSpLocks/>
            <a:stCxn id="39" idx="0"/>
          </p:cNvCxnSpPr>
          <p:nvPr/>
        </p:nvCxnSpPr>
        <p:spPr>
          <a:xfrm flipH="1" flipV="1">
            <a:off x="7063706" y="3446734"/>
            <a:ext cx="823091" cy="453421"/>
          </a:xfrm>
          <a:prstGeom prst="straightConnector1">
            <a:avLst/>
          </a:prstGeom>
          <a:ln/>
        </p:spPr>
        <p:style>
          <a:lnRef idx="1">
            <a:schemeClr val="accent6"/>
          </a:lnRef>
          <a:fillRef idx="0">
            <a:schemeClr val="accent6"/>
          </a:fillRef>
          <a:effectRef idx="0">
            <a:schemeClr val="accent6"/>
          </a:effectRef>
          <a:fontRef idx="minor">
            <a:schemeClr val="tx1"/>
          </a:fontRef>
        </p:style>
      </p:cxnSp>
      <p:sp>
        <p:nvSpPr>
          <p:cNvPr id="54" name="TextBox 53">
            <a:extLst>
              <a:ext uri="{FF2B5EF4-FFF2-40B4-BE49-F238E27FC236}">
                <a16:creationId xmlns:a16="http://schemas.microsoft.com/office/drawing/2014/main" id="{3BF4D080-84F1-FD32-9CA1-9BFD59832A62}"/>
              </a:ext>
            </a:extLst>
          </p:cNvPr>
          <p:cNvSpPr txBox="1"/>
          <p:nvPr/>
        </p:nvSpPr>
        <p:spPr>
          <a:xfrm>
            <a:off x="7828260" y="2581607"/>
            <a:ext cx="3684290" cy="1077218"/>
          </a:xfrm>
          <a:prstGeom prst="rect">
            <a:avLst/>
          </a:prstGeom>
          <a:noFill/>
        </p:spPr>
        <p:txBody>
          <a:bodyPr wrap="square" rtlCol="0">
            <a:spAutoFit/>
          </a:bodyPr>
          <a:lstStyle/>
          <a:p>
            <a:r>
              <a:rPr lang="en-GB" sz="1600" dirty="0"/>
              <a:t>Domain-specific glossaries are needed for domain-specific language, but everything must connect at enterprise level</a:t>
            </a:r>
            <a:endParaRPr lang="en-FI" sz="1600" dirty="0"/>
          </a:p>
        </p:txBody>
      </p:sp>
      <p:sp>
        <p:nvSpPr>
          <p:cNvPr id="55" name="TextBox 54">
            <a:extLst>
              <a:ext uri="{FF2B5EF4-FFF2-40B4-BE49-F238E27FC236}">
                <a16:creationId xmlns:a16="http://schemas.microsoft.com/office/drawing/2014/main" id="{04BA2F1D-AE0D-3A48-03AF-B02B99535751}"/>
              </a:ext>
            </a:extLst>
          </p:cNvPr>
          <p:cNvSpPr txBox="1"/>
          <p:nvPr/>
        </p:nvSpPr>
        <p:spPr>
          <a:xfrm>
            <a:off x="9218387" y="4054720"/>
            <a:ext cx="1994286" cy="461665"/>
          </a:xfrm>
          <a:prstGeom prst="rect">
            <a:avLst/>
          </a:prstGeom>
          <a:noFill/>
        </p:spPr>
        <p:txBody>
          <a:bodyPr wrap="square" rtlCol="0">
            <a:spAutoFit/>
          </a:bodyPr>
          <a:lstStyle/>
          <a:p>
            <a:r>
              <a:rPr lang="en-GB" sz="1200" dirty="0"/>
              <a:t>“This is what Domain 2 means by Customer”</a:t>
            </a:r>
            <a:endParaRPr lang="en-FI" sz="1200" dirty="0"/>
          </a:p>
        </p:txBody>
      </p:sp>
      <p:sp>
        <p:nvSpPr>
          <p:cNvPr id="56" name="TextBox 55">
            <a:extLst>
              <a:ext uri="{FF2B5EF4-FFF2-40B4-BE49-F238E27FC236}">
                <a16:creationId xmlns:a16="http://schemas.microsoft.com/office/drawing/2014/main" id="{3A928D80-43EA-E71E-7D7B-AEAF81355F85}"/>
              </a:ext>
            </a:extLst>
          </p:cNvPr>
          <p:cNvSpPr txBox="1"/>
          <p:nvPr/>
        </p:nvSpPr>
        <p:spPr>
          <a:xfrm>
            <a:off x="1072674" y="4027610"/>
            <a:ext cx="1994286" cy="461665"/>
          </a:xfrm>
          <a:prstGeom prst="rect">
            <a:avLst/>
          </a:prstGeom>
          <a:noFill/>
        </p:spPr>
        <p:txBody>
          <a:bodyPr wrap="square" rtlCol="0">
            <a:spAutoFit/>
          </a:bodyPr>
          <a:lstStyle/>
          <a:p>
            <a:pPr algn="r"/>
            <a:r>
              <a:rPr lang="en-GB" sz="1200" dirty="0"/>
              <a:t>“This is what Domain 1 means by Customer”</a:t>
            </a:r>
            <a:endParaRPr lang="en-FI" sz="1200" dirty="0"/>
          </a:p>
        </p:txBody>
      </p:sp>
    </p:spTree>
    <p:extLst>
      <p:ext uri="{BB962C8B-B14F-4D97-AF65-F5344CB8AC3E}">
        <p14:creationId xmlns:p14="http://schemas.microsoft.com/office/powerpoint/2010/main" val="743921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0ABB414-E0BD-CA9A-1F30-9AEFBEA0F514}"/>
              </a:ext>
            </a:extLst>
          </p:cNvPr>
          <p:cNvSpPr/>
          <p:nvPr/>
        </p:nvSpPr>
        <p:spPr>
          <a:xfrm>
            <a:off x="6226175" y="2207420"/>
            <a:ext cx="3867150" cy="271383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a:p>
            <a:pPr algn="ctr"/>
            <a:r>
              <a:rPr lang="en-GB" dirty="0"/>
              <a:t>Same word, different meaning</a:t>
            </a:r>
          </a:p>
          <a:p>
            <a:pPr algn="ctr"/>
            <a:endParaRPr lang="en-GB" dirty="0"/>
          </a:p>
          <a:p>
            <a:pPr algn="ctr"/>
            <a:r>
              <a:rPr lang="en-GB" dirty="0"/>
              <a:t>Cross-domain and within-domain</a:t>
            </a:r>
          </a:p>
          <a:p>
            <a:pPr algn="ctr"/>
            <a:endParaRPr lang="en-GB" dirty="0"/>
          </a:p>
          <a:p>
            <a:pPr algn="ctr"/>
            <a:r>
              <a:rPr lang="en-GB" dirty="0"/>
              <a:t>“Account” (sales) – “Account” (finance)</a:t>
            </a:r>
          </a:p>
        </p:txBody>
      </p:sp>
      <p:sp>
        <p:nvSpPr>
          <p:cNvPr id="6" name="Rectangle: Rounded Corners 5">
            <a:extLst>
              <a:ext uri="{FF2B5EF4-FFF2-40B4-BE49-F238E27FC236}">
                <a16:creationId xmlns:a16="http://schemas.microsoft.com/office/drawing/2014/main" id="{67AD6479-0167-87FB-4231-B367AA30DAF2}"/>
              </a:ext>
            </a:extLst>
          </p:cNvPr>
          <p:cNvSpPr/>
          <p:nvPr/>
        </p:nvSpPr>
        <p:spPr>
          <a:xfrm>
            <a:off x="1390650" y="2207420"/>
            <a:ext cx="3867150" cy="271383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a:p>
            <a:pPr algn="ctr"/>
            <a:r>
              <a:rPr lang="en-GB" dirty="0"/>
              <a:t>Different word, same meaning</a:t>
            </a:r>
          </a:p>
          <a:p>
            <a:pPr algn="ctr"/>
            <a:endParaRPr lang="en-GB" dirty="0"/>
          </a:p>
          <a:p>
            <a:pPr algn="ctr"/>
            <a:r>
              <a:rPr lang="en-GB" dirty="0"/>
              <a:t>Cross-domain and within-domain</a:t>
            </a:r>
          </a:p>
          <a:p>
            <a:pPr algn="ctr"/>
            <a:endParaRPr lang="en-GB" dirty="0"/>
          </a:p>
          <a:p>
            <a:pPr algn="ctr"/>
            <a:r>
              <a:rPr lang="en-GB" dirty="0"/>
              <a:t>“Customer” – “Client”</a:t>
            </a:r>
          </a:p>
        </p:txBody>
      </p:sp>
      <p:sp>
        <p:nvSpPr>
          <p:cNvPr id="2" name="Title 1">
            <a:extLst>
              <a:ext uri="{FF2B5EF4-FFF2-40B4-BE49-F238E27FC236}">
                <a16:creationId xmlns:a16="http://schemas.microsoft.com/office/drawing/2014/main" id="{FADF6CEC-DEA4-18B3-7CA8-19A7B09B53CE}"/>
              </a:ext>
            </a:extLst>
          </p:cNvPr>
          <p:cNvSpPr>
            <a:spLocks noGrp="1"/>
          </p:cNvSpPr>
          <p:nvPr>
            <p:ph type="title"/>
          </p:nvPr>
        </p:nvSpPr>
        <p:spPr/>
        <p:txBody>
          <a:bodyPr/>
          <a:lstStyle/>
          <a:p>
            <a:r>
              <a:rPr lang="en-GB" dirty="0"/>
              <a:t>Language problems</a:t>
            </a:r>
            <a:endParaRPr lang="en-FI" dirty="0"/>
          </a:p>
        </p:txBody>
      </p:sp>
      <p:sp>
        <p:nvSpPr>
          <p:cNvPr id="4" name="Rectangle: Rounded Corners 3">
            <a:extLst>
              <a:ext uri="{FF2B5EF4-FFF2-40B4-BE49-F238E27FC236}">
                <a16:creationId xmlns:a16="http://schemas.microsoft.com/office/drawing/2014/main" id="{BC43EB8E-B158-73A7-3BD5-097250A91069}"/>
              </a:ext>
            </a:extLst>
          </p:cNvPr>
          <p:cNvSpPr/>
          <p:nvPr/>
        </p:nvSpPr>
        <p:spPr>
          <a:xfrm>
            <a:off x="1266825" y="2000250"/>
            <a:ext cx="4114800" cy="6032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Synonym</a:t>
            </a:r>
            <a:endParaRPr lang="en-FI" sz="2400" dirty="0"/>
          </a:p>
        </p:txBody>
      </p:sp>
      <p:sp>
        <p:nvSpPr>
          <p:cNvPr id="5" name="Rectangle: Rounded Corners 4">
            <a:extLst>
              <a:ext uri="{FF2B5EF4-FFF2-40B4-BE49-F238E27FC236}">
                <a16:creationId xmlns:a16="http://schemas.microsoft.com/office/drawing/2014/main" id="{3D9894F6-3553-FF11-E4E8-1806935F66DF}"/>
              </a:ext>
            </a:extLst>
          </p:cNvPr>
          <p:cNvSpPr/>
          <p:nvPr/>
        </p:nvSpPr>
        <p:spPr>
          <a:xfrm>
            <a:off x="6136928" y="2000250"/>
            <a:ext cx="4045644" cy="6032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Homonym</a:t>
            </a:r>
            <a:endParaRPr lang="en-FI" sz="2400" dirty="0"/>
          </a:p>
        </p:txBody>
      </p:sp>
      <p:sp>
        <p:nvSpPr>
          <p:cNvPr id="8" name="Arrow: Right 7">
            <a:extLst>
              <a:ext uri="{FF2B5EF4-FFF2-40B4-BE49-F238E27FC236}">
                <a16:creationId xmlns:a16="http://schemas.microsoft.com/office/drawing/2014/main" id="{C9F57F7A-7FE9-1A38-CBFF-3A9D31388394}"/>
              </a:ext>
            </a:extLst>
          </p:cNvPr>
          <p:cNvSpPr/>
          <p:nvPr/>
        </p:nvSpPr>
        <p:spPr>
          <a:xfrm>
            <a:off x="1924050" y="5372100"/>
            <a:ext cx="2552700" cy="69215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9" name="TextBox 8">
            <a:extLst>
              <a:ext uri="{FF2B5EF4-FFF2-40B4-BE49-F238E27FC236}">
                <a16:creationId xmlns:a16="http://schemas.microsoft.com/office/drawing/2014/main" id="{C55E6BD8-3590-DD37-971E-3B8932E2BA78}"/>
              </a:ext>
            </a:extLst>
          </p:cNvPr>
          <p:cNvSpPr txBox="1"/>
          <p:nvPr/>
        </p:nvSpPr>
        <p:spPr>
          <a:xfrm>
            <a:off x="4597400" y="5256510"/>
            <a:ext cx="5540722" cy="923330"/>
          </a:xfrm>
          <a:prstGeom prst="rect">
            <a:avLst/>
          </a:prstGeom>
          <a:noFill/>
        </p:spPr>
        <p:txBody>
          <a:bodyPr wrap="square" rtlCol="0">
            <a:spAutoFit/>
          </a:bodyPr>
          <a:lstStyle/>
          <a:p>
            <a:pPr marL="285750" indent="-285750">
              <a:buFont typeface="Arial" panose="020B0604020202020204" pitchFamily="34" charset="0"/>
              <a:buChar char="•"/>
            </a:pPr>
            <a:r>
              <a:rPr lang="en-GB" dirty="0"/>
              <a:t>Use “preferred labels” and “alternative labels”</a:t>
            </a:r>
          </a:p>
          <a:p>
            <a:pPr marL="285750" indent="-285750">
              <a:buFont typeface="Arial" panose="020B0604020202020204" pitchFamily="34" charset="0"/>
              <a:buChar char="•"/>
            </a:pPr>
            <a:r>
              <a:rPr lang="en-GB" dirty="0"/>
              <a:t>Map cross-domain connections at enterprise level</a:t>
            </a:r>
          </a:p>
          <a:p>
            <a:pPr marL="285750" indent="-285750">
              <a:buFont typeface="Arial" panose="020B0604020202020204" pitchFamily="34" charset="0"/>
              <a:buChar char="•"/>
            </a:pPr>
            <a:r>
              <a:rPr lang="en-GB" dirty="0"/>
              <a:t>Prioritize within-domain clarity</a:t>
            </a:r>
          </a:p>
        </p:txBody>
      </p:sp>
    </p:spTree>
    <p:extLst>
      <p:ext uri="{BB962C8B-B14F-4D97-AF65-F5344CB8AC3E}">
        <p14:creationId xmlns:p14="http://schemas.microsoft.com/office/powerpoint/2010/main" val="3918505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518F-8BEF-C886-63B2-79AB63B6C9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630909-DB4C-1480-17A8-5498381C0541}"/>
              </a:ext>
            </a:extLst>
          </p:cNvPr>
          <p:cNvSpPr>
            <a:spLocks noGrp="1"/>
          </p:cNvSpPr>
          <p:nvPr>
            <p:ph type="title"/>
          </p:nvPr>
        </p:nvSpPr>
        <p:spPr/>
        <p:txBody>
          <a:bodyPr/>
          <a:lstStyle/>
          <a:p>
            <a:r>
              <a:rPr lang="en-GB" dirty="0"/>
              <a:t>Data Mesh information architecture operating model</a:t>
            </a:r>
            <a:endParaRPr lang="en-FI" dirty="0"/>
          </a:p>
        </p:txBody>
      </p:sp>
      <p:sp>
        <p:nvSpPr>
          <p:cNvPr id="5" name="Text Placeholder 4">
            <a:extLst>
              <a:ext uri="{FF2B5EF4-FFF2-40B4-BE49-F238E27FC236}">
                <a16:creationId xmlns:a16="http://schemas.microsoft.com/office/drawing/2014/main" id="{782A25AB-68FD-4BE3-2614-F34F1F35DD0E}"/>
              </a:ext>
            </a:extLst>
          </p:cNvPr>
          <p:cNvSpPr>
            <a:spLocks noGrp="1"/>
          </p:cNvSpPr>
          <p:nvPr>
            <p:ph type="body" idx="1"/>
          </p:nvPr>
        </p:nvSpPr>
        <p:spPr/>
        <p:txBody>
          <a:bodyPr/>
          <a:lstStyle/>
          <a:p>
            <a:endParaRPr lang="en-FI" dirty="0"/>
          </a:p>
        </p:txBody>
      </p:sp>
    </p:spTree>
    <p:extLst>
      <p:ext uri="{BB962C8B-B14F-4D97-AF65-F5344CB8AC3E}">
        <p14:creationId xmlns:p14="http://schemas.microsoft.com/office/powerpoint/2010/main" val="45790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D41A-1868-9553-DBA9-0EDE2D7640CF}"/>
              </a:ext>
            </a:extLst>
          </p:cNvPr>
          <p:cNvSpPr>
            <a:spLocks noGrp="1"/>
          </p:cNvSpPr>
          <p:nvPr>
            <p:ph type="title"/>
          </p:nvPr>
        </p:nvSpPr>
        <p:spPr/>
        <p:txBody>
          <a:bodyPr/>
          <a:lstStyle/>
          <a:p>
            <a:r>
              <a:rPr lang="en-US" dirty="0"/>
              <a:t>Data Mesh: background</a:t>
            </a:r>
          </a:p>
        </p:txBody>
      </p:sp>
      <p:sp>
        <p:nvSpPr>
          <p:cNvPr id="3" name="Content Placeholder 2">
            <a:extLst>
              <a:ext uri="{FF2B5EF4-FFF2-40B4-BE49-F238E27FC236}">
                <a16:creationId xmlns:a16="http://schemas.microsoft.com/office/drawing/2014/main" id="{6AE30842-E083-A058-5252-80054C492DDA}"/>
              </a:ext>
            </a:extLst>
          </p:cNvPr>
          <p:cNvSpPr>
            <a:spLocks noGrp="1"/>
          </p:cNvSpPr>
          <p:nvPr>
            <p:ph idx="1"/>
          </p:nvPr>
        </p:nvSpPr>
        <p:spPr>
          <a:xfrm>
            <a:off x="838200" y="1825625"/>
            <a:ext cx="7899400" cy="4371975"/>
          </a:xfrm>
        </p:spPr>
        <p:txBody>
          <a:bodyPr>
            <a:normAutofit fontScale="92500" lnSpcReduction="10000"/>
          </a:bodyPr>
          <a:lstStyle/>
          <a:p>
            <a:r>
              <a:rPr lang="en-US"/>
              <a:t>A framework developed by </a:t>
            </a:r>
            <a:r>
              <a:rPr lang="en-US" b="1" dirty="0" err="1"/>
              <a:t>Zhamak</a:t>
            </a:r>
            <a:r>
              <a:rPr lang="en-US" b="1" dirty="0"/>
              <a:t> </a:t>
            </a:r>
            <a:r>
              <a:rPr lang="en-US" b="1" dirty="0" err="1"/>
              <a:t>Dehghani</a:t>
            </a:r>
            <a:endParaRPr lang="en-US" dirty="0"/>
          </a:p>
          <a:p>
            <a:r>
              <a:rPr lang="en-US" b="1" dirty="0"/>
              <a:t>Domain-oriented</a:t>
            </a:r>
            <a:r>
              <a:rPr lang="en-US" dirty="0"/>
              <a:t>, decentralized model</a:t>
            </a:r>
            <a:endParaRPr lang="en-US" b="1" dirty="0"/>
          </a:p>
          <a:p>
            <a:r>
              <a:rPr lang="en-US" dirty="0"/>
              <a:t>Domain teams are responsible for all the data within a domain &amp; distributing it outside the domain</a:t>
            </a:r>
          </a:p>
          <a:p>
            <a:r>
              <a:rPr lang="en-US" dirty="0"/>
              <a:t>All data distribution &amp; consumption done through </a:t>
            </a:r>
            <a:r>
              <a:rPr lang="en-US" b="1" dirty="0"/>
              <a:t>data products</a:t>
            </a:r>
            <a:endParaRPr lang="en-US" dirty="0"/>
          </a:p>
          <a:p>
            <a:r>
              <a:rPr lang="en-US" dirty="0"/>
              <a:t>Domains and their data products form a </a:t>
            </a:r>
            <a:r>
              <a:rPr lang="en-US" b="1" dirty="0"/>
              <a:t>mesh</a:t>
            </a:r>
            <a:endParaRPr lang="en-US" dirty="0"/>
          </a:p>
          <a:p>
            <a:r>
              <a:rPr lang="en-US" dirty="0"/>
              <a:t>The Data Mesh is </a:t>
            </a:r>
            <a:r>
              <a:rPr lang="en-US" b="1" dirty="0"/>
              <a:t>supported by shared capabilities</a:t>
            </a:r>
            <a:r>
              <a:rPr lang="en-US" dirty="0"/>
              <a:t>: technology platforms + governance model</a:t>
            </a:r>
          </a:p>
        </p:txBody>
      </p:sp>
      <p:pic>
        <p:nvPicPr>
          <p:cNvPr id="2050" name="Picture 2" descr="Data Mesh">
            <a:extLst>
              <a:ext uri="{FF2B5EF4-FFF2-40B4-BE49-F238E27FC236}">
                <a16:creationId xmlns:a16="http://schemas.microsoft.com/office/drawing/2014/main" id="{9548C355-B165-85C5-7064-DFFA3C86E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2550" y="1866900"/>
            <a:ext cx="2381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61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55E6-4330-81F3-8939-4113C5E062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9C2A11-CBBC-3BA9-2A8C-DFA50B87856D}"/>
              </a:ext>
            </a:extLst>
          </p:cNvPr>
          <p:cNvSpPr>
            <a:spLocks noGrp="1"/>
          </p:cNvSpPr>
          <p:nvPr>
            <p:ph type="title"/>
          </p:nvPr>
        </p:nvSpPr>
        <p:spPr/>
        <p:txBody>
          <a:bodyPr/>
          <a:lstStyle/>
          <a:p>
            <a:r>
              <a:rPr lang="en-GB" dirty="0"/>
              <a:t>Data Mesh information architecture operating model</a:t>
            </a:r>
            <a:endParaRPr lang="en-FI" dirty="0"/>
          </a:p>
        </p:txBody>
      </p:sp>
      <p:sp>
        <p:nvSpPr>
          <p:cNvPr id="5" name="Content Placeholder 4">
            <a:extLst>
              <a:ext uri="{FF2B5EF4-FFF2-40B4-BE49-F238E27FC236}">
                <a16:creationId xmlns:a16="http://schemas.microsoft.com/office/drawing/2014/main" id="{0370A0EB-A561-0B86-907D-F78BA750BC67}"/>
              </a:ext>
            </a:extLst>
          </p:cNvPr>
          <p:cNvSpPr>
            <a:spLocks noGrp="1"/>
          </p:cNvSpPr>
          <p:nvPr>
            <p:ph idx="1"/>
          </p:nvPr>
        </p:nvSpPr>
        <p:spPr/>
        <p:txBody>
          <a:bodyPr anchor="ctr"/>
          <a:lstStyle/>
          <a:p>
            <a:r>
              <a:rPr lang="en-GB" dirty="0"/>
              <a:t>Domain team responsibilities</a:t>
            </a:r>
          </a:p>
          <a:p>
            <a:r>
              <a:rPr lang="en-GB" dirty="0"/>
              <a:t>Data product owner responsibilities</a:t>
            </a:r>
          </a:p>
          <a:p>
            <a:r>
              <a:rPr lang="en-GB" dirty="0"/>
              <a:t>Platform team responsibilities</a:t>
            </a:r>
          </a:p>
          <a:p>
            <a:r>
              <a:rPr lang="en-GB" dirty="0"/>
              <a:t>Federated governance</a:t>
            </a:r>
            <a:endParaRPr lang="en-FI" dirty="0"/>
          </a:p>
        </p:txBody>
      </p:sp>
    </p:spTree>
    <p:extLst>
      <p:ext uri="{BB962C8B-B14F-4D97-AF65-F5344CB8AC3E}">
        <p14:creationId xmlns:p14="http://schemas.microsoft.com/office/powerpoint/2010/main" val="3665190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1EE9266-B86D-FE09-DFCB-400D2189929A}"/>
              </a:ext>
            </a:extLst>
          </p:cNvPr>
          <p:cNvSpPr/>
          <p:nvPr/>
        </p:nvSpPr>
        <p:spPr>
          <a:xfrm>
            <a:off x="4030568" y="2105036"/>
            <a:ext cx="4356100" cy="3970337"/>
          </a:xfrm>
          <a:prstGeom prst="ellips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GB" dirty="0"/>
          </a:p>
        </p:txBody>
      </p:sp>
      <p:sp>
        <p:nvSpPr>
          <p:cNvPr id="5" name="Oval 4">
            <a:extLst>
              <a:ext uri="{FF2B5EF4-FFF2-40B4-BE49-F238E27FC236}">
                <a16:creationId xmlns:a16="http://schemas.microsoft.com/office/drawing/2014/main" id="{4AEA9FF9-5F73-038F-74BE-D27D93B73B5E}"/>
              </a:ext>
            </a:extLst>
          </p:cNvPr>
          <p:cNvSpPr/>
          <p:nvPr/>
        </p:nvSpPr>
        <p:spPr>
          <a:xfrm>
            <a:off x="4290918" y="3146436"/>
            <a:ext cx="3028950" cy="2790825"/>
          </a:xfrm>
          <a:prstGeom prst="ellipse">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t>Metadata</a:t>
            </a:r>
            <a:endParaRPr lang="en-FI" dirty="0"/>
          </a:p>
        </p:txBody>
      </p:sp>
      <p:sp>
        <p:nvSpPr>
          <p:cNvPr id="2" name="Title 1">
            <a:extLst>
              <a:ext uri="{FF2B5EF4-FFF2-40B4-BE49-F238E27FC236}">
                <a16:creationId xmlns:a16="http://schemas.microsoft.com/office/drawing/2014/main" id="{7C0A1CF3-1D9B-E3FE-6696-A3859F6BCE6F}"/>
              </a:ext>
            </a:extLst>
          </p:cNvPr>
          <p:cNvSpPr>
            <a:spLocks noGrp="1"/>
          </p:cNvSpPr>
          <p:nvPr>
            <p:ph type="title"/>
          </p:nvPr>
        </p:nvSpPr>
        <p:spPr/>
        <p:txBody>
          <a:bodyPr/>
          <a:lstStyle/>
          <a:p>
            <a:r>
              <a:rPr lang="en-GB" dirty="0"/>
              <a:t>Scaling value</a:t>
            </a:r>
            <a:endParaRPr lang="en-FI" dirty="0"/>
          </a:p>
        </p:txBody>
      </p:sp>
      <p:sp>
        <p:nvSpPr>
          <p:cNvPr id="4" name="Oval 3">
            <a:extLst>
              <a:ext uri="{FF2B5EF4-FFF2-40B4-BE49-F238E27FC236}">
                <a16:creationId xmlns:a16="http://schemas.microsoft.com/office/drawing/2014/main" id="{84D2668D-036C-CB42-E16B-787715572EE8}"/>
              </a:ext>
            </a:extLst>
          </p:cNvPr>
          <p:cNvSpPr/>
          <p:nvPr/>
        </p:nvSpPr>
        <p:spPr>
          <a:xfrm>
            <a:off x="4544918" y="4181486"/>
            <a:ext cx="1860550" cy="1651000"/>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dirty="0"/>
              <a:t>Technology</a:t>
            </a:r>
            <a:endParaRPr lang="en-FI" dirty="0"/>
          </a:p>
        </p:txBody>
      </p:sp>
      <p:sp>
        <p:nvSpPr>
          <p:cNvPr id="7" name="L-Shape 6">
            <a:extLst>
              <a:ext uri="{FF2B5EF4-FFF2-40B4-BE49-F238E27FC236}">
                <a16:creationId xmlns:a16="http://schemas.microsoft.com/office/drawing/2014/main" id="{E4E9E1D6-8831-40D8-1179-30C19A5738C5}"/>
              </a:ext>
            </a:extLst>
          </p:cNvPr>
          <p:cNvSpPr/>
          <p:nvPr/>
        </p:nvSpPr>
        <p:spPr>
          <a:xfrm>
            <a:off x="8759681" y="1932504"/>
            <a:ext cx="2044700" cy="1454150"/>
          </a:xfrm>
          <a:prstGeom prst="corner">
            <a:avLst>
              <a:gd name="adj1" fmla="val 4585"/>
              <a:gd name="adj2" fmla="val 414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02B80B1-776E-C475-2EDB-4FEEB5067690}"/>
              </a:ext>
            </a:extLst>
          </p:cNvPr>
          <p:cNvSpPr/>
          <p:nvPr/>
        </p:nvSpPr>
        <p:spPr>
          <a:xfrm>
            <a:off x="8988281" y="2967554"/>
            <a:ext cx="406400" cy="3492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0" name="Rectangle 9">
            <a:extLst>
              <a:ext uri="{FF2B5EF4-FFF2-40B4-BE49-F238E27FC236}">
                <a16:creationId xmlns:a16="http://schemas.microsoft.com/office/drawing/2014/main" id="{58192425-0191-B092-7BB8-A4C85F003068}"/>
              </a:ext>
            </a:extLst>
          </p:cNvPr>
          <p:cNvSpPr/>
          <p:nvPr/>
        </p:nvSpPr>
        <p:spPr>
          <a:xfrm>
            <a:off x="9572481" y="2573854"/>
            <a:ext cx="406400" cy="74295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1" name="Rectangle 10">
            <a:extLst>
              <a:ext uri="{FF2B5EF4-FFF2-40B4-BE49-F238E27FC236}">
                <a16:creationId xmlns:a16="http://schemas.microsoft.com/office/drawing/2014/main" id="{E236C18A-8C0F-42F5-A386-BF5C1C2666DF}"/>
              </a:ext>
            </a:extLst>
          </p:cNvPr>
          <p:cNvSpPr/>
          <p:nvPr/>
        </p:nvSpPr>
        <p:spPr>
          <a:xfrm>
            <a:off x="10156681" y="1989654"/>
            <a:ext cx="406400" cy="132715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2" name="TextBox 11">
            <a:extLst>
              <a:ext uri="{FF2B5EF4-FFF2-40B4-BE49-F238E27FC236}">
                <a16:creationId xmlns:a16="http://schemas.microsoft.com/office/drawing/2014/main" id="{D7C3B45B-4CCF-D15D-F26F-182BFD8728A1}"/>
              </a:ext>
            </a:extLst>
          </p:cNvPr>
          <p:cNvSpPr txBox="1"/>
          <p:nvPr/>
        </p:nvSpPr>
        <p:spPr>
          <a:xfrm>
            <a:off x="8618147" y="1563172"/>
            <a:ext cx="2253053" cy="369332"/>
          </a:xfrm>
          <a:prstGeom prst="rect">
            <a:avLst/>
          </a:prstGeom>
          <a:noFill/>
        </p:spPr>
        <p:txBody>
          <a:bodyPr wrap="none" rtlCol="0">
            <a:spAutoFit/>
          </a:bodyPr>
          <a:lstStyle/>
          <a:p>
            <a:r>
              <a:rPr lang="en-GB" dirty="0"/>
              <a:t>Value to organization</a:t>
            </a:r>
            <a:endParaRPr lang="en-FI" dirty="0"/>
          </a:p>
        </p:txBody>
      </p:sp>
      <p:sp>
        <p:nvSpPr>
          <p:cNvPr id="13" name="L-Shape 12">
            <a:extLst>
              <a:ext uri="{FF2B5EF4-FFF2-40B4-BE49-F238E27FC236}">
                <a16:creationId xmlns:a16="http://schemas.microsoft.com/office/drawing/2014/main" id="{8776CF0B-72F1-B9A6-C8DD-5D4C9DAEC555}"/>
              </a:ext>
            </a:extLst>
          </p:cNvPr>
          <p:cNvSpPr/>
          <p:nvPr/>
        </p:nvSpPr>
        <p:spPr>
          <a:xfrm>
            <a:off x="8826500" y="4448175"/>
            <a:ext cx="2044700" cy="1454150"/>
          </a:xfrm>
          <a:prstGeom prst="corner">
            <a:avLst>
              <a:gd name="adj1" fmla="val 4585"/>
              <a:gd name="adj2" fmla="val 4148"/>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F687A6A8-E667-1146-5814-8DA3DD02A365}"/>
              </a:ext>
            </a:extLst>
          </p:cNvPr>
          <p:cNvSpPr/>
          <p:nvPr/>
        </p:nvSpPr>
        <p:spPr>
          <a:xfrm>
            <a:off x="9055100" y="4505325"/>
            <a:ext cx="406400" cy="13271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5" name="Rectangle 14">
            <a:extLst>
              <a:ext uri="{FF2B5EF4-FFF2-40B4-BE49-F238E27FC236}">
                <a16:creationId xmlns:a16="http://schemas.microsoft.com/office/drawing/2014/main" id="{27499A09-5F9A-7E32-A80A-99F50EB2763E}"/>
              </a:ext>
            </a:extLst>
          </p:cNvPr>
          <p:cNvSpPr/>
          <p:nvPr/>
        </p:nvSpPr>
        <p:spPr>
          <a:xfrm>
            <a:off x="9639300" y="5089525"/>
            <a:ext cx="406400" cy="74295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6" name="Rectangle 15">
            <a:extLst>
              <a:ext uri="{FF2B5EF4-FFF2-40B4-BE49-F238E27FC236}">
                <a16:creationId xmlns:a16="http://schemas.microsoft.com/office/drawing/2014/main" id="{09F98AF8-898A-9B00-E549-F7CDB9B8FF68}"/>
              </a:ext>
            </a:extLst>
          </p:cNvPr>
          <p:cNvSpPr/>
          <p:nvPr/>
        </p:nvSpPr>
        <p:spPr>
          <a:xfrm>
            <a:off x="10223500" y="5524499"/>
            <a:ext cx="406400" cy="314325"/>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FI"/>
          </a:p>
        </p:txBody>
      </p:sp>
      <p:sp>
        <p:nvSpPr>
          <p:cNvPr id="17" name="TextBox 16">
            <a:extLst>
              <a:ext uri="{FF2B5EF4-FFF2-40B4-BE49-F238E27FC236}">
                <a16:creationId xmlns:a16="http://schemas.microsoft.com/office/drawing/2014/main" id="{7CD77D73-9B48-8E6B-6179-1148C50D9BA2}"/>
              </a:ext>
            </a:extLst>
          </p:cNvPr>
          <p:cNvSpPr txBox="1"/>
          <p:nvPr/>
        </p:nvSpPr>
        <p:spPr>
          <a:xfrm>
            <a:off x="8748374" y="3581995"/>
            <a:ext cx="2328649" cy="923330"/>
          </a:xfrm>
          <a:prstGeom prst="rect">
            <a:avLst/>
          </a:prstGeom>
          <a:noFill/>
        </p:spPr>
        <p:txBody>
          <a:bodyPr wrap="square" rtlCol="0">
            <a:spAutoFit/>
          </a:bodyPr>
          <a:lstStyle/>
          <a:p>
            <a:r>
              <a:rPr lang="en-GB" dirty="0">
                <a:solidFill>
                  <a:srgbClr val="C00000"/>
                </a:solidFill>
              </a:rPr>
              <a:t>This is often the focus of the organization </a:t>
            </a:r>
          </a:p>
          <a:p>
            <a:r>
              <a:rPr lang="en-GB" dirty="0">
                <a:solidFill>
                  <a:srgbClr val="C00000"/>
                </a:solidFill>
              </a:rPr>
              <a:t>– road to failure!</a:t>
            </a:r>
            <a:endParaRPr lang="en-FI" dirty="0">
              <a:solidFill>
                <a:srgbClr val="C00000"/>
              </a:solidFill>
            </a:endParaRPr>
          </a:p>
        </p:txBody>
      </p:sp>
      <p:cxnSp>
        <p:nvCxnSpPr>
          <p:cNvPr id="19" name="Straight Arrow Connector 18">
            <a:extLst>
              <a:ext uri="{FF2B5EF4-FFF2-40B4-BE49-F238E27FC236}">
                <a16:creationId xmlns:a16="http://schemas.microsoft.com/office/drawing/2014/main" id="{D76A01E7-66A7-B97E-D343-2B9E075C5E40}"/>
              </a:ext>
            </a:extLst>
          </p:cNvPr>
          <p:cNvCxnSpPr>
            <a:cxnSpLocks/>
          </p:cNvCxnSpPr>
          <p:nvPr/>
        </p:nvCxnSpPr>
        <p:spPr>
          <a:xfrm flipV="1">
            <a:off x="5440268" y="3883036"/>
            <a:ext cx="2241550" cy="114935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9883C941-35C2-86CB-B074-B490DA68B32E}"/>
              </a:ext>
            </a:extLst>
          </p:cNvPr>
          <p:cNvSpPr txBox="1"/>
          <p:nvPr/>
        </p:nvSpPr>
        <p:spPr>
          <a:xfrm rot="19971313">
            <a:off x="5795303" y="4409760"/>
            <a:ext cx="1651000" cy="369332"/>
          </a:xfrm>
          <a:prstGeom prst="rect">
            <a:avLst/>
          </a:prstGeom>
          <a:noFill/>
        </p:spPr>
        <p:txBody>
          <a:bodyPr wrap="square" rtlCol="0">
            <a:spAutoFit/>
          </a:bodyPr>
          <a:lstStyle/>
          <a:p>
            <a:r>
              <a:rPr lang="en-GB" dirty="0">
                <a:solidFill>
                  <a:schemeClr val="accent2"/>
                </a:solidFill>
              </a:rPr>
              <a:t>maturity</a:t>
            </a:r>
            <a:endParaRPr lang="en-FI" dirty="0">
              <a:solidFill>
                <a:schemeClr val="accent2"/>
              </a:solidFill>
            </a:endParaRPr>
          </a:p>
        </p:txBody>
      </p:sp>
      <p:sp>
        <p:nvSpPr>
          <p:cNvPr id="3" name="TextBox 2">
            <a:extLst>
              <a:ext uri="{FF2B5EF4-FFF2-40B4-BE49-F238E27FC236}">
                <a16:creationId xmlns:a16="http://schemas.microsoft.com/office/drawing/2014/main" id="{51DE4796-3212-A706-54FB-58904008C591}"/>
              </a:ext>
            </a:extLst>
          </p:cNvPr>
          <p:cNvSpPr txBox="1"/>
          <p:nvPr/>
        </p:nvSpPr>
        <p:spPr>
          <a:xfrm>
            <a:off x="5125026" y="2449329"/>
            <a:ext cx="2508250" cy="646331"/>
          </a:xfrm>
          <a:prstGeom prst="rect">
            <a:avLst/>
          </a:prstGeom>
          <a:noFill/>
        </p:spPr>
        <p:txBody>
          <a:bodyPr wrap="square" rtlCol="0">
            <a:spAutoFit/>
          </a:bodyPr>
          <a:lstStyle/>
          <a:p>
            <a:r>
              <a:rPr lang="en-GB" dirty="0">
                <a:solidFill>
                  <a:schemeClr val="bg1"/>
                </a:solidFill>
              </a:rPr>
              <a:t>Product management operating model</a:t>
            </a:r>
          </a:p>
        </p:txBody>
      </p:sp>
      <p:pic>
        <p:nvPicPr>
          <p:cNvPr id="9" name="Graphic 8" descr="Packing Box Open with solid fill">
            <a:extLst>
              <a:ext uri="{FF2B5EF4-FFF2-40B4-BE49-F238E27FC236}">
                <a16:creationId xmlns:a16="http://schemas.microsoft.com/office/drawing/2014/main" id="{89E858F4-D5A5-1D7F-56E4-047C6CA15B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6688" y="3497369"/>
            <a:ext cx="714161" cy="714161"/>
          </a:xfrm>
          <a:prstGeom prst="rect">
            <a:avLst/>
          </a:prstGeom>
        </p:spPr>
      </p:pic>
      <p:pic>
        <p:nvPicPr>
          <p:cNvPr id="18" name="Graphic 17" descr="Packing Box Open with solid fill">
            <a:extLst>
              <a:ext uri="{FF2B5EF4-FFF2-40B4-BE49-F238E27FC236}">
                <a16:creationId xmlns:a16="http://schemas.microsoft.com/office/drawing/2014/main" id="{79ABEFEF-C6D6-4AF8-7DDF-87F4D4ABE4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4577" y="3497369"/>
            <a:ext cx="714161" cy="714161"/>
          </a:xfrm>
          <a:prstGeom prst="rect">
            <a:avLst/>
          </a:prstGeom>
        </p:spPr>
      </p:pic>
      <p:pic>
        <p:nvPicPr>
          <p:cNvPr id="20" name="Graphic 19" descr="Packing Box Open with solid fill">
            <a:extLst>
              <a:ext uri="{FF2B5EF4-FFF2-40B4-BE49-F238E27FC236}">
                <a16:creationId xmlns:a16="http://schemas.microsoft.com/office/drawing/2014/main" id="{BF9372E6-0AE5-7C96-AF11-D69E047930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21001" y="3497369"/>
            <a:ext cx="714161" cy="714161"/>
          </a:xfrm>
          <a:prstGeom prst="rect">
            <a:avLst/>
          </a:prstGeom>
        </p:spPr>
      </p:pic>
      <p:pic>
        <p:nvPicPr>
          <p:cNvPr id="21" name="Graphic 20" descr="Money with solid fill">
            <a:extLst>
              <a:ext uri="{FF2B5EF4-FFF2-40B4-BE49-F238E27FC236}">
                <a16:creationId xmlns:a16="http://schemas.microsoft.com/office/drawing/2014/main" id="{50110284-272B-CA1C-2051-EFBFF128D7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078" y="2508766"/>
            <a:ext cx="609084" cy="609084"/>
          </a:xfrm>
          <a:prstGeom prst="rect">
            <a:avLst/>
          </a:prstGeom>
        </p:spPr>
      </p:pic>
      <p:pic>
        <p:nvPicPr>
          <p:cNvPr id="23" name="Graphic 22" descr="Money with solid fill">
            <a:extLst>
              <a:ext uri="{FF2B5EF4-FFF2-40B4-BE49-F238E27FC236}">
                <a16:creationId xmlns:a16="http://schemas.microsoft.com/office/drawing/2014/main" id="{892516F3-0CB5-0D38-B8CE-992C7797FD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7115" y="2508766"/>
            <a:ext cx="609084" cy="609084"/>
          </a:xfrm>
          <a:prstGeom prst="rect">
            <a:avLst/>
          </a:prstGeom>
        </p:spPr>
      </p:pic>
      <p:pic>
        <p:nvPicPr>
          <p:cNvPr id="24" name="Graphic 23" descr="Money with solid fill">
            <a:extLst>
              <a:ext uri="{FF2B5EF4-FFF2-40B4-BE49-F238E27FC236}">
                <a16:creationId xmlns:a16="http://schemas.microsoft.com/office/drawing/2014/main" id="{84302250-E01D-0A5C-5B8C-75E17F9E25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226" y="2508766"/>
            <a:ext cx="609084" cy="609084"/>
          </a:xfrm>
          <a:prstGeom prst="rect">
            <a:avLst/>
          </a:prstGeom>
        </p:spPr>
      </p:pic>
      <p:sp>
        <p:nvSpPr>
          <p:cNvPr id="25" name="Arrow: Right 24">
            <a:extLst>
              <a:ext uri="{FF2B5EF4-FFF2-40B4-BE49-F238E27FC236}">
                <a16:creationId xmlns:a16="http://schemas.microsoft.com/office/drawing/2014/main" id="{3A553253-5953-69C2-2EEF-73B00FDB1EAF}"/>
              </a:ext>
            </a:extLst>
          </p:cNvPr>
          <p:cNvSpPr/>
          <p:nvPr/>
        </p:nvSpPr>
        <p:spPr>
          <a:xfrm rot="16200000">
            <a:off x="661273" y="3203703"/>
            <a:ext cx="444989" cy="17173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Arrow: Right 25">
            <a:extLst>
              <a:ext uri="{FF2B5EF4-FFF2-40B4-BE49-F238E27FC236}">
                <a16:creationId xmlns:a16="http://schemas.microsoft.com/office/drawing/2014/main" id="{C47EBE7B-7B62-810C-58E6-22F96330D3E6}"/>
              </a:ext>
            </a:extLst>
          </p:cNvPr>
          <p:cNvSpPr/>
          <p:nvPr/>
        </p:nvSpPr>
        <p:spPr>
          <a:xfrm rot="16200000">
            <a:off x="1605084" y="3203702"/>
            <a:ext cx="444989" cy="17173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Arrow: Right 26">
            <a:extLst>
              <a:ext uri="{FF2B5EF4-FFF2-40B4-BE49-F238E27FC236}">
                <a16:creationId xmlns:a16="http://schemas.microsoft.com/office/drawing/2014/main" id="{06016C2A-E447-5B6F-A6A5-D39D632546D2}"/>
              </a:ext>
            </a:extLst>
          </p:cNvPr>
          <p:cNvSpPr/>
          <p:nvPr/>
        </p:nvSpPr>
        <p:spPr>
          <a:xfrm rot="16200000">
            <a:off x="2605594" y="3204798"/>
            <a:ext cx="444989" cy="17173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08F4FCFB-22B4-4FCD-E354-091FC809EBC3}"/>
              </a:ext>
            </a:extLst>
          </p:cNvPr>
          <p:cNvSpPr txBox="1"/>
          <p:nvPr/>
        </p:nvSpPr>
        <p:spPr>
          <a:xfrm>
            <a:off x="352334" y="4267883"/>
            <a:ext cx="2950488" cy="646331"/>
          </a:xfrm>
          <a:prstGeom prst="rect">
            <a:avLst/>
          </a:prstGeom>
          <a:noFill/>
        </p:spPr>
        <p:txBody>
          <a:bodyPr wrap="square" rtlCol="0">
            <a:spAutoFit/>
          </a:bodyPr>
          <a:lstStyle/>
          <a:p>
            <a:pPr algn="ctr"/>
            <a:r>
              <a:rPr lang="en-GB" dirty="0"/>
              <a:t>Individual data products create direct business value</a:t>
            </a:r>
            <a:endParaRPr lang="en-FI" dirty="0"/>
          </a:p>
        </p:txBody>
      </p:sp>
      <p:sp>
        <p:nvSpPr>
          <p:cNvPr id="29" name="TextBox 28">
            <a:extLst>
              <a:ext uri="{FF2B5EF4-FFF2-40B4-BE49-F238E27FC236}">
                <a16:creationId xmlns:a16="http://schemas.microsoft.com/office/drawing/2014/main" id="{0CE8A2A5-5BC9-6929-03B1-0A5D4EA4D553}"/>
              </a:ext>
            </a:extLst>
          </p:cNvPr>
          <p:cNvSpPr txBox="1"/>
          <p:nvPr/>
        </p:nvSpPr>
        <p:spPr>
          <a:xfrm>
            <a:off x="4682788" y="1433317"/>
            <a:ext cx="2950488" cy="646331"/>
          </a:xfrm>
          <a:prstGeom prst="rect">
            <a:avLst/>
          </a:prstGeom>
          <a:noFill/>
        </p:spPr>
        <p:txBody>
          <a:bodyPr wrap="square" rtlCol="0">
            <a:spAutoFit/>
          </a:bodyPr>
          <a:lstStyle/>
          <a:p>
            <a:pPr algn="ctr"/>
            <a:r>
              <a:rPr lang="en-GB" dirty="0"/>
              <a:t>Enterprise-level approach enables value at scale</a:t>
            </a:r>
            <a:endParaRPr lang="en-FI" dirty="0"/>
          </a:p>
        </p:txBody>
      </p:sp>
    </p:spTree>
    <p:extLst>
      <p:ext uri="{BB962C8B-B14F-4D97-AF65-F5344CB8AC3E}">
        <p14:creationId xmlns:p14="http://schemas.microsoft.com/office/powerpoint/2010/main" val="30095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7" grpId="0" animBg="1"/>
      <p:bldP spid="8" grpId="0" animBg="1"/>
      <p:bldP spid="10" grpId="0" animBg="1"/>
      <p:bldP spid="11" grpId="0" animBg="1"/>
      <p:bldP spid="12" grpId="0"/>
      <p:bldP spid="13" grpId="0" animBg="1"/>
      <p:bldP spid="14" grpId="0" animBg="1"/>
      <p:bldP spid="15" grpId="0" animBg="1"/>
      <p:bldP spid="16" grpId="0" animBg="1"/>
      <p:bldP spid="17" grpId="0"/>
      <p:bldP spid="22" grpId="0"/>
      <p:bldP spid="3" grpId="0"/>
      <p:bldP spid="25" grpId="0" animBg="1"/>
      <p:bldP spid="26" grpId="0" animBg="1"/>
      <p:bldP spid="27" grpId="0" animBg="1"/>
      <p:bldP spid="28" grpId="0"/>
      <p:bldP spid="2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8A92-E0EC-B934-C3D5-56999F3CAFD6}"/>
              </a:ext>
            </a:extLst>
          </p:cNvPr>
          <p:cNvSpPr>
            <a:spLocks noGrp="1"/>
          </p:cNvSpPr>
          <p:nvPr>
            <p:ph type="title"/>
          </p:nvPr>
        </p:nvSpPr>
        <p:spPr/>
        <p:txBody>
          <a:bodyPr/>
          <a:lstStyle/>
          <a:p>
            <a:r>
              <a:rPr lang="en-US" dirty="0"/>
              <a:t>Roles and teams</a:t>
            </a:r>
          </a:p>
        </p:txBody>
      </p:sp>
      <p:sp>
        <p:nvSpPr>
          <p:cNvPr id="6" name="Rectangle 5">
            <a:extLst>
              <a:ext uri="{FF2B5EF4-FFF2-40B4-BE49-F238E27FC236}">
                <a16:creationId xmlns:a16="http://schemas.microsoft.com/office/drawing/2014/main" id="{9E957B8E-82C3-1F25-43B7-6B000E95BFA5}"/>
              </a:ext>
            </a:extLst>
          </p:cNvPr>
          <p:cNvSpPr/>
          <p:nvPr/>
        </p:nvSpPr>
        <p:spPr>
          <a:xfrm>
            <a:off x="1638300" y="1889607"/>
            <a:ext cx="4349750" cy="1816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t>Responsible for a Data Product throughout its lifecycle</a:t>
            </a:r>
          </a:p>
          <a:p>
            <a:pPr marL="285750" indent="-285750">
              <a:buFont typeface="Arial" panose="020B0604020202020204" pitchFamily="34" charset="0"/>
              <a:buChar char="•"/>
            </a:pPr>
            <a:r>
              <a:rPr lang="en-US" sz="1600" dirty="0"/>
              <a:t>Decides on changes and prioritization (backlog)</a:t>
            </a:r>
          </a:p>
          <a:p>
            <a:pPr marL="285750" indent="-285750">
              <a:buFont typeface="Arial" panose="020B0604020202020204" pitchFamily="34" charset="0"/>
              <a:buChar char="•"/>
            </a:pPr>
            <a:r>
              <a:rPr lang="en-US" sz="1600" dirty="0"/>
              <a:t>Primary contact for everything related to the particular Data Product</a:t>
            </a:r>
          </a:p>
          <a:p>
            <a:pPr marL="285750" indent="-285750">
              <a:buFont typeface="Arial" panose="020B0604020202020204" pitchFamily="34" charset="0"/>
              <a:buChar char="•"/>
            </a:pPr>
            <a:r>
              <a:rPr lang="en-US" sz="1600" dirty="0"/>
              <a:t>Often responsible for specifications</a:t>
            </a:r>
          </a:p>
        </p:txBody>
      </p:sp>
      <p:pic>
        <p:nvPicPr>
          <p:cNvPr id="7" name="Graphic 6" descr="User with solid fill">
            <a:extLst>
              <a:ext uri="{FF2B5EF4-FFF2-40B4-BE49-F238E27FC236}">
                <a16:creationId xmlns:a16="http://schemas.microsoft.com/office/drawing/2014/main" id="{E24990B3-04F8-D067-DF40-E80B22D7B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9600" y="1423988"/>
            <a:ext cx="407671" cy="407671"/>
          </a:xfrm>
          <a:prstGeom prst="rect">
            <a:avLst/>
          </a:prstGeom>
        </p:spPr>
      </p:pic>
      <p:sp>
        <p:nvSpPr>
          <p:cNvPr id="8" name="TextBox 7">
            <a:extLst>
              <a:ext uri="{FF2B5EF4-FFF2-40B4-BE49-F238E27FC236}">
                <a16:creationId xmlns:a16="http://schemas.microsoft.com/office/drawing/2014/main" id="{AD6AA9F3-1F0A-4241-E193-D4D8DB698806}"/>
              </a:ext>
            </a:extLst>
          </p:cNvPr>
          <p:cNvSpPr txBox="1"/>
          <p:nvPr/>
        </p:nvSpPr>
        <p:spPr>
          <a:xfrm>
            <a:off x="2331720" y="1458547"/>
            <a:ext cx="2653030" cy="400110"/>
          </a:xfrm>
          <a:prstGeom prst="rect">
            <a:avLst/>
          </a:prstGeom>
          <a:noFill/>
        </p:spPr>
        <p:txBody>
          <a:bodyPr wrap="square" rtlCol="0">
            <a:spAutoFit/>
          </a:bodyPr>
          <a:lstStyle/>
          <a:p>
            <a:r>
              <a:rPr lang="en-US" sz="2000" dirty="0"/>
              <a:t>Data Product Owner</a:t>
            </a:r>
          </a:p>
        </p:txBody>
      </p:sp>
      <p:sp>
        <p:nvSpPr>
          <p:cNvPr id="9" name="Rectangle 8">
            <a:extLst>
              <a:ext uri="{FF2B5EF4-FFF2-40B4-BE49-F238E27FC236}">
                <a16:creationId xmlns:a16="http://schemas.microsoft.com/office/drawing/2014/main" id="{25DBF684-927D-16C9-7529-D03A9B8239AE}"/>
              </a:ext>
            </a:extLst>
          </p:cNvPr>
          <p:cNvSpPr/>
          <p:nvPr/>
        </p:nvSpPr>
        <p:spPr>
          <a:xfrm>
            <a:off x="6394450" y="1889607"/>
            <a:ext cx="4349750" cy="1816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t>Responsible for all data within a domain</a:t>
            </a:r>
          </a:p>
          <a:p>
            <a:pPr marL="285750" indent="-285750">
              <a:buFont typeface="Arial" panose="020B0604020202020204" pitchFamily="34" charset="0"/>
              <a:buChar char="•"/>
            </a:pPr>
            <a:r>
              <a:rPr lang="en-US" sz="1600" dirty="0"/>
              <a:t>Often the “official” data owner across products</a:t>
            </a:r>
          </a:p>
          <a:p>
            <a:pPr marL="285750" indent="-285750">
              <a:buFont typeface="Arial" panose="020B0604020202020204" pitchFamily="34" charset="0"/>
              <a:buChar char="•"/>
            </a:pPr>
            <a:r>
              <a:rPr lang="en-US" sz="1600" dirty="0"/>
              <a:t>Decides on general principles and policies within the domain</a:t>
            </a:r>
          </a:p>
          <a:p>
            <a:pPr marL="285750" indent="-285750">
              <a:buFont typeface="Arial" panose="020B0604020202020204" pitchFamily="34" charset="0"/>
              <a:buChar char="•"/>
            </a:pPr>
            <a:r>
              <a:rPr lang="en-US" sz="1600" dirty="0"/>
              <a:t>Owns the Domain Glossary</a:t>
            </a:r>
          </a:p>
        </p:txBody>
      </p:sp>
      <p:pic>
        <p:nvPicPr>
          <p:cNvPr id="10" name="Graphic 9" descr="User with solid fill">
            <a:extLst>
              <a:ext uri="{FF2B5EF4-FFF2-40B4-BE49-F238E27FC236}">
                <a16:creationId xmlns:a16="http://schemas.microsoft.com/office/drawing/2014/main" id="{449C4CC5-FA32-8BAC-252D-552D840C47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5750" y="1423988"/>
            <a:ext cx="407671" cy="407671"/>
          </a:xfrm>
          <a:prstGeom prst="rect">
            <a:avLst/>
          </a:prstGeom>
        </p:spPr>
      </p:pic>
      <p:sp>
        <p:nvSpPr>
          <p:cNvPr id="11" name="TextBox 10">
            <a:extLst>
              <a:ext uri="{FF2B5EF4-FFF2-40B4-BE49-F238E27FC236}">
                <a16:creationId xmlns:a16="http://schemas.microsoft.com/office/drawing/2014/main" id="{07A5BBE3-36C7-7B5E-1566-0B2C479B7367}"/>
              </a:ext>
            </a:extLst>
          </p:cNvPr>
          <p:cNvSpPr txBox="1"/>
          <p:nvPr/>
        </p:nvSpPr>
        <p:spPr>
          <a:xfrm>
            <a:off x="7087870" y="1458547"/>
            <a:ext cx="2399033" cy="400110"/>
          </a:xfrm>
          <a:prstGeom prst="rect">
            <a:avLst/>
          </a:prstGeom>
          <a:noFill/>
        </p:spPr>
        <p:txBody>
          <a:bodyPr wrap="square" rtlCol="0">
            <a:spAutoFit/>
          </a:bodyPr>
          <a:lstStyle/>
          <a:p>
            <a:r>
              <a:rPr lang="en-US" sz="2000" dirty="0"/>
              <a:t>Domain Owner</a:t>
            </a:r>
          </a:p>
        </p:txBody>
      </p:sp>
      <p:sp>
        <p:nvSpPr>
          <p:cNvPr id="12" name="Rectangle 11">
            <a:extLst>
              <a:ext uri="{FF2B5EF4-FFF2-40B4-BE49-F238E27FC236}">
                <a16:creationId xmlns:a16="http://schemas.microsoft.com/office/drawing/2014/main" id="{50B399C0-08AD-E58C-A08C-17D0C8AE26C5}"/>
              </a:ext>
            </a:extLst>
          </p:cNvPr>
          <p:cNvSpPr/>
          <p:nvPr/>
        </p:nvSpPr>
        <p:spPr>
          <a:xfrm>
            <a:off x="1638300" y="4388967"/>
            <a:ext cx="4349750" cy="1816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t>Centralized team, responsible for a technical platform service</a:t>
            </a:r>
          </a:p>
          <a:p>
            <a:pPr marL="285750" indent="-285750">
              <a:buFont typeface="Arial" panose="020B0604020202020204" pitchFamily="34" charset="0"/>
              <a:buChar char="•"/>
            </a:pPr>
            <a:r>
              <a:rPr lang="en-US" sz="1600" dirty="0"/>
              <a:t>Doesn’t do actual Data Product implementation work!</a:t>
            </a:r>
          </a:p>
          <a:p>
            <a:pPr marL="285750" indent="-285750">
              <a:buFont typeface="Arial" panose="020B0604020202020204" pitchFamily="34" charset="0"/>
              <a:buChar char="•"/>
            </a:pPr>
            <a:r>
              <a:rPr lang="en-US" sz="1600" dirty="0"/>
              <a:t>Ensures that Domain Teams have everything they need to create Data Products</a:t>
            </a:r>
          </a:p>
          <a:p>
            <a:pPr marL="285750" indent="-285750">
              <a:buFont typeface="Arial" panose="020B0604020202020204" pitchFamily="34" charset="0"/>
              <a:buChar char="•"/>
            </a:pPr>
            <a:r>
              <a:rPr lang="en-US" sz="1600" dirty="0"/>
              <a:t>Often includes a Platform Owner role</a:t>
            </a:r>
          </a:p>
        </p:txBody>
      </p:sp>
      <p:sp>
        <p:nvSpPr>
          <p:cNvPr id="14" name="TextBox 13">
            <a:extLst>
              <a:ext uri="{FF2B5EF4-FFF2-40B4-BE49-F238E27FC236}">
                <a16:creationId xmlns:a16="http://schemas.microsoft.com/office/drawing/2014/main" id="{0B63C710-B4CA-E565-2232-22DF50DC982E}"/>
              </a:ext>
            </a:extLst>
          </p:cNvPr>
          <p:cNvSpPr txBox="1"/>
          <p:nvPr/>
        </p:nvSpPr>
        <p:spPr>
          <a:xfrm>
            <a:off x="2331720" y="3957907"/>
            <a:ext cx="2100579" cy="400110"/>
          </a:xfrm>
          <a:prstGeom prst="rect">
            <a:avLst/>
          </a:prstGeom>
          <a:noFill/>
        </p:spPr>
        <p:txBody>
          <a:bodyPr wrap="square" rtlCol="0">
            <a:spAutoFit/>
          </a:bodyPr>
          <a:lstStyle/>
          <a:p>
            <a:r>
              <a:rPr lang="en-US" sz="2000" dirty="0"/>
              <a:t>Platform Team</a:t>
            </a:r>
          </a:p>
        </p:txBody>
      </p:sp>
      <p:pic>
        <p:nvPicPr>
          <p:cNvPr id="15" name="Graphic 14" descr="Users with solid fill">
            <a:extLst>
              <a:ext uri="{FF2B5EF4-FFF2-40B4-BE49-F238E27FC236}">
                <a16:creationId xmlns:a16="http://schemas.microsoft.com/office/drawing/2014/main" id="{2CA3025F-6958-5EA6-05E9-C43588C128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068" y="3845595"/>
            <a:ext cx="624734" cy="624734"/>
          </a:xfrm>
          <a:prstGeom prst="rect">
            <a:avLst/>
          </a:prstGeom>
        </p:spPr>
      </p:pic>
      <p:sp>
        <p:nvSpPr>
          <p:cNvPr id="18" name="Rectangle 17">
            <a:extLst>
              <a:ext uri="{FF2B5EF4-FFF2-40B4-BE49-F238E27FC236}">
                <a16:creationId xmlns:a16="http://schemas.microsoft.com/office/drawing/2014/main" id="{34BB407B-4FC9-6D3C-CF2F-B3D478CF975A}"/>
              </a:ext>
            </a:extLst>
          </p:cNvPr>
          <p:cNvSpPr/>
          <p:nvPr/>
        </p:nvSpPr>
        <p:spPr>
          <a:xfrm>
            <a:off x="6394450" y="4383417"/>
            <a:ext cx="4349750" cy="1816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a:t>Federated team, responsible for one domain and all the Data Products in it</a:t>
            </a:r>
          </a:p>
          <a:p>
            <a:pPr marL="285750" indent="-285750">
              <a:buFont typeface="Arial" panose="020B0604020202020204" pitchFamily="34" charset="0"/>
              <a:buChar char="•"/>
            </a:pPr>
            <a:r>
              <a:rPr lang="en-US" sz="1600" dirty="0"/>
              <a:t>Can develop new Data Products independently (all necessary skills included) </a:t>
            </a:r>
          </a:p>
          <a:p>
            <a:pPr marL="285750" indent="-285750">
              <a:buFont typeface="Arial" panose="020B0604020202020204" pitchFamily="34" charset="0"/>
              <a:buChar char="•"/>
            </a:pPr>
            <a:r>
              <a:rPr lang="en-US" sz="1600" dirty="0"/>
              <a:t>Good domain knowledge</a:t>
            </a:r>
          </a:p>
          <a:p>
            <a:pPr marL="285750" indent="-285750">
              <a:buFont typeface="Arial" panose="020B0604020202020204" pitchFamily="34" charset="0"/>
              <a:buChar char="•"/>
            </a:pPr>
            <a:r>
              <a:rPr lang="en-US" sz="1600" dirty="0"/>
              <a:t>Sometimes incl. both analytical and operational development</a:t>
            </a:r>
          </a:p>
        </p:txBody>
      </p:sp>
      <p:sp>
        <p:nvSpPr>
          <p:cNvPr id="19" name="TextBox 18">
            <a:extLst>
              <a:ext uri="{FF2B5EF4-FFF2-40B4-BE49-F238E27FC236}">
                <a16:creationId xmlns:a16="http://schemas.microsoft.com/office/drawing/2014/main" id="{EEBDFA99-63F0-3B6B-B455-EA7422C790A3}"/>
              </a:ext>
            </a:extLst>
          </p:cNvPr>
          <p:cNvSpPr txBox="1"/>
          <p:nvPr/>
        </p:nvSpPr>
        <p:spPr>
          <a:xfrm>
            <a:off x="7087870" y="3952357"/>
            <a:ext cx="2678430" cy="400110"/>
          </a:xfrm>
          <a:prstGeom prst="rect">
            <a:avLst/>
          </a:prstGeom>
          <a:noFill/>
        </p:spPr>
        <p:txBody>
          <a:bodyPr wrap="square" rtlCol="0">
            <a:spAutoFit/>
          </a:bodyPr>
          <a:lstStyle/>
          <a:p>
            <a:r>
              <a:rPr lang="en-US" sz="2000" dirty="0"/>
              <a:t>Domain DevOps Team</a:t>
            </a:r>
          </a:p>
        </p:txBody>
      </p:sp>
      <p:pic>
        <p:nvPicPr>
          <p:cNvPr id="20" name="Graphic 19" descr="Users with solid fill">
            <a:extLst>
              <a:ext uri="{FF2B5EF4-FFF2-40B4-BE49-F238E27FC236}">
                <a16:creationId xmlns:a16="http://schemas.microsoft.com/office/drawing/2014/main" id="{5DF8860F-6F42-6EE2-2605-28645D2868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7218" y="3840045"/>
            <a:ext cx="624734" cy="624734"/>
          </a:xfrm>
          <a:prstGeom prst="rect">
            <a:avLst/>
          </a:prstGeom>
        </p:spPr>
      </p:pic>
    </p:spTree>
    <p:extLst>
      <p:ext uri="{BB962C8B-B14F-4D97-AF65-F5344CB8AC3E}">
        <p14:creationId xmlns:p14="http://schemas.microsoft.com/office/powerpoint/2010/main" val="2533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8" grpId="0" animBg="1"/>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p:nvPr/>
        </p:nvSpPr>
        <p:spPr>
          <a:xfrm>
            <a:off x="6459833" y="2635884"/>
            <a:ext cx="3263472" cy="2567232"/>
          </a:xfrm>
          <a:prstGeom prst="cloud">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2" name="Google Shape;182;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GB" sz="3200" dirty="0"/>
              <a:t>Product ownership &amp; backlog management</a:t>
            </a:r>
            <a:endParaRPr sz="3200" dirty="0"/>
          </a:p>
        </p:txBody>
      </p:sp>
      <p:sp>
        <p:nvSpPr>
          <p:cNvPr id="183" name="Google Shape;183;p17"/>
          <p:cNvSpPr/>
          <p:nvPr/>
        </p:nvSpPr>
        <p:spPr>
          <a:xfrm>
            <a:off x="1197217" y="2862500"/>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4" name="Google Shape;184;p17"/>
          <p:cNvSpPr/>
          <p:nvPr/>
        </p:nvSpPr>
        <p:spPr>
          <a:xfrm>
            <a:off x="1197217" y="3611907"/>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5" name="Google Shape;185;p17"/>
          <p:cNvSpPr/>
          <p:nvPr/>
        </p:nvSpPr>
        <p:spPr>
          <a:xfrm>
            <a:off x="1197217" y="4361313"/>
            <a:ext cx="839600" cy="615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6" name="Google Shape;186;p17"/>
          <p:cNvSpPr/>
          <p:nvPr/>
        </p:nvSpPr>
        <p:spPr>
          <a:xfrm>
            <a:off x="26999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7" name="Google Shape;187;p17"/>
          <p:cNvSpPr/>
          <p:nvPr/>
        </p:nvSpPr>
        <p:spPr>
          <a:xfrm>
            <a:off x="38563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8" name="Google Shape;188;p17"/>
          <p:cNvSpPr/>
          <p:nvPr/>
        </p:nvSpPr>
        <p:spPr>
          <a:xfrm>
            <a:off x="5012717" y="2582500"/>
            <a:ext cx="1156400" cy="267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89" name="Google Shape;189;p17"/>
          <p:cNvSpPr/>
          <p:nvPr/>
        </p:nvSpPr>
        <p:spPr>
          <a:xfrm>
            <a:off x="5175751" y="3505832"/>
            <a:ext cx="802800" cy="653600"/>
          </a:xfrm>
          <a:prstGeom prst="cube">
            <a:avLst>
              <a:gd name="adj" fmla="val 2500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pPr algn="ctr" defTabSz="1219170">
              <a:buClr>
                <a:srgbClr val="000000"/>
              </a:buClr>
            </a:pPr>
            <a:r>
              <a:rPr lang="en-GB" sz="900" kern="0">
                <a:solidFill>
                  <a:srgbClr val="FFFFFF"/>
                </a:solidFill>
                <a:latin typeface="Arial"/>
                <a:cs typeface="Arial"/>
                <a:sym typeface="Arial"/>
              </a:rPr>
              <a:t>Data product</a:t>
            </a:r>
            <a:endParaRPr sz="900" kern="0">
              <a:solidFill>
                <a:srgbClr val="FFFFFF"/>
              </a:solidFill>
              <a:latin typeface="Arial"/>
              <a:cs typeface="Arial"/>
              <a:sym typeface="Arial"/>
            </a:endParaRPr>
          </a:p>
        </p:txBody>
      </p:sp>
      <p:sp>
        <p:nvSpPr>
          <p:cNvPr id="190" name="Google Shape;190;p17"/>
          <p:cNvSpPr/>
          <p:nvPr/>
        </p:nvSpPr>
        <p:spPr>
          <a:xfrm>
            <a:off x="7297951" y="3449900"/>
            <a:ext cx="1583600" cy="939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GB" sz="1867" kern="0">
                <a:solidFill>
                  <a:srgbClr val="FFFFFF"/>
                </a:solidFill>
                <a:latin typeface="Arial"/>
                <a:cs typeface="Arial"/>
                <a:sym typeface="Arial"/>
              </a:rPr>
              <a:t>Use case</a:t>
            </a:r>
            <a:endParaRPr sz="1867" kern="0">
              <a:solidFill>
                <a:srgbClr val="FFFFFF"/>
              </a:solidFill>
              <a:latin typeface="Arial"/>
              <a:cs typeface="Arial"/>
              <a:sym typeface="Arial"/>
            </a:endParaRPr>
          </a:p>
        </p:txBody>
      </p:sp>
      <p:sp>
        <p:nvSpPr>
          <p:cNvPr id="191" name="Google Shape;191;p17"/>
          <p:cNvSpPr txBox="1"/>
          <p:nvPr/>
        </p:nvSpPr>
        <p:spPr>
          <a:xfrm>
            <a:off x="10014005" y="3657900"/>
            <a:ext cx="1046400" cy="52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GB" sz="2667" kern="0">
                <a:solidFill>
                  <a:srgbClr val="4285F4"/>
                </a:solidFill>
                <a:latin typeface="Arial"/>
                <a:cs typeface="Arial"/>
                <a:sym typeface="Arial"/>
              </a:rPr>
              <a:t>€€€</a:t>
            </a:r>
            <a:endParaRPr sz="2667" kern="0">
              <a:solidFill>
                <a:srgbClr val="4285F4"/>
              </a:solidFill>
              <a:latin typeface="Arial"/>
              <a:cs typeface="Arial"/>
              <a:sym typeface="Arial"/>
            </a:endParaRPr>
          </a:p>
        </p:txBody>
      </p:sp>
      <p:sp>
        <p:nvSpPr>
          <p:cNvPr id="192" name="Google Shape;192;p17"/>
          <p:cNvSpPr/>
          <p:nvPr/>
        </p:nvSpPr>
        <p:spPr>
          <a:xfrm>
            <a:off x="2910033" y="28811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93" name="Google Shape;193;p17"/>
          <p:cNvSpPr/>
          <p:nvPr/>
        </p:nvSpPr>
        <p:spPr>
          <a:xfrm>
            <a:off x="4066117" y="3234500"/>
            <a:ext cx="736800" cy="1370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94" name="Google Shape;194;p17"/>
          <p:cNvSpPr txBox="1"/>
          <p:nvPr/>
        </p:nvSpPr>
        <p:spPr>
          <a:xfrm>
            <a:off x="556233" y="5339067"/>
            <a:ext cx="2121600" cy="65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000" kern="0">
                <a:solidFill>
                  <a:srgbClr val="595959"/>
                </a:solidFill>
                <a:latin typeface="Arial"/>
                <a:cs typeface="Arial"/>
                <a:sym typeface="Arial"/>
              </a:rPr>
              <a:t>Source systems</a:t>
            </a:r>
            <a:endParaRPr sz="2000" kern="0">
              <a:solidFill>
                <a:srgbClr val="595959"/>
              </a:solidFill>
              <a:latin typeface="Arial"/>
              <a:cs typeface="Arial"/>
              <a:sym typeface="Arial"/>
            </a:endParaRPr>
          </a:p>
        </p:txBody>
      </p:sp>
      <p:sp>
        <p:nvSpPr>
          <p:cNvPr id="195" name="Google Shape;195;p17"/>
          <p:cNvSpPr txBox="1"/>
          <p:nvPr/>
        </p:nvSpPr>
        <p:spPr>
          <a:xfrm>
            <a:off x="3373733" y="5339067"/>
            <a:ext cx="2121600" cy="65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000" kern="0" dirty="0">
                <a:solidFill>
                  <a:srgbClr val="595959"/>
                </a:solidFill>
                <a:latin typeface="Arial"/>
                <a:cs typeface="Arial"/>
                <a:sym typeface="Arial"/>
              </a:rPr>
              <a:t>Data platform</a:t>
            </a:r>
            <a:endParaRPr sz="2000" kern="0" dirty="0">
              <a:solidFill>
                <a:srgbClr val="595959"/>
              </a:solidFill>
              <a:latin typeface="Arial"/>
              <a:cs typeface="Arial"/>
              <a:sym typeface="Arial"/>
            </a:endParaRPr>
          </a:p>
        </p:txBody>
      </p:sp>
      <p:sp>
        <p:nvSpPr>
          <p:cNvPr id="196" name="Google Shape;196;p17"/>
          <p:cNvSpPr txBox="1"/>
          <p:nvPr/>
        </p:nvSpPr>
        <p:spPr>
          <a:xfrm>
            <a:off x="7030767" y="5339067"/>
            <a:ext cx="2121600" cy="65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000" kern="0">
                <a:solidFill>
                  <a:srgbClr val="595959"/>
                </a:solidFill>
                <a:latin typeface="Arial"/>
                <a:cs typeface="Arial"/>
                <a:sym typeface="Arial"/>
              </a:rPr>
              <a:t>Business reality</a:t>
            </a:r>
            <a:endParaRPr sz="2000" kern="0">
              <a:solidFill>
                <a:srgbClr val="595959"/>
              </a:solidFill>
              <a:latin typeface="Arial"/>
              <a:cs typeface="Arial"/>
              <a:sym typeface="Arial"/>
            </a:endParaRPr>
          </a:p>
        </p:txBody>
      </p:sp>
      <p:sp>
        <p:nvSpPr>
          <p:cNvPr id="197" name="Google Shape;197;p17"/>
          <p:cNvSpPr txBox="1"/>
          <p:nvPr/>
        </p:nvSpPr>
        <p:spPr>
          <a:xfrm>
            <a:off x="9472767" y="5339067"/>
            <a:ext cx="2121600" cy="65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2000" kern="0">
                <a:solidFill>
                  <a:srgbClr val="595959"/>
                </a:solidFill>
                <a:latin typeface="Arial"/>
                <a:cs typeface="Arial"/>
                <a:sym typeface="Arial"/>
              </a:rPr>
              <a:t>Value creation</a:t>
            </a:r>
            <a:endParaRPr sz="2000" kern="0">
              <a:solidFill>
                <a:srgbClr val="595959"/>
              </a:solidFill>
              <a:latin typeface="Arial"/>
              <a:cs typeface="Arial"/>
              <a:sym typeface="Arial"/>
            </a:endParaRPr>
          </a:p>
        </p:txBody>
      </p:sp>
      <p:cxnSp>
        <p:nvCxnSpPr>
          <p:cNvPr id="198" name="Google Shape;198;p17"/>
          <p:cNvCxnSpPr>
            <a:stCxn id="183" idx="4"/>
            <a:endCxn id="192" idx="1"/>
          </p:cNvCxnSpPr>
          <p:nvPr/>
        </p:nvCxnSpPr>
        <p:spPr>
          <a:xfrm>
            <a:off x="2036817" y="3170100"/>
            <a:ext cx="873200" cy="0"/>
          </a:xfrm>
          <a:prstGeom prst="straightConnector1">
            <a:avLst/>
          </a:prstGeom>
          <a:noFill/>
          <a:ln w="9525" cap="flat" cmpd="sng">
            <a:solidFill>
              <a:schemeClr val="dk2"/>
            </a:solidFill>
            <a:prstDash val="solid"/>
            <a:round/>
            <a:headEnd type="none" w="med" len="med"/>
            <a:tailEnd type="triangle" w="med" len="med"/>
          </a:ln>
        </p:spPr>
      </p:cxnSp>
      <p:cxnSp>
        <p:nvCxnSpPr>
          <p:cNvPr id="199" name="Google Shape;199;p17"/>
          <p:cNvCxnSpPr>
            <a:stCxn id="184" idx="4"/>
            <a:endCxn id="200" idx="1"/>
          </p:cNvCxnSpPr>
          <p:nvPr/>
        </p:nvCxnSpPr>
        <p:spPr>
          <a:xfrm>
            <a:off x="2036817" y="3919507"/>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201" name="Google Shape;201;p17"/>
          <p:cNvCxnSpPr>
            <a:stCxn id="185" idx="4"/>
            <a:endCxn id="202" idx="1"/>
          </p:cNvCxnSpPr>
          <p:nvPr/>
        </p:nvCxnSpPr>
        <p:spPr>
          <a:xfrm>
            <a:off x="2036817" y="4668913"/>
            <a:ext cx="872800" cy="0"/>
          </a:xfrm>
          <a:prstGeom prst="straightConnector1">
            <a:avLst/>
          </a:prstGeom>
          <a:noFill/>
          <a:ln w="9525" cap="flat" cmpd="sng">
            <a:solidFill>
              <a:schemeClr val="dk2"/>
            </a:solidFill>
            <a:prstDash val="solid"/>
            <a:round/>
            <a:headEnd type="none" w="med" len="med"/>
            <a:tailEnd type="triangle" w="med" len="med"/>
          </a:ln>
        </p:spPr>
      </p:cxnSp>
      <p:cxnSp>
        <p:nvCxnSpPr>
          <p:cNvPr id="203" name="Google Shape;203;p17"/>
          <p:cNvCxnSpPr>
            <a:stCxn id="193" idx="3"/>
            <a:endCxn id="189" idx="2"/>
          </p:cNvCxnSpPr>
          <p:nvPr/>
        </p:nvCxnSpPr>
        <p:spPr>
          <a:xfrm rot="10800000" flipH="1">
            <a:off x="4802917" y="3914300"/>
            <a:ext cx="372800" cy="5200"/>
          </a:xfrm>
          <a:prstGeom prst="straightConnector1">
            <a:avLst/>
          </a:prstGeom>
          <a:noFill/>
          <a:ln w="9525" cap="flat" cmpd="sng">
            <a:solidFill>
              <a:schemeClr val="dk2"/>
            </a:solidFill>
            <a:prstDash val="solid"/>
            <a:round/>
            <a:headEnd type="none" w="med" len="med"/>
            <a:tailEnd type="triangle" w="med" len="med"/>
          </a:ln>
        </p:spPr>
      </p:cxnSp>
      <p:cxnSp>
        <p:nvCxnSpPr>
          <p:cNvPr id="204" name="Google Shape;204;p17"/>
          <p:cNvCxnSpPr>
            <a:endCxn id="190" idx="1"/>
          </p:cNvCxnSpPr>
          <p:nvPr/>
        </p:nvCxnSpPr>
        <p:spPr>
          <a:xfrm rot="10800000" flipH="1">
            <a:off x="5989551" y="3919500"/>
            <a:ext cx="1308400" cy="3600"/>
          </a:xfrm>
          <a:prstGeom prst="straightConnector1">
            <a:avLst/>
          </a:prstGeom>
          <a:noFill/>
          <a:ln w="9525" cap="flat" cmpd="sng">
            <a:solidFill>
              <a:schemeClr val="dk2"/>
            </a:solidFill>
            <a:prstDash val="solid"/>
            <a:round/>
            <a:headEnd type="none" w="med" len="med"/>
            <a:tailEnd type="triangle" w="med" len="med"/>
          </a:ln>
        </p:spPr>
      </p:cxnSp>
      <p:cxnSp>
        <p:nvCxnSpPr>
          <p:cNvPr id="205" name="Google Shape;205;p17"/>
          <p:cNvCxnSpPr>
            <a:stCxn id="190" idx="3"/>
            <a:endCxn id="191" idx="1"/>
          </p:cNvCxnSpPr>
          <p:nvPr/>
        </p:nvCxnSpPr>
        <p:spPr>
          <a:xfrm>
            <a:off x="8881551" y="3919500"/>
            <a:ext cx="1132400" cy="0"/>
          </a:xfrm>
          <a:prstGeom prst="straightConnector1">
            <a:avLst/>
          </a:prstGeom>
          <a:noFill/>
          <a:ln w="9525" cap="flat" cmpd="sng">
            <a:solidFill>
              <a:schemeClr val="dk2"/>
            </a:solidFill>
            <a:prstDash val="solid"/>
            <a:round/>
            <a:headEnd type="none" w="med" len="med"/>
            <a:tailEnd type="triangle" w="med" len="med"/>
          </a:ln>
        </p:spPr>
      </p:cxnSp>
      <p:sp>
        <p:nvSpPr>
          <p:cNvPr id="200" name="Google Shape;200;p17"/>
          <p:cNvSpPr/>
          <p:nvPr/>
        </p:nvSpPr>
        <p:spPr>
          <a:xfrm>
            <a:off x="2909733" y="36305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202" name="Google Shape;202;p17"/>
          <p:cNvSpPr/>
          <p:nvPr/>
        </p:nvSpPr>
        <p:spPr>
          <a:xfrm>
            <a:off x="2909733" y="4379900"/>
            <a:ext cx="736800" cy="57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cxnSp>
        <p:nvCxnSpPr>
          <p:cNvPr id="206" name="Google Shape;206;p17"/>
          <p:cNvCxnSpPr>
            <a:stCxn id="202" idx="3"/>
            <a:endCxn id="193" idx="1"/>
          </p:cNvCxnSpPr>
          <p:nvPr/>
        </p:nvCxnSpPr>
        <p:spPr>
          <a:xfrm rot="10800000" flipH="1">
            <a:off x="3646533" y="3919300"/>
            <a:ext cx="419600" cy="749600"/>
          </a:xfrm>
          <a:prstGeom prst="straightConnector1">
            <a:avLst/>
          </a:prstGeom>
          <a:noFill/>
          <a:ln w="9525" cap="flat" cmpd="sng">
            <a:solidFill>
              <a:schemeClr val="dk2"/>
            </a:solidFill>
            <a:prstDash val="solid"/>
            <a:round/>
            <a:headEnd type="none" w="med" len="med"/>
            <a:tailEnd type="triangle" w="med" len="med"/>
          </a:ln>
        </p:spPr>
      </p:cxnSp>
      <p:cxnSp>
        <p:nvCxnSpPr>
          <p:cNvPr id="207" name="Google Shape;207;p17"/>
          <p:cNvCxnSpPr>
            <a:stCxn id="200" idx="3"/>
            <a:endCxn id="193" idx="1"/>
          </p:cNvCxnSpPr>
          <p:nvPr/>
        </p:nvCxnSpPr>
        <p:spPr>
          <a:xfrm>
            <a:off x="3646533" y="3919500"/>
            <a:ext cx="419600" cy="0"/>
          </a:xfrm>
          <a:prstGeom prst="straightConnector1">
            <a:avLst/>
          </a:prstGeom>
          <a:noFill/>
          <a:ln w="9525" cap="flat" cmpd="sng">
            <a:solidFill>
              <a:schemeClr val="dk2"/>
            </a:solidFill>
            <a:prstDash val="solid"/>
            <a:round/>
            <a:headEnd type="none" w="med" len="med"/>
            <a:tailEnd type="triangle" w="med" len="med"/>
          </a:ln>
        </p:spPr>
      </p:cxnSp>
      <p:cxnSp>
        <p:nvCxnSpPr>
          <p:cNvPr id="208" name="Google Shape;208;p17"/>
          <p:cNvCxnSpPr>
            <a:stCxn id="192" idx="3"/>
            <a:endCxn id="193" idx="1"/>
          </p:cNvCxnSpPr>
          <p:nvPr/>
        </p:nvCxnSpPr>
        <p:spPr>
          <a:xfrm>
            <a:off x="3646833" y="3170100"/>
            <a:ext cx="419200" cy="749600"/>
          </a:xfrm>
          <a:prstGeom prst="straightConnector1">
            <a:avLst/>
          </a:prstGeom>
          <a:noFill/>
          <a:ln w="9525" cap="flat" cmpd="sng">
            <a:solidFill>
              <a:schemeClr val="dk2"/>
            </a:solidFill>
            <a:prstDash val="solid"/>
            <a:round/>
            <a:headEnd type="none" w="med" len="med"/>
            <a:tailEnd type="triangle" w="med" len="med"/>
          </a:ln>
        </p:spPr>
      </p:cxnSp>
      <p:sp>
        <p:nvSpPr>
          <p:cNvPr id="209" name="Google Shape;209;p17"/>
          <p:cNvSpPr txBox="1"/>
          <p:nvPr/>
        </p:nvSpPr>
        <p:spPr>
          <a:xfrm>
            <a:off x="2910033" y="4925033"/>
            <a:ext cx="736800" cy="387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933" kern="0">
                <a:solidFill>
                  <a:srgbClr val="595959"/>
                </a:solidFill>
                <a:latin typeface="Arial"/>
                <a:cs typeface="Arial"/>
                <a:sym typeface="Arial"/>
              </a:rPr>
              <a:t>Bronze</a:t>
            </a:r>
            <a:endParaRPr sz="933" kern="0">
              <a:solidFill>
                <a:srgbClr val="595959"/>
              </a:solidFill>
              <a:latin typeface="Arial"/>
              <a:cs typeface="Arial"/>
              <a:sym typeface="Arial"/>
            </a:endParaRPr>
          </a:p>
        </p:txBody>
      </p:sp>
      <p:sp>
        <p:nvSpPr>
          <p:cNvPr id="210" name="Google Shape;210;p17"/>
          <p:cNvSpPr txBox="1"/>
          <p:nvPr/>
        </p:nvSpPr>
        <p:spPr>
          <a:xfrm>
            <a:off x="4066133" y="4925033"/>
            <a:ext cx="736800" cy="387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933" kern="0">
                <a:solidFill>
                  <a:srgbClr val="595959"/>
                </a:solidFill>
                <a:latin typeface="Arial"/>
                <a:cs typeface="Arial"/>
                <a:sym typeface="Arial"/>
              </a:rPr>
              <a:t>Silver</a:t>
            </a:r>
            <a:endParaRPr sz="933" kern="0">
              <a:solidFill>
                <a:srgbClr val="595959"/>
              </a:solidFill>
              <a:latin typeface="Arial"/>
              <a:cs typeface="Arial"/>
              <a:sym typeface="Arial"/>
            </a:endParaRPr>
          </a:p>
        </p:txBody>
      </p:sp>
      <p:sp>
        <p:nvSpPr>
          <p:cNvPr id="211" name="Google Shape;211;p17"/>
          <p:cNvSpPr txBox="1"/>
          <p:nvPr/>
        </p:nvSpPr>
        <p:spPr>
          <a:xfrm>
            <a:off x="5208767" y="4925033"/>
            <a:ext cx="736800" cy="387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GB" sz="933" kern="0">
                <a:solidFill>
                  <a:srgbClr val="595959"/>
                </a:solidFill>
                <a:latin typeface="Arial"/>
                <a:cs typeface="Arial"/>
                <a:sym typeface="Arial"/>
              </a:rPr>
              <a:t>Gold</a:t>
            </a:r>
            <a:endParaRPr sz="933" kern="0">
              <a:solidFill>
                <a:srgbClr val="595959"/>
              </a:solidFill>
              <a:latin typeface="Arial"/>
              <a:cs typeface="Arial"/>
              <a:sym typeface="Arial"/>
            </a:endParaRPr>
          </a:p>
        </p:txBody>
      </p:sp>
      <p:sp>
        <p:nvSpPr>
          <p:cNvPr id="212" name="Google Shape;212;p17"/>
          <p:cNvSpPr/>
          <p:nvPr/>
        </p:nvSpPr>
        <p:spPr>
          <a:xfrm rot="5400000">
            <a:off x="6882317" y="454700"/>
            <a:ext cx="372800" cy="3786000"/>
          </a:xfrm>
          <a:prstGeom prst="leftBrace">
            <a:avLst>
              <a:gd name="adj1" fmla="val 50000"/>
              <a:gd name="adj2" fmla="val 50000"/>
            </a:avLst>
          </a:prstGeom>
          <a:ln w="28575">
            <a:headEnd type="none" w="sm" len="sm"/>
            <a:tailEnd type="none" w="sm" len="sm"/>
          </a:ln>
        </p:spPr>
        <p:style>
          <a:lnRef idx="1">
            <a:schemeClr val="accent4"/>
          </a:lnRef>
          <a:fillRef idx="0">
            <a:schemeClr val="accent4"/>
          </a:fillRef>
          <a:effectRef idx="0">
            <a:schemeClr val="accent4"/>
          </a:effectRef>
          <a:fontRef idx="minor">
            <a:schemeClr val="tx1"/>
          </a:fontRef>
        </p:style>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sym typeface="Arial"/>
            </a:endParaRPr>
          </a:p>
        </p:txBody>
      </p:sp>
      <p:pic>
        <p:nvPicPr>
          <p:cNvPr id="3" name="Graphic 2" descr="Users with solid fill">
            <a:extLst>
              <a:ext uri="{FF2B5EF4-FFF2-40B4-BE49-F238E27FC236}">
                <a16:creationId xmlns:a16="http://schemas.microsoft.com/office/drawing/2014/main" id="{5DD5AE7D-3610-2BEB-420F-63268404E3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4602" y="1522436"/>
            <a:ext cx="788329" cy="788329"/>
          </a:xfrm>
          <a:prstGeom prst="rect">
            <a:avLst/>
          </a:prstGeom>
        </p:spPr>
      </p:pic>
      <p:sp>
        <p:nvSpPr>
          <p:cNvPr id="6" name="TextBox 5">
            <a:extLst>
              <a:ext uri="{FF2B5EF4-FFF2-40B4-BE49-F238E27FC236}">
                <a16:creationId xmlns:a16="http://schemas.microsoft.com/office/drawing/2014/main" id="{FFC0EC0D-9934-D1E0-5685-32752C0FC1F1}"/>
              </a:ext>
            </a:extLst>
          </p:cNvPr>
          <p:cNvSpPr txBox="1"/>
          <p:nvPr/>
        </p:nvSpPr>
        <p:spPr>
          <a:xfrm>
            <a:off x="4061805" y="1369265"/>
            <a:ext cx="2329438" cy="338554"/>
          </a:xfrm>
          <a:prstGeom prst="rect">
            <a:avLst/>
          </a:prstGeom>
          <a:noFill/>
        </p:spPr>
        <p:txBody>
          <a:bodyPr wrap="square" rtlCol="0">
            <a:spAutoFit/>
          </a:bodyPr>
          <a:lstStyle/>
          <a:p>
            <a:pPr algn="ctr" defTabSz="1219170">
              <a:buClr>
                <a:srgbClr val="000000"/>
              </a:buClr>
            </a:pPr>
            <a:r>
              <a:rPr lang="en-GB" sz="1600" kern="0" dirty="0">
                <a:solidFill>
                  <a:srgbClr val="595959"/>
                </a:solidFill>
                <a:latin typeface="Arial"/>
                <a:cs typeface="Arial"/>
                <a:sym typeface="Arial"/>
              </a:rPr>
              <a:t>Domain data team</a:t>
            </a:r>
            <a:endParaRPr lang="en-FI" sz="1600" kern="0" dirty="0">
              <a:solidFill>
                <a:srgbClr val="595959"/>
              </a:solidFill>
              <a:latin typeface="Arial"/>
              <a:cs typeface="Arial"/>
              <a:sym typeface="Arial"/>
            </a:endParaRPr>
          </a:p>
        </p:txBody>
      </p:sp>
      <p:sp>
        <p:nvSpPr>
          <p:cNvPr id="7" name="TextBox 6">
            <a:extLst>
              <a:ext uri="{FF2B5EF4-FFF2-40B4-BE49-F238E27FC236}">
                <a16:creationId xmlns:a16="http://schemas.microsoft.com/office/drawing/2014/main" id="{CEEA641A-1EC4-168E-D379-7CD43BB74F2A}"/>
              </a:ext>
            </a:extLst>
          </p:cNvPr>
          <p:cNvSpPr txBox="1"/>
          <p:nvPr/>
        </p:nvSpPr>
        <p:spPr>
          <a:xfrm>
            <a:off x="6096000" y="1371581"/>
            <a:ext cx="2018358" cy="338554"/>
          </a:xfrm>
          <a:prstGeom prst="rect">
            <a:avLst/>
          </a:prstGeom>
          <a:noFill/>
        </p:spPr>
        <p:txBody>
          <a:bodyPr wrap="square" rtlCol="0">
            <a:spAutoFit/>
          </a:bodyPr>
          <a:lstStyle/>
          <a:p>
            <a:pPr algn="ctr" defTabSz="1219170">
              <a:buClr>
                <a:srgbClr val="000000"/>
              </a:buClr>
            </a:pPr>
            <a:r>
              <a:rPr lang="en-GB" sz="1600" b="1" kern="0" dirty="0">
                <a:solidFill>
                  <a:srgbClr val="595959"/>
                </a:solidFill>
                <a:latin typeface="Arial"/>
                <a:cs typeface="Arial"/>
                <a:sym typeface="Arial"/>
              </a:rPr>
              <a:t>Product owner</a:t>
            </a:r>
            <a:endParaRPr lang="en-FI" sz="1600" b="1" kern="0" dirty="0">
              <a:solidFill>
                <a:srgbClr val="595959"/>
              </a:solidFill>
              <a:latin typeface="Arial"/>
              <a:cs typeface="Arial"/>
              <a:sym typeface="Arial"/>
            </a:endParaRPr>
          </a:p>
        </p:txBody>
      </p:sp>
      <p:pic>
        <p:nvPicPr>
          <p:cNvPr id="9" name="Graphic 8" descr="Clipboard Ticked with solid fill">
            <a:extLst>
              <a:ext uri="{FF2B5EF4-FFF2-40B4-BE49-F238E27FC236}">
                <a16:creationId xmlns:a16="http://schemas.microsoft.com/office/drawing/2014/main" id="{2D806583-21DE-20F9-2228-F9A930720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1578" y="1717126"/>
            <a:ext cx="588700" cy="588700"/>
          </a:xfrm>
          <a:prstGeom prst="rect">
            <a:avLst/>
          </a:prstGeom>
        </p:spPr>
      </p:pic>
      <p:sp>
        <p:nvSpPr>
          <p:cNvPr id="11" name="TextBox 10">
            <a:extLst>
              <a:ext uri="{FF2B5EF4-FFF2-40B4-BE49-F238E27FC236}">
                <a16:creationId xmlns:a16="http://schemas.microsoft.com/office/drawing/2014/main" id="{B651E447-AB5D-B383-1653-9B531355E51D}"/>
              </a:ext>
            </a:extLst>
          </p:cNvPr>
          <p:cNvSpPr txBox="1"/>
          <p:nvPr/>
        </p:nvSpPr>
        <p:spPr>
          <a:xfrm>
            <a:off x="7968723" y="1399028"/>
            <a:ext cx="2426680" cy="338554"/>
          </a:xfrm>
          <a:prstGeom prst="rect">
            <a:avLst/>
          </a:prstGeom>
          <a:noFill/>
        </p:spPr>
        <p:txBody>
          <a:bodyPr wrap="square" rtlCol="0">
            <a:spAutoFit/>
          </a:bodyPr>
          <a:lstStyle/>
          <a:p>
            <a:pPr algn="ctr" defTabSz="1219170">
              <a:buClr>
                <a:srgbClr val="000000"/>
              </a:buClr>
            </a:pPr>
            <a:r>
              <a:rPr lang="en-GB" sz="1600" kern="0" dirty="0">
                <a:solidFill>
                  <a:srgbClr val="595959"/>
                </a:solidFill>
                <a:latin typeface="Arial"/>
                <a:cs typeface="Arial"/>
                <a:sym typeface="Arial"/>
              </a:rPr>
              <a:t>Business stakeholders</a:t>
            </a:r>
            <a:endParaRPr lang="en-FI" sz="1600" kern="0" dirty="0">
              <a:solidFill>
                <a:srgbClr val="595959"/>
              </a:solidFill>
              <a:latin typeface="Arial"/>
              <a:cs typeface="Arial"/>
              <a:sym typeface="Arial"/>
            </a:endParaRPr>
          </a:p>
        </p:txBody>
      </p:sp>
      <p:pic>
        <p:nvPicPr>
          <p:cNvPr id="4" name="Graphic 3" descr="Users with solid fill">
            <a:extLst>
              <a:ext uri="{FF2B5EF4-FFF2-40B4-BE49-F238E27FC236}">
                <a16:creationId xmlns:a16="http://schemas.microsoft.com/office/drawing/2014/main" id="{389B9FF1-4A78-2E65-9C7C-7031A4851A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02367" y="1597884"/>
            <a:ext cx="755293" cy="755293"/>
          </a:xfrm>
          <a:prstGeom prst="rect">
            <a:avLst/>
          </a:prstGeom>
        </p:spPr>
      </p:pic>
      <p:pic>
        <p:nvPicPr>
          <p:cNvPr id="8" name="Graphic 7" descr="Users with solid fill">
            <a:extLst>
              <a:ext uri="{FF2B5EF4-FFF2-40B4-BE49-F238E27FC236}">
                <a16:creationId xmlns:a16="http://schemas.microsoft.com/office/drawing/2014/main" id="{3F394694-6C65-A5C7-5596-AB4C5E17E7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98405" y="1540858"/>
            <a:ext cx="788329" cy="788329"/>
          </a:xfrm>
          <a:prstGeom prst="rect">
            <a:avLst/>
          </a:prstGeom>
        </p:spPr>
      </p:pic>
      <p:sp>
        <p:nvSpPr>
          <p:cNvPr id="12" name="TextBox 11">
            <a:extLst>
              <a:ext uri="{FF2B5EF4-FFF2-40B4-BE49-F238E27FC236}">
                <a16:creationId xmlns:a16="http://schemas.microsoft.com/office/drawing/2014/main" id="{BB395C68-D20A-34E8-F259-B820998356FE}"/>
              </a:ext>
            </a:extLst>
          </p:cNvPr>
          <p:cNvSpPr txBox="1"/>
          <p:nvPr/>
        </p:nvSpPr>
        <p:spPr>
          <a:xfrm>
            <a:off x="2140842" y="1376490"/>
            <a:ext cx="2180691" cy="338554"/>
          </a:xfrm>
          <a:prstGeom prst="rect">
            <a:avLst/>
          </a:prstGeom>
          <a:noFill/>
        </p:spPr>
        <p:txBody>
          <a:bodyPr wrap="square" rtlCol="0">
            <a:spAutoFit/>
          </a:bodyPr>
          <a:lstStyle/>
          <a:p>
            <a:pPr algn="ctr" defTabSz="1219170">
              <a:buClr>
                <a:srgbClr val="000000"/>
              </a:buClr>
            </a:pPr>
            <a:r>
              <a:rPr lang="en-GB" sz="1600" kern="0" dirty="0">
                <a:solidFill>
                  <a:srgbClr val="595959"/>
                </a:solidFill>
                <a:latin typeface="Arial"/>
                <a:cs typeface="Arial"/>
                <a:sym typeface="Arial"/>
              </a:rPr>
              <a:t>Platform team</a:t>
            </a:r>
            <a:endParaRPr lang="en-FI" sz="1600" kern="0" dirty="0">
              <a:solidFill>
                <a:srgbClr val="595959"/>
              </a:solidFill>
              <a:latin typeface="Arial"/>
              <a:cs typeface="Arial"/>
              <a:sym typeface="Arial"/>
            </a:endParaRPr>
          </a:p>
        </p:txBody>
      </p:sp>
      <p:pic>
        <p:nvPicPr>
          <p:cNvPr id="10" name="Graphic 9" descr="User Crown Male with solid fill">
            <a:extLst>
              <a:ext uri="{FF2B5EF4-FFF2-40B4-BE49-F238E27FC236}">
                <a16:creationId xmlns:a16="http://schemas.microsoft.com/office/drawing/2014/main" id="{1E5ED6C8-8E2A-2B1D-A794-C66571B5B3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6513" y="1654884"/>
            <a:ext cx="484407" cy="48440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92BA-B258-F4B0-6DAE-DCF8696C371F}"/>
              </a:ext>
            </a:extLst>
          </p:cNvPr>
          <p:cNvSpPr>
            <a:spLocks noGrp="1"/>
          </p:cNvSpPr>
          <p:nvPr>
            <p:ph type="title"/>
          </p:nvPr>
        </p:nvSpPr>
        <p:spPr/>
        <p:txBody>
          <a:bodyPr/>
          <a:lstStyle/>
          <a:p>
            <a:r>
              <a:rPr lang="en-GB" dirty="0"/>
              <a:t>Data Product lifecycle management</a:t>
            </a:r>
            <a:endParaRPr lang="en-FI" dirty="0"/>
          </a:p>
        </p:txBody>
      </p:sp>
      <p:sp>
        <p:nvSpPr>
          <p:cNvPr id="4" name="Rectangle: Rounded Corners 3">
            <a:extLst>
              <a:ext uri="{FF2B5EF4-FFF2-40B4-BE49-F238E27FC236}">
                <a16:creationId xmlns:a16="http://schemas.microsoft.com/office/drawing/2014/main" id="{657F017A-C836-E042-AEFA-C2DEB4A12E44}"/>
              </a:ext>
            </a:extLst>
          </p:cNvPr>
          <p:cNvSpPr/>
          <p:nvPr/>
        </p:nvSpPr>
        <p:spPr>
          <a:xfrm>
            <a:off x="1517084" y="2282127"/>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New data / analytics / AI idea</a:t>
            </a:r>
            <a:endParaRPr lang="en-FI" sz="1200" dirty="0"/>
          </a:p>
        </p:txBody>
      </p:sp>
      <p:sp>
        <p:nvSpPr>
          <p:cNvPr id="5" name="Rectangle: Rounded Corners 4">
            <a:extLst>
              <a:ext uri="{FF2B5EF4-FFF2-40B4-BE49-F238E27FC236}">
                <a16:creationId xmlns:a16="http://schemas.microsoft.com/office/drawing/2014/main" id="{0EF98E2C-6381-525F-03AB-FCE76648FD58}"/>
              </a:ext>
            </a:extLst>
          </p:cNvPr>
          <p:cNvSpPr/>
          <p:nvPr/>
        </p:nvSpPr>
        <p:spPr>
          <a:xfrm>
            <a:off x="3646811" y="2282127"/>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Decide domain &amp; DP owner</a:t>
            </a:r>
            <a:endParaRPr lang="en-FI" sz="1200" dirty="0"/>
          </a:p>
        </p:txBody>
      </p:sp>
      <p:sp>
        <p:nvSpPr>
          <p:cNvPr id="6" name="Rectangle: Rounded Corners 5">
            <a:extLst>
              <a:ext uri="{FF2B5EF4-FFF2-40B4-BE49-F238E27FC236}">
                <a16:creationId xmlns:a16="http://schemas.microsoft.com/office/drawing/2014/main" id="{42EE589B-0AEA-7DF5-B64A-FE89DCBA4D9A}"/>
              </a:ext>
            </a:extLst>
          </p:cNvPr>
          <p:cNvSpPr/>
          <p:nvPr/>
        </p:nvSpPr>
        <p:spPr>
          <a:xfrm>
            <a:off x="5776539" y="2282125"/>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Prioritization &amp; resourcing</a:t>
            </a:r>
            <a:endParaRPr lang="en-FI" sz="1200" dirty="0"/>
          </a:p>
        </p:txBody>
      </p:sp>
      <p:sp>
        <p:nvSpPr>
          <p:cNvPr id="7" name="Rectangle: Rounded Corners 6">
            <a:extLst>
              <a:ext uri="{FF2B5EF4-FFF2-40B4-BE49-F238E27FC236}">
                <a16:creationId xmlns:a16="http://schemas.microsoft.com/office/drawing/2014/main" id="{7D7DA1CE-79F5-2D48-9A7C-3EAC73C8CAF9}"/>
              </a:ext>
            </a:extLst>
          </p:cNvPr>
          <p:cNvSpPr/>
          <p:nvPr/>
        </p:nvSpPr>
        <p:spPr>
          <a:xfrm>
            <a:off x="2764038" y="3957065"/>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Data Product design</a:t>
            </a:r>
            <a:endParaRPr lang="en-FI" sz="1200" dirty="0"/>
          </a:p>
        </p:txBody>
      </p:sp>
      <p:sp>
        <p:nvSpPr>
          <p:cNvPr id="8" name="Rectangle: Rounded Corners 7">
            <a:extLst>
              <a:ext uri="{FF2B5EF4-FFF2-40B4-BE49-F238E27FC236}">
                <a16:creationId xmlns:a16="http://schemas.microsoft.com/office/drawing/2014/main" id="{B5097E6B-34F7-95D6-D1CF-7FF7394522A4}"/>
              </a:ext>
            </a:extLst>
          </p:cNvPr>
          <p:cNvSpPr/>
          <p:nvPr/>
        </p:nvSpPr>
        <p:spPr>
          <a:xfrm>
            <a:off x="4955633" y="3957066"/>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Technical implementation</a:t>
            </a:r>
            <a:endParaRPr lang="en-FI" sz="1200" dirty="0"/>
          </a:p>
        </p:txBody>
      </p:sp>
      <p:sp>
        <p:nvSpPr>
          <p:cNvPr id="9" name="Rectangle: Rounded Corners 8">
            <a:extLst>
              <a:ext uri="{FF2B5EF4-FFF2-40B4-BE49-F238E27FC236}">
                <a16:creationId xmlns:a16="http://schemas.microsoft.com/office/drawing/2014/main" id="{73FA8CD2-4DA0-5FE1-09C4-48085ABEF9C7}"/>
              </a:ext>
            </a:extLst>
          </p:cNvPr>
          <p:cNvSpPr/>
          <p:nvPr/>
        </p:nvSpPr>
        <p:spPr>
          <a:xfrm>
            <a:off x="7147229" y="3957067"/>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Deployment &amp; support setup</a:t>
            </a:r>
            <a:endParaRPr lang="en-FI" sz="1200" dirty="0"/>
          </a:p>
        </p:txBody>
      </p:sp>
      <p:sp>
        <p:nvSpPr>
          <p:cNvPr id="10" name="Rectangle: Rounded Corners 9">
            <a:extLst>
              <a:ext uri="{FF2B5EF4-FFF2-40B4-BE49-F238E27FC236}">
                <a16:creationId xmlns:a16="http://schemas.microsoft.com/office/drawing/2014/main" id="{F716239D-13CE-ADC5-548B-FC2D8326D450}"/>
              </a:ext>
            </a:extLst>
          </p:cNvPr>
          <p:cNvSpPr/>
          <p:nvPr/>
        </p:nvSpPr>
        <p:spPr>
          <a:xfrm>
            <a:off x="5361558" y="5553639"/>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Utilization &amp; monitoring</a:t>
            </a:r>
            <a:endParaRPr lang="en-FI" sz="1200" dirty="0"/>
          </a:p>
        </p:txBody>
      </p:sp>
      <p:sp>
        <p:nvSpPr>
          <p:cNvPr id="11" name="Rectangle: Rounded Corners 10">
            <a:extLst>
              <a:ext uri="{FF2B5EF4-FFF2-40B4-BE49-F238E27FC236}">
                <a16:creationId xmlns:a16="http://schemas.microsoft.com/office/drawing/2014/main" id="{9AE1F35A-AC6E-890E-39D2-42C4A229B038}"/>
              </a:ext>
            </a:extLst>
          </p:cNvPr>
          <p:cNvSpPr/>
          <p:nvPr/>
        </p:nvSpPr>
        <p:spPr>
          <a:xfrm>
            <a:off x="7851439" y="5553641"/>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End-of-life</a:t>
            </a:r>
            <a:endParaRPr lang="en-FI" sz="1200" dirty="0"/>
          </a:p>
        </p:txBody>
      </p:sp>
      <p:cxnSp>
        <p:nvCxnSpPr>
          <p:cNvPr id="12" name="Straight Arrow Connector 11">
            <a:extLst>
              <a:ext uri="{FF2B5EF4-FFF2-40B4-BE49-F238E27FC236}">
                <a16:creationId xmlns:a16="http://schemas.microsoft.com/office/drawing/2014/main" id="{AE169F15-9355-9CFC-C2CE-E54D0E767CAD}"/>
              </a:ext>
            </a:extLst>
          </p:cNvPr>
          <p:cNvCxnSpPr>
            <a:cxnSpLocks/>
            <a:stCxn id="4" idx="3"/>
            <a:endCxn id="5" idx="1"/>
          </p:cNvCxnSpPr>
          <p:nvPr/>
        </p:nvCxnSpPr>
        <p:spPr>
          <a:xfrm>
            <a:off x="3158895" y="2675544"/>
            <a:ext cx="487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929535D-4A9F-D3DC-4C41-3433B8923AD1}"/>
              </a:ext>
            </a:extLst>
          </p:cNvPr>
          <p:cNvCxnSpPr>
            <a:cxnSpLocks/>
            <a:stCxn id="5" idx="3"/>
            <a:endCxn id="6" idx="1"/>
          </p:cNvCxnSpPr>
          <p:nvPr/>
        </p:nvCxnSpPr>
        <p:spPr>
          <a:xfrm flipV="1">
            <a:off x="5288622" y="2675543"/>
            <a:ext cx="4879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46">
            <a:extLst>
              <a:ext uri="{FF2B5EF4-FFF2-40B4-BE49-F238E27FC236}">
                <a16:creationId xmlns:a16="http://schemas.microsoft.com/office/drawing/2014/main" id="{D6CF2127-801C-060F-F18C-DBCEE283BA9C}"/>
              </a:ext>
            </a:extLst>
          </p:cNvPr>
          <p:cNvCxnSpPr>
            <a:cxnSpLocks/>
            <a:stCxn id="6" idx="3"/>
            <a:endCxn id="7" idx="1"/>
          </p:cNvCxnSpPr>
          <p:nvPr/>
        </p:nvCxnSpPr>
        <p:spPr>
          <a:xfrm flipH="1">
            <a:off x="2764038" y="2675543"/>
            <a:ext cx="4654312" cy="1674939"/>
          </a:xfrm>
          <a:prstGeom prst="bentConnector5">
            <a:avLst>
              <a:gd name="adj1" fmla="val -6193"/>
              <a:gd name="adj2" fmla="val 32477"/>
              <a:gd name="adj3" fmla="val 11112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1EE279-7FAC-E9A1-472D-B76CC93FDCC6}"/>
              </a:ext>
            </a:extLst>
          </p:cNvPr>
          <p:cNvCxnSpPr>
            <a:cxnSpLocks/>
            <a:stCxn id="7" idx="3"/>
            <a:endCxn id="8" idx="1"/>
          </p:cNvCxnSpPr>
          <p:nvPr/>
        </p:nvCxnSpPr>
        <p:spPr>
          <a:xfrm>
            <a:off x="4405848" y="4350482"/>
            <a:ext cx="5497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AF7CE1-A95C-C73A-18B2-2707E233D485}"/>
              </a:ext>
            </a:extLst>
          </p:cNvPr>
          <p:cNvCxnSpPr>
            <a:cxnSpLocks/>
            <a:stCxn id="8" idx="3"/>
            <a:endCxn id="9" idx="1"/>
          </p:cNvCxnSpPr>
          <p:nvPr/>
        </p:nvCxnSpPr>
        <p:spPr>
          <a:xfrm>
            <a:off x="6597444" y="4350484"/>
            <a:ext cx="5497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528EDB-045E-5EAD-158E-7B569B22040B}"/>
              </a:ext>
            </a:extLst>
          </p:cNvPr>
          <p:cNvCxnSpPr>
            <a:cxnSpLocks/>
            <a:stCxn id="10" idx="3"/>
            <a:endCxn id="11" idx="1"/>
          </p:cNvCxnSpPr>
          <p:nvPr/>
        </p:nvCxnSpPr>
        <p:spPr>
          <a:xfrm>
            <a:off x="7003368" y="5947057"/>
            <a:ext cx="8480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6">
            <a:extLst>
              <a:ext uri="{FF2B5EF4-FFF2-40B4-BE49-F238E27FC236}">
                <a16:creationId xmlns:a16="http://schemas.microsoft.com/office/drawing/2014/main" id="{A6B0860D-55DA-1BB8-BDE6-DCD943CAA942}"/>
              </a:ext>
            </a:extLst>
          </p:cNvPr>
          <p:cNvCxnSpPr>
            <a:cxnSpLocks/>
            <a:stCxn id="9" idx="3"/>
            <a:endCxn id="10" idx="1"/>
          </p:cNvCxnSpPr>
          <p:nvPr/>
        </p:nvCxnSpPr>
        <p:spPr>
          <a:xfrm flipH="1">
            <a:off x="5361558" y="4350485"/>
            <a:ext cx="3427482" cy="1596572"/>
          </a:xfrm>
          <a:prstGeom prst="bentConnector5">
            <a:avLst>
              <a:gd name="adj1" fmla="val -8409"/>
              <a:gd name="adj2" fmla="val 32399"/>
              <a:gd name="adj3" fmla="val 119504"/>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51104D5-D5CC-DBB3-5182-030D815642A7}"/>
              </a:ext>
            </a:extLst>
          </p:cNvPr>
          <p:cNvGrpSpPr/>
          <p:nvPr/>
        </p:nvGrpSpPr>
        <p:grpSpPr>
          <a:xfrm>
            <a:off x="3922983" y="1638314"/>
            <a:ext cx="1050275" cy="679884"/>
            <a:chOff x="8114428" y="1353936"/>
            <a:chExt cx="833013" cy="521225"/>
          </a:xfrm>
        </p:grpSpPr>
        <p:pic>
          <p:nvPicPr>
            <p:cNvPr id="20" name="Graphic 19" descr="User with solid fill">
              <a:extLst>
                <a:ext uri="{FF2B5EF4-FFF2-40B4-BE49-F238E27FC236}">
                  <a16:creationId xmlns:a16="http://schemas.microsoft.com/office/drawing/2014/main" id="{B822C012-7FB7-81D4-137D-AC864ADB38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21" name="TextBox 20">
              <a:extLst>
                <a:ext uri="{FF2B5EF4-FFF2-40B4-BE49-F238E27FC236}">
                  <a16:creationId xmlns:a16="http://schemas.microsoft.com/office/drawing/2014/main" id="{86E82842-8BD3-E657-D25F-B03851A94E38}"/>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22" name="Group 21">
            <a:extLst>
              <a:ext uri="{FF2B5EF4-FFF2-40B4-BE49-F238E27FC236}">
                <a16:creationId xmlns:a16="http://schemas.microsoft.com/office/drawing/2014/main" id="{7B2C3061-AD51-485A-F748-42421B36E14C}"/>
              </a:ext>
            </a:extLst>
          </p:cNvPr>
          <p:cNvGrpSpPr/>
          <p:nvPr/>
        </p:nvGrpSpPr>
        <p:grpSpPr>
          <a:xfrm>
            <a:off x="1726663" y="1642098"/>
            <a:ext cx="1050275" cy="541384"/>
            <a:chOff x="7135669" y="1813367"/>
            <a:chExt cx="833013" cy="415046"/>
          </a:xfrm>
        </p:grpSpPr>
        <p:pic>
          <p:nvPicPr>
            <p:cNvPr id="23" name="Graphic 22" descr="User with solid fill">
              <a:extLst>
                <a:ext uri="{FF2B5EF4-FFF2-40B4-BE49-F238E27FC236}">
                  <a16:creationId xmlns:a16="http://schemas.microsoft.com/office/drawing/2014/main" id="{81119066-A027-9F4A-181C-1E43BA739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6311" y="1813367"/>
              <a:ext cx="311730" cy="311730"/>
            </a:xfrm>
            <a:prstGeom prst="rect">
              <a:avLst/>
            </a:prstGeom>
          </p:spPr>
        </p:pic>
        <p:sp>
          <p:nvSpPr>
            <p:cNvPr id="24" name="TextBox 23">
              <a:extLst>
                <a:ext uri="{FF2B5EF4-FFF2-40B4-BE49-F238E27FC236}">
                  <a16:creationId xmlns:a16="http://schemas.microsoft.com/office/drawing/2014/main" id="{F76B4D44-8033-4A61-7AC1-5396AD3E63DF}"/>
                </a:ext>
              </a:extLst>
            </p:cNvPr>
            <p:cNvSpPr txBox="1"/>
            <p:nvPr/>
          </p:nvSpPr>
          <p:spPr>
            <a:xfrm>
              <a:off x="7135669" y="2051448"/>
              <a:ext cx="833013" cy="176965"/>
            </a:xfrm>
            <a:prstGeom prst="rect">
              <a:avLst/>
            </a:prstGeom>
            <a:noFill/>
          </p:spPr>
          <p:txBody>
            <a:bodyPr wrap="square" rtlCol="0">
              <a:spAutoFit/>
            </a:bodyPr>
            <a:lstStyle/>
            <a:p>
              <a:pPr algn="ctr"/>
              <a:r>
                <a:rPr lang="en-GB" sz="900" dirty="0"/>
                <a:t>End user</a:t>
              </a:r>
              <a:endParaRPr lang="en-FI" sz="900" dirty="0"/>
            </a:p>
          </p:txBody>
        </p:sp>
      </p:grpSp>
      <p:grpSp>
        <p:nvGrpSpPr>
          <p:cNvPr id="31" name="Group 30">
            <a:extLst>
              <a:ext uri="{FF2B5EF4-FFF2-40B4-BE49-F238E27FC236}">
                <a16:creationId xmlns:a16="http://schemas.microsoft.com/office/drawing/2014/main" id="{286D8E42-9554-47C1-7C9D-7EAE769551F9}"/>
              </a:ext>
            </a:extLst>
          </p:cNvPr>
          <p:cNvGrpSpPr/>
          <p:nvPr/>
        </p:nvGrpSpPr>
        <p:grpSpPr>
          <a:xfrm>
            <a:off x="3290011" y="1642588"/>
            <a:ext cx="1050275" cy="541384"/>
            <a:chOff x="7135669" y="1813367"/>
            <a:chExt cx="833013" cy="415046"/>
          </a:xfrm>
        </p:grpSpPr>
        <p:pic>
          <p:nvPicPr>
            <p:cNvPr id="32" name="Graphic 31" descr="User with solid fill">
              <a:extLst>
                <a:ext uri="{FF2B5EF4-FFF2-40B4-BE49-F238E27FC236}">
                  <a16:creationId xmlns:a16="http://schemas.microsoft.com/office/drawing/2014/main" id="{56F62335-B55E-9870-3391-9495A5CE42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6311" y="1813367"/>
              <a:ext cx="311730" cy="311730"/>
            </a:xfrm>
            <a:prstGeom prst="rect">
              <a:avLst/>
            </a:prstGeom>
          </p:spPr>
        </p:pic>
        <p:sp>
          <p:nvSpPr>
            <p:cNvPr id="33" name="TextBox 32">
              <a:extLst>
                <a:ext uri="{FF2B5EF4-FFF2-40B4-BE49-F238E27FC236}">
                  <a16:creationId xmlns:a16="http://schemas.microsoft.com/office/drawing/2014/main" id="{73AD4B25-2C3B-4556-F825-A187CF2E9A12}"/>
                </a:ext>
              </a:extLst>
            </p:cNvPr>
            <p:cNvSpPr txBox="1"/>
            <p:nvPr/>
          </p:nvSpPr>
          <p:spPr>
            <a:xfrm>
              <a:off x="7135669" y="2051448"/>
              <a:ext cx="833013" cy="176965"/>
            </a:xfrm>
            <a:prstGeom prst="rect">
              <a:avLst/>
            </a:prstGeom>
            <a:noFill/>
          </p:spPr>
          <p:txBody>
            <a:bodyPr wrap="square" rtlCol="0">
              <a:spAutoFit/>
            </a:bodyPr>
            <a:lstStyle/>
            <a:p>
              <a:pPr algn="ctr"/>
              <a:r>
                <a:rPr lang="en-GB" sz="900" dirty="0"/>
                <a:t>End user</a:t>
              </a:r>
              <a:endParaRPr lang="en-FI" sz="900" dirty="0"/>
            </a:p>
          </p:txBody>
        </p:sp>
      </p:grpSp>
      <p:grpSp>
        <p:nvGrpSpPr>
          <p:cNvPr id="34" name="Group 33">
            <a:extLst>
              <a:ext uri="{FF2B5EF4-FFF2-40B4-BE49-F238E27FC236}">
                <a16:creationId xmlns:a16="http://schemas.microsoft.com/office/drawing/2014/main" id="{71B5DFF5-BE1A-28D6-4390-F2841EC60787}"/>
              </a:ext>
            </a:extLst>
          </p:cNvPr>
          <p:cNvGrpSpPr/>
          <p:nvPr/>
        </p:nvGrpSpPr>
        <p:grpSpPr>
          <a:xfrm>
            <a:off x="5707802" y="1643186"/>
            <a:ext cx="1050275" cy="679884"/>
            <a:chOff x="8114428" y="1353936"/>
            <a:chExt cx="833013" cy="521225"/>
          </a:xfrm>
        </p:grpSpPr>
        <p:pic>
          <p:nvPicPr>
            <p:cNvPr id="35" name="Graphic 34" descr="User with solid fill">
              <a:extLst>
                <a:ext uri="{FF2B5EF4-FFF2-40B4-BE49-F238E27FC236}">
                  <a16:creationId xmlns:a16="http://schemas.microsoft.com/office/drawing/2014/main" id="{3CBF89B2-1A66-F4D4-A3DA-4870F0184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36" name="TextBox 35">
              <a:extLst>
                <a:ext uri="{FF2B5EF4-FFF2-40B4-BE49-F238E27FC236}">
                  <a16:creationId xmlns:a16="http://schemas.microsoft.com/office/drawing/2014/main" id="{276E9308-C8D7-475F-D8F4-E3E37FE7917D}"/>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37" name="Group 36">
            <a:extLst>
              <a:ext uri="{FF2B5EF4-FFF2-40B4-BE49-F238E27FC236}">
                <a16:creationId xmlns:a16="http://schemas.microsoft.com/office/drawing/2014/main" id="{35656872-9A78-3337-725A-6EE198FCEFB6}"/>
              </a:ext>
            </a:extLst>
          </p:cNvPr>
          <p:cNvGrpSpPr/>
          <p:nvPr/>
        </p:nvGrpSpPr>
        <p:grpSpPr>
          <a:xfrm>
            <a:off x="6446035" y="1653630"/>
            <a:ext cx="1050275" cy="541385"/>
            <a:chOff x="7135669" y="1171980"/>
            <a:chExt cx="833013" cy="415046"/>
          </a:xfrm>
        </p:grpSpPr>
        <p:pic>
          <p:nvPicPr>
            <p:cNvPr id="38" name="Graphic 37" descr="User with solid fill">
              <a:extLst>
                <a:ext uri="{FF2B5EF4-FFF2-40B4-BE49-F238E27FC236}">
                  <a16:creationId xmlns:a16="http://schemas.microsoft.com/office/drawing/2014/main" id="{F2338447-BA4C-AB65-5F89-2346357BFC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6311" y="1171980"/>
              <a:ext cx="311730" cy="311730"/>
            </a:xfrm>
            <a:prstGeom prst="rect">
              <a:avLst/>
            </a:prstGeom>
          </p:spPr>
        </p:pic>
        <p:sp>
          <p:nvSpPr>
            <p:cNvPr id="39" name="TextBox 38">
              <a:extLst>
                <a:ext uri="{FF2B5EF4-FFF2-40B4-BE49-F238E27FC236}">
                  <a16:creationId xmlns:a16="http://schemas.microsoft.com/office/drawing/2014/main" id="{7C76E602-7D17-20BD-FB45-EBB80A186CAA}"/>
                </a:ext>
              </a:extLst>
            </p:cNvPr>
            <p:cNvSpPr txBox="1"/>
            <p:nvPr/>
          </p:nvSpPr>
          <p:spPr>
            <a:xfrm>
              <a:off x="7135669" y="1410061"/>
              <a:ext cx="833013" cy="176965"/>
            </a:xfrm>
            <a:prstGeom prst="rect">
              <a:avLst/>
            </a:prstGeom>
            <a:noFill/>
          </p:spPr>
          <p:txBody>
            <a:bodyPr wrap="square" rtlCol="0">
              <a:spAutoFit/>
            </a:bodyPr>
            <a:lstStyle/>
            <a:p>
              <a:pPr algn="ctr"/>
              <a:r>
                <a:rPr lang="en-GB" sz="900" dirty="0"/>
                <a:t>Domain Owner</a:t>
              </a:r>
              <a:endParaRPr lang="en-FI" sz="900" dirty="0"/>
            </a:p>
          </p:txBody>
        </p:sp>
      </p:grpSp>
      <p:grpSp>
        <p:nvGrpSpPr>
          <p:cNvPr id="40" name="Group 39">
            <a:extLst>
              <a:ext uri="{FF2B5EF4-FFF2-40B4-BE49-F238E27FC236}">
                <a16:creationId xmlns:a16="http://schemas.microsoft.com/office/drawing/2014/main" id="{7D2967DF-EEEE-C56A-B21B-95877D321FDA}"/>
              </a:ext>
            </a:extLst>
          </p:cNvPr>
          <p:cNvGrpSpPr/>
          <p:nvPr/>
        </p:nvGrpSpPr>
        <p:grpSpPr>
          <a:xfrm>
            <a:off x="3626809" y="3337000"/>
            <a:ext cx="1050275" cy="679884"/>
            <a:chOff x="8114428" y="1353936"/>
            <a:chExt cx="833013" cy="521225"/>
          </a:xfrm>
        </p:grpSpPr>
        <p:pic>
          <p:nvPicPr>
            <p:cNvPr id="41" name="Graphic 40" descr="User with solid fill">
              <a:extLst>
                <a:ext uri="{FF2B5EF4-FFF2-40B4-BE49-F238E27FC236}">
                  <a16:creationId xmlns:a16="http://schemas.microsoft.com/office/drawing/2014/main" id="{10BE6C3E-5EAC-033B-538C-F0C15B17F0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42" name="TextBox 41">
              <a:extLst>
                <a:ext uri="{FF2B5EF4-FFF2-40B4-BE49-F238E27FC236}">
                  <a16:creationId xmlns:a16="http://schemas.microsoft.com/office/drawing/2014/main" id="{BECE8CC2-7D75-35F9-009B-37B95655D817}"/>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49" name="Group 48">
            <a:extLst>
              <a:ext uri="{FF2B5EF4-FFF2-40B4-BE49-F238E27FC236}">
                <a16:creationId xmlns:a16="http://schemas.microsoft.com/office/drawing/2014/main" id="{6098CAEC-C6F9-F280-46CE-80E84F76AB97}"/>
              </a:ext>
            </a:extLst>
          </p:cNvPr>
          <p:cNvGrpSpPr/>
          <p:nvPr/>
        </p:nvGrpSpPr>
        <p:grpSpPr>
          <a:xfrm>
            <a:off x="5577233" y="3327868"/>
            <a:ext cx="1050275" cy="679884"/>
            <a:chOff x="8114428" y="1353936"/>
            <a:chExt cx="833013" cy="521225"/>
          </a:xfrm>
        </p:grpSpPr>
        <p:pic>
          <p:nvPicPr>
            <p:cNvPr id="50" name="Graphic 49" descr="User with solid fill">
              <a:extLst>
                <a:ext uri="{FF2B5EF4-FFF2-40B4-BE49-F238E27FC236}">
                  <a16:creationId xmlns:a16="http://schemas.microsoft.com/office/drawing/2014/main" id="{A8AE6011-192E-94A7-A2C1-B8A4847DE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51" name="TextBox 50">
              <a:extLst>
                <a:ext uri="{FF2B5EF4-FFF2-40B4-BE49-F238E27FC236}">
                  <a16:creationId xmlns:a16="http://schemas.microsoft.com/office/drawing/2014/main" id="{3B9A0C06-2722-014D-AC57-8D4FE11A96C1}"/>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61" name="Group 60">
            <a:extLst>
              <a:ext uri="{FF2B5EF4-FFF2-40B4-BE49-F238E27FC236}">
                <a16:creationId xmlns:a16="http://schemas.microsoft.com/office/drawing/2014/main" id="{4BD35CB6-892A-E61F-A971-298961A71F45}"/>
              </a:ext>
            </a:extLst>
          </p:cNvPr>
          <p:cNvGrpSpPr/>
          <p:nvPr/>
        </p:nvGrpSpPr>
        <p:grpSpPr>
          <a:xfrm>
            <a:off x="5567210" y="4937277"/>
            <a:ext cx="1050275" cy="679884"/>
            <a:chOff x="8114428" y="1353936"/>
            <a:chExt cx="833013" cy="521225"/>
          </a:xfrm>
        </p:grpSpPr>
        <p:pic>
          <p:nvPicPr>
            <p:cNvPr id="62" name="Graphic 61" descr="User with solid fill">
              <a:extLst>
                <a:ext uri="{FF2B5EF4-FFF2-40B4-BE49-F238E27FC236}">
                  <a16:creationId xmlns:a16="http://schemas.microsoft.com/office/drawing/2014/main" id="{323D391E-D8FB-FAE9-2082-E489EA63AE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63" name="TextBox 62">
              <a:extLst>
                <a:ext uri="{FF2B5EF4-FFF2-40B4-BE49-F238E27FC236}">
                  <a16:creationId xmlns:a16="http://schemas.microsoft.com/office/drawing/2014/main" id="{D33073EC-96DF-1B7D-9B6A-6A63FC1E7475}"/>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64" name="Group 63">
            <a:extLst>
              <a:ext uri="{FF2B5EF4-FFF2-40B4-BE49-F238E27FC236}">
                <a16:creationId xmlns:a16="http://schemas.microsoft.com/office/drawing/2014/main" id="{F50B8AF6-AAFF-B6AC-D542-53E8F0D692B6}"/>
              </a:ext>
            </a:extLst>
          </p:cNvPr>
          <p:cNvGrpSpPr/>
          <p:nvPr/>
        </p:nvGrpSpPr>
        <p:grpSpPr>
          <a:xfrm>
            <a:off x="6207873" y="4946634"/>
            <a:ext cx="1050275" cy="541384"/>
            <a:chOff x="7135669" y="1813367"/>
            <a:chExt cx="833013" cy="415046"/>
          </a:xfrm>
        </p:grpSpPr>
        <p:pic>
          <p:nvPicPr>
            <p:cNvPr id="65" name="Graphic 64" descr="User with solid fill">
              <a:extLst>
                <a:ext uri="{FF2B5EF4-FFF2-40B4-BE49-F238E27FC236}">
                  <a16:creationId xmlns:a16="http://schemas.microsoft.com/office/drawing/2014/main" id="{E5D087BD-771F-6475-F7B5-0744D9D0BE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6311" y="1813367"/>
              <a:ext cx="311730" cy="311730"/>
            </a:xfrm>
            <a:prstGeom prst="rect">
              <a:avLst/>
            </a:prstGeom>
          </p:spPr>
        </p:pic>
        <p:sp>
          <p:nvSpPr>
            <p:cNvPr id="66" name="TextBox 65">
              <a:extLst>
                <a:ext uri="{FF2B5EF4-FFF2-40B4-BE49-F238E27FC236}">
                  <a16:creationId xmlns:a16="http://schemas.microsoft.com/office/drawing/2014/main" id="{A1A25E4E-55C8-0BAB-2071-E103041075C0}"/>
                </a:ext>
              </a:extLst>
            </p:cNvPr>
            <p:cNvSpPr txBox="1"/>
            <p:nvPr/>
          </p:nvSpPr>
          <p:spPr>
            <a:xfrm>
              <a:off x="7135669" y="2051448"/>
              <a:ext cx="833013" cy="176965"/>
            </a:xfrm>
            <a:prstGeom prst="rect">
              <a:avLst/>
            </a:prstGeom>
            <a:noFill/>
          </p:spPr>
          <p:txBody>
            <a:bodyPr wrap="square" rtlCol="0">
              <a:spAutoFit/>
            </a:bodyPr>
            <a:lstStyle/>
            <a:p>
              <a:pPr algn="ctr"/>
              <a:r>
                <a:rPr lang="en-GB" sz="900" dirty="0"/>
                <a:t>End user</a:t>
              </a:r>
              <a:endParaRPr lang="en-FI" sz="900" dirty="0"/>
            </a:p>
          </p:txBody>
        </p:sp>
      </p:grpSp>
      <p:grpSp>
        <p:nvGrpSpPr>
          <p:cNvPr id="67" name="Group 66">
            <a:extLst>
              <a:ext uri="{FF2B5EF4-FFF2-40B4-BE49-F238E27FC236}">
                <a16:creationId xmlns:a16="http://schemas.microsoft.com/office/drawing/2014/main" id="{4E27660D-4D46-601A-84AE-0704B9A9945D}"/>
              </a:ext>
            </a:extLst>
          </p:cNvPr>
          <p:cNvGrpSpPr/>
          <p:nvPr/>
        </p:nvGrpSpPr>
        <p:grpSpPr>
          <a:xfrm>
            <a:off x="8147206" y="4916023"/>
            <a:ext cx="1050275" cy="679884"/>
            <a:chOff x="8114428" y="1353936"/>
            <a:chExt cx="833013" cy="521225"/>
          </a:xfrm>
        </p:grpSpPr>
        <p:pic>
          <p:nvPicPr>
            <p:cNvPr id="68" name="Graphic 67" descr="User with solid fill">
              <a:extLst>
                <a:ext uri="{FF2B5EF4-FFF2-40B4-BE49-F238E27FC236}">
                  <a16:creationId xmlns:a16="http://schemas.microsoft.com/office/drawing/2014/main" id="{8EC7E69E-F1EF-E324-013E-A9304100B4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69" name="TextBox 68">
              <a:extLst>
                <a:ext uri="{FF2B5EF4-FFF2-40B4-BE49-F238E27FC236}">
                  <a16:creationId xmlns:a16="http://schemas.microsoft.com/office/drawing/2014/main" id="{D394E06F-511C-6BB6-4E5D-44C29468CA7D}"/>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70" name="Group 69">
            <a:extLst>
              <a:ext uri="{FF2B5EF4-FFF2-40B4-BE49-F238E27FC236}">
                <a16:creationId xmlns:a16="http://schemas.microsoft.com/office/drawing/2014/main" id="{28252246-0B8D-D703-F546-519AF352B0C8}"/>
              </a:ext>
            </a:extLst>
          </p:cNvPr>
          <p:cNvGrpSpPr/>
          <p:nvPr/>
        </p:nvGrpSpPr>
        <p:grpSpPr>
          <a:xfrm>
            <a:off x="4669296" y="1635871"/>
            <a:ext cx="1050275" cy="541385"/>
            <a:chOff x="7135669" y="1171980"/>
            <a:chExt cx="833013" cy="415046"/>
          </a:xfrm>
        </p:grpSpPr>
        <p:pic>
          <p:nvPicPr>
            <p:cNvPr id="71" name="Graphic 70" descr="User with solid fill">
              <a:extLst>
                <a:ext uri="{FF2B5EF4-FFF2-40B4-BE49-F238E27FC236}">
                  <a16:creationId xmlns:a16="http://schemas.microsoft.com/office/drawing/2014/main" id="{79A8975D-A6CD-4178-9460-A432A8CAE9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6311" y="1171980"/>
              <a:ext cx="311730" cy="311730"/>
            </a:xfrm>
            <a:prstGeom prst="rect">
              <a:avLst/>
            </a:prstGeom>
          </p:spPr>
        </p:pic>
        <p:sp>
          <p:nvSpPr>
            <p:cNvPr id="72" name="TextBox 71">
              <a:extLst>
                <a:ext uri="{FF2B5EF4-FFF2-40B4-BE49-F238E27FC236}">
                  <a16:creationId xmlns:a16="http://schemas.microsoft.com/office/drawing/2014/main" id="{C72BA42C-AC58-0D3C-8509-FF91B86ADEE6}"/>
                </a:ext>
              </a:extLst>
            </p:cNvPr>
            <p:cNvSpPr txBox="1"/>
            <p:nvPr/>
          </p:nvSpPr>
          <p:spPr>
            <a:xfrm>
              <a:off x="7135669" y="1410061"/>
              <a:ext cx="833013" cy="176965"/>
            </a:xfrm>
            <a:prstGeom prst="rect">
              <a:avLst/>
            </a:prstGeom>
            <a:noFill/>
          </p:spPr>
          <p:txBody>
            <a:bodyPr wrap="square" rtlCol="0">
              <a:spAutoFit/>
            </a:bodyPr>
            <a:lstStyle/>
            <a:p>
              <a:pPr algn="ctr"/>
              <a:r>
                <a:rPr lang="en-GB" sz="900" dirty="0"/>
                <a:t>Domain Owner</a:t>
              </a:r>
              <a:endParaRPr lang="en-FI" sz="900" dirty="0"/>
            </a:p>
          </p:txBody>
        </p:sp>
      </p:grpSp>
      <p:sp>
        <p:nvSpPr>
          <p:cNvPr id="73" name="Oval 72">
            <a:extLst>
              <a:ext uri="{FF2B5EF4-FFF2-40B4-BE49-F238E27FC236}">
                <a16:creationId xmlns:a16="http://schemas.microsoft.com/office/drawing/2014/main" id="{9919B646-DAE5-6D1F-32D9-00C4F5EB0D2C}"/>
              </a:ext>
            </a:extLst>
          </p:cNvPr>
          <p:cNvSpPr/>
          <p:nvPr/>
        </p:nvSpPr>
        <p:spPr>
          <a:xfrm>
            <a:off x="7374550" y="2500330"/>
            <a:ext cx="669913" cy="38434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GO!</a:t>
            </a:r>
            <a:endParaRPr lang="en-FI" sz="800" b="1" dirty="0"/>
          </a:p>
        </p:txBody>
      </p:sp>
      <p:grpSp>
        <p:nvGrpSpPr>
          <p:cNvPr id="115" name="Group 114">
            <a:extLst>
              <a:ext uri="{FF2B5EF4-FFF2-40B4-BE49-F238E27FC236}">
                <a16:creationId xmlns:a16="http://schemas.microsoft.com/office/drawing/2014/main" id="{4F97ECA0-A542-92CE-E07E-717E1F79ED3F}"/>
              </a:ext>
            </a:extLst>
          </p:cNvPr>
          <p:cNvGrpSpPr/>
          <p:nvPr/>
        </p:nvGrpSpPr>
        <p:grpSpPr>
          <a:xfrm>
            <a:off x="3038662" y="3275265"/>
            <a:ext cx="800145" cy="738619"/>
            <a:chOff x="874801" y="3280911"/>
            <a:chExt cx="800145" cy="738619"/>
          </a:xfrm>
        </p:grpSpPr>
        <p:pic>
          <p:nvPicPr>
            <p:cNvPr id="113" name="Graphic 112" descr="Users with solid fill">
              <a:extLst>
                <a:ext uri="{FF2B5EF4-FFF2-40B4-BE49-F238E27FC236}">
                  <a16:creationId xmlns:a16="http://schemas.microsoft.com/office/drawing/2014/main" id="{A0DA8BFF-9631-9547-3BB4-BFF73F9EA6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530" y="3280911"/>
              <a:ext cx="531695" cy="531695"/>
            </a:xfrm>
            <a:prstGeom prst="rect">
              <a:avLst/>
            </a:prstGeom>
          </p:spPr>
        </p:pic>
        <p:sp>
          <p:nvSpPr>
            <p:cNvPr id="114" name="TextBox 113">
              <a:extLst>
                <a:ext uri="{FF2B5EF4-FFF2-40B4-BE49-F238E27FC236}">
                  <a16:creationId xmlns:a16="http://schemas.microsoft.com/office/drawing/2014/main" id="{47722924-6187-3F49-98EA-39BB70884240}"/>
                </a:ext>
              </a:extLst>
            </p:cNvPr>
            <p:cNvSpPr txBox="1"/>
            <p:nvPr/>
          </p:nvSpPr>
          <p:spPr>
            <a:xfrm>
              <a:off x="874801" y="3650198"/>
              <a:ext cx="800145" cy="369332"/>
            </a:xfrm>
            <a:prstGeom prst="rect">
              <a:avLst/>
            </a:prstGeom>
            <a:noFill/>
          </p:spPr>
          <p:txBody>
            <a:bodyPr wrap="square" rtlCol="0">
              <a:spAutoFit/>
            </a:bodyPr>
            <a:lstStyle/>
            <a:p>
              <a:pPr algn="ctr"/>
              <a:r>
                <a:rPr lang="en-GB" sz="900" dirty="0"/>
                <a:t>DevOps team</a:t>
              </a:r>
              <a:endParaRPr lang="en-FI" sz="900" dirty="0"/>
            </a:p>
          </p:txBody>
        </p:sp>
      </p:grpSp>
      <p:grpSp>
        <p:nvGrpSpPr>
          <p:cNvPr id="116" name="Group 115">
            <a:extLst>
              <a:ext uri="{FF2B5EF4-FFF2-40B4-BE49-F238E27FC236}">
                <a16:creationId xmlns:a16="http://schemas.microsoft.com/office/drawing/2014/main" id="{19196801-FD31-1650-54D0-0739A70823E7}"/>
              </a:ext>
            </a:extLst>
          </p:cNvPr>
          <p:cNvGrpSpPr/>
          <p:nvPr/>
        </p:nvGrpSpPr>
        <p:grpSpPr>
          <a:xfrm>
            <a:off x="5036522" y="3282908"/>
            <a:ext cx="800145" cy="738619"/>
            <a:chOff x="874801" y="3280911"/>
            <a:chExt cx="800145" cy="738619"/>
          </a:xfrm>
        </p:grpSpPr>
        <p:pic>
          <p:nvPicPr>
            <p:cNvPr id="117" name="Graphic 116" descr="Users with solid fill">
              <a:extLst>
                <a:ext uri="{FF2B5EF4-FFF2-40B4-BE49-F238E27FC236}">
                  <a16:creationId xmlns:a16="http://schemas.microsoft.com/office/drawing/2014/main" id="{E5B6AE0F-274F-C25A-94BB-6BB8AE2436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530" y="3280911"/>
              <a:ext cx="531695" cy="531695"/>
            </a:xfrm>
            <a:prstGeom prst="rect">
              <a:avLst/>
            </a:prstGeom>
          </p:spPr>
        </p:pic>
        <p:sp>
          <p:nvSpPr>
            <p:cNvPr id="118" name="TextBox 117">
              <a:extLst>
                <a:ext uri="{FF2B5EF4-FFF2-40B4-BE49-F238E27FC236}">
                  <a16:creationId xmlns:a16="http://schemas.microsoft.com/office/drawing/2014/main" id="{ADCCF28D-9C98-9259-1DDC-111B9BCBC1A2}"/>
                </a:ext>
              </a:extLst>
            </p:cNvPr>
            <p:cNvSpPr txBox="1"/>
            <p:nvPr/>
          </p:nvSpPr>
          <p:spPr>
            <a:xfrm>
              <a:off x="874801" y="3650198"/>
              <a:ext cx="800145" cy="369332"/>
            </a:xfrm>
            <a:prstGeom prst="rect">
              <a:avLst/>
            </a:prstGeom>
            <a:noFill/>
          </p:spPr>
          <p:txBody>
            <a:bodyPr wrap="square" rtlCol="0">
              <a:spAutoFit/>
            </a:bodyPr>
            <a:lstStyle/>
            <a:p>
              <a:pPr algn="ctr"/>
              <a:r>
                <a:rPr lang="en-GB" sz="900" dirty="0"/>
                <a:t>DevOps team</a:t>
              </a:r>
              <a:endParaRPr lang="en-FI" sz="900" dirty="0"/>
            </a:p>
          </p:txBody>
        </p:sp>
      </p:grpSp>
      <p:grpSp>
        <p:nvGrpSpPr>
          <p:cNvPr id="119" name="Group 118">
            <a:extLst>
              <a:ext uri="{FF2B5EF4-FFF2-40B4-BE49-F238E27FC236}">
                <a16:creationId xmlns:a16="http://schemas.microsoft.com/office/drawing/2014/main" id="{F92C8505-539C-4B56-74B7-DA0A010BA08C}"/>
              </a:ext>
            </a:extLst>
          </p:cNvPr>
          <p:cNvGrpSpPr/>
          <p:nvPr/>
        </p:nvGrpSpPr>
        <p:grpSpPr>
          <a:xfrm>
            <a:off x="2271461" y="3356614"/>
            <a:ext cx="1050275" cy="541384"/>
            <a:chOff x="7135669" y="1813367"/>
            <a:chExt cx="833013" cy="415046"/>
          </a:xfrm>
        </p:grpSpPr>
        <p:pic>
          <p:nvPicPr>
            <p:cNvPr id="120" name="Graphic 119" descr="User with solid fill">
              <a:extLst>
                <a:ext uri="{FF2B5EF4-FFF2-40B4-BE49-F238E27FC236}">
                  <a16:creationId xmlns:a16="http://schemas.microsoft.com/office/drawing/2014/main" id="{8C82FCFC-C202-166F-0178-C354B1E017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6311" y="1813367"/>
              <a:ext cx="311730" cy="311730"/>
            </a:xfrm>
            <a:prstGeom prst="rect">
              <a:avLst/>
            </a:prstGeom>
          </p:spPr>
        </p:pic>
        <p:sp>
          <p:nvSpPr>
            <p:cNvPr id="121" name="TextBox 120">
              <a:extLst>
                <a:ext uri="{FF2B5EF4-FFF2-40B4-BE49-F238E27FC236}">
                  <a16:creationId xmlns:a16="http://schemas.microsoft.com/office/drawing/2014/main" id="{0B5276D2-1CB6-9BB1-AA6F-3B3AFB850049}"/>
                </a:ext>
              </a:extLst>
            </p:cNvPr>
            <p:cNvSpPr txBox="1"/>
            <p:nvPr/>
          </p:nvSpPr>
          <p:spPr>
            <a:xfrm>
              <a:off x="7135669" y="2051448"/>
              <a:ext cx="833013" cy="176965"/>
            </a:xfrm>
            <a:prstGeom prst="rect">
              <a:avLst/>
            </a:prstGeom>
            <a:noFill/>
          </p:spPr>
          <p:txBody>
            <a:bodyPr wrap="square" rtlCol="0">
              <a:spAutoFit/>
            </a:bodyPr>
            <a:lstStyle/>
            <a:p>
              <a:pPr algn="ctr"/>
              <a:r>
                <a:rPr lang="en-GB" sz="900" dirty="0"/>
                <a:t>End user</a:t>
              </a:r>
              <a:endParaRPr lang="en-FI" sz="900" dirty="0"/>
            </a:p>
          </p:txBody>
        </p:sp>
      </p:grpSp>
      <p:grpSp>
        <p:nvGrpSpPr>
          <p:cNvPr id="125" name="Group 124">
            <a:extLst>
              <a:ext uri="{FF2B5EF4-FFF2-40B4-BE49-F238E27FC236}">
                <a16:creationId xmlns:a16="http://schemas.microsoft.com/office/drawing/2014/main" id="{DB085BEF-9452-53D5-6AC8-F214317650D6}"/>
              </a:ext>
            </a:extLst>
          </p:cNvPr>
          <p:cNvGrpSpPr/>
          <p:nvPr/>
        </p:nvGrpSpPr>
        <p:grpSpPr>
          <a:xfrm>
            <a:off x="7789819" y="3315039"/>
            <a:ext cx="1050275" cy="679884"/>
            <a:chOff x="8114428" y="1353936"/>
            <a:chExt cx="833013" cy="521225"/>
          </a:xfrm>
        </p:grpSpPr>
        <p:pic>
          <p:nvPicPr>
            <p:cNvPr id="126" name="Graphic 125" descr="User with solid fill">
              <a:extLst>
                <a:ext uri="{FF2B5EF4-FFF2-40B4-BE49-F238E27FC236}">
                  <a16:creationId xmlns:a16="http://schemas.microsoft.com/office/drawing/2014/main" id="{CB9D96BE-F2C0-02A4-BB28-58A450CF9C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127" name="TextBox 126">
              <a:extLst>
                <a:ext uri="{FF2B5EF4-FFF2-40B4-BE49-F238E27FC236}">
                  <a16:creationId xmlns:a16="http://schemas.microsoft.com/office/drawing/2014/main" id="{30DC4557-E3CB-D7B9-70AE-BEB5A974B105}"/>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128" name="Group 127">
            <a:extLst>
              <a:ext uri="{FF2B5EF4-FFF2-40B4-BE49-F238E27FC236}">
                <a16:creationId xmlns:a16="http://schemas.microsoft.com/office/drawing/2014/main" id="{17EFC17C-3D7D-9A67-B789-056030D8E402}"/>
              </a:ext>
            </a:extLst>
          </p:cNvPr>
          <p:cNvGrpSpPr/>
          <p:nvPr/>
        </p:nvGrpSpPr>
        <p:grpSpPr>
          <a:xfrm>
            <a:off x="7249108" y="3270079"/>
            <a:ext cx="800145" cy="738619"/>
            <a:chOff x="874801" y="3280911"/>
            <a:chExt cx="800145" cy="738619"/>
          </a:xfrm>
        </p:grpSpPr>
        <p:pic>
          <p:nvPicPr>
            <p:cNvPr id="129" name="Graphic 128" descr="Users with solid fill">
              <a:extLst>
                <a:ext uri="{FF2B5EF4-FFF2-40B4-BE49-F238E27FC236}">
                  <a16:creationId xmlns:a16="http://schemas.microsoft.com/office/drawing/2014/main" id="{CEBAB4F6-3827-4364-4866-8A55125C3E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530" y="3280911"/>
              <a:ext cx="531695" cy="531695"/>
            </a:xfrm>
            <a:prstGeom prst="rect">
              <a:avLst/>
            </a:prstGeom>
          </p:spPr>
        </p:pic>
        <p:sp>
          <p:nvSpPr>
            <p:cNvPr id="130" name="TextBox 129">
              <a:extLst>
                <a:ext uri="{FF2B5EF4-FFF2-40B4-BE49-F238E27FC236}">
                  <a16:creationId xmlns:a16="http://schemas.microsoft.com/office/drawing/2014/main" id="{10B54787-D584-EDFC-132C-0DD6C5B3A418}"/>
                </a:ext>
              </a:extLst>
            </p:cNvPr>
            <p:cNvSpPr txBox="1"/>
            <p:nvPr/>
          </p:nvSpPr>
          <p:spPr>
            <a:xfrm>
              <a:off x="874801" y="3650198"/>
              <a:ext cx="800145" cy="369332"/>
            </a:xfrm>
            <a:prstGeom prst="rect">
              <a:avLst/>
            </a:prstGeom>
            <a:noFill/>
          </p:spPr>
          <p:txBody>
            <a:bodyPr wrap="square" rtlCol="0">
              <a:spAutoFit/>
            </a:bodyPr>
            <a:lstStyle/>
            <a:p>
              <a:pPr algn="ctr"/>
              <a:r>
                <a:rPr lang="en-GB" sz="900" dirty="0"/>
                <a:t>DevOps team</a:t>
              </a:r>
              <a:endParaRPr lang="en-FI" sz="900" dirty="0"/>
            </a:p>
          </p:txBody>
        </p:sp>
      </p:grpSp>
      <p:grpSp>
        <p:nvGrpSpPr>
          <p:cNvPr id="134" name="Group 133">
            <a:extLst>
              <a:ext uri="{FF2B5EF4-FFF2-40B4-BE49-F238E27FC236}">
                <a16:creationId xmlns:a16="http://schemas.microsoft.com/office/drawing/2014/main" id="{479A4F03-5E18-C1CE-118F-27EF49F8E46B}"/>
              </a:ext>
            </a:extLst>
          </p:cNvPr>
          <p:cNvGrpSpPr/>
          <p:nvPr/>
        </p:nvGrpSpPr>
        <p:grpSpPr>
          <a:xfrm>
            <a:off x="5105709" y="4865081"/>
            <a:ext cx="800145" cy="738619"/>
            <a:chOff x="874801" y="3280911"/>
            <a:chExt cx="800145" cy="738619"/>
          </a:xfrm>
        </p:grpSpPr>
        <p:pic>
          <p:nvPicPr>
            <p:cNvPr id="135" name="Graphic 134" descr="Users with solid fill">
              <a:extLst>
                <a:ext uri="{FF2B5EF4-FFF2-40B4-BE49-F238E27FC236}">
                  <a16:creationId xmlns:a16="http://schemas.microsoft.com/office/drawing/2014/main" id="{E40AC6B6-8D3D-7B70-8F35-3D8E6261D4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530" y="3280911"/>
              <a:ext cx="531695" cy="531695"/>
            </a:xfrm>
            <a:prstGeom prst="rect">
              <a:avLst/>
            </a:prstGeom>
          </p:spPr>
        </p:pic>
        <p:sp>
          <p:nvSpPr>
            <p:cNvPr id="136" name="TextBox 135">
              <a:extLst>
                <a:ext uri="{FF2B5EF4-FFF2-40B4-BE49-F238E27FC236}">
                  <a16:creationId xmlns:a16="http://schemas.microsoft.com/office/drawing/2014/main" id="{1EE41603-53FD-06BF-6461-BE10DE5169AD}"/>
                </a:ext>
              </a:extLst>
            </p:cNvPr>
            <p:cNvSpPr txBox="1"/>
            <p:nvPr/>
          </p:nvSpPr>
          <p:spPr>
            <a:xfrm>
              <a:off x="874801" y="3650198"/>
              <a:ext cx="800145" cy="369332"/>
            </a:xfrm>
            <a:prstGeom prst="rect">
              <a:avLst/>
            </a:prstGeom>
            <a:noFill/>
          </p:spPr>
          <p:txBody>
            <a:bodyPr wrap="square" rtlCol="0">
              <a:spAutoFit/>
            </a:bodyPr>
            <a:lstStyle/>
            <a:p>
              <a:pPr algn="ctr"/>
              <a:r>
                <a:rPr lang="en-GB" sz="900" dirty="0"/>
                <a:t>DevOps team</a:t>
              </a:r>
              <a:endParaRPr lang="en-FI" sz="900" dirty="0"/>
            </a:p>
          </p:txBody>
        </p:sp>
      </p:grpSp>
    </p:spTree>
    <p:extLst>
      <p:ext uri="{BB962C8B-B14F-4D97-AF65-F5344CB8AC3E}">
        <p14:creationId xmlns:p14="http://schemas.microsoft.com/office/powerpoint/2010/main" val="5380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9EC6D-5F67-14F1-594A-143FC921B2A6}"/>
              </a:ext>
            </a:extLst>
          </p:cNvPr>
          <p:cNvSpPr>
            <a:spLocks noGrp="1"/>
          </p:cNvSpPr>
          <p:nvPr>
            <p:ph type="title"/>
          </p:nvPr>
        </p:nvSpPr>
        <p:spPr/>
        <p:txBody>
          <a:bodyPr/>
          <a:lstStyle/>
          <a:p>
            <a:r>
              <a:rPr lang="en-GB" dirty="0"/>
              <a:t>Modeling at design stage</a:t>
            </a:r>
            <a:endParaRPr lang="en-FI" dirty="0"/>
          </a:p>
        </p:txBody>
      </p:sp>
      <p:sp>
        <p:nvSpPr>
          <p:cNvPr id="5" name="Rectangle: Rounded Corners 4">
            <a:extLst>
              <a:ext uri="{FF2B5EF4-FFF2-40B4-BE49-F238E27FC236}">
                <a16:creationId xmlns:a16="http://schemas.microsoft.com/office/drawing/2014/main" id="{8D1B7573-42D8-789A-7F61-5B46155BC9F9}"/>
              </a:ext>
            </a:extLst>
          </p:cNvPr>
          <p:cNvSpPr/>
          <p:nvPr/>
        </p:nvSpPr>
        <p:spPr>
          <a:xfrm>
            <a:off x="2764038" y="3957065"/>
            <a:ext cx="1641811" cy="78683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Data Product design</a:t>
            </a:r>
            <a:endParaRPr lang="en-FI" sz="1200" dirty="0"/>
          </a:p>
        </p:txBody>
      </p:sp>
      <p:grpSp>
        <p:nvGrpSpPr>
          <p:cNvPr id="6" name="Group 5">
            <a:extLst>
              <a:ext uri="{FF2B5EF4-FFF2-40B4-BE49-F238E27FC236}">
                <a16:creationId xmlns:a16="http://schemas.microsoft.com/office/drawing/2014/main" id="{1C171E99-D932-8615-BF09-856C2C8EFD5E}"/>
              </a:ext>
            </a:extLst>
          </p:cNvPr>
          <p:cNvGrpSpPr/>
          <p:nvPr/>
        </p:nvGrpSpPr>
        <p:grpSpPr>
          <a:xfrm>
            <a:off x="3626809" y="3337000"/>
            <a:ext cx="1050275" cy="679884"/>
            <a:chOff x="8114428" y="1353936"/>
            <a:chExt cx="833013" cy="521225"/>
          </a:xfrm>
        </p:grpSpPr>
        <p:pic>
          <p:nvPicPr>
            <p:cNvPr id="7" name="Graphic 6" descr="User with solid fill">
              <a:extLst>
                <a:ext uri="{FF2B5EF4-FFF2-40B4-BE49-F238E27FC236}">
                  <a16:creationId xmlns:a16="http://schemas.microsoft.com/office/drawing/2014/main" id="{88117576-6CB0-E1BE-98DB-E1E555A802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5070" y="1353936"/>
              <a:ext cx="311730" cy="311730"/>
            </a:xfrm>
            <a:prstGeom prst="rect">
              <a:avLst/>
            </a:prstGeom>
          </p:spPr>
        </p:pic>
        <p:sp>
          <p:nvSpPr>
            <p:cNvPr id="8" name="TextBox 7">
              <a:extLst>
                <a:ext uri="{FF2B5EF4-FFF2-40B4-BE49-F238E27FC236}">
                  <a16:creationId xmlns:a16="http://schemas.microsoft.com/office/drawing/2014/main" id="{9AF8577C-A4E3-B197-F029-29A87E4C316B}"/>
                </a:ext>
              </a:extLst>
            </p:cNvPr>
            <p:cNvSpPr txBox="1"/>
            <p:nvPr/>
          </p:nvSpPr>
          <p:spPr>
            <a:xfrm>
              <a:off x="8114428" y="1592017"/>
              <a:ext cx="833013" cy="283144"/>
            </a:xfrm>
            <a:prstGeom prst="rect">
              <a:avLst/>
            </a:prstGeom>
            <a:noFill/>
          </p:spPr>
          <p:txBody>
            <a:bodyPr wrap="square" rtlCol="0">
              <a:spAutoFit/>
            </a:bodyPr>
            <a:lstStyle/>
            <a:p>
              <a:pPr algn="ctr"/>
              <a:r>
                <a:rPr lang="en-GB" sz="900" dirty="0"/>
                <a:t>Data Product Owner</a:t>
              </a:r>
              <a:endParaRPr lang="en-FI" sz="900" dirty="0"/>
            </a:p>
          </p:txBody>
        </p:sp>
      </p:grpSp>
      <p:grpSp>
        <p:nvGrpSpPr>
          <p:cNvPr id="9" name="Group 8">
            <a:extLst>
              <a:ext uri="{FF2B5EF4-FFF2-40B4-BE49-F238E27FC236}">
                <a16:creationId xmlns:a16="http://schemas.microsoft.com/office/drawing/2014/main" id="{69807F58-C0DF-B465-635C-B1BEB19FBC08}"/>
              </a:ext>
            </a:extLst>
          </p:cNvPr>
          <p:cNvGrpSpPr/>
          <p:nvPr/>
        </p:nvGrpSpPr>
        <p:grpSpPr>
          <a:xfrm>
            <a:off x="3038662" y="3275265"/>
            <a:ext cx="800145" cy="738619"/>
            <a:chOff x="874801" y="3280911"/>
            <a:chExt cx="800145" cy="738619"/>
          </a:xfrm>
        </p:grpSpPr>
        <p:pic>
          <p:nvPicPr>
            <p:cNvPr id="10" name="Graphic 9" descr="Users with solid fill">
              <a:extLst>
                <a:ext uri="{FF2B5EF4-FFF2-40B4-BE49-F238E27FC236}">
                  <a16:creationId xmlns:a16="http://schemas.microsoft.com/office/drawing/2014/main" id="{577B3BDF-6D24-C35D-2AA0-9A514231ED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530" y="3280911"/>
              <a:ext cx="531695" cy="531695"/>
            </a:xfrm>
            <a:prstGeom prst="rect">
              <a:avLst/>
            </a:prstGeom>
          </p:spPr>
        </p:pic>
        <p:sp>
          <p:nvSpPr>
            <p:cNvPr id="11" name="TextBox 10">
              <a:extLst>
                <a:ext uri="{FF2B5EF4-FFF2-40B4-BE49-F238E27FC236}">
                  <a16:creationId xmlns:a16="http://schemas.microsoft.com/office/drawing/2014/main" id="{6815D70D-F44F-5D6E-F06F-EC4E36881B72}"/>
                </a:ext>
              </a:extLst>
            </p:cNvPr>
            <p:cNvSpPr txBox="1"/>
            <p:nvPr/>
          </p:nvSpPr>
          <p:spPr>
            <a:xfrm>
              <a:off x="874801" y="3650198"/>
              <a:ext cx="800145" cy="369332"/>
            </a:xfrm>
            <a:prstGeom prst="rect">
              <a:avLst/>
            </a:prstGeom>
            <a:noFill/>
          </p:spPr>
          <p:txBody>
            <a:bodyPr wrap="square" rtlCol="0">
              <a:spAutoFit/>
            </a:bodyPr>
            <a:lstStyle/>
            <a:p>
              <a:pPr algn="ctr"/>
              <a:r>
                <a:rPr lang="en-GB" sz="900" dirty="0"/>
                <a:t>DevOps team</a:t>
              </a:r>
              <a:endParaRPr lang="en-FI" sz="900" dirty="0"/>
            </a:p>
          </p:txBody>
        </p:sp>
      </p:grpSp>
      <p:grpSp>
        <p:nvGrpSpPr>
          <p:cNvPr id="12" name="Group 11">
            <a:extLst>
              <a:ext uri="{FF2B5EF4-FFF2-40B4-BE49-F238E27FC236}">
                <a16:creationId xmlns:a16="http://schemas.microsoft.com/office/drawing/2014/main" id="{108EB139-E01A-C5F9-EFD9-EDFD92CD92A3}"/>
              </a:ext>
            </a:extLst>
          </p:cNvPr>
          <p:cNvGrpSpPr/>
          <p:nvPr/>
        </p:nvGrpSpPr>
        <p:grpSpPr>
          <a:xfrm>
            <a:off x="2271461" y="3356614"/>
            <a:ext cx="1050275" cy="541384"/>
            <a:chOff x="7135669" y="1813367"/>
            <a:chExt cx="833013" cy="415046"/>
          </a:xfrm>
        </p:grpSpPr>
        <p:pic>
          <p:nvPicPr>
            <p:cNvPr id="13" name="Graphic 12" descr="User with solid fill">
              <a:extLst>
                <a:ext uri="{FF2B5EF4-FFF2-40B4-BE49-F238E27FC236}">
                  <a16:creationId xmlns:a16="http://schemas.microsoft.com/office/drawing/2014/main" id="{A249C766-13E0-F073-0187-87C94D308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6311" y="1813367"/>
              <a:ext cx="311730" cy="311730"/>
            </a:xfrm>
            <a:prstGeom prst="rect">
              <a:avLst/>
            </a:prstGeom>
          </p:spPr>
        </p:pic>
        <p:sp>
          <p:nvSpPr>
            <p:cNvPr id="14" name="TextBox 13">
              <a:extLst>
                <a:ext uri="{FF2B5EF4-FFF2-40B4-BE49-F238E27FC236}">
                  <a16:creationId xmlns:a16="http://schemas.microsoft.com/office/drawing/2014/main" id="{01D0C8F8-CBB7-C1C9-1266-4FB2DB0DA013}"/>
                </a:ext>
              </a:extLst>
            </p:cNvPr>
            <p:cNvSpPr txBox="1"/>
            <p:nvPr/>
          </p:nvSpPr>
          <p:spPr>
            <a:xfrm>
              <a:off x="7135669" y="2051448"/>
              <a:ext cx="833013" cy="176965"/>
            </a:xfrm>
            <a:prstGeom prst="rect">
              <a:avLst/>
            </a:prstGeom>
            <a:noFill/>
          </p:spPr>
          <p:txBody>
            <a:bodyPr wrap="square" rtlCol="0">
              <a:spAutoFit/>
            </a:bodyPr>
            <a:lstStyle/>
            <a:p>
              <a:pPr algn="ctr"/>
              <a:r>
                <a:rPr lang="en-GB" sz="900" dirty="0"/>
                <a:t>End user</a:t>
              </a:r>
              <a:endParaRPr lang="en-FI" sz="900" dirty="0"/>
            </a:p>
          </p:txBody>
        </p:sp>
      </p:grpSp>
      <p:sp>
        <p:nvSpPr>
          <p:cNvPr id="15" name="Oval 14">
            <a:extLst>
              <a:ext uri="{FF2B5EF4-FFF2-40B4-BE49-F238E27FC236}">
                <a16:creationId xmlns:a16="http://schemas.microsoft.com/office/drawing/2014/main" id="{D4E17B1B-22A2-DB52-E966-3CDCFBC11F54}"/>
              </a:ext>
            </a:extLst>
          </p:cNvPr>
          <p:cNvSpPr/>
          <p:nvPr/>
        </p:nvSpPr>
        <p:spPr>
          <a:xfrm>
            <a:off x="2586152" y="5030763"/>
            <a:ext cx="1997581" cy="89470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Conceptual modeling</a:t>
            </a:r>
          </a:p>
        </p:txBody>
      </p:sp>
      <p:sp>
        <p:nvSpPr>
          <p:cNvPr id="16" name="Oval 15">
            <a:extLst>
              <a:ext uri="{FF2B5EF4-FFF2-40B4-BE49-F238E27FC236}">
                <a16:creationId xmlns:a16="http://schemas.microsoft.com/office/drawing/2014/main" id="{B5709ECF-233C-27FD-DF8C-FB2E58F8AC42}"/>
              </a:ext>
            </a:extLst>
          </p:cNvPr>
          <p:cNvSpPr/>
          <p:nvPr/>
        </p:nvSpPr>
        <p:spPr>
          <a:xfrm>
            <a:off x="5016650" y="5024590"/>
            <a:ext cx="1997581" cy="89470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Logical modeling</a:t>
            </a:r>
          </a:p>
        </p:txBody>
      </p:sp>
      <p:sp>
        <p:nvSpPr>
          <p:cNvPr id="17" name="Arrow: Down 16">
            <a:extLst>
              <a:ext uri="{FF2B5EF4-FFF2-40B4-BE49-F238E27FC236}">
                <a16:creationId xmlns:a16="http://schemas.microsoft.com/office/drawing/2014/main" id="{D52D0402-6B2B-133F-121B-0BBDB5C727DA}"/>
              </a:ext>
            </a:extLst>
          </p:cNvPr>
          <p:cNvSpPr/>
          <p:nvPr/>
        </p:nvSpPr>
        <p:spPr>
          <a:xfrm rot="16200000">
            <a:off x="4615627" y="5233180"/>
            <a:ext cx="344980" cy="49681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18" name="Oval 17">
            <a:extLst>
              <a:ext uri="{FF2B5EF4-FFF2-40B4-BE49-F238E27FC236}">
                <a16:creationId xmlns:a16="http://schemas.microsoft.com/office/drawing/2014/main" id="{3806E34B-AF4B-35A9-457A-D684767C7C71}"/>
              </a:ext>
            </a:extLst>
          </p:cNvPr>
          <p:cNvSpPr/>
          <p:nvPr/>
        </p:nvSpPr>
        <p:spPr>
          <a:xfrm>
            <a:off x="5143835" y="2211979"/>
            <a:ext cx="3261642" cy="108262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Domain model</a:t>
            </a:r>
          </a:p>
        </p:txBody>
      </p:sp>
      <p:sp>
        <p:nvSpPr>
          <p:cNvPr id="19" name="Arrow: Down 18">
            <a:extLst>
              <a:ext uri="{FF2B5EF4-FFF2-40B4-BE49-F238E27FC236}">
                <a16:creationId xmlns:a16="http://schemas.microsoft.com/office/drawing/2014/main" id="{5A5AB6CF-AB39-E526-7EEF-3CDF579AD8D4}"/>
              </a:ext>
            </a:extLst>
          </p:cNvPr>
          <p:cNvSpPr/>
          <p:nvPr/>
        </p:nvSpPr>
        <p:spPr>
          <a:xfrm rot="2734997">
            <a:off x="5115785" y="2704287"/>
            <a:ext cx="281864" cy="2810142"/>
          </a:xfrm>
          <a:prstGeom prst="downArrow">
            <a:avLst>
              <a:gd name="adj1" fmla="val 50000"/>
              <a:gd name="adj2" fmla="val 9810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20" name="Arrow: Down 19">
            <a:extLst>
              <a:ext uri="{FF2B5EF4-FFF2-40B4-BE49-F238E27FC236}">
                <a16:creationId xmlns:a16="http://schemas.microsoft.com/office/drawing/2014/main" id="{E0CC8E7F-578B-59F7-9D5E-6D80768390F8}"/>
              </a:ext>
            </a:extLst>
          </p:cNvPr>
          <p:cNvSpPr/>
          <p:nvPr/>
        </p:nvSpPr>
        <p:spPr>
          <a:xfrm rot="13515514">
            <a:off x="5291661" y="2920486"/>
            <a:ext cx="281864" cy="2775540"/>
          </a:xfrm>
          <a:prstGeom prst="downArrow">
            <a:avLst>
              <a:gd name="adj1" fmla="val 50000"/>
              <a:gd name="adj2" fmla="val 9810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cxnSp>
        <p:nvCxnSpPr>
          <p:cNvPr id="21" name="Straight Connector 20">
            <a:extLst>
              <a:ext uri="{FF2B5EF4-FFF2-40B4-BE49-F238E27FC236}">
                <a16:creationId xmlns:a16="http://schemas.microsoft.com/office/drawing/2014/main" id="{C62B4625-FFAB-4D78-49E3-66484E3D495F}"/>
              </a:ext>
            </a:extLst>
          </p:cNvPr>
          <p:cNvCxnSpPr>
            <a:cxnSpLocks/>
            <a:stCxn id="5" idx="2"/>
            <a:endCxn id="15" idx="0"/>
          </p:cNvCxnSpPr>
          <p:nvPr/>
        </p:nvCxnSpPr>
        <p:spPr>
          <a:xfrm flipH="1">
            <a:off x="3584943" y="4743899"/>
            <a:ext cx="1" cy="28686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066FDF2-187B-ACE0-665E-D73B7179D839}"/>
              </a:ext>
            </a:extLst>
          </p:cNvPr>
          <p:cNvSpPr txBox="1"/>
          <p:nvPr/>
        </p:nvSpPr>
        <p:spPr>
          <a:xfrm>
            <a:off x="6376484" y="3405321"/>
            <a:ext cx="1801952" cy="369332"/>
          </a:xfrm>
          <a:prstGeom prst="rect">
            <a:avLst/>
          </a:prstGeom>
          <a:noFill/>
        </p:spPr>
        <p:txBody>
          <a:bodyPr wrap="square" rtlCol="0">
            <a:spAutoFit/>
          </a:bodyPr>
          <a:lstStyle/>
          <a:p>
            <a:r>
              <a:rPr lang="en-GB" dirty="0"/>
              <a:t>Feedback loop</a:t>
            </a:r>
            <a:endParaRPr lang="en-FI" dirty="0"/>
          </a:p>
        </p:txBody>
      </p:sp>
    </p:spTree>
    <p:extLst>
      <p:ext uri="{BB962C8B-B14F-4D97-AF65-F5344CB8AC3E}">
        <p14:creationId xmlns:p14="http://schemas.microsoft.com/office/powerpoint/2010/main" val="2530199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AA65AB-5B8A-2D30-1733-45DAE856A241}"/>
              </a:ext>
            </a:extLst>
          </p:cNvPr>
          <p:cNvSpPr>
            <a:spLocks noGrp="1"/>
          </p:cNvSpPr>
          <p:nvPr>
            <p:ph type="title"/>
          </p:nvPr>
        </p:nvSpPr>
        <p:spPr/>
        <p:txBody>
          <a:bodyPr/>
          <a:lstStyle/>
          <a:p>
            <a:r>
              <a:rPr lang="en-GB" dirty="0"/>
              <a:t>Key success factor: feedback loops</a:t>
            </a:r>
            <a:endParaRPr lang="en-FI" dirty="0"/>
          </a:p>
        </p:txBody>
      </p:sp>
      <p:sp>
        <p:nvSpPr>
          <p:cNvPr id="9" name="Rectangle 8">
            <a:extLst>
              <a:ext uri="{FF2B5EF4-FFF2-40B4-BE49-F238E27FC236}">
                <a16:creationId xmlns:a16="http://schemas.microsoft.com/office/drawing/2014/main" id="{27A4051B-43A2-63F9-4CB6-C7347759723F}"/>
              </a:ext>
            </a:extLst>
          </p:cNvPr>
          <p:cNvSpPr/>
          <p:nvPr/>
        </p:nvSpPr>
        <p:spPr>
          <a:xfrm>
            <a:off x="2717800" y="1942839"/>
            <a:ext cx="5918200" cy="8636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t>Enterprise/domain level</a:t>
            </a:r>
            <a:endParaRPr lang="en-FI" sz="2000" dirty="0"/>
          </a:p>
        </p:txBody>
      </p:sp>
      <p:sp>
        <p:nvSpPr>
          <p:cNvPr id="11" name="Arrow: Chevron 10">
            <a:extLst>
              <a:ext uri="{FF2B5EF4-FFF2-40B4-BE49-F238E27FC236}">
                <a16:creationId xmlns:a16="http://schemas.microsoft.com/office/drawing/2014/main" id="{CA08FF91-9391-28F9-4B0F-90462A983E33}"/>
              </a:ext>
            </a:extLst>
          </p:cNvPr>
          <p:cNvSpPr/>
          <p:nvPr/>
        </p:nvSpPr>
        <p:spPr>
          <a:xfrm>
            <a:off x="1498600" y="4597400"/>
            <a:ext cx="3371850" cy="711200"/>
          </a:xfrm>
          <a:prstGeom prst="chevr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solidFill>
                  <a:schemeClr val="bg1"/>
                </a:solidFill>
              </a:rPr>
              <a:t>Product-level workflows</a:t>
            </a:r>
            <a:endParaRPr lang="en-FI" sz="1600" dirty="0">
              <a:solidFill>
                <a:schemeClr val="bg1"/>
              </a:solidFill>
            </a:endParaRPr>
          </a:p>
        </p:txBody>
      </p:sp>
      <p:sp>
        <p:nvSpPr>
          <p:cNvPr id="12" name="Arrow: Chevron 11">
            <a:extLst>
              <a:ext uri="{FF2B5EF4-FFF2-40B4-BE49-F238E27FC236}">
                <a16:creationId xmlns:a16="http://schemas.microsoft.com/office/drawing/2014/main" id="{C1B1AF5E-3952-EF94-7440-E5E6850C2982}"/>
              </a:ext>
            </a:extLst>
          </p:cNvPr>
          <p:cNvSpPr/>
          <p:nvPr/>
        </p:nvSpPr>
        <p:spPr>
          <a:xfrm>
            <a:off x="3990975" y="5454650"/>
            <a:ext cx="3371850" cy="711200"/>
          </a:xfrm>
          <a:prstGeom prst="chevr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solidFill>
                  <a:schemeClr val="bg1"/>
                </a:solidFill>
              </a:rPr>
              <a:t>Product-level workflows</a:t>
            </a:r>
            <a:endParaRPr lang="en-FI" sz="1600" dirty="0">
              <a:solidFill>
                <a:schemeClr val="bg1"/>
              </a:solidFill>
            </a:endParaRPr>
          </a:p>
        </p:txBody>
      </p:sp>
      <p:sp>
        <p:nvSpPr>
          <p:cNvPr id="13" name="Arrow: Chevron 12">
            <a:extLst>
              <a:ext uri="{FF2B5EF4-FFF2-40B4-BE49-F238E27FC236}">
                <a16:creationId xmlns:a16="http://schemas.microsoft.com/office/drawing/2014/main" id="{6CC4ED88-C131-7FBF-9083-E0944B6200E2}"/>
              </a:ext>
            </a:extLst>
          </p:cNvPr>
          <p:cNvSpPr/>
          <p:nvPr/>
        </p:nvSpPr>
        <p:spPr>
          <a:xfrm>
            <a:off x="6124575" y="4597400"/>
            <a:ext cx="3371850" cy="711200"/>
          </a:xfrm>
          <a:prstGeom prst="chevron">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solidFill>
                  <a:schemeClr val="bg1"/>
                </a:solidFill>
              </a:rPr>
              <a:t>Product-level workflows</a:t>
            </a:r>
            <a:endParaRPr lang="en-FI" sz="1600" dirty="0">
              <a:solidFill>
                <a:schemeClr val="bg1"/>
              </a:solidFill>
            </a:endParaRPr>
          </a:p>
        </p:txBody>
      </p:sp>
      <p:sp>
        <p:nvSpPr>
          <p:cNvPr id="14" name="Arrow: Bent 13">
            <a:extLst>
              <a:ext uri="{FF2B5EF4-FFF2-40B4-BE49-F238E27FC236}">
                <a16:creationId xmlns:a16="http://schemas.microsoft.com/office/drawing/2014/main" id="{370433C9-9315-E3AF-52C4-6864F62C50FE}"/>
              </a:ext>
            </a:extLst>
          </p:cNvPr>
          <p:cNvSpPr/>
          <p:nvPr/>
        </p:nvSpPr>
        <p:spPr>
          <a:xfrm rot="13703867" flipH="1">
            <a:off x="1788646" y="3064484"/>
            <a:ext cx="1191179" cy="1325562"/>
          </a:xfrm>
          <a:prstGeom prst="bentArrow">
            <a:avLst>
              <a:gd name="adj1" fmla="val 20500"/>
              <a:gd name="adj2" fmla="val 22250"/>
              <a:gd name="adj3" fmla="val 25000"/>
              <a:gd name="adj4" fmla="val 4375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schemeClr val="tx1"/>
              </a:solidFill>
            </a:endParaRPr>
          </a:p>
        </p:txBody>
      </p:sp>
      <p:sp>
        <p:nvSpPr>
          <p:cNvPr id="15" name="Arrow: Bent 14">
            <a:extLst>
              <a:ext uri="{FF2B5EF4-FFF2-40B4-BE49-F238E27FC236}">
                <a16:creationId xmlns:a16="http://schemas.microsoft.com/office/drawing/2014/main" id="{41DC71D1-4658-2046-D558-B1BC51980978}"/>
              </a:ext>
            </a:extLst>
          </p:cNvPr>
          <p:cNvSpPr/>
          <p:nvPr/>
        </p:nvSpPr>
        <p:spPr>
          <a:xfrm rot="2217884" flipH="1">
            <a:off x="8326541" y="2937042"/>
            <a:ext cx="1191179" cy="1325562"/>
          </a:xfrm>
          <a:prstGeom prst="bentArrow">
            <a:avLst>
              <a:gd name="adj1" fmla="val 20500"/>
              <a:gd name="adj2" fmla="val 22250"/>
              <a:gd name="adj3" fmla="val 25000"/>
              <a:gd name="adj4" fmla="val 4375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schemeClr val="tx1"/>
              </a:solidFill>
            </a:endParaRPr>
          </a:p>
        </p:txBody>
      </p:sp>
      <p:sp>
        <p:nvSpPr>
          <p:cNvPr id="17" name="TextBox 16">
            <a:extLst>
              <a:ext uri="{FF2B5EF4-FFF2-40B4-BE49-F238E27FC236}">
                <a16:creationId xmlns:a16="http://schemas.microsoft.com/office/drawing/2014/main" id="{4487E3E2-E072-CF15-4E94-7B4E884688D5}"/>
              </a:ext>
            </a:extLst>
          </p:cNvPr>
          <p:cNvSpPr txBox="1"/>
          <p:nvPr/>
        </p:nvSpPr>
        <p:spPr>
          <a:xfrm>
            <a:off x="2717800" y="3215095"/>
            <a:ext cx="2673350" cy="954107"/>
          </a:xfrm>
          <a:prstGeom prst="rect">
            <a:avLst/>
          </a:prstGeom>
          <a:noFill/>
        </p:spPr>
        <p:txBody>
          <a:bodyPr wrap="square" rtlCol="0">
            <a:spAutoFit/>
          </a:bodyPr>
          <a:lstStyle/>
          <a:p>
            <a:r>
              <a:rPr lang="en-GB" sz="1400" b="1" dirty="0"/>
              <a:t>Canonical, reusable patterns and templates: </a:t>
            </a:r>
          </a:p>
          <a:p>
            <a:r>
              <a:rPr lang="en-GB" sz="1400" dirty="0"/>
              <a:t>components, data models, policies, practices, semantics…</a:t>
            </a:r>
          </a:p>
        </p:txBody>
      </p:sp>
      <p:sp>
        <p:nvSpPr>
          <p:cNvPr id="18" name="TextBox 17">
            <a:extLst>
              <a:ext uri="{FF2B5EF4-FFF2-40B4-BE49-F238E27FC236}">
                <a16:creationId xmlns:a16="http://schemas.microsoft.com/office/drawing/2014/main" id="{728F3F1D-B9A2-7BAE-D906-8FE8937EF16C}"/>
              </a:ext>
            </a:extLst>
          </p:cNvPr>
          <p:cNvSpPr txBox="1"/>
          <p:nvPr/>
        </p:nvSpPr>
        <p:spPr>
          <a:xfrm>
            <a:off x="6026150" y="3210187"/>
            <a:ext cx="2673350" cy="954107"/>
          </a:xfrm>
          <a:prstGeom prst="rect">
            <a:avLst/>
          </a:prstGeom>
          <a:noFill/>
        </p:spPr>
        <p:txBody>
          <a:bodyPr wrap="square" rtlCol="0">
            <a:spAutoFit/>
          </a:bodyPr>
          <a:lstStyle/>
          <a:p>
            <a:pPr algn="r"/>
            <a:r>
              <a:rPr lang="en-GB" sz="1400" b="1" dirty="0"/>
              <a:t>New and updated patterns </a:t>
            </a:r>
          </a:p>
          <a:p>
            <a:pPr algn="r"/>
            <a:r>
              <a:rPr lang="en-GB" sz="1400" b="1" dirty="0"/>
              <a:t>and templates:</a:t>
            </a:r>
          </a:p>
          <a:p>
            <a:pPr algn="r"/>
            <a:r>
              <a:rPr lang="en-GB" sz="1400" dirty="0"/>
              <a:t>components, data models, policies, practices, semantics… </a:t>
            </a:r>
          </a:p>
        </p:txBody>
      </p:sp>
    </p:spTree>
    <p:extLst>
      <p:ext uri="{BB962C8B-B14F-4D97-AF65-F5344CB8AC3E}">
        <p14:creationId xmlns:p14="http://schemas.microsoft.com/office/powerpoint/2010/main" val="2746082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E81121-B638-170C-FDC8-3129A0042D76}"/>
              </a:ext>
            </a:extLst>
          </p:cNvPr>
          <p:cNvSpPr/>
          <p:nvPr/>
        </p:nvSpPr>
        <p:spPr>
          <a:xfrm>
            <a:off x="2279650" y="4017964"/>
            <a:ext cx="8407400" cy="19684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b"/>
          <a:lstStyle/>
          <a:p>
            <a:r>
              <a:rPr lang="en-GB" dirty="0"/>
              <a:t>Data product development</a:t>
            </a:r>
            <a:endParaRPr lang="en-FI" dirty="0"/>
          </a:p>
        </p:txBody>
      </p:sp>
      <p:cxnSp>
        <p:nvCxnSpPr>
          <p:cNvPr id="74" name="Straight Connector 73">
            <a:extLst>
              <a:ext uri="{FF2B5EF4-FFF2-40B4-BE49-F238E27FC236}">
                <a16:creationId xmlns:a16="http://schemas.microsoft.com/office/drawing/2014/main" id="{84E26F10-B3DA-D006-A775-35165C322707}"/>
              </a:ext>
            </a:extLst>
          </p:cNvPr>
          <p:cNvCxnSpPr>
            <a:cxnSpLocks/>
          </p:cNvCxnSpPr>
          <p:nvPr/>
        </p:nvCxnSpPr>
        <p:spPr>
          <a:xfrm>
            <a:off x="5236413" y="4017964"/>
            <a:ext cx="2337" cy="1968499"/>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3C4F612-2887-E359-01DE-B59BB4E21C8B}"/>
              </a:ext>
            </a:extLst>
          </p:cNvPr>
          <p:cNvCxnSpPr>
            <a:cxnSpLocks/>
          </p:cNvCxnSpPr>
          <p:nvPr/>
        </p:nvCxnSpPr>
        <p:spPr>
          <a:xfrm>
            <a:off x="7776238" y="4017963"/>
            <a:ext cx="2337" cy="1968499"/>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97" name="Rectangle 96">
            <a:extLst>
              <a:ext uri="{FF2B5EF4-FFF2-40B4-BE49-F238E27FC236}">
                <a16:creationId xmlns:a16="http://schemas.microsoft.com/office/drawing/2014/main" id="{384C6B2D-6571-3980-44F4-8C5EA9FD8F52}"/>
              </a:ext>
            </a:extLst>
          </p:cNvPr>
          <p:cNvSpPr/>
          <p:nvPr/>
        </p:nvSpPr>
        <p:spPr>
          <a:xfrm>
            <a:off x="2279650" y="4020008"/>
            <a:ext cx="8407400" cy="32388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Design &amp; development ways of working</a:t>
            </a:r>
            <a:endParaRPr lang="en-FI" sz="1400" dirty="0"/>
          </a:p>
        </p:txBody>
      </p:sp>
      <p:sp>
        <p:nvSpPr>
          <p:cNvPr id="2" name="Title 1">
            <a:extLst>
              <a:ext uri="{FF2B5EF4-FFF2-40B4-BE49-F238E27FC236}">
                <a16:creationId xmlns:a16="http://schemas.microsoft.com/office/drawing/2014/main" id="{0E9DAF19-03D6-EB65-9C3D-1C331BD1100E}"/>
              </a:ext>
            </a:extLst>
          </p:cNvPr>
          <p:cNvSpPr>
            <a:spLocks noGrp="1"/>
          </p:cNvSpPr>
          <p:nvPr>
            <p:ph type="title"/>
          </p:nvPr>
        </p:nvSpPr>
        <p:spPr/>
        <p:txBody>
          <a:bodyPr/>
          <a:lstStyle/>
          <a:p>
            <a:r>
              <a:rPr lang="en-GB" dirty="0"/>
              <a:t>Organizing data modeling on two levels</a:t>
            </a:r>
            <a:endParaRPr lang="en-FI" dirty="0"/>
          </a:p>
        </p:txBody>
      </p:sp>
      <p:sp>
        <p:nvSpPr>
          <p:cNvPr id="5" name="Rectangle 4">
            <a:extLst>
              <a:ext uri="{FF2B5EF4-FFF2-40B4-BE49-F238E27FC236}">
                <a16:creationId xmlns:a16="http://schemas.microsoft.com/office/drawing/2014/main" id="{7B67D8DC-4B47-27A6-7B88-49E77C1EAEF8}"/>
              </a:ext>
            </a:extLst>
          </p:cNvPr>
          <p:cNvSpPr/>
          <p:nvPr/>
        </p:nvSpPr>
        <p:spPr>
          <a:xfrm>
            <a:off x="2279650" y="1855786"/>
            <a:ext cx="8407400" cy="19685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en-GB" dirty="0"/>
              <a:t>Enterprise-level information architecture</a:t>
            </a:r>
            <a:endParaRPr lang="en-FI" dirty="0"/>
          </a:p>
        </p:txBody>
      </p:sp>
      <p:sp>
        <p:nvSpPr>
          <p:cNvPr id="6" name="TextBox 5">
            <a:extLst>
              <a:ext uri="{FF2B5EF4-FFF2-40B4-BE49-F238E27FC236}">
                <a16:creationId xmlns:a16="http://schemas.microsoft.com/office/drawing/2014/main" id="{D48BC367-82C7-C1E8-828E-1E4039B453C5}"/>
              </a:ext>
            </a:extLst>
          </p:cNvPr>
          <p:cNvSpPr txBox="1"/>
          <p:nvPr/>
        </p:nvSpPr>
        <p:spPr>
          <a:xfrm>
            <a:off x="647441" y="2592716"/>
            <a:ext cx="153058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Business domain understanding</a:t>
            </a:r>
            <a:endParaRPr lang="en-FI" sz="1400" dirty="0"/>
          </a:p>
        </p:txBody>
      </p:sp>
      <p:sp>
        <p:nvSpPr>
          <p:cNvPr id="7" name="TextBox 6">
            <a:extLst>
              <a:ext uri="{FF2B5EF4-FFF2-40B4-BE49-F238E27FC236}">
                <a16:creationId xmlns:a16="http://schemas.microsoft.com/office/drawing/2014/main" id="{3C4CFD9C-5D10-D127-82A5-B9D1E460DEE4}"/>
              </a:ext>
            </a:extLst>
          </p:cNvPr>
          <p:cNvSpPr txBox="1"/>
          <p:nvPr/>
        </p:nvSpPr>
        <p:spPr>
          <a:xfrm>
            <a:off x="647468" y="4676807"/>
            <a:ext cx="153055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Use case needs &amp; requirements</a:t>
            </a:r>
            <a:endParaRPr lang="en-FI" sz="1400" dirty="0"/>
          </a:p>
        </p:txBody>
      </p:sp>
      <p:sp>
        <p:nvSpPr>
          <p:cNvPr id="8" name="Arrow: Right 7">
            <a:extLst>
              <a:ext uri="{FF2B5EF4-FFF2-40B4-BE49-F238E27FC236}">
                <a16:creationId xmlns:a16="http://schemas.microsoft.com/office/drawing/2014/main" id="{A3EEBC66-8EB5-386F-5373-1E755D61C0F0}"/>
              </a:ext>
            </a:extLst>
          </p:cNvPr>
          <p:cNvSpPr/>
          <p:nvPr/>
        </p:nvSpPr>
        <p:spPr>
          <a:xfrm>
            <a:off x="2178023" y="2734462"/>
            <a:ext cx="414335" cy="23972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9" name="Arrow: Right 8">
            <a:extLst>
              <a:ext uri="{FF2B5EF4-FFF2-40B4-BE49-F238E27FC236}">
                <a16:creationId xmlns:a16="http://schemas.microsoft.com/office/drawing/2014/main" id="{55E305A6-D866-51AB-BD5C-0F949E69378D}"/>
              </a:ext>
            </a:extLst>
          </p:cNvPr>
          <p:cNvSpPr/>
          <p:nvPr/>
        </p:nvSpPr>
        <p:spPr>
          <a:xfrm>
            <a:off x="2178023" y="4818553"/>
            <a:ext cx="414335" cy="239727"/>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10" name="Oval 9">
            <a:extLst>
              <a:ext uri="{FF2B5EF4-FFF2-40B4-BE49-F238E27FC236}">
                <a16:creationId xmlns:a16="http://schemas.microsoft.com/office/drawing/2014/main" id="{6C08454B-4393-FA30-6ED7-0D2ECDC3EA66}"/>
              </a:ext>
            </a:extLst>
          </p:cNvPr>
          <p:cNvSpPr/>
          <p:nvPr/>
        </p:nvSpPr>
        <p:spPr>
          <a:xfrm>
            <a:off x="3120188" y="4416134"/>
            <a:ext cx="1840836" cy="6357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Conceptual model </a:t>
            </a:r>
          </a:p>
          <a:p>
            <a:pPr algn="ctr"/>
            <a:r>
              <a:rPr lang="en-GB" sz="1200" dirty="0"/>
              <a:t>(product scope)</a:t>
            </a:r>
            <a:endParaRPr lang="en-FI" sz="1200" dirty="0"/>
          </a:p>
        </p:txBody>
      </p:sp>
      <p:sp>
        <p:nvSpPr>
          <p:cNvPr id="11" name="Oval 10">
            <a:extLst>
              <a:ext uri="{FF2B5EF4-FFF2-40B4-BE49-F238E27FC236}">
                <a16:creationId xmlns:a16="http://schemas.microsoft.com/office/drawing/2014/main" id="{5A1E8636-E173-0242-AC75-A615E4D06A1E}"/>
              </a:ext>
            </a:extLst>
          </p:cNvPr>
          <p:cNvSpPr/>
          <p:nvPr/>
        </p:nvSpPr>
        <p:spPr>
          <a:xfrm>
            <a:off x="5552237" y="4414854"/>
            <a:ext cx="1840836" cy="6357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Conceptual model </a:t>
            </a:r>
          </a:p>
          <a:p>
            <a:pPr algn="ctr"/>
            <a:r>
              <a:rPr lang="en-GB" sz="1200" dirty="0"/>
              <a:t>(product scope)</a:t>
            </a:r>
            <a:endParaRPr lang="en-FI" sz="1200" dirty="0"/>
          </a:p>
        </p:txBody>
      </p:sp>
      <p:sp>
        <p:nvSpPr>
          <p:cNvPr id="12" name="Oval 11">
            <a:extLst>
              <a:ext uri="{FF2B5EF4-FFF2-40B4-BE49-F238E27FC236}">
                <a16:creationId xmlns:a16="http://schemas.microsoft.com/office/drawing/2014/main" id="{9882D126-C36D-B85E-412C-E5D922401AC9}"/>
              </a:ext>
            </a:extLst>
          </p:cNvPr>
          <p:cNvSpPr/>
          <p:nvPr/>
        </p:nvSpPr>
        <p:spPr>
          <a:xfrm>
            <a:off x="7984286" y="4414854"/>
            <a:ext cx="1840836" cy="6357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Conceptual model </a:t>
            </a:r>
          </a:p>
          <a:p>
            <a:pPr algn="ctr"/>
            <a:r>
              <a:rPr lang="en-GB" sz="1200" dirty="0"/>
              <a:t>(product scope)</a:t>
            </a:r>
            <a:endParaRPr lang="en-FI" sz="1200" dirty="0"/>
          </a:p>
        </p:txBody>
      </p:sp>
      <p:sp>
        <p:nvSpPr>
          <p:cNvPr id="48" name="Oval 47">
            <a:extLst>
              <a:ext uri="{FF2B5EF4-FFF2-40B4-BE49-F238E27FC236}">
                <a16:creationId xmlns:a16="http://schemas.microsoft.com/office/drawing/2014/main" id="{FA5E91BB-9280-27D5-DB7B-1BF46CDAE508}"/>
              </a:ext>
            </a:extLst>
          </p:cNvPr>
          <p:cNvSpPr/>
          <p:nvPr/>
        </p:nvSpPr>
        <p:spPr>
          <a:xfrm>
            <a:off x="4253839" y="2536026"/>
            <a:ext cx="1749250" cy="6357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Conceptual model </a:t>
            </a:r>
          </a:p>
          <a:p>
            <a:pPr algn="ctr"/>
            <a:r>
              <a:rPr lang="en-GB" sz="1200" dirty="0"/>
              <a:t>(domain scope)</a:t>
            </a:r>
            <a:endParaRPr lang="en-FI" sz="1200" dirty="0"/>
          </a:p>
        </p:txBody>
      </p:sp>
      <p:sp>
        <p:nvSpPr>
          <p:cNvPr id="49" name="Oval 48">
            <a:extLst>
              <a:ext uri="{FF2B5EF4-FFF2-40B4-BE49-F238E27FC236}">
                <a16:creationId xmlns:a16="http://schemas.microsoft.com/office/drawing/2014/main" id="{BC12E060-4807-7101-A2CD-9D7AFB74EA0B}"/>
              </a:ext>
            </a:extLst>
          </p:cNvPr>
          <p:cNvSpPr/>
          <p:nvPr/>
        </p:nvSpPr>
        <p:spPr>
          <a:xfrm>
            <a:off x="6933539" y="2536026"/>
            <a:ext cx="1749250" cy="6357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Conceptual model </a:t>
            </a:r>
          </a:p>
          <a:p>
            <a:pPr algn="ctr"/>
            <a:r>
              <a:rPr lang="en-GB" sz="1200" dirty="0"/>
              <a:t>(domain scope)</a:t>
            </a:r>
            <a:endParaRPr lang="en-FI" sz="1200" dirty="0"/>
          </a:p>
        </p:txBody>
      </p:sp>
      <p:sp>
        <p:nvSpPr>
          <p:cNvPr id="57" name="Oval 56">
            <a:extLst>
              <a:ext uri="{FF2B5EF4-FFF2-40B4-BE49-F238E27FC236}">
                <a16:creationId xmlns:a16="http://schemas.microsoft.com/office/drawing/2014/main" id="{D32EB157-3684-B932-94A1-A901E92EDFE4}"/>
              </a:ext>
            </a:extLst>
          </p:cNvPr>
          <p:cNvSpPr/>
          <p:nvPr/>
        </p:nvSpPr>
        <p:spPr>
          <a:xfrm>
            <a:off x="3562858" y="5245608"/>
            <a:ext cx="959511" cy="4222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Logical model</a:t>
            </a:r>
            <a:endParaRPr lang="en-FI" sz="1200" dirty="0"/>
          </a:p>
        </p:txBody>
      </p:sp>
      <p:sp>
        <p:nvSpPr>
          <p:cNvPr id="60" name="Oval 59">
            <a:extLst>
              <a:ext uri="{FF2B5EF4-FFF2-40B4-BE49-F238E27FC236}">
                <a16:creationId xmlns:a16="http://schemas.microsoft.com/office/drawing/2014/main" id="{3DEE71F5-E5C7-D534-3FFE-1F51CF5DDCF6}"/>
              </a:ext>
            </a:extLst>
          </p:cNvPr>
          <p:cNvSpPr/>
          <p:nvPr/>
        </p:nvSpPr>
        <p:spPr>
          <a:xfrm>
            <a:off x="5994907" y="5245608"/>
            <a:ext cx="959511" cy="4222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Logical model</a:t>
            </a:r>
            <a:endParaRPr lang="en-FI" sz="1200" dirty="0"/>
          </a:p>
        </p:txBody>
      </p:sp>
      <p:sp>
        <p:nvSpPr>
          <p:cNvPr id="61" name="Oval 60">
            <a:extLst>
              <a:ext uri="{FF2B5EF4-FFF2-40B4-BE49-F238E27FC236}">
                <a16:creationId xmlns:a16="http://schemas.microsoft.com/office/drawing/2014/main" id="{42601F88-4FFB-DC5F-D0A2-67CC32109BC5}"/>
              </a:ext>
            </a:extLst>
          </p:cNvPr>
          <p:cNvSpPr/>
          <p:nvPr/>
        </p:nvSpPr>
        <p:spPr>
          <a:xfrm>
            <a:off x="8426956" y="5245608"/>
            <a:ext cx="959511" cy="42229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dirty="0"/>
              <a:t>Logical model</a:t>
            </a:r>
            <a:endParaRPr lang="en-FI" sz="1200" dirty="0"/>
          </a:p>
        </p:txBody>
      </p:sp>
      <p:cxnSp>
        <p:nvCxnSpPr>
          <p:cNvPr id="63" name="Straight Arrow Connector 62">
            <a:extLst>
              <a:ext uri="{FF2B5EF4-FFF2-40B4-BE49-F238E27FC236}">
                <a16:creationId xmlns:a16="http://schemas.microsoft.com/office/drawing/2014/main" id="{87629581-9B8B-46BF-E744-6D5AD4DDFA18}"/>
              </a:ext>
            </a:extLst>
          </p:cNvPr>
          <p:cNvCxnSpPr>
            <a:cxnSpLocks/>
            <a:stCxn id="10" idx="4"/>
            <a:endCxn id="57" idx="0"/>
          </p:cNvCxnSpPr>
          <p:nvPr/>
        </p:nvCxnSpPr>
        <p:spPr>
          <a:xfrm>
            <a:off x="4040606" y="5051930"/>
            <a:ext cx="2008" cy="1936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211A8FF4-1CCC-EBF0-F34A-1957A3F9CE80}"/>
              </a:ext>
            </a:extLst>
          </p:cNvPr>
          <p:cNvCxnSpPr>
            <a:cxnSpLocks/>
            <a:stCxn id="11" idx="4"/>
            <a:endCxn id="60" idx="0"/>
          </p:cNvCxnSpPr>
          <p:nvPr/>
        </p:nvCxnSpPr>
        <p:spPr>
          <a:xfrm>
            <a:off x="6472655" y="5050650"/>
            <a:ext cx="2008" cy="19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EFEB9F3-EFFC-D196-B3BD-5C1074BFBA4F}"/>
              </a:ext>
            </a:extLst>
          </p:cNvPr>
          <p:cNvCxnSpPr>
            <a:cxnSpLocks/>
            <a:stCxn id="12" idx="4"/>
            <a:endCxn id="61" idx="0"/>
          </p:cNvCxnSpPr>
          <p:nvPr/>
        </p:nvCxnSpPr>
        <p:spPr>
          <a:xfrm>
            <a:off x="8904704" y="5050650"/>
            <a:ext cx="2008" cy="194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9AC2437-61F5-CED7-5CA5-164FC998DFEA}"/>
              </a:ext>
            </a:extLst>
          </p:cNvPr>
          <p:cNvCxnSpPr>
            <a:cxnSpLocks/>
          </p:cNvCxnSpPr>
          <p:nvPr/>
        </p:nvCxnSpPr>
        <p:spPr>
          <a:xfrm>
            <a:off x="6464808" y="1854233"/>
            <a:ext cx="2337" cy="1968499"/>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5E721859-627D-7E35-D43F-CA7DDF5A045C}"/>
              </a:ext>
            </a:extLst>
          </p:cNvPr>
          <p:cNvCxnSpPr>
            <a:cxnSpLocks/>
          </p:cNvCxnSpPr>
          <p:nvPr/>
        </p:nvCxnSpPr>
        <p:spPr>
          <a:xfrm>
            <a:off x="5417200" y="3135749"/>
            <a:ext cx="839891" cy="12791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1746364C-3E02-791B-63D9-AC4579A02AC8}"/>
              </a:ext>
            </a:extLst>
          </p:cNvPr>
          <p:cNvCxnSpPr>
            <a:cxnSpLocks/>
          </p:cNvCxnSpPr>
          <p:nvPr/>
        </p:nvCxnSpPr>
        <p:spPr>
          <a:xfrm flipH="1">
            <a:off x="6835256" y="3135749"/>
            <a:ext cx="615659" cy="12791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6" name="Call-out: Line 85">
            <a:extLst>
              <a:ext uri="{FF2B5EF4-FFF2-40B4-BE49-F238E27FC236}">
                <a16:creationId xmlns:a16="http://schemas.microsoft.com/office/drawing/2014/main" id="{C7635EBB-A6F7-A09F-A355-626E55685390}"/>
              </a:ext>
            </a:extLst>
          </p:cNvPr>
          <p:cNvSpPr/>
          <p:nvPr/>
        </p:nvSpPr>
        <p:spPr>
          <a:xfrm>
            <a:off x="6722538" y="5773914"/>
            <a:ext cx="2595481" cy="918986"/>
          </a:xfrm>
          <a:prstGeom prst="borderCallout1">
            <a:avLst>
              <a:gd name="adj1" fmla="val -7417"/>
              <a:gd name="adj2" fmla="val 46021"/>
              <a:gd name="adj3" fmla="val -116830"/>
              <a:gd name="adj4" fmla="val 193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i="1" dirty="0"/>
              <a:t>Data products utilize domain-level models to speed up work &amp; increase interoperability </a:t>
            </a:r>
          </a:p>
          <a:p>
            <a:pPr algn="ctr"/>
            <a:r>
              <a:rPr lang="en-GB" sz="1400" i="1" dirty="0"/>
              <a:t>(top-down)</a:t>
            </a:r>
            <a:endParaRPr lang="en-FI" sz="1400" i="1" dirty="0"/>
          </a:p>
        </p:txBody>
      </p:sp>
      <p:cxnSp>
        <p:nvCxnSpPr>
          <p:cNvPr id="88" name="Straight Arrow Connector 87">
            <a:extLst>
              <a:ext uri="{FF2B5EF4-FFF2-40B4-BE49-F238E27FC236}">
                <a16:creationId xmlns:a16="http://schemas.microsoft.com/office/drawing/2014/main" id="{B0E00923-092C-7AFC-7CD5-C705276EB0CB}"/>
              </a:ext>
            </a:extLst>
          </p:cNvPr>
          <p:cNvCxnSpPr>
            <a:cxnSpLocks/>
          </p:cNvCxnSpPr>
          <p:nvPr/>
        </p:nvCxnSpPr>
        <p:spPr>
          <a:xfrm flipV="1">
            <a:off x="4330700" y="3125830"/>
            <a:ext cx="425450" cy="1289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FFE81957-B187-8527-C0EE-69B5B8DEC35E}"/>
              </a:ext>
            </a:extLst>
          </p:cNvPr>
          <p:cNvSpPr/>
          <p:nvPr/>
        </p:nvSpPr>
        <p:spPr>
          <a:xfrm>
            <a:off x="2279650" y="3498850"/>
            <a:ext cx="8407400" cy="32388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Information architecture standards &amp; policies</a:t>
            </a:r>
            <a:endParaRPr lang="en-FI" sz="1400" dirty="0"/>
          </a:p>
        </p:txBody>
      </p:sp>
      <p:sp>
        <p:nvSpPr>
          <p:cNvPr id="87" name="Call-out: Line 86">
            <a:extLst>
              <a:ext uri="{FF2B5EF4-FFF2-40B4-BE49-F238E27FC236}">
                <a16:creationId xmlns:a16="http://schemas.microsoft.com/office/drawing/2014/main" id="{BCE2830F-6471-FF63-E9F3-B0753AD9E19D}"/>
              </a:ext>
            </a:extLst>
          </p:cNvPr>
          <p:cNvSpPr/>
          <p:nvPr/>
        </p:nvSpPr>
        <p:spPr>
          <a:xfrm>
            <a:off x="386337" y="3286672"/>
            <a:ext cx="2312588" cy="935907"/>
          </a:xfrm>
          <a:prstGeom prst="borderCallout1">
            <a:avLst>
              <a:gd name="adj1" fmla="val 81832"/>
              <a:gd name="adj2" fmla="val 102400"/>
              <a:gd name="adj3" fmla="val 128268"/>
              <a:gd name="adj4" fmla="val 1260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i="1" dirty="0"/>
              <a:t>Individual solutions feed into enterprise-level domain modeling</a:t>
            </a:r>
          </a:p>
          <a:p>
            <a:pPr algn="ctr"/>
            <a:r>
              <a:rPr lang="en-GB" sz="1400" i="1" dirty="0"/>
              <a:t>(bottom-up)</a:t>
            </a:r>
            <a:endParaRPr lang="en-FI" sz="1400" i="1" dirty="0"/>
          </a:p>
        </p:txBody>
      </p:sp>
      <p:sp>
        <p:nvSpPr>
          <p:cNvPr id="93" name="Call-out: Line 92">
            <a:extLst>
              <a:ext uri="{FF2B5EF4-FFF2-40B4-BE49-F238E27FC236}">
                <a16:creationId xmlns:a16="http://schemas.microsoft.com/office/drawing/2014/main" id="{B2C405F5-649D-6D43-3586-859D171650FD}"/>
              </a:ext>
            </a:extLst>
          </p:cNvPr>
          <p:cNvSpPr/>
          <p:nvPr/>
        </p:nvSpPr>
        <p:spPr>
          <a:xfrm>
            <a:off x="8890506" y="2161082"/>
            <a:ext cx="2595481" cy="918986"/>
          </a:xfrm>
          <a:prstGeom prst="borderCallout1">
            <a:avLst>
              <a:gd name="adj1" fmla="val 104522"/>
              <a:gd name="adj2" fmla="val 17396"/>
              <a:gd name="adj3" fmla="val 158180"/>
              <a:gd name="adj4" fmla="val -1099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i="1" dirty="0"/>
              <a:t>Standards &amp; policies ensure high-quality “official” domain models with maximum trust and reusability</a:t>
            </a:r>
            <a:endParaRPr lang="en-FI" sz="1400" i="1" dirty="0"/>
          </a:p>
        </p:txBody>
      </p:sp>
      <p:sp>
        <p:nvSpPr>
          <p:cNvPr id="98" name="Call-out: Line 97">
            <a:extLst>
              <a:ext uri="{FF2B5EF4-FFF2-40B4-BE49-F238E27FC236}">
                <a16:creationId xmlns:a16="http://schemas.microsoft.com/office/drawing/2014/main" id="{7D270553-250B-1559-AC4E-8499D11B5E35}"/>
              </a:ext>
            </a:extLst>
          </p:cNvPr>
          <p:cNvSpPr/>
          <p:nvPr/>
        </p:nvSpPr>
        <p:spPr>
          <a:xfrm>
            <a:off x="9080149" y="3730742"/>
            <a:ext cx="2595481" cy="918986"/>
          </a:xfrm>
          <a:prstGeom prst="borderCallout1">
            <a:avLst>
              <a:gd name="adj1" fmla="val 25059"/>
              <a:gd name="adj2" fmla="val -3155"/>
              <a:gd name="adj3" fmla="val 44859"/>
              <a:gd name="adj4" fmla="val -3595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i="1" dirty="0"/>
              <a:t>Shared ways of working ensure right balance of freedom &amp; common methods for data product development</a:t>
            </a:r>
            <a:endParaRPr lang="en-FI" sz="1400" i="1" dirty="0"/>
          </a:p>
        </p:txBody>
      </p:sp>
    </p:spTree>
    <p:extLst>
      <p:ext uri="{BB962C8B-B14F-4D97-AF65-F5344CB8AC3E}">
        <p14:creationId xmlns:p14="http://schemas.microsoft.com/office/powerpoint/2010/main" val="42189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93" grpId="0" animBg="1"/>
      <p:bldP spid="9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A2A299-9BC0-CDD8-0D08-CBBC629FBA97}"/>
              </a:ext>
            </a:extLst>
          </p:cNvPr>
          <p:cNvSpPr/>
          <p:nvPr/>
        </p:nvSpPr>
        <p:spPr>
          <a:xfrm>
            <a:off x="3524250" y="1339850"/>
            <a:ext cx="4879976" cy="14688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white"/>
                </a:solidFill>
                <a:effectLst/>
                <a:uLnTx/>
                <a:uFillTx/>
                <a:latin typeface="Aptos" panose="02110004020202020204"/>
                <a:ea typeface="+mn-ea"/>
                <a:cs typeface="+mn-cs"/>
              </a:rPr>
              <a:t>Enterprise Knowledge </a:t>
            </a:r>
            <a:r>
              <a:rPr lang="en-US" dirty="0">
                <a:solidFill>
                  <a:prstClr val="white"/>
                </a:solidFill>
                <a:latin typeface="Aptos" panose="02110004020202020204"/>
              </a:rPr>
              <a:t>Plane</a:t>
            </a:r>
            <a:endParaRPr kumimoji="0" lang="en-US" sz="1800" b="0" i="0" u="none" strike="noStrike" kern="1200" cap="none" spc="0" normalizeH="0" baseline="0" dirty="0">
              <a:ln>
                <a:noFill/>
              </a:ln>
              <a:solidFill>
                <a:prstClr val="white"/>
              </a:solidFill>
              <a:effectLst/>
              <a:uLnTx/>
              <a:uFillTx/>
              <a:latin typeface="Aptos" panose="02110004020202020204"/>
              <a:ea typeface="+mn-ea"/>
              <a:cs typeface="+mn-cs"/>
            </a:endParaRPr>
          </a:p>
        </p:txBody>
      </p:sp>
      <p:cxnSp>
        <p:nvCxnSpPr>
          <p:cNvPr id="17" name="Straight Connector 16">
            <a:extLst>
              <a:ext uri="{FF2B5EF4-FFF2-40B4-BE49-F238E27FC236}">
                <a16:creationId xmlns:a16="http://schemas.microsoft.com/office/drawing/2014/main" id="{84F9A2BE-2602-8DAD-6E34-D3309AF99A61}"/>
              </a:ext>
            </a:extLst>
          </p:cNvPr>
          <p:cNvCxnSpPr>
            <a:cxnSpLocks/>
            <a:stCxn id="12" idx="3"/>
            <a:endCxn id="5" idx="0"/>
          </p:cNvCxnSpPr>
          <p:nvPr/>
        </p:nvCxnSpPr>
        <p:spPr>
          <a:xfrm flipH="1">
            <a:off x="4410751" y="3674258"/>
            <a:ext cx="692871" cy="95420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825F88-7EE8-9E88-D14A-5AE477D556A3}"/>
              </a:ext>
            </a:extLst>
          </p:cNvPr>
          <p:cNvCxnSpPr>
            <a:cxnSpLocks/>
            <a:stCxn id="14" idx="3"/>
            <a:endCxn id="6" idx="0"/>
          </p:cNvCxnSpPr>
          <p:nvPr/>
        </p:nvCxnSpPr>
        <p:spPr>
          <a:xfrm flipH="1">
            <a:off x="4410751" y="4037789"/>
            <a:ext cx="692871" cy="97847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C71556-D348-139E-2F62-B72B766DE284}"/>
              </a:ext>
            </a:extLst>
          </p:cNvPr>
          <p:cNvCxnSpPr>
            <a:cxnSpLocks/>
            <a:stCxn id="13" idx="3"/>
            <a:endCxn id="7" idx="0"/>
          </p:cNvCxnSpPr>
          <p:nvPr/>
        </p:nvCxnSpPr>
        <p:spPr>
          <a:xfrm flipH="1">
            <a:off x="4410751" y="4412426"/>
            <a:ext cx="692870" cy="991643"/>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6DEA4F-A02A-1912-E21E-AE471F8F6663}"/>
              </a:ext>
            </a:extLst>
          </p:cNvPr>
          <p:cNvSpPr>
            <a:spLocks noGrp="1"/>
          </p:cNvSpPr>
          <p:nvPr>
            <p:ph type="title"/>
          </p:nvPr>
        </p:nvSpPr>
        <p:spPr/>
        <p:txBody>
          <a:bodyPr/>
          <a:lstStyle/>
          <a:p>
            <a:r>
              <a:rPr lang="en-US" dirty="0"/>
              <a:t>Cross-domain interoperability</a:t>
            </a:r>
          </a:p>
        </p:txBody>
      </p:sp>
      <p:sp>
        <p:nvSpPr>
          <p:cNvPr id="4" name="Rectangle: Rounded Corners 3">
            <a:extLst>
              <a:ext uri="{FF2B5EF4-FFF2-40B4-BE49-F238E27FC236}">
                <a16:creationId xmlns:a16="http://schemas.microsoft.com/office/drawing/2014/main" id="{8E162D56-0EC0-4324-2C4F-91EB9F352A8E}"/>
              </a:ext>
            </a:extLst>
          </p:cNvPr>
          <p:cNvSpPr/>
          <p:nvPr/>
        </p:nvSpPr>
        <p:spPr>
          <a:xfrm>
            <a:off x="1816100" y="4345891"/>
            <a:ext cx="2457450" cy="160427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white"/>
                </a:solidFill>
                <a:effectLst/>
                <a:uLnTx/>
                <a:uFillTx/>
                <a:latin typeface="Aptos" panose="02110004020202020204"/>
                <a:ea typeface="+mn-ea"/>
                <a:cs typeface="+mn-cs"/>
              </a:rPr>
              <a:t>Domain</a:t>
            </a:r>
          </a:p>
        </p:txBody>
      </p:sp>
      <p:sp>
        <p:nvSpPr>
          <p:cNvPr id="5" name="Rectangle: Rounded Corners 4">
            <a:extLst>
              <a:ext uri="{FF2B5EF4-FFF2-40B4-BE49-F238E27FC236}">
                <a16:creationId xmlns:a16="http://schemas.microsoft.com/office/drawing/2014/main" id="{1F0E8174-D184-7A4D-0257-101C4CF09765}"/>
              </a:ext>
            </a:extLst>
          </p:cNvPr>
          <p:cNvSpPr/>
          <p:nvPr/>
        </p:nvSpPr>
        <p:spPr>
          <a:xfrm>
            <a:off x="3854449" y="4628465"/>
            <a:ext cx="1112603"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6" name="Rectangle: Rounded Corners 5">
            <a:extLst>
              <a:ext uri="{FF2B5EF4-FFF2-40B4-BE49-F238E27FC236}">
                <a16:creationId xmlns:a16="http://schemas.microsoft.com/office/drawing/2014/main" id="{670A7430-FD74-F6A3-8CF7-76CD175D7042}"/>
              </a:ext>
            </a:extLst>
          </p:cNvPr>
          <p:cNvSpPr/>
          <p:nvPr/>
        </p:nvSpPr>
        <p:spPr>
          <a:xfrm>
            <a:off x="3854449" y="5016267"/>
            <a:ext cx="1112603"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7" name="Rectangle: Rounded Corners 6">
            <a:extLst>
              <a:ext uri="{FF2B5EF4-FFF2-40B4-BE49-F238E27FC236}">
                <a16:creationId xmlns:a16="http://schemas.microsoft.com/office/drawing/2014/main" id="{52EF8E93-AD9A-78F9-D043-EAE493D945D1}"/>
              </a:ext>
            </a:extLst>
          </p:cNvPr>
          <p:cNvSpPr/>
          <p:nvPr/>
        </p:nvSpPr>
        <p:spPr>
          <a:xfrm>
            <a:off x="3854449" y="5404069"/>
            <a:ext cx="1112603"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8" name="Oval 7">
            <a:extLst>
              <a:ext uri="{FF2B5EF4-FFF2-40B4-BE49-F238E27FC236}">
                <a16:creationId xmlns:a16="http://schemas.microsoft.com/office/drawing/2014/main" id="{473C583E-B10E-1D48-C6CA-2B8286B19746}"/>
              </a:ext>
            </a:extLst>
          </p:cNvPr>
          <p:cNvSpPr/>
          <p:nvPr/>
        </p:nvSpPr>
        <p:spPr>
          <a:xfrm>
            <a:off x="2120900" y="3326490"/>
            <a:ext cx="1847850" cy="6413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CDM</a:t>
            </a:r>
          </a:p>
        </p:txBody>
      </p:sp>
      <p:cxnSp>
        <p:nvCxnSpPr>
          <p:cNvPr id="10" name="Straight Connector 9">
            <a:extLst>
              <a:ext uri="{FF2B5EF4-FFF2-40B4-BE49-F238E27FC236}">
                <a16:creationId xmlns:a16="http://schemas.microsoft.com/office/drawing/2014/main" id="{151678DE-09FE-9155-67BC-7CC913180328}"/>
              </a:ext>
            </a:extLst>
          </p:cNvPr>
          <p:cNvCxnSpPr>
            <a:stCxn id="8" idx="4"/>
            <a:endCxn id="4" idx="0"/>
          </p:cNvCxnSpPr>
          <p:nvPr/>
        </p:nvCxnSpPr>
        <p:spPr>
          <a:xfrm>
            <a:off x="3044825" y="3967840"/>
            <a:ext cx="0" cy="378051"/>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7ECB201-043D-008F-AB5E-FBB8B6CFA06F}"/>
              </a:ext>
            </a:extLst>
          </p:cNvPr>
          <p:cNvSpPr/>
          <p:nvPr/>
        </p:nvSpPr>
        <p:spPr>
          <a:xfrm>
            <a:off x="4991100" y="3406549"/>
            <a:ext cx="768349" cy="3136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white"/>
                </a:solidFill>
                <a:effectLst/>
                <a:uLnTx/>
                <a:uFillTx/>
                <a:latin typeface="Aptos" panose="02110004020202020204"/>
                <a:ea typeface="+mn-ea"/>
                <a:cs typeface="+mn-cs"/>
              </a:rPr>
              <a:t>CDMLDM</a:t>
            </a:r>
          </a:p>
        </p:txBody>
      </p:sp>
      <p:sp>
        <p:nvSpPr>
          <p:cNvPr id="13" name="Oval 12">
            <a:extLst>
              <a:ext uri="{FF2B5EF4-FFF2-40B4-BE49-F238E27FC236}">
                <a16:creationId xmlns:a16="http://schemas.microsoft.com/office/drawing/2014/main" id="{6D069F46-C0BA-63F5-678E-8088E59514F0}"/>
              </a:ext>
            </a:extLst>
          </p:cNvPr>
          <p:cNvSpPr/>
          <p:nvPr/>
        </p:nvSpPr>
        <p:spPr>
          <a:xfrm>
            <a:off x="4991099" y="4144717"/>
            <a:ext cx="768349" cy="3136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sz="1100" dirty="0">
                <a:solidFill>
                  <a:prstClr val="white"/>
                </a:solidFill>
              </a:rPr>
              <a:t>CDMLDM</a:t>
            </a:r>
          </a:p>
        </p:txBody>
      </p:sp>
      <p:sp>
        <p:nvSpPr>
          <p:cNvPr id="14" name="Oval 13">
            <a:extLst>
              <a:ext uri="{FF2B5EF4-FFF2-40B4-BE49-F238E27FC236}">
                <a16:creationId xmlns:a16="http://schemas.microsoft.com/office/drawing/2014/main" id="{E80411B6-7F1A-FA32-3FCB-F3F31132415A}"/>
              </a:ext>
            </a:extLst>
          </p:cNvPr>
          <p:cNvSpPr/>
          <p:nvPr/>
        </p:nvSpPr>
        <p:spPr>
          <a:xfrm>
            <a:off x="4991100" y="3770080"/>
            <a:ext cx="768349" cy="3136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sz="1100" dirty="0">
                <a:solidFill>
                  <a:prstClr val="white"/>
                </a:solidFill>
              </a:rPr>
              <a:t>CDMLDM</a:t>
            </a:r>
          </a:p>
        </p:txBody>
      </p:sp>
      <p:cxnSp>
        <p:nvCxnSpPr>
          <p:cNvPr id="27" name="Straight Connector 26">
            <a:extLst>
              <a:ext uri="{FF2B5EF4-FFF2-40B4-BE49-F238E27FC236}">
                <a16:creationId xmlns:a16="http://schemas.microsoft.com/office/drawing/2014/main" id="{2D87119A-D05A-E6D7-688E-C3CFD26C78A5}"/>
              </a:ext>
            </a:extLst>
          </p:cNvPr>
          <p:cNvCxnSpPr>
            <a:cxnSpLocks/>
            <a:stCxn id="12" idx="2"/>
            <a:endCxn id="8" idx="6"/>
          </p:cNvCxnSpPr>
          <p:nvPr/>
        </p:nvCxnSpPr>
        <p:spPr>
          <a:xfrm flipH="1">
            <a:off x="3968750" y="3563370"/>
            <a:ext cx="1022350" cy="8379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CFC1A3-2C8A-1DB6-2524-DA24D3EBC87E}"/>
              </a:ext>
            </a:extLst>
          </p:cNvPr>
          <p:cNvCxnSpPr>
            <a:cxnSpLocks/>
            <a:stCxn id="14" idx="2"/>
            <a:endCxn id="8" idx="6"/>
          </p:cNvCxnSpPr>
          <p:nvPr/>
        </p:nvCxnSpPr>
        <p:spPr>
          <a:xfrm flipH="1" flipV="1">
            <a:off x="3968750" y="3647165"/>
            <a:ext cx="1022350" cy="2797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0B7605-F385-711D-B2D3-E9C18B9FEFAA}"/>
              </a:ext>
            </a:extLst>
          </p:cNvPr>
          <p:cNvCxnSpPr>
            <a:cxnSpLocks/>
            <a:stCxn id="13" idx="2"/>
            <a:endCxn id="8" idx="6"/>
          </p:cNvCxnSpPr>
          <p:nvPr/>
        </p:nvCxnSpPr>
        <p:spPr>
          <a:xfrm flipH="1" flipV="1">
            <a:off x="3968750" y="3647165"/>
            <a:ext cx="1022349" cy="654373"/>
          </a:xfrm>
          <a:prstGeom prst="line">
            <a:avLst/>
          </a:prstGeom>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81E451E-14C6-57CF-C4D2-467FEA87F79C}"/>
              </a:ext>
            </a:extLst>
          </p:cNvPr>
          <p:cNvSpPr txBox="1"/>
          <p:nvPr/>
        </p:nvSpPr>
        <p:spPr>
          <a:xfrm>
            <a:off x="399366" y="2808670"/>
            <a:ext cx="26279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ptos" panose="02110004020202020204"/>
                <a:ea typeface="+mn-ea"/>
                <a:cs typeface="+mn-cs"/>
              </a:rPr>
              <a:t>CDM = Conceptual Data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ptos" panose="02110004020202020204"/>
                <a:ea typeface="+mn-ea"/>
                <a:cs typeface="+mn-cs"/>
              </a:rPr>
              <a:t>LDM = Logical Data Model</a:t>
            </a:r>
          </a:p>
        </p:txBody>
      </p:sp>
      <p:grpSp>
        <p:nvGrpSpPr>
          <p:cNvPr id="41" name="Group 40">
            <a:extLst>
              <a:ext uri="{FF2B5EF4-FFF2-40B4-BE49-F238E27FC236}">
                <a16:creationId xmlns:a16="http://schemas.microsoft.com/office/drawing/2014/main" id="{23ECD898-F46F-1745-1D8C-29ABCD748827}"/>
              </a:ext>
            </a:extLst>
          </p:cNvPr>
          <p:cNvGrpSpPr/>
          <p:nvPr/>
        </p:nvGrpSpPr>
        <p:grpSpPr>
          <a:xfrm>
            <a:off x="9116148" y="3042733"/>
            <a:ext cx="1587500" cy="913038"/>
            <a:chOff x="7753350" y="2413452"/>
            <a:chExt cx="3009900" cy="1604278"/>
          </a:xfrm>
        </p:grpSpPr>
        <p:sp>
          <p:nvSpPr>
            <p:cNvPr id="37" name="Rectangle: Rounded Corners 36">
              <a:extLst>
                <a:ext uri="{FF2B5EF4-FFF2-40B4-BE49-F238E27FC236}">
                  <a16:creationId xmlns:a16="http://schemas.microsoft.com/office/drawing/2014/main" id="{37C94626-E758-2236-B37D-4B730B4EB38A}"/>
                </a:ext>
              </a:extLst>
            </p:cNvPr>
            <p:cNvSpPr/>
            <p:nvPr/>
          </p:nvSpPr>
          <p:spPr>
            <a:xfrm>
              <a:off x="7753350" y="2413452"/>
              <a:ext cx="2457450" cy="160427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Domain</a:t>
              </a:r>
            </a:p>
          </p:txBody>
        </p:sp>
        <p:sp>
          <p:nvSpPr>
            <p:cNvPr id="38" name="Rectangle: Rounded Corners 37">
              <a:extLst>
                <a:ext uri="{FF2B5EF4-FFF2-40B4-BE49-F238E27FC236}">
                  <a16:creationId xmlns:a16="http://schemas.microsoft.com/office/drawing/2014/main" id="{E9D0B827-E5E4-134F-005E-20035B7E39C2}"/>
                </a:ext>
              </a:extLst>
            </p:cNvPr>
            <p:cNvSpPr/>
            <p:nvPr/>
          </p:nvSpPr>
          <p:spPr>
            <a:xfrm>
              <a:off x="9791700" y="2696026"/>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39" name="Rectangle: Rounded Corners 38">
              <a:extLst>
                <a:ext uri="{FF2B5EF4-FFF2-40B4-BE49-F238E27FC236}">
                  <a16:creationId xmlns:a16="http://schemas.microsoft.com/office/drawing/2014/main" id="{F72DB348-7206-04A2-4D49-51412E0AF9A9}"/>
                </a:ext>
              </a:extLst>
            </p:cNvPr>
            <p:cNvSpPr/>
            <p:nvPr/>
          </p:nvSpPr>
          <p:spPr>
            <a:xfrm>
              <a:off x="9791700" y="3083828"/>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40" name="Rectangle: Rounded Corners 39">
              <a:extLst>
                <a:ext uri="{FF2B5EF4-FFF2-40B4-BE49-F238E27FC236}">
                  <a16:creationId xmlns:a16="http://schemas.microsoft.com/office/drawing/2014/main" id="{93EE070B-D75E-5C29-29FC-5D8AD2783C3B}"/>
                </a:ext>
              </a:extLst>
            </p:cNvPr>
            <p:cNvSpPr/>
            <p:nvPr/>
          </p:nvSpPr>
          <p:spPr>
            <a:xfrm>
              <a:off x="9791700" y="3471630"/>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grpSp>
      <p:grpSp>
        <p:nvGrpSpPr>
          <p:cNvPr id="57" name="Group 56">
            <a:extLst>
              <a:ext uri="{FF2B5EF4-FFF2-40B4-BE49-F238E27FC236}">
                <a16:creationId xmlns:a16="http://schemas.microsoft.com/office/drawing/2014/main" id="{A31978C9-ECB5-8B5D-9CA8-4B9C7523189E}"/>
              </a:ext>
            </a:extLst>
          </p:cNvPr>
          <p:cNvGrpSpPr/>
          <p:nvPr/>
        </p:nvGrpSpPr>
        <p:grpSpPr>
          <a:xfrm>
            <a:off x="8808173" y="4491031"/>
            <a:ext cx="1587500" cy="913038"/>
            <a:chOff x="7753350" y="2413452"/>
            <a:chExt cx="3009900" cy="1604278"/>
          </a:xfrm>
        </p:grpSpPr>
        <p:sp>
          <p:nvSpPr>
            <p:cNvPr id="58" name="Rectangle: Rounded Corners 57">
              <a:extLst>
                <a:ext uri="{FF2B5EF4-FFF2-40B4-BE49-F238E27FC236}">
                  <a16:creationId xmlns:a16="http://schemas.microsoft.com/office/drawing/2014/main" id="{87FC7F64-EE0B-81C4-22AF-3283E8A47AE1}"/>
                </a:ext>
              </a:extLst>
            </p:cNvPr>
            <p:cNvSpPr/>
            <p:nvPr/>
          </p:nvSpPr>
          <p:spPr>
            <a:xfrm>
              <a:off x="7753350" y="2413452"/>
              <a:ext cx="2457450" cy="160427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Domain</a:t>
              </a:r>
              <a:endParaRPr kumimoji="0" lang="en-US" sz="18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59" name="Rectangle: Rounded Corners 58">
              <a:extLst>
                <a:ext uri="{FF2B5EF4-FFF2-40B4-BE49-F238E27FC236}">
                  <a16:creationId xmlns:a16="http://schemas.microsoft.com/office/drawing/2014/main" id="{B88FC183-5206-61DB-E85A-B43D05F1984C}"/>
                </a:ext>
              </a:extLst>
            </p:cNvPr>
            <p:cNvSpPr/>
            <p:nvPr/>
          </p:nvSpPr>
          <p:spPr>
            <a:xfrm>
              <a:off x="9791700" y="2696026"/>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60" name="Rectangle: Rounded Corners 59">
              <a:extLst>
                <a:ext uri="{FF2B5EF4-FFF2-40B4-BE49-F238E27FC236}">
                  <a16:creationId xmlns:a16="http://schemas.microsoft.com/office/drawing/2014/main" id="{7BD2104B-4B8C-EAA0-5838-5B0E2E955463}"/>
                </a:ext>
              </a:extLst>
            </p:cNvPr>
            <p:cNvSpPr/>
            <p:nvPr/>
          </p:nvSpPr>
          <p:spPr>
            <a:xfrm>
              <a:off x="9791700" y="3083828"/>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61" name="Rectangle: Rounded Corners 60">
              <a:extLst>
                <a:ext uri="{FF2B5EF4-FFF2-40B4-BE49-F238E27FC236}">
                  <a16:creationId xmlns:a16="http://schemas.microsoft.com/office/drawing/2014/main" id="{E5A56B1D-742D-F74B-3B1F-113522BB0B2E}"/>
                </a:ext>
              </a:extLst>
            </p:cNvPr>
            <p:cNvSpPr/>
            <p:nvPr/>
          </p:nvSpPr>
          <p:spPr>
            <a:xfrm>
              <a:off x="9791700" y="3471630"/>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grpSp>
      <p:grpSp>
        <p:nvGrpSpPr>
          <p:cNvPr id="62" name="Group 61">
            <a:extLst>
              <a:ext uri="{FF2B5EF4-FFF2-40B4-BE49-F238E27FC236}">
                <a16:creationId xmlns:a16="http://schemas.microsoft.com/office/drawing/2014/main" id="{CC389756-1273-2F6E-EE57-56AF849FFBFF}"/>
              </a:ext>
            </a:extLst>
          </p:cNvPr>
          <p:cNvGrpSpPr/>
          <p:nvPr/>
        </p:nvGrpSpPr>
        <p:grpSpPr>
          <a:xfrm>
            <a:off x="7756165" y="5699140"/>
            <a:ext cx="1587500" cy="913038"/>
            <a:chOff x="7753350" y="2413452"/>
            <a:chExt cx="3009900" cy="1604278"/>
          </a:xfrm>
        </p:grpSpPr>
        <p:sp>
          <p:nvSpPr>
            <p:cNvPr id="63" name="Rectangle: Rounded Corners 62">
              <a:extLst>
                <a:ext uri="{FF2B5EF4-FFF2-40B4-BE49-F238E27FC236}">
                  <a16:creationId xmlns:a16="http://schemas.microsoft.com/office/drawing/2014/main" id="{D23F3327-532D-3935-FD62-8AA878EADC42}"/>
                </a:ext>
              </a:extLst>
            </p:cNvPr>
            <p:cNvSpPr/>
            <p:nvPr/>
          </p:nvSpPr>
          <p:spPr>
            <a:xfrm>
              <a:off x="7753350" y="2413452"/>
              <a:ext cx="2457450" cy="160427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white"/>
                  </a:solidFill>
                  <a:effectLst/>
                  <a:uLnTx/>
                  <a:uFillTx/>
                  <a:latin typeface="Aptos" panose="02110004020202020204"/>
                  <a:ea typeface="+mn-ea"/>
                  <a:cs typeface="+mn-cs"/>
                </a:rPr>
                <a:t>Domain</a:t>
              </a:r>
              <a:endParaRPr kumimoji="0" lang="en-US" sz="18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64" name="Rectangle: Rounded Corners 63">
              <a:extLst>
                <a:ext uri="{FF2B5EF4-FFF2-40B4-BE49-F238E27FC236}">
                  <a16:creationId xmlns:a16="http://schemas.microsoft.com/office/drawing/2014/main" id="{DA907E7C-8981-1DE3-909E-76E6878D9F84}"/>
                </a:ext>
              </a:extLst>
            </p:cNvPr>
            <p:cNvSpPr/>
            <p:nvPr/>
          </p:nvSpPr>
          <p:spPr>
            <a:xfrm>
              <a:off x="9791700" y="2696026"/>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65" name="Rectangle: Rounded Corners 64">
              <a:extLst>
                <a:ext uri="{FF2B5EF4-FFF2-40B4-BE49-F238E27FC236}">
                  <a16:creationId xmlns:a16="http://schemas.microsoft.com/office/drawing/2014/main" id="{42326691-F72B-22C9-5648-6F35E3AE1636}"/>
                </a:ext>
              </a:extLst>
            </p:cNvPr>
            <p:cNvSpPr/>
            <p:nvPr/>
          </p:nvSpPr>
          <p:spPr>
            <a:xfrm>
              <a:off x="9791700" y="3083828"/>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66" name="Rectangle: Rounded Corners 65">
              <a:extLst>
                <a:ext uri="{FF2B5EF4-FFF2-40B4-BE49-F238E27FC236}">
                  <a16:creationId xmlns:a16="http://schemas.microsoft.com/office/drawing/2014/main" id="{F90778C5-C5EE-702A-070E-720E8C1F1A2C}"/>
                </a:ext>
              </a:extLst>
            </p:cNvPr>
            <p:cNvSpPr/>
            <p:nvPr/>
          </p:nvSpPr>
          <p:spPr>
            <a:xfrm>
              <a:off x="9791700" y="3471630"/>
              <a:ext cx="971550" cy="2730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white"/>
                </a:solidFill>
                <a:effectLst/>
                <a:uLnTx/>
                <a:uFillTx/>
                <a:latin typeface="Aptos" panose="02110004020202020204"/>
                <a:ea typeface="+mn-ea"/>
                <a:cs typeface="+mn-cs"/>
              </a:endParaRPr>
            </a:p>
          </p:txBody>
        </p:sp>
      </p:grpSp>
      <p:cxnSp>
        <p:nvCxnSpPr>
          <p:cNvPr id="67" name="Straight Connector 66">
            <a:extLst>
              <a:ext uri="{FF2B5EF4-FFF2-40B4-BE49-F238E27FC236}">
                <a16:creationId xmlns:a16="http://schemas.microsoft.com/office/drawing/2014/main" id="{F7EB1E88-E26D-69BC-5196-0E233694E67F}"/>
              </a:ext>
            </a:extLst>
          </p:cNvPr>
          <p:cNvCxnSpPr>
            <a:cxnSpLocks/>
            <a:stCxn id="37" idx="1"/>
            <a:endCxn id="5" idx="3"/>
          </p:cNvCxnSpPr>
          <p:nvPr/>
        </p:nvCxnSpPr>
        <p:spPr>
          <a:xfrm flipH="1">
            <a:off x="4967052" y="3499252"/>
            <a:ext cx="4149096" cy="1265738"/>
          </a:xfrm>
          <a:prstGeom prst="line">
            <a:avLst/>
          </a:prstGeom>
          <a:ln w="9525">
            <a:solidFill>
              <a:schemeClr val="accent1"/>
            </a:solidFill>
          </a:ln>
        </p:spPr>
        <p:style>
          <a:lnRef idx="2">
            <a:schemeClr val="accent6"/>
          </a:lnRef>
          <a:fillRef idx="0">
            <a:schemeClr val="accent6"/>
          </a:fillRef>
          <a:effectRef idx="1">
            <a:schemeClr val="accent6"/>
          </a:effectRef>
          <a:fontRef idx="minor">
            <a:schemeClr val="tx1"/>
          </a:fontRef>
        </p:style>
      </p:cxnSp>
      <p:cxnSp>
        <p:nvCxnSpPr>
          <p:cNvPr id="70" name="Straight Connector 69">
            <a:extLst>
              <a:ext uri="{FF2B5EF4-FFF2-40B4-BE49-F238E27FC236}">
                <a16:creationId xmlns:a16="http://schemas.microsoft.com/office/drawing/2014/main" id="{787E923F-264A-CE86-38F8-71A9119B91CD}"/>
              </a:ext>
            </a:extLst>
          </p:cNvPr>
          <p:cNvCxnSpPr>
            <a:cxnSpLocks/>
            <a:stCxn id="58" idx="1"/>
            <a:endCxn id="5" idx="3"/>
          </p:cNvCxnSpPr>
          <p:nvPr/>
        </p:nvCxnSpPr>
        <p:spPr>
          <a:xfrm flipH="1" flipV="1">
            <a:off x="4967052" y="4764990"/>
            <a:ext cx="3841121" cy="182560"/>
          </a:xfrm>
          <a:prstGeom prst="line">
            <a:avLst/>
          </a:prstGeom>
          <a:ln w="9525">
            <a:solidFill>
              <a:schemeClr val="accent1"/>
            </a:solidFill>
          </a:ln>
        </p:spPr>
        <p:style>
          <a:lnRef idx="2">
            <a:schemeClr val="accent6"/>
          </a:lnRef>
          <a:fillRef idx="0">
            <a:schemeClr val="accent6"/>
          </a:fillRef>
          <a:effectRef idx="1">
            <a:schemeClr val="accent6"/>
          </a:effectRef>
          <a:fontRef idx="minor">
            <a:schemeClr val="tx1"/>
          </a:fontRef>
        </p:style>
      </p:cxnSp>
      <p:cxnSp>
        <p:nvCxnSpPr>
          <p:cNvPr id="73" name="Straight Connector 72">
            <a:extLst>
              <a:ext uri="{FF2B5EF4-FFF2-40B4-BE49-F238E27FC236}">
                <a16:creationId xmlns:a16="http://schemas.microsoft.com/office/drawing/2014/main" id="{CAD6DF7A-8CD9-523D-7C4C-398A50807BCD}"/>
              </a:ext>
            </a:extLst>
          </p:cNvPr>
          <p:cNvCxnSpPr>
            <a:cxnSpLocks/>
            <a:stCxn id="58" idx="1"/>
            <a:endCxn id="6" idx="3"/>
          </p:cNvCxnSpPr>
          <p:nvPr/>
        </p:nvCxnSpPr>
        <p:spPr>
          <a:xfrm flipH="1">
            <a:off x="4967052" y="4947550"/>
            <a:ext cx="3841121" cy="205242"/>
          </a:xfrm>
          <a:prstGeom prst="line">
            <a:avLst/>
          </a:prstGeom>
          <a:ln w="9525">
            <a:solidFill>
              <a:schemeClr val="accent1"/>
            </a:solidFill>
          </a:ln>
        </p:spPr>
        <p:style>
          <a:lnRef idx="2">
            <a:schemeClr val="accent6"/>
          </a:lnRef>
          <a:fillRef idx="0">
            <a:schemeClr val="accent6"/>
          </a:fillRef>
          <a:effectRef idx="1">
            <a:schemeClr val="accent6"/>
          </a:effectRef>
          <a:fontRef idx="minor">
            <a:schemeClr val="tx1"/>
          </a:fontRef>
        </p:style>
      </p:cxnSp>
      <p:cxnSp>
        <p:nvCxnSpPr>
          <p:cNvPr id="76" name="Straight Connector 75">
            <a:extLst>
              <a:ext uri="{FF2B5EF4-FFF2-40B4-BE49-F238E27FC236}">
                <a16:creationId xmlns:a16="http://schemas.microsoft.com/office/drawing/2014/main" id="{C5A0D67B-2897-999B-B38B-0BE8D43ED1C6}"/>
              </a:ext>
            </a:extLst>
          </p:cNvPr>
          <p:cNvCxnSpPr>
            <a:cxnSpLocks/>
            <a:stCxn id="63" idx="1"/>
            <a:endCxn id="7" idx="3"/>
          </p:cNvCxnSpPr>
          <p:nvPr/>
        </p:nvCxnSpPr>
        <p:spPr>
          <a:xfrm flipH="1" flipV="1">
            <a:off x="4967052" y="5540594"/>
            <a:ext cx="2789113" cy="615065"/>
          </a:xfrm>
          <a:prstGeom prst="line">
            <a:avLst/>
          </a:prstGeom>
          <a:ln w="9525">
            <a:solidFill>
              <a:schemeClr val="accent1"/>
            </a:solidFill>
          </a:ln>
        </p:spPr>
        <p:style>
          <a:lnRef idx="2">
            <a:schemeClr val="accent6"/>
          </a:lnRef>
          <a:fillRef idx="0">
            <a:schemeClr val="accent6"/>
          </a:fillRef>
          <a:effectRef idx="1">
            <a:schemeClr val="accent6"/>
          </a:effectRef>
          <a:fontRef idx="minor">
            <a:schemeClr val="tx1"/>
          </a:fontRef>
        </p:style>
      </p:cxnSp>
      <p:sp>
        <p:nvSpPr>
          <p:cNvPr id="83" name="Oval 82">
            <a:extLst>
              <a:ext uri="{FF2B5EF4-FFF2-40B4-BE49-F238E27FC236}">
                <a16:creationId xmlns:a16="http://schemas.microsoft.com/office/drawing/2014/main" id="{A2ABE3CB-430B-C325-8D1C-3A7AC66FFDF6}"/>
              </a:ext>
            </a:extLst>
          </p:cNvPr>
          <p:cNvSpPr/>
          <p:nvPr/>
        </p:nvSpPr>
        <p:spPr>
          <a:xfrm>
            <a:off x="8574811" y="2391710"/>
            <a:ext cx="954953" cy="46494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white"/>
                </a:solidFill>
                <a:effectLst/>
                <a:uLnTx/>
                <a:uFillTx/>
                <a:latin typeface="Aptos" panose="02110004020202020204"/>
                <a:ea typeface="+mn-ea"/>
                <a:cs typeface="+mn-cs"/>
              </a:rPr>
              <a:t>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white"/>
                </a:solidFill>
                <a:effectLst/>
                <a:uLnTx/>
                <a:uFillTx/>
                <a:latin typeface="Aptos" panose="02110004020202020204"/>
                <a:ea typeface="+mn-ea"/>
                <a:cs typeface="+mn-cs"/>
              </a:rPr>
              <a:t>CDM</a:t>
            </a:r>
          </a:p>
        </p:txBody>
      </p:sp>
      <p:sp>
        <p:nvSpPr>
          <p:cNvPr id="84" name="Oval 83">
            <a:extLst>
              <a:ext uri="{FF2B5EF4-FFF2-40B4-BE49-F238E27FC236}">
                <a16:creationId xmlns:a16="http://schemas.microsoft.com/office/drawing/2014/main" id="{7F0537BF-CFFF-ED25-72A2-9FE941BB3EBE}"/>
              </a:ext>
            </a:extLst>
          </p:cNvPr>
          <p:cNvSpPr/>
          <p:nvPr/>
        </p:nvSpPr>
        <p:spPr>
          <a:xfrm>
            <a:off x="8048672" y="3909846"/>
            <a:ext cx="954953" cy="46494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sz="1100" dirty="0">
                <a:solidFill>
                  <a:prstClr val="white"/>
                </a:solidFill>
              </a:rPr>
              <a:t>Domain</a:t>
            </a:r>
          </a:p>
          <a:p>
            <a:pPr lvl="0" algn="ctr">
              <a:defRPr/>
            </a:pPr>
            <a:r>
              <a:rPr lang="en-US" sz="1100" dirty="0">
                <a:solidFill>
                  <a:prstClr val="white"/>
                </a:solidFill>
              </a:rPr>
              <a:t>CDM</a:t>
            </a:r>
          </a:p>
        </p:txBody>
      </p:sp>
      <p:sp>
        <p:nvSpPr>
          <p:cNvPr id="85" name="Oval 84">
            <a:extLst>
              <a:ext uri="{FF2B5EF4-FFF2-40B4-BE49-F238E27FC236}">
                <a16:creationId xmlns:a16="http://schemas.microsoft.com/office/drawing/2014/main" id="{43FEE8E7-64E4-8E97-8DB4-BD610ADCEA02}"/>
              </a:ext>
            </a:extLst>
          </p:cNvPr>
          <p:cNvSpPr/>
          <p:nvPr/>
        </p:nvSpPr>
        <p:spPr>
          <a:xfrm>
            <a:off x="7145920" y="5102881"/>
            <a:ext cx="954953" cy="46494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sz="1100" dirty="0">
                <a:solidFill>
                  <a:prstClr val="white"/>
                </a:solidFill>
              </a:rPr>
              <a:t>Domain</a:t>
            </a:r>
          </a:p>
          <a:p>
            <a:pPr lvl="0" algn="ctr">
              <a:defRPr/>
            </a:pPr>
            <a:r>
              <a:rPr lang="en-US" sz="1100" dirty="0">
                <a:solidFill>
                  <a:prstClr val="white"/>
                </a:solidFill>
              </a:rPr>
              <a:t>CDM</a:t>
            </a:r>
          </a:p>
        </p:txBody>
      </p:sp>
      <p:cxnSp>
        <p:nvCxnSpPr>
          <p:cNvPr id="86" name="Straight Connector 85">
            <a:extLst>
              <a:ext uri="{FF2B5EF4-FFF2-40B4-BE49-F238E27FC236}">
                <a16:creationId xmlns:a16="http://schemas.microsoft.com/office/drawing/2014/main" id="{30999141-FAAD-56DC-E66F-843AC050BA9E}"/>
              </a:ext>
            </a:extLst>
          </p:cNvPr>
          <p:cNvCxnSpPr>
            <a:cxnSpLocks/>
            <a:stCxn id="83" idx="5"/>
            <a:endCxn id="37" idx="0"/>
          </p:cNvCxnSpPr>
          <p:nvPr/>
        </p:nvCxnSpPr>
        <p:spPr>
          <a:xfrm>
            <a:off x="9389914" y="2788563"/>
            <a:ext cx="374296" cy="254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DEFD492-7298-5C85-DF6A-DD91636C87BC}"/>
              </a:ext>
            </a:extLst>
          </p:cNvPr>
          <p:cNvCxnSpPr>
            <a:cxnSpLocks/>
            <a:stCxn id="84" idx="5"/>
            <a:endCxn id="58" idx="0"/>
          </p:cNvCxnSpPr>
          <p:nvPr/>
        </p:nvCxnSpPr>
        <p:spPr>
          <a:xfrm>
            <a:off x="8863775" y="4306699"/>
            <a:ext cx="592460" cy="184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F61002-C9CA-A958-7FF2-A56CC81030ED}"/>
              </a:ext>
            </a:extLst>
          </p:cNvPr>
          <p:cNvCxnSpPr>
            <a:cxnSpLocks/>
            <a:stCxn id="85" idx="5"/>
            <a:endCxn id="63" idx="0"/>
          </p:cNvCxnSpPr>
          <p:nvPr/>
        </p:nvCxnSpPr>
        <p:spPr>
          <a:xfrm>
            <a:off x="7961023" y="5499734"/>
            <a:ext cx="443204" cy="199406"/>
          </a:xfrm>
          <a:prstGeom prst="line">
            <a:avLst/>
          </a:prstGeom>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DE73AFD-4A22-848E-9258-EDB6E46E3177}"/>
              </a:ext>
            </a:extLst>
          </p:cNvPr>
          <p:cNvSpPr/>
          <p:nvPr/>
        </p:nvSpPr>
        <p:spPr>
          <a:xfrm>
            <a:off x="3786751" y="1735042"/>
            <a:ext cx="4392274" cy="9482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white"/>
                </a:solidFill>
                <a:effectLst/>
                <a:uLnTx/>
                <a:uFillTx/>
                <a:latin typeface="Aptos" panose="02110004020202020204"/>
                <a:ea typeface="+mn-ea"/>
                <a:cs typeface="+mn-cs"/>
              </a:rPr>
              <a:t>Business Glossaries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dirty="0">
                <a:ln>
                  <a:noFill/>
                </a:ln>
                <a:solidFill>
                  <a:prstClr val="white"/>
                </a:solidFill>
                <a:effectLst/>
                <a:uLnTx/>
                <a:uFillTx/>
                <a:latin typeface="Aptos" panose="02110004020202020204"/>
                <a:ea typeface="+mn-ea"/>
                <a:cs typeface="+mn-cs"/>
              </a:rPr>
              <a:t>Taxonomies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dirty="0">
                <a:ln>
                  <a:noFill/>
                </a:ln>
                <a:solidFill>
                  <a:prstClr val="white"/>
                </a:solidFill>
                <a:effectLst/>
                <a:uLnTx/>
                <a:uFillTx/>
                <a:latin typeface="Aptos" panose="02110004020202020204"/>
                <a:ea typeface="+mn-ea"/>
                <a:cs typeface="+mn-cs"/>
              </a:rPr>
              <a:t>Ontologies</a:t>
            </a:r>
            <a:endParaRPr kumimoji="0" lang="en-US" sz="1800" b="0" i="0" u="none" strike="noStrike" kern="1200" cap="none" spc="0" normalizeH="0" baseline="0" dirty="0">
              <a:ln>
                <a:noFill/>
              </a:ln>
              <a:solidFill>
                <a:prstClr val="white"/>
              </a:solidFill>
              <a:effectLst/>
              <a:uLnTx/>
              <a:uFillTx/>
              <a:latin typeface="Aptos" panose="02110004020202020204"/>
              <a:ea typeface="+mn-ea"/>
              <a:cs typeface="+mn-cs"/>
            </a:endParaRPr>
          </a:p>
        </p:txBody>
      </p:sp>
      <p:cxnSp>
        <p:nvCxnSpPr>
          <p:cNvPr id="98" name="Straight Connector 97">
            <a:extLst>
              <a:ext uri="{FF2B5EF4-FFF2-40B4-BE49-F238E27FC236}">
                <a16:creationId xmlns:a16="http://schemas.microsoft.com/office/drawing/2014/main" id="{E87458D0-71FF-358C-4A57-7DE46CF6C1E8}"/>
              </a:ext>
            </a:extLst>
          </p:cNvPr>
          <p:cNvCxnSpPr>
            <a:cxnSpLocks/>
            <a:endCxn id="8" idx="7"/>
          </p:cNvCxnSpPr>
          <p:nvPr/>
        </p:nvCxnSpPr>
        <p:spPr>
          <a:xfrm flipH="1">
            <a:off x="3698139" y="2611153"/>
            <a:ext cx="1356461" cy="809261"/>
          </a:xfrm>
          <a:prstGeom prst="line">
            <a:avLst/>
          </a:prstGeom>
        </p:spPr>
        <p:style>
          <a:lnRef idx="2">
            <a:schemeClr val="accent6"/>
          </a:lnRef>
          <a:fillRef idx="0">
            <a:schemeClr val="accent6"/>
          </a:fillRef>
          <a:effectRef idx="1">
            <a:schemeClr val="accent6"/>
          </a:effectRef>
          <a:fontRef idx="minor">
            <a:schemeClr val="tx1"/>
          </a:fontRef>
        </p:style>
      </p:cxnSp>
      <p:cxnSp>
        <p:nvCxnSpPr>
          <p:cNvPr id="101" name="Straight Connector 100">
            <a:extLst>
              <a:ext uri="{FF2B5EF4-FFF2-40B4-BE49-F238E27FC236}">
                <a16:creationId xmlns:a16="http://schemas.microsoft.com/office/drawing/2014/main" id="{8810B936-A7CF-6533-091C-EC9EC4C50A53}"/>
              </a:ext>
            </a:extLst>
          </p:cNvPr>
          <p:cNvCxnSpPr>
            <a:cxnSpLocks/>
            <a:endCxn id="85" idx="1"/>
          </p:cNvCxnSpPr>
          <p:nvPr/>
        </p:nvCxnSpPr>
        <p:spPr>
          <a:xfrm>
            <a:off x="6238733" y="2631213"/>
            <a:ext cx="1047037" cy="2539757"/>
          </a:xfrm>
          <a:prstGeom prst="line">
            <a:avLst/>
          </a:prstGeom>
        </p:spPr>
        <p:style>
          <a:lnRef idx="2">
            <a:schemeClr val="accent6"/>
          </a:lnRef>
          <a:fillRef idx="0">
            <a:schemeClr val="accent6"/>
          </a:fillRef>
          <a:effectRef idx="1">
            <a:schemeClr val="accent6"/>
          </a:effectRef>
          <a:fontRef idx="minor">
            <a:schemeClr val="tx1"/>
          </a:fontRef>
        </p:style>
      </p:cxnSp>
      <p:cxnSp>
        <p:nvCxnSpPr>
          <p:cNvPr id="108" name="Straight Connector 107">
            <a:extLst>
              <a:ext uri="{FF2B5EF4-FFF2-40B4-BE49-F238E27FC236}">
                <a16:creationId xmlns:a16="http://schemas.microsoft.com/office/drawing/2014/main" id="{CF91D4F6-466B-3295-DAFD-C569E10DBEE4}"/>
              </a:ext>
            </a:extLst>
          </p:cNvPr>
          <p:cNvCxnSpPr>
            <a:cxnSpLocks/>
            <a:endCxn id="84" idx="1"/>
          </p:cNvCxnSpPr>
          <p:nvPr/>
        </p:nvCxnSpPr>
        <p:spPr>
          <a:xfrm>
            <a:off x="6680200" y="2631213"/>
            <a:ext cx="1508322" cy="1346722"/>
          </a:xfrm>
          <a:prstGeom prst="line">
            <a:avLst/>
          </a:prstGeom>
        </p:spPr>
        <p:style>
          <a:lnRef idx="2">
            <a:schemeClr val="accent6"/>
          </a:lnRef>
          <a:fillRef idx="0">
            <a:schemeClr val="accent6"/>
          </a:fillRef>
          <a:effectRef idx="1">
            <a:schemeClr val="accent6"/>
          </a:effectRef>
          <a:fontRef idx="minor">
            <a:schemeClr val="tx1"/>
          </a:fontRef>
        </p:style>
      </p:cxnSp>
      <p:cxnSp>
        <p:nvCxnSpPr>
          <p:cNvPr id="111" name="Straight Connector 110">
            <a:extLst>
              <a:ext uri="{FF2B5EF4-FFF2-40B4-BE49-F238E27FC236}">
                <a16:creationId xmlns:a16="http://schemas.microsoft.com/office/drawing/2014/main" id="{9C0BC3C5-974B-B8C2-2A1E-A30A9C085448}"/>
              </a:ext>
            </a:extLst>
          </p:cNvPr>
          <p:cNvCxnSpPr>
            <a:cxnSpLocks/>
            <a:endCxn id="83" idx="2"/>
          </p:cNvCxnSpPr>
          <p:nvPr/>
        </p:nvCxnSpPr>
        <p:spPr>
          <a:xfrm>
            <a:off x="8048672" y="2524258"/>
            <a:ext cx="526139" cy="99923"/>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7793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P spid="14" grpId="0" animBg="1"/>
      <p:bldP spid="36" grpId="0"/>
      <p:bldP spid="83" grpId="0" animBg="1"/>
      <p:bldP spid="84" grpId="0" animBg="1"/>
      <p:bldP spid="85" grpId="0" animBg="1"/>
      <p:bldP spid="9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5684-2E8A-F5BA-D30B-71C16A823496}"/>
              </a:ext>
            </a:extLst>
          </p:cNvPr>
          <p:cNvSpPr>
            <a:spLocks noGrp="1"/>
          </p:cNvSpPr>
          <p:nvPr>
            <p:ph type="title"/>
          </p:nvPr>
        </p:nvSpPr>
        <p:spPr>
          <a:xfrm>
            <a:off x="812743" y="386859"/>
            <a:ext cx="10515600" cy="1325563"/>
          </a:xfrm>
        </p:spPr>
        <p:txBody>
          <a:bodyPr/>
          <a:lstStyle/>
          <a:p>
            <a:r>
              <a:rPr lang="en-GB" dirty="0"/>
              <a:t>Goal: context-aware data utilization</a:t>
            </a:r>
            <a:endParaRPr lang="en-FI" dirty="0"/>
          </a:p>
        </p:txBody>
      </p:sp>
      <p:sp>
        <p:nvSpPr>
          <p:cNvPr id="4" name="Arrow: Right 3">
            <a:extLst>
              <a:ext uri="{FF2B5EF4-FFF2-40B4-BE49-F238E27FC236}">
                <a16:creationId xmlns:a16="http://schemas.microsoft.com/office/drawing/2014/main" id="{398276C2-42AB-32E0-7A77-7770AA3609B7}"/>
              </a:ext>
            </a:extLst>
          </p:cNvPr>
          <p:cNvSpPr/>
          <p:nvPr/>
        </p:nvSpPr>
        <p:spPr>
          <a:xfrm rot="7497315">
            <a:off x="6425327" y="3256761"/>
            <a:ext cx="1855752" cy="369849"/>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5" name="Arrow: Right 4">
            <a:extLst>
              <a:ext uri="{FF2B5EF4-FFF2-40B4-BE49-F238E27FC236}">
                <a16:creationId xmlns:a16="http://schemas.microsoft.com/office/drawing/2014/main" id="{DFA6FE6E-CDFF-067C-85C5-619CA314C7C7}"/>
              </a:ext>
            </a:extLst>
          </p:cNvPr>
          <p:cNvSpPr/>
          <p:nvPr/>
        </p:nvSpPr>
        <p:spPr>
          <a:xfrm rot="5400000">
            <a:off x="5239509" y="3221617"/>
            <a:ext cx="1668319" cy="369849"/>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6" name="Arrow: Right 5">
            <a:extLst>
              <a:ext uri="{FF2B5EF4-FFF2-40B4-BE49-F238E27FC236}">
                <a16:creationId xmlns:a16="http://schemas.microsoft.com/office/drawing/2014/main" id="{F71C61C2-F835-79D6-FEBA-BA963B0E8F08}"/>
              </a:ext>
            </a:extLst>
          </p:cNvPr>
          <p:cNvSpPr/>
          <p:nvPr/>
        </p:nvSpPr>
        <p:spPr>
          <a:xfrm rot="3642452">
            <a:off x="3718449" y="3258161"/>
            <a:ext cx="1804276" cy="369849"/>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grpSp>
        <p:nvGrpSpPr>
          <p:cNvPr id="7" name="Group 6">
            <a:extLst>
              <a:ext uri="{FF2B5EF4-FFF2-40B4-BE49-F238E27FC236}">
                <a16:creationId xmlns:a16="http://schemas.microsoft.com/office/drawing/2014/main" id="{9C93DD6B-7CEB-FD4F-2045-04C37E29D093}"/>
              </a:ext>
            </a:extLst>
          </p:cNvPr>
          <p:cNvGrpSpPr/>
          <p:nvPr/>
        </p:nvGrpSpPr>
        <p:grpSpPr>
          <a:xfrm>
            <a:off x="3427603" y="5513198"/>
            <a:ext cx="5292132" cy="957943"/>
            <a:chOff x="2570702" y="4104751"/>
            <a:chExt cx="3969099" cy="718457"/>
          </a:xfrm>
        </p:grpSpPr>
        <p:sp>
          <p:nvSpPr>
            <p:cNvPr id="8" name="Rectangle 7">
              <a:extLst>
                <a:ext uri="{FF2B5EF4-FFF2-40B4-BE49-F238E27FC236}">
                  <a16:creationId xmlns:a16="http://schemas.microsoft.com/office/drawing/2014/main" id="{D05818AB-DD03-8A75-29D6-E97045C18D06}"/>
                </a:ext>
              </a:extLst>
            </p:cNvPr>
            <p:cNvSpPr/>
            <p:nvPr/>
          </p:nvSpPr>
          <p:spPr>
            <a:xfrm>
              <a:off x="2570702" y="4104751"/>
              <a:ext cx="3969099" cy="718457"/>
            </a:xfrm>
            <a:prstGeom prst="rect">
              <a:avLst/>
            </a:prstGeom>
            <a:ln w="9525"/>
          </p:spPr>
          <p:style>
            <a:lnRef idx="2">
              <a:schemeClr val="accent1"/>
            </a:lnRef>
            <a:fillRef idx="1">
              <a:schemeClr val="lt1"/>
            </a:fillRef>
            <a:effectRef idx="0">
              <a:schemeClr val="accent1"/>
            </a:effectRef>
            <a:fontRef idx="minor">
              <a:schemeClr val="dk1"/>
            </a:fontRef>
          </p:style>
          <p:txBody>
            <a:bodyPr rtlCol="0" anchor="t"/>
            <a:lstStyle/>
            <a:p>
              <a:pPr algn="ctr"/>
              <a:r>
                <a:rPr lang="en-GB" sz="1867" dirty="0"/>
                <a:t>SYSTEMS</a:t>
              </a:r>
              <a:endParaRPr lang="en-FI" sz="1867" dirty="0"/>
            </a:p>
          </p:txBody>
        </p:sp>
        <p:sp>
          <p:nvSpPr>
            <p:cNvPr id="9" name="Cylinder 8">
              <a:extLst>
                <a:ext uri="{FF2B5EF4-FFF2-40B4-BE49-F238E27FC236}">
                  <a16:creationId xmlns:a16="http://schemas.microsoft.com/office/drawing/2014/main" id="{683A7131-CB38-25D5-DAC9-9CFB61E44638}"/>
                </a:ext>
              </a:extLst>
            </p:cNvPr>
            <p:cNvSpPr/>
            <p:nvPr/>
          </p:nvSpPr>
          <p:spPr>
            <a:xfrm>
              <a:off x="3140110"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0" name="Cylinder 9">
              <a:extLst>
                <a:ext uri="{FF2B5EF4-FFF2-40B4-BE49-F238E27FC236}">
                  <a16:creationId xmlns:a16="http://schemas.microsoft.com/office/drawing/2014/main" id="{DCA696C2-9F52-7910-D94D-658FBC7C9A64}"/>
                </a:ext>
              </a:extLst>
            </p:cNvPr>
            <p:cNvSpPr/>
            <p:nvPr/>
          </p:nvSpPr>
          <p:spPr>
            <a:xfrm>
              <a:off x="3655590"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1" name="Cylinder 10">
              <a:extLst>
                <a:ext uri="{FF2B5EF4-FFF2-40B4-BE49-F238E27FC236}">
                  <a16:creationId xmlns:a16="http://schemas.microsoft.com/office/drawing/2014/main" id="{88A19DE9-8708-DA3D-C723-C01EEC2D14AC}"/>
                </a:ext>
              </a:extLst>
            </p:cNvPr>
            <p:cNvSpPr/>
            <p:nvPr/>
          </p:nvSpPr>
          <p:spPr>
            <a:xfrm>
              <a:off x="4171070"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2" name="Cylinder 11">
              <a:extLst>
                <a:ext uri="{FF2B5EF4-FFF2-40B4-BE49-F238E27FC236}">
                  <a16:creationId xmlns:a16="http://schemas.microsoft.com/office/drawing/2014/main" id="{F0E56588-5335-887C-6DA1-B0632EF969A7}"/>
                </a:ext>
              </a:extLst>
            </p:cNvPr>
            <p:cNvSpPr/>
            <p:nvPr/>
          </p:nvSpPr>
          <p:spPr>
            <a:xfrm>
              <a:off x="4686550"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3" name="Cylinder 12">
              <a:extLst>
                <a:ext uri="{FF2B5EF4-FFF2-40B4-BE49-F238E27FC236}">
                  <a16:creationId xmlns:a16="http://schemas.microsoft.com/office/drawing/2014/main" id="{0725545D-6DA6-7731-12A8-8744E076528E}"/>
                </a:ext>
              </a:extLst>
            </p:cNvPr>
            <p:cNvSpPr/>
            <p:nvPr/>
          </p:nvSpPr>
          <p:spPr>
            <a:xfrm>
              <a:off x="5202030"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4" name="Cylinder 13">
              <a:extLst>
                <a:ext uri="{FF2B5EF4-FFF2-40B4-BE49-F238E27FC236}">
                  <a16:creationId xmlns:a16="http://schemas.microsoft.com/office/drawing/2014/main" id="{1E0EF5B6-7532-E1A5-3A47-83E98EF8F533}"/>
                </a:ext>
              </a:extLst>
            </p:cNvPr>
            <p:cNvSpPr/>
            <p:nvPr/>
          </p:nvSpPr>
          <p:spPr>
            <a:xfrm>
              <a:off x="5717511" y="4426297"/>
              <a:ext cx="381837" cy="314012"/>
            </a:xfrm>
            <a:prstGeom prst="ca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grpSp>
      <p:grpSp>
        <p:nvGrpSpPr>
          <p:cNvPr id="15" name="Group 14">
            <a:extLst>
              <a:ext uri="{FF2B5EF4-FFF2-40B4-BE49-F238E27FC236}">
                <a16:creationId xmlns:a16="http://schemas.microsoft.com/office/drawing/2014/main" id="{672E7CB5-B5B9-79E7-0EF0-AA3E002A160D}"/>
              </a:ext>
            </a:extLst>
          </p:cNvPr>
          <p:cNvGrpSpPr/>
          <p:nvPr/>
        </p:nvGrpSpPr>
        <p:grpSpPr>
          <a:xfrm>
            <a:off x="3427603" y="4235103"/>
            <a:ext cx="5292132" cy="957943"/>
            <a:chOff x="2570701" y="3040672"/>
            <a:chExt cx="3969099" cy="718457"/>
          </a:xfrm>
        </p:grpSpPr>
        <p:sp>
          <p:nvSpPr>
            <p:cNvPr id="16" name="Rectangle 15">
              <a:extLst>
                <a:ext uri="{FF2B5EF4-FFF2-40B4-BE49-F238E27FC236}">
                  <a16:creationId xmlns:a16="http://schemas.microsoft.com/office/drawing/2014/main" id="{9F6C7BF9-D9DC-7C92-46CE-FAFE64BCBDE7}"/>
                </a:ext>
              </a:extLst>
            </p:cNvPr>
            <p:cNvSpPr/>
            <p:nvPr/>
          </p:nvSpPr>
          <p:spPr>
            <a:xfrm>
              <a:off x="2570701" y="3040672"/>
              <a:ext cx="3969099" cy="718457"/>
            </a:xfrm>
            <a:prstGeom prst="rect">
              <a:avLst/>
            </a:prstGeom>
            <a:ln w="9525"/>
          </p:spPr>
          <p:style>
            <a:lnRef idx="2">
              <a:schemeClr val="accent1"/>
            </a:lnRef>
            <a:fillRef idx="1">
              <a:schemeClr val="lt1"/>
            </a:fillRef>
            <a:effectRef idx="0">
              <a:schemeClr val="accent1"/>
            </a:effectRef>
            <a:fontRef idx="minor">
              <a:schemeClr val="dk1"/>
            </a:fontRef>
          </p:style>
          <p:txBody>
            <a:bodyPr rtlCol="0" anchor="t"/>
            <a:lstStyle/>
            <a:p>
              <a:pPr algn="ctr"/>
              <a:r>
                <a:rPr lang="en-GB" sz="1867" dirty="0"/>
                <a:t>DATA PRODUCTS</a:t>
              </a:r>
            </a:p>
            <a:p>
              <a:pPr algn="ctr"/>
              <a:endParaRPr lang="en-GB" sz="1333" dirty="0"/>
            </a:p>
            <a:p>
              <a:pPr algn="ctr"/>
              <a:endParaRPr lang="en-GB" sz="1200" dirty="0"/>
            </a:p>
          </p:txBody>
        </p:sp>
        <p:sp>
          <p:nvSpPr>
            <p:cNvPr id="17" name="Cube 16">
              <a:extLst>
                <a:ext uri="{FF2B5EF4-FFF2-40B4-BE49-F238E27FC236}">
                  <a16:creationId xmlns:a16="http://schemas.microsoft.com/office/drawing/2014/main" id="{73C33ED9-F52E-3A89-C34F-E63BFD1F0F6A}"/>
                </a:ext>
              </a:extLst>
            </p:cNvPr>
            <p:cNvSpPr/>
            <p:nvPr/>
          </p:nvSpPr>
          <p:spPr>
            <a:xfrm>
              <a:off x="3376246" y="3310933"/>
              <a:ext cx="291402" cy="251209"/>
            </a:xfrm>
            <a:prstGeom prst="cub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8" name="Cube 17">
              <a:extLst>
                <a:ext uri="{FF2B5EF4-FFF2-40B4-BE49-F238E27FC236}">
                  <a16:creationId xmlns:a16="http://schemas.microsoft.com/office/drawing/2014/main" id="{F78280F6-8E00-F155-0955-25A0CDBE6960}"/>
                </a:ext>
              </a:extLst>
            </p:cNvPr>
            <p:cNvSpPr/>
            <p:nvPr/>
          </p:nvSpPr>
          <p:spPr>
            <a:xfrm>
              <a:off x="3901273" y="3310933"/>
              <a:ext cx="291402" cy="251209"/>
            </a:xfrm>
            <a:prstGeom prst="cub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19" name="Cube 18">
              <a:extLst>
                <a:ext uri="{FF2B5EF4-FFF2-40B4-BE49-F238E27FC236}">
                  <a16:creationId xmlns:a16="http://schemas.microsoft.com/office/drawing/2014/main" id="{6BBC6AAB-211A-F6B8-A917-0F36BD832DD9}"/>
                </a:ext>
              </a:extLst>
            </p:cNvPr>
            <p:cNvSpPr/>
            <p:nvPr/>
          </p:nvSpPr>
          <p:spPr>
            <a:xfrm>
              <a:off x="4426300" y="3310933"/>
              <a:ext cx="291402" cy="251209"/>
            </a:xfrm>
            <a:prstGeom prst="cub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0" name="Cube 19">
              <a:extLst>
                <a:ext uri="{FF2B5EF4-FFF2-40B4-BE49-F238E27FC236}">
                  <a16:creationId xmlns:a16="http://schemas.microsoft.com/office/drawing/2014/main" id="{63AA3E3F-B9A0-2C6C-9D85-85C49439D05F}"/>
                </a:ext>
              </a:extLst>
            </p:cNvPr>
            <p:cNvSpPr/>
            <p:nvPr/>
          </p:nvSpPr>
          <p:spPr>
            <a:xfrm>
              <a:off x="4951327" y="3310933"/>
              <a:ext cx="291402" cy="251209"/>
            </a:xfrm>
            <a:prstGeom prst="cub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1" name="Cube 20">
              <a:extLst>
                <a:ext uri="{FF2B5EF4-FFF2-40B4-BE49-F238E27FC236}">
                  <a16:creationId xmlns:a16="http://schemas.microsoft.com/office/drawing/2014/main" id="{B9910295-6970-E239-EDB4-10D843226AA4}"/>
                </a:ext>
              </a:extLst>
            </p:cNvPr>
            <p:cNvSpPr/>
            <p:nvPr/>
          </p:nvSpPr>
          <p:spPr>
            <a:xfrm>
              <a:off x="5476354" y="3310933"/>
              <a:ext cx="291402" cy="251209"/>
            </a:xfrm>
            <a:prstGeom prst="cub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grpSp>
      <p:grpSp>
        <p:nvGrpSpPr>
          <p:cNvPr id="22" name="Group 21">
            <a:extLst>
              <a:ext uri="{FF2B5EF4-FFF2-40B4-BE49-F238E27FC236}">
                <a16:creationId xmlns:a16="http://schemas.microsoft.com/office/drawing/2014/main" id="{C5E06C8D-4EC5-061E-790C-7F4E6B89F7CA}"/>
              </a:ext>
            </a:extLst>
          </p:cNvPr>
          <p:cNvGrpSpPr/>
          <p:nvPr/>
        </p:nvGrpSpPr>
        <p:grpSpPr>
          <a:xfrm>
            <a:off x="3427603" y="2973478"/>
            <a:ext cx="5292132" cy="957943"/>
            <a:chOff x="2570701" y="1898511"/>
            <a:chExt cx="3969099" cy="718457"/>
          </a:xfrm>
        </p:grpSpPr>
        <p:sp>
          <p:nvSpPr>
            <p:cNvPr id="23" name="Rectangle 22">
              <a:extLst>
                <a:ext uri="{FF2B5EF4-FFF2-40B4-BE49-F238E27FC236}">
                  <a16:creationId xmlns:a16="http://schemas.microsoft.com/office/drawing/2014/main" id="{B6E6DFD9-DE1D-D250-37D2-9FC0A9A6694B}"/>
                </a:ext>
              </a:extLst>
            </p:cNvPr>
            <p:cNvSpPr/>
            <p:nvPr/>
          </p:nvSpPr>
          <p:spPr>
            <a:xfrm>
              <a:off x="2570701" y="1898511"/>
              <a:ext cx="3969099" cy="718457"/>
            </a:xfrm>
            <a:prstGeom prst="rect">
              <a:avLst/>
            </a:prstGeom>
            <a:solidFill>
              <a:schemeClr val="lt1">
                <a:alpha val="80000"/>
              </a:schemeClr>
            </a:solidFill>
            <a:ln w="9525"/>
          </p:spPr>
          <p:style>
            <a:lnRef idx="2">
              <a:schemeClr val="accent1"/>
            </a:lnRef>
            <a:fillRef idx="1">
              <a:schemeClr val="lt1"/>
            </a:fillRef>
            <a:effectRef idx="0">
              <a:schemeClr val="accent1"/>
            </a:effectRef>
            <a:fontRef idx="minor">
              <a:schemeClr val="dk1"/>
            </a:fontRef>
          </p:style>
          <p:txBody>
            <a:bodyPr rtlCol="0" anchor="t"/>
            <a:lstStyle/>
            <a:p>
              <a:pPr algn="ctr"/>
              <a:r>
                <a:rPr lang="en-GB" sz="1867" dirty="0"/>
                <a:t>SEMANTICS</a:t>
              </a:r>
              <a:endParaRPr lang="en-FI" sz="1867" dirty="0"/>
            </a:p>
          </p:txBody>
        </p:sp>
        <p:sp>
          <p:nvSpPr>
            <p:cNvPr id="24" name="Oval 23">
              <a:extLst>
                <a:ext uri="{FF2B5EF4-FFF2-40B4-BE49-F238E27FC236}">
                  <a16:creationId xmlns:a16="http://schemas.microsoft.com/office/drawing/2014/main" id="{9B134BA9-94C4-4083-08B9-ABA2B2C87997}"/>
                </a:ext>
              </a:extLst>
            </p:cNvPr>
            <p:cNvSpPr/>
            <p:nvPr/>
          </p:nvSpPr>
          <p:spPr>
            <a:xfrm>
              <a:off x="2886020" y="2180408"/>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5" name="Oval 24">
              <a:extLst>
                <a:ext uri="{FF2B5EF4-FFF2-40B4-BE49-F238E27FC236}">
                  <a16:creationId xmlns:a16="http://schemas.microsoft.com/office/drawing/2014/main" id="{04522A87-045D-915B-E1BB-C81F276BBB67}"/>
                </a:ext>
              </a:extLst>
            </p:cNvPr>
            <p:cNvSpPr/>
            <p:nvPr/>
          </p:nvSpPr>
          <p:spPr>
            <a:xfrm>
              <a:off x="3591649" y="2357796"/>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6" name="Oval 25">
              <a:extLst>
                <a:ext uri="{FF2B5EF4-FFF2-40B4-BE49-F238E27FC236}">
                  <a16:creationId xmlns:a16="http://schemas.microsoft.com/office/drawing/2014/main" id="{F67CCA58-7480-5CB1-5352-4E048F4DDB50}"/>
                </a:ext>
              </a:extLst>
            </p:cNvPr>
            <p:cNvSpPr/>
            <p:nvPr/>
          </p:nvSpPr>
          <p:spPr>
            <a:xfrm>
              <a:off x="4265702" y="2239157"/>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7" name="Oval 26">
              <a:extLst>
                <a:ext uri="{FF2B5EF4-FFF2-40B4-BE49-F238E27FC236}">
                  <a16:creationId xmlns:a16="http://schemas.microsoft.com/office/drawing/2014/main" id="{096517EE-A1C2-8EB5-1042-9D33142FE81D}"/>
                </a:ext>
              </a:extLst>
            </p:cNvPr>
            <p:cNvSpPr/>
            <p:nvPr/>
          </p:nvSpPr>
          <p:spPr>
            <a:xfrm>
              <a:off x="4875124" y="2357226"/>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8" name="Oval 27">
              <a:extLst>
                <a:ext uri="{FF2B5EF4-FFF2-40B4-BE49-F238E27FC236}">
                  <a16:creationId xmlns:a16="http://schemas.microsoft.com/office/drawing/2014/main" id="{C47CA029-4B81-4070-44D1-CA4A28516359}"/>
                </a:ext>
              </a:extLst>
            </p:cNvPr>
            <p:cNvSpPr/>
            <p:nvPr/>
          </p:nvSpPr>
          <p:spPr>
            <a:xfrm>
              <a:off x="5321022" y="2086974"/>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29" name="Oval 28">
              <a:extLst>
                <a:ext uri="{FF2B5EF4-FFF2-40B4-BE49-F238E27FC236}">
                  <a16:creationId xmlns:a16="http://schemas.microsoft.com/office/drawing/2014/main" id="{11C84950-5423-2306-2CE9-2A1256955905}"/>
                </a:ext>
              </a:extLst>
            </p:cNvPr>
            <p:cNvSpPr/>
            <p:nvPr/>
          </p:nvSpPr>
          <p:spPr>
            <a:xfrm>
              <a:off x="5901553" y="2357225"/>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cxnSp>
          <p:nvCxnSpPr>
            <p:cNvPr id="30" name="Straight Connector 29">
              <a:extLst>
                <a:ext uri="{FF2B5EF4-FFF2-40B4-BE49-F238E27FC236}">
                  <a16:creationId xmlns:a16="http://schemas.microsoft.com/office/drawing/2014/main" id="{E3151E6C-4D92-3C15-2961-492C3164BFC5}"/>
                </a:ext>
              </a:extLst>
            </p:cNvPr>
            <p:cNvCxnSpPr>
              <a:stCxn id="24" idx="5"/>
              <a:endCxn id="25" idx="2"/>
            </p:cNvCxnSpPr>
            <p:nvPr/>
          </p:nvCxnSpPr>
          <p:spPr>
            <a:xfrm>
              <a:off x="3241958" y="2381964"/>
              <a:ext cx="349691" cy="93901"/>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AD77C8D1-EF78-E603-E68A-1D92594CC4D7}"/>
                </a:ext>
              </a:extLst>
            </p:cNvPr>
            <p:cNvCxnSpPr>
              <a:cxnSpLocks/>
              <a:stCxn id="26" idx="2"/>
              <a:endCxn id="25" idx="6"/>
            </p:cNvCxnSpPr>
            <p:nvPr/>
          </p:nvCxnSpPr>
          <p:spPr>
            <a:xfrm flipH="1">
              <a:off x="4008656" y="2357226"/>
              <a:ext cx="257046" cy="118639"/>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01F39A51-E983-AADF-E4D3-2D73E66E2410}"/>
                </a:ext>
              </a:extLst>
            </p:cNvPr>
            <p:cNvCxnSpPr>
              <a:cxnSpLocks/>
              <a:stCxn id="26" idx="7"/>
              <a:endCxn id="28" idx="2"/>
            </p:cNvCxnSpPr>
            <p:nvPr/>
          </p:nvCxnSpPr>
          <p:spPr>
            <a:xfrm flipV="1">
              <a:off x="4621640" y="2205043"/>
              <a:ext cx="699382" cy="68695"/>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FA8C2A7B-FB5B-5E34-1D9A-9EB7E62084EF}"/>
                </a:ext>
              </a:extLst>
            </p:cNvPr>
            <p:cNvCxnSpPr>
              <a:cxnSpLocks/>
              <a:stCxn id="26" idx="5"/>
              <a:endCxn id="27" idx="2"/>
            </p:cNvCxnSpPr>
            <p:nvPr/>
          </p:nvCxnSpPr>
          <p:spPr>
            <a:xfrm>
              <a:off x="4621640" y="2440713"/>
              <a:ext cx="253484" cy="34582"/>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6FE8D096-3DD1-220B-AE60-79A05832CD78}"/>
                </a:ext>
              </a:extLst>
            </p:cNvPr>
            <p:cNvCxnSpPr>
              <a:cxnSpLocks/>
              <a:stCxn id="28" idx="5"/>
              <a:endCxn id="29" idx="1"/>
            </p:cNvCxnSpPr>
            <p:nvPr/>
          </p:nvCxnSpPr>
          <p:spPr>
            <a:xfrm>
              <a:off x="5676960" y="2288530"/>
              <a:ext cx="285662" cy="103276"/>
            </a:xfrm>
            <a:prstGeom prst="line">
              <a:avLst/>
            </a:prstGeom>
          </p:spPr>
          <p:style>
            <a:lnRef idx="1">
              <a:schemeClr val="accent6"/>
            </a:lnRef>
            <a:fillRef idx="0">
              <a:schemeClr val="accent6"/>
            </a:fillRef>
            <a:effectRef idx="0">
              <a:schemeClr val="accent6"/>
            </a:effectRef>
            <a:fontRef idx="minor">
              <a:schemeClr val="tx1"/>
            </a:fontRef>
          </p:style>
        </p:cxnSp>
        <p:sp>
          <p:nvSpPr>
            <p:cNvPr id="35" name="Oval 34">
              <a:extLst>
                <a:ext uri="{FF2B5EF4-FFF2-40B4-BE49-F238E27FC236}">
                  <a16:creationId xmlns:a16="http://schemas.microsoft.com/office/drawing/2014/main" id="{BCE46173-1C45-A122-15EB-3768167D9A3E}"/>
                </a:ext>
              </a:extLst>
            </p:cNvPr>
            <p:cNvSpPr/>
            <p:nvPr/>
          </p:nvSpPr>
          <p:spPr>
            <a:xfrm>
              <a:off x="3393583" y="2027109"/>
              <a:ext cx="417007" cy="236137"/>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cxnSp>
          <p:nvCxnSpPr>
            <p:cNvPr id="36" name="Straight Connector 35">
              <a:extLst>
                <a:ext uri="{FF2B5EF4-FFF2-40B4-BE49-F238E27FC236}">
                  <a16:creationId xmlns:a16="http://schemas.microsoft.com/office/drawing/2014/main" id="{DE2C97D3-B155-4D50-3C0D-ED9B3E0BE0F6}"/>
                </a:ext>
              </a:extLst>
            </p:cNvPr>
            <p:cNvCxnSpPr>
              <a:cxnSpLocks/>
              <a:stCxn id="35" idx="4"/>
              <a:endCxn id="25" idx="1"/>
            </p:cNvCxnSpPr>
            <p:nvPr/>
          </p:nvCxnSpPr>
          <p:spPr>
            <a:xfrm>
              <a:off x="3602087" y="2263246"/>
              <a:ext cx="50631" cy="129131"/>
            </a:xfrm>
            <a:prstGeom prst="line">
              <a:avLst/>
            </a:prstGeom>
          </p:spPr>
          <p:style>
            <a:lnRef idx="1">
              <a:schemeClr val="accent6"/>
            </a:lnRef>
            <a:fillRef idx="0">
              <a:schemeClr val="accent6"/>
            </a:fillRef>
            <a:effectRef idx="0">
              <a:schemeClr val="accent6"/>
            </a:effectRef>
            <a:fontRef idx="minor">
              <a:schemeClr val="tx1"/>
            </a:fontRef>
          </p:style>
        </p:cxnSp>
      </p:grpSp>
      <p:sp>
        <p:nvSpPr>
          <p:cNvPr id="37" name="Rectangle: Rounded Corners 36">
            <a:extLst>
              <a:ext uri="{FF2B5EF4-FFF2-40B4-BE49-F238E27FC236}">
                <a16:creationId xmlns:a16="http://schemas.microsoft.com/office/drawing/2014/main" id="{0707E5A5-1DF2-9D7E-3CFB-41E15710AC03}"/>
              </a:ext>
            </a:extLst>
          </p:cNvPr>
          <p:cNvSpPr/>
          <p:nvPr/>
        </p:nvSpPr>
        <p:spPr>
          <a:xfrm>
            <a:off x="2428545" y="1588399"/>
            <a:ext cx="2162632" cy="8976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AI</a:t>
            </a:r>
            <a:endParaRPr lang="en-FI" sz="2400" dirty="0"/>
          </a:p>
        </p:txBody>
      </p:sp>
      <p:sp>
        <p:nvSpPr>
          <p:cNvPr id="38" name="Rectangle: Rounded Corners 37">
            <a:extLst>
              <a:ext uri="{FF2B5EF4-FFF2-40B4-BE49-F238E27FC236}">
                <a16:creationId xmlns:a16="http://schemas.microsoft.com/office/drawing/2014/main" id="{32C02200-1B5E-70FF-400F-108BF8863734}"/>
              </a:ext>
            </a:extLst>
          </p:cNvPr>
          <p:cNvSpPr/>
          <p:nvPr/>
        </p:nvSpPr>
        <p:spPr>
          <a:xfrm>
            <a:off x="4992352" y="1588399"/>
            <a:ext cx="2162632" cy="8976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Apps</a:t>
            </a:r>
            <a:endParaRPr lang="en-FI" sz="2400" dirty="0"/>
          </a:p>
        </p:txBody>
      </p:sp>
      <p:sp>
        <p:nvSpPr>
          <p:cNvPr id="39" name="Rectangle: Rounded Corners 38">
            <a:extLst>
              <a:ext uri="{FF2B5EF4-FFF2-40B4-BE49-F238E27FC236}">
                <a16:creationId xmlns:a16="http://schemas.microsoft.com/office/drawing/2014/main" id="{76F80992-5A65-B899-C498-9D677778B73D}"/>
              </a:ext>
            </a:extLst>
          </p:cNvPr>
          <p:cNvSpPr/>
          <p:nvPr/>
        </p:nvSpPr>
        <p:spPr>
          <a:xfrm>
            <a:off x="7553823" y="1588399"/>
            <a:ext cx="2162632" cy="89765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dirty="0"/>
              <a:t>Humans</a:t>
            </a:r>
            <a:endParaRPr lang="en-FI" sz="2400" dirty="0"/>
          </a:p>
        </p:txBody>
      </p:sp>
      <p:sp>
        <p:nvSpPr>
          <p:cNvPr id="40" name="Arrow: Up-Down 39">
            <a:extLst>
              <a:ext uri="{FF2B5EF4-FFF2-40B4-BE49-F238E27FC236}">
                <a16:creationId xmlns:a16="http://schemas.microsoft.com/office/drawing/2014/main" id="{95E7C11C-4418-BFF1-6BDA-7C4EF564435F}"/>
              </a:ext>
            </a:extLst>
          </p:cNvPr>
          <p:cNvSpPr/>
          <p:nvPr/>
        </p:nvSpPr>
        <p:spPr>
          <a:xfrm>
            <a:off x="4050099" y="5126897"/>
            <a:ext cx="341879" cy="452452"/>
          </a:xfrm>
          <a:prstGeom prst="up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41" name="TextBox 40">
            <a:extLst>
              <a:ext uri="{FF2B5EF4-FFF2-40B4-BE49-F238E27FC236}">
                <a16:creationId xmlns:a16="http://schemas.microsoft.com/office/drawing/2014/main" id="{500564F6-839D-C947-FD6F-7B5BE64D79D7}"/>
              </a:ext>
            </a:extLst>
          </p:cNvPr>
          <p:cNvSpPr txBox="1"/>
          <p:nvPr/>
        </p:nvSpPr>
        <p:spPr>
          <a:xfrm>
            <a:off x="606920" y="5786983"/>
            <a:ext cx="2657571" cy="379656"/>
          </a:xfrm>
          <a:prstGeom prst="rect">
            <a:avLst/>
          </a:prstGeom>
          <a:noFill/>
        </p:spPr>
        <p:txBody>
          <a:bodyPr wrap="square" rtlCol="0">
            <a:spAutoFit/>
          </a:bodyPr>
          <a:lstStyle/>
          <a:p>
            <a:pPr algn="r"/>
            <a:r>
              <a:rPr lang="en-GB" sz="1867" dirty="0"/>
              <a:t>Operational data</a:t>
            </a:r>
            <a:endParaRPr lang="en-FI" sz="1867" dirty="0"/>
          </a:p>
        </p:txBody>
      </p:sp>
      <p:sp>
        <p:nvSpPr>
          <p:cNvPr id="42" name="TextBox 41">
            <a:extLst>
              <a:ext uri="{FF2B5EF4-FFF2-40B4-BE49-F238E27FC236}">
                <a16:creationId xmlns:a16="http://schemas.microsoft.com/office/drawing/2014/main" id="{DF799E01-494F-3548-85B4-1757C709B183}"/>
              </a:ext>
            </a:extLst>
          </p:cNvPr>
          <p:cNvSpPr txBox="1"/>
          <p:nvPr/>
        </p:nvSpPr>
        <p:spPr>
          <a:xfrm>
            <a:off x="606920" y="4508889"/>
            <a:ext cx="2657571" cy="379656"/>
          </a:xfrm>
          <a:prstGeom prst="rect">
            <a:avLst/>
          </a:prstGeom>
          <a:noFill/>
        </p:spPr>
        <p:txBody>
          <a:bodyPr wrap="square" rtlCol="0">
            <a:spAutoFit/>
          </a:bodyPr>
          <a:lstStyle/>
          <a:p>
            <a:pPr algn="r"/>
            <a:r>
              <a:rPr lang="en-GB" sz="1867" dirty="0"/>
              <a:t>Data sharing &amp; reuse</a:t>
            </a:r>
            <a:endParaRPr lang="en-FI" sz="1867" dirty="0"/>
          </a:p>
        </p:txBody>
      </p:sp>
      <p:sp>
        <p:nvSpPr>
          <p:cNvPr id="43" name="TextBox 42">
            <a:extLst>
              <a:ext uri="{FF2B5EF4-FFF2-40B4-BE49-F238E27FC236}">
                <a16:creationId xmlns:a16="http://schemas.microsoft.com/office/drawing/2014/main" id="{4DA25A83-6D22-BF7B-BC05-1704870E065B}"/>
              </a:ext>
            </a:extLst>
          </p:cNvPr>
          <p:cNvSpPr txBox="1"/>
          <p:nvPr/>
        </p:nvSpPr>
        <p:spPr>
          <a:xfrm>
            <a:off x="606920" y="3253820"/>
            <a:ext cx="2657571" cy="379656"/>
          </a:xfrm>
          <a:prstGeom prst="rect">
            <a:avLst/>
          </a:prstGeom>
          <a:noFill/>
        </p:spPr>
        <p:txBody>
          <a:bodyPr wrap="square" rtlCol="0">
            <a:spAutoFit/>
          </a:bodyPr>
          <a:lstStyle/>
          <a:p>
            <a:pPr algn="r"/>
            <a:r>
              <a:rPr lang="en-GB" sz="1867" dirty="0"/>
              <a:t>Business context</a:t>
            </a:r>
            <a:endParaRPr lang="en-FI" sz="1867" dirty="0"/>
          </a:p>
        </p:txBody>
      </p:sp>
      <p:sp>
        <p:nvSpPr>
          <p:cNvPr id="44" name="Right Brace 43">
            <a:extLst>
              <a:ext uri="{FF2B5EF4-FFF2-40B4-BE49-F238E27FC236}">
                <a16:creationId xmlns:a16="http://schemas.microsoft.com/office/drawing/2014/main" id="{98DF08BC-68EA-D8F8-56FA-7A38A9FE8AB9}"/>
              </a:ext>
            </a:extLst>
          </p:cNvPr>
          <p:cNvSpPr/>
          <p:nvPr/>
        </p:nvSpPr>
        <p:spPr>
          <a:xfrm>
            <a:off x="8801270" y="4235104"/>
            <a:ext cx="502417" cy="2236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sz="2400"/>
          </a:p>
        </p:txBody>
      </p:sp>
      <p:sp>
        <p:nvSpPr>
          <p:cNvPr id="45" name="TextBox 44">
            <a:extLst>
              <a:ext uri="{FF2B5EF4-FFF2-40B4-BE49-F238E27FC236}">
                <a16:creationId xmlns:a16="http://schemas.microsoft.com/office/drawing/2014/main" id="{C2EB4C17-295B-9801-B299-874A00BDEE5E}"/>
              </a:ext>
            </a:extLst>
          </p:cNvPr>
          <p:cNvSpPr txBox="1"/>
          <p:nvPr/>
        </p:nvSpPr>
        <p:spPr>
          <a:xfrm>
            <a:off x="9303686" y="5148433"/>
            <a:ext cx="1868993" cy="379656"/>
          </a:xfrm>
          <a:prstGeom prst="rect">
            <a:avLst/>
          </a:prstGeom>
          <a:noFill/>
        </p:spPr>
        <p:txBody>
          <a:bodyPr wrap="square" rtlCol="0">
            <a:spAutoFit/>
          </a:bodyPr>
          <a:lstStyle/>
          <a:p>
            <a:r>
              <a:rPr lang="en-GB" sz="1867" dirty="0"/>
              <a:t>Data Plane</a:t>
            </a:r>
            <a:endParaRPr lang="en-FI" sz="1867" dirty="0"/>
          </a:p>
        </p:txBody>
      </p:sp>
      <p:sp>
        <p:nvSpPr>
          <p:cNvPr id="46" name="Right Brace 45">
            <a:extLst>
              <a:ext uri="{FF2B5EF4-FFF2-40B4-BE49-F238E27FC236}">
                <a16:creationId xmlns:a16="http://schemas.microsoft.com/office/drawing/2014/main" id="{3917C0B9-704A-5CF4-8C99-67723B80EA94}"/>
              </a:ext>
            </a:extLst>
          </p:cNvPr>
          <p:cNvSpPr/>
          <p:nvPr/>
        </p:nvSpPr>
        <p:spPr>
          <a:xfrm>
            <a:off x="8808258" y="2973478"/>
            <a:ext cx="502417" cy="9579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sz="2400"/>
          </a:p>
        </p:txBody>
      </p:sp>
      <p:sp>
        <p:nvSpPr>
          <p:cNvPr id="47" name="TextBox 46">
            <a:extLst>
              <a:ext uri="{FF2B5EF4-FFF2-40B4-BE49-F238E27FC236}">
                <a16:creationId xmlns:a16="http://schemas.microsoft.com/office/drawing/2014/main" id="{6BC9D5CC-9215-4034-ED83-C2357E558498}"/>
              </a:ext>
            </a:extLst>
          </p:cNvPr>
          <p:cNvSpPr txBox="1"/>
          <p:nvPr/>
        </p:nvSpPr>
        <p:spPr>
          <a:xfrm>
            <a:off x="9303686" y="3126302"/>
            <a:ext cx="1868993" cy="666977"/>
          </a:xfrm>
          <a:prstGeom prst="rect">
            <a:avLst/>
          </a:prstGeom>
          <a:noFill/>
        </p:spPr>
        <p:txBody>
          <a:bodyPr wrap="square" rtlCol="0">
            <a:spAutoFit/>
          </a:bodyPr>
          <a:lstStyle/>
          <a:p>
            <a:r>
              <a:rPr lang="en-GB" sz="1867" dirty="0"/>
              <a:t>Knowledge Plane</a:t>
            </a:r>
            <a:endParaRPr lang="en-FI" sz="1867" dirty="0"/>
          </a:p>
        </p:txBody>
      </p:sp>
      <p:sp>
        <p:nvSpPr>
          <p:cNvPr id="48" name="Arrow: Up-Down 47">
            <a:extLst>
              <a:ext uri="{FF2B5EF4-FFF2-40B4-BE49-F238E27FC236}">
                <a16:creationId xmlns:a16="http://schemas.microsoft.com/office/drawing/2014/main" id="{739B91FE-4142-3FCE-F48E-BC04353E01B9}"/>
              </a:ext>
            </a:extLst>
          </p:cNvPr>
          <p:cNvSpPr/>
          <p:nvPr/>
        </p:nvSpPr>
        <p:spPr>
          <a:xfrm>
            <a:off x="4050099" y="3856337"/>
            <a:ext cx="341879" cy="452452"/>
          </a:xfrm>
          <a:prstGeom prst="up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sz="2400"/>
          </a:p>
        </p:txBody>
      </p:sp>
      <p:sp>
        <p:nvSpPr>
          <p:cNvPr id="49" name="TextBox 48">
            <a:extLst>
              <a:ext uri="{FF2B5EF4-FFF2-40B4-BE49-F238E27FC236}">
                <a16:creationId xmlns:a16="http://schemas.microsoft.com/office/drawing/2014/main" id="{6D78B7D3-DEB2-517A-69C2-ACAA994D5EDC}"/>
              </a:ext>
            </a:extLst>
          </p:cNvPr>
          <p:cNvSpPr txBox="1"/>
          <p:nvPr/>
        </p:nvSpPr>
        <p:spPr>
          <a:xfrm>
            <a:off x="860120" y="3908155"/>
            <a:ext cx="3180021" cy="318100"/>
          </a:xfrm>
          <a:prstGeom prst="rect">
            <a:avLst/>
          </a:prstGeom>
          <a:noFill/>
        </p:spPr>
        <p:txBody>
          <a:bodyPr wrap="square" rtlCol="0">
            <a:spAutoFit/>
          </a:bodyPr>
          <a:lstStyle/>
          <a:p>
            <a:pPr algn="r"/>
            <a:r>
              <a:rPr lang="en-GB" sz="1467" dirty="0">
                <a:solidFill>
                  <a:schemeClr val="accent6"/>
                </a:solidFill>
              </a:rPr>
              <a:t>Data-to-meaning mapping</a:t>
            </a:r>
            <a:endParaRPr lang="en-FI" sz="1467" dirty="0">
              <a:solidFill>
                <a:schemeClr val="accent6"/>
              </a:solidFill>
            </a:endParaRPr>
          </a:p>
        </p:txBody>
      </p:sp>
      <p:sp>
        <p:nvSpPr>
          <p:cNvPr id="50" name="TextBox 49">
            <a:extLst>
              <a:ext uri="{FF2B5EF4-FFF2-40B4-BE49-F238E27FC236}">
                <a16:creationId xmlns:a16="http://schemas.microsoft.com/office/drawing/2014/main" id="{2579D471-ED27-8114-2CA8-3BD083FCC4F0}"/>
              </a:ext>
            </a:extLst>
          </p:cNvPr>
          <p:cNvSpPr txBox="1"/>
          <p:nvPr/>
        </p:nvSpPr>
        <p:spPr>
          <a:xfrm>
            <a:off x="850760" y="5178715"/>
            <a:ext cx="3180021" cy="318100"/>
          </a:xfrm>
          <a:prstGeom prst="rect">
            <a:avLst/>
          </a:prstGeom>
          <a:noFill/>
        </p:spPr>
        <p:txBody>
          <a:bodyPr wrap="square" rtlCol="0">
            <a:spAutoFit/>
          </a:bodyPr>
          <a:lstStyle/>
          <a:p>
            <a:pPr algn="r"/>
            <a:r>
              <a:rPr lang="en-GB" sz="1467" dirty="0">
                <a:solidFill>
                  <a:schemeClr val="accent1"/>
                </a:solidFill>
              </a:rPr>
              <a:t>Source-to-target mapping</a:t>
            </a:r>
            <a:endParaRPr lang="en-FI" sz="1467" dirty="0">
              <a:solidFill>
                <a:schemeClr val="accent1"/>
              </a:solidFill>
            </a:endParaRPr>
          </a:p>
        </p:txBody>
      </p:sp>
      <p:sp>
        <p:nvSpPr>
          <p:cNvPr id="52" name="Arrow: Left 51">
            <a:extLst>
              <a:ext uri="{FF2B5EF4-FFF2-40B4-BE49-F238E27FC236}">
                <a16:creationId xmlns:a16="http://schemas.microsoft.com/office/drawing/2014/main" id="{D3DBA4E5-CB86-E54E-5CAB-FE9D3B9A4FB3}"/>
              </a:ext>
            </a:extLst>
          </p:cNvPr>
          <p:cNvSpPr/>
          <p:nvPr/>
        </p:nvSpPr>
        <p:spPr>
          <a:xfrm rot="1563183">
            <a:off x="8523011" y="3710409"/>
            <a:ext cx="1746942" cy="495719"/>
          </a:xfrm>
          <a:prstGeom prst="leftArrow">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67" dirty="0"/>
              <a:t>DISCOVERY</a:t>
            </a:r>
            <a:endParaRPr lang="en-FI" sz="1867" dirty="0"/>
          </a:p>
        </p:txBody>
      </p:sp>
      <p:sp>
        <p:nvSpPr>
          <p:cNvPr id="53" name="Arrow: Left 52">
            <a:extLst>
              <a:ext uri="{FF2B5EF4-FFF2-40B4-BE49-F238E27FC236}">
                <a16:creationId xmlns:a16="http://schemas.microsoft.com/office/drawing/2014/main" id="{934A371B-CF16-D725-5271-0ACEF40FCF6E}"/>
              </a:ext>
            </a:extLst>
          </p:cNvPr>
          <p:cNvSpPr/>
          <p:nvPr/>
        </p:nvSpPr>
        <p:spPr>
          <a:xfrm rot="21215710">
            <a:off x="8465751" y="4542376"/>
            <a:ext cx="1746942" cy="495719"/>
          </a:xfrm>
          <a:prstGeom prst="leftArrow">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67" dirty="0"/>
              <a:t>DESIGN</a:t>
            </a:r>
            <a:endParaRPr lang="en-FI" sz="1867" dirty="0"/>
          </a:p>
        </p:txBody>
      </p:sp>
      <p:sp>
        <p:nvSpPr>
          <p:cNvPr id="54" name="Oval 53">
            <a:extLst>
              <a:ext uri="{FF2B5EF4-FFF2-40B4-BE49-F238E27FC236}">
                <a16:creationId xmlns:a16="http://schemas.microsoft.com/office/drawing/2014/main" id="{A270CFAD-6F55-FD92-A60E-B006F362897D}"/>
              </a:ext>
            </a:extLst>
          </p:cNvPr>
          <p:cNvSpPr/>
          <p:nvPr/>
        </p:nvSpPr>
        <p:spPr>
          <a:xfrm>
            <a:off x="9906149" y="4067205"/>
            <a:ext cx="1876542" cy="951245"/>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867" dirty="0"/>
              <a:t>Data Modeling</a:t>
            </a:r>
            <a:endParaRPr lang="en-FI" sz="1867" dirty="0"/>
          </a:p>
        </p:txBody>
      </p:sp>
    </p:spTree>
    <p:extLst>
      <p:ext uri="{BB962C8B-B14F-4D97-AF65-F5344CB8AC3E}">
        <p14:creationId xmlns:p14="http://schemas.microsoft.com/office/powerpoint/2010/main" val="244491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47" grpId="0"/>
      <p:bldP spid="48" grpId="0" animBg="1"/>
      <p:bldP spid="49" grpId="0"/>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DE76C91A-F3B1-CD30-BDD6-52898DF5478F}"/>
              </a:ext>
            </a:extLst>
          </p:cNvPr>
          <p:cNvSpPr/>
          <p:nvPr/>
        </p:nvSpPr>
        <p:spPr>
          <a:xfrm>
            <a:off x="4022725" y="2543771"/>
            <a:ext cx="2279650" cy="185935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solidFill>
                  <a:prstClr val="white"/>
                </a:solidFill>
                <a:latin typeface="Aptos" panose="02110004020202020204"/>
              </a:rPr>
              <a:t>Domain</a:t>
            </a:r>
            <a:endParaRPr lang="en-FI" sz="2000" dirty="0">
              <a:solidFill>
                <a:prstClr val="white"/>
              </a:solidFill>
              <a:latin typeface="Aptos" panose="02110004020202020204"/>
            </a:endParaRPr>
          </a:p>
        </p:txBody>
      </p:sp>
      <p:sp>
        <p:nvSpPr>
          <p:cNvPr id="28" name="Rectangle: Rounded Corners 27">
            <a:extLst>
              <a:ext uri="{FF2B5EF4-FFF2-40B4-BE49-F238E27FC236}">
                <a16:creationId xmlns:a16="http://schemas.microsoft.com/office/drawing/2014/main" id="{3EDE7520-629E-BEF6-B7E0-B0F8A567FBD5}"/>
              </a:ext>
            </a:extLst>
          </p:cNvPr>
          <p:cNvSpPr/>
          <p:nvPr/>
        </p:nvSpPr>
        <p:spPr>
          <a:xfrm>
            <a:off x="8521700" y="3855444"/>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prstClr val="white"/>
              </a:solidFill>
              <a:latin typeface="Aptos" panose="02110004020202020204"/>
            </a:endParaRPr>
          </a:p>
        </p:txBody>
      </p:sp>
      <p:sp>
        <p:nvSpPr>
          <p:cNvPr id="25" name="Rectangle: Rounded Corners 24">
            <a:extLst>
              <a:ext uri="{FF2B5EF4-FFF2-40B4-BE49-F238E27FC236}">
                <a16:creationId xmlns:a16="http://schemas.microsoft.com/office/drawing/2014/main" id="{ED416AE5-E881-F959-80E9-7F14187830A5}"/>
              </a:ext>
            </a:extLst>
          </p:cNvPr>
          <p:cNvSpPr/>
          <p:nvPr/>
        </p:nvSpPr>
        <p:spPr>
          <a:xfrm>
            <a:off x="8521700" y="1754982"/>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prstClr val="white"/>
              </a:solidFill>
              <a:latin typeface="Aptos" panose="02110004020202020204"/>
            </a:endParaRPr>
          </a:p>
        </p:txBody>
      </p:sp>
      <p:sp>
        <p:nvSpPr>
          <p:cNvPr id="9" name="Rectangle: Rounded Corners 8">
            <a:extLst>
              <a:ext uri="{FF2B5EF4-FFF2-40B4-BE49-F238E27FC236}">
                <a16:creationId xmlns:a16="http://schemas.microsoft.com/office/drawing/2014/main" id="{FFBA44EE-A406-F006-6DFA-626A07C08062}"/>
              </a:ext>
            </a:extLst>
          </p:cNvPr>
          <p:cNvSpPr/>
          <p:nvPr/>
        </p:nvSpPr>
        <p:spPr>
          <a:xfrm>
            <a:off x="1257300" y="3900688"/>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prstClr val="white"/>
              </a:solidFill>
              <a:latin typeface="Aptos" panose="02110004020202020204"/>
            </a:endParaRPr>
          </a:p>
        </p:txBody>
      </p:sp>
      <p:sp>
        <p:nvSpPr>
          <p:cNvPr id="3" name="Rectangle: Rounded Corners 2">
            <a:extLst>
              <a:ext uri="{FF2B5EF4-FFF2-40B4-BE49-F238E27FC236}">
                <a16:creationId xmlns:a16="http://schemas.microsoft.com/office/drawing/2014/main" id="{F291F13C-18AC-BD1D-EB91-715823BF8CD1}"/>
              </a:ext>
            </a:extLst>
          </p:cNvPr>
          <p:cNvSpPr/>
          <p:nvPr/>
        </p:nvSpPr>
        <p:spPr>
          <a:xfrm>
            <a:off x="1257300" y="1870276"/>
            <a:ext cx="1143000" cy="1038224"/>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prstClr val="white"/>
              </a:solidFill>
              <a:latin typeface="Aptos" panose="02110004020202020204"/>
            </a:endParaRPr>
          </a:p>
        </p:txBody>
      </p:sp>
      <p:sp>
        <p:nvSpPr>
          <p:cNvPr id="2" name="Title 1">
            <a:extLst>
              <a:ext uri="{FF2B5EF4-FFF2-40B4-BE49-F238E27FC236}">
                <a16:creationId xmlns:a16="http://schemas.microsoft.com/office/drawing/2014/main" id="{B2B75B4B-70BA-8FAE-CC3D-CFDCF5CA001F}"/>
              </a:ext>
            </a:extLst>
          </p:cNvPr>
          <p:cNvSpPr>
            <a:spLocks noGrp="1"/>
          </p:cNvSpPr>
          <p:nvPr>
            <p:ph type="title"/>
          </p:nvPr>
        </p:nvSpPr>
        <p:spPr/>
        <p:txBody>
          <a:bodyPr/>
          <a:lstStyle/>
          <a:p>
            <a:r>
              <a:rPr lang="en-US" dirty="0"/>
              <a:t>Data Mesh in a nutshell</a:t>
            </a:r>
          </a:p>
        </p:txBody>
      </p:sp>
      <p:sp>
        <p:nvSpPr>
          <p:cNvPr id="10" name="Rectangle: Rounded Corners 9">
            <a:extLst>
              <a:ext uri="{FF2B5EF4-FFF2-40B4-BE49-F238E27FC236}">
                <a16:creationId xmlns:a16="http://schemas.microsoft.com/office/drawing/2014/main" id="{D2A849C9-1C1B-5DB2-34BC-D08C26B6C68D}"/>
              </a:ext>
            </a:extLst>
          </p:cNvPr>
          <p:cNvSpPr/>
          <p:nvPr/>
        </p:nvSpPr>
        <p:spPr>
          <a:xfrm>
            <a:off x="5638800" y="2914650"/>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1" name="Rectangle: Rounded Corners 10">
            <a:extLst>
              <a:ext uri="{FF2B5EF4-FFF2-40B4-BE49-F238E27FC236}">
                <a16:creationId xmlns:a16="http://schemas.microsoft.com/office/drawing/2014/main" id="{5C7F2E19-61C6-A3E4-A1C6-1ABCE4FE1689}"/>
              </a:ext>
            </a:extLst>
          </p:cNvPr>
          <p:cNvSpPr/>
          <p:nvPr/>
        </p:nvSpPr>
        <p:spPr>
          <a:xfrm>
            <a:off x="5638800" y="3302000"/>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2" name="Rectangle: Rounded Corners 11">
            <a:extLst>
              <a:ext uri="{FF2B5EF4-FFF2-40B4-BE49-F238E27FC236}">
                <a16:creationId xmlns:a16="http://schemas.microsoft.com/office/drawing/2014/main" id="{D9B79B99-A969-C1F3-10E4-7D68915F4629}"/>
              </a:ext>
            </a:extLst>
          </p:cNvPr>
          <p:cNvSpPr/>
          <p:nvPr/>
        </p:nvSpPr>
        <p:spPr>
          <a:xfrm>
            <a:off x="5638800" y="3689350"/>
            <a:ext cx="1403350" cy="3556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Data Product</a:t>
            </a:r>
          </a:p>
        </p:txBody>
      </p:sp>
      <p:sp>
        <p:nvSpPr>
          <p:cNvPr id="13" name="Rectangle: Rounded Corners 12">
            <a:extLst>
              <a:ext uri="{FF2B5EF4-FFF2-40B4-BE49-F238E27FC236}">
                <a16:creationId xmlns:a16="http://schemas.microsoft.com/office/drawing/2014/main" id="{58DC5CD6-0996-7FAD-2A48-78874270E6FB}"/>
              </a:ext>
            </a:extLst>
          </p:cNvPr>
          <p:cNvSpPr/>
          <p:nvPr/>
        </p:nvSpPr>
        <p:spPr>
          <a:xfrm>
            <a:off x="9378950" y="1956594"/>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9E6748E2-626F-F7F9-689A-35E8F5677CED}"/>
              </a:ext>
            </a:extLst>
          </p:cNvPr>
          <p:cNvSpPr/>
          <p:nvPr/>
        </p:nvSpPr>
        <p:spPr>
          <a:xfrm>
            <a:off x="9378950" y="2185194"/>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4CB8D9EC-1949-A390-020E-423099C9CD4F}"/>
              </a:ext>
            </a:extLst>
          </p:cNvPr>
          <p:cNvSpPr/>
          <p:nvPr/>
        </p:nvSpPr>
        <p:spPr>
          <a:xfrm>
            <a:off x="9378950" y="2424113"/>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EFD35B4E-79C7-3112-6D9D-FA38021D69EA}"/>
              </a:ext>
            </a:extLst>
          </p:cNvPr>
          <p:cNvSpPr/>
          <p:nvPr/>
        </p:nvSpPr>
        <p:spPr>
          <a:xfrm>
            <a:off x="9436100" y="4078288"/>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7" name="Rectangle: Rounded Corners 16">
            <a:extLst>
              <a:ext uri="{FF2B5EF4-FFF2-40B4-BE49-F238E27FC236}">
                <a16:creationId xmlns:a16="http://schemas.microsoft.com/office/drawing/2014/main" id="{A6133FD4-DE04-850D-1E53-1FC7E6001385}"/>
              </a:ext>
            </a:extLst>
          </p:cNvPr>
          <p:cNvSpPr/>
          <p:nvPr/>
        </p:nvSpPr>
        <p:spPr>
          <a:xfrm>
            <a:off x="9436100" y="4306888"/>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E9200612-219F-C647-2475-59D7CED67A32}"/>
              </a:ext>
            </a:extLst>
          </p:cNvPr>
          <p:cNvSpPr/>
          <p:nvPr/>
        </p:nvSpPr>
        <p:spPr>
          <a:xfrm>
            <a:off x="9436100" y="4545807"/>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19" name="Rectangle: Rounded Corners 18">
            <a:extLst>
              <a:ext uri="{FF2B5EF4-FFF2-40B4-BE49-F238E27FC236}">
                <a16:creationId xmlns:a16="http://schemas.microsoft.com/office/drawing/2014/main" id="{79155292-176C-0712-6536-F0A4E6401EA0}"/>
              </a:ext>
            </a:extLst>
          </p:cNvPr>
          <p:cNvSpPr/>
          <p:nvPr/>
        </p:nvSpPr>
        <p:spPr>
          <a:xfrm>
            <a:off x="2098675" y="206136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4091C247-8FCB-4DD0-C3CF-4530B362626D}"/>
              </a:ext>
            </a:extLst>
          </p:cNvPr>
          <p:cNvSpPr/>
          <p:nvPr/>
        </p:nvSpPr>
        <p:spPr>
          <a:xfrm>
            <a:off x="2098675" y="2289969"/>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21" name="Rectangle: Rounded Corners 20">
            <a:extLst>
              <a:ext uri="{FF2B5EF4-FFF2-40B4-BE49-F238E27FC236}">
                <a16:creationId xmlns:a16="http://schemas.microsoft.com/office/drawing/2014/main" id="{D1CAE481-14EB-FA43-DFB1-1CC53760A2E7}"/>
              </a:ext>
            </a:extLst>
          </p:cNvPr>
          <p:cNvSpPr/>
          <p:nvPr/>
        </p:nvSpPr>
        <p:spPr>
          <a:xfrm>
            <a:off x="2098675" y="2528888"/>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50551F39-6794-B1FE-5964-ACE9329B582D}"/>
              </a:ext>
            </a:extLst>
          </p:cNvPr>
          <p:cNvSpPr/>
          <p:nvPr/>
        </p:nvSpPr>
        <p:spPr>
          <a:xfrm>
            <a:off x="2057400" y="4112022"/>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001DC70D-DDD0-BFDC-311A-E163D31D25C9}"/>
              </a:ext>
            </a:extLst>
          </p:cNvPr>
          <p:cNvSpPr/>
          <p:nvPr/>
        </p:nvSpPr>
        <p:spPr>
          <a:xfrm>
            <a:off x="2057400" y="4340622"/>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4AFF56C2-36BB-B611-AA56-083A4F1FDEB1}"/>
              </a:ext>
            </a:extLst>
          </p:cNvPr>
          <p:cNvSpPr/>
          <p:nvPr/>
        </p:nvSpPr>
        <p:spPr>
          <a:xfrm>
            <a:off x="2057400" y="4579541"/>
            <a:ext cx="774700" cy="2095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dirty="0">
              <a:ln>
                <a:noFill/>
              </a:ln>
              <a:solidFill>
                <a:prstClr val="white"/>
              </a:solidFill>
              <a:effectLst/>
              <a:uLnTx/>
              <a:uFillTx/>
              <a:latin typeface="Aptos" panose="02110004020202020204"/>
              <a:ea typeface="+mn-ea"/>
              <a:cs typeface="+mn-cs"/>
            </a:endParaRPr>
          </a:p>
        </p:txBody>
      </p:sp>
      <p:cxnSp>
        <p:nvCxnSpPr>
          <p:cNvPr id="26" name="Straight Connector 25">
            <a:extLst>
              <a:ext uri="{FF2B5EF4-FFF2-40B4-BE49-F238E27FC236}">
                <a16:creationId xmlns:a16="http://schemas.microsoft.com/office/drawing/2014/main" id="{114809DC-7635-7182-E3BC-DE67530AECFB}"/>
              </a:ext>
            </a:extLst>
          </p:cNvPr>
          <p:cNvCxnSpPr>
            <a:cxnSpLocks/>
            <a:stCxn id="20" idx="3"/>
          </p:cNvCxnSpPr>
          <p:nvPr/>
        </p:nvCxnSpPr>
        <p:spPr>
          <a:xfrm>
            <a:off x="2873375" y="2394744"/>
            <a:ext cx="1165225" cy="1078706"/>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id="{95302181-729C-F613-464E-D43CE611AC90}"/>
              </a:ext>
            </a:extLst>
          </p:cNvPr>
          <p:cNvCxnSpPr>
            <a:cxnSpLocks/>
            <a:stCxn id="23" idx="3"/>
          </p:cNvCxnSpPr>
          <p:nvPr/>
        </p:nvCxnSpPr>
        <p:spPr>
          <a:xfrm flipV="1">
            <a:off x="2832100" y="3473450"/>
            <a:ext cx="1206500" cy="971947"/>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6D46C266-2F17-03C3-38FE-8283F7643B70}"/>
              </a:ext>
            </a:extLst>
          </p:cNvPr>
          <p:cNvCxnSpPr>
            <a:cxnSpLocks/>
            <a:stCxn id="10" idx="3"/>
          </p:cNvCxnSpPr>
          <p:nvPr/>
        </p:nvCxnSpPr>
        <p:spPr>
          <a:xfrm flipV="1">
            <a:off x="7042150" y="2283619"/>
            <a:ext cx="1479550" cy="808831"/>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id="{99A27311-87B6-C0C5-B6FB-FC1B1DC22373}"/>
              </a:ext>
            </a:extLst>
          </p:cNvPr>
          <p:cNvCxnSpPr>
            <a:cxnSpLocks/>
            <a:stCxn id="12" idx="3"/>
            <a:endCxn id="28" idx="1"/>
          </p:cNvCxnSpPr>
          <p:nvPr/>
        </p:nvCxnSpPr>
        <p:spPr>
          <a:xfrm>
            <a:off x="7042150" y="3867150"/>
            <a:ext cx="1479550" cy="507406"/>
          </a:xfrm>
          <a:prstGeom prst="line">
            <a:avLst/>
          </a:prstGeom>
          <a:ln w="12700">
            <a:solidFill>
              <a:schemeClr val="accent1"/>
            </a:solidFill>
          </a:ln>
        </p:spPr>
        <p:style>
          <a:lnRef idx="2">
            <a:schemeClr val="accent4"/>
          </a:lnRef>
          <a:fillRef idx="0">
            <a:schemeClr val="accent4"/>
          </a:fillRef>
          <a:effectRef idx="1">
            <a:schemeClr val="accent4"/>
          </a:effectRef>
          <a:fontRef idx="minor">
            <a:schemeClr val="tx1"/>
          </a:fontRef>
        </p:style>
      </p:cxnSp>
      <p:sp>
        <p:nvSpPr>
          <p:cNvPr id="37" name="Rectangle: Rounded Corners 36">
            <a:extLst>
              <a:ext uri="{FF2B5EF4-FFF2-40B4-BE49-F238E27FC236}">
                <a16:creationId xmlns:a16="http://schemas.microsoft.com/office/drawing/2014/main" id="{F55BA80E-8296-0034-1B49-45FF78A485B7}"/>
              </a:ext>
            </a:extLst>
          </p:cNvPr>
          <p:cNvSpPr/>
          <p:nvPr/>
        </p:nvSpPr>
        <p:spPr>
          <a:xfrm>
            <a:off x="1355724" y="5429647"/>
            <a:ext cx="8855075" cy="3556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Platforms &amp; technical capabilities</a:t>
            </a:r>
          </a:p>
        </p:txBody>
      </p:sp>
      <p:sp>
        <p:nvSpPr>
          <p:cNvPr id="38" name="Rectangle: Rounded Corners 37">
            <a:extLst>
              <a:ext uri="{FF2B5EF4-FFF2-40B4-BE49-F238E27FC236}">
                <a16:creationId xmlns:a16="http://schemas.microsoft.com/office/drawing/2014/main" id="{D3246F20-CD4D-48B9-57D1-4E9590032547}"/>
              </a:ext>
            </a:extLst>
          </p:cNvPr>
          <p:cNvSpPr/>
          <p:nvPr/>
        </p:nvSpPr>
        <p:spPr>
          <a:xfrm>
            <a:off x="1355724" y="5818981"/>
            <a:ext cx="8855075" cy="3556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white"/>
                </a:solidFill>
                <a:effectLst/>
                <a:uLnTx/>
                <a:uFillTx/>
                <a:latin typeface="Aptos" panose="02110004020202020204"/>
                <a:ea typeface="+mn-ea"/>
                <a:cs typeface="+mn-cs"/>
              </a:rPr>
              <a:t>Metadata management &amp; governance</a:t>
            </a:r>
          </a:p>
        </p:txBody>
      </p:sp>
    </p:spTree>
    <p:extLst>
      <p:ext uri="{BB962C8B-B14F-4D97-AF65-F5344CB8AC3E}">
        <p14:creationId xmlns:p14="http://schemas.microsoft.com/office/powerpoint/2010/main" val="39871697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82B3-764A-9B54-86E8-01D7D9028D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8C40A-DACD-C4DE-D769-C22F5A1359BD}"/>
              </a:ext>
            </a:extLst>
          </p:cNvPr>
          <p:cNvSpPr>
            <a:spLocks noGrp="1"/>
          </p:cNvSpPr>
          <p:nvPr>
            <p:ph type="title"/>
          </p:nvPr>
        </p:nvSpPr>
        <p:spPr/>
        <p:txBody>
          <a:bodyPr/>
          <a:lstStyle/>
          <a:p>
            <a:r>
              <a:rPr lang="en-GB" dirty="0"/>
              <a:t>Conclusions</a:t>
            </a:r>
            <a:endParaRPr lang="en-FI" dirty="0"/>
          </a:p>
        </p:txBody>
      </p:sp>
      <p:sp>
        <p:nvSpPr>
          <p:cNvPr id="5" name="Text Placeholder 4">
            <a:extLst>
              <a:ext uri="{FF2B5EF4-FFF2-40B4-BE49-F238E27FC236}">
                <a16:creationId xmlns:a16="http://schemas.microsoft.com/office/drawing/2014/main" id="{664F20B2-54B9-D316-2A44-DFF8CF172E60}"/>
              </a:ext>
            </a:extLst>
          </p:cNvPr>
          <p:cNvSpPr>
            <a:spLocks noGrp="1"/>
          </p:cNvSpPr>
          <p:nvPr>
            <p:ph type="body" idx="1"/>
          </p:nvPr>
        </p:nvSpPr>
        <p:spPr/>
        <p:txBody>
          <a:bodyPr/>
          <a:lstStyle/>
          <a:p>
            <a:endParaRPr lang="en-FI" dirty="0"/>
          </a:p>
        </p:txBody>
      </p:sp>
    </p:spTree>
    <p:extLst>
      <p:ext uri="{BB962C8B-B14F-4D97-AF65-F5344CB8AC3E}">
        <p14:creationId xmlns:p14="http://schemas.microsoft.com/office/powerpoint/2010/main" val="1735864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8A68-D92E-0B7C-4003-AC6782E5F5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B19C95-79AF-441A-9260-02B32C51A6B3}"/>
              </a:ext>
            </a:extLst>
          </p:cNvPr>
          <p:cNvSpPr>
            <a:spLocks noGrp="1"/>
          </p:cNvSpPr>
          <p:nvPr>
            <p:ph type="title"/>
          </p:nvPr>
        </p:nvSpPr>
        <p:spPr/>
        <p:txBody>
          <a:bodyPr/>
          <a:lstStyle/>
          <a:p>
            <a:r>
              <a:rPr lang="en-GB" dirty="0"/>
              <a:t>Conclusions</a:t>
            </a:r>
            <a:endParaRPr lang="en-FI" dirty="0"/>
          </a:p>
        </p:txBody>
      </p:sp>
      <p:sp>
        <p:nvSpPr>
          <p:cNvPr id="5" name="Content Placeholder 4">
            <a:extLst>
              <a:ext uri="{FF2B5EF4-FFF2-40B4-BE49-F238E27FC236}">
                <a16:creationId xmlns:a16="http://schemas.microsoft.com/office/drawing/2014/main" id="{372B79C9-CE6E-8815-663A-19B38DE9F649}"/>
              </a:ext>
            </a:extLst>
          </p:cNvPr>
          <p:cNvSpPr>
            <a:spLocks noGrp="1"/>
          </p:cNvSpPr>
          <p:nvPr>
            <p:ph idx="1"/>
          </p:nvPr>
        </p:nvSpPr>
        <p:spPr/>
        <p:txBody>
          <a:bodyPr anchor="ctr"/>
          <a:lstStyle/>
          <a:p>
            <a:r>
              <a:rPr lang="en-GB" dirty="0"/>
              <a:t>Key takeaways</a:t>
            </a:r>
          </a:p>
          <a:p>
            <a:r>
              <a:rPr lang="en-GB" dirty="0"/>
              <a:t>Where to start in your organization</a:t>
            </a:r>
          </a:p>
          <a:p>
            <a:r>
              <a:rPr lang="en-GB" dirty="0"/>
              <a:t>How to learn more</a:t>
            </a:r>
            <a:endParaRPr lang="en-FI" dirty="0"/>
          </a:p>
        </p:txBody>
      </p:sp>
    </p:spTree>
    <p:extLst>
      <p:ext uri="{BB962C8B-B14F-4D97-AF65-F5344CB8AC3E}">
        <p14:creationId xmlns:p14="http://schemas.microsoft.com/office/powerpoint/2010/main" val="41221630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A17B-F25C-7552-6164-A38B05A20776}"/>
              </a:ext>
            </a:extLst>
          </p:cNvPr>
          <p:cNvSpPr>
            <a:spLocks noGrp="1"/>
          </p:cNvSpPr>
          <p:nvPr>
            <p:ph type="title"/>
          </p:nvPr>
        </p:nvSpPr>
        <p:spPr/>
        <p:txBody>
          <a:bodyPr/>
          <a:lstStyle/>
          <a:p>
            <a:r>
              <a:rPr lang="en-GB" dirty="0"/>
              <a:t>Key takeaways</a:t>
            </a:r>
            <a:endParaRPr lang="en-FI" dirty="0"/>
          </a:p>
        </p:txBody>
      </p:sp>
      <p:sp>
        <p:nvSpPr>
          <p:cNvPr id="3" name="Content Placeholder 2">
            <a:extLst>
              <a:ext uri="{FF2B5EF4-FFF2-40B4-BE49-F238E27FC236}">
                <a16:creationId xmlns:a16="http://schemas.microsoft.com/office/drawing/2014/main" id="{CCA8C99C-99F3-BB91-3E13-12A16795C774}"/>
              </a:ext>
            </a:extLst>
          </p:cNvPr>
          <p:cNvSpPr>
            <a:spLocks noGrp="1"/>
          </p:cNvSpPr>
          <p:nvPr>
            <p:ph idx="1"/>
          </p:nvPr>
        </p:nvSpPr>
        <p:spPr/>
        <p:txBody>
          <a:bodyPr>
            <a:normAutofit fontScale="92500" lnSpcReduction="20000"/>
          </a:bodyPr>
          <a:lstStyle/>
          <a:p>
            <a:r>
              <a:rPr lang="en-GB" dirty="0"/>
              <a:t>Federated operating model in Data Mesh creates challenges at the domain boundary (semantic interoperability)</a:t>
            </a:r>
          </a:p>
          <a:p>
            <a:r>
              <a:rPr lang="en-GB" dirty="0"/>
              <a:t>Data modeling helps with design and documentation of both domains and data products</a:t>
            </a:r>
          </a:p>
          <a:p>
            <a:r>
              <a:rPr lang="en-GB" dirty="0"/>
              <a:t>Conceptual data modeling discovers semantics – the meaning of data</a:t>
            </a:r>
          </a:p>
          <a:p>
            <a:r>
              <a:rPr lang="en-GB" dirty="0"/>
              <a:t>Metadata from data products (Data Product Definition) and product interfaces (Data Contract) need to be made available &amp; connected with the domain models</a:t>
            </a:r>
          </a:p>
          <a:p>
            <a:r>
              <a:rPr lang="en-GB" dirty="0"/>
              <a:t>Enterprise-level management of semantic information (Knowledge Plane) connects domains and explains polysemes</a:t>
            </a:r>
          </a:p>
        </p:txBody>
      </p:sp>
    </p:spTree>
    <p:extLst>
      <p:ext uri="{BB962C8B-B14F-4D97-AF65-F5344CB8AC3E}">
        <p14:creationId xmlns:p14="http://schemas.microsoft.com/office/powerpoint/2010/main" val="36640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075B-5520-39A6-100F-C01BB35AEE6F}"/>
              </a:ext>
            </a:extLst>
          </p:cNvPr>
          <p:cNvSpPr>
            <a:spLocks noGrp="1"/>
          </p:cNvSpPr>
          <p:nvPr>
            <p:ph type="title"/>
          </p:nvPr>
        </p:nvSpPr>
        <p:spPr/>
        <p:txBody>
          <a:bodyPr/>
          <a:lstStyle/>
          <a:p>
            <a:r>
              <a:rPr lang="en-GB" dirty="0"/>
              <a:t>Path forward</a:t>
            </a:r>
            <a:endParaRPr lang="en-FI" dirty="0"/>
          </a:p>
        </p:txBody>
      </p:sp>
      <p:sp>
        <p:nvSpPr>
          <p:cNvPr id="4" name="Oval 3">
            <a:extLst>
              <a:ext uri="{FF2B5EF4-FFF2-40B4-BE49-F238E27FC236}">
                <a16:creationId xmlns:a16="http://schemas.microsoft.com/office/drawing/2014/main" id="{6C900A64-15C9-6B3F-CCB0-11E30F462B8E}"/>
              </a:ext>
            </a:extLst>
          </p:cNvPr>
          <p:cNvSpPr/>
          <p:nvPr/>
        </p:nvSpPr>
        <p:spPr>
          <a:xfrm>
            <a:off x="838200" y="2894700"/>
            <a:ext cx="2800350" cy="14795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t>Shared vision</a:t>
            </a:r>
            <a:endParaRPr lang="en-FI" sz="2000" dirty="0"/>
          </a:p>
        </p:txBody>
      </p:sp>
      <p:sp>
        <p:nvSpPr>
          <p:cNvPr id="5" name="Oval 4">
            <a:extLst>
              <a:ext uri="{FF2B5EF4-FFF2-40B4-BE49-F238E27FC236}">
                <a16:creationId xmlns:a16="http://schemas.microsoft.com/office/drawing/2014/main" id="{12362742-C04E-A873-9134-66B6904E01DA}"/>
              </a:ext>
            </a:extLst>
          </p:cNvPr>
          <p:cNvSpPr/>
          <p:nvPr/>
        </p:nvSpPr>
        <p:spPr>
          <a:xfrm>
            <a:off x="4460875" y="2894700"/>
            <a:ext cx="2800350" cy="14795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t>Bottom-up: </a:t>
            </a:r>
          </a:p>
          <a:p>
            <a:pPr algn="ctr"/>
            <a:r>
              <a:rPr lang="en-GB" sz="2000" dirty="0"/>
              <a:t>one Data Product at a time</a:t>
            </a:r>
            <a:endParaRPr lang="en-FI" sz="2000" dirty="0"/>
          </a:p>
        </p:txBody>
      </p:sp>
      <p:sp>
        <p:nvSpPr>
          <p:cNvPr id="6" name="Oval 5">
            <a:extLst>
              <a:ext uri="{FF2B5EF4-FFF2-40B4-BE49-F238E27FC236}">
                <a16:creationId xmlns:a16="http://schemas.microsoft.com/office/drawing/2014/main" id="{44735B09-D23B-72D0-A3E2-D434AD73013E}"/>
              </a:ext>
            </a:extLst>
          </p:cNvPr>
          <p:cNvSpPr/>
          <p:nvPr/>
        </p:nvSpPr>
        <p:spPr>
          <a:xfrm>
            <a:off x="8083550" y="2894700"/>
            <a:ext cx="2800350" cy="147955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dirty="0"/>
              <a:t>Top-down:</a:t>
            </a:r>
          </a:p>
          <a:p>
            <a:pPr algn="ctr"/>
            <a:r>
              <a:rPr lang="en-GB" sz="2000" dirty="0"/>
              <a:t>build and iterate the operating model</a:t>
            </a:r>
            <a:endParaRPr lang="en-FI" sz="2000" dirty="0"/>
          </a:p>
        </p:txBody>
      </p:sp>
      <p:sp>
        <p:nvSpPr>
          <p:cNvPr id="7" name="Arrow: Right 6">
            <a:extLst>
              <a:ext uri="{FF2B5EF4-FFF2-40B4-BE49-F238E27FC236}">
                <a16:creationId xmlns:a16="http://schemas.microsoft.com/office/drawing/2014/main" id="{C3F6CB81-B04C-89CC-4479-BFFCAF9AB77D}"/>
              </a:ext>
            </a:extLst>
          </p:cNvPr>
          <p:cNvSpPr/>
          <p:nvPr/>
        </p:nvSpPr>
        <p:spPr>
          <a:xfrm>
            <a:off x="3568890" y="3418575"/>
            <a:ext cx="866585" cy="4318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p>
        </p:txBody>
      </p:sp>
      <p:sp>
        <p:nvSpPr>
          <p:cNvPr id="10" name="Arrow: Bent 9">
            <a:extLst>
              <a:ext uri="{FF2B5EF4-FFF2-40B4-BE49-F238E27FC236}">
                <a16:creationId xmlns:a16="http://schemas.microsoft.com/office/drawing/2014/main" id="{2A5435F0-ED6A-5549-A411-1553CB94B10A}"/>
              </a:ext>
            </a:extLst>
          </p:cNvPr>
          <p:cNvSpPr/>
          <p:nvPr/>
        </p:nvSpPr>
        <p:spPr>
          <a:xfrm rot="2607181">
            <a:off x="6924467" y="2167079"/>
            <a:ext cx="1342314" cy="1530512"/>
          </a:xfrm>
          <a:prstGeom prst="bentArrow">
            <a:avLst>
              <a:gd name="adj1" fmla="val 13779"/>
              <a:gd name="adj2" fmla="val 15457"/>
              <a:gd name="adj3" fmla="val 21008"/>
              <a:gd name="adj4" fmla="val 4375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schemeClr val="tx1"/>
              </a:solidFill>
            </a:endParaRPr>
          </a:p>
        </p:txBody>
      </p:sp>
      <p:sp>
        <p:nvSpPr>
          <p:cNvPr id="12" name="Arrow: Bent 11">
            <a:extLst>
              <a:ext uri="{FF2B5EF4-FFF2-40B4-BE49-F238E27FC236}">
                <a16:creationId xmlns:a16="http://schemas.microsoft.com/office/drawing/2014/main" id="{2865E204-F6D1-6C31-3E04-8EB7ADCE7AAA}"/>
              </a:ext>
            </a:extLst>
          </p:cNvPr>
          <p:cNvSpPr/>
          <p:nvPr/>
        </p:nvSpPr>
        <p:spPr>
          <a:xfrm rot="13220802">
            <a:off x="7041748" y="3642581"/>
            <a:ext cx="1342314" cy="1386127"/>
          </a:xfrm>
          <a:prstGeom prst="bentArrow">
            <a:avLst>
              <a:gd name="adj1" fmla="val 13779"/>
              <a:gd name="adj2" fmla="val 15457"/>
              <a:gd name="adj3" fmla="val 21008"/>
              <a:gd name="adj4" fmla="val 4375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FI">
              <a:solidFill>
                <a:schemeClr val="tx1"/>
              </a:solidFill>
            </a:endParaRPr>
          </a:p>
        </p:txBody>
      </p:sp>
      <p:sp>
        <p:nvSpPr>
          <p:cNvPr id="3" name="TextBox 2">
            <a:extLst>
              <a:ext uri="{FF2B5EF4-FFF2-40B4-BE49-F238E27FC236}">
                <a16:creationId xmlns:a16="http://schemas.microsoft.com/office/drawing/2014/main" id="{E0F42AD6-EF59-F7F6-7AAA-CBB79A4CD410}"/>
              </a:ext>
            </a:extLst>
          </p:cNvPr>
          <p:cNvSpPr txBox="1"/>
          <p:nvPr/>
        </p:nvSpPr>
        <p:spPr>
          <a:xfrm>
            <a:off x="982780" y="4436460"/>
            <a:ext cx="2879536" cy="923330"/>
          </a:xfrm>
          <a:prstGeom prst="rect">
            <a:avLst/>
          </a:prstGeom>
          <a:noFill/>
        </p:spPr>
        <p:txBody>
          <a:bodyPr wrap="square" rtlCol="0">
            <a:spAutoFit/>
          </a:bodyPr>
          <a:lstStyle/>
          <a:p>
            <a:pPr marL="285750" indent="-285750">
              <a:buFont typeface="Arial" panose="020B0604020202020204" pitchFamily="34" charset="0"/>
              <a:buChar char="•"/>
            </a:pPr>
            <a:r>
              <a:rPr lang="en-GB" dirty="0"/>
              <a:t>Ways of working</a:t>
            </a:r>
          </a:p>
          <a:p>
            <a:pPr marL="285750" indent="-285750">
              <a:buFont typeface="Arial" panose="020B0604020202020204" pitchFamily="34" charset="0"/>
              <a:buChar char="•"/>
            </a:pPr>
            <a:r>
              <a:rPr lang="en-GB" dirty="0"/>
              <a:t>To-be organization</a:t>
            </a:r>
          </a:p>
          <a:p>
            <a:pPr marL="285750" indent="-285750">
              <a:buFont typeface="Arial" panose="020B0604020202020204" pitchFamily="34" charset="0"/>
              <a:buChar char="•"/>
            </a:pPr>
            <a:r>
              <a:rPr lang="en-GB" dirty="0"/>
              <a:t>Metadata management</a:t>
            </a:r>
            <a:endParaRPr lang="en-FI" dirty="0"/>
          </a:p>
        </p:txBody>
      </p:sp>
    </p:spTree>
    <p:extLst>
      <p:ext uri="{BB962C8B-B14F-4D97-AF65-F5344CB8AC3E}">
        <p14:creationId xmlns:p14="http://schemas.microsoft.com/office/powerpoint/2010/main" val="2197847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19A0ED-9A55-22F6-06CA-FE2E2C1CC145}"/>
              </a:ext>
            </a:extLst>
          </p:cNvPr>
          <p:cNvSpPr>
            <a:spLocks noGrp="1"/>
          </p:cNvSpPr>
          <p:nvPr>
            <p:ph type="title"/>
          </p:nvPr>
        </p:nvSpPr>
        <p:spPr/>
        <p:txBody>
          <a:bodyPr/>
          <a:lstStyle/>
          <a:p>
            <a:r>
              <a:rPr lang="en-GB" dirty="0"/>
              <a:t>Data Product Management </a:t>
            </a:r>
            <a:br>
              <a:rPr lang="en-GB" dirty="0"/>
            </a:br>
            <a:r>
              <a:rPr lang="en-GB" dirty="0"/>
              <a:t>training &amp; advisory services</a:t>
            </a:r>
            <a:endParaRPr lang="en-FI" dirty="0"/>
          </a:p>
        </p:txBody>
      </p:sp>
      <p:sp>
        <p:nvSpPr>
          <p:cNvPr id="5" name="Content Placeholder 4">
            <a:extLst>
              <a:ext uri="{FF2B5EF4-FFF2-40B4-BE49-F238E27FC236}">
                <a16:creationId xmlns:a16="http://schemas.microsoft.com/office/drawing/2014/main" id="{7F4013D1-B875-A42E-9FA1-D316C330A8EB}"/>
              </a:ext>
            </a:extLst>
          </p:cNvPr>
          <p:cNvSpPr>
            <a:spLocks noGrp="1"/>
          </p:cNvSpPr>
          <p:nvPr>
            <p:ph idx="1"/>
          </p:nvPr>
        </p:nvSpPr>
        <p:spPr>
          <a:xfrm>
            <a:off x="1038320" y="3741572"/>
            <a:ext cx="4965510" cy="1708150"/>
          </a:xfrm>
        </p:spPr>
        <p:txBody>
          <a:bodyPr anchor="ctr">
            <a:normAutofit/>
          </a:bodyPr>
          <a:lstStyle/>
          <a:p>
            <a:pPr marL="0" indent="0" algn="ctr">
              <a:buNone/>
            </a:pPr>
            <a:r>
              <a:rPr lang="en-GB" sz="2000" dirty="0"/>
              <a:t>Training, consulting &amp; advisory services on Data Products, Data Modeling, and Information Architecture</a:t>
            </a:r>
          </a:p>
        </p:txBody>
      </p:sp>
      <p:sp>
        <p:nvSpPr>
          <p:cNvPr id="9" name="Oval 8">
            <a:extLst>
              <a:ext uri="{FF2B5EF4-FFF2-40B4-BE49-F238E27FC236}">
                <a16:creationId xmlns:a16="http://schemas.microsoft.com/office/drawing/2014/main" id="{6F726F32-96D7-DF64-A633-EB3EBAFEBEB8}"/>
              </a:ext>
            </a:extLst>
          </p:cNvPr>
          <p:cNvSpPr/>
          <p:nvPr/>
        </p:nvSpPr>
        <p:spPr>
          <a:xfrm>
            <a:off x="7150100" y="2012950"/>
            <a:ext cx="4356100" cy="3970337"/>
          </a:xfrm>
          <a:prstGeom prst="ellips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Product management</a:t>
            </a:r>
            <a:endParaRPr kumimoji="0" lang="en-FI"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A40FBA52-E6C0-E132-F437-C69CE0516857}"/>
              </a:ext>
            </a:extLst>
          </p:cNvPr>
          <p:cNvSpPr/>
          <p:nvPr/>
        </p:nvSpPr>
        <p:spPr>
          <a:xfrm>
            <a:off x="7410450" y="3054350"/>
            <a:ext cx="3028950" cy="2790825"/>
          </a:xfrm>
          <a:prstGeom prst="ellipse">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Metadata</a:t>
            </a:r>
            <a:endParaRPr kumimoji="0" lang="en-FI"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AF8026BD-A309-B111-A9BF-0272C50678A4}"/>
              </a:ext>
            </a:extLst>
          </p:cNvPr>
          <p:cNvSpPr/>
          <p:nvPr/>
        </p:nvSpPr>
        <p:spPr>
          <a:xfrm>
            <a:off x="7664450" y="4089400"/>
            <a:ext cx="1860550" cy="1651000"/>
          </a:xfrm>
          <a:prstGeom prst="ellipse">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Technology</a:t>
            </a:r>
            <a:endParaRPr kumimoji="0" lang="en-FI"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ack and blue sign with white text&#10;&#10;AI-generated content may be incorrect.">
            <a:extLst>
              <a:ext uri="{FF2B5EF4-FFF2-40B4-BE49-F238E27FC236}">
                <a16:creationId xmlns:a16="http://schemas.microsoft.com/office/drawing/2014/main" id="{E0C69939-D009-6EF6-623C-396E666D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2405020"/>
            <a:ext cx="3651250" cy="1150980"/>
          </a:xfrm>
          <a:prstGeom prst="rect">
            <a:avLst/>
          </a:prstGeom>
        </p:spPr>
      </p:pic>
    </p:spTree>
    <p:extLst>
      <p:ext uri="{BB962C8B-B14F-4D97-AF65-F5344CB8AC3E}">
        <p14:creationId xmlns:p14="http://schemas.microsoft.com/office/powerpoint/2010/main" val="721101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0E02A-8FC8-C947-196B-C73EFC618C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9D67EE-171C-9424-6499-CC35FA2FFA44}"/>
              </a:ext>
            </a:extLst>
          </p:cNvPr>
          <p:cNvSpPr>
            <a:spLocks noGrp="1"/>
          </p:cNvSpPr>
          <p:nvPr>
            <p:ph type="title"/>
          </p:nvPr>
        </p:nvSpPr>
        <p:spPr>
          <a:xfrm>
            <a:off x="838200" y="336370"/>
            <a:ext cx="10515600" cy="1325563"/>
          </a:xfrm>
        </p:spPr>
        <p:txBody>
          <a:bodyPr/>
          <a:lstStyle/>
          <a:p>
            <a:r>
              <a:rPr lang="en-US" dirty="0"/>
              <a:t>More thoughts on Substack!</a:t>
            </a:r>
          </a:p>
        </p:txBody>
      </p:sp>
      <p:pic>
        <p:nvPicPr>
          <p:cNvPr id="6" name="Content Placeholder 5" descr="A grey background with white text&#10;&#10;AI-generated content may be incorrect.">
            <a:extLst>
              <a:ext uri="{FF2B5EF4-FFF2-40B4-BE49-F238E27FC236}">
                <a16:creationId xmlns:a16="http://schemas.microsoft.com/office/drawing/2014/main" id="{927C4056-0364-335B-A5F4-F31579B4ED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9294" y="1814123"/>
            <a:ext cx="4258469" cy="4258469"/>
          </a:xfrm>
        </p:spPr>
      </p:pic>
      <p:pic>
        <p:nvPicPr>
          <p:cNvPr id="3" name="Picture 2">
            <a:extLst>
              <a:ext uri="{FF2B5EF4-FFF2-40B4-BE49-F238E27FC236}">
                <a16:creationId xmlns:a16="http://schemas.microsoft.com/office/drawing/2014/main" id="{FDD5C39F-6A17-0023-0D93-74D83AEC2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452" y="1814123"/>
            <a:ext cx="4258469" cy="4258469"/>
          </a:xfrm>
          <a:prstGeom prst="rect">
            <a:avLst/>
          </a:prstGeom>
        </p:spPr>
      </p:pic>
    </p:spTree>
    <p:extLst>
      <p:ext uri="{BB962C8B-B14F-4D97-AF65-F5344CB8AC3E}">
        <p14:creationId xmlns:p14="http://schemas.microsoft.com/office/powerpoint/2010/main" val="221588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D02F-956F-DA03-61EA-9F81C301468B}"/>
              </a:ext>
            </a:extLst>
          </p:cNvPr>
          <p:cNvSpPr>
            <a:spLocks noGrp="1"/>
          </p:cNvSpPr>
          <p:nvPr>
            <p:ph type="title"/>
          </p:nvPr>
        </p:nvSpPr>
        <p:spPr/>
        <p:txBody>
          <a:bodyPr/>
          <a:lstStyle/>
          <a:p>
            <a:r>
              <a:rPr lang="en-GB" dirty="0"/>
              <a:t>Four principles of Data Mesh</a:t>
            </a:r>
            <a:endParaRPr lang="en-US" dirty="0"/>
          </a:p>
        </p:txBody>
      </p:sp>
      <p:sp>
        <p:nvSpPr>
          <p:cNvPr id="4" name="Rectangle: Rounded Corners 3">
            <a:extLst>
              <a:ext uri="{FF2B5EF4-FFF2-40B4-BE49-F238E27FC236}">
                <a16:creationId xmlns:a16="http://schemas.microsoft.com/office/drawing/2014/main" id="{8FE80544-6BC5-CFF8-FBCD-C0F89A95F642}"/>
              </a:ext>
            </a:extLst>
          </p:cNvPr>
          <p:cNvSpPr/>
          <p:nvPr/>
        </p:nvSpPr>
        <p:spPr>
          <a:xfrm>
            <a:off x="2152650" y="224155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Domain-driven Ownership of Data</a:t>
            </a:r>
            <a:endParaRPr lang="en-US" dirty="0"/>
          </a:p>
        </p:txBody>
      </p:sp>
      <p:sp>
        <p:nvSpPr>
          <p:cNvPr id="5" name="Rectangle: Rounded Corners 4">
            <a:extLst>
              <a:ext uri="{FF2B5EF4-FFF2-40B4-BE49-F238E27FC236}">
                <a16:creationId xmlns:a16="http://schemas.microsoft.com/office/drawing/2014/main" id="{3F3EC292-E854-B75B-6EF0-35FC5AF898E4}"/>
              </a:ext>
            </a:extLst>
          </p:cNvPr>
          <p:cNvSpPr/>
          <p:nvPr/>
        </p:nvSpPr>
        <p:spPr>
          <a:xfrm>
            <a:off x="5924550" y="224155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Data as a Product</a:t>
            </a:r>
          </a:p>
        </p:txBody>
      </p:sp>
      <p:sp>
        <p:nvSpPr>
          <p:cNvPr id="6" name="Rectangle: Rounded Corners 5">
            <a:extLst>
              <a:ext uri="{FF2B5EF4-FFF2-40B4-BE49-F238E27FC236}">
                <a16:creationId xmlns:a16="http://schemas.microsoft.com/office/drawing/2014/main" id="{B0B8A3CD-B720-7ACD-9699-77A50D84886B}"/>
              </a:ext>
            </a:extLst>
          </p:cNvPr>
          <p:cNvSpPr/>
          <p:nvPr/>
        </p:nvSpPr>
        <p:spPr>
          <a:xfrm>
            <a:off x="2152650" y="410210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Self-serve Data Platform</a:t>
            </a:r>
            <a:endParaRPr lang="en-US" sz="1400" dirty="0"/>
          </a:p>
        </p:txBody>
      </p:sp>
      <p:sp>
        <p:nvSpPr>
          <p:cNvPr id="7" name="Rectangle: Rounded Corners 6">
            <a:extLst>
              <a:ext uri="{FF2B5EF4-FFF2-40B4-BE49-F238E27FC236}">
                <a16:creationId xmlns:a16="http://schemas.microsoft.com/office/drawing/2014/main" id="{5BE82855-3BCB-F6F5-3C85-2C1B848DF97E}"/>
              </a:ext>
            </a:extLst>
          </p:cNvPr>
          <p:cNvSpPr/>
          <p:nvPr/>
        </p:nvSpPr>
        <p:spPr>
          <a:xfrm>
            <a:off x="5924550" y="4102100"/>
            <a:ext cx="3619500" cy="16954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t>Federated Computational Governance</a:t>
            </a:r>
            <a:endParaRPr lang="en-US" sz="1400" dirty="0"/>
          </a:p>
        </p:txBody>
      </p:sp>
    </p:spTree>
    <p:extLst>
      <p:ext uri="{BB962C8B-B14F-4D97-AF65-F5344CB8AC3E}">
        <p14:creationId xmlns:p14="http://schemas.microsoft.com/office/powerpoint/2010/main" val="3699541277"/>
      </p:ext>
    </p:extLst>
  </p:cSld>
  <p:clrMapOvr>
    <a:masterClrMapping/>
  </p:clrMapOvr>
</p:sld>
</file>

<file path=ppt/theme/theme1.xml><?xml version="1.0" encoding="utf-8"?>
<a:theme xmlns:a="http://schemas.openxmlformats.org/drawingml/2006/main" name="Office Theme">
  <a:themeElements>
    <a:clrScheme name="datakor">
      <a:dk1>
        <a:sysClr val="windowText" lastClr="000000"/>
      </a:dk1>
      <a:lt1>
        <a:sysClr val="window" lastClr="FFFFFF"/>
      </a:lt1>
      <a:dk2>
        <a:srgbClr val="0E2841"/>
      </a:dk2>
      <a:lt2>
        <a:srgbClr val="EEEEEE"/>
      </a:lt2>
      <a:accent1>
        <a:srgbClr val="4285F4"/>
      </a:accent1>
      <a:accent2>
        <a:srgbClr val="E97132"/>
      </a:accent2>
      <a:accent3>
        <a:srgbClr val="8B8C8F"/>
      </a:accent3>
      <a:accent4>
        <a:srgbClr val="7752FE"/>
      </a:accent4>
      <a:accent5>
        <a:srgbClr val="6053A1"/>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kor template" id="{D3F3C71E-3054-4A91-905F-E3DDF787E874}" vid="{90E0D674-CF32-466F-B5E0-6619B336A9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datakor template</Template>
  <TotalTime>627</TotalTime>
  <Words>4570</Words>
  <Application>Microsoft Office PowerPoint</Application>
  <PresentationFormat>Widescreen</PresentationFormat>
  <Paragraphs>889</Paragraphs>
  <Slides>85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Aptos</vt:lpstr>
      <vt:lpstr>Arial</vt:lpstr>
      <vt:lpstr>Calibri</vt:lpstr>
      <vt:lpstr>Inter</vt:lpstr>
      <vt:lpstr>Poppins</vt:lpstr>
      <vt:lpstr>Poppins Medium</vt:lpstr>
      <vt:lpstr>Poppins SemiBold</vt:lpstr>
      <vt:lpstr>Wingdings</vt:lpstr>
      <vt:lpstr>Office Theme</vt:lpstr>
      <vt:lpstr>Data Mesh Information Architecture</vt:lpstr>
      <vt:lpstr>About me</vt:lpstr>
      <vt:lpstr>Agenda</vt:lpstr>
      <vt:lpstr>Goals</vt:lpstr>
      <vt:lpstr>Data Mesh basics</vt:lpstr>
      <vt:lpstr>Data Mesh basics</vt:lpstr>
      <vt:lpstr>Data Mesh: background</vt:lpstr>
      <vt:lpstr>Data Mesh in a nutshell</vt:lpstr>
      <vt:lpstr>Four principles of Data Mesh</vt:lpstr>
      <vt:lpstr>Four principles of Data Mesh</vt:lpstr>
      <vt:lpstr>Four principles of Data Mesh</vt:lpstr>
      <vt:lpstr>Four principles of Data Mesh</vt:lpstr>
      <vt:lpstr>Four principles of Data Mesh</vt:lpstr>
      <vt:lpstr>Data Mesh in reality</vt:lpstr>
      <vt:lpstr>What is a “domain”?</vt:lpstr>
      <vt:lpstr>Example: business capability domains</vt:lpstr>
      <vt:lpstr>Cross-domain data sharing</vt:lpstr>
      <vt:lpstr>Product thinking</vt:lpstr>
      <vt:lpstr>From projects to products</vt:lpstr>
      <vt:lpstr>What is a “Data Product”? My definition!</vt:lpstr>
      <vt:lpstr>A Data Product under the hood</vt:lpstr>
      <vt:lpstr>Types of Data Products</vt:lpstr>
      <vt:lpstr>PowerPoint Presentation</vt:lpstr>
      <vt:lpstr>The interoperability challenge</vt:lpstr>
      <vt:lpstr>Conceptual models for cross-domain understanding</vt:lpstr>
      <vt:lpstr>Conceptual models for cross-domain understanding</vt:lpstr>
      <vt:lpstr>What is data modeling?</vt:lpstr>
      <vt:lpstr>Three levels of data modeling</vt:lpstr>
      <vt:lpstr>Data modeling levels &amp; methods</vt:lpstr>
      <vt:lpstr>What is a Conceptual Data Model?</vt:lpstr>
      <vt:lpstr>Therefore, a conceptual model is…</vt:lpstr>
      <vt:lpstr>Conceptual model: a simple example</vt:lpstr>
      <vt:lpstr>Entities</vt:lpstr>
      <vt:lpstr>Attributes</vt:lpstr>
      <vt:lpstr>Relationships</vt:lpstr>
      <vt:lpstr>Identifying entities: common pitfalls</vt:lpstr>
      <vt:lpstr>Entity definitions &amp; Glossary</vt:lpstr>
      <vt:lpstr>Example: entity definitions</vt:lpstr>
      <vt:lpstr>The scope of a conceptual model</vt:lpstr>
      <vt:lpstr>Hands-on exercise: modeling a domain</vt:lpstr>
      <vt:lpstr>Hands-on exercise: modeling a domain</vt:lpstr>
      <vt:lpstr>Introducing “Storefront”</vt:lpstr>
      <vt:lpstr>EXERCISE Storefront’s domain structure</vt:lpstr>
      <vt:lpstr>You are now responsible for “Orders”</vt:lpstr>
      <vt:lpstr>EXERCISE Domain boundaries – who owns what?</vt:lpstr>
      <vt:lpstr>EXERCISE Conceptual model for the Orders domain</vt:lpstr>
      <vt:lpstr>PowerPoint Presentation</vt:lpstr>
      <vt:lpstr>EXERCISE Creating a Domain Glossary for Orders</vt:lpstr>
      <vt:lpstr>Domain Glossary for Orders: examples</vt:lpstr>
      <vt:lpstr>Data modeling as part of data product design</vt:lpstr>
      <vt:lpstr>Data modeling as part of data product design</vt:lpstr>
      <vt:lpstr>Recap: three levels of data modeling</vt:lpstr>
      <vt:lpstr>Capturing context with data models</vt:lpstr>
      <vt:lpstr>Business-driven data design &amp; development </vt:lpstr>
      <vt:lpstr>How modeling happens during the process </vt:lpstr>
      <vt:lpstr>From conceptual to logical modeling</vt:lpstr>
      <vt:lpstr>Logical model: the “shape” of data</vt:lpstr>
      <vt:lpstr>Logical model example: star schema</vt:lpstr>
      <vt:lpstr>Connecting the Product and its context</vt:lpstr>
      <vt:lpstr>Ensuring semantic interoperability at the domain boundary</vt:lpstr>
      <vt:lpstr>Ensuring semantic interoperability at the domain boundary</vt:lpstr>
      <vt:lpstr>Recap: the interoperability challenge</vt:lpstr>
      <vt:lpstr>Data Product Definition = collection of metadata</vt:lpstr>
      <vt:lpstr>Data Product Definition &amp; Data Contracts</vt:lpstr>
      <vt:lpstr>Example standards</vt:lpstr>
      <vt:lpstr>Enterprise view on semantics</vt:lpstr>
      <vt:lpstr>Domain vs. Enterprise Glossaries</vt:lpstr>
      <vt:lpstr>Language problems</vt:lpstr>
      <vt:lpstr>Data Mesh information architecture operating model</vt:lpstr>
      <vt:lpstr>Data Mesh information architecture operating model</vt:lpstr>
      <vt:lpstr>Scaling value</vt:lpstr>
      <vt:lpstr>Roles and teams</vt:lpstr>
      <vt:lpstr>Product ownership &amp; backlog management</vt:lpstr>
      <vt:lpstr>Data Product lifecycle management</vt:lpstr>
      <vt:lpstr>Modeling at design stage</vt:lpstr>
      <vt:lpstr>Key success factor: feedback loops</vt:lpstr>
      <vt:lpstr>Organizing data modeling on two levels</vt:lpstr>
      <vt:lpstr>Cross-domain interoperability</vt:lpstr>
      <vt:lpstr>Goal: context-aware data utilization</vt:lpstr>
      <vt:lpstr>Conclusions</vt:lpstr>
      <vt:lpstr>Conclusions</vt:lpstr>
      <vt:lpstr>Key takeaways</vt:lpstr>
      <vt:lpstr>Path forward</vt:lpstr>
      <vt:lpstr>Data Product Management  training &amp; advisory services</vt:lpstr>
      <vt:lpstr>More thoughts on Substack!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Juha Korpela</dc:creator>
  <cp:lastModifiedBy>Juha Korpela</cp:lastModifiedBy>
  <cp:revision>31</cp:revision>
  <cp:lastPrinted>2026-03-04T08:05:34Z</cp:lastPrinted>
  <dcterms:created xsi:type="dcterms:W3CDTF">2026-02-25T12:40:35Z</dcterms:created>
  <dcterms:modified xsi:type="dcterms:W3CDTF">2026-03-04T08:10:33Z</dcterms:modified>
</cp:coreProperties>
</file>