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969" r:id="rId2"/>
    <p:sldId id="2507" r:id="rId3"/>
    <p:sldId id="2558" r:id="rId4"/>
    <p:sldId id="2602" r:id="rId5"/>
    <p:sldId id="967" r:id="rId6"/>
    <p:sldId id="1652" r:id="rId7"/>
    <p:sldId id="2319" r:id="rId8"/>
    <p:sldId id="2586" r:id="rId9"/>
    <p:sldId id="2029" r:id="rId10"/>
    <p:sldId id="2108" r:id="rId11"/>
    <p:sldId id="2115" r:id="rId12"/>
    <p:sldId id="1920" r:id="rId13"/>
    <p:sldId id="1729" r:id="rId14"/>
    <p:sldId id="1444" r:id="rId15"/>
    <p:sldId id="1630" r:id="rId16"/>
    <p:sldId id="1170" r:id="rId17"/>
    <p:sldId id="1803" r:id="rId18"/>
    <p:sldId id="2087" r:id="rId19"/>
    <p:sldId id="2604" r:id="rId20"/>
    <p:sldId id="2612" r:id="rId21"/>
    <p:sldId id="2113" r:id="rId22"/>
    <p:sldId id="2613" r:id="rId23"/>
    <p:sldId id="2352" r:id="rId24"/>
    <p:sldId id="2248" r:id="rId25"/>
    <p:sldId id="2327" r:id="rId26"/>
    <p:sldId id="2606" r:id="rId27"/>
    <p:sldId id="1871" r:id="rId28"/>
    <p:sldId id="1862" r:id="rId29"/>
    <p:sldId id="2610" r:id="rId30"/>
    <p:sldId id="2611" r:id="rId31"/>
    <p:sldId id="2607" r:id="rId32"/>
    <p:sldId id="2426" r:id="rId33"/>
    <p:sldId id="846" r:id="rId34"/>
    <p:sldId id="2400" r:id="rId35"/>
    <p:sldId id="2614" r:id="rId36"/>
    <p:sldId id="23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1FF"/>
    <a:srgbClr val="D5FC79"/>
    <a:srgbClr val="FF99CC"/>
    <a:srgbClr val="FFFF99"/>
    <a:srgbClr val="80DCFF"/>
    <a:srgbClr val="EBC0FF"/>
    <a:srgbClr val="FFA8D6"/>
    <a:srgbClr val="99CCFF"/>
    <a:srgbClr val="B5D7FF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1"/>
    <p:restoredTop sz="93201"/>
  </p:normalViewPr>
  <p:slideViewPr>
    <p:cSldViewPr snapToGrid="0" snapToObjects="1">
      <p:cViewPr>
        <p:scale>
          <a:sx n="133" d="100"/>
          <a:sy n="133" d="100"/>
        </p:scale>
        <p:origin x="1232" y="616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-38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268" d="100"/>
          <a:sy n="268" d="100"/>
        </p:scale>
        <p:origin x="120" y="-98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647A4187-CE61-FF42-BB13-EBC0BAA37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3" y="8881695"/>
            <a:ext cx="5551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956A51D-6BD0-4F48-A51F-7D1C3C6D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408" y="8876932"/>
            <a:ext cx="1275742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/>
              <a:t>© Copyright Clariteq 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46A268-7158-B44D-8C31-CA0F3BAA8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70582"/>
            <a:ext cx="3754409" cy="1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315" tIns="27650" rIns="68315" bIns="27650">
            <a:spAutoFit/>
          </a:bodyPr>
          <a:lstStyle/>
          <a:p>
            <a:pPr algn="l" defTabSz="98425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800" b="1" i="1" dirty="0" err="1"/>
              <a:t>CMfBAs</a:t>
            </a:r>
            <a:r>
              <a:rPr lang="en-US" sz="800" b="1" i="1" dirty="0"/>
              <a:t> for ED&amp;BI 2026</a:t>
            </a:r>
          </a:p>
        </p:txBody>
      </p:sp>
    </p:spTree>
    <p:extLst>
      <p:ext uri="{BB962C8B-B14F-4D97-AF65-F5344CB8AC3E}">
        <p14:creationId xmlns:p14="http://schemas.microsoft.com/office/powerpoint/2010/main" val="1991241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9T21:30:48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4486 3896 24575,'7'0'0,"5"-1"0,5 1 0,5-1 0,5 1 0,-5 0 0,-4 1 0,-6-1 0,-4 0 0,2 1 0,2-1 0,4 1 0,6-1 0,-1 1 0,0 0 0,-5-1 0,-4 1 0,0 0 0,-3-1 0,-1 0 0,0 0 0,-1 0 0,3-1 0,3 1 0,2 0 0,1 0 0,-1 0 0,-1 0 0,-2 0 0,2 0 0,-1 1 0,3-1 0,0 0 0,0 1 0,2 0 0,-1-1 0,-3 1 0,1 1 0,0 0 0,-1 0 0,2 1 0,2-2 0,-1 1 0,4-1 0,-1-1 0,-2 2 0,3-2 0,-9 1 0,5-1 0,-10 0 0,3 0 0,-1 0 0,4 0 0,2 0 0,0 2 0,4-2 0,-2 1 0,0 0 0,0 0 0,-5-1 0,0 1 0,-1-1 0,1 1 0,0-1 0,2 0 0,3 0 0,4 0 0,7 2 0,-4-2 0,1 1 0,-4 0 0,1 0 0,-2 0 0,-2 0 0,3 0 0,2-1 0,7 1 0,4-1 0,-4 1 0,5-1 0,-6 1 0,1-1 0,5 1 0,-11-1 0,3 0 0,-7 0 0,-1 1 0,-1-1 0,2 0 0,-5-1 0,1 1 0,-2 0 0,-2 0 0,1 0 0,0-1 0,0 1 0,0-1 0,2 1 0,0-1 0,4 1 0,1 0 0,-1-1 0,4 0 0,1 0 0,5 0 0,-1 0 0,-2 0 0,-1 0 0,-3 0 0,-1 0 0,-3 0 0,-4 0 0,-2 0 0,-3 0 0,0 0 0,0 0 0,2 0 0,0 0 0,2 0 0,1 0 0,-1-1 0,5 1 0,-4 0 0,8 0 0,-4-1 0,2 2 0,-5-1 0,0-1 0,-4 1 0,-2 0 0,-3 0 0,-1 0 0,0 0 0,-1 0 0,1 0 0,0 0 0,1 0 0,1 0 0,0-1 0,1 1 0,-1 0 0,0 0 0,0 0 0,-2 1 0,2-1 0,-1 1 0,5 0 0,4 0 0,-1 0 0,3 0 0,-4-1 0,1 1 0,-2-1 0,-5 1 0,-2 0 0,-3-1 0,0 1 0,0-2 0,0 1 0,-1 0 0,1 1 0,-6-2 0,3 2 0,-3-1 0</inkml:trace>
  <inkml:trace contextRef="#ctx0" brushRef="#br0" timeOffset="2986">4586 4548 24575,'36'-4'0,"-7"2"0,0 1 0,-7 1 0,0 0 0,8 0 0,0 0 0,-10 0 0,-1 1 0,16 0 0,-10-1 0,-3 2 0,-6-2 0,11 1 0,-4-1 0,12 1 0,-3 0 0,5 1 0,-2 1 0,1 0 0,-6 0 0,-1-1 0,-2 0 0,-6-1 0,-3 0 0,0 0 0,3 0 0,5 0 0,-1-1 0,6 2 0,2-2 0,3 1 0,-1-1 0,-8 1 0,-2-1 0,-6 0 0,0 1 0,1-1 0,-3 0 0,4 0 0,2 0 0,3 1 0,2-1 0,2 1 0,-4 0 0,2 0 0,-3-1 0,-5 0 0,2 0 0,1-1 0,-4 1 0,7-1 0,-13 1 0,10 0 0,-10-1 0,3 1 0,-5-1 0,-1 1 0,1 0 0,0-1 0,0 1 0,1-1 0,0 0 0,0-1 0,-2 1 0,1 0 0,0 0 0,-1 0 0,-2 0 0,0 0 0,0 0 0,0 1 0,3-1 0,-1 1 0,4 0 0,-2-1 0,1 1 0,-4 0 0,-3 0 0,-1 0 0,-2 0 0,0-1 0,-2 1 0,2 0 0,-2 0 0,0 0 0,2-1 0,-1 0 0,4 0 0,-3 1 0,1-1 0,-1 1 0,0-1 0,0 1 0,-1-1 0,0 1 0,-1-1 0,0 0 0,-1 0 0,-1 0 0,-1-1 0</inkml:trace>
  <inkml:trace contextRef="#ctx0" brushRef="#br0" timeOffset="6772">4554 5136 24575,'17'-2'0,"5"1"0,10 1 0,-13 0 0,2 0 0,0 1 0,1-1 0,-3 0 0,1 0 0,14 1 0,-5 0 0,-2-1 0,-1 0 0,-8 0 0,4 0 0,-5 0 0,3 0 0,-3-1 0,3 1 0,-4 0 0,3 0 0,-1 0 0,0 0 0,0 0 0,0 0 0,2 0 0,-1 0 0,-4 1 0,1-1 0,-4 0 0,1-1 0,0 0 0,-1 1 0,2-1 0,4 1 0,-5-1 0,2 1 0,-6 0 0,-1 0 0,1 0 0,-2 0 0,1 0 0,2 0 0,2 0 0,2 0 0,-3 0 0,3 0 0,-3 0 0,1 1 0,-1-1 0,-3 0 0,-1 0 0,-2 0 0,0 0 0,2 1 0,1-1 0,4 0 0,2 0 0,0 1 0,0-1 0,1 0 0,-2 0 0,-1 0 0,-6 0 0,-3 0 0,-1-1 0,-1 1 0,1 0 0,-1 0 0</inkml:trace>
  <inkml:trace contextRef="#ctx0" brushRef="#br0" timeOffset="9809">6522 5740 24575,'15'0'0,"3"1"0,2 0 0,8 0 0,-5 1 0,5 0 0,-4 1 0,13 0 0,-10-1 0,-1 1 0,-5-1 0,-4 0 0,-3-1 0,4 0 0,4 1 0,2 0 0,6 0 0,-3-1 0,0 0 0,1-1 0,-5 1 0,7-1 0,-3 0 0,6 1 0,-1 0 0,-1-1 0,1 1 0,0 0 0,3 0 0,-2 1 0,1-1 0,-2 1 0,3-1 0,1 1 0,-4-1 0,3 0 0,-2 0 0,-14 0 0,0-1 0,2 1 0,0-1 0,-1 0 0,0 1 0,2-1 0,0 0 0,0 0 0,0 1 0,1-1 0,2 0 0,5 0 0,-1 0 0,-8 1 0,0-1 0,2 0 0,-2 1 0,4-1 0,-6 1 0,0 0 0,-3-1 0,1 1 0,12 1 0,-3-2 0,11 2 0,-5 0 0,-1-1 0,-3-1 0,-2 0 0,-5 1 0,0-1 0,-2 1 0,-2-1 0,0 0 0,1 0 0,3 0 0,6 0 0,-1 0 0,6 2 0,-2-2 0,4 0 0,-7 0 0,1 0 0,-8 1 0,-1-1 0,-3 1 0,-4-1 0,0 0 0,-3 0 0,2-1 0,-2 1 0,-2 0 0,1-1 0,1 1 0,2-1 0,10 1 0,0 0 0,15 0 0,-13 0 0,5 0 0,-11 0 0,-2 0 0,-1 0 0,-3 0 0,1 0 0,0 0 0,3 0 0,-1 0 0,0 0 0,1 0 0,0 0 0,-1 0 0,-3 0 0,-4 0 0,-4 0 0,-1 0 0,-1 0 0,1 0 0,0 0 0,1-1 0,-1 0 0,0 1 0,0 0 0,0 0 0,-1 0 0,0 0 0</inkml:trace>
  <inkml:trace contextRef="#ctx0" brushRef="#br0" timeOffset="19533">4556 9453 24575,'5'0'0,"2"0"0,7-1 0,19 1 0,-9 1 0,1 0-544,4 0 1,1 0 543,2 0 0,0 1 0,-4-1 0,-2 0 133,-1 0 0,-1 1-133,-4-2 0,-2 1 0,7 0 0,-8-1 0,-5 0 0,-2 0 821,2 0-821,0 0 0,8 0 0,4 0 0,10 0 0,-8 1 0,0-1 0,-5 1 0,0-1 0,11 1 0,-2 0 0,-1 0 0,5-1 0,-18 0 0,2 0 0,5 1 0,2 0 0,9 1 0,3 1 0,-16-2 0,1 1 0,-1-1 0,0 0 0,15 2 0,1-2 0,-4 1 0,4-1 0,-1 1 0,-4-2 0,2 0 0,-3 1 0,3-1 0,-6 0 0,2 0 0,-5 0 0,1 0 0,-2 0 0,-6 0 0,-1 0 0,-4 0 0,1 0 0,0 0 0,0 1 0,2-1 0,2 1 0,4-1 0,5 1 0,-2-1 0,9 1 0,-3-1 0,5 0 0,-5 0 0,-1 0 0,-7 0 0,3 0 0,-12 0 0,0 0 0,-7 0 0,2 1 0,-1-1 0,4 0 0,4 0 0,6 0 0,7 1 0,3 0 0,-4-1 0,1 1 0,-7-1 0,-2 0 0,-3 0 0,-3 0 0,0 0 0,0 1 0,1-1 0,-1 1 0,5 0 0,3 0 0,6 0 0,2 0 0,-2 0 0,1 0 0,-7 0 0,0 0 0,-5-1 0,-4 0 0,1 0 0,-4 0 0,3 0 0,-2 0 0,2 0 0,10 2 0,-4-1 0,18 2 0,-10-1 0,-4-1 0,1 0 0,4 0 0,-9-1 0,1 1 0,4-1 0,2 1 0,2 0 0,-3 0 0,5 0 0,-3 0 0,1-1 0,-3 2 0,0-2 0,-1 1 0,2 0 0,-3 0 0,-4 0 0,0-1 0,-2 0 0,2 1 0,-4-1 0,-3 0 0,-3 0 0,-2 0 0,-1 0 0,-1 0 0,-1-1 0,0 1 0,2-1 0,1 1 0,1 0 0,2 0 0,1 0 0,1 0 0,1 0 0,-2 0 0,-1 0 0,-3 0 0,1 0 0,-2-1 0,4 1 0,-3 0 0,5 0 0,-4 0 0,4 0 0,-1 0 0,3 0 0,0 0 0,2 0 0,1 0 0,-1-1 0,-2 1 0,-5-1 0,-3 0 0,-1 1 0,-2-1 0,-1 1 0,1 0 0,-1-1 0,0 1 0,0 0 0,1-1 0,-1 1 0,2-1 0,-1 1 0,1-1 0,-1 1 0,0-1 0,0 1 0,3-1 0,-1 1 0,1-1 0,-2 0 0,0 1 0,-1-1 0,-1 1 0,0 0 0,0-1 0,0 1 0,1 0 0,0-1 0,-2 1 0,1-1 0,-1 1 0,1 0 0,1 0 0,0-1 0,-1 1 0,-1 0 0,0-1 0,-1-1 0,0 1 0,-1-1 0</inkml:trace>
  <inkml:trace contextRef="#ctx0" brushRef="#br0" timeOffset="23719">6526 10673 24575,'31'2'0,"0"0"0,0 1 0,2-1 0,2 0 0,-4 0 0,4 1 0,0 0 0,-2 0-1093,-1 0 1,-1-1 0,0 1 693,4 0 0,0 0 0,-1 1 399,-4-1 0,0-1 0,-2 1 317,6 0 0,-2 0-317,-2-1 0,-2 0 0,-8-2 0,-1 0 443,2 0 0,0 0-443,15-2 0,-4 1 0,4 0 0,0 1 0,-15 0 0,-1 0 0,2 0 0,0 1 2299,14-1-2299,0 1 655,-4-1-655,0 1 0,-1 0 0,0-1 0,-2 0 0,3 0 0,0 0 0,-3 0 0,5 0 0,-2 0 0,5 0 0,-2 0 0,1 0 0,0 0 0,0 0 0,-16-1 0,0 1 0,-1 0 0,1 0 0,14 0 0,-7 1 0,0-1 0,10 1 0,-4-1 0,0 1 0,-14-1 0,-1 0 0,12 0 0,0 0 0,1 0 0,-10 0 0,0-1 0,8 1 0,5-1 0,2 1 0,-3 0 0,4 0 0,-6 0 0,2 0 0,-2-1 0,-6 0 0,0 0 0,-3 0 0,3 1 0,-2-1 0,5 0 0,1 1 0,6-1 0,-15 1 0,-1-1 0,15 0 0,-14 1 0,-1-1 0,13-1 0,3 0 0,-2 1 0,-7 0 0,0 1 0,-7-1 0,1 1 0,0 0 0,-1 0 0,6 0 0,4 0 0,-10 0 0,2 1 0,-2-1 0,0 0 0,7 1 0,0-1 0,-3 1 0,0-1 0,4 0 0,0 1 0,-3-1 0,0 0 0,3 1 0,-1-1 0,-7 0 0,0-1 0,7 1 0,-2 0 0,0-1 0,7 1 0,-11-1 0,6 1 0,3 0 0,0 0 0,2 0 0,-1 0 0,2 0 0,-4 0 0,3-1 0,-4 1 0,4-1 0,0 1 0,-1-1 0,1 1 0,0 0 0,1-1 0,1 1 0,-4 0 0,1 0 0,0 0 0,2 0 0,1 0 0,-2 0 0,-1 0 0,-5 0 0,-1 0 0,-6 0 0,-2 0 0,-4 0 0,2 0 0,2 0 0,2 1 0,5-1 0,2 1 0,3-1 0,1 1 0,5-1 0,-8 1 0,5-1 0,-17 0 0,-2 0 0,-7 0 0,-3 0 0,1 0 0,0 0 0,3 0 0,0-1 0,3 1 0,0 0 0,1 0 0,-5 0 0,0 0 0,-3 0 0,-1 0 0,-5 4 0,-2-1 0,-7 10 0,6-9 0,0 4 0</inkml:trace>
  <inkml:trace contextRef="#ctx0" brushRef="#br0" timeOffset="26822">6559 11294 24575,'12'-1'0,"8"1"0,-1 0 0,3-1 0,6 1 0,2 0-1093,-4 0 1,1 0 0,0-1 1056,1 1 1,0 0 0,0-1 35,9 0 0,0 0 44,-1 0 0,-1 0-44,-9 0 0,0 1 385,-1-2 1,-1 1-386,-5 1 0,-1-1 0,2 0 0,-1 0 0,0 0 0,1 1 0,4-1 0,1 0 531,3 0 0,1 0-531,-2 1 0,1-1 0,4 0 0,0 0 0,-3 0 0,0 0 0,2 0 0,1 0 0,-2 1 0,0-1 0,-5 0 0,1 1 0,0-1 0,-1 1 0,-2-2 0,-1 1 0,3 1 0,0-1 0,-1 0 0,0 1 401,-3-1 0,-1 1-401,1-1 0,-1 1 0,-1 0 0,0-1 0,1 0 0,0 1 0,0 0 0,0 0 0,5-1 0,1 1-517,1 0 1,2 0 516,6 0 0,1 0-258,-9 0 0,0 0 0,-1 0 258,10 0 0,1 1 0,-11-1 0,2 0 0,-2 0 0,6 1 0,0-1-275,-5 1 1,1-2-1,-2 2 275,0-1 0,-1 1-118,11-1 1,-2 1 117,-3 0 466,-8 0 0,0-1-466,6 1 694,-11-1 1,2 0-695,17 0 0,-16 1 0,0-1 0,16 2 925,-1-1-925,-8 0 280,3 0-280,-5-1 0,-3 1 0,-1-2 0,-3 1 0,2 0 0,1-1 0,-1 1 0,-2-1 0,-2 1 0,1-1 0,-2 1 0,-2 0 0,-1 0 0,-2 0 0,2 0 0,-2 0 0,3 0 0,3 0 0,6 1 0,8 0 0,-1-1 0,-10 1 0,1 1 0,-1-2 0,1 1 0,2 0 0,0 0 0,0 0 0,0 0 0,13 0 0,-15 0 0,-1 0 0,15 0 0,-3 2 0,0-1 0,-10 0 0,0-1 0,5 1 0,2 0 0,-3-1 0,-4 0 0,0 0 0,16 1 0,-1-1 0,-14-1 0,-2 1 0,6 0 0,-1-1 0,9 1 0,-5 0 0,-2 1 0,-2 0 0,1-1 0,4 1 0,-3 0 0,6 0 0,-4-1 0,4 2 0,-1-1 0,-3-1 0,3 1 0,-1 0 0,4-1 0,-2 1 0,-14-1 0,-1-1 0,16 1 0,-16 0 0,0-1 0,14 0 0,-8 1 0,-5-1 0,-10-1 0,-3 1 0,-4-1 0,-1 1 0,-1-1 0,0 1 0,1 0 0,0-2 0,-1 2 0,0-1 0</inkml:trace>
  <inkml:trace contextRef="#ctx0" brushRef="#br0" timeOffset="30174">10525 12045 24575,'10'-1'0,"1"1"0,0 0 0,3 0 0,5 0 0,5 1 0,8-1 0,4 0 0,-17 1 0,0-1 0,3 0 0,1 0 0,1 1 0,0 0-253,3-1 0,0 0 253,1 0 0,0 1 0,-5-1 0,1 0 0,3 0 0,1 0 0,0-1 0,2 2-794,5-1 0,3 1 794,-11 0 0,0-1 0,1 1 0,-3 0 0,1 0 0,0 0 0,4-1 0,1 1 0,0 0 0,1-1 0,0 1 0,1 0-695,3-1 0,1 1 0,-1-1 695,-3 0 0,-1 0 0,0 0 0,0 0 0,-1 0 0,-2-1-285,3 0 1,-2 0 284,0 0 0,-1 0 199,-6 0 1,-2 0-200,13 0 1393,1 1-1393,-3 0 2241,4 0-2241,0 0 715,-3 0-715,3 0 0,-2 0 0,-7 1 0,1-1 0,8 1 0,-8 0 0,-2-1 0,-11 0 0,1 0 0,-14 0 0,3 0 0,7 0 0,9 1 0,7 0 0,4-1 0,1 2 0,-7-2 0,-2 1 0,-10-1 0,-5 0 0,-4 0 0,0 0 0,0-1 0,1 1 0,-2-1 0,-2 1 0,0 0 0,0-1 0,0 1 0,0 0 0,0 0 0,1-1 0,-2 1 0,0 0 0</inkml:trace>
  <inkml:trace contextRef="#ctx0" brushRef="#br0" timeOffset="32977">13196 11978 24575,'17'2'0,"6"-1"0,8 1 0,-9 0 0,2 0-670,2 0 1,1 0 669,4 1 0,0-1 0,-2 0 0,-2-1 0,-4 1 0,-1-1 436,14 0-436,-11 1 222,-3-2-222,-6 0 0,-2 0 0,3 0 681,0 0-681,19 0 0,-7 0 0,2 0 0,1 0 0,4 0 0,-10 0 0,0 0 0,1 0 0,-1 0 0,-3 0 0,-3 0 0,4 0 0,1 0 0,5 0 0,-1 2 0,7-2 0,-2 2 0,-15-2 0,0 1 0,16-1 0,-5 0 0,-2 0 0,-4 0 0,-1 0 0,-1 0 0,-2 0 0,2 0 0,1 0 0,5 0 0,1 0 0,-3 0 0,1 1 0,-5-1 0,-1 1 0,-3-1 0,-3 1 0,-3-1 0,-2 0 0,-3 0 0,-2-1 0,1 0 0,10 1 0,2 0 0,1 0 0,2 0 0,6 0 0,-5 0 0,-2-1 0,-2 1 0,-1-1 0,-12 0 0,-1 0 0,0 1 0,0-1 0,1 0 0,0 1 0,-1-1 0,0 1 0,-2 0 0,1 0 0,0 0 0,1-1 0,2 1 0,9 1 0,-1-1 0,7 1 0,-9-1 0,0 0 0,-3 0 0,2 0 0,-2 0 0,0 0 0,-2 0 0,-1 0 0,-1 0 0,-1 0 0,6-1 0,0 1 0,6 0 0,-1 0 0,0 0 0,-3 0 0,-3 0 0,-3 0 0,-3 1 0,-1-1 0,2 0 0,-1 0 0,2 0 0,-2 0 0,0-1 0,-1 1 0,1 0 0,-1 0 0,2-1 0,3 0 0,0-1 0,1 1 0,-3-1 0,-1 2 0,-2-1 0,0 0 0,0 1 0,1-1 0,0 1 0,-1-1 0,0 0 0,-1 1 0,-18 3 0,13-2 0,-14 2 0</inkml:trace>
  <inkml:trace contextRef="#ctx0" brushRef="#br0" timeOffset="35579">15586 12021 24575,'4'0'0,"2"0"0,0-1 0,2 0 0,-4 1 0,1-1 0</inkml:trace>
  <inkml:trace contextRef="#ctx0" brushRef="#br0" timeOffset="36048">15810 12009 24575,'3'-1'0,"1"0"0,-2 1 0,0 0 0,1 0 0,3 1 0,-4-1 0,3 1 0</inkml:trace>
  <inkml:trace contextRef="#ctx0" brushRef="#br0" timeOffset="36480">15953 12033 24575,'4'-1'0,"-2"1"0,0 0 0,-1 0 0,2 0 0,-1 0 0,0 0 0,0 0 0</inkml:trace>
  <inkml:trace contextRef="#ctx0" brushRef="#br0" timeOffset="37850">16128 12044 24575,'5'0'0,"1"0"0,-5 0 0,2 1 0</inkml:trace>
  <inkml:trace contextRef="#ctx0" brushRef="#br0" timeOffset="38398">16350 12043 24575,'0'0'0</inkml:trace>
  <inkml:trace contextRef="#ctx0" brushRef="#br0" timeOffset="39753">16246 12081 24575,'0'0'0</inkml:trace>
  <inkml:trace contextRef="#ctx0" brushRef="#br0" timeOffset="40983">16838 12009 24575,'4'-1'0,"-1"0"0</inkml:trace>
  <inkml:trace contextRef="#ctx0" brushRef="#br0" timeOffset="41484">16952 11998 24575,'4'0'0,"4"0"0,0 0 0,-2 0 0,-1 1 0</inkml:trace>
  <inkml:trace contextRef="#ctx0" brushRef="#br0" timeOffset="41934">17093 12000 24575,'5'0'0,"-1"-1"0,-2 1 0,-1-1 0</inkml:trace>
  <inkml:trace contextRef="#ctx0" brushRef="#br0" timeOffset="42602">17222 12017 24575,'8'-1'0,"6"0"0,7 2 0,-1 0 0,-1 0 0,16 2 0</inkml:trace>
  <inkml:trace contextRef="#ctx0" brushRef="#br0" timeOffset="43052">17473 12022 24575,'6'0'0,"0"-1"0,1 1 0,4 0 0,-4 0 0,0 1 0</inkml:trace>
  <inkml:trace contextRef="#ctx0" brushRef="#br0" timeOffset="43738">17747 12004 24575,'0'0'0</inkml:trace>
  <inkml:trace contextRef="#ctx0" brushRef="#br0" timeOffset="44256">17907 11997 24575,'5'0'0,"-2"0"0,-2 0 0</inkml:trace>
  <inkml:trace contextRef="#ctx0" brushRef="#br0" timeOffset="44786">18128 12007 24575,'4'-1'0,"-1"1"0,-2 0 0,-1 0 0</inkml:trace>
  <inkml:trace contextRef="#ctx0" brushRef="#br0" timeOffset="45487">18272 12023 24575,'4'0'0,"3"0"0,-4 0 0,1 0 0</inkml:trace>
  <inkml:trace contextRef="#ctx0" brushRef="#br0" timeOffset="46058">18447 12024 24575,'0'0'0</inkml:trace>
  <inkml:trace contextRef="#ctx0" brushRef="#br0" timeOffset="47439">18594 12038 24575,'6'0'0,"6"-1"0,-3 0 0,1 0 0,-5 0 0</inkml:trace>
  <inkml:trace contextRef="#ctx0" brushRef="#br0" timeOffset="48095">18804 12018 24575,'6'-1'0,"-3"-1"0,-1 1 0,-2 0 0</inkml:trace>
  <inkml:trace contextRef="#ctx0" brushRef="#br0" timeOffset="48677">19008 12017 24575,'3'0'0,"-1"1"0,-1-1 0</inkml:trace>
  <inkml:trace contextRef="#ctx0" brushRef="#br0" timeOffset="49127">19147 12025 24575,'5'0'0</inkml:trace>
  <inkml:trace contextRef="#ctx0" brushRef="#br0" timeOffset="49874">19276 12014 24575,'0'0'0</inkml:trace>
  <inkml:trace contextRef="#ctx0" brushRef="#br0" timeOffset="56665">4596 12514 24575,'7'-1'0,"12"1"0,9 1 0,-6 1 0,2-1 0,-1 1 0,0-1 0,5 2 0,0 0-734,-1-1 1,2 1 733,6-1 0,0-1 0,-3 1 0,-1 0-1639,5-1 1,-1-1 246,-7 0 1,-1 0 1391,1 0 0,-1 0-157,5 1 0,-2-1 157,-8 0 0,0 0 0,5 1 0,0-1 0,-7 1 0,1-1 0,3 1 0,2 1 0,-3-1 0,2 1 0,5 0 0,4 1 0,-3 0 0,2 0 0,-2 0 0,4-1 0,0 1-225,-3-1 1,2 1 0,-4-1 224,-5-2 0,-2 1 0,1-1 0,1 0 326,-2 0 0,0 0-326,-3 1 0,0-1 0,5 0 0,0 1 1638,2 0 0,-1 1-577,6-2 0,1 2-1061,2-1 0,-1 1 0,-3-1 0,-1-1 0,2 2 0,-1-1 0,-3-1 0,0 0 0,0 1 0,1 0 0,-1-1 0,0 0 25,-3 0 0,0 1-25,2 0 0,0 0 0,-3 0 0,1-1 0,-1 1 0,-1 0 508,-4 0 0,0-1-508,12 0 51,-10 0-51,-6 0 905,-6 0-905,-5 0 442,1-1-442,6 1 0,-1-1 0,10 1 0,-6 0 0,5 0 0,-6 0 0,2 0 0,-1 0 0,-4 0 0,0-1 0,-7 1 0,-1-1 0,-1 1 0,0 0 0,1 0 0,0 0 0,1 0 0,0 0 0,-2-1 0,-7 3 0,-2 1 0,-1-1 0,3 1 0</inkml:trace>
  <inkml:trace contextRef="#ctx0" brushRef="#br0" timeOffset="58832">4564 13165 24575,'10'-2'0,"8"0"0,4 1 0,-3 0 0,1 1 0,3-1 0,1 1-306,3 0 1,1 0 305,-1 0 0,0 0 0,-4 0 0,-1 0 75,-1 1 1,-1-1-76,14 0 0,0 1 0,-5-1 0,1 1 0,3 0 0,-14 0 0,1-1 0,-1 1 0,1-1 460,16 1-460,0 0 0,-6 0 0,0 0 0,-4 0 0,-6-1 0,1 1 0,1-1 0,6 0 0,0 0 0,-1 1 0,2 0 0,-7-1 0,0 1 0,11 0 0,1 0 0,-13-1 0,0 1 0,2 0 0,1 0 0,3 0 0,0-1 0,-5 1 0,0 0 0,2-1 0,-1 0 0,7 0 0,-4 0 0,-3 0 0,-1 0 0,11 0 0,-10 0 0,1 0 0,10 1 0,0 0 0,0 0 0,-1 0 0,-3 0 0,0 0 0,-2-1 0,-4 0 0,1 0 0,-1 1 0,4 0 0,-3 0 0,-4 0 0,-7 0 0,-6-1 0,-2 0 0,1 0 0,-3 0 0,1 0 0,-2-1 0,1 1 0,-1 0 0,-1 0 0,0 0 0,-1 0 0,-1-1 0</inkml:trace>
  <inkml:trace contextRef="#ctx0" brushRef="#br0" timeOffset="62134">4518 15480 24575,'10'-1'0,"6"0"0,13-2 0,3 2 0,4 0 0,-4 0 0,4-1-820,-2 2 1,4 1 0,1-1 0,-3 0 450,-3 0 1,-2 1-1,2-1 369,-4 0 0,3 1 0,1 0 0,-1-1 0,-4 1 333,-1-1 0,-3 1 0,1 0-333,7-1 0,1 0 0,-5 1 0,-7-1 0,-1 0 0,11 0 0,0 0 0,6 0 0,-12 0 0,1 0-254,-1 0 0,0-1 254,1 1 0,0 0 0,4 0 0,0 0 0,3 0 0,-1 1 0,-4-1 0,-1 0 0,5 0 0,-1 1 0,-6-1 0,0 0 0,0 0 0,-1 0 0,-2 0 0,-2 0 0,15 0 0,1 0 0,-17 1 0,0 0 1311,6 0 0,1 1-1311,4 0 0,1 0 0,-1 0 0,1 0-420,-7-1 1,2 1-1,-1-1 420,9 0 0,0 1 0,-8-2 0,2 1 0,-2 0 0,8-1 0,-1 1 0,2 0 0,-1-1 0,-5 0 0,-1 1 33,1-1 0,0 1-33,-2-1 0,-1 0 0,-3 1 0,0-1 0,2 0 0,0 0 0,-1 0 0,-1 1 0,1-1 0,0 0 0,-1 0 0,-1 1 0,9-1 620,1 0-620,-7 0 1306,0 0-1306,0 0 0,-2 1 0,2 1 0,-6-1 0,2 1 0,4 0 0,1 0 0,0-1 0,-2 2 0,1-1 0,10 0 0,-1 0 0,2 0 0,-9-1 0,0 0 0,-1 0 537,8-1-537,-15 1 0,-6-1 0,-4-1 0,-4 1 0,1-1 0,0 1 0,6 0 0,5 0 0,9 0 0,7 0 0,5 0 0,-15 0 0,0 1 0,1-1 0,0 1 0,-1 0 0,1 0 0,-3 0 0,0 0 0,9 0 0,-10-1 0,-8 1 0,-7-1 0,-2-1 0,0 1 0,0-1 0,-1 0 0,2 1 0,-2-1 0,0 0 0</inkml:trace>
  <inkml:trace contextRef="#ctx0" brushRef="#br0" timeOffset="65025">12641 15557 24575,'20'0'0,"9"0"0,4 1 0,2 1 0,-3-1 0,2 1 0,-7 0 0,3 0 0,1 1 0,-2-1 0,-2 0 0,-1 0 0,2-1 0,0 2 0,2-1 0,-1 1 0,-2-1 0,4 0 0,-2 0 0,10 1 0,-3 0 0,-6-1 0,4 0 0,-16-1 0,-1-1 0,3 1 0,2 0 0,12 1 0,-14-1 0,3 1-668,7 0 1,3 0 667,-8 0 0,0-1 0,0 1-578,5 0 0,1-1 0,-1 1 578,0-1 0,-2 0 0,0 0 0,-2 0 0,-1 0 0,0 0-181,7 0 1,-1 1 180,-7-1 0,-2-1 0,-1 1 0,-1 0 0,10 0 0,-9-1 1189,-2 0-1189,-1 0 1817,4 0-1817,4 0 424,4 1-424,4 0 0,-13 0 0,0-1 0,0 1 0,0-1 0,0 1 0,0-1 0,-1 1 0,-1-1 0,17 0 0,-15 0 0,0 0 0,5 0 0,3 0 0,-14 0 0,1 0 0,5 0 0,-7 0 0,3-1 0,-10 1 0,3-1 0,-6 1 0,2 0 0,-1 0 0,-2 0 0,-1-1 0,0 1 0,0 0 0,1-1 0,0 1 0,0 0 0,-1-1 0,1 1 0,1-1 0,1 1 0,2-2 0,-2 2 0,-1-1 0,-3 1 0,-1-1 0</inkml:trace>
  <inkml:trace contextRef="#ctx0" brushRef="#br0" timeOffset="68526">10613 16199 24575,'12'-3'0,"4"0"0,6 1 0,6 2 0,9-2 0,-13 1 0,1 0 0,-4 0 0,2 0 0,11-1 0,-1 0 0,-13 2 0,-1-1 0,14 0 0,0 0 0,3 0 0,-11 1 0,0-1 0,7 0 0,2 0 0,-4 0 0,4-1 0,-5 0 0,3-1 0,-6 2 0,3-2 0,-3 2 0,2-2 0,2 2 0,3-1 0,-14 1 0,1 1 0,1 0 0,0 0 0,0 0 0,0 0 0,2 0 0,0 0 0,-1 0 0,-1 0 0,1 0 0,0 0 0,0 0 0,-1 0 0,12 0 0,-14 0 0,0 0 0,17 1 0,-14-1 0,0 0 0,1 1 0,1-1-328,3 0 1,1 0 327,0 1 0,0 0 0,3 0 0,0-1 0,-1 0 0,0 1 0,-6-1 0,-2 1 0,1-1 0,-2 0 0,9-1 0,-1 1 0,-5-1 0,-5 1 0,2 0 655,0 1-655,7-1 0,-2 1 0,5-1 0,-10 0 0,1 0 0,13 0 0,-9 0 0,1 0 0,0 0 0,7 0 0,-11 0 0,-4 1 0,5-1 0,-2 1 0,1-1 0,-2 1 0,-9 0 0,-4-1 0,-5 0 0,-2 0 0,1 0 0,0 0 0,0 0 0,-1 0 0,1 0 0,3-1 0,-1 1 0,1 0 0,-3 0 0,-2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338" y="257256"/>
            <a:ext cx="5930684" cy="333601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5575" y="3796115"/>
            <a:ext cx="5930683" cy="47021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Line 7">
            <a:extLst>
              <a:ext uri="{FF2B5EF4-FFF2-40B4-BE49-F238E27FC236}">
                <a16:creationId xmlns:a16="http://schemas.microsoft.com/office/drawing/2014/main" id="{38109CDC-1CEC-E57A-EBE5-2D357DA9B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3" y="8881695"/>
            <a:ext cx="5551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2543D12-AD54-085E-CB76-9BCDFBDA2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408" y="8876932"/>
            <a:ext cx="1275742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/>
              <a:t>© Copyright Clariteq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A0F7-17C1-5EAB-CF6B-8A24F91B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70582"/>
            <a:ext cx="3754409" cy="1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315" tIns="27650" rIns="68315" bIns="27650">
            <a:spAutoFit/>
          </a:bodyPr>
          <a:lstStyle/>
          <a:p>
            <a:pPr algn="l" defTabSz="98425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800" b="1" i="1" dirty="0" err="1"/>
              <a:t>CMfBAs</a:t>
            </a:r>
            <a:r>
              <a:rPr lang="en-US" sz="800" b="1" i="1" dirty="0"/>
              <a:t> for ED&amp;BI 2026</a:t>
            </a:r>
          </a:p>
        </p:txBody>
      </p:sp>
    </p:spTree>
    <p:extLst>
      <p:ext uri="{BB962C8B-B14F-4D97-AF65-F5344CB8AC3E}">
        <p14:creationId xmlns:p14="http://schemas.microsoft.com/office/powerpoint/2010/main" val="80350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145EF-5F6F-6844-9560-E620B603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44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7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257175"/>
            <a:ext cx="5930900" cy="3335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797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15975" y="-1588"/>
            <a:ext cx="8999538" cy="5062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incorporate many, even hundreds of services </a:t>
            </a:r>
          </a:p>
        </p:txBody>
      </p:sp>
    </p:spTree>
    <p:extLst>
      <p:ext uri="{BB962C8B-B14F-4D97-AF65-F5344CB8AC3E}">
        <p14:creationId xmlns:p14="http://schemas.microsoft.com/office/powerpoint/2010/main" val="349038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257175"/>
            <a:ext cx="5930900" cy="3335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07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8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ACAF8-33C2-6945-9C9C-B8B8627E3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20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</p:spTree>
    <p:extLst>
      <p:ext uri="{BB962C8B-B14F-4D97-AF65-F5344CB8AC3E}">
        <p14:creationId xmlns:p14="http://schemas.microsoft.com/office/powerpoint/2010/main" val="3521412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AC0F6-3823-5D5F-6611-C5CDFE929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7EF41-8B05-7146-DB79-73A421626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8486C-F5B8-3296-6902-744F68064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640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99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5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25450" y="277813"/>
            <a:ext cx="5949950" cy="3348037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BD8C9-1B87-7C47-985D-73AADBA14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577" y="3796117"/>
            <a:ext cx="5930683" cy="4927099"/>
          </a:xfrm>
        </p:spPr>
        <p:txBody>
          <a:bodyPr/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fontAlgn="base" hangingPunct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Alec Sharp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 senior consultant with Clariteq Systems Consulting, has deep expertise in a rare combination of fields –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process modelling, analysis, and redesign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business analysis and requirements specification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 and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business-oriented data modelling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Increasingly, his work involves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organisational change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His 40 years of hands-on consulting experience, practical approaches, and global reputation in model-driven methods have made him a sought-after resource in locations as diverse as Ireland, Illinois, and India. </a:t>
            </a:r>
          </a:p>
          <a:p>
            <a:pPr fontAlgn="base" hangingPunct="0"/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He is also a popular conference speaker, mixing content and insight with irreverence and humour. Among his many top-rated presentations are  “Crossing the Chasm -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From Process Model to IT Requirements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“Days not Weeks or Months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Process Change in Agile Timeframes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“The Human Side of Data Modelling – 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Communicating With Stakeholders and Other Mere Mortals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“Analyst or Stenographer?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Myths, Half-truths, and Successful Methods in Business Analysis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“From Business Analyst to Business Synthesist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Making a Vital Contribution to Business Change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and “Agile and Modelling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What Works, What Doesn’t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.” His 90-minute briefing “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Five Things You Need To Know About Business Processes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” has been delivered to senior executives at major organisations around the globe.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Alec literally wrote the book on business process modelling, “Workflow Modelling: Tools for Process Improvement and Application Development.”  Popular with process improvement specialists, business analysts, consultants, and business professionals, it is consistently a top-selling title on business process modelling, analysis, and design, and is widely used as an MBA textbook. Alec was awarded DAMA's Professional Achievement Award, a global award given to one professional a year for contributions to the Data Management profession. 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Alec's popular workshops “Working With Business Processes,” “Advanced Business Process Techniques,” “Business-Oriented Data Modelling,” “Business-Oriented Data Modelling Masterclass,” and “Requirements Modelling” are conducted on four or five continents each year (pre-COVID!), at many of the world's best-known organisations. His classes are practical, energetic, and fun, consistently earning “excellent” ratings.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Contact Alec –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Arial"/>
              </a:rPr>
              <a:t>asharp@clariteq.com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99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36613" y="23813"/>
            <a:ext cx="8616951" cy="4848225"/>
          </a:xfrm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4883150"/>
            <a:ext cx="6200775" cy="3913188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less I know, the better I facilitate. Why? (Principle of Constructive Ignorance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Example –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What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the difference between a - 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Device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Part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Component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Assembly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Sub-assembly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System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…?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My cultural references are either out of date or geographically limited!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By the way – DON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T answer the dumb questions. That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what they (participants) are there for.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76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It could be a deployment diagram, a concept model, an organisation chart, or a workflow model – the principles are the same.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49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91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Drawing your data model with a sense of direction is the single most important rule for ensuring that data model diagrams are understandable to the widest range of people. </a:t>
            </a:r>
          </a:p>
          <a:p>
            <a:endParaRPr lang="en-US"/>
          </a:p>
          <a:p>
            <a:r>
              <a:rPr lang="en-US"/>
              <a:t>Follow the NO DEAD CROWS rule – crow</a:t>
            </a:r>
            <a:r>
              <a:rPr lang="en-US" altLang="ja-JP"/>
              <a:t>'s feet can point </a:t>
            </a:r>
            <a:r>
              <a:rPr lang="ja-JP" altLang="en-US"/>
              <a:t>“</a:t>
            </a:r>
            <a:r>
              <a:rPr lang="en-US" altLang="ja-JP"/>
              <a:t>down</a:t>
            </a:r>
            <a:r>
              <a:rPr lang="ja-JP" altLang="en-US"/>
              <a:t>”</a:t>
            </a:r>
            <a:r>
              <a:rPr lang="en-US" altLang="ja-JP"/>
              <a:t> (like a standing crow) or they can point </a:t>
            </a:r>
            <a:r>
              <a:rPr lang="ja-JP" altLang="en-US"/>
              <a:t>“</a:t>
            </a:r>
            <a:r>
              <a:rPr lang="en-US" altLang="ja-JP"/>
              <a:t>sideways</a:t>
            </a:r>
            <a:r>
              <a:rPr lang="ja-JP" altLang="en-US"/>
              <a:t>”</a:t>
            </a:r>
            <a:r>
              <a:rPr lang="en-US" altLang="ja-JP"/>
              <a:t> (like a crow lying on its side) but they can</a:t>
            </a:r>
            <a:r>
              <a:rPr lang="tr-TR" altLang="ja-JP"/>
              <a:t>'t</a:t>
            </a:r>
            <a:r>
              <a:rPr lang="en-US" altLang="ja-JP"/>
              <a:t> point </a:t>
            </a:r>
            <a:r>
              <a:rPr lang="ja-JP" altLang="en-US"/>
              <a:t>“</a:t>
            </a:r>
            <a:r>
              <a:rPr lang="en-US" altLang="ja-JP"/>
              <a:t>up</a:t>
            </a:r>
            <a:r>
              <a:rPr lang="ja-JP" altLang="en-US"/>
              <a:t>”</a:t>
            </a:r>
            <a:r>
              <a:rPr lang="en-US" altLang="ja-JP"/>
              <a:t> (like a dead crow lying on its back.)</a:t>
            </a:r>
          </a:p>
          <a:p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444500" y="284163"/>
            <a:ext cx="5940425" cy="334168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06700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288925"/>
            <a:ext cx="5929313" cy="3335338"/>
          </a:xfrm>
          <a:prstGeom prst="rect">
            <a:avLst/>
          </a:prstGeom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8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8388-71DB-F5F8-464C-D7F8F8C1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>
            <a:extLst>
              <a:ext uri="{FF2B5EF4-FFF2-40B4-BE49-F238E27FC236}">
                <a16:creationId xmlns:a16="http://schemas.microsoft.com/office/drawing/2014/main" id="{DA34AB0A-6453-0A9F-075A-64A156CAC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  <p:sp>
        <p:nvSpPr>
          <p:cNvPr id="105475" name="Rectangle 5">
            <a:extLst>
              <a:ext uri="{FF2B5EF4-FFF2-40B4-BE49-F238E27FC236}">
                <a16:creationId xmlns:a16="http://schemas.microsoft.com/office/drawing/2014/main" id="{C73C7E2F-E876-0D26-F8E1-D3BF98DEC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 note on how we</a:t>
            </a:r>
            <a:r>
              <a:rPr lang="en-US" altLang="ja-JP" dirty="0">
                <a:latin typeface="Arial" charset="0"/>
                <a:cs typeface="+mn-cs"/>
              </a:rPr>
              <a:t>'ll</a:t>
            </a:r>
            <a:r>
              <a:rPr lang="en-US" dirty="0">
                <a:latin typeface="Arial" charset="0"/>
                <a:cs typeface="+mn-cs"/>
              </a:rPr>
              <a:t> conduct the workshop: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First, work through an exercise,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learning by doing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Along the way, write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key learnings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on flipcharts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Later,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fill in the blanks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by reviewing material in the workbook,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but not necessarily every slide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Pace will be adjusted to suit the needs of the class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8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64195" name="Slide Image Placeholder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51543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9376F-D7F6-429C-9EB6-AFC832C9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0EA77-BE6D-77A6-2CA0-30B15347A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9F28F-64FD-D042-9A53-EB2A42CCF85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3854B0D-58BE-6609-0E9B-E8E0990B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</p:spTree>
    <p:extLst>
      <p:ext uri="{BB962C8B-B14F-4D97-AF65-F5344CB8AC3E}">
        <p14:creationId xmlns:p14="http://schemas.microsoft.com/office/powerpoint/2010/main" val="37885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  <p:sp>
        <p:nvSpPr>
          <p:cNvPr id="105475" name="Rectangle 5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 note on how we</a:t>
            </a:r>
            <a:r>
              <a:rPr lang="en-US" altLang="ja-JP" dirty="0">
                <a:latin typeface="Arial" charset="0"/>
                <a:cs typeface="+mn-cs"/>
              </a:rPr>
              <a:t>'ll</a:t>
            </a:r>
            <a:r>
              <a:rPr lang="en-US" dirty="0">
                <a:latin typeface="Arial" charset="0"/>
                <a:cs typeface="+mn-cs"/>
              </a:rPr>
              <a:t> conduct the workshop: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First, work through an exercise,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learning by doing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Along the way, write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key learnings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on flipcharts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Later,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fill in the blanks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by reviewing material in the workbook,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but not necessarily every slide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Pace will be adjusted to suit the needs of the class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79875" name="Rectangle 5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May be counterintuitive – at one client, all data modelers were instructed to start with a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lecture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– and they wondered why the clients shut down!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Must tell the BC Rail story –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You IT guys really bleep me off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Why not?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Can you think of a less inspiring term than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Data Modelling?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 (Alan Kay story)</a:t>
            </a:r>
          </a:p>
          <a:p>
            <a:pPr lvl="1" eaLnBrk="1" hangingPunct="1"/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Purple monkey water wrench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– a phrase I saw in an article making the point that our IT terms (foreign key, referential integrity, cardinality, …) </a:t>
            </a:r>
            <a:r>
              <a:rPr lang="en-US" dirty="0" err="1">
                <a:latin typeface="Times New Roman" charset="0"/>
              </a:rPr>
              <a:t>aren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t any clearer to the client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May lead to boredom, mental shutdown, resentment, and non-participation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It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unnecessary!  Some things are easier to just do.  Coaching basketball - initially, by example.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The Turing Test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Non-typical situations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Goal Setting and Planning</a:t>
            </a:r>
          </a:p>
          <a:p>
            <a:pPr lvl="1" eaLnBrk="1" hangingPunct="1"/>
            <a:r>
              <a:rPr lang="en-US" dirty="0" err="1">
                <a:latin typeface="Times New Roman" charset="0"/>
              </a:rPr>
              <a:t>BPx</a:t>
            </a:r>
            <a:endParaRPr lang="en-US" dirty="0">
              <a:latin typeface="Times New Roman" charset="0"/>
            </a:endParaRPr>
          </a:p>
          <a:p>
            <a:pPr lvl="1" eaLnBrk="1" hangingPunct="1"/>
            <a:r>
              <a:rPr lang="en-US" dirty="0">
                <a:latin typeface="Times New Roman" charset="0"/>
              </a:rPr>
              <a:t>Package Evaluation and Selection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2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7675" y="290513"/>
            <a:ext cx="5929313" cy="3335337"/>
          </a:xfrm>
          <a:prstGeom prst="rect">
            <a:avLst/>
          </a:prstGeom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Throughout, when a term is placed in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other stuff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check to see if it is a clue to a new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thing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that should be added.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83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8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8878-A6FE-B249-963F-4E7E0F1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200" i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55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ullet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A1E4B1-232F-DC4B-9FDD-3CFEF3B0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651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2020-2020-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8878-A6FE-B249-963F-4E7E0F1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200" i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53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9DF72-E722-294E-A5B5-0266C1CA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aphicFrame>
        <p:nvGraphicFramePr>
          <p:cNvPr id="7" name="Group 21">
            <a:extLst>
              <a:ext uri="{FF2B5EF4-FFF2-40B4-BE49-F238E27FC236}">
                <a16:creationId xmlns:a16="http://schemas.microsoft.com/office/drawing/2014/main" id="{5B574A02-DD1C-824D-80EF-EF5532E5DD3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2498478"/>
              </p:ext>
            </p:extLst>
          </p:nvPr>
        </p:nvGraphicFramePr>
        <p:xfrm>
          <a:off x="0" y="-2445"/>
          <a:ext cx="1050924" cy="658368"/>
        </p:xfrm>
        <a:graphic>
          <a:graphicData uri="http://schemas.openxmlformats.org/drawingml/2006/table">
            <a:tbl>
              <a:tblPr lastCol="1"/>
              <a:tblGrid>
                <a:gridCol w="105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4091">
                <a:tc>
                  <a:txBody>
                    <a:bodyPr/>
                    <a:lstStyle/>
                    <a:p>
                      <a:pPr algn="l" defTabSz="873125" eaLnBrk="0" hangingPunct="0">
                        <a:lnSpc>
                          <a:spcPct val="85000"/>
                        </a:lnSpc>
                        <a:spcBef>
                          <a:spcPct val="40000"/>
                        </a:spcBef>
                        <a:buClr>
                          <a:srgbClr val="FF0066"/>
                        </a:buClr>
                        <a:buSzPct val="65000"/>
                        <a:buFont typeface="Wingdings" pitchFamily="2" charset="2"/>
                        <a:buNone/>
                      </a:pP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Modelling w. Normal People</a:t>
                      </a:r>
                    </a:p>
                    <a:p>
                      <a:pPr algn="l" defTabSz="873125" eaLnBrk="0" hangingPunct="0">
                        <a:lnSpc>
                          <a:spcPct val="85000"/>
                        </a:lnSpc>
                        <a:spcBef>
                          <a:spcPct val="40000"/>
                        </a:spcBef>
                        <a:buClr>
                          <a:srgbClr val="FF0066"/>
                        </a:buClr>
                        <a:buSzPct val="65000"/>
                        <a:buFont typeface="Wingdings" pitchFamily="2" charset="2"/>
                        <a:buNone/>
                      </a:pP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Key Lessons from 45 Years of</a:t>
                      </a:r>
                      <a:b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Modelling</a:t>
                      </a:r>
                      <a:endParaRPr lang="en-US" sz="8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7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75C4492-47D2-344B-9235-2EACB5885A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050924" y="0"/>
            <a:ext cx="11141075" cy="6524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D17B2CA-2273-E24B-BB6C-C4DE349DD0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63238" y="6576532"/>
            <a:ext cx="152876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2A0197C6-F921-DC45-B621-5AA5ED372C26}" type="slidenum"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pPr algn="ctr"/>
              <a:t>‹#›</a:t>
            </a:fld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725" indent="-311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9188" indent="-385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amzn.to/dHun1o" TargetMode="Externa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mzn.to/dHun1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47480AB5-E960-A64B-ABE7-9FCCF588DDE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08005" y="1055688"/>
            <a:ext cx="9867661" cy="4745915"/>
          </a:xfrm>
          <a:prstGeom prst="rect">
            <a:avLst/>
          </a:prstGeom>
          <a:noFill/>
          <a:ln/>
        </p:spPr>
        <p:txBody>
          <a:bodyPr wrap="square" anchor="t">
            <a:spAutoFit/>
          </a:bodyPr>
          <a:lstStyle/>
          <a:p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Concept Modelling with Normal People – </a:t>
            </a:r>
            <a:br>
              <a:rPr lang="en-US" sz="34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Five Key Lessons From 45 Years of Modelling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Adept Events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Data Warehousing &amp; Business Intelligence Summit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24 March 2026 in Utrecht NL</a:t>
            </a:r>
            <a:b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0" dirty="0">
                <a:latin typeface="Arial" panose="020B0604020202020204" pitchFamily="34" charset="0"/>
                <a:cs typeface="Arial" panose="020B0604020202020204" pitchFamily="34" charset="0"/>
              </a:rPr>
              <a:t>Alec Sharp</a:t>
            </a:r>
            <a:br>
              <a:rPr lang="en-US" sz="26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Clariteq Systems Consulting Ltd.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West Vancouver, BC, Canada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asharp@clariteq.com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www.clariteq.com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277F7-0CCD-CF43-827A-BE04DFE8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5666" y="5886561"/>
            <a:ext cx="914400" cy="4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@@Adept.jpg">
            <a:extLst>
              <a:ext uri="{FF2B5EF4-FFF2-40B4-BE49-F238E27FC236}">
                <a16:creationId xmlns:a16="http://schemas.microsoft.com/office/drawing/2014/main" id="{F4C26821-1247-5FFB-FF46-D4553F82A4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5" y="6058020"/>
            <a:ext cx="1858107" cy="322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D029CD-5B45-457F-45AE-6486B6A1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05" y="6299800"/>
            <a:ext cx="3043059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i="1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Copyright Alec Sharp / Clariteq 2026</a:t>
            </a:r>
          </a:p>
        </p:txBody>
      </p:sp>
      <p:pic>
        <p:nvPicPr>
          <p:cNvPr id="1026" name="Picture 2" descr="Adept Events">
            <a:extLst>
              <a:ext uri="{FF2B5EF4-FFF2-40B4-BE49-F238E27FC236}">
                <a16:creationId xmlns:a16="http://schemas.microsoft.com/office/drawing/2014/main" id="{BE36A802-3FDD-3E9C-9A9D-012C6B0F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394" y="5868279"/>
            <a:ext cx="2724870" cy="4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956A4C-13BB-0C44-B010-0439747F963B}"/>
              </a:ext>
            </a:extLst>
          </p:cNvPr>
          <p:cNvSpPr/>
          <p:nvPr/>
        </p:nvSpPr>
        <p:spPr>
          <a:xfrm rot="20738089">
            <a:off x="9352536" y="1258407"/>
            <a:ext cx="2273150" cy="8054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in 55</a:t>
            </a:r>
          </a:p>
        </p:txBody>
      </p:sp>
    </p:spTree>
    <p:extLst>
      <p:ext uri="{BB962C8B-B14F-4D97-AF65-F5344CB8AC3E}">
        <p14:creationId xmlns:p14="http://schemas.microsoft.com/office/powerpoint/2010/main" val="17863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3559-A3FD-1F4A-A3B0-9058BB9E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had little to say, others had 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A370-C2A7-FE4C-8D2F-BF7B25EB6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4" t="8314" r="61057" b="64853"/>
          <a:stretch/>
        </p:blipFill>
        <p:spPr>
          <a:xfrm>
            <a:off x="6021714" y="2013034"/>
            <a:ext cx="2544658" cy="32680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68721-9FFE-6B47-9AE4-83D04B7E2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4" t="35002" r="46243" b="18420"/>
          <a:stretch/>
        </p:blipFill>
        <p:spPr>
          <a:xfrm>
            <a:off x="8351456" y="1506035"/>
            <a:ext cx="3689874" cy="53142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FA44C-91DC-A74A-B765-718FEE449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2" t="12582" r="14552" b="78898"/>
          <a:stretch/>
        </p:blipFill>
        <p:spPr>
          <a:xfrm>
            <a:off x="139849" y="801351"/>
            <a:ext cx="8093335" cy="12414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7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8C4C8D-783B-3944-81C0-9745B7B3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All</a:t>
            </a:r>
            <a:r>
              <a:rPr lang="en-US" dirty="0"/>
              <a:t> were useful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D15BD-A91A-7A44-A972-EF2D94F88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5" t="8313" r="11565" b="43372"/>
          <a:stretch/>
        </p:blipFill>
        <p:spPr>
          <a:xfrm>
            <a:off x="1014329" y="652464"/>
            <a:ext cx="7193755" cy="583072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EE89EF-1353-FC42-95C6-15325AAB4700}"/>
                  </a:ext>
                </a:extLst>
              </p14:cNvPr>
              <p14:cNvContentPartPr/>
              <p14:nvPr/>
            </p14:nvContentPartPr>
            <p14:xfrm>
              <a:off x="1614960" y="1396800"/>
              <a:ext cx="5324760" cy="443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EE89EF-1353-FC42-95C6-15325AAB47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5600" y="1387440"/>
                <a:ext cx="5343480" cy="44539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1212D94-4D32-9448-A7F1-E3809F928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802" y="1267224"/>
            <a:ext cx="4948518" cy="193963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 went through all the "homework" and selected ~40 terms that qualified as "things"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(or entities, or business objects,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or classes, or…)</a:t>
            </a:r>
          </a:p>
        </p:txBody>
      </p:sp>
    </p:spTree>
    <p:extLst>
      <p:ext uri="{BB962C8B-B14F-4D97-AF65-F5344CB8AC3E}">
        <p14:creationId xmlns:p14="http://schemas.microsoft.com/office/powerpoint/2010/main" val="17125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119C-4686-0B41-96FB-23F9B95C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first session - "Here are the 'things' you mentioned"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8CF12-A42E-644D-A53D-0D28B9BE5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86" y="1086522"/>
            <a:ext cx="4726923" cy="569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D9DA3A-4639-F64A-9BD4-9E8E6C388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735" y="1086523"/>
            <a:ext cx="4655789" cy="5696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7C0362-3162-8D4C-8989-30AB3D4F832A}"/>
              </a:ext>
            </a:extLst>
          </p:cNvPr>
          <p:cNvSpPr/>
          <p:nvPr/>
        </p:nvSpPr>
        <p:spPr>
          <a:xfrm>
            <a:off x="1265086" y="627339"/>
            <a:ext cx="7544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than enough to work with – here are 30: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A5D93-5395-744F-A1CA-B1566E67D2F4}"/>
              </a:ext>
            </a:extLst>
          </p:cNvPr>
          <p:cNvSpPr/>
          <p:nvPr/>
        </p:nvSpPr>
        <p:spPr>
          <a:xfrm>
            <a:off x="6331635" y="5442039"/>
            <a:ext cx="5709695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"Wow – you actually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did something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our homework!"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3D80D2-2870-084C-92C9-FE7BEC719438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4975464" y="4173192"/>
            <a:ext cx="297563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They added more…</a:t>
            </a:r>
          </a:p>
        </p:txBody>
      </p:sp>
    </p:spTree>
    <p:extLst>
      <p:ext uri="{BB962C8B-B14F-4D97-AF65-F5344CB8AC3E}">
        <p14:creationId xmlns:p14="http://schemas.microsoft.com/office/powerpoint/2010/main" val="4737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2 -– Use the distinction between the "what" and the "who &amp; how"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9754">
            <a:off x="1633253" y="1656801"/>
            <a:ext cx="3378462" cy="468255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84781" y="1494072"/>
            <a:ext cx="4483648" cy="33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CA" sz="2200" dirty="0">
                <a:latin typeface="Arial" charset="0"/>
                <a:cs typeface="+mn-cs"/>
              </a:rPr>
              <a:t>The premise of the book: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</a:rPr>
              <a:t>25 experienced BAs from around the world would each write a chapter on “The Most Important Lesson I Learned in my BA Career.’</a:t>
            </a: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  <a:cs typeface="+mn-cs"/>
              </a:rPr>
              <a:t>I knew mine instantly </a:t>
            </a:r>
            <a:r>
              <a:rPr lang="mr-IN" sz="2200" dirty="0">
                <a:latin typeface="Arial" charset="0"/>
                <a:cs typeface="+mn-cs"/>
              </a:rPr>
              <a:t>–</a:t>
            </a:r>
            <a:r>
              <a:rPr lang="en-US" sz="2200" dirty="0">
                <a:latin typeface="Arial" charset="0"/>
                <a:cs typeface="+mn-cs"/>
              </a:rPr>
              <a:t> 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  <a:cs typeface="+mn-cs"/>
              </a:rPr>
              <a:t>separate the “what” from the “who, how, and why”</a:t>
            </a: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  <a:cs typeface="+mn-cs"/>
              </a:rPr>
              <a:t>In other words, separate the “essence” from the “accident”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B51C6-45EA-7BD7-6B44-0E0F2DE18769}"/>
              </a:ext>
            </a:extLst>
          </p:cNvPr>
          <p:cNvSpPr txBox="1"/>
          <p:nvPr/>
        </p:nvSpPr>
        <p:spPr>
          <a:xfrm>
            <a:off x="1142999" y="856672"/>
            <a:ext cx="68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chapter in the “BA Book of Mentors”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Times New Roman"/>
                <a:cs typeface="Arial"/>
              </a:rPr>
              <a:t>Essence and Accident?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4205">
            <a:off x="4086285" y="1780153"/>
            <a:ext cx="4019429" cy="4914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33DFF-7CAD-CC43-8B25-B6CACB8F72A0}"/>
              </a:ext>
            </a:extLst>
          </p:cNvPr>
          <p:cNvSpPr/>
          <p:nvPr/>
        </p:nvSpPr>
        <p:spPr>
          <a:xfrm>
            <a:off x="597721" y="758989"/>
            <a:ext cx="6622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Essential: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absolutely necessary; extremely important.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something's basic or most important characteristics;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intrinsic, inherent, or fundamental nature of something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08D3A5-A8F6-9A49-BA86-5D8443BA49E7}"/>
              </a:ext>
            </a:extLst>
          </p:cNvPr>
          <p:cNvGrpSpPr/>
          <p:nvPr/>
        </p:nvGrpSpPr>
        <p:grpSpPr>
          <a:xfrm>
            <a:off x="297042" y="4973942"/>
            <a:ext cx="3446267" cy="1879600"/>
            <a:chOff x="297042" y="4973942"/>
            <a:chExt cx="3446267" cy="1879600"/>
          </a:xfrm>
        </p:grpSpPr>
        <p:pic>
          <p:nvPicPr>
            <p:cNvPr id="9218" name="Picture 2" descr="Q Tea Cup with Handle - 10 oz., 4 pc pack (brown box) [521-4] - $41.50 :  FORLIFE, Online Shop">
              <a:extLst>
                <a:ext uri="{FF2B5EF4-FFF2-40B4-BE49-F238E27FC236}">
                  <a16:creationId xmlns:a16="http://schemas.microsoft.com/office/drawing/2014/main" id="{4D857EA8-4A20-624C-871B-0E0E7D165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42" y="5046519"/>
              <a:ext cx="1543050" cy="154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Bamboo Coffee Cup - Reusable Bamboo Coffee Cups | Nisbets Ireland">
              <a:extLst>
                <a:ext uri="{FF2B5EF4-FFF2-40B4-BE49-F238E27FC236}">
                  <a16:creationId xmlns:a16="http://schemas.microsoft.com/office/drawing/2014/main" id="{B61BDBA9-41BE-BA46-9C17-A550D672E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63709" y="4973942"/>
              <a:ext cx="1879600" cy="187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B0084CB-07A6-4E48-8248-377B294E199D}"/>
              </a:ext>
            </a:extLst>
          </p:cNvPr>
          <p:cNvSpPr/>
          <p:nvPr/>
        </p:nvSpPr>
        <p:spPr>
          <a:xfrm>
            <a:off x="187684" y="2281039"/>
            <a:ext cx="408316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Cup:</a:t>
            </a:r>
          </a:p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essential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characteristics: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a round, handheld container 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for drinking from.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What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is.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accidental 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characteristics: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ceramic vs. bamboo, handle or not, …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how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is designed or made and 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who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will be used by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49544-BA20-7446-991D-0497B55589C5}"/>
              </a:ext>
            </a:extLst>
          </p:cNvPr>
          <p:cNvGrpSpPr/>
          <p:nvPr/>
        </p:nvGrpSpPr>
        <p:grpSpPr>
          <a:xfrm>
            <a:off x="977900" y="1231900"/>
            <a:ext cx="5956300" cy="723900"/>
            <a:chOff x="977900" y="1231900"/>
            <a:chExt cx="5956300" cy="7239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FE9FEBA-3B7B-254F-88E7-86410915AE45}"/>
                </a:ext>
              </a:extLst>
            </p:cNvPr>
            <p:cNvCxnSpPr/>
            <p:nvPr/>
          </p:nvCxnSpPr>
          <p:spPr>
            <a:xfrm>
              <a:off x="977900" y="1231900"/>
              <a:ext cx="448310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B926C9F-F008-1847-8BDF-5D92D1098FC6}"/>
                </a:ext>
              </a:extLst>
            </p:cNvPr>
            <p:cNvSpPr/>
            <p:nvPr/>
          </p:nvSpPr>
          <p:spPr>
            <a:xfrm>
              <a:off x="977900" y="1384300"/>
              <a:ext cx="5956300" cy="571500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2" descr="Paperback The Mythical Man-Month: Essays on Software Engineering Book">
            <a:extLst>
              <a:ext uri="{FF2B5EF4-FFF2-40B4-BE49-F238E27FC236}">
                <a16:creationId xmlns:a16="http://schemas.microsoft.com/office/drawing/2014/main" id="{CE0DE432-F6D0-6A0C-1C0B-68A4F347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3909">
            <a:off x="7589635" y="87420"/>
            <a:ext cx="2040529" cy="29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2413">
            <a:off x="8895345" y="2778554"/>
            <a:ext cx="2823199" cy="36838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595972-E4F0-C48A-5F98-E16E4950336E}"/>
              </a:ext>
            </a:extLst>
          </p:cNvPr>
          <p:cNvCxnSpPr>
            <a:cxnSpLocks/>
          </p:cNvCxnSpPr>
          <p:nvPr/>
        </p:nvCxnSpPr>
        <p:spPr>
          <a:xfrm flipV="1">
            <a:off x="4615031" y="3044414"/>
            <a:ext cx="1043491" cy="93849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2C0B78-78B7-7EDA-DF1F-D81D9F2B922A}"/>
              </a:ext>
            </a:extLst>
          </p:cNvPr>
          <p:cNvCxnSpPr>
            <a:cxnSpLocks/>
          </p:cNvCxnSpPr>
          <p:nvPr/>
        </p:nvCxnSpPr>
        <p:spPr>
          <a:xfrm>
            <a:off x="9263453" y="3375210"/>
            <a:ext cx="2330825" cy="20708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“All models are wrong, but some are useful.”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08" y="719203"/>
            <a:ext cx="3745645" cy="3923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9596" y="4877787"/>
            <a:ext cx="214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Aft>
                <a:spcPts val="600"/>
              </a:spcAft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George E. P. Box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1919–2013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7503" y="1872585"/>
            <a:ext cx="5444667" cy="436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  <a:latin typeface="Arial"/>
              </a:rPr>
              <a:t>Two especially useful models</a:t>
            </a: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Process Scope Model</a:t>
            </a:r>
            <a:endParaRPr lang="en-US" sz="2400" i="1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Concept Model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a.k.a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Conceptual Data Model)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Both are “essential” –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they show the essence – the “what” – of a subject with no reference to who, how, why, etc. </a:t>
            </a:r>
          </a:p>
        </p:txBody>
      </p:sp>
    </p:spTree>
    <p:extLst>
      <p:ext uri="{BB962C8B-B14F-4D97-AF65-F5344CB8AC3E}">
        <p14:creationId xmlns:p14="http://schemas.microsoft.com/office/powerpoint/2010/main" val="29993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2297051" y="1093259"/>
            <a:ext cx="7586870" cy="1522103"/>
          </a:xfrm>
          <a:prstGeom prst="roundRect">
            <a:avLst>
              <a:gd name="adj" fmla="val 12495"/>
            </a:avLst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i="1" ker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519267" y="1186916"/>
            <a:ext cx="3142459" cy="31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kern="0" dirty="0">
                <a:solidFill>
                  <a:srgbClr val="000000"/>
                </a:solidFill>
                <a:cs typeface="ＭＳ Ｐゴシック" charset="0"/>
              </a:rPr>
              <a:t>Communicate System Outage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1912" y="1738837"/>
            <a:ext cx="1738644" cy="2131231"/>
            <a:chOff x="107911" y="1738807"/>
            <a:chExt cx="1738644" cy="2131231"/>
          </a:xfrm>
        </p:grpSpPr>
        <p:sp>
          <p:nvSpPr>
            <p:cNvPr id="21" name="Rectangle 20"/>
            <p:cNvSpPr/>
            <p:nvPr/>
          </p:nvSpPr>
          <p:spPr>
            <a:xfrm>
              <a:off x="113716" y="2672542"/>
              <a:ext cx="1732839" cy="1197496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Triggering</a:t>
              </a:r>
              <a:b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</a:b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Event:</a:t>
              </a:r>
            </a:p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Notification of degradation or lack of Service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 system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 provider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calls to Service Desk</a:t>
              </a: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448754" y="1964434"/>
              <a:ext cx="324292" cy="12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107911" y="1738807"/>
              <a:ext cx="421338" cy="454432"/>
            </a:xfrm>
            <a:prstGeom prst="ellipse">
              <a:avLst/>
            </a:prstGeom>
            <a:solidFill>
              <a:srgbClr val="66FF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49152" y="1749372"/>
            <a:ext cx="2447706" cy="3090973"/>
            <a:chOff x="6625159" y="1749342"/>
            <a:chExt cx="2447706" cy="3090973"/>
          </a:xfrm>
        </p:grpSpPr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V="1">
              <a:off x="8370957" y="1976556"/>
              <a:ext cx="359475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8651527" y="1749342"/>
              <a:ext cx="421338" cy="45443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25159" y="2672542"/>
              <a:ext cx="2368799" cy="2167773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Communications about the Outage and the progress on resolving it are delivered: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and externally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informally and formally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endPara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Final 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Service is restored and root cause is known (or is determined to be unknowable) and resolution is communicated: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Externally (“good news”)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(“cause &amp; resolution)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759668" y="2672542"/>
            <a:ext cx="2583924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32000"/>
              </a:spcBef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Cases: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new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recurring</a:t>
            </a: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Other factors: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severity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key operations periods / areas</a:t>
            </a:r>
            <a:b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</a:b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(registration, summer, course evaluation season)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year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day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26795" y="1540603"/>
            <a:ext cx="7325582" cy="874041"/>
            <a:chOff x="902789" y="1540602"/>
            <a:chExt cx="7325582" cy="874041"/>
          </a:xfrm>
        </p:grpSpPr>
        <p:sp>
          <p:nvSpPr>
            <p:cNvPr id="41" name="AutoShape 14"/>
            <p:cNvSpPr>
              <a:spLocks noChangeArrowheads="1"/>
            </p:cNvSpPr>
            <p:nvPr/>
          </p:nvSpPr>
          <p:spPr bwMode="auto">
            <a:xfrm>
              <a:off x="2133668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Determine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scope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impact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audience</a:t>
              </a:r>
            </a:p>
          </p:txBody>
        </p:sp>
        <p:sp>
          <p:nvSpPr>
            <p:cNvPr id="42" name="AutoShape 14"/>
            <p:cNvSpPr>
              <a:spLocks noChangeArrowheads="1"/>
            </p:cNvSpPr>
            <p:nvPr/>
          </p:nvSpPr>
          <p:spPr bwMode="auto">
            <a:xfrm>
              <a:off x="3364547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Situation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(as appropriate)</a:t>
              </a:r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4595426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Resolution</a:t>
              </a: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>
              <a:off x="5826305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Assess Communication Process 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(lessons learned)</a:t>
              </a:r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>
              <a:off x="7057182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Identify and Communicate Next Steps / Follow Up</a:t>
              </a:r>
            </a:p>
          </p:txBody>
        </p:sp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902789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Confirm Outage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t</a:t>
              </a:r>
              <a:r>
                <a:rPr lang="en-US" sz="1000" b="1" i="1" kern="0" dirty="0" err="1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riage</a:t>
              </a: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 &amp; route notification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perform system diagnostics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"What" - a Process Scope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5134" y="4719536"/>
            <a:ext cx="6438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125000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Scope Model using “TRAC” -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is the Trigger,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Results,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Activities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7 ± 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milestones, phases, or subprocesses,)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cases or variations?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4757" y="5930481"/>
            <a:ext cx="2326278" cy="48628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Why 7± 2?</a:t>
            </a:r>
          </a:p>
        </p:txBody>
      </p:sp>
    </p:spTree>
    <p:extLst>
      <p:ext uri="{BB962C8B-B14F-4D97-AF65-F5344CB8AC3E}">
        <p14:creationId xmlns:p14="http://schemas.microsoft.com/office/powerpoint/2010/main" val="42254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"What" – a Concept Model</a:t>
            </a:r>
          </a:p>
        </p:txBody>
      </p:sp>
      <p:pic>
        <p:nvPicPr>
          <p:cNvPr id="27" name="Picture 1" descr="CSMP Conceptual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828" y="1437521"/>
            <a:ext cx="41021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33870" y="1634612"/>
            <a:ext cx="4572000" cy="244466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93750" eaLnBrk="0" hangingPunct="0">
              <a:spcBef>
                <a:spcPct val="40000"/>
              </a:spcBef>
              <a:spcAft>
                <a:spcPts val="300"/>
              </a:spcAft>
              <a:buClr>
                <a:srgbClr val="000000"/>
              </a:buClr>
              <a:buSzPct val="125000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description of a business in terms of 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things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it needs to maintain records of – 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entities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facts about those things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relationships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attributes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policies &amp; rules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definitions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constraints,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assertions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governing those things and facts</a:t>
            </a:r>
          </a:p>
        </p:txBody>
      </p:sp>
    </p:spTree>
    <p:extLst>
      <p:ext uri="{BB962C8B-B14F-4D97-AF65-F5344CB8AC3E}">
        <p14:creationId xmlns:p14="http://schemas.microsoft.com/office/powerpoint/2010/main" val="10117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>
            <a:extLst>
              <a:ext uri="{FF2B5EF4-FFF2-40B4-BE49-F238E27FC236}">
                <a16:creationId xmlns:a16="http://schemas.microsoft.com/office/drawing/2014/main" id="{509C8128-6C6C-F149-B1F3-BF175A785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485" y="3683047"/>
            <a:ext cx="5042263" cy="31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09CB5-1A37-5948-831C-C9915D26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a Concept Model to demonstrate what's possible</a:t>
            </a:r>
            <a:endParaRPr lang="en-US" dirty="0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F920C680-E85E-F7F2-DDE7-157C9DEB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08" y="4038599"/>
            <a:ext cx="4679092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C916B7-4C05-D9CB-B66B-13D285642B6F}"/>
              </a:ext>
            </a:extLst>
          </p:cNvPr>
          <p:cNvSpPr txBox="1"/>
          <p:nvPr/>
        </p:nvSpPr>
        <p:spPr>
          <a:xfrm>
            <a:off x="911919" y="914402"/>
            <a:ext cx="10867215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When Concept Modelling in a university environment, </a:t>
            </a:r>
            <a:b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everyone wants their favourite report (or artifact) to show up on the data model. 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 need to be ready to show a near-infinite number of reports etc. can be produced from one essential model: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Class Roster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Student Transcript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Instructor Assignments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12D6D-754C-26D8-409F-4B64B135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86A2-621C-4B34-EA61-932F74D6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– Patience is a virtue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34C347-7121-B83C-37A5-5F3D93961CE1}"/>
              </a:ext>
            </a:extLst>
          </p:cNvPr>
          <p:cNvSpPr/>
          <p:nvPr/>
        </p:nvSpPr>
        <p:spPr>
          <a:xfrm>
            <a:off x="975360" y="652465"/>
            <a:ext cx="10728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examples I'll</a:t>
            </a:r>
            <a: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illustrate with stories:</a:t>
            </a:r>
            <a:b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CA" sz="28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sz="2800" kern="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</a:t>
            </a: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rush people into agreeing on an 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entity definition (the heart of concept modelling.)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 establish there are legitimate differences of opinion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Don't rush to generalise or create supertypes.</a:t>
            </a:r>
            <a:b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First,</a:t>
            </a:r>
            <a: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help everyone see the similarities. 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ecent student comments - </a:t>
            </a: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 learned modelling should proceed at the pace the group is comfortable with" 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"Move faster by slowing down"</a:t>
            </a:r>
          </a:p>
        </p:txBody>
      </p:sp>
    </p:spTree>
    <p:extLst>
      <p:ext uri="{BB962C8B-B14F-4D97-AF65-F5344CB8AC3E}">
        <p14:creationId xmlns:p14="http://schemas.microsoft.com/office/powerpoint/2010/main" val="2499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Alec's background…</a:t>
            </a:r>
            <a:endParaRPr lang="en-US" dirty="0"/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5238" y="747713"/>
            <a:ext cx="8399463" cy="59277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CA" sz="2000" b="1" i="1" dirty="0">
                <a:latin typeface="Arial" charset="0"/>
              </a:rPr>
              <a:t>Alec Sharp</a:t>
            </a:r>
            <a:r>
              <a:rPr lang="en-CA" sz="2000" dirty="0">
                <a:latin typeface="Arial" charset="0"/>
              </a:rPr>
              <a:t>, Clariteq Systems Consulting – </a:t>
            </a:r>
            <a:r>
              <a:rPr lang="en-CA" sz="2000" i="1" dirty="0" err="1">
                <a:latin typeface="Arial" charset="0"/>
              </a:rPr>
              <a:t>asharp@clariteq.com</a:t>
            </a:r>
            <a:endParaRPr lang="en-CA" sz="2000" i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45 years global experience as an independent consultant: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Data Modelling and Management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Business Process Modelling &amp;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Business Process Change – discover, scope,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analyse, and design/redesign processes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Application Requirements Specification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Facilitation &amp; Organisational Change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Project Recovery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Awarded DAMA’s global Professional Achievement Award for contributions to "human-friendly" data modelling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Author of </a:t>
            </a:r>
            <a:r>
              <a:rPr lang="ja-JP" altLang="en-US" sz="2000" dirty="0">
                <a:latin typeface="Arial" charset="0"/>
              </a:rPr>
              <a:t>“</a:t>
            </a:r>
            <a:r>
              <a:rPr lang="en-US" sz="2000" dirty="0">
                <a:latin typeface="Arial" charset="0"/>
              </a:rPr>
              <a:t>Workflow Modeling</a:t>
            </a:r>
            <a:r>
              <a:rPr lang="ja-JP" altLang="en-US" sz="2000" dirty="0">
                <a:latin typeface="Arial" charset="0"/>
              </a:rPr>
              <a:t>”</a:t>
            </a:r>
            <a:r>
              <a:rPr lang="en-US" sz="2000" dirty="0">
                <a:latin typeface="Arial" charset="0"/>
              </a:rPr>
              <a:t>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- best-selling book on process modelling &amp; improvement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- second edition – a complete re-write  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</p:txBody>
      </p:sp>
      <p:pic>
        <p:nvPicPr>
          <p:cNvPr id="2096142" name="Picture 14" descr="192Sharp_final_cropp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422" y="4361881"/>
            <a:ext cx="1605881" cy="231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Alec\Desktop\Canada bad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9199" y="462154"/>
            <a:ext cx="8175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5848677"/>
            <a:ext cx="3272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Check out the nice reviews</a:t>
            </a:r>
            <a:b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on Amazon -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  <a:hlinkClick r:id="rId5"/>
              </a:rPr>
              <a:t>http://amzn.to/dHun1o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CAAE3E-9A39-5543-9BD5-1E779A372EB7}"/>
              </a:ext>
            </a:extLst>
          </p:cNvPr>
          <p:cNvGrpSpPr/>
          <p:nvPr/>
        </p:nvGrpSpPr>
        <p:grpSpPr>
          <a:xfrm>
            <a:off x="7547923" y="1480331"/>
            <a:ext cx="3745423" cy="2031325"/>
            <a:chOff x="2428468" y="4834339"/>
            <a:chExt cx="3745423" cy="20313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C5FFEE-EC08-B246-B0D3-74DEDDE831BB}"/>
                </a:ext>
              </a:extLst>
            </p:cNvPr>
            <p:cNvGrpSpPr/>
            <p:nvPr/>
          </p:nvGrpSpPr>
          <p:grpSpPr>
            <a:xfrm>
              <a:off x="3654963" y="4883815"/>
              <a:ext cx="2500402" cy="1942131"/>
              <a:chOff x="6470650" y="881062"/>
              <a:chExt cx="1686711" cy="1942131"/>
            </a:xfrm>
          </p:grpSpPr>
          <p:sp>
            <p:nvSpPr>
              <p:cNvPr id="13" name="AutoShape 28">
                <a:extLst>
                  <a:ext uri="{FF2B5EF4-FFF2-40B4-BE49-F238E27FC236}">
                    <a16:creationId xmlns:a16="http://schemas.microsoft.com/office/drawing/2014/main" id="{59878D8A-13D0-E44A-A589-9289FC2E7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0650" y="881062"/>
                <a:ext cx="1686710" cy="374153"/>
              </a:xfrm>
              <a:prstGeom prst="roundRect">
                <a:avLst>
                  <a:gd name="adj" fmla="val 16667"/>
                </a:avLst>
              </a:prstGeom>
              <a:solidFill>
                <a:srgbClr val="666699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Business Process Modelling</a:t>
                </a:r>
              </a:p>
            </p:txBody>
          </p:sp>
          <p:sp>
            <p:nvSpPr>
              <p:cNvPr id="14" name="AutoShape 29">
                <a:extLst>
                  <a:ext uri="{FF2B5EF4-FFF2-40B4-BE49-F238E27FC236}">
                    <a16:creationId xmlns:a16="http://schemas.microsoft.com/office/drawing/2014/main" id="{BFAE6FB8-B4F3-D044-BECC-78A84A4AA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0930" y="1389063"/>
                <a:ext cx="1483081" cy="397660"/>
              </a:xfrm>
              <a:prstGeom prst="roundRect">
                <a:avLst>
                  <a:gd name="adj" fmla="val 16667"/>
                </a:avLst>
              </a:prstGeom>
              <a:solidFill>
                <a:srgbClr val="800080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Use Case Modelling</a:t>
                </a:r>
              </a:p>
            </p:txBody>
          </p:sp>
          <p:sp>
            <p:nvSpPr>
              <p:cNvPr id="15" name="AutoShape 30">
                <a:extLst>
                  <a:ext uri="{FF2B5EF4-FFF2-40B4-BE49-F238E27FC236}">
                    <a16:creationId xmlns:a16="http://schemas.microsoft.com/office/drawing/2014/main" id="{43E62878-2134-594A-806A-F01D91959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0930" y="1916113"/>
                <a:ext cx="1483081" cy="397660"/>
              </a:xfrm>
              <a:prstGeom prst="roundRect">
                <a:avLst>
                  <a:gd name="adj" fmla="val 16667"/>
                </a:avLst>
              </a:prstGeom>
              <a:solidFill>
                <a:srgbClr val="800080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Service Specification</a:t>
                </a:r>
              </a:p>
            </p:txBody>
          </p:sp>
          <p:sp>
            <p:nvSpPr>
              <p:cNvPr id="16" name="AutoShape 31">
                <a:extLst>
                  <a:ext uri="{FF2B5EF4-FFF2-40B4-BE49-F238E27FC236}">
                    <a16:creationId xmlns:a16="http://schemas.microsoft.com/office/drawing/2014/main" id="{E9096316-D12C-004D-AF96-709B312F1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0650" y="2443163"/>
                <a:ext cx="1686711" cy="380030"/>
              </a:xfrm>
              <a:prstGeom prst="roundRect">
                <a:avLst>
                  <a:gd name="adj" fmla="val 16667"/>
                </a:avLst>
              </a:prstGeom>
              <a:solidFill>
                <a:srgbClr val="003366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Concept Modelling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6E6BED-2FF6-CE4F-B4B0-39E8D699EAD7}"/>
                </a:ext>
              </a:extLst>
            </p:cNvPr>
            <p:cNvSpPr txBox="1"/>
            <p:nvPr/>
          </p:nvSpPr>
          <p:spPr>
            <a:xfrm>
              <a:off x="2428468" y="4834339"/>
              <a:ext cx="124502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i="1" dirty="0"/>
                <a:t>Process</a:t>
              </a:r>
            </a:p>
            <a:p>
              <a:pPr algn="r"/>
              <a:endParaRPr lang="en-US" i="1" dirty="0"/>
            </a:p>
            <a:p>
              <a:pPr algn="r"/>
              <a:endParaRPr lang="en-US" i="1" dirty="0"/>
            </a:p>
            <a:p>
              <a:pPr algn="r"/>
              <a:r>
                <a:rPr lang="en-US" i="1" dirty="0"/>
                <a:t>Application</a:t>
              </a:r>
            </a:p>
            <a:p>
              <a:pPr algn="r"/>
              <a:endParaRPr lang="en-US" i="1" dirty="0"/>
            </a:p>
            <a:p>
              <a:pPr algn="r"/>
              <a:endParaRPr lang="en-US" i="1" dirty="0"/>
            </a:p>
            <a:p>
              <a:pPr algn="r"/>
              <a:r>
                <a:rPr lang="en-US" i="1" dirty="0"/>
                <a:t>Data</a:t>
              </a:r>
            </a:p>
          </p:txBody>
        </p:sp>
        <p:sp>
          <p:nvSpPr>
            <p:cNvPr id="12" name="AutoShape 28">
              <a:extLst>
                <a:ext uri="{FF2B5EF4-FFF2-40B4-BE49-F238E27FC236}">
                  <a16:creationId xmlns:a16="http://schemas.microsoft.com/office/drawing/2014/main" id="{E5E5FF38-580E-BD41-B265-71D995201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89" y="5335330"/>
              <a:ext cx="2500402" cy="1038397"/>
            </a:xfrm>
            <a:prstGeom prst="roundRect">
              <a:avLst>
                <a:gd name="adj" fmla="val 3620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sz="1600" dirty="0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525C40-F062-9642-838F-A45FBFB73B23}"/>
              </a:ext>
            </a:extLst>
          </p:cNvPr>
          <p:cNvGrpSpPr/>
          <p:nvPr/>
        </p:nvGrpSpPr>
        <p:grpSpPr>
          <a:xfrm>
            <a:off x="1155586" y="1480331"/>
            <a:ext cx="5765274" cy="369333"/>
            <a:chOff x="671739" y="2466823"/>
            <a:chExt cx="5765274" cy="369333"/>
          </a:xfrm>
        </p:grpSpPr>
        <p:sp>
          <p:nvSpPr>
            <p:cNvPr id="18" name="AutoShape 104">
              <a:extLst>
                <a:ext uri="{FF2B5EF4-FFF2-40B4-BE49-F238E27FC236}">
                  <a16:creationId xmlns:a16="http://schemas.microsoft.com/office/drawing/2014/main" id="{4A9D3075-A8B3-9B46-96FF-8B6DCEDA2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39" y="2466824"/>
              <a:ext cx="4402217" cy="369332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CA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7AB5B1-6AAC-C947-8DA1-01A2FC06B654}"/>
                </a:ext>
              </a:extLst>
            </p:cNvPr>
            <p:cNvSpPr/>
            <p:nvPr/>
          </p:nvSpPr>
          <p:spPr>
            <a:xfrm>
              <a:off x="5233735" y="2466823"/>
              <a:ext cx="1203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>
                  <a:solidFill>
                    <a:srgbClr val="FF0000"/>
                  </a:solidFill>
                </a:rPr>
                <a:t>My roots!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75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9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9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definition - start by opening minds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C9C6B-5286-E34B-8A61-C2E88031B137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EF7F8A-62DA-C4C4-3027-C7ED999EFB9E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C36370-CB7E-DC30-998E-A247360E4BEF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3CC957-76B4-B85F-134C-38046AF292DB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0DC48-0F46-736D-DC19-AD1D58E40005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293260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an Entity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C9C6B-5286-E34B-8A61-C2E88031B137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9EC7F3-AE9A-5149-AB50-0655DA318A1F}"/>
              </a:ext>
            </a:extLst>
          </p:cNvPr>
          <p:cNvSpPr/>
          <p:nvPr/>
        </p:nvSpPr>
        <p:spPr>
          <a:xfrm>
            <a:off x="885239" y="2422888"/>
            <a:ext cx="71796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F/T vs. P/T?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Only IS Department?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12700" indent="-127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management, or only individual contributors?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Still in recruitment (an applicant)?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Onboarded? on probation? active? retirees?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contractors, student interns, vendor staff, etc.?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Volunteers?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type of worker (DBA or tester) or a specific person?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robotic, automated, or AI agent?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5538E9A-DA11-5E40-86FB-B7629F4B1D2C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66AF53F-4CF7-3A49-AB74-E78B3B4A765D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E55D898-A04D-1845-9791-686B68E3E203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915FB7A-7998-204F-A55B-F1AF9EB7954E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3519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80DC-DDBE-0BD8-79C2-34EAB407E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9B4-B40C-33B6-8F8A-EE9A3B7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an Entity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9D9B0-62D0-E682-EF06-45C95F1056D0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8E32F6-1A8B-19DE-4596-0E3E45DB0F0F}"/>
              </a:ext>
            </a:extLst>
          </p:cNvPr>
          <p:cNvSpPr/>
          <p:nvPr/>
        </p:nvSpPr>
        <p:spPr>
          <a:xfrm>
            <a:off x="885239" y="2422888"/>
            <a:ext cx="59202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F/T vs. P/T?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Only IS Department?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12700" indent="-127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management, or only individual contributors?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Still in recruitment (an applicant)?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Onboarded? on probation? active? retirees?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contractors, student interns, vendor staff, etc.?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Volunteers?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type of worker (DBA or tester) or a specific person?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robotic, automated, or AI agent?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36E8CB9-6B7A-E791-805C-495E334116E1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02D2CB9-DB6D-926B-882A-75A68D912970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2CB5F95-2EFA-D549-37FC-0B919BD01873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54A057F-F519-8A45-CB76-3F3747D37BEB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0A9C2-0C36-7721-82E6-7627482298D3}"/>
              </a:ext>
            </a:extLst>
          </p:cNvPr>
          <p:cNvSpPr/>
          <p:nvPr/>
        </p:nvSpPr>
        <p:spPr>
          <a:xfrm>
            <a:off x="6805535" y="2452642"/>
            <a:ext cx="319038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Both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everyone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all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all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– No, only a specific person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No, only a real person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93F787-CD52-6475-CC5B-EAFA00573E42}"/>
              </a:ext>
            </a:extLst>
          </p:cNvPr>
          <p:cNvCxnSpPr>
            <a:cxnSpLocks/>
          </p:cNvCxnSpPr>
          <p:nvPr/>
        </p:nvCxnSpPr>
        <p:spPr>
          <a:xfrm>
            <a:off x="991520" y="2830580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7EFD16-C70D-CD0A-2FC7-A85D068B9CB5}"/>
              </a:ext>
            </a:extLst>
          </p:cNvPr>
          <p:cNvCxnSpPr>
            <a:cxnSpLocks/>
          </p:cNvCxnSpPr>
          <p:nvPr/>
        </p:nvCxnSpPr>
        <p:spPr>
          <a:xfrm>
            <a:off x="991520" y="320533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AE7A0-F3C3-3FED-EA06-0B7309A4052A}"/>
              </a:ext>
            </a:extLst>
          </p:cNvPr>
          <p:cNvCxnSpPr>
            <a:cxnSpLocks/>
          </p:cNvCxnSpPr>
          <p:nvPr/>
        </p:nvCxnSpPr>
        <p:spPr>
          <a:xfrm>
            <a:off x="991520" y="353984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497DF0-6B37-0DB5-E3A2-2F026ED2AADE}"/>
              </a:ext>
            </a:extLst>
          </p:cNvPr>
          <p:cNvCxnSpPr>
            <a:cxnSpLocks/>
          </p:cNvCxnSpPr>
          <p:nvPr/>
        </p:nvCxnSpPr>
        <p:spPr>
          <a:xfrm>
            <a:off x="991520" y="3925131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EAE69E-C471-BB7F-1E71-D5C8633C63A4}"/>
              </a:ext>
            </a:extLst>
          </p:cNvPr>
          <p:cNvCxnSpPr>
            <a:cxnSpLocks/>
          </p:cNvCxnSpPr>
          <p:nvPr/>
        </p:nvCxnSpPr>
        <p:spPr>
          <a:xfrm>
            <a:off x="991520" y="428489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B90A80-182A-27A8-29F7-82A410D1F0CC}"/>
              </a:ext>
            </a:extLst>
          </p:cNvPr>
          <p:cNvCxnSpPr>
            <a:cxnSpLocks/>
          </p:cNvCxnSpPr>
          <p:nvPr/>
        </p:nvCxnSpPr>
        <p:spPr>
          <a:xfrm>
            <a:off x="991520" y="4659648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912AA7-813B-DE99-DA94-7D13269B9479}"/>
              </a:ext>
            </a:extLst>
          </p:cNvPr>
          <p:cNvCxnSpPr>
            <a:cxnSpLocks/>
          </p:cNvCxnSpPr>
          <p:nvPr/>
        </p:nvCxnSpPr>
        <p:spPr>
          <a:xfrm>
            <a:off x="991520" y="5004422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54925-D628-AB66-6A04-EB377F5DEA18}"/>
              </a:ext>
            </a:extLst>
          </p:cNvPr>
          <p:cNvCxnSpPr>
            <a:cxnSpLocks/>
          </p:cNvCxnSpPr>
          <p:nvPr/>
        </p:nvCxnSpPr>
        <p:spPr>
          <a:xfrm>
            <a:off x="991520" y="5388900"/>
            <a:ext cx="8663226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E9746-D905-2417-0220-6F78AA2F6143}"/>
              </a:ext>
            </a:extLst>
          </p:cNvPr>
          <p:cNvCxnSpPr>
            <a:cxnSpLocks/>
          </p:cNvCxnSpPr>
          <p:nvPr/>
        </p:nvCxnSpPr>
        <p:spPr>
          <a:xfrm>
            <a:off x="991520" y="5731042"/>
            <a:ext cx="8663226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263DE11-E40B-1FD1-67EF-3CFD8EEF5386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3238181" y="2149445"/>
            <a:ext cx="3560936" cy="36997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Let's see what the group decided</a:t>
            </a:r>
          </a:p>
        </p:txBody>
      </p:sp>
    </p:spTree>
    <p:extLst>
      <p:ext uri="{BB962C8B-B14F-4D97-AF65-F5344CB8AC3E}">
        <p14:creationId xmlns:p14="http://schemas.microsoft.com/office/powerpoint/2010/main" val="18107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Entity "</a:t>
            </a:r>
            <a:r>
              <a:rPr lang="en-US" strike="sngStrike" dirty="0"/>
              <a:t>Employee</a:t>
            </a:r>
            <a:r>
              <a:rPr lang="en-US" dirty="0"/>
              <a:t>" – "Worker"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9AD43300-4B44-344A-A8D0-589A971E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78" y="652465"/>
            <a:ext cx="4893403" cy="5822476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7313" tIns="44450" rIns="87313" bIns="44450"/>
          <a:lstStyle/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Definition format:</a:t>
            </a: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description of which real-world things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within in scope</a:t>
            </a:r>
            <a:r>
              <a:rPr lang="en-US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any specific inclusions (“This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 or “This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...”)</a:t>
            </a:r>
            <a:b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Illustrate with examples – 5 to 10 sample instances or types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Interesting points – anomalies, synonyms, common points of confusion, etc.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include specific exclusions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(“This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 or “This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...”)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CB844C23-C48D-7742-A7DB-B230EE56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379" y="652465"/>
            <a:ext cx="6692777" cy="6048603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0325" tIns="23813" rIns="60325" bIns="23813"/>
          <a:lstStyle/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(renamed from Employee):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 person, whether or not directly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employed by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company,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with some sort of employment contract or arrangement, who has been or may be assigned to a Project.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0" lvl="0" indent="-9525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includes: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or Part-time Employees who have been onboarded,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 Probation, Active, Seconded, Suspended, Retired…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Contractors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Consultants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Interns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 Staff Persons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Owners and Managers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points: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"Worker" was chosen as the entity name because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more generalised than "Employee."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Worker may not necessarily be billable on a Project,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a non-chargeable Subject Matter Expert or Volunteer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excludes:</a:t>
            </a:r>
          </a:p>
          <a:p>
            <a:pPr marL="623888" lvl="1" indent="-293688" defTabSz="83185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Roles, e.g., DBA or Technical Writer</a:t>
            </a:r>
          </a:p>
          <a:p>
            <a:pPr marL="623888" lvl="1" indent="-293688" defTabSz="83185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Robotic, Automated, or AI Agents</a:t>
            </a:r>
            <a:r>
              <a:rPr kumimoji="0" lang="en-CA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(this might change)</a:t>
            </a:r>
          </a:p>
        </p:txBody>
      </p:sp>
    </p:spTree>
    <p:extLst>
      <p:ext uri="{BB962C8B-B14F-4D97-AF65-F5344CB8AC3E}">
        <p14:creationId xmlns:p14="http://schemas.microsoft.com/office/powerpoint/2010/main" val="1316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353B-76E9-7B4A-9EA5-CB142EB6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</p:spPr>
        <p:txBody>
          <a:bodyPr/>
          <a:lstStyle/>
          <a:p>
            <a:r>
              <a:rPr lang="en-US" dirty="0"/>
              <a:t>A real example - specifics first, </a:t>
            </a:r>
            <a:r>
              <a:rPr lang="en-US" dirty="0" err="1"/>
              <a:t>generalisation</a:t>
            </a:r>
            <a:r>
              <a:rPr lang="en-US" dirty="0"/>
              <a:t> later </a:t>
            </a:r>
          </a:p>
        </p:txBody>
      </p:sp>
      <p:pic>
        <p:nvPicPr>
          <p:cNvPr id="126978" name="Picture 2">
            <a:extLst>
              <a:ext uri="{FF2B5EF4-FFF2-40B4-BE49-F238E27FC236}">
                <a16:creationId xmlns:a16="http://schemas.microsoft.com/office/drawing/2014/main" id="{258CB7DC-1A49-8542-A0D3-8C4F982BD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2" t="4837" r="4673" b="4314"/>
          <a:stretch/>
        </p:blipFill>
        <p:spPr bwMode="auto">
          <a:xfrm>
            <a:off x="7877524" y="683916"/>
            <a:ext cx="3926927" cy="62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95160-1E0A-7645-9882-6EDF0E02442D}"/>
              </a:ext>
            </a:extLst>
          </p:cNvPr>
          <p:cNvSpPr txBox="1"/>
          <p:nvPr/>
        </p:nvSpPr>
        <p:spPr>
          <a:xfrm>
            <a:off x="775732" y="4074052"/>
            <a:ext cx="201255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Client:</a:t>
            </a:r>
          </a:p>
          <a:p>
            <a:pPr algn="r"/>
            <a:r>
              <a:rPr lang="en-US" dirty="0"/>
              <a:t>"Wow! Buy and Sell Trade Orders </a:t>
            </a:r>
            <a:br>
              <a:rPr lang="en-US" dirty="0"/>
            </a:br>
            <a:r>
              <a:rPr lang="en-US" dirty="0"/>
              <a:t>look very similar!"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929DA-554C-E44F-96A3-B5F8DB39067A}"/>
              </a:ext>
            </a:extLst>
          </p:cNvPr>
          <p:cNvSpPr txBox="1"/>
          <p:nvPr/>
        </p:nvSpPr>
        <p:spPr>
          <a:xfrm>
            <a:off x="1028929" y="5574852"/>
            <a:ext cx="1759352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Me:</a:t>
            </a:r>
          </a:p>
          <a:p>
            <a:pPr algn="r"/>
            <a:r>
              <a:rPr lang="en-US" dirty="0"/>
              <a:t>"</a:t>
            </a:r>
            <a:r>
              <a:rPr lang="en-US" dirty="0" err="1"/>
              <a:t>Omigosh</a:t>
            </a:r>
            <a:r>
              <a:rPr lang="en-US" dirty="0"/>
              <a:t>! </a:t>
            </a:r>
            <a:br>
              <a:rPr lang="en-US" dirty="0"/>
            </a:br>
            <a:r>
              <a:rPr lang="en-US" dirty="0"/>
              <a:t>That's amazing!"</a:t>
            </a:r>
          </a:p>
        </p:txBody>
      </p:sp>
      <p:pic>
        <p:nvPicPr>
          <p:cNvPr id="126980" name="Picture 4">
            <a:extLst>
              <a:ext uri="{FF2B5EF4-FFF2-40B4-BE49-F238E27FC236}">
                <a16:creationId xmlns:a16="http://schemas.microsoft.com/office/drawing/2014/main" id="{E08FC205-E8BF-EF47-998D-8637EB6F4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5" t="5621" r="5205" b="5621"/>
          <a:stretch/>
        </p:blipFill>
        <p:spPr bwMode="auto">
          <a:xfrm>
            <a:off x="3007030" y="1608695"/>
            <a:ext cx="417472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A1131-CF71-AC46-B4E4-59B6BF45342B}"/>
              </a:ext>
            </a:extLst>
          </p:cNvPr>
          <p:cNvSpPr txBox="1"/>
          <p:nvPr/>
        </p:nvSpPr>
        <p:spPr>
          <a:xfrm>
            <a:off x="10711876" y="2152232"/>
            <a:ext cx="123105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Patience 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a virtue!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C890B-32A5-C44F-9359-5F8F824322FD}"/>
              </a:ext>
            </a:extLst>
          </p:cNvPr>
          <p:cNvSpPr txBox="1"/>
          <p:nvPr/>
        </p:nvSpPr>
        <p:spPr>
          <a:xfrm>
            <a:off x="4119370" y="6265390"/>
            <a:ext cx="1759352" cy="369332"/>
          </a:xfrm>
          <a:prstGeom prst="rect">
            <a:avLst/>
          </a:prstGeom>
          <a:solidFill>
            <a:srgbClr val="80D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Specifics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168D6-E347-5743-8196-A8A3998BDF52}"/>
              </a:ext>
            </a:extLst>
          </p:cNvPr>
          <p:cNvSpPr txBox="1"/>
          <p:nvPr/>
        </p:nvSpPr>
        <p:spPr>
          <a:xfrm>
            <a:off x="7294721" y="2614136"/>
            <a:ext cx="1759352" cy="369332"/>
          </a:xfrm>
          <a:prstGeom prst="rect">
            <a:avLst/>
          </a:prstGeom>
          <a:solidFill>
            <a:srgbClr val="80D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Generalisation</a:t>
            </a:r>
            <a:endParaRPr lang="en-US" i="1" dirty="0"/>
          </a:p>
        </p:txBody>
      </p:sp>
      <p:sp>
        <p:nvSpPr>
          <p:cNvPr id="13" name="Summing Junction 12">
            <a:extLst>
              <a:ext uri="{FF2B5EF4-FFF2-40B4-BE49-F238E27FC236}">
                <a16:creationId xmlns:a16="http://schemas.microsoft.com/office/drawing/2014/main" id="{9EAF136B-B55D-465E-13A5-9A487DB9E153}"/>
              </a:ext>
            </a:extLst>
          </p:cNvPr>
          <p:cNvSpPr/>
          <p:nvPr/>
        </p:nvSpPr>
        <p:spPr>
          <a:xfrm>
            <a:off x="9794752" y="4063131"/>
            <a:ext cx="149912" cy="157670"/>
          </a:xfrm>
          <a:prstGeom prst="flowChartSummingJunction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638FD-C5F5-1742-C1D2-025B9769F4CD}"/>
              </a:ext>
            </a:extLst>
          </p:cNvPr>
          <p:cNvSpPr/>
          <p:nvPr/>
        </p:nvSpPr>
        <p:spPr>
          <a:xfrm rot="21037130">
            <a:off x="16031" y="999626"/>
            <a:ext cx="5046464" cy="8054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Delaying </a:t>
            </a:r>
            <a:r>
              <a:rPr lang="en-GB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supertyping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generalisation - </a:t>
            </a:r>
            <a:b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 example</a:t>
            </a:r>
          </a:p>
        </p:txBody>
      </p:sp>
    </p:spTree>
    <p:extLst>
      <p:ext uri="{BB962C8B-B14F-4D97-AF65-F5344CB8AC3E}">
        <p14:creationId xmlns:p14="http://schemas.microsoft.com/office/powerpoint/2010/main" val="23988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10" grpId="0" animBg="1"/>
      <p:bldP spid="11" grpId="0" animBg="1"/>
      <p:bldP spid="13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818" name="Rectangle 2"/>
          <p:cNvSpPr>
            <a:spLocks noChangeArrowheads="1"/>
          </p:cNvSpPr>
          <p:nvPr/>
        </p:nvSpPr>
        <p:spPr bwMode="auto">
          <a:xfrm>
            <a:off x="7351294" y="1257300"/>
            <a:ext cx="40386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760494" y="722313"/>
            <a:ext cx="1390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i="1"/>
              <a:t>- Myth -</a:t>
            </a:r>
          </a:p>
        </p:txBody>
      </p:sp>
      <p:sp>
        <p:nvSpPr>
          <p:cNvPr id="2594820" name="Text Box 4"/>
          <p:cNvSpPr txBox="1">
            <a:spLocks noChangeArrowheads="1"/>
          </p:cNvSpPr>
          <p:nvPr/>
        </p:nvSpPr>
        <p:spPr bwMode="auto">
          <a:xfrm>
            <a:off x="8570494" y="736601"/>
            <a:ext cx="1708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i="1"/>
              <a:t>- Reality -</a:t>
            </a:r>
          </a:p>
        </p:txBody>
      </p:sp>
      <p:sp>
        <p:nvSpPr>
          <p:cNvPr id="2594821" name="Rectangle 5"/>
          <p:cNvSpPr>
            <a:spLocks noChangeArrowheads="1"/>
          </p:cNvSpPr>
          <p:nvPr/>
        </p:nvSpPr>
        <p:spPr bwMode="auto">
          <a:xfrm>
            <a:off x="7427494" y="1331914"/>
            <a:ext cx="4114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dirty="0"/>
              <a:t>You</a:t>
            </a:r>
            <a:r>
              <a:rPr lang="fr-FR" altLang="ja-JP" sz="2000" dirty="0"/>
              <a:t>'</a:t>
            </a:r>
            <a:r>
              <a:rPr lang="en-US" sz="2000" dirty="0"/>
              <a:t>re not paid to </a:t>
            </a:r>
            <a:r>
              <a:rPr lang="en-US" sz="2000" b="1" i="1" dirty="0"/>
              <a:t>know</a:t>
            </a:r>
            <a:r>
              <a:rPr lang="en-US" sz="2000" dirty="0"/>
              <a:t> - you</a:t>
            </a:r>
            <a:r>
              <a:rPr lang="fr-FR" altLang="ja-JP" sz="2000" dirty="0"/>
              <a:t>'</a:t>
            </a:r>
            <a:r>
              <a:rPr lang="en-US" sz="2000" dirty="0"/>
              <a:t>re paid to </a:t>
            </a:r>
            <a:r>
              <a:rPr lang="en-US" sz="2000" b="1" i="1" dirty="0"/>
              <a:t>ask</a:t>
            </a:r>
          </a:p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b="1" i="1" dirty="0"/>
              <a:t>Someone</a:t>
            </a:r>
            <a:r>
              <a:rPr lang="en-US" sz="2000" dirty="0"/>
              <a:t> will be glad you did</a:t>
            </a:r>
          </a:p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dirty="0"/>
              <a:t>The number of different </a:t>
            </a:r>
            <a:br>
              <a:rPr lang="en-US" sz="2000" dirty="0"/>
            </a:br>
            <a:r>
              <a:rPr lang="en-US" sz="2000" dirty="0"/>
              <a:t>answers will surprise </a:t>
            </a:r>
            <a:br>
              <a:rPr lang="en-US" sz="2000" dirty="0"/>
            </a:br>
            <a:r>
              <a:rPr lang="en-US" sz="2000" b="1" i="1" dirty="0"/>
              <a:t>everyone</a:t>
            </a:r>
          </a:p>
        </p:txBody>
      </p:sp>
      <p:sp>
        <p:nvSpPr>
          <p:cNvPr id="2594822" name="AutoShape 6"/>
          <p:cNvSpPr>
            <a:spLocks noChangeArrowheads="1"/>
          </p:cNvSpPr>
          <p:nvPr/>
        </p:nvSpPr>
        <p:spPr bwMode="auto">
          <a:xfrm>
            <a:off x="3045994" y="5803900"/>
            <a:ext cx="6269038" cy="6365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buClrTx/>
            </a:pPr>
            <a:r>
              <a:rPr lang="en-US" sz="2400" dirty="0"/>
              <a:t>Lieutenant </a:t>
            </a:r>
            <a:r>
              <a:rPr lang="en-US" sz="2400" dirty="0" err="1"/>
              <a:t>Columbo</a:t>
            </a:r>
            <a:r>
              <a:rPr lang="en-US" sz="2400" dirty="0"/>
              <a:t> takes up Data Modelling</a:t>
            </a:r>
          </a:p>
        </p:txBody>
      </p:sp>
      <p:sp>
        <p:nvSpPr>
          <p:cNvPr id="2594823" name="AutoShape 7"/>
          <p:cNvSpPr>
            <a:spLocks noChangeArrowheads="1"/>
          </p:cNvSpPr>
          <p:nvPr/>
        </p:nvSpPr>
        <p:spPr bwMode="auto">
          <a:xfrm flipH="1">
            <a:off x="4246145" y="3622675"/>
            <a:ext cx="2951163" cy="706438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Just one more question, ma</a:t>
            </a:r>
            <a:r>
              <a:rPr lang="fr-FR" altLang="ja-JP" sz="1400" b="1" dirty="0"/>
              <a:t>'</a:t>
            </a:r>
            <a:r>
              <a:rPr lang="en-US" sz="1400" b="1" dirty="0"/>
              <a:t>am. Nothing too important...</a:t>
            </a:r>
          </a:p>
        </p:txBody>
      </p:sp>
      <p:sp>
        <p:nvSpPr>
          <p:cNvPr id="2594824" name="AutoShape 8"/>
          <p:cNvSpPr>
            <a:spLocks noChangeArrowheads="1"/>
          </p:cNvSpPr>
          <p:nvPr/>
        </p:nvSpPr>
        <p:spPr bwMode="auto">
          <a:xfrm flipH="1">
            <a:off x="6656469" y="4535489"/>
            <a:ext cx="2630488" cy="58102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There</a:t>
            </a:r>
            <a:r>
              <a:rPr lang="fr-FR" altLang="ja-JP" sz="1400" b="1" dirty="0"/>
              <a:t>'</a:t>
            </a:r>
            <a:r>
              <a:rPr lang="en-US" sz="1400" b="1" dirty="0"/>
              <a:t>s one thing I</a:t>
            </a:r>
            <a:r>
              <a:rPr lang="fr-FR" altLang="ja-JP" sz="1400" b="1" dirty="0"/>
              <a:t>'</a:t>
            </a:r>
            <a:r>
              <a:rPr lang="en-US" sz="1400" b="1" dirty="0"/>
              <a:t>m not clear on...</a:t>
            </a:r>
          </a:p>
        </p:txBody>
      </p:sp>
      <p:sp>
        <p:nvSpPr>
          <p:cNvPr id="2594825" name="AutoShape 9"/>
          <p:cNvSpPr>
            <a:spLocks noChangeArrowheads="1"/>
          </p:cNvSpPr>
          <p:nvPr/>
        </p:nvSpPr>
        <p:spPr bwMode="auto">
          <a:xfrm flipH="1">
            <a:off x="4093744" y="4724401"/>
            <a:ext cx="2630488" cy="70167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Could we go over this just once more to be sure I</a:t>
            </a:r>
            <a:r>
              <a:rPr lang="fr-FR" altLang="ja-JP" sz="1400" b="1" dirty="0"/>
              <a:t>'</a:t>
            </a:r>
            <a:r>
              <a:rPr lang="en-US" sz="1400" b="1" dirty="0" err="1"/>
              <a:t>ve</a:t>
            </a:r>
            <a:r>
              <a:rPr lang="en-US" sz="1400" b="1" dirty="0"/>
              <a:t> got it right?</a:t>
            </a:r>
          </a:p>
        </p:txBody>
      </p:sp>
      <p:graphicFrame>
        <p:nvGraphicFramePr>
          <p:cNvPr id="25948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462047"/>
              </p:ext>
            </p:extLst>
          </p:nvPr>
        </p:nvGraphicFramePr>
        <p:xfrm>
          <a:off x="10450095" y="2476501"/>
          <a:ext cx="785813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902226" imgH="3951798" progId="MS_ClipArt_Gallery.2">
                  <p:embed/>
                </p:oleObj>
              </mc:Choice>
              <mc:Fallback>
                <p:oleObj name="Clip" r:id="rId3" imgW="2902226" imgH="3951798" progId="MS_ClipArt_Gallery.2">
                  <p:embed/>
                  <p:pic>
                    <p:nvPicPr>
                      <p:cNvPr id="25948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0095" y="2476501"/>
                        <a:ext cx="785813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4) The Principle of Constructive Ignorance</a:t>
            </a:r>
            <a:endParaRPr lang="en-US" dirty="0">
              <a:latin typeface="Arial" charset="0"/>
            </a:endParaRP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3220619" y="1370013"/>
            <a:ext cx="3670300" cy="1973262"/>
          </a:xfrm>
          <a:prstGeom prst="cloudCallout">
            <a:avLst>
              <a:gd name="adj1" fmla="val -45287"/>
              <a:gd name="adj2" fmla="val 88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ja-JP" altLang="en-US" sz="2200" dirty="0"/>
              <a:t>“</a:t>
            </a:r>
            <a:r>
              <a:rPr lang="en-US" sz="2200" dirty="0"/>
              <a:t>I</a:t>
            </a:r>
            <a:r>
              <a:rPr lang="fr-FR" altLang="ja-JP" sz="2200" dirty="0"/>
              <a:t>'</a:t>
            </a:r>
            <a:r>
              <a:rPr lang="en-US" sz="2200" dirty="0" err="1"/>
              <a:t>ve</a:t>
            </a:r>
            <a:r>
              <a:rPr lang="en-US" sz="2200" dirty="0"/>
              <a:t> got to have all the answers.  </a:t>
            </a:r>
            <a:br>
              <a:rPr lang="en-US" sz="2200" dirty="0"/>
            </a:br>
            <a:r>
              <a:rPr lang="en-US" sz="2200" dirty="0"/>
              <a:t>I can</a:t>
            </a:r>
            <a:r>
              <a:rPr lang="fr-FR" altLang="ja-JP" sz="2200" dirty="0"/>
              <a:t>'</a:t>
            </a:r>
            <a:r>
              <a:rPr lang="en-US" sz="2200" dirty="0"/>
              <a:t>t show my ignorance.</a:t>
            </a:r>
            <a:r>
              <a:rPr lang="ja-JP" altLang="en-US" sz="2200" dirty="0"/>
              <a:t>”</a:t>
            </a:r>
            <a:endParaRPr lang="en-US" sz="2200" dirty="0"/>
          </a:p>
        </p:txBody>
      </p:sp>
      <p:pic>
        <p:nvPicPr>
          <p:cNvPr id="25948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2994" y="3898900"/>
            <a:ext cx="21717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5B66E-87C4-C75E-AE8E-720C9B705E1E}"/>
              </a:ext>
            </a:extLst>
          </p:cNvPr>
          <p:cNvSpPr txBox="1"/>
          <p:nvPr/>
        </p:nvSpPr>
        <p:spPr>
          <a:xfrm>
            <a:off x="172619" y="885071"/>
            <a:ext cx="28733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Never be afraid to ask </a:t>
            </a:r>
            <a:r>
              <a:rPr lang="ja-JP" altLang="en-US" sz="32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dumb</a:t>
            </a:r>
            <a:r>
              <a:rPr lang="ja-JP" altLang="en-US" sz="3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questions…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9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9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9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9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9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9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9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9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4818" grpId="0" animBg="1"/>
      <p:bldP spid="2594820" grpId="0"/>
      <p:bldP spid="2594821" grpId="0"/>
      <p:bldP spid="2594822" grpId="0" animBg="1"/>
      <p:bldP spid="2594823" grpId="0" animBg="1"/>
      <p:bldP spid="2594824" grpId="0" animBg="1"/>
      <p:bldP spid="25948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26078-CB69-F654-9510-9A661CEC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C166-DA56-2EEB-8E55-013394FD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35" y="0"/>
            <a:ext cx="11156092" cy="652464"/>
          </a:xfrm>
        </p:spPr>
        <p:txBody>
          <a:bodyPr/>
          <a:lstStyle/>
          <a:p>
            <a:r>
              <a:rPr lang="en-GB" dirty="0"/>
              <a:t>5) Graphical design principles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7AA02-B475-3ACE-DAE5-CAB4732E1BE1}"/>
              </a:ext>
            </a:extLst>
          </p:cNvPr>
          <p:cNvSpPr txBox="1"/>
          <p:nvPr/>
        </p:nvSpPr>
        <p:spPr>
          <a:xfrm>
            <a:off x="324039" y="807368"/>
            <a:ext cx="10664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It's learnable! e.g., Gestalt principles (study them on your own)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 humans instinctively organize individual visual elements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groups, patterns, and unified wholes vs. separate parts.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key principles: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similarity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continuity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</a:p>
        </p:txBody>
      </p:sp>
      <p:pic>
        <p:nvPicPr>
          <p:cNvPr id="4" name="Picture 2" descr="Chapter 3: Gestalt Theory - Chris Brejon">
            <a:extLst>
              <a:ext uri="{FF2B5EF4-FFF2-40B4-BE49-F238E27FC236}">
                <a16:creationId xmlns:a16="http://schemas.microsoft.com/office/drawing/2014/main" id="{0307C3DC-266E-3AD1-09FB-2F620A7AC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989" y="2326105"/>
            <a:ext cx="8741126" cy="4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42FB-E347-DC4D-A110-21955A4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psychology of diagramming - a process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A68F6-3359-0946-B40A-8D71DA467144}"/>
              </a:ext>
            </a:extLst>
          </p:cNvPr>
          <p:cNvSpPr txBox="1"/>
          <p:nvPr/>
        </p:nvSpPr>
        <p:spPr>
          <a:xfrm>
            <a:off x="1193180" y="757418"/>
            <a:ext cx="75426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do people first perceive on a diagram?</a:t>
            </a:r>
          </a:p>
          <a:p>
            <a:pPr marL="514350" indent="-514350" algn="l" eaLnBrk="0" hangingPunct="0">
              <a:buClr>
                <a:srgbClr val="000000"/>
              </a:buClr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 size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algn="l" eaLnBrk="0" hangingPunct="0">
              <a:buClr>
                <a:srgbClr val="000000"/>
              </a:buClr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 X-Y position 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8DD8DE-642C-8D41-9511-41654E43B1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21" y="3805171"/>
            <a:ext cx="8355988" cy="276507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3051E85-C9B3-864D-8871-8013E403E649}"/>
              </a:ext>
            </a:extLst>
          </p:cNvPr>
          <p:cNvGrpSpPr/>
          <p:nvPr/>
        </p:nvGrpSpPr>
        <p:grpSpPr>
          <a:xfrm>
            <a:off x="1788569" y="1857874"/>
            <a:ext cx="2956063" cy="1077686"/>
            <a:chOff x="1709057" y="2136166"/>
            <a:chExt cx="2956063" cy="107768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266CAC4-4A37-6447-BE43-9BAA987549AA}"/>
                </a:ext>
              </a:extLst>
            </p:cNvPr>
            <p:cNvSpPr/>
            <p:nvPr/>
          </p:nvSpPr>
          <p:spPr>
            <a:xfrm>
              <a:off x="1709057" y="2136166"/>
              <a:ext cx="1752600" cy="10776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BE0E328-EE4E-4647-A33B-AC460948CF42}"/>
                </a:ext>
              </a:extLst>
            </p:cNvPr>
            <p:cNvSpPr/>
            <p:nvPr/>
          </p:nvSpPr>
          <p:spPr>
            <a:xfrm>
              <a:off x="3761606" y="2351314"/>
              <a:ext cx="903514" cy="6012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less</a:t>
              </a:r>
              <a:b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b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F3F3F5-B000-1F4C-BD08-0A37601F8849}"/>
              </a:ext>
            </a:extLst>
          </p:cNvPr>
          <p:cNvGrpSpPr/>
          <p:nvPr/>
        </p:nvGrpSpPr>
        <p:grpSpPr>
          <a:xfrm>
            <a:off x="2014888" y="6373282"/>
            <a:ext cx="9636744" cy="484717"/>
            <a:chOff x="1514132" y="6373282"/>
            <a:chExt cx="9636744" cy="48471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1BABF7-3E97-5840-9863-49E2E9DBA872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70244"/>
              <a:ext cx="733697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EBE8F5-1B5E-EB41-94BB-9DA1B2000D56}"/>
                </a:ext>
              </a:extLst>
            </p:cNvPr>
            <p:cNvSpPr/>
            <p:nvPr/>
          </p:nvSpPr>
          <p:spPr>
            <a:xfrm>
              <a:off x="1514132" y="6396334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0A67E7-F70A-294B-917C-458663C4DFDF}"/>
                </a:ext>
              </a:extLst>
            </p:cNvPr>
            <p:cNvSpPr/>
            <p:nvPr/>
          </p:nvSpPr>
          <p:spPr>
            <a:xfrm>
              <a:off x="9443357" y="6373282"/>
              <a:ext cx="17075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Flow (time)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81161E-8B0D-4645-A546-84453AAA7721}"/>
              </a:ext>
            </a:extLst>
          </p:cNvPr>
          <p:cNvGrpSpPr/>
          <p:nvPr/>
        </p:nvGrpSpPr>
        <p:grpSpPr>
          <a:xfrm>
            <a:off x="253905" y="3970914"/>
            <a:ext cx="1348416" cy="2489316"/>
            <a:chOff x="-76196" y="3951514"/>
            <a:chExt cx="1348416" cy="248931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9A787D7-6F6D-B747-ABAB-1272BCCD8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296" y="3951514"/>
              <a:ext cx="0" cy="202619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C0ACF6-8712-3B4E-A86C-9A6811DECDB2}"/>
                </a:ext>
              </a:extLst>
            </p:cNvPr>
            <p:cNvSpPr/>
            <p:nvPr/>
          </p:nvSpPr>
          <p:spPr>
            <a:xfrm>
              <a:off x="882370" y="5979165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867C10-7AE7-9B46-A9F4-65E74D150F6A}"/>
                </a:ext>
              </a:extLst>
            </p:cNvPr>
            <p:cNvSpPr/>
            <p:nvPr/>
          </p:nvSpPr>
          <p:spPr>
            <a:xfrm flipH="1">
              <a:off x="-76196" y="5065888"/>
              <a:ext cx="11434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Actors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358A10-D28C-4044-A816-33875B00EE3B}"/>
              </a:ext>
            </a:extLst>
          </p:cNvPr>
          <p:cNvGrpSpPr/>
          <p:nvPr/>
        </p:nvGrpSpPr>
        <p:grpSpPr>
          <a:xfrm>
            <a:off x="6153741" y="1523585"/>
            <a:ext cx="5902189" cy="2128879"/>
            <a:chOff x="6153741" y="1523585"/>
            <a:chExt cx="5902189" cy="21288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4185CE-FA3E-0C48-8416-C6601877AEEB}"/>
                </a:ext>
              </a:extLst>
            </p:cNvPr>
            <p:cNvGrpSpPr/>
            <p:nvPr/>
          </p:nvGrpSpPr>
          <p:grpSpPr>
            <a:xfrm>
              <a:off x="6153741" y="1523585"/>
              <a:ext cx="5902189" cy="1334180"/>
              <a:chOff x="6153741" y="1523585"/>
              <a:chExt cx="5902189" cy="133418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9F447A0F-0D8F-9C44-8BBC-F07B95A4FD0D}"/>
                  </a:ext>
                </a:extLst>
              </p:cNvPr>
              <p:cNvSpPr/>
              <p:nvPr/>
            </p:nvSpPr>
            <p:spPr>
              <a:xfrm>
                <a:off x="6153741" y="1600199"/>
                <a:ext cx="707572" cy="47282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C9F2615-9100-8C4E-8CAC-3F1EE6486098}"/>
                  </a:ext>
                </a:extLst>
              </p:cNvPr>
              <p:cNvSpPr/>
              <p:nvPr/>
            </p:nvSpPr>
            <p:spPr>
              <a:xfrm>
                <a:off x="7846786" y="1561279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4E9C1995-9E12-E84B-AE7D-A7572B9820CE}"/>
                  </a:ext>
                </a:extLst>
              </p:cNvPr>
              <p:cNvSpPr/>
              <p:nvPr/>
            </p:nvSpPr>
            <p:spPr>
              <a:xfrm>
                <a:off x="6991036" y="2373662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D97B535-1B76-C94B-B7F1-79B212F61DA0}"/>
                  </a:ext>
                </a:extLst>
              </p:cNvPr>
              <p:cNvGrpSpPr/>
              <p:nvPr/>
            </p:nvGrpSpPr>
            <p:grpSpPr>
              <a:xfrm>
                <a:off x="8722179" y="1561279"/>
                <a:ext cx="707572" cy="1278346"/>
                <a:chOff x="8365672" y="1561279"/>
                <a:chExt cx="707572" cy="1278346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7E7A447B-7870-DC49-A496-D9837B6839FC}"/>
                    </a:ext>
                  </a:extLst>
                </p:cNvPr>
                <p:cNvSpPr/>
                <p:nvPr/>
              </p:nvSpPr>
              <p:spPr>
                <a:xfrm>
                  <a:off x="8365672" y="1561279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3C9319D-4B2E-8249-90C0-901A4B7176FC}"/>
                    </a:ext>
                  </a:extLst>
                </p:cNvPr>
                <p:cNvSpPr/>
                <p:nvPr/>
              </p:nvSpPr>
              <p:spPr>
                <a:xfrm>
                  <a:off x="8365672" y="2355522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80C6682-E5A7-064D-8F3A-B07DB93DE509}"/>
                  </a:ext>
                </a:extLst>
              </p:cNvPr>
              <p:cNvSpPr/>
              <p:nvPr/>
            </p:nvSpPr>
            <p:spPr>
              <a:xfrm>
                <a:off x="9597572" y="1561279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83CAEB5-2C71-E04D-8660-8CC4B4AA4074}"/>
                  </a:ext>
                </a:extLst>
              </p:cNvPr>
              <p:cNvSpPr/>
              <p:nvPr/>
            </p:nvSpPr>
            <p:spPr>
              <a:xfrm>
                <a:off x="10472965" y="2318656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43858BF-AD39-CD41-BDFD-EB7571B3E865}"/>
                  </a:ext>
                </a:extLst>
              </p:cNvPr>
              <p:cNvGrpSpPr/>
              <p:nvPr/>
            </p:nvGrpSpPr>
            <p:grpSpPr>
              <a:xfrm>
                <a:off x="11348358" y="1523585"/>
                <a:ext cx="707572" cy="1278346"/>
                <a:chOff x="11348358" y="1523585"/>
                <a:chExt cx="707572" cy="1278346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411BA6C2-876E-444B-9591-9E6ADEBB3E89}"/>
                    </a:ext>
                  </a:extLst>
                </p:cNvPr>
                <p:cNvSpPr/>
                <p:nvPr/>
              </p:nvSpPr>
              <p:spPr>
                <a:xfrm>
                  <a:off x="11348358" y="1523585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6B362910-1F8C-E249-AB78-A15BF0C2F845}"/>
                    </a:ext>
                  </a:extLst>
                </p:cNvPr>
                <p:cNvSpPr/>
                <p:nvPr/>
              </p:nvSpPr>
              <p:spPr>
                <a:xfrm>
                  <a:off x="11348358" y="2317828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1ED06A-4CEA-A14B-8BD3-B4EFB95BA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48358" y="2007688"/>
                  <a:ext cx="0" cy="417260"/>
                </a:xfrm>
                <a:prstGeom prst="line">
                  <a:avLst/>
                </a:prstGeom>
                <a:ln w="12700">
                  <a:prstDash val="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C0B21AD-45C2-C74A-AEB7-A2CA93EB3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50488" y="1991046"/>
                  <a:ext cx="0" cy="417260"/>
                </a:xfrm>
                <a:prstGeom prst="line">
                  <a:avLst/>
                </a:prstGeom>
                <a:ln w="12700">
                  <a:prstDash val="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6CAD88B-81F6-0A4E-9C33-205DED70FC87}"/>
                </a:ext>
              </a:extLst>
            </p:cNvPr>
            <p:cNvSpPr/>
            <p:nvPr/>
          </p:nvSpPr>
          <p:spPr>
            <a:xfrm>
              <a:off x="6904387" y="2944578"/>
              <a:ext cx="453926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buClr>
                  <a:srgbClr val="000000"/>
                </a:buClr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Make all the steps the same size, </a:t>
              </a:r>
              <a:b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2000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unless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you're trying to make a point</a:t>
              </a:r>
            </a:p>
          </p:txBody>
        </p:sp>
      </p:grp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E15E9623-08B7-304A-89EC-9955B553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784" y="3942146"/>
            <a:ext cx="7940185" cy="25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42FB-E347-DC4D-A110-21955A4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Don't conceal sequence and dependency</a:t>
            </a:r>
          </a:p>
        </p:txBody>
      </p:sp>
      <p:pic>
        <p:nvPicPr>
          <p:cNvPr id="4" name="Picture 3" descr="A picture containing sunset, drawing, sun&#10;&#10;Description automatically generated">
            <a:extLst>
              <a:ext uri="{FF2B5EF4-FFF2-40B4-BE49-F238E27FC236}">
                <a16:creationId xmlns:a16="http://schemas.microsoft.com/office/drawing/2014/main" id="{DD5F8D50-C79F-E44B-BB86-4EB1D0308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2" y="556212"/>
            <a:ext cx="4070528" cy="2767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A68F6-3359-0946-B40A-8D71DA467144}"/>
              </a:ext>
            </a:extLst>
          </p:cNvPr>
          <p:cNvSpPr txBox="1"/>
          <p:nvPr/>
        </p:nvSpPr>
        <p:spPr>
          <a:xfrm>
            <a:off x="4735287" y="556212"/>
            <a:ext cx="7018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Steps perceived as happening in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parallel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even though flow lines indicate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sequential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Critical in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analysing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 process:</a:t>
            </a:r>
          </a:p>
          <a:p>
            <a:pPr marL="514350" indent="-514350" algn="l" eaLnBrk="0" hangingPunct="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sequential vs. parallel</a:t>
            </a:r>
          </a:p>
          <a:p>
            <a:pPr marL="514350" indent="-514350" algn="l" eaLnBrk="0" hangingPunct="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dependent vs. independent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3389C60-F939-5840-94FE-7633C1EE6947}"/>
              </a:ext>
            </a:extLst>
          </p:cNvPr>
          <p:cNvSpPr/>
          <p:nvPr/>
        </p:nvSpPr>
        <p:spPr>
          <a:xfrm>
            <a:off x="798062" y="749617"/>
            <a:ext cx="996555" cy="2369321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8DD8DE-642C-8D41-9511-41654E43B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2" y="3400132"/>
            <a:ext cx="8355988" cy="2765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8F175F-385E-9B43-8BD9-D4B791DC7787}"/>
              </a:ext>
            </a:extLst>
          </p:cNvPr>
          <p:cNvSpPr txBox="1"/>
          <p:nvPr/>
        </p:nvSpPr>
        <p:spPr>
          <a:xfrm>
            <a:off x="8648482" y="3476106"/>
            <a:ext cx="3489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simple guideline:</a:t>
            </a:r>
          </a:p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flow lines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only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leave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edge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only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enter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left edge – never the top or bottom.</a:t>
            </a:r>
          </a:p>
        </p:txBody>
      </p:sp>
      <p:grpSp>
        <p:nvGrpSpPr>
          <p:cNvPr id="10" name="Group 65">
            <a:extLst>
              <a:ext uri="{FF2B5EF4-FFF2-40B4-BE49-F238E27FC236}">
                <a16:creationId xmlns:a16="http://schemas.microsoft.com/office/drawing/2014/main" id="{8F95A4D3-1CF7-2F4C-A29E-9C9DD8EC9D60}"/>
              </a:ext>
            </a:extLst>
          </p:cNvPr>
          <p:cNvGrpSpPr>
            <a:grpSpLocks/>
          </p:cNvGrpSpPr>
          <p:nvPr/>
        </p:nvGrpSpPr>
        <p:grpSpPr bwMode="auto">
          <a:xfrm>
            <a:off x="910471" y="1091442"/>
            <a:ext cx="3054350" cy="1676400"/>
            <a:chOff x="2218" y="3173"/>
            <a:chExt cx="3106" cy="1056"/>
          </a:xfrm>
        </p:grpSpPr>
        <p:sp>
          <p:nvSpPr>
            <p:cNvPr id="11" name="Line 66">
              <a:extLst>
                <a:ext uri="{FF2B5EF4-FFF2-40B4-BE49-F238E27FC236}">
                  <a16:creationId xmlns:a16="http://schemas.microsoft.com/office/drawing/2014/main" id="{0D228F6F-6DC5-5445-A9A6-F6D9DE116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3173"/>
              <a:ext cx="3106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67">
              <a:extLst>
                <a:ext uri="{FF2B5EF4-FFF2-40B4-BE49-F238E27FC236}">
                  <a16:creationId xmlns:a16="http://schemas.microsoft.com/office/drawing/2014/main" id="{55487842-1C78-2443-979F-093C6DF8F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8" y="3173"/>
              <a:ext cx="3106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FB8E43-31DE-5FC1-D9FC-5131B2D6E637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5408601" y="6010707"/>
            <a:ext cx="297563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And for data…?</a:t>
            </a:r>
          </a:p>
        </p:txBody>
      </p:sp>
    </p:spTree>
    <p:extLst>
      <p:ext uri="{BB962C8B-B14F-4D97-AF65-F5344CB8AC3E}">
        <p14:creationId xmlns:p14="http://schemas.microsoft.com/office/powerpoint/2010/main" val="24832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EFBB-5107-62EE-274C-0963C876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F82E-069B-D4E4-5B40-FF40430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data models, always draw top-down by dependency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F7B01-D525-5545-8A82-A0F10603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7" y="652464"/>
            <a:ext cx="5915327" cy="604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ECD0B6-3B78-437A-BCCE-37FB09B5DC68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8487285" y="1134382"/>
            <a:ext cx="357456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Concept Model</a:t>
            </a:r>
          </a:p>
        </p:txBody>
      </p:sp>
    </p:spTree>
    <p:extLst>
      <p:ext uri="{BB962C8B-B14F-4D97-AF65-F5344CB8AC3E}">
        <p14:creationId xmlns:p14="http://schemas.microsoft.com/office/powerpoint/2010/main" val="32463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7A54-DBC5-811B-1982-AF117CE4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910F-98D5-84BD-E56B-3C3A9183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Clariteq – small, husband &amp; wife company, global clients</a:t>
            </a:r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6FC7F6-A32F-1B20-FCB9-BC3AA59E7F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570" y="713624"/>
          <a:ext cx="9052102" cy="634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382000" imgH="5880100" progId="Word.Document.12">
                  <p:embed/>
                </p:oleObj>
              </mc:Choice>
              <mc:Fallback>
                <p:oleObj name="Document" r:id="rId3" imgW="8382000" imgH="5880100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6FC7F6-A32F-1B20-FCB9-BC3AA59E7F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70" y="713624"/>
                        <a:ext cx="9052102" cy="6349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DFC42B2-B63F-3D6C-CADD-82E90AA517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36" y="758780"/>
            <a:ext cx="2731395" cy="2731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A2A87-8584-5A14-C207-EB833BB5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6930" y="6099221"/>
            <a:ext cx="914400" cy="4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2F26592D-5511-4773-F5AD-40A39E4B7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2271" y="6512460"/>
            <a:ext cx="1009117" cy="2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800" b="0" dirty="0" err="1">
                <a:solidFill>
                  <a:schemeClr val="tx2"/>
                </a:solidFill>
                <a:latin typeface="Arial" charset="0"/>
                <a:cs typeface="+mn-cs"/>
              </a:rPr>
              <a:t>www.clariteq.com</a:t>
            </a:r>
            <a:endParaRPr lang="en-US" sz="800" b="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9C139-2E0F-AFD2-6333-C1486ED2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2740" y="6524617"/>
            <a:ext cx="904094" cy="2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800" i="1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Clariteq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4AC27E-8B35-8341-A728-0560439D2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182" y="3218062"/>
            <a:ext cx="2854817" cy="28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5C2DE-C50A-FE3A-CB6A-5192B07CB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64CE-1C27-34D0-D3D3-09FA9E9B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by dependency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0375CF0-D2D4-75EE-CFA1-FBE13862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16" t="4482" r="4355" b="3557"/>
          <a:stretch>
            <a:fillRect/>
          </a:stretch>
        </p:blipFill>
        <p:spPr bwMode="auto">
          <a:xfrm>
            <a:off x="1668379" y="652464"/>
            <a:ext cx="7122695" cy="621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A37547-1600-FEC9-9925-553D05C88A81}"/>
              </a:ext>
            </a:extLst>
          </p:cNvPr>
          <p:cNvSpPr/>
          <p:nvPr/>
        </p:nvSpPr>
        <p:spPr>
          <a:xfrm>
            <a:off x="1035908" y="914400"/>
            <a:ext cx="1739376" cy="139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084C6-0D4B-9A77-741B-634D8272785F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8487285" y="1134382"/>
            <a:ext cx="357456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Logical Model</a:t>
            </a:r>
          </a:p>
        </p:txBody>
      </p:sp>
    </p:spTree>
    <p:extLst>
      <p:ext uri="{BB962C8B-B14F-4D97-AF65-F5344CB8AC3E}">
        <p14:creationId xmlns:p14="http://schemas.microsoft.com/office/powerpoint/2010/main" val="8990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EF56-1386-8950-DE43-0C59D804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B550-FCE0-4D57-681F-42BD7BA8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by dependency</a:t>
            </a:r>
          </a:p>
        </p:txBody>
      </p:sp>
      <p:pic>
        <p:nvPicPr>
          <p:cNvPr id="3" name="Picture 2" descr="UberTech ERD.png">
            <a:extLst>
              <a:ext uri="{FF2B5EF4-FFF2-40B4-BE49-F238E27FC236}">
                <a16:creationId xmlns:a16="http://schemas.microsoft.com/office/drawing/2014/main" id="{0B848325-5D8A-9071-343D-F2AD9DCD6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3" y="652464"/>
            <a:ext cx="9144000" cy="60627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5600D3-537C-BF28-C37E-141EB6BE2607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9225052" y="2035169"/>
            <a:ext cx="2474736" cy="12009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"halfway-house"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1711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28FA-8FF5-674E-8595-1CB4D6F9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works for Dimensional Models doesn't for E-R Models</a:t>
            </a:r>
            <a:endParaRPr lang="en-US" dirty="0"/>
          </a:p>
        </p:txBody>
      </p:sp>
      <p:pic>
        <p:nvPicPr>
          <p:cNvPr id="3" name="Picture 1" descr="IMG_0214.jpg">
            <a:extLst>
              <a:ext uri="{FF2B5EF4-FFF2-40B4-BE49-F238E27FC236}">
                <a16:creationId xmlns:a16="http://schemas.microsoft.com/office/drawing/2014/main" id="{F62F0E29-4FEF-7048-B5BD-0B093C1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330" y="745335"/>
            <a:ext cx="5615567" cy="467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B16D01-DC71-A141-9F15-E9EB0B40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332" y="2930628"/>
            <a:ext cx="795562" cy="38100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42950" indent="-742950" defTabSz="873125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EFFE2-842A-CC4D-9666-E2FFAE743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18" y="877440"/>
            <a:ext cx="2898092" cy="440184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 common error –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"the most important entity should go in the centre of the diagram."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 excellent model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structurally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but very difficult to follow –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no sense of direction.</a:t>
            </a:r>
            <a:b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Concept Models / E-R Models should be drawn top-down by dependency.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3DFCF-528B-B18B-9BEE-B86D6A7C3675}"/>
              </a:ext>
            </a:extLst>
          </p:cNvPr>
          <p:cNvGrpSpPr/>
          <p:nvPr/>
        </p:nvGrpSpPr>
        <p:grpSpPr>
          <a:xfrm>
            <a:off x="6417894" y="1128713"/>
            <a:ext cx="5623435" cy="5363944"/>
            <a:chOff x="5012819" y="-627603"/>
            <a:chExt cx="7277284" cy="6963097"/>
          </a:xfrm>
        </p:grpSpPr>
        <p:pic>
          <p:nvPicPr>
            <p:cNvPr id="6" name="Picture 6" descr="what is dimensional modeling in data warehouse">
              <a:extLst>
                <a:ext uri="{FF2B5EF4-FFF2-40B4-BE49-F238E27FC236}">
                  <a16:creationId xmlns:a16="http://schemas.microsoft.com/office/drawing/2014/main" id="{E5B67C29-8976-C2C9-2593-4A0A4C90B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0097" y="1034015"/>
              <a:ext cx="5976665" cy="53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F51D0-1144-4237-20A8-E1504AA2FA61}"/>
                </a:ext>
              </a:extLst>
            </p:cNvPr>
            <p:cNvSpPr txBox="1"/>
            <p:nvPr/>
          </p:nvSpPr>
          <p:spPr>
            <a:xfrm>
              <a:off x="8392756" y="-627603"/>
              <a:ext cx="3897347" cy="154106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noAutofit/>
            </a:bodyPr>
            <a:lstStyle/>
            <a:p>
              <a:pPr marL="12700" indent="-12700"/>
              <a:r>
                <a:rPr lang="en-CA" sz="2400" dirty="0">
                  <a:latin typeface="Arial" panose="020B0604020202020204" pitchFamily="34" charset="0"/>
                  <a:cs typeface="Arial" panose="020B0604020202020204" pitchFamily="34" charset="0"/>
                </a:rPr>
                <a:t>"Fact" in the middle - fine for Dimensional, terrible for E-R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463BC3-5A55-0A21-402D-9348B074C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2819" y="654448"/>
              <a:ext cx="3379937" cy="12530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58BFC3-C680-9D5E-1A74-BD8A72EE9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8396" y="286734"/>
              <a:ext cx="2685524" cy="24899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26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Graphic guidelines – the </a:t>
            </a:r>
            <a:r>
              <a:rPr lang="ja-JP" altLang="en-US" dirty="0"/>
              <a:t>“</a:t>
            </a:r>
            <a:r>
              <a:rPr lang="en-US" altLang="ja-JP" dirty="0"/>
              <a:t>no dead crows</a:t>
            </a:r>
            <a:r>
              <a:rPr lang="ja-JP" altLang="en-US" dirty="0"/>
              <a:t>”</a:t>
            </a:r>
            <a:r>
              <a:rPr lang="en-US" altLang="ja-JP" dirty="0"/>
              <a:t> principle</a:t>
            </a:r>
            <a:endParaRPr lang="en-US" dirty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5926137" y="1927225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443538" y="13906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824542" y="19939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2582863" y="3848106"/>
            <a:ext cx="0" cy="511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2493963" y="3948113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132013" y="4349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427413" y="4730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2119313" y="3321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5905515" y="3051175"/>
            <a:ext cx="1057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6961188" y="3057554"/>
            <a:ext cx="0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7754938" y="20764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700838" y="3321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2582863" y="2832129"/>
            <a:ext cx="0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2119313" y="2303463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2493963" y="2943225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2938466" y="4178300"/>
            <a:ext cx="71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3662363" y="4178300"/>
            <a:ext cx="0" cy="55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2836863" y="3948113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4106864" y="4178300"/>
            <a:ext cx="28908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4094163" y="4178300"/>
            <a:ext cx="0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6986588" y="3860803"/>
            <a:ext cx="0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6884988" y="39624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7361238" y="29210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7354888" y="292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7977188" y="2628929"/>
            <a:ext cx="0" cy="29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7875588" y="27051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3865563" y="52705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3763966" y="53467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3414713" y="5873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>
            <a:off x="2582863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 flipH="1">
            <a:off x="2417763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>
            <a:off x="3865563" y="57023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 flipH="1">
            <a:off x="3700463" y="57023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>
            <a:off x="2582863" y="41783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2" name="Line 38"/>
          <p:cNvSpPr>
            <a:spLocks noChangeShapeType="1"/>
          </p:cNvSpPr>
          <p:nvPr/>
        </p:nvSpPr>
        <p:spPr bwMode="auto">
          <a:xfrm flipH="1">
            <a:off x="2417763" y="41783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3" name="Line 39"/>
          <p:cNvSpPr>
            <a:spLocks noChangeShapeType="1"/>
          </p:cNvSpPr>
          <p:nvPr/>
        </p:nvSpPr>
        <p:spPr bwMode="auto">
          <a:xfrm>
            <a:off x="4094163" y="45720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 flipH="1">
            <a:off x="3929063" y="45720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5" name="Line 41"/>
          <p:cNvSpPr>
            <a:spLocks noChangeShapeType="1"/>
          </p:cNvSpPr>
          <p:nvPr/>
        </p:nvSpPr>
        <p:spPr bwMode="auto">
          <a:xfrm>
            <a:off x="3662366" y="45720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6" name="Line 42"/>
          <p:cNvSpPr>
            <a:spLocks noChangeShapeType="1"/>
          </p:cNvSpPr>
          <p:nvPr/>
        </p:nvSpPr>
        <p:spPr bwMode="auto">
          <a:xfrm flipH="1">
            <a:off x="3497263" y="45720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>
            <a:off x="5926138" y="214312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 flipH="1">
            <a:off x="5761037" y="214312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>
            <a:off x="6961190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 flipH="1">
            <a:off x="6796088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7354888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 flipH="1">
            <a:off x="7189788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5437188" y="2305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74" name="Line 50"/>
          <p:cNvSpPr>
            <a:spLocks noChangeShapeType="1"/>
          </p:cNvSpPr>
          <p:nvPr/>
        </p:nvSpPr>
        <p:spPr bwMode="auto">
          <a:xfrm>
            <a:off x="5910263" y="2838479"/>
            <a:ext cx="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5" name="Line 51"/>
          <p:cNvSpPr>
            <a:spLocks noChangeShapeType="1"/>
          </p:cNvSpPr>
          <p:nvPr/>
        </p:nvSpPr>
        <p:spPr bwMode="auto">
          <a:xfrm>
            <a:off x="5811838" y="291465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9317038" y="16954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26677" name="AutoShape 53"/>
          <p:cNvCxnSpPr>
            <a:cxnSpLocks noChangeShapeType="1"/>
            <a:stCxn id="26676" idx="1"/>
            <a:endCxn id="26638" idx="3"/>
          </p:cNvCxnSpPr>
          <p:nvPr/>
        </p:nvCxnSpPr>
        <p:spPr bwMode="auto">
          <a:xfrm rot="10800000" flipV="1">
            <a:off x="8656642" y="1962150"/>
            <a:ext cx="660400" cy="3810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6678" name="Line 54"/>
          <p:cNvSpPr>
            <a:spLocks noChangeShapeType="1"/>
          </p:cNvSpPr>
          <p:nvPr/>
        </p:nvSpPr>
        <p:spPr bwMode="auto">
          <a:xfrm rot="5400000">
            <a:off x="9094788" y="19685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8662994" y="21971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80" name="Line 56"/>
          <p:cNvSpPr>
            <a:spLocks noChangeShapeType="1"/>
          </p:cNvSpPr>
          <p:nvPr/>
        </p:nvSpPr>
        <p:spPr bwMode="auto">
          <a:xfrm flipH="1">
            <a:off x="8650288" y="23495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17" name="Rectangle 57"/>
          <p:cNvSpPr>
            <a:spLocks noChangeArrowheads="1"/>
          </p:cNvSpPr>
          <p:nvPr/>
        </p:nvSpPr>
        <p:spPr bwMode="auto">
          <a:xfrm>
            <a:off x="6743715" y="1136679"/>
            <a:ext cx="3332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Kernels</a:t>
            </a:r>
            <a:r>
              <a:rPr lang="en-US" dirty="0">
                <a:solidFill>
                  <a:srgbClr val="000000"/>
                </a:solidFill>
              </a:rPr>
              <a:t> across the upper part of the diagram or subject area</a:t>
            </a:r>
          </a:p>
        </p:txBody>
      </p:sp>
      <p:sp>
        <p:nvSpPr>
          <p:cNvPr id="2447418" name="Rectangle 58"/>
          <p:cNvSpPr>
            <a:spLocks noChangeArrowheads="1"/>
          </p:cNvSpPr>
          <p:nvPr/>
        </p:nvSpPr>
        <p:spPr bwMode="auto">
          <a:xfrm>
            <a:off x="3654425" y="3128963"/>
            <a:ext cx="31067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Characteristics</a:t>
            </a:r>
            <a:r>
              <a:rPr lang="en-US" dirty="0">
                <a:solidFill>
                  <a:srgbClr val="000000"/>
                </a:solidFill>
              </a:rPr>
              <a:t> below; </a:t>
            </a: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 err="1">
                <a:solidFill>
                  <a:srgbClr val="000000"/>
                </a:solidFill>
              </a:rPr>
              <a:t>characterising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 connects at top edge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19" name="Rectangle 59"/>
          <p:cNvSpPr>
            <a:spLocks noChangeArrowheads="1"/>
          </p:cNvSpPr>
          <p:nvPr/>
        </p:nvSpPr>
        <p:spPr bwMode="auto">
          <a:xfrm>
            <a:off x="5021263" y="4432329"/>
            <a:ext cx="4908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 err="1">
                <a:solidFill>
                  <a:srgbClr val="000000"/>
                </a:solidFill>
              </a:rPr>
              <a:t>Associatives</a:t>
            </a:r>
            <a:r>
              <a:rPr lang="en-US" dirty="0">
                <a:solidFill>
                  <a:srgbClr val="000000"/>
                </a:solidFill>
              </a:rPr>
              <a:t> between &amp; below;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associating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relationships connect at top edge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20" name="Rectangle 60"/>
          <p:cNvSpPr>
            <a:spLocks noChangeArrowheads="1"/>
          </p:cNvSpPr>
          <p:nvPr/>
        </p:nvSpPr>
        <p:spPr bwMode="auto">
          <a:xfrm>
            <a:off x="8651875" y="2819401"/>
            <a:ext cx="175418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Reference or Types</a:t>
            </a:r>
            <a:r>
              <a:rPr lang="en-US" dirty="0">
                <a:solidFill>
                  <a:srgbClr val="000000"/>
                </a:solidFill>
              </a:rPr>
              <a:t> beside or diagonally above;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classifying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 connects at side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21" name="Line 61"/>
          <p:cNvSpPr>
            <a:spLocks noChangeShapeType="1"/>
          </p:cNvSpPr>
          <p:nvPr/>
        </p:nvSpPr>
        <p:spPr bwMode="auto">
          <a:xfrm flipH="1">
            <a:off x="4397379" y="4570442"/>
            <a:ext cx="666750" cy="377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2" name="Line 62"/>
          <p:cNvSpPr>
            <a:spLocks noChangeShapeType="1"/>
          </p:cNvSpPr>
          <p:nvPr/>
        </p:nvSpPr>
        <p:spPr bwMode="auto">
          <a:xfrm flipV="1">
            <a:off x="9063038" y="2298700"/>
            <a:ext cx="550862" cy="534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3" name="Line 63"/>
          <p:cNvSpPr>
            <a:spLocks noChangeShapeType="1"/>
          </p:cNvSpPr>
          <p:nvPr/>
        </p:nvSpPr>
        <p:spPr bwMode="auto">
          <a:xfrm flipH="1">
            <a:off x="3063882" y="3263929"/>
            <a:ext cx="638175" cy="263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4" name="Line 64"/>
          <p:cNvSpPr>
            <a:spLocks noChangeShapeType="1"/>
          </p:cNvSpPr>
          <p:nvPr/>
        </p:nvSpPr>
        <p:spPr bwMode="auto">
          <a:xfrm flipH="1">
            <a:off x="6372240" y="1349404"/>
            <a:ext cx="392113" cy="2905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447425" name="Group 65"/>
          <p:cNvGraphicFramePr>
            <a:graphicFrameLocks noGrp="1"/>
          </p:cNvGraphicFramePr>
          <p:nvPr/>
        </p:nvGraphicFramePr>
        <p:xfrm>
          <a:off x="918369" y="877888"/>
          <a:ext cx="3094038" cy="1292244"/>
        </p:xfrm>
        <a:graphic>
          <a:graphicData uri="http://schemas.openxmlformats.org/drawingml/2006/table">
            <a:tbl>
              <a:tblPr/>
              <a:tblGrid>
                <a:gridCol w="541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8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!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Key point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044">
                <a:tc gridSpan="2">
                  <a:txBody>
                    <a:bodyPr/>
                    <a:lstStyle/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Entity type is obvious from:</a:t>
                      </a:r>
                    </a:p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Placement</a:t>
                      </a:r>
                    </a:p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Relationship connections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47436" name="Text Box 76"/>
          <p:cNvSpPr txBox="1">
            <a:spLocks noChangeArrowheads="1"/>
          </p:cNvSpPr>
          <p:nvPr/>
        </p:nvSpPr>
        <p:spPr bwMode="auto">
          <a:xfrm>
            <a:off x="5131600" y="5103814"/>
            <a:ext cx="3160713" cy="11640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286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00"/>
                </a:solidFill>
              </a:rPr>
              <a:t>Various layouts can work: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top-down	</a:t>
            </a:r>
            <a:r>
              <a:rPr lang="en-US" sz="1200" b="1" u="sng" dirty="0">
                <a:solidFill>
                  <a:srgbClr val="000000"/>
                </a:solidFill>
              </a:rPr>
              <a:t>best for mere mortals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left to right	temporal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bottom-up	organic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right to left	swimming upstream</a:t>
            </a:r>
          </a:p>
        </p:txBody>
      </p:sp>
      <p:sp>
        <p:nvSpPr>
          <p:cNvPr id="26700" name="Line 77"/>
          <p:cNvSpPr>
            <a:spLocks noChangeShapeType="1"/>
          </p:cNvSpPr>
          <p:nvPr/>
        </p:nvSpPr>
        <p:spPr bwMode="auto">
          <a:xfrm flipV="1">
            <a:off x="2932113" y="3846514"/>
            <a:ext cx="0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38" name="Text Box 78"/>
          <p:cNvSpPr txBox="1">
            <a:spLocks noChangeArrowheads="1"/>
          </p:cNvSpPr>
          <p:nvPr/>
        </p:nvSpPr>
        <p:spPr bwMode="auto">
          <a:xfrm>
            <a:off x="8758253" y="5092701"/>
            <a:ext cx="2635250" cy="112710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286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00"/>
                </a:solidFill>
              </a:rPr>
              <a:t>Layouts to avoid: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middle-out	cosmic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no crossed 	obsessive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lines 	compulsive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random	Mensa-only</a:t>
            </a:r>
          </a:p>
        </p:txBody>
      </p:sp>
    </p:spTree>
    <p:extLst>
      <p:ext uri="{BB962C8B-B14F-4D97-AF65-F5344CB8AC3E}">
        <p14:creationId xmlns:p14="http://schemas.microsoft.com/office/powerpoint/2010/main" val="15654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4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4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4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4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4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4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4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4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4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4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17" grpId="0"/>
      <p:bldP spid="2447418" grpId="0"/>
      <p:bldP spid="2447419" grpId="0"/>
      <p:bldP spid="2447420" grpId="0"/>
      <p:bldP spid="2447436" grpId="0" animBg="1"/>
      <p:bldP spid="24474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Line 2"/>
          <p:cNvSpPr>
            <a:spLocks noChangeShapeType="1"/>
          </p:cNvSpPr>
          <p:nvPr/>
        </p:nvSpPr>
        <p:spPr bwMode="auto">
          <a:xfrm>
            <a:off x="945563" y="3618749"/>
            <a:ext cx="91128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auto">
          <a:xfrm>
            <a:off x="5519530" y="888801"/>
            <a:ext cx="0" cy="5638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cs typeface="+mj-cs"/>
              </a:rPr>
              <a:t>In summary – don</a:t>
            </a:r>
            <a:r>
              <a:rPr lang="tr-TR" altLang="ja-JP" dirty="0">
                <a:latin typeface="Arial" charset="0"/>
                <a:cs typeface="+mj-cs"/>
              </a:rPr>
              <a:t>'t</a:t>
            </a:r>
            <a:r>
              <a:rPr lang="en-US" dirty="0">
                <a:latin typeface="Arial" charset="0"/>
                <a:cs typeface="+mj-cs"/>
              </a:rPr>
              <a:t> forget the four Ds of </a:t>
            </a:r>
            <a:r>
              <a:rPr lang="en-US" dirty="0">
                <a:latin typeface="Arial" charset="0"/>
              </a:rPr>
              <a:t>Concept Modelling</a:t>
            </a:r>
            <a:endParaRPr lang="en-US" dirty="0">
              <a:latin typeface="Arial" charset="0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F67E3-D43D-EE41-90CB-A84D4BC31E36}"/>
              </a:ext>
            </a:extLst>
          </p:cNvPr>
          <p:cNvGrpSpPr/>
          <p:nvPr/>
        </p:nvGrpSpPr>
        <p:grpSpPr>
          <a:xfrm>
            <a:off x="739465" y="882488"/>
            <a:ext cx="4369247" cy="2186046"/>
            <a:chOff x="1911627" y="882488"/>
            <a:chExt cx="4369247" cy="2186046"/>
          </a:xfrm>
        </p:grpSpPr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2133600" y="8888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Definition</a:t>
              </a:r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1911627" y="1563507"/>
              <a:ext cx="4369247" cy="150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one of these things?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List common and unusual instances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Are there any known anomalies?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are the potential differences of opinion?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>
              <a:off x="2117725" y="882488"/>
              <a:ext cx="533400" cy="47466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A46E82-D8DC-B04E-9174-047F201F1E84}"/>
              </a:ext>
            </a:extLst>
          </p:cNvPr>
          <p:cNvGrpSpPr/>
          <p:nvPr/>
        </p:nvGrpSpPr>
        <p:grpSpPr>
          <a:xfrm>
            <a:off x="6029740" y="884039"/>
            <a:ext cx="5422791" cy="2389525"/>
            <a:chOff x="6029740" y="884039"/>
            <a:chExt cx="5422791" cy="2389525"/>
          </a:xfrm>
        </p:grpSpPr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6248400" y="8888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Dependency</a:t>
              </a:r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6029740" y="1574637"/>
              <a:ext cx="5422791" cy="1698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type of entity is this?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other entity does it depend on?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Essentially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a free-standing thing?,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a type of thing?,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repeating detail about some other thing?</a:t>
              </a: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>
              <a:off x="6229350" y="884039"/>
              <a:ext cx="533400" cy="47466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95B7A4-4D00-A04D-BFED-CC887AFDA9AE}"/>
              </a:ext>
            </a:extLst>
          </p:cNvPr>
          <p:cNvGrpSpPr/>
          <p:nvPr/>
        </p:nvGrpSpPr>
        <p:grpSpPr>
          <a:xfrm>
            <a:off x="6097710" y="4389239"/>
            <a:ext cx="4056770" cy="2041639"/>
            <a:chOff x="6097710" y="4389239"/>
            <a:chExt cx="4056770" cy="2041639"/>
          </a:xfrm>
        </p:grpSpPr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6324600" y="43940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Demonstration</a:t>
              </a:r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>
              <a:off x="6097710" y="4925851"/>
              <a:ext cx="4056770" cy="150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Assertions / narrative rules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Sample data values or instances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Scenarios or use cases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Props (e.g., report layouts or common documents) </a:t>
              </a:r>
            </a:p>
          </p:txBody>
        </p:sp>
        <p:sp>
          <p:nvSpPr>
            <p:cNvPr id="75791" name="Oval 15"/>
            <p:cNvSpPr>
              <a:spLocks noChangeArrowheads="1"/>
            </p:cNvSpPr>
            <p:nvPr/>
          </p:nvSpPr>
          <p:spPr bwMode="auto">
            <a:xfrm>
              <a:off x="6319838" y="4389239"/>
              <a:ext cx="533400" cy="47466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370D5-C56D-A24A-883B-968417401510}"/>
              </a:ext>
            </a:extLst>
          </p:cNvPr>
          <p:cNvGrpSpPr/>
          <p:nvPr/>
        </p:nvGrpSpPr>
        <p:grpSpPr>
          <a:xfrm>
            <a:off x="736154" y="4384513"/>
            <a:ext cx="3959084" cy="1472409"/>
            <a:chOff x="1908316" y="4384513"/>
            <a:chExt cx="3959084" cy="1472409"/>
          </a:xfrm>
        </p:grpSpPr>
        <p:sp>
          <p:nvSpPr>
            <p:cNvPr id="75782" name="Rectangle 6"/>
            <p:cNvSpPr>
              <a:spLocks noChangeArrowheads="1"/>
            </p:cNvSpPr>
            <p:nvPr/>
          </p:nvSpPr>
          <p:spPr bwMode="auto">
            <a:xfrm>
              <a:off x="2133600" y="43940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Detail</a:t>
              </a:r>
            </a:p>
          </p:txBody>
        </p:sp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1908316" y="4927437"/>
              <a:ext cx="3657756" cy="9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Don't dive into detail – </a:t>
              </a:r>
              <a:b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eep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it in its place!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GEFN!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HPDL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>
              <a:off x="2127250" y="4384513"/>
              <a:ext cx="533400" cy="47466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268F76-0342-756C-7677-8AFE4A45EC29}"/>
              </a:ext>
            </a:extLst>
          </p:cNvPr>
          <p:cNvSpPr txBox="1"/>
          <p:nvPr/>
        </p:nvSpPr>
        <p:spPr>
          <a:xfrm>
            <a:off x="2218168" y="5938703"/>
            <a:ext cx="27911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enough for now! 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 part, do later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91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D4E3-C6B6-F400-BCBF-EE16A1DD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4">
            <a:extLst>
              <a:ext uri="{FF2B5EF4-FFF2-40B4-BE49-F238E27FC236}">
                <a16:creationId xmlns:a16="http://schemas.microsoft.com/office/drawing/2014/main" id="{E22709F1-3464-6D9C-FB35-FEF94CD0B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j-cs"/>
              </a:rPr>
              <a:t>What we covered</a:t>
            </a:r>
          </a:p>
        </p:txBody>
      </p:sp>
      <p:graphicFrame>
        <p:nvGraphicFramePr>
          <p:cNvPr id="1558637" name="Group 109">
            <a:extLst>
              <a:ext uri="{FF2B5EF4-FFF2-40B4-BE49-F238E27FC236}">
                <a16:creationId xmlns:a16="http://schemas.microsoft.com/office/drawing/2014/main" id="{BE180A18-C8B7-A30F-877A-48987A6E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18541"/>
              </p:ext>
            </p:extLst>
          </p:nvPr>
        </p:nvGraphicFramePr>
        <p:xfrm>
          <a:off x="1035908" y="868563"/>
          <a:ext cx="8081966" cy="2730960"/>
        </p:xfrm>
        <a:graphic>
          <a:graphicData uri="http://schemas.openxmlformats.org/drawingml/2006/table">
            <a:tbl>
              <a:tblPr/>
              <a:tblGrid>
                <a:gridCol w="86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15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Wingdings 2" charset="0"/>
                          <a:ea typeface="ＭＳ Ｐゴシック" charset="0"/>
                        </a:rPr>
                        <a:t>ê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Wingdings 2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Five Key Points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692">
                <a:tc gridSpan="2">
                  <a:txBody>
                    <a:bodyPr/>
                    <a:lstStyle/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Start with a nice conversation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Understand the "what" vs. "who and how" distinction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Patience is a virtue (so are Simplicity and Consistency)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 fearless yet vulnerable - you don't know it all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Graphical design principles matter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2">
            <a:extLst>
              <a:ext uri="{FF2B5EF4-FFF2-40B4-BE49-F238E27FC236}">
                <a16:creationId xmlns:a16="http://schemas.microsoft.com/office/drawing/2014/main" id="{1833F4F1-588D-B1D0-4115-73F7E0C88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006" y="4242065"/>
            <a:ext cx="6139310" cy="145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46800" bIns="4680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tabLst>
                <a:tab pos="288925" algn="l"/>
              </a:tabLst>
            </a:pPr>
            <a: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We hope you got some </a:t>
            </a:r>
            <a:b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good ideas from this session!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CA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4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>
                <a:latin typeface="Arial" charset="0"/>
              </a:rPr>
              <a:t>Thank you – stay in touch!</a:t>
            </a:r>
          </a:p>
        </p:txBody>
      </p:sp>
      <p:sp>
        <p:nvSpPr>
          <p:cNvPr id="20305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85238" y="719230"/>
            <a:ext cx="8850312" cy="5718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200" dirty="0">
                <a:latin typeface="Arial" charset="0"/>
                <a:cs typeface="+mn-cs"/>
              </a:rPr>
              <a:t>Alec Sharp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  <a:cs typeface="+mn-cs"/>
              </a:rPr>
              <a:t>Clariteq Systems Consulting Ltd.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</a:rPr>
              <a:t>West Vancouver, BC, Canada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asharp@clariteq.com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ig</a:t>
            </a:r>
            <a:r>
              <a:rPr lang="en-US" sz="2200" dirty="0">
                <a:latin typeface="Arial" charset="0"/>
                <a:cs typeface="+mn-cs"/>
              </a:rPr>
              <a:t>: @alecsharp01</a:t>
            </a: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www.clariteq.com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>
                <a:latin typeface="Arial" charset="0"/>
                <a:cs typeface="+mn-cs"/>
                <a:hlinkClick r:id="rId3"/>
              </a:rPr>
              <a:t>http://amzn.to/dHun1o</a:t>
            </a:r>
            <a:r>
              <a:rPr lang="en-US" sz="2200" dirty="0">
                <a:latin typeface="Arial" charset="0"/>
                <a:cs typeface="+mn-cs"/>
              </a:rPr>
              <a:t> </a:t>
            </a:r>
          </a:p>
          <a:p>
            <a:pPr marL="0" indent="0">
              <a:buNone/>
              <a:defRPr/>
            </a:pPr>
            <a:br>
              <a:rPr lang="en-US" sz="2200" dirty="0">
                <a:latin typeface="Arial" charset="0"/>
                <a:cs typeface="+mn-cs"/>
              </a:rPr>
            </a:b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br>
              <a:rPr lang="en-US" sz="2200" dirty="0">
                <a:latin typeface="Arial" charset="0"/>
                <a:cs typeface="+mn-cs"/>
              </a:rPr>
            </a:br>
            <a:br>
              <a:rPr lang="en-US" sz="2200" dirty="0">
                <a:latin typeface="Arial" charset="0"/>
                <a:cs typeface="+mn-cs"/>
              </a:rPr>
            </a:b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r>
              <a:rPr lang="en-US" sz="2200" dirty="0">
                <a:latin typeface="Arial" charset="0"/>
                <a:cs typeface="+mn-cs"/>
              </a:rPr>
              <a:t>And most of all, if you have questions or comments…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i="1" dirty="0">
                <a:latin typeface="Arial" charset="0"/>
                <a:cs typeface="+mn-cs"/>
              </a:rPr>
              <a:t>don</a:t>
            </a:r>
            <a:r>
              <a:rPr lang="tr-TR" altLang="ja-JP" sz="2200" i="1" dirty="0">
                <a:latin typeface="Arial" charset="0"/>
                <a:cs typeface="+mn-cs"/>
              </a:rPr>
              <a:t>'t</a:t>
            </a:r>
            <a:r>
              <a:rPr lang="en-US" sz="2200" i="1" dirty="0">
                <a:latin typeface="Arial" charset="0"/>
                <a:cs typeface="+mn-cs"/>
              </a:rPr>
              <a:t> be shy – send me a note!</a:t>
            </a:r>
          </a:p>
        </p:txBody>
      </p:sp>
      <p:pic>
        <p:nvPicPr>
          <p:cNvPr id="20305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476" y="54004"/>
            <a:ext cx="1235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25" name="Picture 7" descr="192Sharp_final_cropp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15" y="3412854"/>
            <a:ext cx="15541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7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j-cs"/>
              </a:rPr>
              <a:t>What we'll cover…</a:t>
            </a:r>
          </a:p>
        </p:txBody>
      </p:sp>
      <p:graphicFrame>
        <p:nvGraphicFramePr>
          <p:cNvPr id="1558637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599613"/>
              </p:ext>
            </p:extLst>
          </p:nvPr>
        </p:nvGraphicFramePr>
        <p:xfrm>
          <a:off x="1035908" y="868563"/>
          <a:ext cx="8081966" cy="3535632"/>
        </p:xfrm>
        <a:graphic>
          <a:graphicData uri="http://schemas.openxmlformats.org/drawingml/2006/table">
            <a:tbl>
              <a:tblPr/>
              <a:tblGrid>
                <a:gridCol w="86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15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Wingdings 2" charset="0"/>
                          <a:ea typeface="ＭＳ Ｐゴシック" charset="0"/>
                        </a:rPr>
                        <a:t>ê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Wingdings 2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Five Key Points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692">
                <a:tc gridSpan="2">
                  <a:txBody>
                    <a:bodyPr/>
                    <a:lstStyle/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Start with a nice conversation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Understand the "what" vs. "who and how" distinction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Patience is a virtue (so are Simplicity and Consistency)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 fearless yet vulnerable - you don't know it all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Graphical design principles matter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and along the way… </a:t>
                      </a:r>
                      <a:b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we can use Concept Models for so much more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2">
            <a:extLst>
              <a:ext uri="{FF2B5EF4-FFF2-40B4-BE49-F238E27FC236}">
                <a16:creationId xmlns:a16="http://schemas.microsoft.com/office/drawing/2014/main" id="{50923931-6513-EA5B-DF6C-5181B113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198" y="4723328"/>
            <a:ext cx="5427770" cy="145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46800" bIns="4680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tabLst>
                <a:tab pos="288925" algn="l"/>
              </a:tabLst>
            </a:pPr>
            <a:r>
              <a:rPr lang="en-CA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The presentation slides provide a structure, but mostly I plan to </a:t>
            </a:r>
            <a:br>
              <a:rPr lang="en-CA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CA" sz="28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tell stories. 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CA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2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698" name="Rectangle 2"/>
          <p:cNvSpPr>
            <a:spLocks noChangeArrowheads="1"/>
          </p:cNvSpPr>
          <p:nvPr/>
        </p:nvSpPr>
        <p:spPr bwMode="auto">
          <a:xfrm>
            <a:off x="3566617" y="3155373"/>
            <a:ext cx="540623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873125" eaLnBrk="0" hangingPunct="0">
              <a:lnSpc>
                <a:spcPct val="900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Before I begin my speech, let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cover a few of the basic rules of grammar.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noun is any...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09762" y="1433512"/>
            <a:ext cx="8665096" cy="157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873125" eaLnBrk="0" hangingPunct="0">
              <a:lnSpc>
                <a:spcPct val="900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Before we begin our data modelling session, let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go over some key points about data modelling.  First,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an Entity is any uniquely identifiable person, place, thing, event, concept, or organisation of interest to the enterprise about which facts may be recorded.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Any questions?  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didn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think so…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57363" y="908051"/>
            <a:ext cx="6241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sz="2400" u="sng" dirty="0"/>
              <a:t>Don</a:t>
            </a:r>
            <a:r>
              <a:rPr lang="fr-FR" altLang="ja-JP" sz="2400" u="sng" dirty="0"/>
              <a:t>'</a:t>
            </a:r>
            <a:r>
              <a:rPr lang="en-US" sz="2400" u="sng" dirty="0"/>
              <a:t>t</a:t>
            </a:r>
            <a:r>
              <a:rPr lang="en-US" sz="2400" dirty="0"/>
              <a:t> begin with a lecture on data modelling</a:t>
            </a:r>
          </a:p>
        </p:txBody>
      </p:sp>
      <p:sp>
        <p:nvSpPr>
          <p:cNvPr id="2205701" name="Text Box 5"/>
          <p:cNvSpPr txBox="1">
            <a:spLocks noChangeArrowheads="1"/>
          </p:cNvSpPr>
          <p:nvPr/>
        </p:nvSpPr>
        <p:spPr bwMode="auto">
          <a:xfrm>
            <a:off x="824965" y="4279825"/>
            <a:ext cx="7173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sz="2400" dirty="0"/>
              <a:t>If you </a:t>
            </a:r>
            <a:r>
              <a:rPr lang="en-US" sz="2400" b="1" dirty="0"/>
              <a:t>avoid</a:t>
            </a:r>
            <a:r>
              <a:rPr lang="en-US" sz="2400" dirty="0"/>
              <a:t> starting with the theory and practice…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0E390-5DD1-DCB0-0272-2D3E0F6F5B94}"/>
              </a:ext>
            </a:extLst>
          </p:cNvPr>
          <p:cNvGrpSpPr/>
          <p:nvPr/>
        </p:nvGrpSpPr>
        <p:grpSpPr>
          <a:xfrm>
            <a:off x="909762" y="4931052"/>
            <a:ext cx="3273871" cy="832861"/>
            <a:chOff x="909762" y="5180142"/>
            <a:chExt cx="3273871" cy="832861"/>
          </a:xfrm>
        </p:grpSpPr>
        <p:sp>
          <p:nvSpPr>
            <p:cNvPr id="2205702" name="Rectangle 6"/>
            <p:cNvSpPr>
              <a:spLocks noChangeArrowheads="1"/>
            </p:cNvSpPr>
            <p:nvPr/>
          </p:nvSpPr>
          <p:spPr bwMode="auto">
            <a:xfrm>
              <a:off x="909762" y="5180142"/>
              <a:ext cx="3273871" cy="6777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873125" eaLnBrk="0" hangingPunct="0">
                <a:lnSpc>
                  <a:spcPct val="90000"/>
                </a:lnSpc>
              </a:pPr>
              <a:r>
                <a:rPr lang="en-US" sz="2000" dirty="0"/>
                <a:t>Modelling sessions go better</a:t>
              </a:r>
            </a:p>
          </p:txBody>
        </p:sp>
        <p:sp>
          <p:nvSpPr>
            <p:cNvPr id="2205704" name="Freeform 8"/>
            <p:cNvSpPr>
              <a:spLocks/>
            </p:cNvSpPr>
            <p:nvPr/>
          </p:nvSpPr>
          <p:spPr bwMode="auto">
            <a:xfrm>
              <a:off x="3693390" y="5555803"/>
              <a:ext cx="368300" cy="457200"/>
            </a:xfrm>
            <a:custGeom>
              <a:avLst/>
              <a:gdLst>
                <a:gd name="T0" fmla="*/ 2147483647 w 139"/>
                <a:gd name="T1" fmla="*/ 2147483647 h 172"/>
                <a:gd name="T2" fmla="*/ 0 w 139"/>
                <a:gd name="T3" fmla="*/ 2147483647 h 172"/>
                <a:gd name="T4" fmla="*/ 2147483647 w 139"/>
                <a:gd name="T5" fmla="*/ 2147483647 h 172"/>
                <a:gd name="T6" fmla="*/ 2147483647 w 139"/>
                <a:gd name="T7" fmla="*/ 2147483647 h 172"/>
                <a:gd name="T8" fmla="*/ 2147483647 w 139"/>
                <a:gd name="T9" fmla="*/ 0 h 172"/>
                <a:gd name="T10" fmla="*/ 2147483647 w 139"/>
                <a:gd name="T11" fmla="*/ 2147483647 h 172"/>
                <a:gd name="T12" fmla="*/ 2147483647 w 139"/>
                <a:gd name="T13" fmla="*/ 2147483647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72">
                  <a:moveTo>
                    <a:pt x="16" y="80"/>
                  </a:moveTo>
                  <a:lnTo>
                    <a:pt x="0" y="126"/>
                  </a:lnTo>
                  <a:lnTo>
                    <a:pt x="53" y="171"/>
                  </a:lnTo>
                  <a:lnTo>
                    <a:pt x="138" y="20"/>
                  </a:lnTo>
                  <a:lnTo>
                    <a:pt x="138" y="0"/>
                  </a:lnTo>
                  <a:lnTo>
                    <a:pt x="44" y="127"/>
                  </a:lnTo>
                  <a:lnTo>
                    <a:pt x="16" y="80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5" name="Freeform 9"/>
          <p:cNvSpPr>
            <a:spLocks/>
          </p:cNvSpPr>
          <p:nvPr/>
        </p:nvSpPr>
        <p:spPr bwMode="auto">
          <a:xfrm>
            <a:off x="9432776" y="1261196"/>
            <a:ext cx="284163" cy="393700"/>
          </a:xfrm>
          <a:custGeom>
            <a:avLst/>
            <a:gdLst>
              <a:gd name="T0" fmla="*/ 2147483647 w 11685"/>
              <a:gd name="T1" fmla="*/ 2147483647 h 16307"/>
              <a:gd name="T2" fmla="*/ 2147483647 w 11685"/>
              <a:gd name="T3" fmla="*/ 2147483647 h 16307"/>
              <a:gd name="T4" fmla="*/ 2147483647 w 11685"/>
              <a:gd name="T5" fmla="*/ 2147483647 h 16307"/>
              <a:gd name="T6" fmla="*/ 2147483647 w 11685"/>
              <a:gd name="T7" fmla="*/ 2147483647 h 16307"/>
              <a:gd name="T8" fmla="*/ 2147483647 w 11685"/>
              <a:gd name="T9" fmla="*/ 2147483647 h 16307"/>
              <a:gd name="T10" fmla="*/ 2147483647 w 11685"/>
              <a:gd name="T11" fmla="*/ 2147483647 h 16307"/>
              <a:gd name="T12" fmla="*/ 2147483647 w 11685"/>
              <a:gd name="T13" fmla="*/ 2147483647 h 16307"/>
              <a:gd name="T14" fmla="*/ 2147483647 w 11685"/>
              <a:gd name="T15" fmla="*/ 2147483647 h 16307"/>
              <a:gd name="T16" fmla="*/ 2147483647 w 11685"/>
              <a:gd name="T17" fmla="*/ 2147483647 h 16307"/>
              <a:gd name="T18" fmla="*/ 2147483647 w 11685"/>
              <a:gd name="T19" fmla="*/ 2147483647 h 16307"/>
              <a:gd name="T20" fmla="*/ 2147483647 w 11685"/>
              <a:gd name="T21" fmla="*/ 2147483647 h 16307"/>
              <a:gd name="T22" fmla="*/ 2147483647 w 11685"/>
              <a:gd name="T23" fmla="*/ 2147483647 h 16307"/>
              <a:gd name="T24" fmla="*/ 2147483647 w 11685"/>
              <a:gd name="T25" fmla="*/ 2147483647 h 16307"/>
              <a:gd name="T26" fmla="*/ 2147483647 w 11685"/>
              <a:gd name="T27" fmla="*/ 2147483647 h 16307"/>
              <a:gd name="T28" fmla="*/ 2147483647 w 11685"/>
              <a:gd name="T29" fmla="*/ 2147483647 h 16307"/>
              <a:gd name="T30" fmla="*/ 1627384697 w 11685"/>
              <a:gd name="T31" fmla="*/ 2147483647 h 16307"/>
              <a:gd name="T32" fmla="*/ 1355279157 w 11685"/>
              <a:gd name="T33" fmla="*/ 2147483647 h 16307"/>
              <a:gd name="T34" fmla="*/ 1344434734 w 11685"/>
              <a:gd name="T35" fmla="*/ 2147483647 h 16307"/>
              <a:gd name="T36" fmla="*/ 1312952999 w 11685"/>
              <a:gd name="T37" fmla="*/ 2147483647 h 16307"/>
              <a:gd name="T38" fmla="*/ 1247544124 w 11685"/>
              <a:gd name="T39" fmla="*/ 2147483647 h 16307"/>
              <a:gd name="T40" fmla="*/ 1149617420 w 11685"/>
              <a:gd name="T41" fmla="*/ 2147483647 h 16307"/>
              <a:gd name="T42" fmla="*/ 1036302578 w 11685"/>
              <a:gd name="T43" fmla="*/ 2147483647 h 16307"/>
              <a:gd name="T44" fmla="*/ 866322668 w 11685"/>
              <a:gd name="T45" fmla="*/ 2147483647 h 16307"/>
              <a:gd name="T46" fmla="*/ 796729070 w 11685"/>
              <a:gd name="T47" fmla="*/ 2147483647 h 16307"/>
              <a:gd name="T48" fmla="*/ 805472852 w 11685"/>
              <a:gd name="T49" fmla="*/ 2147483647 h 16307"/>
              <a:gd name="T50" fmla="*/ 828196602 w 11685"/>
              <a:gd name="T51" fmla="*/ 2147483647 h 16307"/>
              <a:gd name="T52" fmla="*/ 812462556 w 11685"/>
              <a:gd name="T53" fmla="*/ 2147483647 h 16307"/>
              <a:gd name="T54" fmla="*/ 734124593 w 11685"/>
              <a:gd name="T55" fmla="*/ 2147483647 h 16307"/>
              <a:gd name="T56" fmla="*/ 1327996324 w 11685"/>
              <a:gd name="T57" fmla="*/ 2147483647 h 16307"/>
              <a:gd name="T58" fmla="*/ 833805398 w 11685"/>
              <a:gd name="T59" fmla="*/ 2147483647 h 16307"/>
              <a:gd name="T60" fmla="*/ 452569740 w 11685"/>
              <a:gd name="T61" fmla="*/ 2147483647 h 16307"/>
              <a:gd name="T62" fmla="*/ 105980348 w 11685"/>
              <a:gd name="T63" fmla="*/ 1829577280 h 16307"/>
              <a:gd name="T64" fmla="*/ 12943850 w 11685"/>
              <a:gd name="T65" fmla="*/ 1606695567 h 16307"/>
              <a:gd name="T66" fmla="*/ 62259104 w 11685"/>
              <a:gd name="T67" fmla="*/ 1468756481 h 16307"/>
              <a:gd name="T68" fmla="*/ 150391730 w 11685"/>
              <a:gd name="T69" fmla="*/ 1322668648 h 16307"/>
              <a:gd name="T70" fmla="*/ 251467645 w 11685"/>
              <a:gd name="T71" fmla="*/ 1365814953 h 16307"/>
              <a:gd name="T72" fmla="*/ 322471115 w 11685"/>
              <a:gd name="T73" fmla="*/ 1394354159 h 16307"/>
              <a:gd name="T74" fmla="*/ 378776050 w 11685"/>
              <a:gd name="T75" fmla="*/ 1341005044 h 16307"/>
              <a:gd name="T76" fmla="*/ 383680506 w 11685"/>
              <a:gd name="T77" fmla="*/ 1197633469 h 16307"/>
              <a:gd name="T78" fmla="*/ 427746515 w 11685"/>
              <a:gd name="T79" fmla="*/ 1081436560 h 16307"/>
              <a:gd name="T80" fmla="*/ 537207221 w 11685"/>
              <a:gd name="T81" fmla="*/ 1034208905 h 16307"/>
              <a:gd name="T82" fmla="*/ 667320607 w 11685"/>
              <a:gd name="T83" fmla="*/ 1105894391 h 16307"/>
              <a:gd name="T84" fmla="*/ 1437111657 w 11685"/>
              <a:gd name="T85" fmla="*/ 1699785759 h 16307"/>
              <a:gd name="T86" fmla="*/ 2147483647 w 11685"/>
              <a:gd name="T87" fmla="*/ 1107259509 h 16307"/>
              <a:gd name="T88" fmla="*/ 2147483647 w 11685"/>
              <a:gd name="T89" fmla="*/ 292864611 h 16307"/>
              <a:gd name="T90" fmla="*/ 2147483647 w 11685"/>
              <a:gd name="T91" fmla="*/ 0 h 16307"/>
              <a:gd name="T92" fmla="*/ 2147483647 w 11685"/>
              <a:gd name="T93" fmla="*/ 30579894 h 16307"/>
              <a:gd name="T94" fmla="*/ 2147483647 w 11685"/>
              <a:gd name="T95" fmla="*/ 86630659 h 16307"/>
              <a:gd name="T96" fmla="*/ 2147483647 w 11685"/>
              <a:gd name="T97" fmla="*/ 169194549 h 16307"/>
              <a:gd name="T98" fmla="*/ 2147483647 w 11685"/>
              <a:gd name="T99" fmla="*/ 217449827 h 16307"/>
              <a:gd name="T100" fmla="*/ 2147483647 w 11685"/>
              <a:gd name="T101" fmla="*/ 258217948 h 16307"/>
              <a:gd name="T102" fmla="*/ 2147483647 w 11685"/>
              <a:gd name="T103" fmla="*/ 279622630 h 16307"/>
              <a:gd name="T104" fmla="*/ 2147483647 w 11685"/>
              <a:gd name="T105" fmla="*/ 280297621 h 16307"/>
              <a:gd name="T106" fmla="*/ 2147483647 w 11685"/>
              <a:gd name="T107" fmla="*/ 258893494 h 16307"/>
              <a:gd name="T108" fmla="*/ 2147483647 w 11685"/>
              <a:gd name="T109" fmla="*/ 267731210 h 16307"/>
              <a:gd name="T110" fmla="*/ 2147483647 w 11685"/>
              <a:gd name="T111" fmla="*/ 325147093 h 16307"/>
              <a:gd name="T112" fmla="*/ 2147483647 w 11685"/>
              <a:gd name="T113" fmla="*/ 666941972 h 16307"/>
              <a:gd name="T114" fmla="*/ 2147483647 w 11685"/>
              <a:gd name="T115" fmla="*/ 1469093952 h 16307"/>
              <a:gd name="T116" fmla="*/ 2147483647 w 11685"/>
              <a:gd name="T117" fmla="*/ 2147483647 h 1630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85" h="16307">
                <a:moveTo>
                  <a:pt x="11611" y="10329"/>
                </a:moveTo>
                <a:lnTo>
                  <a:pt x="11630" y="10395"/>
                </a:lnTo>
                <a:lnTo>
                  <a:pt x="11646" y="10460"/>
                </a:lnTo>
                <a:lnTo>
                  <a:pt x="11660" y="10525"/>
                </a:lnTo>
                <a:lnTo>
                  <a:pt x="11670" y="10587"/>
                </a:lnTo>
                <a:lnTo>
                  <a:pt x="11678" y="10647"/>
                </a:lnTo>
                <a:lnTo>
                  <a:pt x="11683" y="10707"/>
                </a:lnTo>
                <a:lnTo>
                  <a:pt x="11685" y="10765"/>
                </a:lnTo>
                <a:lnTo>
                  <a:pt x="11685" y="10821"/>
                </a:lnTo>
                <a:lnTo>
                  <a:pt x="11683" y="10877"/>
                </a:lnTo>
                <a:lnTo>
                  <a:pt x="11678" y="10930"/>
                </a:lnTo>
                <a:lnTo>
                  <a:pt x="11671" y="10981"/>
                </a:lnTo>
                <a:lnTo>
                  <a:pt x="11662" y="11031"/>
                </a:lnTo>
                <a:lnTo>
                  <a:pt x="11650" y="11080"/>
                </a:lnTo>
                <a:lnTo>
                  <a:pt x="11637" y="11125"/>
                </a:lnTo>
                <a:lnTo>
                  <a:pt x="11621" y="11170"/>
                </a:lnTo>
                <a:lnTo>
                  <a:pt x="11605" y="11214"/>
                </a:lnTo>
                <a:lnTo>
                  <a:pt x="11585" y="11256"/>
                </a:lnTo>
                <a:lnTo>
                  <a:pt x="11565" y="11296"/>
                </a:lnTo>
                <a:lnTo>
                  <a:pt x="11542" y="11333"/>
                </a:lnTo>
                <a:lnTo>
                  <a:pt x="11518" y="11369"/>
                </a:lnTo>
                <a:lnTo>
                  <a:pt x="11492" y="11404"/>
                </a:lnTo>
                <a:lnTo>
                  <a:pt x="11466" y="11437"/>
                </a:lnTo>
                <a:lnTo>
                  <a:pt x="11438" y="11467"/>
                </a:lnTo>
                <a:lnTo>
                  <a:pt x="11409" y="11496"/>
                </a:lnTo>
                <a:lnTo>
                  <a:pt x="11379" y="11522"/>
                </a:lnTo>
                <a:lnTo>
                  <a:pt x="11348" y="11548"/>
                </a:lnTo>
                <a:lnTo>
                  <a:pt x="11315" y="11570"/>
                </a:lnTo>
                <a:lnTo>
                  <a:pt x="11282" y="11591"/>
                </a:lnTo>
                <a:lnTo>
                  <a:pt x="11248" y="11610"/>
                </a:lnTo>
                <a:lnTo>
                  <a:pt x="11213" y="11626"/>
                </a:lnTo>
                <a:lnTo>
                  <a:pt x="11177" y="11642"/>
                </a:lnTo>
                <a:lnTo>
                  <a:pt x="11142" y="11654"/>
                </a:lnTo>
                <a:lnTo>
                  <a:pt x="11123" y="11677"/>
                </a:lnTo>
                <a:lnTo>
                  <a:pt x="11108" y="11705"/>
                </a:lnTo>
                <a:lnTo>
                  <a:pt x="11096" y="11733"/>
                </a:lnTo>
                <a:lnTo>
                  <a:pt x="11084" y="11766"/>
                </a:lnTo>
                <a:lnTo>
                  <a:pt x="11076" y="11800"/>
                </a:lnTo>
                <a:lnTo>
                  <a:pt x="11069" y="11836"/>
                </a:lnTo>
                <a:lnTo>
                  <a:pt x="11064" y="11875"/>
                </a:lnTo>
                <a:lnTo>
                  <a:pt x="11060" y="11915"/>
                </a:lnTo>
                <a:lnTo>
                  <a:pt x="11051" y="12088"/>
                </a:lnTo>
                <a:lnTo>
                  <a:pt x="11044" y="12272"/>
                </a:lnTo>
                <a:lnTo>
                  <a:pt x="11040" y="12318"/>
                </a:lnTo>
                <a:lnTo>
                  <a:pt x="11035" y="12363"/>
                </a:lnTo>
                <a:lnTo>
                  <a:pt x="11029" y="12408"/>
                </a:lnTo>
                <a:lnTo>
                  <a:pt x="11022" y="12451"/>
                </a:lnTo>
                <a:lnTo>
                  <a:pt x="11013" y="12494"/>
                </a:lnTo>
                <a:lnTo>
                  <a:pt x="11002" y="12535"/>
                </a:lnTo>
                <a:lnTo>
                  <a:pt x="10989" y="12575"/>
                </a:lnTo>
                <a:lnTo>
                  <a:pt x="10973" y="12614"/>
                </a:lnTo>
                <a:lnTo>
                  <a:pt x="10954" y="12649"/>
                </a:lnTo>
                <a:lnTo>
                  <a:pt x="10932" y="12683"/>
                </a:lnTo>
                <a:lnTo>
                  <a:pt x="10908" y="12715"/>
                </a:lnTo>
                <a:lnTo>
                  <a:pt x="10879" y="12743"/>
                </a:lnTo>
                <a:lnTo>
                  <a:pt x="10848" y="12770"/>
                </a:lnTo>
                <a:lnTo>
                  <a:pt x="10812" y="12792"/>
                </a:lnTo>
                <a:lnTo>
                  <a:pt x="10771" y="12811"/>
                </a:lnTo>
                <a:lnTo>
                  <a:pt x="10727" y="12828"/>
                </a:lnTo>
                <a:lnTo>
                  <a:pt x="10706" y="12833"/>
                </a:lnTo>
                <a:lnTo>
                  <a:pt x="10685" y="12837"/>
                </a:lnTo>
                <a:lnTo>
                  <a:pt x="10661" y="12839"/>
                </a:lnTo>
                <a:lnTo>
                  <a:pt x="10638" y="12840"/>
                </a:lnTo>
                <a:lnTo>
                  <a:pt x="10614" y="12839"/>
                </a:lnTo>
                <a:lnTo>
                  <a:pt x="10589" y="12837"/>
                </a:lnTo>
                <a:lnTo>
                  <a:pt x="10564" y="12834"/>
                </a:lnTo>
                <a:lnTo>
                  <a:pt x="10539" y="12829"/>
                </a:lnTo>
                <a:lnTo>
                  <a:pt x="10513" y="12824"/>
                </a:lnTo>
                <a:lnTo>
                  <a:pt x="10488" y="12818"/>
                </a:lnTo>
                <a:lnTo>
                  <a:pt x="10462" y="12810"/>
                </a:lnTo>
                <a:lnTo>
                  <a:pt x="10437" y="12802"/>
                </a:lnTo>
                <a:lnTo>
                  <a:pt x="10386" y="12785"/>
                </a:lnTo>
                <a:lnTo>
                  <a:pt x="10338" y="12766"/>
                </a:lnTo>
                <a:lnTo>
                  <a:pt x="10247" y="12727"/>
                </a:lnTo>
                <a:lnTo>
                  <a:pt x="10173" y="12692"/>
                </a:lnTo>
                <a:lnTo>
                  <a:pt x="10142" y="12678"/>
                </a:lnTo>
                <a:lnTo>
                  <a:pt x="10119" y="12668"/>
                </a:lnTo>
                <a:lnTo>
                  <a:pt x="10109" y="12665"/>
                </a:lnTo>
                <a:lnTo>
                  <a:pt x="10101" y="12663"/>
                </a:lnTo>
                <a:lnTo>
                  <a:pt x="10096" y="12662"/>
                </a:lnTo>
                <a:lnTo>
                  <a:pt x="10092" y="12662"/>
                </a:lnTo>
                <a:lnTo>
                  <a:pt x="10081" y="12667"/>
                </a:lnTo>
                <a:lnTo>
                  <a:pt x="10069" y="12676"/>
                </a:lnTo>
                <a:lnTo>
                  <a:pt x="10056" y="12688"/>
                </a:lnTo>
                <a:lnTo>
                  <a:pt x="10044" y="12704"/>
                </a:lnTo>
                <a:lnTo>
                  <a:pt x="10031" y="12724"/>
                </a:lnTo>
                <a:lnTo>
                  <a:pt x="10018" y="12745"/>
                </a:lnTo>
                <a:lnTo>
                  <a:pt x="10003" y="12771"/>
                </a:lnTo>
                <a:lnTo>
                  <a:pt x="9990" y="12798"/>
                </a:lnTo>
                <a:lnTo>
                  <a:pt x="9930" y="12929"/>
                </a:lnTo>
                <a:lnTo>
                  <a:pt x="9863" y="13078"/>
                </a:lnTo>
                <a:lnTo>
                  <a:pt x="9845" y="13116"/>
                </a:lnTo>
                <a:lnTo>
                  <a:pt x="9826" y="13155"/>
                </a:lnTo>
                <a:lnTo>
                  <a:pt x="9806" y="13193"/>
                </a:lnTo>
                <a:lnTo>
                  <a:pt x="9787" y="13231"/>
                </a:lnTo>
                <a:lnTo>
                  <a:pt x="9767" y="13267"/>
                </a:lnTo>
                <a:lnTo>
                  <a:pt x="9746" y="13303"/>
                </a:lnTo>
                <a:lnTo>
                  <a:pt x="9724" y="13338"/>
                </a:lnTo>
                <a:lnTo>
                  <a:pt x="9702" y="13370"/>
                </a:lnTo>
                <a:lnTo>
                  <a:pt x="9679" y="13402"/>
                </a:lnTo>
                <a:lnTo>
                  <a:pt x="9656" y="13431"/>
                </a:lnTo>
                <a:lnTo>
                  <a:pt x="9631" y="13457"/>
                </a:lnTo>
                <a:lnTo>
                  <a:pt x="9607" y="13481"/>
                </a:lnTo>
                <a:lnTo>
                  <a:pt x="9580" y="13502"/>
                </a:lnTo>
                <a:lnTo>
                  <a:pt x="9554" y="13520"/>
                </a:lnTo>
                <a:lnTo>
                  <a:pt x="9527" y="13535"/>
                </a:lnTo>
                <a:lnTo>
                  <a:pt x="9498" y="13546"/>
                </a:lnTo>
                <a:lnTo>
                  <a:pt x="9490" y="13548"/>
                </a:lnTo>
                <a:lnTo>
                  <a:pt x="9481" y="13550"/>
                </a:lnTo>
                <a:lnTo>
                  <a:pt x="9472" y="13551"/>
                </a:lnTo>
                <a:lnTo>
                  <a:pt x="9461" y="13552"/>
                </a:lnTo>
                <a:lnTo>
                  <a:pt x="9439" y="13552"/>
                </a:lnTo>
                <a:lnTo>
                  <a:pt x="9416" y="13552"/>
                </a:lnTo>
                <a:lnTo>
                  <a:pt x="9392" y="13553"/>
                </a:lnTo>
                <a:lnTo>
                  <a:pt x="9371" y="13553"/>
                </a:lnTo>
                <a:lnTo>
                  <a:pt x="9360" y="13554"/>
                </a:lnTo>
                <a:lnTo>
                  <a:pt x="9351" y="13555"/>
                </a:lnTo>
                <a:lnTo>
                  <a:pt x="9341" y="13557"/>
                </a:lnTo>
                <a:lnTo>
                  <a:pt x="9333" y="13559"/>
                </a:lnTo>
                <a:lnTo>
                  <a:pt x="9230" y="13505"/>
                </a:lnTo>
                <a:lnTo>
                  <a:pt x="9128" y="13450"/>
                </a:lnTo>
                <a:lnTo>
                  <a:pt x="9027" y="13393"/>
                </a:lnTo>
                <a:lnTo>
                  <a:pt x="8927" y="13334"/>
                </a:lnTo>
                <a:lnTo>
                  <a:pt x="8828" y="13274"/>
                </a:lnTo>
                <a:lnTo>
                  <a:pt x="8730" y="13212"/>
                </a:lnTo>
                <a:lnTo>
                  <a:pt x="8633" y="13149"/>
                </a:lnTo>
                <a:lnTo>
                  <a:pt x="8536" y="13085"/>
                </a:lnTo>
                <a:lnTo>
                  <a:pt x="8440" y="13020"/>
                </a:lnTo>
                <a:lnTo>
                  <a:pt x="8345" y="12953"/>
                </a:lnTo>
                <a:lnTo>
                  <a:pt x="8250" y="12886"/>
                </a:lnTo>
                <a:lnTo>
                  <a:pt x="8156" y="12818"/>
                </a:lnTo>
                <a:lnTo>
                  <a:pt x="8062" y="12749"/>
                </a:lnTo>
                <a:lnTo>
                  <a:pt x="7969" y="12679"/>
                </a:lnTo>
                <a:lnTo>
                  <a:pt x="7876" y="12608"/>
                </a:lnTo>
                <a:lnTo>
                  <a:pt x="7783" y="12538"/>
                </a:lnTo>
                <a:lnTo>
                  <a:pt x="7415" y="12249"/>
                </a:lnTo>
                <a:lnTo>
                  <a:pt x="7046" y="11960"/>
                </a:lnTo>
                <a:lnTo>
                  <a:pt x="6861" y="11815"/>
                </a:lnTo>
                <a:lnTo>
                  <a:pt x="6674" y="11672"/>
                </a:lnTo>
                <a:lnTo>
                  <a:pt x="6580" y="11601"/>
                </a:lnTo>
                <a:lnTo>
                  <a:pt x="6486" y="11530"/>
                </a:lnTo>
                <a:lnTo>
                  <a:pt x="6391" y="11461"/>
                </a:lnTo>
                <a:lnTo>
                  <a:pt x="6296" y="11392"/>
                </a:lnTo>
                <a:lnTo>
                  <a:pt x="4653" y="16224"/>
                </a:lnTo>
                <a:lnTo>
                  <a:pt x="4391" y="16307"/>
                </a:lnTo>
                <a:lnTo>
                  <a:pt x="3865" y="16017"/>
                </a:lnTo>
                <a:lnTo>
                  <a:pt x="3863" y="16001"/>
                </a:lnTo>
                <a:lnTo>
                  <a:pt x="3862" y="15984"/>
                </a:lnTo>
                <a:lnTo>
                  <a:pt x="3862" y="15965"/>
                </a:lnTo>
                <a:lnTo>
                  <a:pt x="3863" y="15947"/>
                </a:lnTo>
                <a:lnTo>
                  <a:pt x="3866" y="15907"/>
                </a:lnTo>
                <a:lnTo>
                  <a:pt x="3871" y="15867"/>
                </a:lnTo>
                <a:lnTo>
                  <a:pt x="3875" y="15828"/>
                </a:lnTo>
                <a:lnTo>
                  <a:pt x="3876" y="15790"/>
                </a:lnTo>
                <a:lnTo>
                  <a:pt x="3875" y="15773"/>
                </a:lnTo>
                <a:lnTo>
                  <a:pt x="3873" y="15756"/>
                </a:lnTo>
                <a:lnTo>
                  <a:pt x="3871" y="15741"/>
                </a:lnTo>
                <a:lnTo>
                  <a:pt x="3865" y="15727"/>
                </a:lnTo>
                <a:lnTo>
                  <a:pt x="3862" y="15719"/>
                </a:lnTo>
                <a:lnTo>
                  <a:pt x="3857" y="15713"/>
                </a:lnTo>
                <a:lnTo>
                  <a:pt x="3851" y="15707"/>
                </a:lnTo>
                <a:lnTo>
                  <a:pt x="3844" y="15701"/>
                </a:lnTo>
                <a:lnTo>
                  <a:pt x="3836" y="15696"/>
                </a:lnTo>
                <a:lnTo>
                  <a:pt x="3827" y="15692"/>
                </a:lnTo>
                <a:lnTo>
                  <a:pt x="3818" y="15689"/>
                </a:lnTo>
                <a:lnTo>
                  <a:pt x="3807" y="15686"/>
                </a:lnTo>
                <a:lnTo>
                  <a:pt x="3796" y="15684"/>
                </a:lnTo>
                <a:lnTo>
                  <a:pt x="3786" y="15682"/>
                </a:lnTo>
                <a:lnTo>
                  <a:pt x="3776" y="15681"/>
                </a:lnTo>
                <a:lnTo>
                  <a:pt x="3764" y="15681"/>
                </a:lnTo>
                <a:lnTo>
                  <a:pt x="3754" y="15681"/>
                </a:lnTo>
                <a:lnTo>
                  <a:pt x="3745" y="15682"/>
                </a:lnTo>
                <a:lnTo>
                  <a:pt x="3736" y="15684"/>
                </a:lnTo>
                <a:lnTo>
                  <a:pt x="3728" y="15686"/>
                </a:lnTo>
                <a:lnTo>
                  <a:pt x="3699" y="15694"/>
                </a:lnTo>
                <a:lnTo>
                  <a:pt x="3672" y="15705"/>
                </a:lnTo>
                <a:lnTo>
                  <a:pt x="3645" y="15717"/>
                </a:lnTo>
                <a:lnTo>
                  <a:pt x="3619" y="15731"/>
                </a:lnTo>
                <a:lnTo>
                  <a:pt x="3592" y="15746"/>
                </a:lnTo>
                <a:lnTo>
                  <a:pt x="3567" y="15763"/>
                </a:lnTo>
                <a:lnTo>
                  <a:pt x="3540" y="15781"/>
                </a:lnTo>
                <a:lnTo>
                  <a:pt x="3516" y="15800"/>
                </a:lnTo>
                <a:lnTo>
                  <a:pt x="3490" y="15819"/>
                </a:lnTo>
                <a:lnTo>
                  <a:pt x="3465" y="15840"/>
                </a:lnTo>
                <a:lnTo>
                  <a:pt x="3440" y="15861"/>
                </a:lnTo>
                <a:lnTo>
                  <a:pt x="3415" y="15884"/>
                </a:lnTo>
                <a:lnTo>
                  <a:pt x="3365" y="15930"/>
                </a:lnTo>
                <a:lnTo>
                  <a:pt x="3314" y="15976"/>
                </a:lnTo>
                <a:lnTo>
                  <a:pt x="3287" y="15970"/>
                </a:lnTo>
                <a:lnTo>
                  <a:pt x="3259" y="15961"/>
                </a:lnTo>
                <a:lnTo>
                  <a:pt x="3228" y="15949"/>
                </a:lnTo>
                <a:lnTo>
                  <a:pt x="3194" y="15935"/>
                </a:lnTo>
                <a:lnTo>
                  <a:pt x="3160" y="15917"/>
                </a:lnTo>
                <a:lnTo>
                  <a:pt x="3123" y="15897"/>
                </a:lnTo>
                <a:lnTo>
                  <a:pt x="3084" y="15876"/>
                </a:lnTo>
                <a:lnTo>
                  <a:pt x="3044" y="15851"/>
                </a:lnTo>
                <a:lnTo>
                  <a:pt x="3004" y="15826"/>
                </a:lnTo>
                <a:lnTo>
                  <a:pt x="2963" y="15798"/>
                </a:lnTo>
                <a:lnTo>
                  <a:pt x="2920" y="15769"/>
                </a:lnTo>
                <a:lnTo>
                  <a:pt x="2878" y="15739"/>
                </a:lnTo>
                <a:lnTo>
                  <a:pt x="2835" y="15708"/>
                </a:lnTo>
                <a:lnTo>
                  <a:pt x="2793" y="15677"/>
                </a:lnTo>
                <a:lnTo>
                  <a:pt x="2750" y="15644"/>
                </a:lnTo>
                <a:lnTo>
                  <a:pt x="2708" y="15611"/>
                </a:lnTo>
                <a:lnTo>
                  <a:pt x="2626" y="15546"/>
                </a:lnTo>
                <a:lnTo>
                  <a:pt x="2549" y="15482"/>
                </a:lnTo>
                <a:lnTo>
                  <a:pt x="2477" y="15421"/>
                </a:lnTo>
                <a:lnTo>
                  <a:pt x="2414" y="15365"/>
                </a:lnTo>
                <a:lnTo>
                  <a:pt x="2387" y="15338"/>
                </a:lnTo>
                <a:lnTo>
                  <a:pt x="2361" y="15314"/>
                </a:lnTo>
                <a:lnTo>
                  <a:pt x="2339" y="15291"/>
                </a:lnTo>
                <a:lnTo>
                  <a:pt x="2319" y="15271"/>
                </a:lnTo>
                <a:lnTo>
                  <a:pt x="2304" y="15253"/>
                </a:lnTo>
                <a:lnTo>
                  <a:pt x="2292" y="15238"/>
                </a:lnTo>
                <a:lnTo>
                  <a:pt x="2283" y="15226"/>
                </a:lnTo>
                <a:lnTo>
                  <a:pt x="2278" y="15217"/>
                </a:lnTo>
                <a:lnTo>
                  <a:pt x="2274" y="15205"/>
                </a:lnTo>
                <a:lnTo>
                  <a:pt x="2272" y="15195"/>
                </a:lnTo>
                <a:lnTo>
                  <a:pt x="2272" y="15183"/>
                </a:lnTo>
                <a:lnTo>
                  <a:pt x="2272" y="15172"/>
                </a:lnTo>
                <a:lnTo>
                  <a:pt x="2273" y="15160"/>
                </a:lnTo>
                <a:lnTo>
                  <a:pt x="2276" y="15146"/>
                </a:lnTo>
                <a:lnTo>
                  <a:pt x="2280" y="15134"/>
                </a:lnTo>
                <a:lnTo>
                  <a:pt x="2283" y="15120"/>
                </a:lnTo>
                <a:lnTo>
                  <a:pt x="2303" y="15062"/>
                </a:lnTo>
                <a:lnTo>
                  <a:pt x="2328" y="14995"/>
                </a:lnTo>
                <a:lnTo>
                  <a:pt x="2340" y="14960"/>
                </a:lnTo>
                <a:lnTo>
                  <a:pt x="2351" y="14922"/>
                </a:lnTo>
                <a:lnTo>
                  <a:pt x="2355" y="14901"/>
                </a:lnTo>
                <a:lnTo>
                  <a:pt x="2359" y="14882"/>
                </a:lnTo>
                <a:lnTo>
                  <a:pt x="2363" y="14861"/>
                </a:lnTo>
                <a:lnTo>
                  <a:pt x="2365" y="14839"/>
                </a:lnTo>
                <a:lnTo>
                  <a:pt x="2367" y="14818"/>
                </a:lnTo>
                <a:lnTo>
                  <a:pt x="2368" y="14795"/>
                </a:lnTo>
                <a:lnTo>
                  <a:pt x="2367" y="14773"/>
                </a:lnTo>
                <a:lnTo>
                  <a:pt x="2366" y="14749"/>
                </a:lnTo>
                <a:lnTo>
                  <a:pt x="2363" y="14725"/>
                </a:lnTo>
                <a:lnTo>
                  <a:pt x="2359" y="14701"/>
                </a:lnTo>
                <a:lnTo>
                  <a:pt x="2354" y="14676"/>
                </a:lnTo>
                <a:lnTo>
                  <a:pt x="2347" y="14651"/>
                </a:lnTo>
                <a:lnTo>
                  <a:pt x="2341" y="14633"/>
                </a:lnTo>
                <a:lnTo>
                  <a:pt x="2333" y="14616"/>
                </a:lnTo>
                <a:lnTo>
                  <a:pt x="2323" y="14597"/>
                </a:lnTo>
                <a:lnTo>
                  <a:pt x="2312" y="14579"/>
                </a:lnTo>
                <a:lnTo>
                  <a:pt x="2300" y="14561"/>
                </a:lnTo>
                <a:lnTo>
                  <a:pt x="2287" y="14541"/>
                </a:lnTo>
                <a:lnTo>
                  <a:pt x="2271" y="14522"/>
                </a:lnTo>
                <a:lnTo>
                  <a:pt x="2255" y="14503"/>
                </a:lnTo>
                <a:lnTo>
                  <a:pt x="2219" y="14463"/>
                </a:lnTo>
                <a:lnTo>
                  <a:pt x="2182" y="14422"/>
                </a:lnTo>
                <a:lnTo>
                  <a:pt x="2141" y="14381"/>
                </a:lnTo>
                <a:lnTo>
                  <a:pt x="2099" y="14339"/>
                </a:lnTo>
                <a:lnTo>
                  <a:pt x="2013" y="14257"/>
                </a:lnTo>
                <a:lnTo>
                  <a:pt x="1932" y="14176"/>
                </a:lnTo>
                <a:lnTo>
                  <a:pt x="1895" y="14137"/>
                </a:lnTo>
                <a:lnTo>
                  <a:pt x="1861" y="14100"/>
                </a:lnTo>
                <a:lnTo>
                  <a:pt x="1846" y="14081"/>
                </a:lnTo>
                <a:lnTo>
                  <a:pt x="1832" y="14063"/>
                </a:lnTo>
                <a:lnTo>
                  <a:pt x="1820" y="14046"/>
                </a:lnTo>
                <a:lnTo>
                  <a:pt x="1808" y="14028"/>
                </a:lnTo>
                <a:lnTo>
                  <a:pt x="3797" y="9224"/>
                </a:lnTo>
                <a:lnTo>
                  <a:pt x="3536" y="8975"/>
                </a:lnTo>
                <a:lnTo>
                  <a:pt x="3276" y="8724"/>
                </a:lnTo>
                <a:lnTo>
                  <a:pt x="3147" y="8599"/>
                </a:lnTo>
                <a:lnTo>
                  <a:pt x="3018" y="8473"/>
                </a:lnTo>
                <a:lnTo>
                  <a:pt x="2890" y="8346"/>
                </a:lnTo>
                <a:lnTo>
                  <a:pt x="2763" y="8219"/>
                </a:lnTo>
                <a:lnTo>
                  <a:pt x="2635" y="8092"/>
                </a:lnTo>
                <a:lnTo>
                  <a:pt x="2509" y="7963"/>
                </a:lnTo>
                <a:lnTo>
                  <a:pt x="2384" y="7835"/>
                </a:lnTo>
                <a:lnTo>
                  <a:pt x="2259" y="7706"/>
                </a:lnTo>
                <a:lnTo>
                  <a:pt x="2136" y="7576"/>
                </a:lnTo>
                <a:lnTo>
                  <a:pt x="2012" y="7445"/>
                </a:lnTo>
                <a:lnTo>
                  <a:pt x="1890" y="7315"/>
                </a:lnTo>
                <a:lnTo>
                  <a:pt x="1769" y="7182"/>
                </a:lnTo>
                <a:lnTo>
                  <a:pt x="1648" y="7049"/>
                </a:lnTo>
                <a:lnTo>
                  <a:pt x="1530" y="6916"/>
                </a:lnTo>
                <a:lnTo>
                  <a:pt x="1412" y="6781"/>
                </a:lnTo>
                <a:lnTo>
                  <a:pt x="1294" y="6647"/>
                </a:lnTo>
                <a:lnTo>
                  <a:pt x="1179" y="6510"/>
                </a:lnTo>
                <a:lnTo>
                  <a:pt x="1065" y="6373"/>
                </a:lnTo>
                <a:lnTo>
                  <a:pt x="952" y="6236"/>
                </a:lnTo>
                <a:lnTo>
                  <a:pt x="839" y="6096"/>
                </a:lnTo>
                <a:lnTo>
                  <a:pt x="729" y="5956"/>
                </a:lnTo>
                <a:lnTo>
                  <a:pt x="620" y="5815"/>
                </a:lnTo>
                <a:lnTo>
                  <a:pt x="513" y="5672"/>
                </a:lnTo>
                <a:lnTo>
                  <a:pt x="407" y="5530"/>
                </a:lnTo>
                <a:lnTo>
                  <a:pt x="303" y="5385"/>
                </a:lnTo>
                <a:lnTo>
                  <a:pt x="200" y="5239"/>
                </a:lnTo>
                <a:lnTo>
                  <a:pt x="99" y="5092"/>
                </a:lnTo>
                <a:lnTo>
                  <a:pt x="0" y="4944"/>
                </a:lnTo>
                <a:lnTo>
                  <a:pt x="4" y="4907"/>
                </a:lnTo>
                <a:lnTo>
                  <a:pt x="9" y="4872"/>
                </a:lnTo>
                <a:lnTo>
                  <a:pt x="15" y="4836"/>
                </a:lnTo>
                <a:lnTo>
                  <a:pt x="21" y="4800"/>
                </a:lnTo>
                <a:lnTo>
                  <a:pt x="29" y="4765"/>
                </a:lnTo>
                <a:lnTo>
                  <a:pt x="37" y="4729"/>
                </a:lnTo>
                <a:lnTo>
                  <a:pt x="46" y="4694"/>
                </a:lnTo>
                <a:lnTo>
                  <a:pt x="55" y="4660"/>
                </a:lnTo>
                <a:lnTo>
                  <a:pt x="65" y="4625"/>
                </a:lnTo>
                <a:lnTo>
                  <a:pt x="75" y="4590"/>
                </a:lnTo>
                <a:lnTo>
                  <a:pt x="87" y="4557"/>
                </a:lnTo>
                <a:lnTo>
                  <a:pt x="98" y="4522"/>
                </a:lnTo>
                <a:lnTo>
                  <a:pt x="123" y="4455"/>
                </a:lnTo>
                <a:lnTo>
                  <a:pt x="150" y="4388"/>
                </a:lnTo>
                <a:lnTo>
                  <a:pt x="178" y="4323"/>
                </a:lnTo>
                <a:lnTo>
                  <a:pt x="209" y="4258"/>
                </a:lnTo>
                <a:lnTo>
                  <a:pt x="241" y="4195"/>
                </a:lnTo>
                <a:lnTo>
                  <a:pt x="273" y="4132"/>
                </a:lnTo>
                <a:lnTo>
                  <a:pt x="308" y="4071"/>
                </a:lnTo>
                <a:lnTo>
                  <a:pt x="343" y="4011"/>
                </a:lnTo>
                <a:lnTo>
                  <a:pt x="378" y="3952"/>
                </a:lnTo>
                <a:lnTo>
                  <a:pt x="414" y="3895"/>
                </a:lnTo>
                <a:lnTo>
                  <a:pt x="421" y="3893"/>
                </a:lnTo>
                <a:lnTo>
                  <a:pt x="430" y="3893"/>
                </a:lnTo>
                <a:lnTo>
                  <a:pt x="442" y="3894"/>
                </a:lnTo>
                <a:lnTo>
                  <a:pt x="454" y="3897"/>
                </a:lnTo>
                <a:lnTo>
                  <a:pt x="482" y="3906"/>
                </a:lnTo>
                <a:lnTo>
                  <a:pt x="515" y="3919"/>
                </a:lnTo>
                <a:lnTo>
                  <a:pt x="553" y="3935"/>
                </a:lnTo>
                <a:lnTo>
                  <a:pt x="593" y="3955"/>
                </a:lnTo>
                <a:lnTo>
                  <a:pt x="633" y="3976"/>
                </a:lnTo>
                <a:lnTo>
                  <a:pt x="676" y="3998"/>
                </a:lnTo>
                <a:lnTo>
                  <a:pt x="719" y="4020"/>
                </a:lnTo>
                <a:lnTo>
                  <a:pt x="761" y="4040"/>
                </a:lnTo>
                <a:lnTo>
                  <a:pt x="801" y="4060"/>
                </a:lnTo>
                <a:lnTo>
                  <a:pt x="837" y="4077"/>
                </a:lnTo>
                <a:lnTo>
                  <a:pt x="855" y="4084"/>
                </a:lnTo>
                <a:lnTo>
                  <a:pt x="871" y="4090"/>
                </a:lnTo>
                <a:lnTo>
                  <a:pt x="885" y="4096"/>
                </a:lnTo>
                <a:lnTo>
                  <a:pt x="900" y="4100"/>
                </a:lnTo>
                <a:lnTo>
                  <a:pt x="912" y="4103"/>
                </a:lnTo>
                <a:lnTo>
                  <a:pt x="922" y="4104"/>
                </a:lnTo>
                <a:lnTo>
                  <a:pt x="931" y="4104"/>
                </a:lnTo>
                <a:lnTo>
                  <a:pt x="938" y="4102"/>
                </a:lnTo>
                <a:lnTo>
                  <a:pt x="972" y="4088"/>
                </a:lnTo>
                <a:lnTo>
                  <a:pt x="1002" y="4072"/>
                </a:lnTo>
                <a:lnTo>
                  <a:pt x="1025" y="4052"/>
                </a:lnTo>
                <a:lnTo>
                  <a:pt x="1045" y="4029"/>
                </a:lnTo>
                <a:lnTo>
                  <a:pt x="1061" y="4004"/>
                </a:lnTo>
                <a:lnTo>
                  <a:pt x="1074" y="3976"/>
                </a:lnTo>
                <a:lnTo>
                  <a:pt x="1083" y="3947"/>
                </a:lnTo>
                <a:lnTo>
                  <a:pt x="1090" y="3914"/>
                </a:lnTo>
                <a:lnTo>
                  <a:pt x="1095" y="3880"/>
                </a:lnTo>
                <a:lnTo>
                  <a:pt x="1097" y="3845"/>
                </a:lnTo>
                <a:lnTo>
                  <a:pt x="1099" y="3808"/>
                </a:lnTo>
                <a:lnTo>
                  <a:pt x="1099" y="3769"/>
                </a:lnTo>
                <a:lnTo>
                  <a:pt x="1097" y="3691"/>
                </a:lnTo>
                <a:lnTo>
                  <a:pt x="1095" y="3608"/>
                </a:lnTo>
                <a:lnTo>
                  <a:pt x="1096" y="3566"/>
                </a:lnTo>
                <a:lnTo>
                  <a:pt x="1097" y="3525"/>
                </a:lnTo>
                <a:lnTo>
                  <a:pt x="1099" y="3484"/>
                </a:lnTo>
                <a:lnTo>
                  <a:pt x="1105" y="3443"/>
                </a:lnTo>
                <a:lnTo>
                  <a:pt x="1112" y="3402"/>
                </a:lnTo>
                <a:lnTo>
                  <a:pt x="1122" y="3362"/>
                </a:lnTo>
                <a:lnTo>
                  <a:pt x="1134" y="3323"/>
                </a:lnTo>
                <a:lnTo>
                  <a:pt x="1150" y="3286"/>
                </a:lnTo>
                <a:lnTo>
                  <a:pt x="1171" y="3250"/>
                </a:lnTo>
                <a:lnTo>
                  <a:pt x="1194" y="3215"/>
                </a:lnTo>
                <a:lnTo>
                  <a:pt x="1223" y="3183"/>
                </a:lnTo>
                <a:lnTo>
                  <a:pt x="1258" y="3152"/>
                </a:lnTo>
                <a:lnTo>
                  <a:pt x="1296" y="3124"/>
                </a:lnTo>
                <a:lnTo>
                  <a:pt x="1341" y="3097"/>
                </a:lnTo>
                <a:lnTo>
                  <a:pt x="1392" y="3074"/>
                </a:lnTo>
                <a:lnTo>
                  <a:pt x="1449" y="3052"/>
                </a:lnTo>
                <a:lnTo>
                  <a:pt x="1471" y="3047"/>
                </a:lnTo>
                <a:lnTo>
                  <a:pt x="1491" y="3043"/>
                </a:lnTo>
                <a:lnTo>
                  <a:pt x="1513" y="3042"/>
                </a:lnTo>
                <a:lnTo>
                  <a:pt x="1536" y="3044"/>
                </a:lnTo>
                <a:lnTo>
                  <a:pt x="1560" y="3049"/>
                </a:lnTo>
                <a:lnTo>
                  <a:pt x="1589" y="3057"/>
                </a:lnTo>
                <a:lnTo>
                  <a:pt x="1620" y="3070"/>
                </a:lnTo>
                <a:lnTo>
                  <a:pt x="1654" y="3087"/>
                </a:lnTo>
                <a:lnTo>
                  <a:pt x="1694" y="3109"/>
                </a:lnTo>
                <a:lnTo>
                  <a:pt x="1738" y="3137"/>
                </a:lnTo>
                <a:lnTo>
                  <a:pt x="1789" y="3169"/>
                </a:lnTo>
                <a:lnTo>
                  <a:pt x="1845" y="3209"/>
                </a:lnTo>
                <a:lnTo>
                  <a:pt x="1908" y="3255"/>
                </a:lnTo>
                <a:lnTo>
                  <a:pt x="1980" y="3307"/>
                </a:lnTo>
                <a:lnTo>
                  <a:pt x="2059" y="3367"/>
                </a:lnTo>
                <a:lnTo>
                  <a:pt x="2147" y="3436"/>
                </a:lnTo>
                <a:lnTo>
                  <a:pt x="2352" y="3596"/>
                </a:lnTo>
                <a:lnTo>
                  <a:pt x="2599" y="3793"/>
                </a:lnTo>
                <a:lnTo>
                  <a:pt x="2893" y="4028"/>
                </a:lnTo>
                <a:lnTo>
                  <a:pt x="3239" y="4307"/>
                </a:lnTo>
                <a:lnTo>
                  <a:pt x="3643" y="4631"/>
                </a:lnTo>
                <a:lnTo>
                  <a:pt x="4109" y="5003"/>
                </a:lnTo>
                <a:lnTo>
                  <a:pt x="4642" y="5430"/>
                </a:lnTo>
                <a:lnTo>
                  <a:pt x="5246" y="5910"/>
                </a:lnTo>
                <a:lnTo>
                  <a:pt x="5328" y="5738"/>
                </a:lnTo>
                <a:lnTo>
                  <a:pt x="5453" y="5473"/>
                </a:lnTo>
                <a:lnTo>
                  <a:pt x="5618" y="5130"/>
                </a:lnTo>
                <a:lnTo>
                  <a:pt x="5813" y="4723"/>
                </a:lnTo>
                <a:lnTo>
                  <a:pt x="6035" y="4266"/>
                </a:lnTo>
                <a:lnTo>
                  <a:pt x="6273" y="3773"/>
                </a:lnTo>
                <a:lnTo>
                  <a:pt x="6525" y="3259"/>
                </a:lnTo>
                <a:lnTo>
                  <a:pt x="6782" y="2738"/>
                </a:lnTo>
                <a:lnTo>
                  <a:pt x="6911" y="2479"/>
                </a:lnTo>
                <a:lnTo>
                  <a:pt x="7038" y="2224"/>
                </a:lnTo>
                <a:lnTo>
                  <a:pt x="7164" y="1973"/>
                </a:lnTo>
                <a:lnTo>
                  <a:pt x="7287" y="1730"/>
                </a:lnTo>
                <a:lnTo>
                  <a:pt x="7407" y="1496"/>
                </a:lnTo>
                <a:lnTo>
                  <a:pt x="7521" y="1271"/>
                </a:lnTo>
                <a:lnTo>
                  <a:pt x="7631" y="1060"/>
                </a:lnTo>
                <a:lnTo>
                  <a:pt x="7735" y="862"/>
                </a:lnTo>
                <a:lnTo>
                  <a:pt x="7833" y="681"/>
                </a:lnTo>
                <a:lnTo>
                  <a:pt x="7923" y="516"/>
                </a:lnTo>
                <a:lnTo>
                  <a:pt x="8003" y="372"/>
                </a:lnTo>
                <a:lnTo>
                  <a:pt x="8076" y="248"/>
                </a:lnTo>
                <a:lnTo>
                  <a:pt x="8138" y="147"/>
                </a:lnTo>
                <a:lnTo>
                  <a:pt x="8189" y="72"/>
                </a:lnTo>
                <a:lnTo>
                  <a:pt x="8229" y="22"/>
                </a:lnTo>
                <a:lnTo>
                  <a:pt x="8256" y="1"/>
                </a:lnTo>
                <a:lnTo>
                  <a:pt x="8262" y="0"/>
                </a:lnTo>
                <a:lnTo>
                  <a:pt x="8273" y="0"/>
                </a:lnTo>
                <a:lnTo>
                  <a:pt x="8286" y="2"/>
                </a:lnTo>
                <a:lnTo>
                  <a:pt x="8303" y="4"/>
                </a:lnTo>
                <a:lnTo>
                  <a:pt x="8347" y="14"/>
                </a:lnTo>
                <a:lnTo>
                  <a:pt x="8403" y="26"/>
                </a:lnTo>
                <a:lnTo>
                  <a:pt x="8466" y="43"/>
                </a:lnTo>
                <a:lnTo>
                  <a:pt x="8538" y="65"/>
                </a:lnTo>
                <a:lnTo>
                  <a:pt x="8575" y="77"/>
                </a:lnTo>
                <a:lnTo>
                  <a:pt x="8614" y="90"/>
                </a:lnTo>
                <a:lnTo>
                  <a:pt x="8653" y="104"/>
                </a:lnTo>
                <a:lnTo>
                  <a:pt x="8693" y="120"/>
                </a:lnTo>
                <a:lnTo>
                  <a:pt x="8732" y="136"/>
                </a:lnTo>
                <a:lnTo>
                  <a:pt x="8772" y="153"/>
                </a:lnTo>
                <a:lnTo>
                  <a:pt x="8812" y="173"/>
                </a:lnTo>
                <a:lnTo>
                  <a:pt x="8851" y="191"/>
                </a:lnTo>
                <a:lnTo>
                  <a:pt x="8889" y="211"/>
                </a:lnTo>
                <a:lnTo>
                  <a:pt x="8926" y="233"/>
                </a:lnTo>
                <a:lnTo>
                  <a:pt x="8962" y="255"/>
                </a:lnTo>
                <a:lnTo>
                  <a:pt x="8996" y="279"/>
                </a:lnTo>
                <a:lnTo>
                  <a:pt x="9028" y="303"/>
                </a:lnTo>
                <a:lnTo>
                  <a:pt x="9058" y="328"/>
                </a:lnTo>
                <a:lnTo>
                  <a:pt x="9086" y="354"/>
                </a:lnTo>
                <a:lnTo>
                  <a:pt x="9112" y="381"/>
                </a:lnTo>
                <a:lnTo>
                  <a:pt x="9133" y="408"/>
                </a:lnTo>
                <a:lnTo>
                  <a:pt x="9153" y="438"/>
                </a:lnTo>
                <a:lnTo>
                  <a:pt x="9169" y="467"/>
                </a:lnTo>
                <a:lnTo>
                  <a:pt x="9181" y="498"/>
                </a:lnTo>
                <a:lnTo>
                  <a:pt x="9171" y="518"/>
                </a:lnTo>
                <a:lnTo>
                  <a:pt x="9161" y="540"/>
                </a:lnTo>
                <a:lnTo>
                  <a:pt x="9153" y="561"/>
                </a:lnTo>
                <a:lnTo>
                  <a:pt x="9147" y="583"/>
                </a:lnTo>
                <a:lnTo>
                  <a:pt x="9145" y="594"/>
                </a:lnTo>
                <a:lnTo>
                  <a:pt x="9142" y="605"/>
                </a:lnTo>
                <a:lnTo>
                  <a:pt x="9142" y="616"/>
                </a:lnTo>
                <a:lnTo>
                  <a:pt x="9142" y="628"/>
                </a:lnTo>
                <a:lnTo>
                  <a:pt x="9144" y="640"/>
                </a:lnTo>
                <a:lnTo>
                  <a:pt x="9146" y="652"/>
                </a:lnTo>
                <a:lnTo>
                  <a:pt x="9149" y="664"/>
                </a:lnTo>
                <a:lnTo>
                  <a:pt x="9154" y="678"/>
                </a:lnTo>
                <a:lnTo>
                  <a:pt x="9163" y="694"/>
                </a:lnTo>
                <a:lnTo>
                  <a:pt x="9173" y="709"/>
                </a:lnTo>
                <a:lnTo>
                  <a:pt x="9184" y="723"/>
                </a:lnTo>
                <a:lnTo>
                  <a:pt x="9197" y="737"/>
                </a:lnTo>
                <a:lnTo>
                  <a:pt x="9209" y="749"/>
                </a:lnTo>
                <a:lnTo>
                  <a:pt x="9223" y="760"/>
                </a:lnTo>
                <a:lnTo>
                  <a:pt x="9237" y="770"/>
                </a:lnTo>
                <a:lnTo>
                  <a:pt x="9252" y="781"/>
                </a:lnTo>
                <a:lnTo>
                  <a:pt x="9267" y="789"/>
                </a:lnTo>
                <a:lnTo>
                  <a:pt x="9283" y="797"/>
                </a:lnTo>
                <a:lnTo>
                  <a:pt x="9301" y="803"/>
                </a:lnTo>
                <a:lnTo>
                  <a:pt x="9318" y="809"/>
                </a:lnTo>
                <a:lnTo>
                  <a:pt x="9335" y="815"/>
                </a:lnTo>
                <a:lnTo>
                  <a:pt x="9354" y="819"/>
                </a:lnTo>
                <a:lnTo>
                  <a:pt x="9372" y="823"/>
                </a:lnTo>
                <a:lnTo>
                  <a:pt x="9391" y="825"/>
                </a:lnTo>
                <a:lnTo>
                  <a:pt x="9412" y="829"/>
                </a:lnTo>
                <a:lnTo>
                  <a:pt x="9431" y="830"/>
                </a:lnTo>
                <a:lnTo>
                  <a:pt x="9452" y="831"/>
                </a:lnTo>
                <a:lnTo>
                  <a:pt x="9472" y="831"/>
                </a:lnTo>
                <a:lnTo>
                  <a:pt x="9493" y="831"/>
                </a:lnTo>
                <a:lnTo>
                  <a:pt x="9515" y="830"/>
                </a:lnTo>
                <a:lnTo>
                  <a:pt x="9536" y="827"/>
                </a:lnTo>
                <a:lnTo>
                  <a:pt x="9558" y="825"/>
                </a:lnTo>
                <a:lnTo>
                  <a:pt x="9601" y="818"/>
                </a:lnTo>
                <a:lnTo>
                  <a:pt x="9645" y="810"/>
                </a:lnTo>
                <a:lnTo>
                  <a:pt x="9689" y="800"/>
                </a:lnTo>
                <a:lnTo>
                  <a:pt x="9733" y="788"/>
                </a:lnTo>
                <a:lnTo>
                  <a:pt x="9761" y="779"/>
                </a:lnTo>
                <a:lnTo>
                  <a:pt x="9787" y="770"/>
                </a:lnTo>
                <a:lnTo>
                  <a:pt x="9800" y="766"/>
                </a:lnTo>
                <a:lnTo>
                  <a:pt x="9813" y="764"/>
                </a:lnTo>
                <a:lnTo>
                  <a:pt x="9826" y="762"/>
                </a:lnTo>
                <a:lnTo>
                  <a:pt x="9839" y="761"/>
                </a:lnTo>
                <a:lnTo>
                  <a:pt x="9852" y="760"/>
                </a:lnTo>
                <a:lnTo>
                  <a:pt x="9866" y="761"/>
                </a:lnTo>
                <a:lnTo>
                  <a:pt x="9879" y="762"/>
                </a:lnTo>
                <a:lnTo>
                  <a:pt x="9893" y="765"/>
                </a:lnTo>
                <a:lnTo>
                  <a:pt x="9907" y="769"/>
                </a:lnTo>
                <a:lnTo>
                  <a:pt x="9924" y="773"/>
                </a:lnTo>
                <a:lnTo>
                  <a:pt x="9939" y="781"/>
                </a:lnTo>
                <a:lnTo>
                  <a:pt x="9956" y="788"/>
                </a:lnTo>
                <a:lnTo>
                  <a:pt x="9974" y="797"/>
                </a:lnTo>
                <a:lnTo>
                  <a:pt x="9992" y="808"/>
                </a:lnTo>
                <a:lnTo>
                  <a:pt x="10011" y="820"/>
                </a:lnTo>
                <a:lnTo>
                  <a:pt x="10032" y="834"/>
                </a:lnTo>
                <a:lnTo>
                  <a:pt x="10054" y="850"/>
                </a:lnTo>
                <a:lnTo>
                  <a:pt x="10077" y="867"/>
                </a:lnTo>
                <a:lnTo>
                  <a:pt x="10101" y="887"/>
                </a:lnTo>
                <a:lnTo>
                  <a:pt x="10128" y="908"/>
                </a:lnTo>
                <a:lnTo>
                  <a:pt x="10184" y="957"/>
                </a:lnTo>
                <a:lnTo>
                  <a:pt x="10247" y="1015"/>
                </a:lnTo>
                <a:lnTo>
                  <a:pt x="10317" y="1084"/>
                </a:lnTo>
                <a:lnTo>
                  <a:pt x="10396" y="1161"/>
                </a:lnTo>
                <a:lnTo>
                  <a:pt x="10397" y="1227"/>
                </a:lnTo>
                <a:lnTo>
                  <a:pt x="10382" y="1324"/>
                </a:lnTo>
                <a:lnTo>
                  <a:pt x="10352" y="1448"/>
                </a:lnTo>
                <a:lnTo>
                  <a:pt x="10309" y="1598"/>
                </a:lnTo>
                <a:lnTo>
                  <a:pt x="10253" y="1770"/>
                </a:lnTo>
                <a:lnTo>
                  <a:pt x="10186" y="1963"/>
                </a:lnTo>
                <a:lnTo>
                  <a:pt x="10107" y="2176"/>
                </a:lnTo>
                <a:lnTo>
                  <a:pt x="10020" y="2405"/>
                </a:lnTo>
                <a:lnTo>
                  <a:pt x="9924" y="2650"/>
                </a:lnTo>
                <a:lnTo>
                  <a:pt x="9820" y="2908"/>
                </a:lnTo>
                <a:lnTo>
                  <a:pt x="9710" y="3178"/>
                </a:lnTo>
                <a:lnTo>
                  <a:pt x="9593" y="3456"/>
                </a:lnTo>
                <a:lnTo>
                  <a:pt x="9473" y="3741"/>
                </a:lnTo>
                <a:lnTo>
                  <a:pt x="9349" y="4031"/>
                </a:lnTo>
                <a:lnTo>
                  <a:pt x="9222" y="4324"/>
                </a:lnTo>
                <a:lnTo>
                  <a:pt x="9095" y="4618"/>
                </a:lnTo>
                <a:lnTo>
                  <a:pt x="8967" y="4911"/>
                </a:lnTo>
                <a:lnTo>
                  <a:pt x="8840" y="5199"/>
                </a:lnTo>
                <a:lnTo>
                  <a:pt x="8713" y="5484"/>
                </a:lnTo>
                <a:lnTo>
                  <a:pt x="8590" y="5760"/>
                </a:lnTo>
                <a:lnTo>
                  <a:pt x="8355" y="6284"/>
                </a:lnTo>
                <a:lnTo>
                  <a:pt x="8144" y="6755"/>
                </a:lnTo>
                <a:lnTo>
                  <a:pt x="7963" y="7155"/>
                </a:lnTo>
                <a:lnTo>
                  <a:pt x="7822" y="7469"/>
                </a:lnTo>
                <a:lnTo>
                  <a:pt x="7769" y="7589"/>
                </a:lnTo>
                <a:lnTo>
                  <a:pt x="7728" y="7681"/>
                </a:lnTo>
                <a:lnTo>
                  <a:pt x="7701" y="7743"/>
                </a:lnTo>
                <a:lnTo>
                  <a:pt x="7690" y="7775"/>
                </a:lnTo>
                <a:lnTo>
                  <a:pt x="11611" y="1032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5706" name="Freeform 10"/>
          <p:cNvSpPr>
            <a:spLocks/>
          </p:cNvSpPr>
          <p:nvPr/>
        </p:nvSpPr>
        <p:spPr bwMode="auto">
          <a:xfrm>
            <a:off x="8830769" y="3617043"/>
            <a:ext cx="284162" cy="393700"/>
          </a:xfrm>
          <a:custGeom>
            <a:avLst/>
            <a:gdLst>
              <a:gd name="T0" fmla="*/ 2147483647 w 11685"/>
              <a:gd name="T1" fmla="*/ 2147483647 h 16307"/>
              <a:gd name="T2" fmla="*/ 2147483647 w 11685"/>
              <a:gd name="T3" fmla="*/ 2147483647 h 16307"/>
              <a:gd name="T4" fmla="*/ 2147483647 w 11685"/>
              <a:gd name="T5" fmla="*/ 2147483647 h 16307"/>
              <a:gd name="T6" fmla="*/ 2147483647 w 11685"/>
              <a:gd name="T7" fmla="*/ 2147483647 h 16307"/>
              <a:gd name="T8" fmla="*/ 2147483647 w 11685"/>
              <a:gd name="T9" fmla="*/ 2147483647 h 16307"/>
              <a:gd name="T10" fmla="*/ 2147483647 w 11685"/>
              <a:gd name="T11" fmla="*/ 2147483647 h 16307"/>
              <a:gd name="T12" fmla="*/ 2147483647 w 11685"/>
              <a:gd name="T13" fmla="*/ 2147483647 h 16307"/>
              <a:gd name="T14" fmla="*/ 2147483647 w 11685"/>
              <a:gd name="T15" fmla="*/ 2147483647 h 16307"/>
              <a:gd name="T16" fmla="*/ 2147483647 w 11685"/>
              <a:gd name="T17" fmla="*/ 2147483647 h 16307"/>
              <a:gd name="T18" fmla="*/ 2147483647 w 11685"/>
              <a:gd name="T19" fmla="*/ 2147483647 h 16307"/>
              <a:gd name="T20" fmla="*/ 2147483647 w 11685"/>
              <a:gd name="T21" fmla="*/ 2147483647 h 16307"/>
              <a:gd name="T22" fmla="*/ 2147483647 w 11685"/>
              <a:gd name="T23" fmla="*/ 2147483647 h 16307"/>
              <a:gd name="T24" fmla="*/ 2147483647 w 11685"/>
              <a:gd name="T25" fmla="*/ 2147483647 h 16307"/>
              <a:gd name="T26" fmla="*/ 2147483647 w 11685"/>
              <a:gd name="T27" fmla="*/ 2147483647 h 16307"/>
              <a:gd name="T28" fmla="*/ 2147483647 w 11685"/>
              <a:gd name="T29" fmla="*/ 2147483647 h 16307"/>
              <a:gd name="T30" fmla="*/ 1627353144 w 11685"/>
              <a:gd name="T31" fmla="*/ 2147483647 h 16307"/>
              <a:gd name="T32" fmla="*/ 1355250094 w 11685"/>
              <a:gd name="T33" fmla="*/ 2147483647 h 16307"/>
              <a:gd name="T34" fmla="*/ 1344406340 w 11685"/>
              <a:gd name="T35" fmla="*/ 2147483647 h 16307"/>
              <a:gd name="T36" fmla="*/ 1312939041 w 11685"/>
              <a:gd name="T37" fmla="*/ 2147483647 h 16307"/>
              <a:gd name="T38" fmla="*/ 1247530614 w 11685"/>
              <a:gd name="T39" fmla="*/ 2147483647 h 16307"/>
              <a:gd name="T40" fmla="*/ 1149605763 w 11685"/>
              <a:gd name="T41" fmla="*/ 2147483647 h 16307"/>
              <a:gd name="T42" fmla="*/ 1036291733 w 11685"/>
              <a:gd name="T43" fmla="*/ 2147483647 h 16307"/>
              <a:gd name="T44" fmla="*/ 866313612 w 11685"/>
              <a:gd name="T45" fmla="*/ 2147483647 h 16307"/>
              <a:gd name="T46" fmla="*/ 796720502 w 11685"/>
              <a:gd name="T47" fmla="*/ 2147483647 h 16307"/>
              <a:gd name="T48" fmla="*/ 805464229 w 11685"/>
              <a:gd name="T49" fmla="*/ 2147483647 h 16307"/>
              <a:gd name="T50" fmla="*/ 828187827 w 11685"/>
              <a:gd name="T51" fmla="*/ 2147483647 h 16307"/>
              <a:gd name="T52" fmla="*/ 812453861 w 11685"/>
              <a:gd name="T53" fmla="*/ 2147483647 h 16307"/>
              <a:gd name="T54" fmla="*/ 734116465 w 11685"/>
              <a:gd name="T55" fmla="*/ 2147483647 h 16307"/>
              <a:gd name="T56" fmla="*/ 1327968061 w 11685"/>
              <a:gd name="T57" fmla="*/ 2147483647 h 16307"/>
              <a:gd name="T58" fmla="*/ 833782377 w 11685"/>
              <a:gd name="T59" fmla="*/ 2147483647 h 16307"/>
              <a:gd name="T60" fmla="*/ 452564767 w 11685"/>
              <a:gd name="T61" fmla="*/ 2147483647 h 16307"/>
              <a:gd name="T62" fmla="*/ 105979002 w 11685"/>
              <a:gd name="T63" fmla="*/ 1829577280 h 16307"/>
              <a:gd name="T64" fmla="*/ 12943780 w 11685"/>
              <a:gd name="T65" fmla="*/ 1606695567 h 16307"/>
              <a:gd name="T66" fmla="*/ 62258666 w 11685"/>
              <a:gd name="T67" fmla="*/ 1468756481 h 16307"/>
              <a:gd name="T68" fmla="*/ 150390082 w 11685"/>
              <a:gd name="T69" fmla="*/ 1322668648 h 16307"/>
              <a:gd name="T70" fmla="*/ 251464693 w 11685"/>
              <a:gd name="T71" fmla="*/ 1365814953 h 16307"/>
              <a:gd name="T72" fmla="*/ 322467670 w 11685"/>
              <a:gd name="T73" fmla="*/ 1394354159 h 16307"/>
              <a:gd name="T74" fmla="*/ 378772212 w 11685"/>
              <a:gd name="T75" fmla="*/ 1341005044 h 16307"/>
              <a:gd name="T76" fmla="*/ 383661817 w 11685"/>
              <a:gd name="T77" fmla="*/ 1197633469 h 16307"/>
              <a:gd name="T78" fmla="*/ 427742335 w 11685"/>
              <a:gd name="T79" fmla="*/ 1081436560 h 16307"/>
              <a:gd name="T80" fmla="*/ 537201659 w 11685"/>
              <a:gd name="T81" fmla="*/ 1034208905 h 16307"/>
              <a:gd name="T82" fmla="*/ 667313565 w 11685"/>
              <a:gd name="T83" fmla="*/ 1105894391 h 16307"/>
              <a:gd name="T84" fmla="*/ 1437096799 w 11685"/>
              <a:gd name="T85" fmla="*/ 1699785759 h 16307"/>
              <a:gd name="T86" fmla="*/ 2147483647 w 11685"/>
              <a:gd name="T87" fmla="*/ 1107259509 h 16307"/>
              <a:gd name="T88" fmla="*/ 2147483647 w 11685"/>
              <a:gd name="T89" fmla="*/ 292864611 h 16307"/>
              <a:gd name="T90" fmla="*/ 2147483647 w 11685"/>
              <a:gd name="T91" fmla="*/ 0 h 16307"/>
              <a:gd name="T92" fmla="*/ 2147483647 w 11685"/>
              <a:gd name="T93" fmla="*/ 30579894 h 16307"/>
              <a:gd name="T94" fmla="*/ 2147483647 w 11685"/>
              <a:gd name="T95" fmla="*/ 86630659 h 16307"/>
              <a:gd name="T96" fmla="*/ 2147483647 w 11685"/>
              <a:gd name="T97" fmla="*/ 169194549 h 16307"/>
              <a:gd name="T98" fmla="*/ 2147483647 w 11685"/>
              <a:gd name="T99" fmla="*/ 217449827 h 16307"/>
              <a:gd name="T100" fmla="*/ 2147483647 w 11685"/>
              <a:gd name="T101" fmla="*/ 258217948 h 16307"/>
              <a:gd name="T102" fmla="*/ 2147483647 w 11685"/>
              <a:gd name="T103" fmla="*/ 279622630 h 16307"/>
              <a:gd name="T104" fmla="*/ 2147483647 w 11685"/>
              <a:gd name="T105" fmla="*/ 280297621 h 16307"/>
              <a:gd name="T106" fmla="*/ 2147483647 w 11685"/>
              <a:gd name="T107" fmla="*/ 258893494 h 16307"/>
              <a:gd name="T108" fmla="*/ 2147483647 w 11685"/>
              <a:gd name="T109" fmla="*/ 267731210 h 16307"/>
              <a:gd name="T110" fmla="*/ 2147483647 w 11685"/>
              <a:gd name="T111" fmla="*/ 325147093 h 16307"/>
              <a:gd name="T112" fmla="*/ 2147483647 w 11685"/>
              <a:gd name="T113" fmla="*/ 666941972 h 16307"/>
              <a:gd name="T114" fmla="*/ 2147483647 w 11685"/>
              <a:gd name="T115" fmla="*/ 1469093952 h 16307"/>
              <a:gd name="T116" fmla="*/ 2147483647 w 11685"/>
              <a:gd name="T117" fmla="*/ 2147483647 h 1630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85" h="16307">
                <a:moveTo>
                  <a:pt x="11611" y="10329"/>
                </a:moveTo>
                <a:lnTo>
                  <a:pt x="11630" y="10395"/>
                </a:lnTo>
                <a:lnTo>
                  <a:pt x="11646" y="10460"/>
                </a:lnTo>
                <a:lnTo>
                  <a:pt x="11660" y="10525"/>
                </a:lnTo>
                <a:lnTo>
                  <a:pt x="11670" y="10587"/>
                </a:lnTo>
                <a:lnTo>
                  <a:pt x="11678" y="10647"/>
                </a:lnTo>
                <a:lnTo>
                  <a:pt x="11683" y="10707"/>
                </a:lnTo>
                <a:lnTo>
                  <a:pt x="11685" y="10765"/>
                </a:lnTo>
                <a:lnTo>
                  <a:pt x="11685" y="10821"/>
                </a:lnTo>
                <a:lnTo>
                  <a:pt x="11683" y="10877"/>
                </a:lnTo>
                <a:lnTo>
                  <a:pt x="11678" y="10930"/>
                </a:lnTo>
                <a:lnTo>
                  <a:pt x="11671" y="10981"/>
                </a:lnTo>
                <a:lnTo>
                  <a:pt x="11662" y="11031"/>
                </a:lnTo>
                <a:lnTo>
                  <a:pt x="11650" y="11080"/>
                </a:lnTo>
                <a:lnTo>
                  <a:pt x="11637" y="11125"/>
                </a:lnTo>
                <a:lnTo>
                  <a:pt x="11621" y="11170"/>
                </a:lnTo>
                <a:lnTo>
                  <a:pt x="11605" y="11214"/>
                </a:lnTo>
                <a:lnTo>
                  <a:pt x="11585" y="11256"/>
                </a:lnTo>
                <a:lnTo>
                  <a:pt x="11565" y="11296"/>
                </a:lnTo>
                <a:lnTo>
                  <a:pt x="11542" y="11333"/>
                </a:lnTo>
                <a:lnTo>
                  <a:pt x="11518" y="11369"/>
                </a:lnTo>
                <a:lnTo>
                  <a:pt x="11492" y="11404"/>
                </a:lnTo>
                <a:lnTo>
                  <a:pt x="11466" y="11437"/>
                </a:lnTo>
                <a:lnTo>
                  <a:pt x="11438" y="11467"/>
                </a:lnTo>
                <a:lnTo>
                  <a:pt x="11409" y="11496"/>
                </a:lnTo>
                <a:lnTo>
                  <a:pt x="11379" y="11522"/>
                </a:lnTo>
                <a:lnTo>
                  <a:pt x="11348" y="11548"/>
                </a:lnTo>
                <a:lnTo>
                  <a:pt x="11315" y="11570"/>
                </a:lnTo>
                <a:lnTo>
                  <a:pt x="11282" y="11591"/>
                </a:lnTo>
                <a:lnTo>
                  <a:pt x="11248" y="11610"/>
                </a:lnTo>
                <a:lnTo>
                  <a:pt x="11213" y="11626"/>
                </a:lnTo>
                <a:lnTo>
                  <a:pt x="11177" y="11642"/>
                </a:lnTo>
                <a:lnTo>
                  <a:pt x="11142" y="11654"/>
                </a:lnTo>
                <a:lnTo>
                  <a:pt x="11123" y="11677"/>
                </a:lnTo>
                <a:lnTo>
                  <a:pt x="11108" y="11705"/>
                </a:lnTo>
                <a:lnTo>
                  <a:pt x="11096" y="11733"/>
                </a:lnTo>
                <a:lnTo>
                  <a:pt x="11084" y="11766"/>
                </a:lnTo>
                <a:lnTo>
                  <a:pt x="11076" y="11800"/>
                </a:lnTo>
                <a:lnTo>
                  <a:pt x="11069" y="11836"/>
                </a:lnTo>
                <a:lnTo>
                  <a:pt x="11064" y="11875"/>
                </a:lnTo>
                <a:lnTo>
                  <a:pt x="11060" y="11915"/>
                </a:lnTo>
                <a:lnTo>
                  <a:pt x="11051" y="12088"/>
                </a:lnTo>
                <a:lnTo>
                  <a:pt x="11044" y="12272"/>
                </a:lnTo>
                <a:lnTo>
                  <a:pt x="11040" y="12318"/>
                </a:lnTo>
                <a:lnTo>
                  <a:pt x="11035" y="12363"/>
                </a:lnTo>
                <a:lnTo>
                  <a:pt x="11029" y="12408"/>
                </a:lnTo>
                <a:lnTo>
                  <a:pt x="11022" y="12451"/>
                </a:lnTo>
                <a:lnTo>
                  <a:pt x="11013" y="12494"/>
                </a:lnTo>
                <a:lnTo>
                  <a:pt x="11002" y="12535"/>
                </a:lnTo>
                <a:lnTo>
                  <a:pt x="10989" y="12575"/>
                </a:lnTo>
                <a:lnTo>
                  <a:pt x="10973" y="12614"/>
                </a:lnTo>
                <a:lnTo>
                  <a:pt x="10954" y="12649"/>
                </a:lnTo>
                <a:lnTo>
                  <a:pt x="10932" y="12683"/>
                </a:lnTo>
                <a:lnTo>
                  <a:pt x="10908" y="12715"/>
                </a:lnTo>
                <a:lnTo>
                  <a:pt x="10879" y="12743"/>
                </a:lnTo>
                <a:lnTo>
                  <a:pt x="10848" y="12770"/>
                </a:lnTo>
                <a:lnTo>
                  <a:pt x="10812" y="12792"/>
                </a:lnTo>
                <a:lnTo>
                  <a:pt x="10771" y="12811"/>
                </a:lnTo>
                <a:lnTo>
                  <a:pt x="10727" y="12828"/>
                </a:lnTo>
                <a:lnTo>
                  <a:pt x="10706" y="12833"/>
                </a:lnTo>
                <a:lnTo>
                  <a:pt x="10685" y="12837"/>
                </a:lnTo>
                <a:lnTo>
                  <a:pt x="10661" y="12839"/>
                </a:lnTo>
                <a:lnTo>
                  <a:pt x="10638" y="12840"/>
                </a:lnTo>
                <a:lnTo>
                  <a:pt x="10614" y="12839"/>
                </a:lnTo>
                <a:lnTo>
                  <a:pt x="10589" y="12837"/>
                </a:lnTo>
                <a:lnTo>
                  <a:pt x="10564" y="12834"/>
                </a:lnTo>
                <a:lnTo>
                  <a:pt x="10539" y="12829"/>
                </a:lnTo>
                <a:lnTo>
                  <a:pt x="10513" y="12824"/>
                </a:lnTo>
                <a:lnTo>
                  <a:pt x="10488" y="12818"/>
                </a:lnTo>
                <a:lnTo>
                  <a:pt x="10462" y="12810"/>
                </a:lnTo>
                <a:lnTo>
                  <a:pt x="10437" y="12802"/>
                </a:lnTo>
                <a:lnTo>
                  <a:pt x="10386" y="12785"/>
                </a:lnTo>
                <a:lnTo>
                  <a:pt x="10338" y="12766"/>
                </a:lnTo>
                <a:lnTo>
                  <a:pt x="10247" y="12727"/>
                </a:lnTo>
                <a:lnTo>
                  <a:pt x="10173" y="12692"/>
                </a:lnTo>
                <a:lnTo>
                  <a:pt x="10142" y="12678"/>
                </a:lnTo>
                <a:lnTo>
                  <a:pt x="10119" y="12668"/>
                </a:lnTo>
                <a:lnTo>
                  <a:pt x="10109" y="12665"/>
                </a:lnTo>
                <a:lnTo>
                  <a:pt x="10101" y="12663"/>
                </a:lnTo>
                <a:lnTo>
                  <a:pt x="10096" y="12662"/>
                </a:lnTo>
                <a:lnTo>
                  <a:pt x="10092" y="12662"/>
                </a:lnTo>
                <a:lnTo>
                  <a:pt x="10081" y="12667"/>
                </a:lnTo>
                <a:lnTo>
                  <a:pt x="10069" y="12676"/>
                </a:lnTo>
                <a:lnTo>
                  <a:pt x="10056" y="12688"/>
                </a:lnTo>
                <a:lnTo>
                  <a:pt x="10044" y="12704"/>
                </a:lnTo>
                <a:lnTo>
                  <a:pt x="10031" y="12724"/>
                </a:lnTo>
                <a:lnTo>
                  <a:pt x="10018" y="12745"/>
                </a:lnTo>
                <a:lnTo>
                  <a:pt x="10003" y="12771"/>
                </a:lnTo>
                <a:lnTo>
                  <a:pt x="9990" y="12798"/>
                </a:lnTo>
                <a:lnTo>
                  <a:pt x="9930" y="12929"/>
                </a:lnTo>
                <a:lnTo>
                  <a:pt x="9863" y="13078"/>
                </a:lnTo>
                <a:lnTo>
                  <a:pt x="9845" y="13116"/>
                </a:lnTo>
                <a:lnTo>
                  <a:pt x="9826" y="13155"/>
                </a:lnTo>
                <a:lnTo>
                  <a:pt x="9806" y="13193"/>
                </a:lnTo>
                <a:lnTo>
                  <a:pt x="9787" y="13231"/>
                </a:lnTo>
                <a:lnTo>
                  <a:pt x="9767" y="13267"/>
                </a:lnTo>
                <a:lnTo>
                  <a:pt x="9746" y="13303"/>
                </a:lnTo>
                <a:lnTo>
                  <a:pt x="9724" y="13338"/>
                </a:lnTo>
                <a:lnTo>
                  <a:pt x="9702" y="13370"/>
                </a:lnTo>
                <a:lnTo>
                  <a:pt x="9679" y="13402"/>
                </a:lnTo>
                <a:lnTo>
                  <a:pt x="9656" y="13431"/>
                </a:lnTo>
                <a:lnTo>
                  <a:pt x="9631" y="13457"/>
                </a:lnTo>
                <a:lnTo>
                  <a:pt x="9607" y="13481"/>
                </a:lnTo>
                <a:lnTo>
                  <a:pt x="9580" y="13502"/>
                </a:lnTo>
                <a:lnTo>
                  <a:pt x="9554" y="13520"/>
                </a:lnTo>
                <a:lnTo>
                  <a:pt x="9527" y="13535"/>
                </a:lnTo>
                <a:lnTo>
                  <a:pt x="9498" y="13546"/>
                </a:lnTo>
                <a:lnTo>
                  <a:pt x="9490" y="13548"/>
                </a:lnTo>
                <a:lnTo>
                  <a:pt x="9481" y="13550"/>
                </a:lnTo>
                <a:lnTo>
                  <a:pt x="9472" y="13551"/>
                </a:lnTo>
                <a:lnTo>
                  <a:pt x="9461" y="13552"/>
                </a:lnTo>
                <a:lnTo>
                  <a:pt x="9439" y="13552"/>
                </a:lnTo>
                <a:lnTo>
                  <a:pt x="9416" y="13552"/>
                </a:lnTo>
                <a:lnTo>
                  <a:pt x="9392" y="13553"/>
                </a:lnTo>
                <a:lnTo>
                  <a:pt x="9371" y="13553"/>
                </a:lnTo>
                <a:lnTo>
                  <a:pt x="9360" y="13554"/>
                </a:lnTo>
                <a:lnTo>
                  <a:pt x="9351" y="13555"/>
                </a:lnTo>
                <a:lnTo>
                  <a:pt x="9341" y="13557"/>
                </a:lnTo>
                <a:lnTo>
                  <a:pt x="9333" y="13559"/>
                </a:lnTo>
                <a:lnTo>
                  <a:pt x="9230" y="13505"/>
                </a:lnTo>
                <a:lnTo>
                  <a:pt x="9128" y="13450"/>
                </a:lnTo>
                <a:lnTo>
                  <a:pt x="9027" y="13393"/>
                </a:lnTo>
                <a:lnTo>
                  <a:pt x="8927" y="13334"/>
                </a:lnTo>
                <a:lnTo>
                  <a:pt x="8828" y="13274"/>
                </a:lnTo>
                <a:lnTo>
                  <a:pt x="8730" y="13212"/>
                </a:lnTo>
                <a:lnTo>
                  <a:pt x="8633" y="13149"/>
                </a:lnTo>
                <a:lnTo>
                  <a:pt x="8536" y="13085"/>
                </a:lnTo>
                <a:lnTo>
                  <a:pt x="8440" y="13020"/>
                </a:lnTo>
                <a:lnTo>
                  <a:pt x="8345" y="12953"/>
                </a:lnTo>
                <a:lnTo>
                  <a:pt x="8250" y="12886"/>
                </a:lnTo>
                <a:lnTo>
                  <a:pt x="8156" y="12818"/>
                </a:lnTo>
                <a:lnTo>
                  <a:pt x="8062" y="12749"/>
                </a:lnTo>
                <a:lnTo>
                  <a:pt x="7969" y="12679"/>
                </a:lnTo>
                <a:lnTo>
                  <a:pt x="7876" y="12608"/>
                </a:lnTo>
                <a:lnTo>
                  <a:pt x="7783" y="12538"/>
                </a:lnTo>
                <a:lnTo>
                  <a:pt x="7415" y="12249"/>
                </a:lnTo>
                <a:lnTo>
                  <a:pt x="7046" y="11960"/>
                </a:lnTo>
                <a:lnTo>
                  <a:pt x="6861" y="11815"/>
                </a:lnTo>
                <a:lnTo>
                  <a:pt x="6674" y="11672"/>
                </a:lnTo>
                <a:lnTo>
                  <a:pt x="6580" y="11601"/>
                </a:lnTo>
                <a:lnTo>
                  <a:pt x="6486" y="11530"/>
                </a:lnTo>
                <a:lnTo>
                  <a:pt x="6391" y="11461"/>
                </a:lnTo>
                <a:lnTo>
                  <a:pt x="6296" y="11392"/>
                </a:lnTo>
                <a:lnTo>
                  <a:pt x="4653" y="16224"/>
                </a:lnTo>
                <a:lnTo>
                  <a:pt x="4391" y="16307"/>
                </a:lnTo>
                <a:lnTo>
                  <a:pt x="3865" y="16017"/>
                </a:lnTo>
                <a:lnTo>
                  <a:pt x="3863" y="16001"/>
                </a:lnTo>
                <a:lnTo>
                  <a:pt x="3862" y="15984"/>
                </a:lnTo>
                <a:lnTo>
                  <a:pt x="3862" y="15965"/>
                </a:lnTo>
                <a:lnTo>
                  <a:pt x="3863" y="15947"/>
                </a:lnTo>
                <a:lnTo>
                  <a:pt x="3866" y="15907"/>
                </a:lnTo>
                <a:lnTo>
                  <a:pt x="3871" y="15867"/>
                </a:lnTo>
                <a:lnTo>
                  <a:pt x="3875" y="15828"/>
                </a:lnTo>
                <a:lnTo>
                  <a:pt x="3876" y="15790"/>
                </a:lnTo>
                <a:lnTo>
                  <a:pt x="3875" y="15773"/>
                </a:lnTo>
                <a:lnTo>
                  <a:pt x="3873" y="15756"/>
                </a:lnTo>
                <a:lnTo>
                  <a:pt x="3871" y="15741"/>
                </a:lnTo>
                <a:lnTo>
                  <a:pt x="3865" y="15727"/>
                </a:lnTo>
                <a:lnTo>
                  <a:pt x="3862" y="15719"/>
                </a:lnTo>
                <a:lnTo>
                  <a:pt x="3857" y="15713"/>
                </a:lnTo>
                <a:lnTo>
                  <a:pt x="3851" y="15707"/>
                </a:lnTo>
                <a:lnTo>
                  <a:pt x="3844" y="15701"/>
                </a:lnTo>
                <a:lnTo>
                  <a:pt x="3836" y="15696"/>
                </a:lnTo>
                <a:lnTo>
                  <a:pt x="3827" y="15692"/>
                </a:lnTo>
                <a:lnTo>
                  <a:pt x="3818" y="15689"/>
                </a:lnTo>
                <a:lnTo>
                  <a:pt x="3807" y="15686"/>
                </a:lnTo>
                <a:lnTo>
                  <a:pt x="3796" y="15684"/>
                </a:lnTo>
                <a:lnTo>
                  <a:pt x="3786" y="15682"/>
                </a:lnTo>
                <a:lnTo>
                  <a:pt x="3776" y="15681"/>
                </a:lnTo>
                <a:lnTo>
                  <a:pt x="3764" y="15681"/>
                </a:lnTo>
                <a:lnTo>
                  <a:pt x="3754" y="15681"/>
                </a:lnTo>
                <a:lnTo>
                  <a:pt x="3745" y="15682"/>
                </a:lnTo>
                <a:lnTo>
                  <a:pt x="3736" y="15684"/>
                </a:lnTo>
                <a:lnTo>
                  <a:pt x="3728" y="15686"/>
                </a:lnTo>
                <a:lnTo>
                  <a:pt x="3699" y="15694"/>
                </a:lnTo>
                <a:lnTo>
                  <a:pt x="3672" y="15705"/>
                </a:lnTo>
                <a:lnTo>
                  <a:pt x="3645" y="15717"/>
                </a:lnTo>
                <a:lnTo>
                  <a:pt x="3619" y="15731"/>
                </a:lnTo>
                <a:lnTo>
                  <a:pt x="3592" y="15746"/>
                </a:lnTo>
                <a:lnTo>
                  <a:pt x="3567" y="15763"/>
                </a:lnTo>
                <a:lnTo>
                  <a:pt x="3540" y="15781"/>
                </a:lnTo>
                <a:lnTo>
                  <a:pt x="3516" y="15800"/>
                </a:lnTo>
                <a:lnTo>
                  <a:pt x="3490" y="15819"/>
                </a:lnTo>
                <a:lnTo>
                  <a:pt x="3465" y="15840"/>
                </a:lnTo>
                <a:lnTo>
                  <a:pt x="3440" y="15861"/>
                </a:lnTo>
                <a:lnTo>
                  <a:pt x="3415" y="15884"/>
                </a:lnTo>
                <a:lnTo>
                  <a:pt x="3365" y="15930"/>
                </a:lnTo>
                <a:lnTo>
                  <a:pt x="3314" y="15976"/>
                </a:lnTo>
                <a:lnTo>
                  <a:pt x="3287" y="15970"/>
                </a:lnTo>
                <a:lnTo>
                  <a:pt x="3259" y="15961"/>
                </a:lnTo>
                <a:lnTo>
                  <a:pt x="3228" y="15949"/>
                </a:lnTo>
                <a:lnTo>
                  <a:pt x="3194" y="15935"/>
                </a:lnTo>
                <a:lnTo>
                  <a:pt x="3160" y="15917"/>
                </a:lnTo>
                <a:lnTo>
                  <a:pt x="3123" y="15897"/>
                </a:lnTo>
                <a:lnTo>
                  <a:pt x="3084" y="15876"/>
                </a:lnTo>
                <a:lnTo>
                  <a:pt x="3044" y="15851"/>
                </a:lnTo>
                <a:lnTo>
                  <a:pt x="3004" y="15826"/>
                </a:lnTo>
                <a:lnTo>
                  <a:pt x="2963" y="15798"/>
                </a:lnTo>
                <a:lnTo>
                  <a:pt x="2920" y="15769"/>
                </a:lnTo>
                <a:lnTo>
                  <a:pt x="2878" y="15739"/>
                </a:lnTo>
                <a:lnTo>
                  <a:pt x="2835" y="15708"/>
                </a:lnTo>
                <a:lnTo>
                  <a:pt x="2793" y="15677"/>
                </a:lnTo>
                <a:lnTo>
                  <a:pt x="2750" y="15644"/>
                </a:lnTo>
                <a:lnTo>
                  <a:pt x="2708" y="15611"/>
                </a:lnTo>
                <a:lnTo>
                  <a:pt x="2626" y="15546"/>
                </a:lnTo>
                <a:lnTo>
                  <a:pt x="2549" y="15482"/>
                </a:lnTo>
                <a:lnTo>
                  <a:pt x="2477" y="15421"/>
                </a:lnTo>
                <a:lnTo>
                  <a:pt x="2414" y="15365"/>
                </a:lnTo>
                <a:lnTo>
                  <a:pt x="2387" y="15338"/>
                </a:lnTo>
                <a:lnTo>
                  <a:pt x="2361" y="15314"/>
                </a:lnTo>
                <a:lnTo>
                  <a:pt x="2339" y="15291"/>
                </a:lnTo>
                <a:lnTo>
                  <a:pt x="2319" y="15271"/>
                </a:lnTo>
                <a:lnTo>
                  <a:pt x="2304" y="15253"/>
                </a:lnTo>
                <a:lnTo>
                  <a:pt x="2292" y="15238"/>
                </a:lnTo>
                <a:lnTo>
                  <a:pt x="2283" y="15226"/>
                </a:lnTo>
                <a:lnTo>
                  <a:pt x="2278" y="15217"/>
                </a:lnTo>
                <a:lnTo>
                  <a:pt x="2274" y="15205"/>
                </a:lnTo>
                <a:lnTo>
                  <a:pt x="2272" y="15195"/>
                </a:lnTo>
                <a:lnTo>
                  <a:pt x="2272" y="15183"/>
                </a:lnTo>
                <a:lnTo>
                  <a:pt x="2272" y="15172"/>
                </a:lnTo>
                <a:lnTo>
                  <a:pt x="2273" y="15160"/>
                </a:lnTo>
                <a:lnTo>
                  <a:pt x="2276" y="15146"/>
                </a:lnTo>
                <a:lnTo>
                  <a:pt x="2280" y="15134"/>
                </a:lnTo>
                <a:lnTo>
                  <a:pt x="2283" y="15120"/>
                </a:lnTo>
                <a:lnTo>
                  <a:pt x="2303" y="15062"/>
                </a:lnTo>
                <a:lnTo>
                  <a:pt x="2328" y="14995"/>
                </a:lnTo>
                <a:lnTo>
                  <a:pt x="2340" y="14960"/>
                </a:lnTo>
                <a:lnTo>
                  <a:pt x="2351" y="14922"/>
                </a:lnTo>
                <a:lnTo>
                  <a:pt x="2355" y="14901"/>
                </a:lnTo>
                <a:lnTo>
                  <a:pt x="2359" y="14882"/>
                </a:lnTo>
                <a:lnTo>
                  <a:pt x="2363" y="14861"/>
                </a:lnTo>
                <a:lnTo>
                  <a:pt x="2365" y="14839"/>
                </a:lnTo>
                <a:lnTo>
                  <a:pt x="2367" y="14818"/>
                </a:lnTo>
                <a:lnTo>
                  <a:pt x="2368" y="14795"/>
                </a:lnTo>
                <a:lnTo>
                  <a:pt x="2367" y="14773"/>
                </a:lnTo>
                <a:lnTo>
                  <a:pt x="2366" y="14749"/>
                </a:lnTo>
                <a:lnTo>
                  <a:pt x="2363" y="14725"/>
                </a:lnTo>
                <a:lnTo>
                  <a:pt x="2359" y="14701"/>
                </a:lnTo>
                <a:lnTo>
                  <a:pt x="2354" y="14676"/>
                </a:lnTo>
                <a:lnTo>
                  <a:pt x="2347" y="14651"/>
                </a:lnTo>
                <a:lnTo>
                  <a:pt x="2341" y="14633"/>
                </a:lnTo>
                <a:lnTo>
                  <a:pt x="2333" y="14616"/>
                </a:lnTo>
                <a:lnTo>
                  <a:pt x="2323" y="14597"/>
                </a:lnTo>
                <a:lnTo>
                  <a:pt x="2312" y="14579"/>
                </a:lnTo>
                <a:lnTo>
                  <a:pt x="2300" y="14561"/>
                </a:lnTo>
                <a:lnTo>
                  <a:pt x="2287" y="14541"/>
                </a:lnTo>
                <a:lnTo>
                  <a:pt x="2271" y="14522"/>
                </a:lnTo>
                <a:lnTo>
                  <a:pt x="2255" y="14503"/>
                </a:lnTo>
                <a:lnTo>
                  <a:pt x="2219" y="14463"/>
                </a:lnTo>
                <a:lnTo>
                  <a:pt x="2182" y="14422"/>
                </a:lnTo>
                <a:lnTo>
                  <a:pt x="2141" y="14381"/>
                </a:lnTo>
                <a:lnTo>
                  <a:pt x="2099" y="14339"/>
                </a:lnTo>
                <a:lnTo>
                  <a:pt x="2013" y="14257"/>
                </a:lnTo>
                <a:lnTo>
                  <a:pt x="1932" y="14176"/>
                </a:lnTo>
                <a:lnTo>
                  <a:pt x="1895" y="14137"/>
                </a:lnTo>
                <a:lnTo>
                  <a:pt x="1861" y="14100"/>
                </a:lnTo>
                <a:lnTo>
                  <a:pt x="1846" y="14081"/>
                </a:lnTo>
                <a:lnTo>
                  <a:pt x="1832" y="14063"/>
                </a:lnTo>
                <a:lnTo>
                  <a:pt x="1820" y="14046"/>
                </a:lnTo>
                <a:lnTo>
                  <a:pt x="1808" y="14028"/>
                </a:lnTo>
                <a:lnTo>
                  <a:pt x="3797" y="9224"/>
                </a:lnTo>
                <a:lnTo>
                  <a:pt x="3536" y="8975"/>
                </a:lnTo>
                <a:lnTo>
                  <a:pt x="3276" y="8724"/>
                </a:lnTo>
                <a:lnTo>
                  <a:pt x="3147" y="8599"/>
                </a:lnTo>
                <a:lnTo>
                  <a:pt x="3018" y="8473"/>
                </a:lnTo>
                <a:lnTo>
                  <a:pt x="2890" y="8346"/>
                </a:lnTo>
                <a:lnTo>
                  <a:pt x="2763" y="8219"/>
                </a:lnTo>
                <a:lnTo>
                  <a:pt x="2635" y="8092"/>
                </a:lnTo>
                <a:lnTo>
                  <a:pt x="2509" y="7963"/>
                </a:lnTo>
                <a:lnTo>
                  <a:pt x="2384" y="7835"/>
                </a:lnTo>
                <a:lnTo>
                  <a:pt x="2259" y="7706"/>
                </a:lnTo>
                <a:lnTo>
                  <a:pt x="2136" y="7576"/>
                </a:lnTo>
                <a:lnTo>
                  <a:pt x="2012" y="7445"/>
                </a:lnTo>
                <a:lnTo>
                  <a:pt x="1890" y="7315"/>
                </a:lnTo>
                <a:lnTo>
                  <a:pt x="1769" y="7182"/>
                </a:lnTo>
                <a:lnTo>
                  <a:pt x="1648" y="7049"/>
                </a:lnTo>
                <a:lnTo>
                  <a:pt x="1530" y="6916"/>
                </a:lnTo>
                <a:lnTo>
                  <a:pt x="1412" y="6781"/>
                </a:lnTo>
                <a:lnTo>
                  <a:pt x="1294" y="6647"/>
                </a:lnTo>
                <a:lnTo>
                  <a:pt x="1179" y="6510"/>
                </a:lnTo>
                <a:lnTo>
                  <a:pt x="1065" y="6373"/>
                </a:lnTo>
                <a:lnTo>
                  <a:pt x="952" y="6236"/>
                </a:lnTo>
                <a:lnTo>
                  <a:pt x="839" y="6096"/>
                </a:lnTo>
                <a:lnTo>
                  <a:pt x="729" y="5956"/>
                </a:lnTo>
                <a:lnTo>
                  <a:pt x="620" y="5815"/>
                </a:lnTo>
                <a:lnTo>
                  <a:pt x="513" y="5672"/>
                </a:lnTo>
                <a:lnTo>
                  <a:pt x="407" y="5530"/>
                </a:lnTo>
                <a:lnTo>
                  <a:pt x="303" y="5385"/>
                </a:lnTo>
                <a:lnTo>
                  <a:pt x="200" y="5239"/>
                </a:lnTo>
                <a:lnTo>
                  <a:pt x="99" y="5092"/>
                </a:lnTo>
                <a:lnTo>
                  <a:pt x="0" y="4944"/>
                </a:lnTo>
                <a:lnTo>
                  <a:pt x="4" y="4907"/>
                </a:lnTo>
                <a:lnTo>
                  <a:pt x="9" y="4872"/>
                </a:lnTo>
                <a:lnTo>
                  <a:pt x="15" y="4836"/>
                </a:lnTo>
                <a:lnTo>
                  <a:pt x="21" y="4800"/>
                </a:lnTo>
                <a:lnTo>
                  <a:pt x="29" y="4765"/>
                </a:lnTo>
                <a:lnTo>
                  <a:pt x="37" y="4729"/>
                </a:lnTo>
                <a:lnTo>
                  <a:pt x="46" y="4694"/>
                </a:lnTo>
                <a:lnTo>
                  <a:pt x="55" y="4660"/>
                </a:lnTo>
                <a:lnTo>
                  <a:pt x="65" y="4625"/>
                </a:lnTo>
                <a:lnTo>
                  <a:pt x="75" y="4590"/>
                </a:lnTo>
                <a:lnTo>
                  <a:pt x="87" y="4557"/>
                </a:lnTo>
                <a:lnTo>
                  <a:pt x="98" y="4522"/>
                </a:lnTo>
                <a:lnTo>
                  <a:pt x="123" y="4455"/>
                </a:lnTo>
                <a:lnTo>
                  <a:pt x="150" y="4388"/>
                </a:lnTo>
                <a:lnTo>
                  <a:pt x="178" y="4323"/>
                </a:lnTo>
                <a:lnTo>
                  <a:pt x="209" y="4258"/>
                </a:lnTo>
                <a:lnTo>
                  <a:pt x="241" y="4195"/>
                </a:lnTo>
                <a:lnTo>
                  <a:pt x="273" y="4132"/>
                </a:lnTo>
                <a:lnTo>
                  <a:pt x="308" y="4071"/>
                </a:lnTo>
                <a:lnTo>
                  <a:pt x="343" y="4011"/>
                </a:lnTo>
                <a:lnTo>
                  <a:pt x="378" y="3952"/>
                </a:lnTo>
                <a:lnTo>
                  <a:pt x="414" y="3895"/>
                </a:lnTo>
                <a:lnTo>
                  <a:pt x="421" y="3893"/>
                </a:lnTo>
                <a:lnTo>
                  <a:pt x="430" y="3893"/>
                </a:lnTo>
                <a:lnTo>
                  <a:pt x="442" y="3894"/>
                </a:lnTo>
                <a:lnTo>
                  <a:pt x="454" y="3897"/>
                </a:lnTo>
                <a:lnTo>
                  <a:pt x="482" y="3906"/>
                </a:lnTo>
                <a:lnTo>
                  <a:pt x="515" y="3919"/>
                </a:lnTo>
                <a:lnTo>
                  <a:pt x="553" y="3935"/>
                </a:lnTo>
                <a:lnTo>
                  <a:pt x="593" y="3955"/>
                </a:lnTo>
                <a:lnTo>
                  <a:pt x="633" y="3976"/>
                </a:lnTo>
                <a:lnTo>
                  <a:pt x="676" y="3998"/>
                </a:lnTo>
                <a:lnTo>
                  <a:pt x="719" y="4020"/>
                </a:lnTo>
                <a:lnTo>
                  <a:pt x="761" y="4040"/>
                </a:lnTo>
                <a:lnTo>
                  <a:pt x="801" y="4060"/>
                </a:lnTo>
                <a:lnTo>
                  <a:pt x="837" y="4077"/>
                </a:lnTo>
                <a:lnTo>
                  <a:pt x="855" y="4084"/>
                </a:lnTo>
                <a:lnTo>
                  <a:pt x="871" y="4090"/>
                </a:lnTo>
                <a:lnTo>
                  <a:pt x="885" y="4096"/>
                </a:lnTo>
                <a:lnTo>
                  <a:pt x="900" y="4100"/>
                </a:lnTo>
                <a:lnTo>
                  <a:pt x="912" y="4103"/>
                </a:lnTo>
                <a:lnTo>
                  <a:pt x="922" y="4104"/>
                </a:lnTo>
                <a:lnTo>
                  <a:pt x="931" y="4104"/>
                </a:lnTo>
                <a:lnTo>
                  <a:pt x="938" y="4102"/>
                </a:lnTo>
                <a:lnTo>
                  <a:pt x="972" y="4088"/>
                </a:lnTo>
                <a:lnTo>
                  <a:pt x="1002" y="4072"/>
                </a:lnTo>
                <a:lnTo>
                  <a:pt x="1025" y="4052"/>
                </a:lnTo>
                <a:lnTo>
                  <a:pt x="1045" y="4029"/>
                </a:lnTo>
                <a:lnTo>
                  <a:pt x="1061" y="4004"/>
                </a:lnTo>
                <a:lnTo>
                  <a:pt x="1074" y="3976"/>
                </a:lnTo>
                <a:lnTo>
                  <a:pt x="1083" y="3947"/>
                </a:lnTo>
                <a:lnTo>
                  <a:pt x="1090" y="3914"/>
                </a:lnTo>
                <a:lnTo>
                  <a:pt x="1095" y="3880"/>
                </a:lnTo>
                <a:lnTo>
                  <a:pt x="1097" y="3845"/>
                </a:lnTo>
                <a:lnTo>
                  <a:pt x="1099" y="3808"/>
                </a:lnTo>
                <a:lnTo>
                  <a:pt x="1099" y="3769"/>
                </a:lnTo>
                <a:lnTo>
                  <a:pt x="1097" y="3691"/>
                </a:lnTo>
                <a:lnTo>
                  <a:pt x="1095" y="3608"/>
                </a:lnTo>
                <a:lnTo>
                  <a:pt x="1096" y="3566"/>
                </a:lnTo>
                <a:lnTo>
                  <a:pt x="1097" y="3525"/>
                </a:lnTo>
                <a:lnTo>
                  <a:pt x="1099" y="3484"/>
                </a:lnTo>
                <a:lnTo>
                  <a:pt x="1105" y="3443"/>
                </a:lnTo>
                <a:lnTo>
                  <a:pt x="1112" y="3402"/>
                </a:lnTo>
                <a:lnTo>
                  <a:pt x="1122" y="3362"/>
                </a:lnTo>
                <a:lnTo>
                  <a:pt x="1134" y="3323"/>
                </a:lnTo>
                <a:lnTo>
                  <a:pt x="1150" y="3286"/>
                </a:lnTo>
                <a:lnTo>
                  <a:pt x="1171" y="3250"/>
                </a:lnTo>
                <a:lnTo>
                  <a:pt x="1194" y="3215"/>
                </a:lnTo>
                <a:lnTo>
                  <a:pt x="1223" y="3183"/>
                </a:lnTo>
                <a:lnTo>
                  <a:pt x="1258" y="3152"/>
                </a:lnTo>
                <a:lnTo>
                  <a:pt x="1296" y="3124"/>
                </a:lnTo>
                <a:lnTo>
                  <a:pt x="1341" y="3097"/>
                </a:lnTo>
                <a:lnTo>
                  <a:pt x="1392" y="3074"/>
                </a:lnTo>
                <a:lnTo>
                  <a:pt x="1449" y="3052"/>
                </a:lnTo>
                <a:lnTo>
                  <a:pt x="1471" y="3047"/>
                </a:lnTo>
                <a:lnTo>
                  <a:pt x="1491" y="3043"/>
                </a:lnTo>
                <a:lnTo>
                  <a:pt x="1513" y="3042"/>
                </a:lnTo>
                <a:lnTo>
                  <a:pt x="1536" y="3044"/>
                </a:lnTo>
                <a:lnTo>
                  <a:pt x="1560" y="3049"/>
                </a:lnTo>
                <a:lnTo>
                  <a:pt x="1589" y="3057"/>
                </a:lnTo>
                <a:lnTo>
                  <a:pt x="1620" y="3070"/>
                </a:lnTo>
                <a:lnTo>
                  <a:pt x="1654" y="3087"/>
                </a:lnTo>
                <a:lnTo>
                  <a:pt x="1694" y="3109"/>
                </a:lnTo>
                <a:lnTo>
                  <a:pt x="1738" y="3137"/>
                </a:lnTo>
                <a:lnTo>
                  <a:pt x="1789" y="3169"/>
                </a:lnTo>
                <a:lnTo>
                  <a:pt x="1845" y="3209"/>
                </a:lnTo>
                <a:lnTo>
                  <a:pt x="1908" y="3255"/>
                </a:lnTo>
                <a:lnTo>
                  <a:pt x="1980" y="3307"/>
                </a:lnTo>
                <a:lnTo>
                  <a:pt x="2059" y="3367"/>
                </a:lnTo>
                <a:lnTo>
                  <a:pt x="2147" y="3436"/>
                </a:lnTo>
                <a:lnTo>
                  <a:pt x="2352" y="3596"/>
                </a:lnTo>
                <a:lnTo>
                  <a:pt x="2599" y="3793"/>
                </a:lnTo>
                <a:lnTo>
                  <a:pt x="2893" y="4028"/>
                </a:lnTo>
                <a:lnTo>
                  <a:pt x="3239" y="4307"/>
                </a:lnTo>
                <a:lnTo>
                  <a:pt x="3643" y="4631"/>
                </a:lnTo>
                <a:lnTo>
                  <a:pt x="4109" y="5003"/>
                </a:lnTo>
                <a:lnTo>
                  <a:pt x="4642" y="5430"/>
                </a:lnTo>
                <a:lnTo>
                  <a:pt x="5246" y="5910"/>
                </a:lnTo>
                <a:lnTo>
                  <a:pt x="5328" y="5738"/>
                </a:lnTo>
                <a:lnTo>
                  <a:pt x="5453" y="5473"/>
                </a:lnTo>
                <a:lnTo>
                  <a:pt x="5618" y="5130"/>
                </a:lnTo>
                <a:lnTo>
                  <a:pt x="5813" y="4723"/>
                </a:lnTo>
                <a:lnTo>
                  <a:pt x="6035" y="4266"/>
                </a:lnTo>
                <a:lnTo>
                  <a:pt x="6273" y="3773"/>
                </a:lnTo>
                <a:lnTo>
                  <a:pt x="6525" y="3259"/>
                </a:lnTo>
                <a:lnTo>
                  <a:pt x="6782" y="2738"/>
                </a:lnTo>
                <a:lnTo>
                  <a:pt x="6911" y="2479"/>
                </a:lnTo>
                <a:lnTo>
                  <a:pt x="7038" y="2224"/>
                </a:lnTo>
                <a:lnTo>
                  <a:pt x="7164" y="1973"/>
                </a:lnTo>
                <a:lnTo>
                  <a:pt x="7287" y="1730"/>
                </a:lnTo>
                <a:lnTo>
                  <a:pt x="7407" y="1496"/>
                </a:lnTo>
                <a:lnTo>
                  <a:pt x="7521" y="1271"/>
                </a:lnTo>
                <a:lnTo>
                  <a:pt x="7631" y="1060"/>
                </a:lnTo>
                <a:lnTo>
                  <a:pt x="7735" y="862"/>
                </a:lnTo>
                <a:lnTo>
                  <a:pt x="7833" y="681"/>
                </a:lnTo>
                <a:lnTo>
                  <a:pt x="7923" y="516"/>
                </a:lnTo>
                <a:lnTo>
                  <a:pt x="8003" y="372"/>
                </a:lnTo>
                <a:lnTo>
                  <a:pt x="8076" y="248"/>
                </a:lnTo>
                <a:lnTo>
                  <a:pt x="8138" y="147"/>
                </a:lnTo>
                <a:lnTo>
                  <a:pt x="8189" y="72"/>
                </a:lnTo>
                <a:lnTo>
                  <a:pt x="8229" y="22"/>
                </a:lnTo>
                <a:lnTo>
                  <a:pt x="8256" y="1"/>
                </a:lnTo>
                <a:lnTo>
                  <a:pt x="8262" y="0"/>
                </a:lnTo>
                <a:lnTo>
                  <a:pt x="8273" y="0"/>
                </a:lnTo>
                <a:lnTo>
                  <a:pt x="8286" y="2"/>
                </a:lnTo>
                <a:lnTo>
                  <a:pt x="8303" y="4"/>
                </a:lnTo>
                <a:lnTo>
                  <a:pt x="8347" y="14"/>
                </a:lnTo>
                <a:lnTo>
                  <a:pt x="8403" y="26"/>
                </a:lnTo>
                <a:lnTo>
                  <a:pt x="8466" y="43"/>
                </a:lnTo>
                <a:lnTo>
                  <a:pt x="8538" y="65"/>
                </a:lnTo>
                <a:lnTo>
                  <a:pt x="8575" y="77"/>
                </a:lnTo>
                <a:lnTo>
                  <a:pt x="8614" y="90"/>
                </a:lnTo>
                <a:lnTo>
                  <a:pt x="8653" y="104"/>
                </a:lnTo>
                <a:lnTo>
                  <a:pt x="8693" y="120"/>
                </a:lnTo>
                <a:lnTo>
                  <a:pt x="8732" y="136"/>
                </a:lnTo>
                <a:lnTo>
                  <a:pt x="8772" y="153"/>
                </a:lnTo>
                <a:lnTo>
                  <a:pt x="8812" y="173"/>
                </a:lnTo>
                <a:lnTo>
                  <a:pt x="8851" y="191"/>
                </a:lnTo>
                <a:lnTo>
                  <a:pt x="8889" y="211"/>
                </a:lnTo>
                <a:lnTo>
                  <a:pt x="8926" y="233"/>
                </a:lnTo>
                <a:lnTo>
                  <a:pt x="8962" y="255"/>
                </a:lnTo>
                <a:lnTo>
                  <a:pt x="8996" y="279"/>
                </a:lnTo>
                <a:lnTo>
                  <a:pt x="9028" y="303"/>
                </a:lnTo>
                <a:lnTo>
                  <a:pt x="9058" y="328"/>
                </a:lnTo>
                <a:lnTo>
                  <a:pt x="9086" y="354"/>
                </a:lnTo>
                <a:lnTo>
                  <a:pt x="9112" y="381"/>
                </a:lnTo>
                <a:lnTo>
                  <a:pt x="9133" y="408"/>
                </a:lnTo>
                <a:lnTo>
                  <a:pt x="9153" y="438"/>
                </a:lnTo>
                <a:lnTo>
                  <a:pt x="9169" y="467"/>
                </a:lnTo>
                <a:lnTo>
                  <a:pt x="9181" y="498"/>
                </a:lnTo>
                <a:lnTo>
                  <a:pt x="9171" y="518"/>
                </a:lnTo>
                <a:lnTo>
                  <a:pt x="9161" y="540"/>
                </a:lnTo>
                <a:lnTo>
                  <a:pt x="9153" y="561"/>
                </a:lnTo>
                <a:lnTo>
                  <a:pt x="9147" y="583"/>
                </a:lnTo>
                <a:lnTo>
                  <a:pt x="9145" y="594"/>
                </a:lnTo>
                <a:lnTo>
                  <a:pt x="9142" y="605"/>
                </a:lnTo>
                <a:lnTo>
                  <a:pt x="9142" y="616"/>
                </a:lnTo>
                <a:lnTo>
                  <a:pt x="9142" y="628"/>
                </a:lnTo>
                <a:lnTo>
                  <a:pt x="9144" y="640"/>
                </a:lnTo>
                <a:lnTo>
                  <a:pt x="9146" y="652"/>
                </a:lnTo>
                <a:lnTo>
                  <a:pt x="9149" y="664"/>
                </a:lnTo>
                <a:lnTo>
                  <a:pt x="9154" y="678"/>
                </a:lnTo>
                <a:lnTo>
                  <a:pt x="9163" y="694"/>
                </a:lnTo>
                <a:lnTo>
                  <a:pt x="9173" y="709"/>
                </a:lnTo>
                <a:lnTo>
                  <a:pt x="9184" y="723"/>
                </a:lnTo>
                <a:lnTo>
                  <a:pt x="9197" y="737"/>
                </a:lnTo>
                <a:lnTo>
                  <a:pt x="9209" y="749"/>
                </a:lnTo>
                <a:lnTo>
                  <a:pt x="9223" y="760"/>
                </a:lnTo>
                <a:lnTo>
                  <a:pt x="9237" y="770"/>
                </a:lnTo>
                <a:lnTo>
                  <a:pt x="9252" y="781"/>
                </a:lnTo>
                <a:lnTo>
                  <a:pt x="9267" y="789"/>
                </a:lnTo>
                <a:lnTo>
                  <a:pt x="9283" y="797"/>
                </a:lnTo>
                <a:lnTo>
                  <a:pt x="9301" y="803"/>
                </a:lnTo>
                <a:lnTo>
                  <a:pt x="9318" y="809"/>
                </a:lnTo>
                <a:lnTo>
                  <a:pt x="9335" y="815"/>
                </a:lnTo>
                <a:lnTo>
                  <a:pt x="9354" y="819"/>
                </a:lnTo>
                <a:lnTo>
                  <a:pt x="9372" y="823"/>
                </a:lnTo>
                <a:lnTo>
                  <a:pt x="9391" y="825"/>
                </a:lnTo>
                <a:lnTo>
                  <a:pt x="9412" y="829"/>
                </a:lnTo>
                <a:lnTo>
                  <a:pt x="9431" y="830"/>
                </a:lnTo>
                <a:lnTo>
                  <a:pt x="9452" y="831"/>
                </a:lnTo>
                <a:lnTo>
                  <a:pt x="9472" y="831"/>
                </a:lnTo>
                <a:lnTo>
                  <a:pt x="9493" y="831"/>
                </a:lnTo>
                <a:lnTo>
                  <a:pt x="9515" y="830"/>
                </a:lnTo>
                <a:lnTo>
                  <a:pt x="9536" y="827"/>
                </a:lnTo>
                <a:lnTo>
                  <a:pt x="9558" y="825"/>
                </a:lnTo>
                <a:lnTo>
                  <a:pt x="9601" y="818"/>
                </a:lnTo>
                <a:lnTo>
                  <a:pt x="9645" y="810"/>
                </a:lnTo>
                <a:lnTo>
                  <a:pt x="9689" y="800"/>
                </a:lnTo>
                <a:lnTo>
                  <a:pt x="9733" y="788"/>
                </a:lnTo>
                <a:lnTo>
                  <a:pt x="9761" y="779"/>
                </a:lnTo>
                <a:lnTo>
                  <a:pt x="9787" y="770"/>
                </a:lnTo>
                <a:lnTo>
                  <a:pt x="9800" y="766"/>
                </a:lnTo>
                <a:lnTo>
                  <a:pt x="9813" y="764"/>
                </a:lnTo>
                <a:lnTo>
                  <a:pt x="9826" y="762"/>
                </a:lnTo>
                <a:lnTo>
                  <a:pt x="9839" y="761"/>
                </a:lnTo>
                <a:lnTo>
                  <a:pt x="9852" y="760"/>
                </a:lnTo>
                <a:lnTo>
                  <a:pt x="9866" y="761"/>
                </a:lnTo>
                <a:lnTo>
                  <a:pt x="9879" y="762"/>
                </a:lnTo>
                <a:lnTo>
                  <a:pt x="9893" y="765"/>
                </a:lnTo>
                <a:lnTo>
                  <a:pt x="9907" y="769"/>
                </a:lnTo>
                <a:lnTo>
                  <a:pt x="9924" y="773"/>
                </a:lnTo>
                <a:lnTo>
                  <a:pt x="9939" y="781"/>
                </a:lnTo>
                <a:lnTo>
                  <a:pt x="9956" y="788"/>
                </a:lnTo>
                <a:lnTo>
                  <a:pt x="9974" y="797"/>
                </a:lnTo>
                <a:lnTo>
                  <a:pt x="9992" y="808"/>
                </a:lnTo>
                <a:lnTo>
                  <a:pt x="10011" y="820"/>
                </a:lnTo>
                <a:lnTo>
                  <a:pt x="10032" y="834"/>
                </a:lnTo>
                <a:lnTo>
                  <a:pt x="10054" y="850"/>
                </a:lnTo>
                <a:lnTo>
                  <a:pt x="10077" y="867"/>
                </a:lnTo>
                <a:lnTo>
                  <a:pt x="10101" y="887"/>
                </a:lnTo>
                <a:lnTo>
                  <a:pt x="10128" y="908"/>
                </a:lnTo>
                <a:lnTo>
                  <a:pt x="10184" y="957"/>
                </a:lnTo>
                <a:lnTo>
                  <a:pt x="10247" y="1015"/>
                </a:lnTo>
                <a:lnTo>
                  <a:pt x="10317" y="1084"/>
                </a:lnTo>
                <a:lnTo>
                  <a:pt x="10396" y="1161"/>
                </a:lnTo>
                <a:lnTo>
                  <a:pt x="10397" y="1227"/>
                </a:lnTo>
                <a:lnTo>
                  <a:pt x="10382" y="1324"/>
                </a:lnTo>
                <a:lnTo>
                  <a:pt x="10352" y="1448"/>
                </a:lnTo>
                <a:lnTo>
                  <a:pt x="10309" y="1598"/>
                </a:lnTo>
                <a:lnTo>
                  <a:pt x="10253" y="1770"/>
                </a:lnTo>
                <a:lnTo>
                  <a:pt x="10186" y="1963"/>
                </a:lnTo>
                <a:lnTo>
                  <a:pt x="10107" y="2176"/>
                </a:lnTo>
                <a:lnTo>
                  <a:pt x="10020" y="2405"/>
                </a:lnTo>
                <a:lnTo>
                  <a:pt x="9924" y="2650"/>
                </a:lnTo>
                <a:lnTo>
                  <a:pt x="9820" y="2908"/>
                </a:lnTo>
                <a:lnTo>
                  <a:pt x="9710" y="3178"/>
                </a:lnTo>
                <a:lnTo>
                  <a:pt x="9593" y="3456"/>
                </a:lnTo>
                <a:lnTo>
                  <a:pt x="9473" y="3741"/>
                </a:lnTo>
                <a:lnTo>
                  <a:pt x="9349" y="4031"/>
                </a:lnTo>
                <a:lnTo>
                  <a:pt x="9222" y="4324"/>
                </a:lnTo>
                <a:lnTo>
                  <a:pt x="9095" y="4618"/>
                </a:lnTo>
                <a:lnTo>
                  <a:pt x="8967" y="4911"/>
                </a:lnTo>
                <a:lnTo>
                  <a:pt x="8840" y="5199"/>
                </a:lnTo>
                <a:lnTo>
                  <a:pt x="8713" y="5484"/>
                </a:lnTo>
                <a:lnTo>
                  <a:pt x="8590" y="5760"/>
                </a:lnTo>
                <a:lnTo>
                  <a:pt x="8355" y="6284"/>
                </a:lnTo>
                <a:lnTo>
                  <a:pt x="8144" y="6755"/>
                </a:lnTo>
                <a:lnTo>
                  <a:pt x="7963" y="7155"/>
                </a:lnTo>
                <a:lnTo>
                  <a:pt x="7822" y="7469"/>
                </a:lnTo>
                <a:lnTo>
                  <a:pt x="7769" y="7589"/>
                </a:lnTo>
                <a:lnTo>
                  <a:pt x="7728" y="7681"/>
                </a:lnTo>
                <a:lnTo>
                  <a:pt x="7701" y="7743"/>
                </a:lnTo>
                <a:lnTo>
                  <a:pt x="7690" y="7775"/>
                </a:lnTo>
                <a:lnTo>
                  <a:pt x="11611" y="1032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7152A6-1314-BE0B-7371-EBEA33633908}"/>
              </a:ext>
            </a:extLst>
          </p:cNvPr>
          <p:cNvGrpSpPr/>
          <p:nvPr/>
        </p:nvGrpSpPr>
        <p:grpSpPr>
          <a:xfrm>
            <a:off x="4762500" y="4931052"/>
            <a:ext cx="2667000" cy="1301899"/>
            <a:chOff x="4484906" y="5180142"/>
            <a:chExt cx="2667000" cy="1301899"/>
          </a:xfrm>
        </p:grpSpPr>
        <p:sp>
          <p:nvSpPr>
            <p:cNvPr id="2205703" name="Rectangle 7"/>
            <p:cNvSpPr>
              <a:spLocks noChangeArrowheads="1"/>
            </p:cNvSpPr>
            <p:nvPr/>
          </p:nvSpPr>
          <p:spPr bwMode="auto">
            <a:xfrm>
              <a:off x="4484906" y="5180142"/>
              <a:ext cx="2667000" cy="11304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873125" eaLnBrk="0" hangingPunct="0">
                <a:lnSpc>
                  <a:spcPct val="90000"/>
                </a:lnSpc>
              </a:pPr>
              <a:r>
                <a:rPr lang="en-US" sz="2000" dirty="0"/>
                <a:t>Allows use of concept  modelling in non-typical situations</a:t>
              </a:r>
            </a:p>
          </p:txBody>
        </p:sp>
        <p:sp>
          <p:nvSpPr>
            <p:cNvPr id="2205707" name="Freeform 11"/>
            <p:cNvSpPr>
              <a:spLocks/>
            </p:cNvSpPr>
            <p:nvPr/>
          </p:nvSpPr>
          <p:spPr bwMode="auto">
            <a:xfrm>
              <a:off x="6555800" y="6024841"/>
              <a:ext cx="368300" cy="457200"/>
            </a:xfrm>
            <a:custGeom>
              <a:avLst/>
              <a:gdLst>
                <a:gd name="T0" fmla="*/ 2147483647 w 139"/>
                <a:gd name="T1" fmla="*/ 2147483647 h 172"/>
                <a:gd name="T2" fmla="*/ 0 w 139"/>
                <a:gd name="T3" fmla="*/ 2147483647 h 172"/>
                <a:gd name="T4" fmla="*/ 2147483647 w 139"/>
                <a:gd name="T5" fmla="*/ 2147483647 h 172"/>
                <a:gd name="T6" fmla="*/ 2147483647 w 139"/>
                <a:gd name="T7" fmla="*/ 2147483647 h 172"/>
                <a:gd name="T8" fmla="*/ 2147483647 w 139"/>
                <a:gd name="T9" fmla="*/ 0 h 172"/>
                <a:gd name="T10" fmla="*/ 2147483647 w 139"/>
                <a:gd name="T11" fmla="*/ 2147483647 h 172"/>
                <a:gd name="T12" fmla="*/ 2147483647 w 139"/>
                <a:gd name="T13" fmla="*/ 2147483647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72">
                  <a:moveTo>
                    <a:pt x="16" y="80"/>
                  </a:moveTo>
                  <a:lnTo>
                    <a:pt x="0" y="126"/>
                  </a:lnTo>
                  <a:lnTo>
                    <a:pt x="53" y="171"/>
                  </a:lnTo>
                  <a:lnTo>
                    <a:pt x="138" y="20"/>
                  </a:lnTo>
                  <a:lnTo>
                    <a:pt x="138" y="0"/>
                  </a:lnTo>
                  <a:lnTo>
                    <a:pt x="44" y="127"/>
                  </a:lnTo>
                  <a:lnTo>
                    <a:pt x="16" y="80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1 – Start with a conversation</a:t>
            </a:r>
          </a:p>
        </p:txBody>
      </p:sp>
      <p:sp>
        <p:nvSpPr>
          <p:cNvPr id="2205716" name="AutoShape 20"/>
          <p:cNvSpPr>
            <a:spLocks noChangeArrowheads="1"/>
          </p:cNvSpPr>
          <p:nvPr/>
        </p:nvSpPr>
        <p:spPr bwMode="auto">
          <a:xfrm flipH="1">
            <a:off x="8866320" y="4217033"/>
            <a:ext cx="2666998" cy="1130450"/>
          </a:xfrm>
          <a:prstGeom prst="wedgeRoundRectCallout">
            <a:avLst>
              <a:gd name="adj1" fmla="val -38574"/>
              <a:gd name="adj2" fmla="val 6988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buClrTx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you can,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don</a:t>
            </a:r>
            <a:r>
              <a:rPr lang="fr-FR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 even call it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modelling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Free Lecture Clip Art with No Background - ClipartKey">
            <a:extLst>
              <a:ext uri="{FF2B5EF4-FFF2-40B4-BE49-F238E27FC236}">
                <a16:creationId xmlns:a16="http://schemas.microsoft.com/office/drawing/2014/main" id="{71742388-30B0-2296-20F6-A8CDB751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70724" y="1168402"/>
            <a:ext cx="2170606" cy="27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Just Do It: The secret story behind the world's most recognizable slogan |  by Dimitrios Kales | Medium">
            <a:extLst>
              <a:ext uri="{FF2B5EF4-FFF2-40B4-BE49-F238E27FC236}">
                <a16:creationId xmlns:a16="http://schemas.microsoft.com/office/drawing/2014/main" id="{3A86E6E2-9C28-0939-4DA0-F82847BC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820" y="5596804"/>
            <a:ext cx="2377691" cy="10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0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0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5698" grpId="0" animBg="1"/>
      <p:bldP spid="2205701" grpId="0"/>
      <p:bldP spid="2205706" grpId="0" animBg="1"/>
      <p:bldP spid="22057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020" y="4969749"/>
            <a:ext cx="3160637" cy="16411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Painful but useful learning 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607" y="2508723"/>
            <a:ext cx="2545543" cy="351772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079" y="1426568"/>
            <a:ext cx="4087290" cy="188644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791916" y="795764"/>
            <a:ext cx="4856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assignment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angal" panose="02040503050203030202" pitchFamily="18" charset="0"/>
              </a:rPr>
              <a:t>–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facilitating a Concept Modelling session for a railway’s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 &amp; Structures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775235" y="3778748"/>
            <a:ext cx="42917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began by explaining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modelling...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entity is a uniquely identifiable person, place, thing, event, ...”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 idea!!!</a:t>
            </a:r>
            <a:b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"I can't stand you IT guys!"</a:t>
            </a:r>
          </a:p>
        </p:txBody>
      </p:sp>
    </p:spTree>
    <p:extLst>
      <p:ext uri="{BB962C8B-B14F-4D97-AF65-F5344CB8AC3E}">
        <p14:creationId xmlns:p14="http://schemas.microsoft.com/office/powerpoint/2010/main" val="8768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begins with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128" y="750630"/>
            <a:ext cx="71086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“Why don’t you learn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language?” 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“Fair point!”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Brainstormed over 200 terms – 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Track, Structure, Line, Siding, </a:t>
            </a:r>
            <a:r>
              <a:rPr kumimoji="0" lang="en-CA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Mileboard</a:t>
            </a: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Segment, Sector, Route, 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Oh-oh...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“Now what?”  An idea!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this “a thing, a fact about a thing, or other stuff?”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Here’s a Project Management example…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71" y="2585838"/>
            <a:ext cx="2891767" cy="3772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93" y="2736474"/>
            <a:ext cx="3088562" cy="376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348" y="2911441"/>
            <a:ext cx="2901229" cy="37604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052EFE-4DE4-CE42-9A45-DD229F687631}"/>
              </a:ext>
            </a:extLst>
          </p:cNvPr>
          <p:cNvSpPr/>
          <p:nvPr/>
        </p:nvSpPr>
        <p:spPr>
          <a:xfrm>
            <a:off x="9585674" y="3597984"/>
            <a:ext cx="23840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 &amp; Structures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 VERY happy with the 40 entity concept model </a:t>
            </a: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built.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68519-99DB-5282-3A0F-B1616AA91210}"/>
              </a:ext>
            </a:extLst>
          </p:cNvPr>
          <p:cNvGrpSpPr/>
          <p:nvPr/>
        </p:nvGrpSpPr>
        <p:grpSpPr>
          <a:xfrm>
            <a:off x="2242878" y="2680608"/>
            <a:ext cx="2226626" cy="1745844"/>
            <a:chOff x="2242878" y="2680608"/>
            <a:chExt cx="2226626" cy="17458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2E2622-3F6F-EB5F-3E6C-4FE26BCE4E0D}"/>
                </a:ext>
              </a:extLst>
            </p:cNvPr>
            <p:cNvSpPr txBox="1"/>
            <p:nvPr/>
          </p:nvSpPr>
          <p:spPr>
            <a:xfrm>
              <a:off x="3395006" y="2680608"/>
              <a:ext cx="107449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A thing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E4866A-3B85-4EA9-E9A5-20631E6F9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E11235-C75B-2138-2E44-B28F83D5CA09}"/>
              </a:ext>
            </a:extLst>
          </p:cNvPr>
          <p:cNvGrpSpPr/>
          <p:nvPr/>
        </p:nvGrpSpPr>
        <p:grpSpPr>
          <a:xfrm>
            <a:off x="2131152" y="3598999"/>
            <a:ext cx="3634502" cy="1745844"/>
            <a:chOff x="2242878" y="2680608"/>
            <a:chExt cx="3634502" cy="17458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5E93D0-0280-B08E-3EE2-3395C4A1B0C4}"/>
                </a:ext>
              </a:extLst>
            </p:cNvPr>
            <p:cNvSpPr txBox="1"/>
            <p:nvPr/>
          </p:nvSpPr>
          <p:spPr>
            <a:xfrm>
              <a:off x="3395006" y="2680608"/>
              <a:ext cx="248237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a fact about a thing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06F24D-4E52-0F53-E2ED-A9F56D8D42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299028-1976-E17A-65A7-AF4ADD9A0413}"/>
              </a:ext>
            </a:extLst>
          </p:cNvPr>
          <p:cNvGrpSpPr/>
          <p:nvPr/>
        </p:nvGrpSpPr>
        <p:grpSpPr>
          <a:xfrm>
            <a:off x="2558157" y="4076869"/>
            <a:ext cx="2681967" cy="1745844"/>
            <a:chOff x="2242878" y="2680608"/>
            <a:chExt cx="2681967" cy="17458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7E3A2B-31E7-32A3-6C29-F95ABE3E03C5}"/>
                </a:ext>
              </a:extLst>
            </p:cNvPr>
            <p:cNvSpPr txBox="1"/>
            <p:nvPr/>
          </p:nvSpPr>
          <p:spPr>
            <a:xfrm>
              <a:off x="3395006" y="2680608"/>
              <a:ext cx="152983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"other stuff"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E795F7-66AE-4463-8CF8-016A8D769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7BD60-010F-9D01-1A48-7078C77C9011}"/>
              </a:ext>
            </a:extLst>
          </p:cNvPr>
          <p:cNvGrpSpPr/>
          <p:nvPr/>
        </p:nvGrpSpPr>
        <p:grpSpPr>
          <a:xfrm>
            <a:off x="7611550" y="3035577"/>
            <a:ext cx="2917913" cy="1468029"/>
            <a:chOff x="2242878" y="2958423"/>
            <a:chExt cx="2917913" cy="14680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41263-81B8-0AFB-B6F7-A546CEC7C711}"/>
                </a:ext>
              </a:extLst>
            </p:cNvPr>
            <p:cNvSpPr txBox="1"/>
            <p:nvPr/>
          </p:nvSpPr>
          <p:spPr>
            <a:xfrm>
              <a:off x="4086293" y="2958423"/>
              <a:ext cx="107449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Things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AFEE15-5467-CC18-367B-3E475DEDA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351846"/>
              <a:ext cx="1843415" cy="10746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842FF0-5947-5607-3DF2-D37AFA33743C}"/>
              </a:ext>
            </a:extLst>
          </p:cNvPr>
          <p:cNvGrpSpPr/>
          <p:nvPr/>
        </p:nvGrpSpPr>
        <p:grpSpPr>
          <a:xfrm>
            <a:off x="7997669" y="4810883"/>
            <a:ext cx="2346803" cy="949227"/>
            <a:chOff x="2242878" y="4426452"/>
            <a:chExt cx="2346803" cy="9492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7DAA59-5DEC-15D4-E99B-57600008014B}"/>
                </a:ext>
              </a:extLst>
            </p:cNvPr>
            <p:cNvSpPr txBox="1"/>
            <p:nvPr/>
          </p:nvSpPr>
          <p:spPr>
            <a:xfrm>
              <a:off x="3700174" y="4975569"/>
              <a:ext cx="889507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Facts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CFD8DA-BFC3-6D84-5D8C-1FF41A08C2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2878" y="4426452"/>
              <a:ext cx="1517241" cy="5339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80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</a:rPr>
              <a:t>Or, start with one-on-one interviews</a:t>
            </a:r>
            <a:endParaRPr lang="en-US" dirty="0">
              <a:latin typeface="Arial" charset="0"/>
              <a:cs typeface="+mj-cs"/>
            </a:endParaRPr>
          </a:p>
        </p:txBody>
      </p:sp>
      <p:sp>
        <p:nvSpPr>
          <p:cNvPr id="1865732" name="Rectangle 4"/>
          <p:cNvSpPr>
            <a:spLocks noChangeArrowheads="1"/>
          </p:cNvSpPr>
          <p:nvPr/>
        </p:nvSpPr>
        <p:spPr bwMode="auto">
          <a:xfrm>
            <a:off x="885238" y="704850"/>
            <a:ext cx="8641669" cy="392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charset="0"/>
              <a:buAutoNum type="arabicParenR"/>
              <a:defRPr/>
            </a:pPr>
            <a:r>
              <a:rPr lang="en-US" sz="2000" dirty="0">
                <a:solidFill>
                  <a:srgbClr val="000000"/>
                </a:solidFill>
              </a:rPr>
              <a:t>Interview business representatives about their area: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mandate and activities, </a:t>
            </a:r>
            <a:r>
              <a:rPr lang="en-CA" sz="2000" dirty="0">
                <a:solidFill>
                  <a:srgbClr val="000000"/>
                </a:solidFill>
              </a:rPr>
              <a:t>goals and objectives, issues and opportunities, </a:t>
            </a:r>
            <a:br>
              <a:rPr lang="en-CA" sz="2000" dirty="0">
                <a:solidFill>
                  <a:srgbClr val="000000"/>
                </a:solidFill>
              </a:rPr>
            </a:br>
            <a:r>
              <a:rPr lang="en-CA" sz="2000" dirty="0">
                <a:solidFill>
                  <a:srgbClr val="000000"/>
                </a:solidFill>
              </a:rPr>
              <a:t>needs and wants, likes and dislikes, etc.…</a:t>
            </a:r>
          </a:p>
          <a:p>
            <a:pPr marL="457200" indent="-14288">
              <a:spcBef>
                <a:spcPts val="600"/>
              </a:spcBef>
              <a:defRPr/>
            </a:pPr>
            <a:r>
              <a:rPr lang="en-CA" sz="2000" dirty="0">
                <a:solidFill>
                  <a:srgbClr val="FF0000"/>
                </a:solidFill>
              </a:rPr>
              <a:t>Nod sympathetically, but ignore it all (almost!)  </a:t>
            </a:r>
          </a:p>
          <a:p>
            <a:pPr marL="457200" indent="-14288">
              <a:spcBef>
                <a:spcPts val="600"/>
              </a:spcBef>
              <a:defRPr/>
            </a:pPr>
            <a:r>
              <a:rPr lang="en-CA" sz="2000" dirty="0">
                <a:solidFill>
                  <a:srgbClr val="000000"/>
                </a:solidFill>
              </a:rPr>
              <a:t>Instead, capture “</a:t>
            </a:r>
            <a:r>
              <a:rPr lang="en-CA" altLang="ja-JP" sz="2000" dirty="0">
                <a:solidFill>
                  <a:srgbClr val="000000"/>
                </a:solidFill>
              </a:rPr>
              <a:t>terms</a:t>
            </a:r>
            <a:r>
              <a:rPr lang="en-CA" sz="2000" dirty="0">
                <a:solidFill>
                  <a:srgbClr val="000000"/>
                </a:solidFill>
              </a:rPr>
              <a:t>”</a:t>
            </a:r>
            <a:r>
              <a:rPr lang="en-CA" altLang="ja-JP" sz="2000" dirty="0">
                <a:solidFill>
                  <a:srgbClr val="000000"/>
                </a:solidFill>
              </a:rPr>
              <a:t> – anything that goes by a name.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CA" sz="2000" dirty="0">
                <a:solidFill>
                  <a:srgbClr val="000000"/>
                </a:solidFill>
              </a:rPr>
              <a:t>Later, write each term on a large Post-it</a:t>
            </a:r>
          </a:p>
          <a:p>
            <a:pPr marL="457200" indent="-457200">
              <a:spcBef>
                <a:spcPct val="20000"/>
              </a:spcBef>
              <a:buFont typeface="Wingdings" charset="0"/>
              <a:buAutoNum type="arabicParenR" startAt="2"/>
              <a:defRPr/>
            </a:pPr>
            <a:r>
              <a:rPr lang="en-CA" sz="2000" dirty="0">
                <a:solidFill>
                  <a:srgbClr val="000000"/>
                </a:solidFill>
              </a:rPr>
              <a:t>In a facilitated session, participants sort terms into categories: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Things (entities, but don’t use the term</a:t>
            </a:r>
            <a:r>
              <a:rPr lang="is-IS" sz="2000" dirty="0">
                <a:solidFill>
                  <a:srgbClr val="000000"/>
                </a:solidFill>
                <a:cs typeface="Arial" charset="0"/>
              </a:rPr>
              <a:t>… yet)</a:t>
            </a:r>
            <a:endParaRPr lang="en-CA" sz="2000" dirty="0">
              <a:solidFill>
                <a:srgbClr val="000000"/>
              </a:solidFill>
              <a:cs typeface="Arial" charset="0"/>
            </a:endParaRP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Facts about things (add new “thing” if it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's</a:t>
            </a:r>
            <a:r>
              <a:rPr lang="en-CA" sz="2000" dirty="0">
                <a:solidFill>
                  <a:srgbClr val="000000"/>
                </a:solidFill>
                <a:cs typeface="Arial" charset="0"/>
              </a:rPr>
              <a:t> not there already)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“Other stuff”</a:t>
            </a:r>
            <a:endParaRPr lang="en-CA" sz="20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endParaRPr lang="en-CA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8083" y="4174318"/>
            <a:ext cx="4622189" cy="2388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0662" lvl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CA" dirty="0">
                <a:solidFill>
                  <a:srgbClr val="000000"/>
                </a:solidFill>
                <a:cs typeface="Arial" charset="0"/>
              </a:rPr>
              <a:t>“Other stuff” includes: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Metrics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Organisations, departments, jobs, roles, … 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Processes, functions, activities, tasks,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Systems, tools, equipment, mechanisms,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Reports, forms, screens, queries,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Other – too vague, only one instance, </a:t>
            </a:r>
            <a:br>
              <a:rPr lang="en-CA" sz="1600" dirty="0">
                <a:solidFill>
                  <a:srgbClr val="000000"/>
                </a:solidFill>
                <a:cs typeface="Arial" charset="0"/>
              </a:rPr>
            </a:br>
            <a:r>
              <a:rPr lang="en-CA" sz="1600" dirty="0">
                <a:solidFill>
                  <a:srgbClr val="000000"/>
                </a:solidFill>
                <a:cs typeface="Arial" charset="0"/>
              </a:rPr>
              <a:t>a “fact of life,” not a thing we track,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1104" y="4277979"/>
            <a:ext cx="365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As needed, introduce criteria to be a</a:t>
            </a:r>
            <a:r>
              <a:rPr lang="ja-JP" alt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>
                <a:solidFill>
                  <a:srgbClr val="000000"/>
                </a:solidFill>
              </a:rPr>
              <a:t>thing</a:t>
            </a:r>
            <a:r>
              <a:rPr lang="ja-JP" altLang="en-US" sz="2000" dirty="0">
                <a:solidFill>
                  <a:srgbClr val="000000"/>
                </a:solidFill>
              </a:rPr>
              <a:t>”</a:t>
            </a:r>
            <a:r>
              <a:rPr lang="en-US" altLang="ja-JP" sz="2000" dirty="0">
                <a:solidFill>
                  <a:srgbClr val="000000"/>
                </a:solidFill>
              </a:rPr>
              <a:t> (an entity)</a:t>
            </a:r>
            <a:endParaRPr lang="en-CA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5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65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65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65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65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65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65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65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01952C-6CBE-264C-8B43-4C868F24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Or, start with an email (or other)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8272B-CBEA-CE41-B56D-5B57707808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74942" y="747620"/>
            <a:ext cx="10515600" cy="2135430"/>
          </a:xfrm>
        </p:spPr>
        <p:txBody>
          <a:bodyPr>
            <a:noAutofit/>
          </a:bodyPr>
          <a:lstStyle/>
          <a:p>
            <a:r>
              <a:rPr lang="en-CA" sz="2400" i="1" dirty="0"/>
              <a:t>Virtual</a:t>
            </a:r>
            <a:r>
              <a:rPr lang="en-CA" sz="2400" dirty="0"/>
              <a:t> first, </a:t>
            </a:r>
            <a:r>
              <a:rPr lang="en-CA" sz="2400" i="1" dirty="0"/>
              <a:t>in-person</a:t>
            </a:r>
            <a:r>
              <a:rPr lang="en-CA" sz="2400" dirty="0"/>
              <a:t> later</a:t>
            </a:r>
          </a:p>
          <a:p>
            <a:r>
              <a:rPr lang="en-CA" sz="2400" dirty="0"/>
              <a:t>Via email, we gave a </a:t>
            </a:r>
            <a:r>
              <a:rPr lang="en-CA" sz="2400" dirty="0">
                <a:solidFill>
                  <a:prstClr val="black"/>
                </a:solidFill>
              </a:rPr>
              <a:t>"homework assignment" </a:t>
            </a:r>
            <a:endParaRPr lang="en-CA" sz="2400" dirty="0"/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Please spend ~10 minutes listing terms you use daily. </a:t>
            </a:r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Please identify information you need but can't get, or don't trust</a:t>
            </a:r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No right or wrong – goal is familiarity with your terminology</a:t>
            </a:r>
          </a:p>
          <a:p>
            <a:r>
              <a:rPr lang="en-CA" sz="2400" dirty="0"/>
              <a:t>The actual text of our email…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92664B-B03E-F341-A8FF-533E2B845A2B}"/>
              </a:ext>
            </a:extLst>
          </p:cNvPr>
          <p:cNvSpPr txBox="1">
            <a:spLocks/>
          </p:cNvSpPr>
          <p:nvPr/>
        </p:nvSpPr>
        <p:spPr>
          <a:xfrm>
            <a:off x="383271" y="3302598"/>
            <a:ext cx="11525444" cy="355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25" indent="-311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9188" indent="-385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1800" dirty="0"/>
              <a:t>Before the session, it would be very helpful if everyone could do two things:</a:t>
            </a:r>
          </a:p>
          <a:p>
            <a:r>
              <a:rPr lang="en-CA" sz="1800" dirty="0"/>
              <a:t>Spend up to 10 minutes or so listing any terms that come to mind that you use on a frequent basis. Each item in your list could be the name of some thing you need to track, a fact about a thing, a spreadsheet, a report, a metric, a system, a database, or anything else that comes to mind. I’m hoping everyone can list thirty or forty things. There is no “right or wrong” – this helps me learn the language and provides clues to what the most critical terms might be. </a:t>
            </a:r>
          </a:p>
          <a:p>
            <a:r>
              <a:rPr lang="en-CA" sz="1800" dirty="0"/>
              <a:t>Think of one to three examples of information you’d like to be able to get, but either you can’t, or you’re not sure how accurate it is. For instance, at a US university last week, a Vice-Provost said she would like to know “How many non-resident, tenure-track Faculty do we have.” Of course, this means agreeing what is meant by “Faculty,” “tenure-track,” and “non-resident.” (I've done a LOT of work in higher education and can promise you there is not agreement on what those terms mean.)</a:t>
            </a:r>
          </a:p>
          <a:p>
            <a:pPr marL="0" indent="0">
              <a:buNone/>
            </a:pPr>
            <a:r>
              <a:rPr lang="en-CA" sz="1800" dirty="0"/>
              <a:t>That’s the whole point of our sessions next week.  :-) </a:t>
            </a:r>
            <a:br>
              <a:rPr lang="en-CA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65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17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2020" id="{079322EE-D30C-7A43-B80C-6C1206295771}" vid="{4938BE91-AE36-6D45-87A4-5C0FA81055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98148</TotalTime>
  <Words>4161</Words>
  <Application>Microsoft Macintosh PowerPoint</Application>
  <PresentationFormat>Widescreen</PresentationFormat>
  <Paragraphs>428</Paragraphs>
  <Slides>36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arial</vt:lpstr>
      <vt:lpstr>Calibri</vt:lpstr>
      <vt:lpstr>Times New Roman</vt:lpstr>
      <vt:lpstr>Wingdings</vt:lpstr>
      <vt:lpstr>Wingdings 2</vt:lpstr>
      <vt:lpstr>Pres2020</vt:lpstr>
      <vt:lpstr>Document</vt:lpstr>
      <vt:lpstr>Clip</vt:lpstr>
      <vt:lpstr>Concept Modelling with Normal People –  Five Key Lessons From 45 Years of Modelling  Adept Events Data Warehousing &amp; Business Intelligence Summit 24 March 2026 in Utrecht NL  Alec Sharp Senior Consultant Clariteq Systems Consulting Ltd. West Vancouver, BC, Canada asharp@clariteq.com www.clariteq.com  </vt:lpstr>
      <vt:lpstr>Alec's background…</vt:lpstr>
      <vt:lpstr>Clariteq – small, husband &amp; wife company, global clients</vt:lpstr>
      <vt:lpstr>What we'll cover…</vt:lpstr>
      <vt:lpstr>1 – Start with a conversation</vt:lpstr>
      <vt:lpstr>Painful but useful learning experience</vt:lpstr>
      <vt:lpstr>It all begins with language</vt:lpstr>
      <vt:lpstr>Or, start with one-on-one interviews</vt:lpstr>
      <vt:lpstr>Or, start with an email (or other) survey</vt:lpstr>
      <vt:lpstr>Some had little to say, others had lots</vt:lpstr>
      <vt:lpstr>All were useful</vt:lpstr>
      <vt:lpstr>At the first session - "Here are the 'things' you mentioned"</vt:lpstr>
      <vt:lpstr>2 -– Use the distinction between the "what" and the "who &amp; how"</vt:lpstr>
      <vt:lpstr>Essence and Accident?</vt:lpstr>
      <vt:lpstr>“All models are wrong, but some are useful.”</vt:lpstr>
      <vt:lpstr>"What" - a Process Scope Model</vt:lpstr>
      <vt:lpstr>"What" – a Concept Model</vt:lpstr>
      <vt:lpstr>Use a Concept Model to demonstrate what's possible</vt:lpstr>
      <vt:lpstr>3 – Patience is a virtue</vt:lpstr>
      <vt:lpstr>Entity definition - start by opening minds</vt:lpstr>
      <vt:lpstr>Starting an Entity definition</vt:lpstr>
      <vt:lpstr>Starting an Entity definition</vt:lpstr>
      <vt:lpstr>Defining the Entity "Employee" – "Worker"</vt:lpstr>
      <vt:lpstr>A real example - specifics first, generalisation later </vt:lpstr>
      <vt:lpstr>4) The Principle of Constructive Ignorance</vt:lpstr>
      <vt:lpstr>5) Graphical design principles matter</vt:lpstr>
      <vt:lpstr>Cognitive psychology of diagramming - a process example</vt:lpstr>
      <vt:lpstr>Don't conceal sequence and dependency</vt:lpstr>
      <vt:lpstr>For data models, always draw top-down by dependency</vt:lpstr>
      <vt:lpstr>Top-down by dependency</vt:lpstr>
      <vt:lpstr>Top-down by dependency</vt:lpstr>
      <vt:lpstr>What works for Dimensional Models doesn't for E-R Models</vt:lpstr>
      <vt:lpstr>Graphic guidelines – the “no dead crows” principle</vt:lpstr>
      <vt:lpstr>In summary – don't forget the four Ds of Concept Modelling</vt:lpstr>
      <vt:lpstr>What we covered</vt:lpstr>
      <vt:lpstr>Thank you – stay in touch!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Alec Sharp</dc:creator>
  <cp:keywords/>
  <dc:description/>
  <cp:lastModifiedBy>Alec Sharp</cp:lastModifiedBy>
  <cp:revision>861</cp:revision>
  <cp:lastPrinted>2026-03-16T00:45:47Z</cp:lastPrinted>
  <dcterms:created xsi:type="dcterms:W3CDTF">2020-06-04T06:08:07Z</dcterms:created>
  <dcterms:modified xsi:type="dcterms:W3CDTF">2026-03-16T00:58:01Z</dcterms:modified>
  <cp:category/>
</cp:coreProperties>
</file>