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9" r:id="rId2"/>
    <p:sldId id="263" r:id="rId3"/>
    <p:sldId id="289" r:id="rId4"/>
    <p:sldId id="297" r:id="rId5"/>
    <p:sldId id="300" r:id="rId6"/>
    <p:sldId id="261" r:id="rId7"/>
    <p:sldId id="262" r:id="rId8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9525" cap="flat">
              <a:solidFill>
                <a:srgbClr val="1D481B"/>
              </a:solidFill>
              <a:prstDash val="solid"/>
              <a:round/>
            </a:ln>
          </a:left>
          <a:right>
            <a:ln w="9525" cap="flat">
              <a:solidFill>
                <a:srgbClr val="1D481B"/>
              </a:solidFill>
              <a:prstDash val="solid"/>
              <a:round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3"/>
              </a:solidFill>
              <a:prstDash val="solid"/>
              <a:round/>
            </a:ln>
          </a:top>
          <a:bottom>
            <a:ln w="9525" cap="flat">
              <a:solidFill>
                <a:srgbClr val="1D481B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9525" cap="flat">
              <a:solidFill>
                <a:srgbClr val="1D481B"/>
              </a:solidFill>
              <a:prstDash val="solid"/>
              <a:round/>
            </a:ln>
          </a:top>
          <a:bottom>
            <a:ln w="9525" cap="flat">
              <a:solidFill>
                <a:srgbClr val="1D481B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FFCAD2"/>
          </a:solidFill>
        </a:fill>
      </a:tcStyle>
    </a:wholeTbl>
    <a:band2H>
      <a:tcTxStyle/>
      <a:tcStyle>
        <a:tcBdr/>
        <a:fill>
          <a:solidFill>
            <a:srgbClr val="FFE6EA"/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CBCECB"/>
          </a:solidFill>
        </a:fill>
      </a:tcStyle>
    </a:wholeTbl>
    <a:band2H>
      <a:tcTxStyle/>
      <a:tcStyle>
        <a:tcBdr/>
        <a:fill>
          <a:solidFill>
            <a:srgbClr val="E7E8E7"/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wholeTbl>
    <a:band2H>
      <a:tcTxStyle/>
      <a:tcStyle>
        <a:tcBdr/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firstCol>
    <a:la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50" d="100"/>
          <a:sy n="150" d="100"/>
        </p:scale>
        <p:origin x="274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9-03-10T16:46:06.456" idx="2">
    <p:pos x="10" y="10"/>
    <p:text/>
    <p:extLst>
      <p:ext uri="{C676402C-5697-4E1C-873F-D02D1690AC5C}">
        <p15:threadingInfo xmlns:p15="http://schemas.microsoft.com/office/powerpoint/2012/main" timeZoneBias="-6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83375" cy="37592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nl-NL"/>
              <a:t>Adept Events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131B6-F597-4B76-B1EE-5A621906EE50}" type="slidenum">
              <a:rPr lang="nl-NL" smtClean="0"/>
              <a:pPr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4514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nl-NL"/>
              <a:t>Adept Events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131B6-F597-4B76-B1EE-5A621906EE50}" type="slidenum">
              <a:rPr lang="nl-NL" smtClean="0"/>
              <a:pPr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8651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1597819"/>
            <a:ext cx="7772400" cy="110252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1" cy="102155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180034"/>
            <a:ext cx="7772401" cy="112514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200150"/>
            <a:ext cx="4038600" cy="339447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4040188" cy="47982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21"/>
          </p:nvPr>
        </p:nvSpPr>
        <p:spPr>
          <a:xfrm>
            <a:off x="4645026" y="1151334"/>
            <a:ext cx="4041776" cy="47982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1" y="204786"/>
            <a:ext cx="3008314" cy="8715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half" idx="21"/>
          </p:nvPr>
        </p:nvSpPr>
        <p:spPr>
          <a:xfrm>
            <a:off x="457200" y="1076326"/>
            <a:ext cx="3008315" cy="3518297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21"/>
          </p:nvPr>
        </p:nvSpPr>
        <p:spPr>
          <a:xfrm>
            <a:off x="1792288" y="459581"/>
            <a:ext cx="5486401" cy="30861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8176" y="4780032"/>
            <a:ext cx="258624" cy="24830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1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iplatform.nl/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comments" Target="../comments/commen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4.jpe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12" Type="http://schemas.openxmlformats.org/officeDocument/2006/relationships/hyperlink" Target="http://www.biplatform.nl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3.jpeg"/><Relationship Id="rId5" Type="http://schemas.microsoft.com/office/2007/relationships/hdphoto" Target="../media/hdphoto1.wdp"/><Relationship Id="rId10" Type="http://schemas.openxmlformats.org/officeDocument/2006/relationships/image" Target="../media/image22.jpeg"/><Relationship Id="rId4" Type="http://schemas.openxmlformats.org/officeDocument/2006/relationships/image" Target="../media/image18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mailto:seminars@adeptevents.nl" TargetMode="External"/><Relationship Id="rId7" Type="http://schemas.microsoft.com/office/2007/relationships/hdphoto" Target="../media/hdphoto3.wdp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microsoft.com/office/2007/relationships/hdphoto" Target="../media/hdphoto5.wdp"/><Relationship Id="rId5" Type="http://schemas.openxmlformats.org/officeDocument/2006/relationships/image" Target="../media/image26.png"/><Relationship Id="rId10" Type="http://schemas.openxmlformats.org/officeDocument/2006/relationships/image" Target="../media/image29.png"/><Relationship Id="rId4" Type="http://schemas.openxmlformats.org/officeDocument/2006/relationships/image" Target="../media/image25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el 1"/>
          <p:cNvSpPr txBox="1">
            <a:spLocks noGrp="1"/>
          </p:cNvSpPr>
          <p:nvPr>
            <p:ph type="ctrTitle"/>
          </p:nvPr>
        </p:nvSpPr>
        <p:spPr>
          <a:xfrm>
            <a:off x="1657350" y="1169267"/>
            <a:ext cx="5829300" cy="1102521"/>
          </a:xfrm>
          <a:prstGeom prst="rect">
            <a:avLst/>
          </a:prstGeom>
        </p:spPr>
        <p:txBody>
          <a:bodyPr/>
          <a:lstStyle>
            <a:lvl1pPr>
              <a:defRPr sz="5400">
                <a:ln w="18415" cap="flat"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  <a:prstDash val="solid"/>
                  <a:round/>
                </a:ln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t>DW&amp;BI Summit</a:t>
            </a:r>
          </a:p>
        </p:txBody>
      </p:sp>
      <p:sp>
        <p:nvSpPr>
          <p:cNvPr id="164" name="Ondertitel 2"/>
          <p:cNvSpPr txBox="1">
            <a:spLocks noGrp="1"/>
          </p:cNvSpPr>
          <p:nvPr>
            <p:ph type="subTitle" sz="quarter" idx="1"/>
          </p:nvPr>
        </p:nvSpPr>
        <p:spPr>
          <a:xfrm>
            <a:off x="1866907" y="2088626"/>
            <a:ext cx="5238584" cy="1566175"/>
          </a:xfrm>
          <a:prstGeom prst="rect">
            <a:avLst/>
          </a:prstGeom>
          <a:gradFill>
            <a:gsLst>
              <a:gs pos="0">
                <a:srgbClr val="BC004B"/>
              </a:gs>
              <a:gs pos="80000">
                <a:srgbClr val="F70063"/>
              </a:gs>
              <a:gs pos="100000">
                <a:srgbClr val="F80063"/>
              </a:gs>
            </a:gsLst>
            <a:lin ang="16200000"/>
          </a:gradFill>
        </p:spPr>
        <p:txBody>
          <a:bodyPr/>
          <a:lstStyle/>
          <a:p>
            <a:pPr defTabSz="886968">
              <a:lnSpc>
                <a:spcPct val="80000"/>
              </a:lnSpc>
              <a:spcBef>
                <a:spcPts val="300"/>
              </a:spcBef>
              <a:defRPr sz="1455"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36957" dist="36957" dir="2700000" rotWithShape="0">
                    <a:srgbClr val="000000">
                      <a:alpha val="43137"/>
                    </a:srgbClr>
                  </a:outerShdw>
                </a:effectLst>
                <a:latin typeface="Cambria"/>
                <a:ea typeface="Cambria"/>
                <a:cs typeface="Cambria"/>
                <a:sym typeface="Cambria"/>
              </a:defRPr>
            </a:pPr>
            <a:endParaRPr dirty="0"/>
          </a:p>
          <a:p>
            <a:pPr defTabSz="886968">
              <a:lnSpc>
                <a:spcPct val="80000"/>
              </a:lnSpc>
              <a:spcBef>
                <a:spcPts val="400"/>
              </a:spcBef>
              <a:defRPr sz="1746"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36957" dist="36957" dir="2700000" rotWithShape="0">
                    <a:srgbClr val="000000">
                      <a:alpha val="43137"/>
                    </a:srgbClr>
                  </a:outerShdw>
                </a:effectLst>
                <a:latin typeface="Cambria"/>
                <a:ea typeface="Cambria"/>
                <a:cs typeface="Cambria"/>
                <a:sym typeface="Cambria"/>
              </a:defRPr>
            </a:pPr>
            <a:r>
              <a:rPr lang="nl-NL" dirty="0" err="1"/>
              <a:t>March</a:t>
            </a:r>
            <a:r>
              <a:rPr dirty="0"/>
              <a:t> 2</a:t>
            </a:r>
            <a:r>
              <a:rPr lang="nl-NL" dirty="0"/>
              <a:t>4</a:t>
            </a:r>
            <a:r>
              <a:rPr dirty="0"/>
              <a:t>, 202</a:t>
            </a:r>
            <a:r>
              <a:rPr lang="nl-NL" dirty="0"/>
              <a:t>6</a:t>
            </a:r>
            <a:endParaRPr sz="1455" dirty="0"/>
          </a:p>
          <a:p>
            <a:pPr defTabSz="886968">
              <a:lnSpc>
                <a:spcPct val="80000"/>
              </a:lnSpc>
              <a:spcBef>
                <a:spcPts val="300"/>
              </a:spcBef>
              <a:defRPr sz="1455"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36957" dist="36957" dir="2700000" rotWithShape="0">
                    <a:srgbClr val="000000">
                      <a:alpha val="43137"/>
                    </a:srgbClr>
                  </a:outerShdw>
                </a:effectLst>
                <a:latin typeface="Cambria"/>
                <a:ea typeface="Cambria"/>
                <a:cs typeface="Cambria"/>
                <a:sym typeface="Cambria"/>
              </a:defRPr>
            </a:pPr>
            <a:endParaRPr sz="1455" dirty="0"/>
          </a:p>
          <a:p>
            <a:pPr defTabSz="886968">
              <a:lnSpc>
                <a:spcPct val="80000"/>
              </a:lnSpc>
              <a:spcBef>
                <a:spcPts val="300"/>
              </a:spcBef>
              <a:defRPr sz="1261"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36957" dist="36957" dir="2700000" rotWithShape="0">
                    <a:srgbClr val="000000">
                      <a:alpha val="43137"/>
                    </a:srgbClr>
                  </a:outerShdw>
                </a:effectLst>
                <a:latin typeface="Cambria"/>
                <a:ea typeface="Cambria"/>
                <a:cs typeface="Cambria"/>
                <a:sym typeface="Cambria"/>
              </a:defRPr>
            </a:pPr>
            <a:r>
              <a:rPr lang="nl-NL" dirty="0" err="1"/>
              <a:t>www.dwbisummit.com</a:t>
            </a:r>
            <a:r>
              <a:rPr lang="nl-NL" dirty="0"/>
              <a:t> | </a:t>
            </a:r>
            <a:r>
              <a:rPr dirty="0"/>
              <a:t>@AdeptEventsNL | #dwbisummit</a:t>
            </a:r>
            <a:endParaRPr sz="2716" dirty="0"/>
          </a:p>
        </p:txBody>
      </p:sp>
      <p:pic>
        <p:nvPicPr>
          <p:cNvPr id="165" name="Van_Aerle_Wouter_portret_sq200.jpg" descr="Van_Aerle_Wouter_portret_sq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456" y="177366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66" name="Terlouw_Linda_portret_sq2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9922" y="177366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67" name="Etzel_Winfried20231128_sq20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7788" y="167387"/>
            <a:ext cx="1101086" cy="110108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68" name="Reis_Joe_sq_w200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105" y="3974233"/>
            <a:ext cx="1099554" cy="109955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69" name="Afbeelding 13" descr="Afbeelding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0936" y="3973838"/>
            <a:ext cx="1097910" cy="109790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70" name="Afbeelding 25" descr="Afbeelding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1785" y="154904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71" name="Kraaij_Suzanne_sq_200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1291" y="3982692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72" name="DeGraaff_Victor_portret_sq200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6260" y="3973838"/>
            <a:ext cx="1099949" cy="109994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2" name="Van_Aerle_Wouter_portret_sq200.jpg" descr="Van_Aerle_Wouter_portret_sq200.jpg">
            <a:extLst>
              <a:ext uri="{FF2B5EF4-FFF2-40B4-BE49-F238E27FC236}">
                <a16:creationId xmlns:a16="http://schemas.microsoft.com/office/drawing/2014/main" id="{B8A68DAC-35C0-CC06-C34C-CDE7F41EA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565" y="3982692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3" name="DeGraaff_Victor_portret_sq200.jpg">
            <a:extLst>
              <a:ext uri="{FF2B5EF4-FFF2-40B4-BE49-F238E27FC236}">
                <a16:creationId xmlns:a16="http://schemas.microsoft.com/office/drawing/2014/main" id="{79FCC449-AC00-C91F-C2AE-CF0CE74839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6588" y="156373"/>
            <a:ext cx="1099949" cy="109994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3"/>
          <p:cNvSpPr/>
          <p:nvPr/>
        </p:nvSpPr>
        <p:spPr>
          <a:xfrm>
            <a:off x="6084168" y="1203598"/>
            <a:ext cx="3059832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n>
                <a:solidFill>
                  <a:schemeClr val="accent5"/>
                </a:solidFill>
              </a:ln>
            </a:endParaRPr>
          </a:p>
        </p:txBody>
      </p:sp>
      <p:sp>
        <p:nvSpPr>
          <p:cNvPr id="8" name="Rechthoek 7"/>
          <p:cNvSpPr/>
          <p:nvPr/>
        </p:nvSpPr>
        <p:spPr>
          <a:xfrm>
            <a:off x="0" y="1203598"/>
            <a:ext cx="5940152" cy="374441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0" y="-20538"/>
            <a:ext cx="9144000" cy="73808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nl-NL" sz="3200" b="1" dirty="0"/>
              <a:t>WHO WE ARE</a:t>
            </a:r>
          </a:p>
        </p:txBody>
      </p:sp>
      <p:pic>
        <p:nvPicPr>
          <p:cNvPr id="2050" name="Picture 2" descr="C:\Users\Lisette\Dropbox\Array Media\Fotomateriaal\Adept sprekers\DWBI Summit 2017\DWBI2017 dag1 (179)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528" r="22118" b="662"/>
          <a:stretch/>
        </p:blipFill>
        <p:spPr bwMode="auto">
          <a:xfrm>
            <a:off x="6227907" y="2265343"/>
            <a:ext cx="2726919" cy="2682671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47" y="1733917"/>
            <a:ext cx="2197926" cy="399342"/>
          </a:xfrm>
          <a:prstGeom prst="rect">
            <a:avLst/>
          </a:prstGeom>
        </p:spPr>
      </p:pic>
      <p:pic>
        <p:nvPicPr>
          <p:cNvPr id="19" name="Afbeelding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355726"/>
            <a:ext cx="2268268" cy="324942"/>
          </a:xfrm>
          <a:prstGeom prst="rect">
            <a:avLst/>
          </a:prstGeom>
        </p:spPr>
      </p:pic>
      <p:pic>
        <p:nvPicPr>
          <p:cNvPr id="2" name="Afbeelding 1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8" y="3358357"/>
            <a:ext cx="2268262" cy="231886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183" y="3763784"/>
            <a:ext cx="2083245" cy="407872"/>
          </a:xfrm>
          <a:prstGeom prst="rect">
            <a:avLst/>
          </a:prstGeom>
        </p:spPr>
      </p:pic>
      <p:sp>
        <p:nvSpPr>
          <p:cNvPr id="3" name="Tekstvak 2"/>
          <p:cNvSpPr txBox="1"/>
          <p:nvPr/>
        </p:nvSpPr>
        <p:spPr>
          <a:xfrm>
            <a:off x="6237569" y="1426880"/>
            <a:ext cx="272691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b="1" dirty="0">
                <a:latin typeface="+mj-lt"/>
              </a:rPr>
              <a:t>Werner Schoots</a:t>
            </a:r>
            <a:endParaRPr lang="nl-NL" dirty="0">
              <a:latin typeface="+mj-lt"/>
            </a:endParaRPr>
          </a:p>
          <a:p>
            <a:pPr algn="ctr">
              <a:lnSpc>
                <a:spcPct val="150000"/>
              </a:lnSpc>
            </a:pPr>
            <a:r>
              <a:rPr lang="nl-NL" dirty="0" err="1">
                <a:latin typeface="+mj-lt"/>
              </a:rPr>
              <a:t>Founder</a:t>
            </a:r>
            <a:r>
              <a:rPr lang="nl-NL" dirty="0">
                <a:latin typeface="+mj-lt"/>
              </a:rPr>
              <a:t> Adept Events</a:t>
            </a:r>
          </a:p>
        </p:txBody>
      </p:sp>
    </p:spTree>
    <p:extLst>
      <p:ext uri="{BB962C8B-B14F-4D97-AF65-F5344CB8AC3E}">
        <p14:creationId xmlns:p14="http://schemas.microsoft.com/office/powerpoint/2010/main" val="1017825779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2"/>
          <p:cNvSpPr/>
          <p:nvPr/>
        </p:nvSpPr>
        <p:spPr>
          <a:xfrm>
            <a:off x="0" y="1"/>
            <a:ext cx="9144000" cy="6995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0" y="1080848"/>
            <a:ext cx="9144000" cy="389074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 err="1">
                <a:solidFill>
                  <a:schemeClr val="tx1"/>
                </a:solidFill>
                <a:latin typeface="+mj-lt"/>
              </a:rPr>
              <a:t>Launched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 in 2008 as online spin-off </a:t>
            </a:r>
            <a:r>
              <a:rPr lang="nl-NL" sz="1600" dirty="0" err="1">
                <a:solidFill>
                  <a:schemeClr val="tx1"/>
                </a:solidFill>
                <a:latin typeface="+mj-lt"/>
              </a:rPr>
              <a:t>from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 Database Magazine (DB/M)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  <a:latin typeface="+mj-lt"/>
              </a:rPr>
              <a:t>Topics: Business Intelligence, Data </a:t>
            </a:r>
            <a:r>
              <a:rPr lang="nl-NL" sz="1600" dirty="0" err="1">
                <a:solidFill>
                  <a:schemeClr val="tx1"/>
                </a:solidFill>
                <a:latin typeface="+mj-lt"/>
              </a:rPr>
              <a:t>Warehousing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, Analytics, Data Management</a:t>
            </a:r>
          </a:p>
          <a:p>
            <a:pPr lvl="1">
              <a:lnSpc>
                <a:spcPct val="150000"/>
              </a:lnSpc>
            </a:pPr>
            <a:r>
              <a:rPr lang="nl-NL" sz="1600" i="1" dirty="0">
                <a:solidFill>
                  <a:schemeClr val="tx1"/>
                </a:solidFill>
                <a:latin typeface="+mj-lt"/>
              </a:rPr>
              <a:t>	News 		Job board		</a:t>
            </a:r>
            <a:r>
              <a:rPr lang="nl-NL" sz="1600" i="1" dirty="0" err="1">
                <a:solidFill>
                  <a:schemeClr val="tx1"/>
                </a:solidFill>
                <a:latin typeface="+mj-lt"/>
              </a:rPr>
              <a:t>Selected</a:t>
            </a:r>
            <a:r>
              <a:rPr lang="nl-NL" sz="1600" i="1" dirty="0">
                <a:solidFill>
                  <a:schemeClr val="tx1"/>
                </a:solidFill>
                <a:latin typeface="+mj-lt"/>
              </a:rPr>
              <a:t> Whitepapers		Events</a:t>
            </a:r>
          </a:p>
          <a:p>
            <a:pPr lvl="1">
              <a:lnSpc>
                <a:spcPct val="150000"/>
              </a:lnSpc>
            </a:pPr>
            <a:r>
              <a:rPr lang="nl-NL" sz="1600" i="1" dirty="0">
                <a:solidFill>
                  <a:schemeClr val="tx1"/>
                </a:solidFill>
                <a:latin typeface="+mj-lt"/>
              </a:rPr>
              <a:t>	</a:t>
            </a:r>
            <a:r>
              <a:rPr lang="nl-NL" sz="1600" i="1" dirty="0" err="1">
                <a:solidFill>
                  <a:schemeClr val="tx1"/>
                </a:solidFill>
                <a:latin typeface="+mj-lt"/>
              </a:rPr>
              <a:t>Articles</a:t>
            </a:r>
            <a:r>
              <a:rPr lang="nl-NL" sz="1600" i="1" dirty="0">
                <a:solidFill>
                  <a:schemeClr val="tx1"/>
                </a:solidFill>
                <a:latin typeface="+mj-lt"/>
              </a:rPr>
              <a:t> 		Blogs		Video interviews		Cases</a:t>
            </a:r>
            <a:endParaRPr lang="nl-NL" sz="1600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nl-NL" sz="8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>
              <a:lnSpc>
                <a:spcPct val="150000"/>
              </a:lnSpc>
            </a:pPr>
            <a:endParaRPr lang="nl-NL" sz="400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nl-NL" sz="4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  <a:latin typeface="+mj-lt"/>
              </a:rPr>
              <a:t>We </a:t>
            </a:r>
            <a:r>
              <a:rPr lang="nl-NL" sz="1600" dirty="0" err="1">
                <a:solidFill>
                  <a:schemeClr val="tx1"/>
                </a:solidFill>
                <a:latin typeface="+mj-lt"/>
              </a:rPr>
              <a:t>welcome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nl-NL" sz="1600" dirty="0" err="1">
                <a:solidFill>
                  <a:schemeClr val="tx1"/>
                </a:solidFill>
                <a:latin typeface="+mj-lt"/>
              </a:rPr>
              <a:t>your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 input: </a:t>
            </a:r>
            <a:r>
              <a:rPr lang="nl-NL" sz="1600" u="sng" dirty="0">
                <a:solidFill>
                  <a:srgbClr val="FF0000"/>
                </a:solidFill>
                <a:latin typeface="+mj-lt"/>
              </a:rPr>
              <a:t>redactie@biplatform.nl</a:t>
            </a:r>
            <a:endParaRPr lang="nl-NL" sz="900" u="sng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nl-NL" sz="400" u="sng" dirty="0">
                <a:solidFill>
                  <a:srgbClr val="FF0000"/>
                </a:solidFill>
                <a:latin typeface="Candara" panose="020E0502030303020204" pitchFamily="34" charset="0"/>
              </a:rPr>
              <a:t> </a:t>
            </a:r>
            <a:r>
              <a:rPr lang="nl-NL" sz="1400" b="1" dirty="0">
                <a:solidFill>
                  <a:schemeClr val="tx1"/>
                </a:solidFill>
              </a:rPr>
              <a:t>		</a:t>
            </a:r>
          </a:p>
          <a:p>
            <a:pPr defTabSz="457189">
              <a:lnSpc>
                <a:spcPct val="150000"/>
              </a:lnSpc>
            </a:pPr>
            <a:r>
              <a:rPr lang="nl-NL" sz="1400" b="1" dirty="0">
                <a:solidFill>
                  <a:schemeClr val="tx1"/>
                </a:solidFill>
                <a:ea typeface="Karla" pitchFamily="2" charset="0"/>
              </a:rPr>
              <a:t>		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www.biplatform.nl &amp;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weekly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newsletter</a:t>
            </a:r>
            <a:endParaRPr lang="nl-NL" sz="1400" b="1" dirty="0">
              <a:solidFill>
                <a:sysClr val="windowText" lastClr="000000"/>
              </a:solidFill>
              <a:ea typeface="Karla" pitchFamily="2" charset="0"/>
            </a:endParaRPr>
          </a:p>
          <a:p>
            <a:pPr defTabSz="457189">
              <a:lnSpc>
                <a:spcPct val="150000"/>
              </a:lnSpc>
            </a:pP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		@BIplatform on X.com &amp; YouTube</a:t>
            </a:r>
          </a:p>
          <a:p>
            <a:pPr defTabSz="457189">
              <a:lnSpc>
                <a:spcPct val="150000"/>
              </a:lnSpc>
            </a:pP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		Download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the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BI-Platform App</a:t>
            </a:r>
          </a:p>
          <a:p>
            <a:pPr defTabSz="457189">
              <a:lnSpc>
                <a:spcPct val="150000"/>
              </a:lnSpc>
            </a:pP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		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Join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our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LinkedIn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Discussion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Group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11" y="3795886"/>
            <a:ext cx="199361" cy="182216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63" y="3798355"/>
            <a:ext cx="199267" cy="177277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46" y="4412477"/>
            <a:ext cx="162090" cy="16201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63" y="4391377"/>
            <a:ext cx="199270" cy="204216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78018"/>
            <a:ext cx="246907" cy="220439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11" y="4100064"/>
            <a:ext cx="194934" cy="176349"/>
          </a:xfrm>
          <a:prstGeom prst="rect">
            <a:avLst/>
          </a:prstGeom>
        </p:spPr>
      </p:pic>
      <p:pic>
        <p:nvPicPr>
          <p:cNvPr id="4098" name="Picture 2" descr="C:\Users\Lisette\Dropbox\Array Media\Fotomateriaal\Algemeen herbruikbaar\biplatform-app-fot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44" y="3387010"/>
            <a:ext cx="2469977" cy="1568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Linkedin rondure Free Icon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99" y="4735988"/>
            <a:ext cx="170946" cy="17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edc-nlamnt01\LisetteS$\Lisette\Personal\Adept - DWBI\BI-Platform2015_fc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5486"/>
            <a:ext cx="3008811" cy="34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0" y="1080850"/>
            <a:ext cx="9144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930561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hthoek 2"/>
          <p:cNvSpPr/>
          <p:nvPr/>
        </p:nvSpPr>
        <p:spPr>
          <a:xfrm>
            <a:off x="0" y="1131590"/>
            <a:ext cx="9144000" cy="4011912"/>
          </a:xfrm>
          <a:prstGeom prst="rect">
            <a:avLst/>
          </a:prstGeom>
          <a:solidFill>
            <a:schemeClr val="accent4">
              <a:hueOff val="-17943750"/>
              <a:satOff val="-100000"/>
              <a:lumOff val="8745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134" name="Titel 1"/>
          <p:cNvSpPr txBox="1">
            <a:spLocks noGrp="1"/>
          </p:cNvSpPr>
          <p:nvPr>
            <p:ph type="title"/>
          </p:nvPr>
        </p:nvSpPr>
        <p:spPr>
          <a:xfrm>
            <a:off x="0" y="195486"/>
            <a:ext cx="9144000" cy="648074"/>
          </a:xfrm>
          <a:prstGeom prst="rect">
            <a:avLst/>
          </a:prstGeom>
          <a:solidFill>
            <a:schemeClr val="accent4">
              <a:hueOff val="-17943750"/>
              <a:satOff val="-100000"/>
              <a:lumOff val="87450"/>
            </a:schemeClr>
          </a:solidFill>
        </p:spPr>
        <p:txBody>
          <a:bodyPr/>
          <a:lstStyle>
            <a:lvl1pPr>
              <a:defRPr sz="3200" b="1"/>
            </a:lvl1pPr>
          </a:lstStyle>
          <a:p>
            <a:r>
              <a:t>SEMINARS</a:t>
            </a:r>
          </a:p>
        </p:txBody>
      </p:sp>
      <p:graphicFrame>
        <p:nvGraphicFramePr>
          <p:cNvPr id="135" name="Tijdelijke aanduiding voor inhoud 4"/>
          <p:cNvGraphicFramePr/>
          <p:nvPr>
            <p:extLst>
              <p:ext uri="{D42A27DB-BD31-4B8C-83A1-F6EECF244321}">
                <p14:modId xmlns:p14="http://schemas.microsoft.com/office/powerpoint/2010/main" val="2047515287"/>
              </p:ext>
            </p:extLst>
          </p:nvPr>
        </p:nvGraphicFramePr>
        <p:xfrm>
          <a:off x="16685" y="776806"/>
          <a:ext cx="8453469" cy="4171209"/>
        </p:xfrm>
        <a:graphic>
          <a:graphicData uri="http://schemas.openxmlformats.org/drawingml/2006/table">
            <a:tbl>
              <a:tblPr firstRow="1"/>
              <a:tblGrid>
                <a:gridCol w="1484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8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367">
                <a:tc gridSpan="2"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i="1" dirty="0">
                          <a:solidFill>
                            <a:schemeClr val="accent4">
                              <a:hueOff val="-17943750"/>
                              <a:satOff val="-100000"/>
                              <a:lumOff val="87450"/>
                            </a:schemeClr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All seminars and workshops are </a:t>
                      </a:r>
                      <a:r>
                        <a:rPr sz="1200" b="1" i="1" dirty="0" err="1">
                          <a:solidFill>
                            <a:schemeClr val="accent4">
                              <a:hueOff val="-17943750"/>
                              <a:satOff val="-100000"/>
                              <a:lumOff val="87450"/>
                            </a:schemeClr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organised</a:t>
                      </a:r>
                      <a:r>
                        <a:rPr sz="1200" b="1" i="1" dirty="0">
                          <a:solidFill>
                            <a:schemeClr val="accent4">
                              <a:hueOff val="-17943750"/>
                              <a:satOff val="-100000"/>
                              <a:lumOff val="87450"/>
                            </a:schemeClr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twice a year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>
                      <a:noFill/>
                      <a:miter lim="400000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BQ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54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Alec Sharp</a:t>
                      </a:r>
                    </a:p>
                  </a:txBody>
                  <a:tcPr marL="45720" marR="45720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Business-oriented Data Modelling Masterclass
Working with Business Processes Masterclass
Concept Modelling for Business Analysts</a:t>
                      </a:r>
                      <a:endParaRPr lang="nl-NL" sz="120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62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Rick van der Lans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Ontwerpen van </a:t>
                      </a:r>
                      <a:r>
                        <a:rPr sz="120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een</a:t>
                      </a: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sz="120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Nieuwe</a:t>
                      </a: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Data </a:t>
                      </a:r>
                      <a:r>
                        <a:rPr sz="120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Architectuur</a:t>
                      </a:r>
                      <a:endParaRPr sz="120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00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Mathias Vercauteren</a:t>
                      </a:r>
                      <a:endParaRPr sz="120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>
                          <a:latin typeface="Cambria"/>
                          <a:ea typeface="Cambria"/>
                          <a:cs typeface="Cambria"/>
                          <a:sym typeface="Cambria"/>
                        </a:defRPr>
                      </a:pP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Data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Governance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Sprint</a:t>
                      </a:r>
                    </a:p>
                    <a:p>
                      <a:pPr algn="l">
                        <a:defRPr>
                          <a:latin typeface="Cambria"/>
                          <a:ea typeface="Cambria"/>
                          <a:cs typeface="Cambria"/>
                          <a:sym typeface="Cambria"/>
                        </a:defRPr>
                      </a:pP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AI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Governance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,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Responsible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AI and Data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Governance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–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Connecting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the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Dots</a:t>
                      </a:r>
                      <a:endParaRPr lang="nl-NL" sz="12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mbria"/>
                        <a:ea typeface="Cambria"/>
                        <a:sym typeface="Calibri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44790800"/>
                  </a:ext>
                </a:extLst>
              </a:tr>
              <a:tr h="51697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Chris Bradley</a:t>
                      </a:r>
                      <a:r>
                        <a:rPr lang="nl-NL"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/ Winfried </a:t>
                      </a:r>
                      <a:r>
                        <a:rPr lang="nl-NL" sz="120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Etzel</a:t>
                      </a:r>
                      <a:endParaRPr sz="120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Data Management Fundamentals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96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Lawrence Corr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Agile Data Warehouse Design &amp; Dimensional Modeling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68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Christian Gijsels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Generatieve AI in Business Analyse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8245807"/>
                  </a:ext>
                </a:extLst>
              </a:tr>
              <a:tr h="32268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Juha Korpela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Data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Mesh</a:t>
                      </a: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–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Modeling</a:t>
                      </a: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Data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Products</a:t>
                      </a: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and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Domains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9185514"/>
                  </a:ext>
                </a:extLst>
              </a:tr>
              <a:tr h="32268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Thomas Gijsels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AI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Agents</a:t>
                      </a: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in de Praktijk – Van Concept tot Implementatie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8334775"/>
                  </a:ext>
                </a:extLst>
              </a:tr>
              <a:tr h="32268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i="1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Multiple speakers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i="1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Data Warehousing &amp; BI Summit – Yearly conference in March/April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/>
          <p:cNvSpPr txBox="1"/>
          <p:nvPr/>
        </p:nvSpPr>
        <p:spPr>
          <a:xfrm>
            <a:off x="-1" y="1204173"/>
            <a:ext cx="9144001" cy="3616375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NL" sz="900" dirty="0">
                <a:latin typeface="+mj-lt"/>
              </a:rPr>
              <a:t> </a:t>
            </a:r>
          </a:p>
          <a:p>
            <a:pPr algn="ctr"/>
            <a:r>
              <a:rPr lang="nl-NL" b="1" dirty="0" err="1">
                <a:latin typeface="+mj-lt"/>
              </a:rPr>
              <a:t>All</a:t>
            </a:r>
            <a:r>
              <a:rPr lang="nl-NL" b="1" dirty="0">
                <a:latin typeface="+mj-lt"/>
              </a:rPr>
              <a:t> seminars and workshops </a:t>
            </a:r>
            <a:r>
              <a:rPr lang="nl-NL" b="1" dirty="0" err="1">
                <a:latin typeface="+mj-lt"/>
              </a:rPr>
              <a:t>can</a:t>
            </a:r>
            <a:r>
              <a:rPr lang="nl-NL" b="1" dirty="0">
                <a:latin typeface="+mj-lt"/>
              </a:rPr>
              <a:t> </a:t>
            </a:r>
            <a:r>
              <a:rPr lang="nl-NL" b="1" dirty="0" err="1">
                <a:latin typeface="+mj-lt"/>
              </a:rPr>
              <a:t>be</a:t>
            </a:r>
            <a:r>
              <a:rPr lang="nl-NL" b="1" dirty="0">
                <a:latin typeface="+mj-lt"/>
              </a:rPr>
              <a:t> </a:t>
            </a:r>
            <a:r>
              <a:rPr lang="nl-NL" b="1" dirty="0" err="1">
                <a:latin typeface="+mj-lt"/>
              </a:rPr>
              <a:t>organized</a:t>
            </a:r>
            <a:r>
              <a:rPr lang="nl-NL" b="1" dirty="0">
                <a:latin typeface="+mj-lt"/>
              </a:rPr>
              <a:t> in-company.</a:t>
            </a:r>
          </a:p>
          <a:p>
            <a:pPr algn="ctr"/>
            <a:r>
              <a:rPr lang="nl-NL" dirty="0" err="1">
                <a:latin typeface="+mj-lt"/>
              </a:rPr>
              <a:t>With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local</a:t>
            </a:r>
            <a:r>
              <a:rPr lang="nl-NL" dirty="0">
                <a:latin typeface="+mj-lt"/>
              </a:rPr>
              <a:t> speakers </a:t>
            </a:r>
            <a:r>
              <a:rPr lang="nl-NL" dirty="0" err="1">
                <a:latin typeface="+mj-lt"/>
              </a:rPr>
              <a:t>and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international</a:t>
            </a:r>
            <a:r>
              <a:rPr lang="nl-NL" dirty="0">
                <a:latin typeface="+mj-lt"/>
              </a:rPr>
              <a:t> speakers!</a:t>
            </a:r>
          </a:p>
          <a:p>
            <a:pPr algn="ctr"/>
            <a:endParaRPr lang="nl-NL" dirty="0">
              <a:latin typeface="+mj-lt"/>
            </a:endParaRPr>
          </a:p>
          <a:p>
            <a:pPr algn="ctr"/>
            <a:endParaRPr lang="nl-NL" dirty="0">
              <a:latin typeface="+mj-lt"/>
            </a:endParaRPr>
          </a:p>
          <a:p>
            <a:pPr algn="ctr"/>
            <a:endParaRPr lang="nl-NL" dirty="0">
              <a:latin typeface="+mj-lt"/>
            </a:endParaRPr>
          </a:p>
          <a:p>
            <a:pPr algn="ctr"/>
            <a:endParaRPr lang="nl-NL" dirty="0">
              <a:latin typeface="+mj-lt"/>
            </a:endParaRPr>
          </a:p>
          <a:p>
            <a:pPr algn="ctr"/>
            <a:endParaRPr lang="nl-NL" dirty="0">
              <a:latin typeface="+mj-lt"/>
            </a:endParaRPr>
          </a:p>
          <a:p>
            <a:pPr algn="ctr"/>
            <a:r>
              <a:rPr lang="nl-NL" dirty="0" err="1">
                <a:latin typeface="+mj-lt"/>
              </a:rPr>
              <a:t>Please</a:t>
            </a:r>
            <a:r>
              <a:rPr lang="nl-NL">
                <a:latin typeface="+mj-lt"/>
              </a:rPr>
              <a:t> contact </a:t>
            </a:r>
            <a:r>
              <a:rPr lang="nl-NL" dirty="0">
                <a:latin typeface="+mj-lt"/>
              </a:rPr>
              <a:t>Werner Schoots  </a:t>
            </a:r>
          </a:p>
          <a:p>
            <a:pPr algn="ctr"/>
            <a:endParaRPr lang="nl-NL" dirty="0">
              <a:latin typeface="+mj-lt"/>
            </a:endParaRPr>
          </a:p>
          <a:p>
            <a:pPr algn="ctr"/>
            <a:r>
              <a:rPr lang="nl-NL" sz="400" dirty="0">
                <a:latin typeface="+mj-lt"/>
              </a:rPr>
              <a:t>  </a:t>
            </a:r>
          </a:p>
          <a:p>
            <a:pPr algn="ctr"/>
            <a:r>
              <a:rPr lang="nl-NL" dirty="0">
                <a:solidFill>
                  <a:schemeClr val="tx1"/>
                </a:solidFill>
                <a:latin typeface="+mj-lt"/>
                <a:sym typeface="Wingdings"/>
              </a:rPr>
              <a:t>+31  (0)172 742680	  </a:t>
            </a:r>
            <a:r>
              <a:rPr lang="nl-NL" b="1" dirty="0">
                <a:solidFill>
                  <a:schemeClr val="tx1"/>
                </a:solidFill>
                <a:latin typeface="+mj-lt"/>
                <a:sym typeface="Wingdings"/>
              </a:rPr>
              <a:t></a:t>
            </a:r>
            <a:r>
              <a:rPr lang="nl-NL" dirty="0">
                <a:solidFill>
                  <a:schemeClr val="tx1"/>
                </a:solidFill>
                <a:latin typeface="+mj-lt"/>
                <a:sym typeface="Wingdings"/>
              </a:rPr>
              <a:t> </a:t>
            </a:r>
            <a:r>
              <a:rPr lang="nl-NL" dirty="0">
                <a:solidFill>
                  <a:schemeClr val="tx1"/>
                </a:solidFill>
                <a:latin typeface="+mj-lt"/>
                <a:sym typeface="Wingdings"/>
                <a:hlinkClick r:id="rId3"/>
              </a:rPr>
              <a:t>seminars@adeptevents.nl</a:t>
            </a:r>
            <a:endParaRPr lang="nl-NL" dirty="0">
              <a:solidFill>
                <a:schemeClr val="tx1"/>
              </a:solidFill>
              <a:latin typeface="+mj-lt"/>
              <a:sym typeface="Wingdings"/>
            </a:endParaRPr>
          </a:p>
          <a:p>
            <a:pPr algn="ctr"/>
            <a:endParaRPr lang="nl-NL" dirty="0">
              <a:solidFill>
                <a:schemeClr val="tx1"/>
              </a:solidFill>
              <a:latin typeface="+mj-lt"/>
              <a:sym typeface="Wingdings"/>
            </a:endParaRPr>
          </a:p>
          <a:p>
            <a:pPr algn="ctr"/>
            <a:endParaRPr lang="nl-NL" dirty="0">
              <a:solidFill>
                <a:schemeClr val="tx1"/>
              </a:solidFill>
              <a:latin typeface="+mj-lt"/>
              <a:sym typeface="Wingding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892789"/>
            <a:ext cx="9183255" cy="271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0" y="4803998"/>
            <a:ext cx="9183255" cy="4152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lvl="4">
              <a:lnSpc>
                <a:spcPct val="250000"/>
              </a:lnSpc>
            </a:pPr>
            <a:r>
              <a:rPr lang="nl-NL" sz="1100" dirty="0">
                <a:solidFill>
                  <a:schemeClr val="tx1"/>
                </a:solidFill>
              </a:rPr>
              <a:t>@</a:t>
            </a:r>
            <a:r>
              <a:rPr lang="nl-NL" sz="1100" dirty="0" err="1">
                <a:solidFill>
                  <a:schemeClr val="tx1"/>
                </a:solidFill>
              </a:rPr>
              <a:t>AdeptEventsNL</a:t>
            </a:r>
            <a:r>
              <a:rPr lang="nl-NL" sz="1100" dirty="0">
                <a:solidFill>
                  <a:schemeClr val="tx1"/>
                </a:solidFill>
              </a:rPr>
              <a:t>		Adept Events			Adept Events</a:t>
            </a:r>
            <a:endParaRPr lang="nl-N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8" name="Picture 4" descr="http://www.flaticon.com/png/256/2494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51" y="1977684"/>
            <a:ext cx="1584176" cy="118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31840" y="2410388"/>
            <a:ext cx="828092" cy="62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" descr="http://youngist.org/images/icon-social-twitter.sv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26" name="Picture 2" descr="C:\Users\Lisette\Google Drive\Adept\Logos\flat-vector-social-icons-user10\linkedin-button.jpg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975018"/>
            <a:ext cx="144016" cy="14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isette\Google Drive\Adept\Logos\flat-vector-social-icons-user10\twitter-button2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400"/>
                    </a14:imgEffect>
                    <a14:imgEffect>
                      <a14:saturation sat="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971100"/>
            <a:ext cx="150057" cy="11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0" y="-20538"/>
            <a:ext cx="9144000" cy="79208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nl-NL" sz="3200" b="1" dirty="0"/>
              <a:t>IN-HOUSE</a:t>
            </a:r>
            <a:endParaRPr lang="nl-NL" sz="3200" b="1" dirty="0">
              <a:solidFill>
                <a:schemeClr val="bg1"/>
              </a:solidFill>
            </a:endParaRPr>
          </a:p>
        </p:txBody>
      </p:sp>
      <p:pic>
        <p:nvPicPr>
          <p:cNvPr id="15" name="Picture 13" descr="http://www.jrc.cz/produkty/2015/star_wars_battlefront_new/media/facebook.png">
            <a:extLst>
              <a:ext uri="{FF2B5EF4-FFF2-40B4-BE49-F238E27FC236}">
                <a16:creationId xmlns:a16="http://schemas.microsoft.com/office/drawing/2014/main" id="{A21D3566-8EB4-4EEB-9053-BBC54D4AD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51" y="4948014"/>
            <a:ext cx="182979" cy="16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\\edc-nlamnt01\LisetteS$\Lisette\Personal\Adept - DWBI\Adept Events_RGB_w775 (1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6" y="4925578"/>
            <a:ext cx="1224136" cy="20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89832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 18"/>
          <p:cNvSpPr/>
          <p:nvPr/>
        </p:nvSpPr>
        <p:spPr>
          <a:xfrm>
            <a:off x="5246358" y="1203597"/>
            <a:ext cx="3978324" cy="3939904"/>
          </a:xfrm>
          <a:prstGeom prst="rect">
            <a:avLst/>
          </a:prstGeom>
          <a:solidFill>
            <a:schemeClr val="accent4">
              <a:hueOff val="-17943750"/>
              <a:satOff val="-100000"/>
              <a:lumOff val="8745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</a:defRPr>
            </a:pPr>
            <a:endParaRPr/>
          </a:p>
        </p:txBody>
      </p:sp>
      <p:grpSp>
        <p:nvGrpSpPr>
          <p:cNvPr id="151" name="Rectangle 17"/>
          <p:cNvGrpSpPr/>
          <p:nvPr/>
        </p:nvGrpSpPr>
        <p:grpSpPr>
          <a:xfrm>
            <a:off x="0" y="1203596"/>
            <a:ext cx="5292077" cy="4184191"/>
            <a:chOff x="0" y="0"/>
            <a:chExt cx="5292076" cy="3932580"/>
          </a:xfrm>
        </p:grpSpPr>
        <p:sp>
          <p:nvSpPr>
            <p:cNvPr id="149" name="Rectangle"/>
            <p:cNvSpPr/>
            <p:nvPr/>
          </p:nvSpPr>
          <p:spPr>
            <a:xfrm>
              <a:off x="0" y="-1"/>
              <a:ext cx="5292077" cy="3932582"/>
            </a:xfrm>
            <a:prstGeom prst="rect">
              <a:avLst/>
            </a:prstGeom>
            <a:solidFill>
              <a:schemeClr val="accent4">
                <a:hueOff val="-17943750"/>
                <a:satOff val="-100000"/>
                <a:lumOff val="8745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lnSpc>
                  <a:spcPct val="150000"/>
                </a:lnSpc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</a:defRPr>
              </a:pPr>
              <a:endParaRPr/>
            </a:p>
          </p:txBody>
        </p:sp>
        <p:sp>
          <p:nvSpPr>
            <p:cNvPr id="150" name="Binder with proceedings &amp; PDF files…"/>
            <p:cNvSpPr txBox="1"/>
            <p:nvPr/>
          </p:nvSpPr>
          <p:spPr>
            <a:xfrm>
              <a:off x="45720" y="787095"/>
              <a:ext cx="5200637" cy="23583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marL="285750" indent="-285750">
                <a:lnSpc>
                  <a:spcPct val="150000"/>
                </a:lnSpc>
                <a:buSzPct val="100000"/>
                <a:buFont typeface="Arial"/>
                <a:buChar char="•"/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  <a:latin typeface="Cambria"/>
                  <a:ea typeface="Cambria"/>
                  <a:cs typeface="Cambria"/>
                  <a:sym typeface="Cambria"/>
                </a:defRPr>
              </a:pPr>
              <a:r>
                <a:t>Binder with proceedings &amp; PDF files</a:t>
              </a:r>
            </a:p>
            <a:p>
              <a:pPr marL="285750" indent="-285750">
                <a:lnSpc>
                  <a:spcPct val="150000"/>
                </a:lnSpc>
                <a:buSzPct val="100000"/>
                <a:buFont typeface="Arial"/>
                <a:buChar char="•"/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  <a:latin typeface="Cambria"/>
                  <a:ea typeface="Cambria"/>
                  <a:cs typeface="Cambria"/>
                  <a:sym typeface="Cambria"/>
                </a:defRPr>
              </a:pPr>
              <a:r>
                <a:t>Evaluation forms: both paper form in Utrecht as online survey</a:t>
              </a:r>
            </a:p>
            <a:p>
              <a:pPr marL="285750" indent="-285750">
                <a:lnSpc>
                  <a:spcPct val="150000"/>
                </a:lnSpc>
                <a:buSzPct val="100000"/>
                <a:buFont typeface="Arial"/>
                <a:buChar char="•"/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  <a:latin typeface="Cambria"/>
                  <a:ea typeface="Cambria"/>
                  <a:cs typeface="Cambria"/>
                  <a:sym typeface="Cambria"/>
                </a:defRPr>
              </a:pPr>
              <a:r>
                <a:t>Video recordings available after the conference</a:t>
              </a:r>
            </a:p>
            <a:p>
              <a:pPr marL="285750" indent="-285750">
                <a:lnSpc>
                  <a:spcPct val="150000"/>
                </a:lnSpc>
                <a:buSzPct val="100000"/>
                <a:buFont typeface="Arial"/>
                <a:buChar char="•"/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  <a:latin typeface="Cambria"/>
                  <a:ea typeface="Cambria"/>
                  <a:cs typeface="Cambria"/>
                  <a:sym typeface="Cambria"/>
                </a:defRPr>
              </a:pPr>
              <a:r>
                <a:t>Free Wifi available: Hotel Utrecht Business | ValkEvent</a:t>
              </a:r>
            </a:p>
          </p:txBody>
        </p:sp>
      </p:grpSp>
      <p:sp>
        <p:nvSpPr>
          <p:cNvPr id="152" name="Rectangle 16"/>
          <p:cNvSpPr/>
          <p:nvPr/>
        </p:nvSpPr>
        <p:spPr>
          <a:xfrm>
            <a:off x="1" y="-20539"/>
            <a:ext cx="9144001" cy="777646"/>
          </a:xfrm>
          <a:prstGeom prst="rect">
            <a:avLst/>
          </a:prstGeom>
          <a:solidFill>
            <a:schemeClr val="accent4">
              <a:hueOff val="-17943750"/>
              <a:satOff val="-100000"/>
              <a:lumOff val="8745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</a:defRPr>
            </a:pPr>
            <a:endParaRPr/>
          </a:p>
        </p:txBody>
      </p:sp>
      <p:sp>
        <p:nvSpPr>
          <p:cNvPr id="153" name="Titel 1"/>
          <p:cNvSpPr txBox="1">
            <a:spLocks noGrp="1"/>
          </p:cNvSpPr>
          <p:nvPr>
            <p:ph type="title" idx="4294967295"/>
          </p:nvPr>
        </p:nvSpPr>
        <p:spPr>
          <a:xfrm>
            <a:off x="0" y="123825"/>
            <a:ext cx="9144000" cy="53975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850391">
              <a:defRPr sz="2976" b="1"/>
            </a:lvl1pPr>
          </a:lstStyle>
          <a:p>
            <a:r>
              <a:t>ABOUT THIS EVENT</a:t>
            </a:r>
          </a:p>
        </p:txBody>
      </p:sp>
      <p:sp>
        <p:nvSpPr>
          <p:cNvPr id="154" name="Rectangle 2"/>
          <p:cNvSpPr txBox="1"/>
          <p:nvPr/>
        </p:nvSpPr>
        <p:spPr>
          <a:xfrm>
            <a:off x="153223" y="1357848"/>
            <a:ext cx="5525186" cy="30614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400">
                <a:latin typeface="Cambria"/>
                <a:ea typeface="Cambria"/>
                <a:cs typeface="Cambria"/>
                <a:sym typeface="Cambria"/>
              </a:defRPr>
            </a:pPr>
            <a:endParaRPr lang="nl-NL" dirty="0"/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400">
                <a:latin typeface="Cambria"/>
                <a:ea typeface="Cambria"/>
                <a:cs typeface="Cambria"/>
                <a:sym typeface="Cambria"/>
              </a:defRPr>
            </a:pPr>
            <a:r>
              <a:rPr lang="en-US" dirty="0"/>
              <a:t>Old school: No Streaming – Video Recordings</a:t>
            </a: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400">
                <a:latin typeface="Cambria"/>
                <a:ea typeface="Cambria"/>
                <a:cs typeface="Cambria"/>
                <a:sym typeface="Cambria"/>
              </a:defRPr>
            </a:pPr>
            <a:r>
              <a:rPr lang="en-US" dirty="0"/>
              <a:t>Packed </a:t>
            </a:r>
            <a:r>
              <a:rPr lang="en-US" dirty="0" err="1"/>
              <a:t>Programme</a:t>
            </a:r>
            <a:r>
              <a:rPr lang="en-US" dirty="0"/>
              <a:t> 13th Edition with 9 sessions + 3 workshops</a:t>
            </a: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400">
                <a:latin typeface="Cambria"/>
                <a:ea typeface="Cambria"/>
                <a:cs typeface="Cambria"/>
                <a:sym typeface="Cambria"/>
              </a:defRPr>
            </a:pPr>
            <a:r>
              <a:rPr dirty="0"/>
              <a:t>Chairman and moderator: Dennis van Gelder</a:t>
            </a:r>
            <a:r>
              <a:rPr lang="nl-NL" dirty="0"/>
              <a:t> en Tanja Ubert</a:t>
            </a:r>
            <a:endParaRPr dirty="0"/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400">
                <a:latin typeface="Cambria"/>
                <a:ea typeface="Cambria"/>
                <a:cs typeface="Cambria"/>
                <a:sym typeface="Cambria"/>
              </a:defRPr>
            </a:pPr>
            <a:r>
              <a:rPr dirty="0"/>
              <a:t>Binder with proceedings &amp; PDF files</a:t>
            </a:r>
            <a:r>
              <a:rPr lang="nl-NL" dirty="0"/>
              <a:t> on Downloadpage</a:t>
            </a:r>
            <a:endParaRPr dirty="0"/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400">
                <a:latin typeface="Cambria"/>
                <a:ea typeface="Cambria"/>
                <a:cs typeface="Cambria"/>
                <a:sym typeface="Cambria"/>
              </a:defRPr>
            </a:pPr>
            <a:r>
              <a:rPr dirty="0"/>
              <a:t>Evaluation forms</a:t>
            </a:r>
            <a:r>
              <a:rPr lang="nl-NL" dirty="0"/>
              <a:t> – end of </a:t>
            </a:r>
            <a:r>
              <a:rPr lang="nl-NL" dirty="0" err="1"/>
              <a:t>day</a:t>
            </a:r>
            <a:endParaRPr lang="nl-NL" dirty="0"/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400">
                <a:latin typeface="Cambria"/>
                <a:ea typeface="Cambria"/>
                <a:cs typeface="Cambria"/>
                <a:sym typeface="Cambria"/>
              </a:defRPr>
            </a:pPr>
            <a:r>
              <a:rPr dirty="0"/>
              <a:t>Video recordings available after the conference</a:t>
            </a:r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400">
                <a:latin typeface="Cambria"/>
                <a:ea typeface="Cambria"/>
                <a:cs typeface="Cambria"/>
                <a:sym typeface="Cambria"/>
              </a:defRPr>
            </a:pPr>
            <a:r>
              <a:rPr dirty="0"/>
              <a:t>Free </a:t>
            </a:r>
            <a:r>
              <a:rPr dirty="0" err="1"/>
              <a:t>Wifi</a:t>
            </a:r>
            <a:r>
              <a:rPr dirty="0"/>
              <a:t> available: Hotel Utrecht Business | </a:t>
            </a:r>
            <a:r>
              <a:rPr dirty="0" err="1"/>
              <a:t>ValkEvent</a:t>
            </a:r>
            <a:endParaRPr dirty="0"/>
          </a:p>
          <a:p>
            <a:pPr marL="285750" indent="-285750">
              <a:lnSpc>
                <a:spcPct val="150000"/>
              </a:lnSpc>
              <a:buSzPct val="100000"/>
              <a:buFont typeface="Arial"/>
              <a:buChar char="•"/>
              <a:defRPr sz="1400">
                <a:latin typeface="Cambria"/>
                <a:ea typeface="Cambria"/>
                <a:cs typeface="Cambria"/>
                <a:sym typeface="Cambria"/>
              </a:defRPr>
            </a:pPr>
            <a:endParaRPr dirty="0"/>
          </a:p>
          <a:p>
            <a:pPr>
              <a:lnSpc>
                <a:spcPct val="150000"/>
              </a:lnSpc>
              <a:defRPr sz="300">
                <a:latin typeface="Cambria"/>
                <a:ea typeface="Cambria"/>
                <a:cs typeface="Cambria"/>
                <a:sym typeface="Cambria"/>
              </a:defRPr>
            </a:pPr>
            <a:r>
              <a:rPr dirty="0"/>
              <a:t> </a:t>
            </a:r>
          </a:p>
        </p:txBody>
      </p:sp>
      <p:pic>
        <p:nvPicPr>
          <p:cNvPr id="155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40" y="4948013"/>
            <a:ext cx="796752" cy="1338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Rectangle 18"/>
          <p:cNvSpPr/>
          <p:nvPr/>
        </p:nvSpPr>
        <p:spPr>
          <a:xfrm>
            <a:off x="3913570" y="1203597"/>
            <a:ext cx="5243949" cy="3939904"/>
          </a:xfrm>
          <a:prstGeom prst="rect">
            <a:avLst/>
          </a:prstGeom>
          <a:solidFill>
            <a:schemeClr val="accent4">
              <a:hueOff val="-17943750"/>
              <a:satOff val="-100000"/>
              <a:lumOff val="8745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</a:defRPr>
            </a:pPr>
            <a:endParaRPr/>
          </a:p>
        </p:txBody>
      </p:sp>
      <p:grpSp>
        <p:nvGrpSpPr>
          <p:cNvPr id="160" name="Rectangle 17"/>
          <p:cNvGrpSpPr/>
          <p:nvPr/>
        </p:nvGrpSpPr>
        <p:grpSpPr>
          <a:xfrm>
            <a:off x="-1" y="1210919"/>
            <a:ext cx="5299527" cy="3932582"/>
            <a:chOff x="0" y="0"/>
            <a:chExt cx="5292076" cy="3932580"/>
          </a:xfrm>
        </p:grpSpPr>
        <p:sp>
          <p:nvSpPr>
            <p:cNvPr id="158" name="Rectangle"/>
            <p:cNvSpPr/>
            <p:nvPr/>
          </p:nvSpPr>
          <p:spPr>
            <a:xfrm>
              <a:off x="0" y="-1"/>
              <a:ext cx="5292077" cy="3932582"/>
            </a:xfrm>
            <a:prstGeom prst="rect">
              <a:avLst/>
            </a:prstGeom>
            <a:solidFill>
              <a:schemeClr val="accent4">
                <a:hueOff val="-17943750"/>
                <a:satOff val="-100000"/>
                <a:lumOff val="8745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</a:defRPr>
              </a:pPr>
              <a:endParaRPr/>
            </a:p>
          </p:txBody>
        </p:sp>
        <p:sp>
          <p:nvSpPr>
            <p:cNvPr id="159" name="Remote online attendees:…"/>
            <p:cNvSpPr txBox="1"/>
            <p:nvPr/>
          </p:nvSpPr>
          <p:spPr>
            <a:xfrm>
              <a:off x="45720" y="936146"/>
              <a:ext cx="5200637" cy="20602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b="1"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  <a:latin typeface="Cambria"/>
                  <a:ea typeface="Cambria"/>
                  <a:cs typeface="Cambria"/>
                  <a:sym typeface="Cambria"/>
                </a:defRPr>
              </a:pPr>
              <a:r>
                <a:rPr dirty="0"/>
                <a:t>Remote online attendees:</a:t>
              </a:r>
            </a:p>
            <a:p>
              <a:pPr marL="285750" indent="-285750">
                <a:buSzPct val="100000"/>
                <a:buFont typeface="Arial"/>
                <a:buChar char="•"/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</a:defRPr>
              </a:pPr>
              <a:r>
                <a:rPr dirty="0"/>
                <a:t>All questions via Chat to moderators Rick and Dennis</a:t>
              </a:r>
            </a:p>
            <a:p>
              <a:pPr marL="285750" indent="-285750">
                <a:buSzPct val="100000"/>
                <a:buFont typeface="Arial"/>
                <a:buChar char="•"/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</a:defRPr>
              </a:pPr>
              <a:endParaRPr dirty="0"/>
            </a:p>
            <a:p>
              <a:pPr marL="285750" indent="-285750">
                <a:buSzPct val="100000"/>
                <a:buFont typeface="Arial"/>
                <a:buChar char="•"/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</a:defRPr>
              </a:pPr>
              <a:endParaRPr dirty="0"/>
            </a:p>
            <a:p>
              <a:pPr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</a:defRPr>
              </a:pPr>
              <a:r>
                <a:rPr dirty="0"/>
                <a:t>Questions are forwarded to speaker during session</a:t>
              </a:r>
            </a:p>
            <a:p>
              <a:pPr marL="285750" indent="-285750">
                <a:buSzPct val="100000"/>
                <a:buFont typeface="Arial"/>
                <a:buChar char="•"/>
                <a:defRPr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</a:defRPr>
              </a:pPr>
              <a:r>
                <a:rPr dirty="0"/>
                <a:t>Breakout session in parallel after each presentation</a:t>
              </a:r>
            </a:p>
          </p:txBody>
        </p:sp>
      </p:grpSp>
      <p:sp>
        <p:nvSpPr>
          <p:cNvPr id="161" name="Rectangle 16"/>
          <p:cNvSpPr/>
          <p:nvPr/>
        </p:nvSpPr>
        <p:spPr>
          <a:xfrm>
            <a:off x="1" y="-20539"/>
            <a:ext cx="9144001" cy="777646"/>
          </a:xfrm>
          <a:prstGeom prst="rect">
            <a:avLst/>
          </a:prstGeom>
          <a:solidFill>
            <a:schemeClr val="accent4">
              <a:hueOff val="-17943750"/>
              <a:satOff val="-100000"/>
              <a:lumOff val="8745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</a:defRPr>
            </a:pPr>
            <a:endParaRPr/>
          </a:p>
        </p:txBody>
      </p:sp>
      <p:sp>
        <p:nvSpPr>
          <p:cNvPr id="162" name="Titel 1"/>
          <p:cNvSpPr txBox="1">
            <a:spLocks noGrp="1"/>
          </p:cNvSpPr>
          <p:nvPr>
            <p:ph type="title" idx="4294967295"/>
          </p:nvPr>
        </p:nvSpPr>
        <p:spPr>
          <a:xfrm>
            <a:off x="0" y="123825"/>
            <a:ext cx="9144000" cy="53975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850391">
              <a:defRPr sz="2976" b="1"/>
            </a:lvl1pPr>
          </a:lstStyle>
          <a:p>
            <a:r>
              <a:rPr dirty="0"/>
              <a:t>ABOUT THIS EVENT</a:t>
            </a:r>
          </a:p>
        </p:txBody>
      </p:sp>
      <p:sp>
        <p:nvSpPr>
          <p:cNvPr id="163" name="Rectangle 2"/>
          <p:cNvSpPr txBox="1"/>
          <p:nvPr/>
        </p:nvSpPr>
        <p:spPr>
          <a:xfrm>
            <a:off x="153223" y="987574"/>
            <a:ext cx="6685884" cy="41254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>
              <a:defRPr sz="1400" b="1">
                <a:latin typeface="Cambria"/>
                <a:ea typeface="Cambria"/>
                <a:cs typeface="Cambria"/>
                <a:sym typeface="Cambria"/>
              </a:defRPr>
            </a:pPr>
            <a:endParaRPr dirty="0"/>
          </a:p>
          <a:p>
            <a:pPr>
              <a:defRPr sz="1400" b="1">
                <a:latin typeface="Cambria"/>
                <a:ea typeface="Cambria"/>
                <a:cs typeface="Cambria"/>
                <a:sym typeface="Cambria"/>
              </a:defRPr>
            </a:pPr>
            <a:endParaRPr dirty="0"/>
          </a:p>
          <a:p>
            <a:pPr>
              <a:defRPr sz="1400" b="1">
                <a:latin typeface="Cambria"/>
                <a:ea typeface="Cambria"/>
                <a:cs typeface="Cambria"/>
                <a:sym typeface="Cambria"/>
              </a:defRPr>
            </a:pPr>
            <a:r>
              <a:rPr lang="nl-NL" dirty="0"/>
              <a:t>Schedule Change</a:t>
            </a:r>
          </a:p>
          <a:p>
            <a:pPr>
              <a:defRPr sz="1400" b="1">
                <a:latin typeface="Cambria"/>
                <a:ea typeface="Cambria"/>
                <a:cs typeface="Cambria"/>
                <a:sym typeface="Cambria"/>
              </a:defRPr>
            </a:pPr>
            <a:endParaRPr dirty="0"/>
          </a:p>
          <a:p>
            <a:pPr marL="285750" indent="-285750">
              <a:buSzPct val="100000"/>
              <a:buFont typeface="Arial"/>
              <a:buChar char="•"/>
              <a:defRPr sz="1400"/>
            </a:pPr>
            <a:r>
              <a:rPr lang="nl-NL" dirty="0" err="1"/>
              <a:t>Session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</a:t>
            </a:r>
            <a:r>
              <a:rPr lang="nl-NL" dirty="0" err="1"/>
              <a:t>Eevamaija</a:t>
            </a:r>
            <a:r>
              <a:rPr lang="nl-NL" dirty="0"/>
              <a:t> </a:t>
            </a:r>
            <a:r>
              <a:rPr lang="nl-NL" dirty="0" err="1"/>
              <a:t>Virtanen</a:t>
            </a:r>
            <a:r>
              <a:rPr lang="nl-NL" dirty="0"/>
              <a:t> </a:t>
            </a:r>
            <a:r>
              <a:rPr lang="nl-NL" dirty="0" err="1"/>
              <a:t>replaced</a:t>
            </a:r>
            <a:r>
              <a:rPr lang="nl-NL" dirty="0"/>
              <a:t> </a:t>
            </a:r>
            <a:r>
              <a:rPr lang="nl-NL" dirty="0" err="1"/>
              <a:t>by</a:t>
            </a:r>
            <a:r>
              <a:rPr lang="nl-NL" dirty="0"/>
              <a:t> Ron </a:t>
            </a:r>
            <a:r>
              <a:rPr lang="nl-NL" dirty="0" err="1"/>
              <a:t>Tolido</a:t>
            </a:r>
            <a:endParaRPr lang="nl-NL" dirty="0"/>
          </a:p>
          <a:p>
            <a:pPr>
              <a:defRPr sz="1400"/>
            </a:pPr>
            <a:endParaRPr dirty="0"/>
          </a:p>
          <a:p>
            <a:pPr>
              <a:defRPr sz="1400"/>
            </a:pPr>
            <a:endParaRPr dirty="0"/>
          </a:p>
          <a:p>
            <a:pPr>
              <a:defRPr sz="1400" b="1">
                <a:latin typeface="Cambria"/>
                <a:ea typeface="Cambria"/>
                <a:cs typeface="Cambria"/>
                <a:sym typeface="Cambria"/>
              </a:defRPr>
            </a:pPr>
            <a:r>
              <a:rPr dirty="0"/>
              <a:t>Breaks:</a:t>
            </a:r>
          </a:p>
          <a:p>
            <a:pPr>
              <a:defRPr sz="1400"/>
            </a:pPr>
            <a:r>
              <a:rPr dirty="0"/>
              <a:t>10:15 – 10:30	Coffee/Tea</a:t>
            </a:r>
          </a:p>
          <a:p>
            <a:pPr>
              <a:defRPr sz="1400"/>
            </a:pPr>
            <a:r>
              <a:rPr dirty="0"/>
              <a:t>12:30 – 13:30	Lunch in Foyer (not in Nieuw</a:t>
            </a:r>
            <a:r>
              <a:rPr lang="nl-NL" dirty="0"/>
              <a:t>e</a:t>
            </a:r>
            <a:r>
              <a:rPr dirty="0" err="1"/>
              <a:t>gracht</a:t>
            </a:r>
            <a:r>
              <a:rPr dirty="0"/>
              <a:t> 1)</a:t>
            </a:r>
          </a:p>
          <a:p>
            <a:pPr>
              <a:defRPr sz="1400"/>
            </a:pPr>
            <a:r>
              <a:rPr dirty="0"/>
              <a:t>15:30 – 15:45	Coffee/Tea/Soda</a:t>
            </a:r>
          </a:p>
          <a:p>
            <a:pPr>
              <a:defRPr sz="1400"/>
            </a:pPr>
            <a:r>
              <a:rPr dirty="0"/>
              <a:t>16:50		Reception</a:t>
            </a:r>
            <a:r>
              <a:rPr lang="nl-NL" dirty="0"/>
              <a:t>!</a:t>
            </a:r>
            <a:endParaRPr dirty="0"/>
          </a:p>
          <a:p>
            <a:pPr marL="285750" indent="-285750">
              <a:buSzPct val="100000"/>
              <a:buFont typeface="Arial"/>
              <a:buChar char="•"/>
              <a:defRPr sz="1400"/>
            </a:pPr>
            <a:endParaRPr dirty="0"/>
          </a:p>
          <a:p>
            <a:pPr>
              <a:defRPr sz="1400" b="1"/>
            </a:pPr>
            <a:endParaRPr dirty="0"/>
          </a:p>
          <a:p>
            <a:pPr marL="285750" indent="-285750">
              <a:buSzPct val="100000"/>
              <a:buFont typeface="Arial"/>
              <a:buChar char="•"/>
              <a:defRPr sz="1400"/>
            </a:pPr>
            <a:endParaRPr dirty="0"/>
          </a:p>
          <a:p>
            <a:pPr>
              <a:lnSpc>
                <a:spcPct val="200000"/>
              </a:lnSpc>
              <a:defRPr sz="1400" b="1"/>
            </a:pPr>
            <a:endParaRPr dirty="0"/>
          </a:p>
          <a:p>
            <a:pPr>
              <a:lnSpc>
                <a:spcPct val="200000"/>
              </a:lnSpc>
              <a:defRPr sz="1400"/>
            </a:pPr>
            <a:endParaRPr dirty="0"/>
          </a:p>
        </p:txBody>
      </p:sp>
      <p:pic>
        <p:nvPicPr>
          <p:cNvPr id="164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40" y="4948013"/>
            <a:ext cx="796752" cy="13386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0066"/>
      </a:accent1>
      <a:accent2>
        <a:srgbClr val="8F0039"/>
      </a:accent2>
      <a:accent3>
        <a:srgbClr val="1F491D"/>
      </a:accent3>
      <a:accent4>
        <a:srgbClr val="3F0040"/>
      </a:accent4>
      <a:accent5>
        <a:srgbClr val="112910"/>
      </a:accent5>
      <a:accent6>
        <a:srgbClr val="8F8F8F"/>
      </a:accent6>
      <a:hlink>
        <a:srgbClr val="0000FF"/>
      </a:hlink>
      <a:folHlink>
        <a:srgbClr val="FF00FF"/>
      </a:folHlink>
    </a:clrScheme>
    <a:fontScheme name="Kantoorth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17943750"/>
            <a:satOff val="-100000"/>
            <a:lumOff val="87450"/>
          </a:schemeClr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0066"/>
      </a:accent1>
      <a:accent2>
        <a:srgbClr val="8F0039"/>
      </a:accent2>
      <a:accent3>
        <a:srgbClr val="1F491D"/>
      </a:accent3>
      <a:accent4>
        <a:srgbClr val="3F0040"/>
      </a:accent4>
      <a:accent5>
        <a:srgbClr val="112910"/>
      </a:accent5>
      <a:accent6>
        <a:srgbClr val="8F8F8F"/>
      </a:accent6>
      <a:hlink>
        <a:srgbClr val="0000FF"/>
      </a:hlink>
      <a:folHlink>
        <a:srgbClr val="FF00FF"/>
      </a:folHlink>
    </a:clrScheme>
    <a:fontScheme name="Kantoorth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17943750"/>
            <a:satOff val="-100000"/>
            <a:lumOff val="87450"/>
          </a:schemeClr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468</Words>
  <Application>Microsoft Office PowerPoint</Application>
  <PresentationFormat>Diavoorstelling (16:9)</PresentationFormat>
  <Paragraphs>97</Paragraphs>
  <Slides>7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3" baseType="lpstr">
      <vt:lpstr>Arial</vt:lpstr>
      <vt:lpstr>Calibri</vt:lpstr>
      <vt:lpstr>Cambria</vt:lpstr>
      <vt:lpstr>Candara</vt:lpstr>
      <vt:lpstr>Karla</vt:lpstr>
      <vt:lpstr>Kantoorthema</vt:lpstr>
      <vt:lpstr>DW&amp;BI Summit</vt:lpstr>
      <vt:lpstr>WHO WE ARE</vt:lpstr>
      <vt:lpstr>PowerPoint-presentatie</vt:lpstr>
      <vt:lpstr>SEMINARS</vt:lpstr>
      <vt:lpstr>IN-HOUSE</vt:lpstr>
      <vt:lpstr>ABOUT THIS EVENT</vt:lpstr>
      <vt:lpstr>ABOUT THIS EVENT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Werner Schoots</cp:lastModifiedBy>
  <cp:revision>10</cp:revision>
  <dcterms:modified xsi:type="dcterms:W3CDTF">2026-03-09T15:32:55Z</dcterms:modified>
</cp:coreProperties>
</file>