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0"/>
  </p:notesMasterIdLst>
  <p:sldIdLst>
    <p:sldId id="2702" r:id="rId2"/>
    <p:sldId id="267" r:id="rId3"/>
    <p:sldId id="2750" r:id="rId4"/>
    <p:sldId id="2769" r:id="rId5"/>
    <p:sldId id="2770" r:id="rId6"/>
    <p:sldId id="263" r:id="rId7"/>
    <p:sldId id="2721" r:id="rId8"/>
    <p:sldId id="2724" r:id="rId9"/>
    <p:sldId id="2726" r:id="rId10"/>
    <p:sldId id="2727" r:id="rId11"/>
    <p:sldId id="2728" r:id="rId12"/>
    <p:sldId id="2719" r:id="rId13"/>
    <p:sldId id="2760" r:id="rId14"/>
    <p:sldId id="2763" r:id="rId15"/>
    <p:sldId id="2731" r:id="rId16"/>
    <p:sldId id="2732" r:id="rId17"/>
    <p:sldId id="2733" r:id="rId18"/>
    <p:sldId id="2754" r:id="rId19"/>
    <p:sldId id="2734" r:id="rId20"/>
    <p:sldId id="2735" r:id="rId21"/>
    <p:sldId id="2736" r:id="rId22"/>
    <p:sldId id="2751" r:id="rId23"/>
    <p:sldId id="2737" r:id="rId24"/>
    <p:sldId id="2752" r:id="rId25"/>
    <p:sldId id="2739" r:id="rId26"/>
    <p:sldId id="2740" r:id="rId27"/>
    <p:sldId id="2741" r:id="rId28"/>
    <p:sldId id="2742" r:id="rId29"/>
    <p:sldId id="2743" r:id="rId30"/>
    <p:sldId id="2744" r:id="rId31"/>
    <p:sldId id="2745" r:id="rId32"/>
    <p:sldId id="2753" r:id="rId33"/>
    <p:sldId id="2746" r:id="rId34"/>
    <p:sldId id="2747" r:id="rId35"/>
    <p:sldId id="2748" r:id="rId36"/>
    <p:sldId id="2749" r:id="rId37"/>
    <p:sldId id="2713" r:id="rId38"/>
    <p:sldId id="2663" r:id="rId3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14A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266"/>
    <p:restoredTop sz="95820"/>
  </p:normalViewPr>
  <p:slideViewPr>
    <p:cSldViewPr snapToGrid="0">
      <p:cViewPr varScale="1">
        <p:scale>
          <a:sx n="127" d="100"/>
          <a:sy n="127" d="100"/>
        </p:scale>
        <p:origin x="1192" y="192"/>
      </p:cViewPr>
      <p:guideLst/>
    </p:cSldViewPr>
  </p:slideViewPr>
  <p:outlineViewPr>
    <p:cViewPr>
      <p:scale>
        <a:sx n="33" d="100"/>
        <a:sy n="33" d="100"/>
      </p:scale>
      <p:origin x="0" y="-44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19D78C-85FA-9241-9A86-151869865422}" type="datetimeFigureOut">
              <a:rPr lang="nl-NL" smtClean="0"/>
              <a:t>08-03-2026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3A0224-7139-B740-9ADC-22585E39CD7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4844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30712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200" dirty="0">
                <a:latin typeface="Agenda One Black" pitchFamily="2" charset="0"/>
              </a:rPr>
              <a:t>The "Black Box" Logic Trap</a:t>
            </a:r>
          </a:p>
          <a:p>
            <a:r>
              <a:rPr lang="nl-NL" sz="1200" dirty="0">
                <a:latin typeface="Agenda One Black" pitchFamily="2" charset="0"/>
              </a:rPr>
              <a:t>	Off-</a:t>
            </a:r>
            <a:r>
              <a:rPr lang="nl-NL" sz="1200" dirty="0" err="1">
                <a:latin typeface="Agenda One Black" pitchFamily="2" charset="0"/>
              </a:rPr>
              <a:t>the</a:t>
            </a:r>
            <a:r>
              <a:rPr lang="nl-NL" sz="1200" dirty="0">
                <a:latin typeface="Agenda One Black" pitchFamily="2" charset="0"/>
              </a:rPr>
              <a:t>-</a:t>
            </a:r>
            <a:r>
              <a:rPr lang="nl-NL" sz="1200" dirty="0" err="1">
                <a:latin typeface="Agenda One Black" pitchFamily="2" charset="0"/>
              </a:rPr>
              <a:t>shelf</a:t>
            </a:r>
            <a:r>
              <a:rPr lang="nl-NL" sz="1200" dirty="0">
                <a:latin typeface="Agenda One Black" pitchFamily="2" charset="0"/>
              </a:rPr>
              <a:t> </a:t>
            </a:r>
            <a:r>
              <a:rPr lang="nl-NL" sz="1200" dirty="0" err="1">
                <a:latin typeface="Agenda One Black" pitchFamily="2" charset="0"/>
              </a:rPr>
              <a:t>solutions</a:t>
            </a:r>
            <a:r>
              <a:rPr lang="nl-NL" sz="1200" dirty="0">
                <a:latin typeface="Agenda One Black" pitchFamily="2" charset="0"/>
              </a:rPr>
              <a:t> </a:t>
            </a:r>
            <a:r>
              <a:rPr lang="nl-NL" sz="1200" dirty="0" err="1">
                <a:latin typeface="Agenda One Black" pitchFamily="2" charset="0"/>
              </a:rPr>
              <a:t>often</a:t>
            </a:r>
            <a:r>
              <a:rPr lang="nl-NL" sz="1200" dirty="0">
                <a:latin typeface="Agenda One Black" pitchFamily="2" charset="0"/>
              </a:rPr>
              <a:t> </a:t>
            </a:r>
            <a:r>
              <a:rPr lang="nl-NL" sz="1200" dirty="0" err="1">
                <a:latin typeface="Agenda One Black" pitchFamily="2" charset="0"/>
              </a:rPr>
              <a:t>hide</a:t>
            </a:r>
            <a:r>
              <a:rPr lang="nl-NL" sz="1200" dirty="0">
                <a:latin typeface="Agenda One Black" pitchFamily="2" charset="0"/>
              </a:rPr>
              <a:t> </a:t>
            </a:r>
            <a:r>
              <a:rPr lang="nl-NL" sz="1200" dirty="0" err="1">
                <a:latin typeface="Agenda One Black" pitchFamily="2" charset="0"/>
              </a:rPr>
              <a:t>their</a:t>
            </a:r>
            <a:r>
              <a:rPr lang="nl-NL" sz="1200" dirty="0">
                <a:latin typeface="Agenda One Black" pitchFamily="2" charset="0"/>
              </a:rPr>
              <a:t> processing logic,</a:t>
            </a:r>
            <a:br>
              <a:rPr lang="nl-NL" sz="1200" dirty="0">
                <a:latin typeface="Agenda One Black" pitchFamily="2" charset="0"/>
              </a:rPr>
            </a:br>
            <a:r>
              <a:rPr lang="nl-NL" sz="1200" dirty="0">
                <a:latin typeface="Agenda One Black" pitchFamily="2" charset="0"/>
              </a:rPr>
              <a:t>	making </a:t>
            </a:r>
            <a:r>
              <a:rPr lang="nl-NL" sz="1200" dirty="0" err="1">
                <a:latin typeface="Agenda One Black" pitchFamily="2" charset="0"/>
              </a:rPr>
              <a:t>it</a:t>
            </a:r>
            <a:r>
              <a:rPr lang="nl-NL" sz="1200" dirty="0">
                <a:latin typeface="Agenda One Black" pitchFamily="2" charset="0"/>
              </a:rPr>
              <a:t> </a:t>
            </a:r>
            <a:r>
              <a:rPr lang="nl-NL" sz="1200" dirty="0" err="1">
                <a:latin typeface="Agenda One Black" pitchFamily="2" charset="0"/>
              </a:rPr>
              <a:t>impossible</a:t>
            </a:r>
            <a:r>
              <a:rPr lang="nl-NL" sz="1200" dirty="0">
                <a:latin typeface="Agenda One Black" pitchFamily="2" charset="0"/>
              </a:rPr>
              <a:t> </a:t>
            </a:r>
            <a:r>
              <a:rPr lang="nl-NL" sz="1200" dirty="0" err="1">
                <a:latin typeface="Agenda One Black" pitchFamily="2" charset="0"/>
              </a:rPr>
              <a:t>to</a:t>
            </a:r>
            <a:r>
              <a:rPr lang="nl-NL" sz="1200" dirty="0">
                <a:latin typeface="Agenda One Black" pitchFamily="2" charset="0"/>
              </a:rPr>
              <a:t> audit or </a:t>
            </a:r>
            <a:r>
              <a:rPr lang="nl-NL" sz="1200" dirty="0" err="1">
                <a:latin typeface="Agenda One Black" pitchFamily="2" charset="0"/>
              </a:rPr>
              <a:t>migrate</a:t>
            </a:r>
            <a:r>
              <a:rPr lang="nl-NL" sz="1200" dirty="0">
                <a:latin typeface="Agenda One Black" pitchFamily="2" charset="0"/>
              </a:rPr>
              <a:t> without </a:t>
            </a:r>
            <a:r>
              <a:rPr lang="nl-NL" sz="1200" dirty="0" err="1">
                <a:latin typeface="Agenda One Black" pitchFamily="2" charset="0"/>
              </a:rPr>
              <a:t>massive</a:t>
            </a:r>
            <a:r>
              <a:rPr lang="nl-NL" sz="1200" dirty="0">
                <a:latin typeface="Agenda One Black" pitchFamily="2" charset="0"/>
              </a:rPr>
              <a:t> 	</a:t>
            </a:r>
            <a:r>
              <a:rPr lang="nl-NL" sz="1200" dirty="0" err="1">
                <a:latin typeface="Agenda One Black" pitchFamily="2" charset="0"/>
              </a:rPr>
              <a:t>rework</a:t>
            </a:r>
            <a:r>
              <a:rPr lang="nl-NL" sz="1200" dirty="0">
                <a:latin typeface="Agenda One Black" pitchFamily="2" charset="0"/>
              </a:rPr>
              <a:t>.</a:t>
            </a:r>
          </a:p>
          <a:p>
            <a:endParaRPr lang="nl-NL" sz="1200" dirty="0">
              <a:latin typeface="Agenda One Black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1200" dirty="0" err="1"/>
              <a:t>Mandatory</a:t>
            </a:r>
            <a:r>
              <a:rPr lang="nl-NL" sz="1200" dirty="0"/>
              <a:t> </a:t>
            </a:r>
            <a:r>
              <a:rPr lang="nl-NL" sz="1200" dirty="0" err="1"/>
              <a:t>Vendor</a:t>
            </a:r>
            <a:r>
              <a:rPr lang="nl-NL" sz="1200" dirty="0"/>
              <a:t> Lock-in (The "Cloud Hotel California")</a:t>
            </a:r>
          </a:p>
          <a:p>
            <a:r>
              <a:rPr lang="nl-NL" sz="1200" dirty="0"/>
              <a:t>Most modern SaaS data platforms are "hotel" </a:t>
            </a:r>
            <a:r>
              <a:rPr lang="nl-NL" sz="1200" dirty="0" err="1"/>
              <a:t>architectures</a:t>
            </a:r>
            <a:r>
              <a:rPr lang="nl-NL" sz="1200" dirty="0"/>
              <a:t>: easy </a:t>
            </a:r>
            <a:r>
              <a:rPr lang="nl-NL" sz="1200" dirty="0" err="1"/>
              <a:t>to</a:t>
            </a:r>
            <a:r>
              <a:rPr lang="nl-NL" sz="1200" dirty="0"/>
              <a:t> check </a:t>
            </a:r>
            <a:r>
              <a:rPr lang="nl-NL" sz="1200" dirty="0" err="1"/>
              <a:t>into</a:t>
            </a:r>
            <a:r>
              <a:rPr lang="nl-NL" sz="1200" dirty="0"/>
              <a:t>, but </a:t>
            </a:r>
            <a:r>
              <a:rPr lang="nl-NL" sz="1200" dirty="0" err="1"/>
              <a:t>nearly</a:t>
            </a:r>
            <a:r>
              <a:rPr lang="nl-NL" sz="1200" dirty="0"/>
              <a:t> </a:t>
            </a:r>
            <a:r>
              <a:rPr lang="nl-NL" sz="1200" dirty="0" err="1"/>
              <a:t>impossible</a:t>
            </a:r>
            <a:r>
              <a:rPr lang="nl-NL" sz="1200" dirty="0"/>
              <a:t> </a:t>
            </a:r>
            <a:r>
              <a:rPr lang="nl-NL" sz="1200" dirty="0" err="1"/>
              <a:t>to</a:t>
            </a:r>
            <a:r>
              <a:rPr lang="nl-NL" sz="1200" dirty="0"/>
              <a:t> </a:t>
            </a:r>
            <a:r>
              <a:rPr lang="nl-NL" sz="1200" dirty="0" err="1"/>
              <a:t>leave</a:t>
            </a:r>
            <a:endParaRPr lang="nl-NL" sz="1200" dirty="0"/>
          </a:p>
          <a:p>
            <a:endParaRPr lang="nl-NL" sz="1200" b="1" dirty="0"/>
          </a:p>
          <a:p>
            <a:r>
              <a:rPr lang="nl-NL" sz="1200" dirty="0"/>
              <a:t>The Trap of </a:t>
            </a:r>
            <a:r>
              <a:rPr lang="nl-NL" sz="1200" dirty="0" err="1"/>
              <a:t>Unpredictable</a:t>
            </a:r>
            <a:r>
              <a:rPr lang="nl-NL" sz="1200" dirty="0"/>
              <a:t> </a:t>
            </a:r>
            <a:r>
              <a:rPr lang="nl-NL" sz="1200" dirty="0" err="1"/>
              <a:t>Cost</a:t>
            </a:r>
            <a:endParaRPr lang="nl-NL" sz="1200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45375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993275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D9304E-CFDE-9936-9525-5DDFA5467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2644EA78-5F5D-056D-9E61-A477226951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B312467B-F83D-54E0-BDBA-B324CC6C31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18AC568-EB08-EDEC-BD10-BC33A7BA40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601559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60D78-B817-F41C-CEDC-BD151D3ECE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18538E77-34D5-A1AF-21D2-16968F4741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FA627D7F-217D-085F-DC57-44D2819B20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494FCF2-7018-9CB7-89B3-8FE62A6D09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912630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D57CB2-7F66-6EDF-3997-BBA42D1EA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18DC11AF-3136-E62C-911D-B073B57ABB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2C47C2BF-0781-4DAD-5257-139E0060AC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FF73A80-5024-016C-3A8B-B6FF5BF802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287182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974655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146538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87760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412511-A9E4-B079-D290-5EDC75162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CF52EB8E-015B-FE7E-EA47-64C97D66A1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91BC3F3A-AECC-A5EF-4F85-94522862A7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21FF91D-AA9B-FBEB-2FF0-D6BAE49C50C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57446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44786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358205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837511-97B4-5DCA-967B-AED636E05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6FD401DD-37BB-5888-DAE9-8DFF10F3CB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B7C925E9-4D49-C62B-F220-5A5AE21D94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67B6975-00FE-74A6-82D8-AB713FF53D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538442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66563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31953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sz="1200" dirty="0">
                <a:latin typeface="Agenda One Black" pitchFamily="2" charset="0"/>
              </a:rPr>
              <a:t>Automation Excellence: Proven track record in </a:t>
            </a:r>
            <a:r>
              <a:rPr lang="nl-NL" altLang="nl-NL" sz="1200" dirty="0" err="1">
                <a:latin typeface="Agenda One Black" pitchFamily="2" charset="0"/>
              </a:rPr>
              <a:t>automating</a:t>
            </a:r>
            <a:r>
              <a:rPr lang="nl-NL" altLang="nl-NL" sz="1200" dirty="0">
                <a:latin typeface="Agenda One Black" pitchFamily="2" charset="0"/>
              </a:rPr>
              <a:t> business-</a:t>
            </a:r>
            <a:r>
              <a:rPr lang="nl-NL" altLang="nl-NL" sz="1200" dirty="0" err="1">
                <a:latin typeface="Agenda One Black" pitchFamily="2" charset="0"/>
              </a:rPr>
              <a:t>oriented</a:t>
            </a:r>
            <a:r>
              <a:rPr lang="nl-NL" altLang="nl-NL" sz="1200" dirty="0">
                <a:latin typeface="Agenda One Black" pitchFamily="2" charset="0"/>
              </a:rPr>
              <a:t> Data Warehouse </a:t>
            </a:r>
            <a:r>
              <a:rPr lang="nl-NL" altLang="nl-NL" sz="1200" dirty="0" err="1">
                <a:latin typeface="Agenda One Black" pitchFamily="2" charset="0"/>
              </a:rPr>
              <a:t>architectures</a:t>
            </a:r>
            <a:r>
              <a:rPr lang="nl-NL" altLang="nl-NL" sz="1200" dirty="0">
                <a:latin typeface="Agenda One Black" pitchFamily="2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sz="1200" dirty="0">
                <a:latin typeface="Agenda One Black" pitchFamily="2" charset="0"/>
              </a:rPr>
              <a:t>Native </a:t>
            </a:r>
            <a:r>
              <a:rPr lang="nl-NL" altLang="nl-NL" sz="1200" dirty="0" err="1">
                <a:latin typeface="Agenda One Black" pitchFamily="2" charset="0"/>
              </a:rPr>
              <a:t>Elasticity</a:t>
            </a:r>
            <a:r>
              <a:rPr lang="nl-NL" altLang="nl-NL" sz="1200" dirty="0">
                <a:latin typeface="Agenda One Black" pitchFamily="2" charset="0"/>
              </a:rPr>
              <a:t>: The </a:t>
            </a:r>
            <a:r>
              <a:rPr lang="nl-NL" altLang="nl-NL" sz="1200" dirty="0" err="1">
                <a:latin typeface="Agenda One Black" pitchFamily="2" charset="0"/>
              </a:rPr>
              <a:t>ability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to</a:t>
            </a:r>
            <a:r>
              <a:rPr lang="nl-NL" altLang="nl-NL" sz="1200" dirty="0">
                <a:latin typeface="Agenda One Black" pitchFamily="2" charset="0"/>
              </a:rPr>
              <a:t> run as a container </a:t>
            </a:r>
            <a:r>
              <a:rPr lang="nl-NL" altLang="nl-NL" sz="1200" dirty="0" err="1">
                <a:latin typeface="Agenda One Black" pitchFamily="2" charset="0"/>
              </a:rPr>
              <a:t>with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seamless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horizontal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and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vertical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scaling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within</a:t>
            </a:r>
            <a:r>
              <a:rPr lang="nl-NL" altLang="nl-NL" sz="1200" dirty="0">
                <a:latin typeface="Agenda One Black" pitchFamily="2" charset="0"/>
              </a:rPr>
              <a:t> a </a:t>
            </a:r>
            <a:r>
              <a:rPr lang="nl-NL" altLang="nl-NL" sz="1200" dirty="0" err="1">
                <a:latin typeface="Agenda One Black" pitchFamily="2" charset="0"/>
              </a:rPr>
              <a:t>Kubernetes</a:t>
            </a:r>
            <a:r>
              <a:rPr lang="nl-NL" altLang="nl-NL" sz="1200" dirty="0">
                <a:latin typeface="Agenda One Black" pitchFamily="2" charset="0"/>
              </a:rPr>
              <a:t> environment.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sz="1200" dirty="0" err="1">
                <a:latin typeface="Agenda One Black" pitchFamily="2" charset="0"/>
              </a:rPr>
              <a:t>Continuous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Quality</a:t>
            </a:r>
            <a:r>
              <a:rPr lang="nl-NL" altLang="nl-NL" sz="1200" dirty="0">
                <a:latin typeface="Agenda One Black" pitchFamily="2" charset="0"/>
              </a:rPr>
              <a:t>: </a:t>
            </a:r>
            <a:r>
              <a:rPr lang="nl-NL" altLang="nl-NL" sz="1200" dirty="0" err="1">
                <a:latin typeface="Agenda One Black" pitchFamily="2" charset="0"/>
              </a:rPr>
              <a:t>Enforcement</a:t>
            </a:r>
            <a:r>
              <a:rPr lang="nl-NL" altLang="nl-NL" sz="1200" dirty="0">
                <a:latin typeface="Agenda One Black" pitchFamily="2" charset="0"/>
              </a:rPr>
              <a:t> of </a:t>
            </a:r>
            <a:r>
              <a:rPr lang="nl-NL" altLang="nl-NL" sz="1200" dirty="0" err="1">
                <a:latin typeface="Agenda One Black" pitchFamily="2" charset="0"/>
              </a:rPr>
              <a:t>automated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workflows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to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guarantee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the</a:t>
            </a:r>
            <a:r>
              <a:rPr lang="nl-NL" altLang="nl-NL" sz="1200" dirty="0">
                <a:latin typeface="Agenda One Black" pitchFamily="2" charset="0"/>
              </a:rPr>
              <a:t> constant </a:t>
            </a:r>
            <a:r>
              <a:rPr lang="nl-NL" altLang="nl-NL" sz="1200" dirty="0" err="1">
                <a:latin typeface="Agenda One Black" pitchFamily="2" charset="0"/>
              </a:rPr>
              <a:t>quality</a:t>
            </a:r>
            <a:r>
              <a:rPr lang="nl-NL" altLang="nl-NL" sz="1200" dirty="0">
                <a:latin typeface="Agenda One Black" pitchFamily="2" charset="0"/>
              </a:rPr>
              <a:t> of delivery </a:t>
            </a:r>
            <a:r>
              <a:rPr lang="nl-NL" altLang="nl-NL" sz="1200" dirty="0" err="1">
                <a:latin typeface="Agenda One Black" pitchFamily="2" charset="0"/>
              </a:rPr>
              <a:t>for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both</a:t>
            </a:r>
            <a:r>
              <a:rPr lang="nl-NL" altLang="nl-NL" sz="1200" dirty="0">
                <a:latin typeface="Agenda One Black" pitchFamily="2" charset="0"/>
              </a:rPr>
              <a:t> code </a:t>
            </a:r>
            <a:r>
              <a:rPr lang="nl-NL" altLang="nl-NL" sz="1200" dirty="0" err="1">
                <a:latin typeface="Agenda One Black" pitchFamily="2" charset="0"/>
              </a:rPr>
              <a:t>and</a:t>
            </a:r>
            <a:r>
              <a:rPr lang="nl-NL" altLang="nl-NL" sz="1200" dirty="0">
                <a:latin typeface="Agenda One Black" pitchFamily="2" charset="0"/>
              </a:rPr>
              <a:t> data </a:t>
            </a:r>
            <a:r>
              <a:rPr lang="nl-NL" altLang="nl-NL" sz="1200" dirty="0" err="1">
                <a:latin typeface="Agenda One Black" pitchFamily="2" charset="0"/>
              </a:rPr>
              <a:t>products</a:t>
            </a:r>
            <a:r>
              <a:rPr lang="nl-NL" altLang="nl-NL" sz="1200" dirty="0">
                <a:latin typeface="Agenda One Black" pitchFamily="2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sz="1200" dirty="0" err="1">
                <a:latin typeface="Agenda One Black" pitchFamily="2" charset="0"/>
              </a:rPr>
              <a:t>Progressive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Ecosystem</a:t>
            </a:r>
            <a:r>
              <a:rPr lang="nl-NL" altLang="nl-NL" sz="1200" dirty="0">
                <a:latin typeface="Agenda One Black" pitchFamily="2" charset="0"/>
              </a:rPr>
              <a:t>: Engagement </a:t>
            </a:r>
            <a:r>
              <a:rPr lang="nl-NL" altLang="nl-NL" sz="1200" dirty="0" err="1">
                <a:latin typeface="Agenda One Black" pitchFamily="2" charset="0"/>
              </a:rPr>
              <a:t>with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active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suppliers</a:t>
            </a:r>
            <a:r>
              <a:rPr lang="nl-NL" altLang="nl-NL" sz="1200" dirty="0">
                <a:latin typeface="Agenda One Black" pitchFamily="2" charset="0"/>
              </a:rPr>
              <a:t> or </a:t>
            </a:r>
            <a:r>
              <a:rPr lang="nl-NL" altLang="nl-NL" sz="1200" dirty="0" err="1">
                <a:latin typeface="Agenda One Black" pitchFamily="2" charset="0"/>
              </a:rPr>
              <a:t>communities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that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demonstrate</a:t>
            </a:r>
            <a:r>
              <a:rPr lang="nl-NL" altLang="nl-NL" sz="1200" dirty="0">
                <a:latin typeface="Agenda One Black" pitchFamily="2" charset="0"/>
              </a:rPr>
              <a:t> a forward-thinking, "</a:t>
            </a:r>
            <a:r>
              <a:rPr lang="nl-NL" altLang="nl-NL" sz="1200" dirty="0" err="1">
                <a:latin typeface="Agenda One Black" pitchFamily="2" charset="0"/>
              </a:rPr>
              <a:t>sovereignty</a:t>
            </a:r>
            <a:r>
              <a:rPr lang="nl-NL" altLang="nl-NL" sz="1200" dirty="0">
                <a:latin typeface="Agenda One Black" pitchFamily="2" charset="0"/>
              </a:rPr>
              <a:t>-first" </a:t>
            </a:r>
            <a:r>
              <a:rPr lang="nl-NL" altLang="nl-NL" sz="1200" dirty="0" err="1">
                <a:latin typeface="Agenda One Black" pitchFamily="2" charset="0"/>
              </a:rPr>
              <a:t>mindset</a:t>
            </a:r>
            <a:r>
              <a:rPr lang="nl-NL" altLang="nl-NL" sz="1200" dirty="0">
                <a:latin typeface="Agenda One Black" pitchFamily="2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sz="1200" dirty="0">
                <a:latin typeface="Agenda One Black" pitchFamily="2" charset="0"/>
              </a:rPr>
              <a:t>Performance-</a:t>
            </a:r>
            <a:r>
              <a:rPr lang="nl-NL" altLang="nl-NL" sz="1200" dirty="0" err="1">
                <a:latin typeface="Agenda One Black" pitchFamily="2" charset="0"/>
              </a:rPr>
              <a:t>Driven</a:t>
            </a:r>
            <a:r>
              <a:rPr lang="nl-NL" altLang="nl-NL" sz="1200" dirty="0">
                <a:latin typeface="Agenda One Black" pitchFamily="2" charset="0"/>
              </a:rPr>
              <a:t> ROI: </a:t>
            </a:r>
            <a:r>
              <a:rPr lang="nl-NL" altLang="nl-NL" sz="1200" dirty="0" err="1">
                <a:latin typeface="Agenda One Black" pitchFamily="2" charset="0"/>
              </a:rPr>
              <a:t>If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licensing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costs</a:t>
            </a:r>
            <a:r>
              <a:rPr lang="nl-NL" altLang="nl-NL" sz="1200" dirty="0">
                <a:latin typeface="Agenda One Black" pitchFamily="2" charset="0"/>
              </a:rPr>
              <a:t> are </a:t>
            </a:r>
            <a:r>
              <a:rPr lang="nl-NL" altLang="nl-NL" sz="1200" dirty="0" err="1">
                <a:latin typeface="Agenda One Black" pitchFamily="2" charset="0"/>
              </a:rPr>
              <a:t>involved</a:t>
            </a:r>
            <a:r>
              <a:rPr lang="nl-NL" altLang="nl-NL" sz="1200" dirty="0">
                <a:latin typeface="Agenda One Black" pitchFamily="2" charset="0"/>
              </a:rPr>
              <a:t>, </a:t>
            </a:r>
            <a:r>
              <a:rPr lang="nl-NL" altLang="nl-NL" sz="1200" dirty="0" err="1">
                <a:latin typeface="Agenda One Black" pitchFamily="2" charset="0"/>
              </a:rPr>
              <a:t>the</a:t>
            </a:r>
            <a:r>
              <a:rPr lang="nl-NL" altLang="nl-NL" sz="1200" dirty="0">
                <a:latin typeface="Agenda One Black" pitchFamily="2" charset="0"/>
              </a:rPr>
              <a:t> solution must </a:t>
            </a:r>
            <a:r>
              <a:rPr lang="nl-NL" altLang="nl-NL" sz="1200" dirty="0" err="1">
                <a:latin typeface="Agenda One Black" pitchFamily="2" charset="0"/>
              </a:rPr>
              <a:t>demonstrate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clear</a:t>
            </a:r>
            <a:r>
              <a:rPr lang="nl-NL" altLang="nl-NL" sz="1200" dirty="0">
                <a:latin typeface="Agenda One Black" pitchFamily="2" charset="0"/>
              </a:rPr>
              <a:t> speed-</a:t>
            </a:r>
            <a:r>
              <a:rPr lang="nl-NL" altLang="nl-NL" sz="1200" dirty="0" err="1">
                <a:latin typeface="Agenda One Black" pitchFamily="2" charset="0"/>
              </a:rPr>
              <a:t>to</a:t>
            </a:r>
            <a:r>
              <a:rPr lang="nl-NL" altLang="nl-NL" sz="1200" dirty="0">
                <a:latin typeface="Agenda One Black" pitchFamily="2" charset="0"/>
              </a:rPr>
              <a:t>-market </a:t>
            </a:r>
            <a:r>
              <a:rPr lang="nl-NL" altLang="nl-NL" sz="1200" dirty="0" err="1">
                <a:latin typeface="Agenda One Black" pitchFamily="2" charset="0"/>
              </a:rPr>
              <a:t>advantages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and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measurable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cost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savings</a:t>
            </a:r>
            <a:r>
              <a:rPr lang="nl-NL" altLang="nl-NL" sz="1200" dirty="0">
                <a:latin typeface="Agenda One Black" pitchFamily="2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sz="1200" dirty="0" err="1">
                <a:latin typeface="Agenda One Black" pitchFamily="2" charset="0"/>
              </a:rPr>
              <a:t>Deep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Interoperability</a:t>
            </a:r>
            <a:r>
              <a:rPr lang="nl-NL" altLang="nl-NL" sz="1200" dirty="0">
                <a:latin typeface="Agenda One Black" pitchFamily="2" charset="0"/>
              </a:rPr>
              <a:t>: Full flexibility </a:t>
            </a:r>
            <a:r>
              <a:rPr lang="nl-NL" altLang="nl-NL" sz="1200" dirty="0" err="1">
                <a:latin typeface="Agenda One Black" pitchFamily="2" charset="0"/>
              </a:rPr>
              <a:t>to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integrate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with</a:t>
            </a:r>
            <a:r>
              <a:rPr lang="nl-NL" altLang="nl-NL" sz="1200" dirty="0">
                <a:latin typeface="Agenda One Black" pitchFamily="2" charset="0"/>
              </a:rPr>
              <a:t> diverse source databases, modern </a:t>
            </a:r>
            <a:r>
              <a:rPr lang="nl-NL" altLang="nl-NL" sz="1200" dirty="0" err="1">
                <a:latin typeface="Agenda One Black" pitchFamily="2" charset="0"/>
              </a:rPr>
              <a:t>APIs</a:t>
            </a:r>
            <a:r>
              <a:rPr lang="nl-NL" altLang="nl-NL" sz="1200" dirty="0">
                <a:latin typeface="Agenda One Black" pitchFamily="2" charset="0"/>
              </a:rPr>
              <a:t>, </a:t>
            </a:r>
            <a:r>
              <a:rPr lang="nl-NL" altLang="nl-NL" sz="1200" dirty="0" err="1">
                <a:latin typeface="Agenda One Black" pitchFamily="2" charset="0"/>
              </a:rPr>
              <a:t>and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OData</a:t>
            </a:r>
            <a:r>
              <a:rPr lang="nl-NL" altLang="nl-NL" sz="1200" dirty="0">
                <a:latin typeface="Agenda One Black" pitchFamily="2" charset="0"/>
              </a:rPr>
              <a:t> interfaces.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sz="1200" dirty="0" err="1">
                <a:latin typeface="Agenda One Black" pitchFamily="2" charset="0"/>
              </a:rPr>
              <a:t>Standardized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Modeling</a:t>
            </a:r>
            <a:r>
              <a:rPr lang="nl-NL" altLang="nl-NL" sz="1200" dirty="0">
                <a:latin typeface="Agenda One Black" pitchFamily="2" charset="0"/>
              </a:rPr>
              <a:t>: Absolute </a:t>
            </a:r>
            <a:r>
              <a:rPr lang="nl-NL" altLang="nl-NL" sz="1200" dirty="0" err="1">
                <a:latin typeface="Agenda One Black" pitchFamily="2" charset="0"/>
              </a:rPr>
              <a:t>adherence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to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the</a:t>
            </a:r>
            <a:r>
              <a:rPr lang="nl-NL" altLang="nl-NL" sz="1200" dirty="0">
                <a:latin typeface="Agenda One Black" pitchFamily="2" charset="0"/>
              </a:rPr>
              <a:t> proven Data </a:t>
            </a:r>
            <a:r>
              <a:rPr lang="nl-NL" altLang="nl-NL" sz="1200" dirty="0" err="1">
                <a:latin typeface="Agenda One Black" pitchFamily="2" charset="0"/>
              </a:rPr>
              <a:t>Vault</a:t>
            </a:r>
            <a:r>
              <a:rPr lang="nl-NL" altLang="nl-NL" sz="1200" dirty="0">
                <a:latin typeface="Agenda One Black" pitchFamily="2" charset="0"/>
              </a:rPr>
              <a:t> model </a:t>
            </a:r>
            <a:r>
              <a:rPr lang="nl-NL" altLang="nl-NL" sz="1200" dirty="0" err="1">
                <a:latin typeface="Agenda One Black" pitchFamily="2" charset="0"/>
              </a:rPr>
              <a:t>for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auditability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and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historical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integrity</a:t>
            </a:r>
            <a:r>
              <a:rPr lang="nl-NL" altLang="nl-NL" sz="1200" dirty="0">
                <a:latin typeface="Agenda One Black" pitchFamily="2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sz="1200" dirty="0">
                <a:latin typeface="Agenda One Black" pitchFamily="2" charset="0"/>
              </a:rPr>
              <a:t>Commercial Safety: For </a:t>
            </a:r>
            <a:r>
              <a:rPr lang="nl-NL" altLang="nl-NL" sz="1200" dirty="0" err="1">
                <a:latin typeface="Agenda One Black" pitchFamily="2" charset="0"/>
              </a:rPr>
              <a:t>closed</a:t>
            </a:r>
            <a:r>
              <a:rPr lang="nl-NL" altLang="nl-NL" sz="1200" dirty="0">
                <a:latin typeface="Agenda One Black" pitchFamily="2" charset="0"/>
              </a:rPr>
              <a:t>-source </a:t>
            </a:r>
            <a:r>
              <a:rPr lang="nl-NL" altLang="nl-NL" sz="1200" dirty="0" err="1">
                <a:latin typeface="Agenda One Black" pitchFamily="2" charset="0"/>
              </a:rPr>
              <a:t>components</a:t>
            </a:r>
            <a:r>
              <a:rPr lang="nl-NL" altLang="nl-NL" sz="1200" dirty="0">
                <a:latin typeface="Agenda One Black" pitchFamily="2" charset="0"/>
              </a:rPr>
              <a:t>, a </a:t>
            </a:r>
            <a:r>
              <a:rPr lang="nl-NL" altLang="nl-NL" sz="1200" dirty="0" err="1">
                <a:latin typeface="Agenda One Black" pitchFamily="2" charset="0"/>
              </a:rPr>
              <a:t>comprehensive</a:t>
            </a:r>
            <a:r>
              <a:rPr lang="nl-NL" altLang="nl-NL" sz="1200" dirty="0">
                <a:latin typeface="Agenda One Black" pitchFamily="2" charset="0"/>
              </a:rPr>
              <a:t> SaaS </a:t>
            </a:r>
            <a:r>
              <a:rPr lang="nl-NL" altLang="nl-NL" sz="1200" dirty="0" err="1">
                <a:latin typeface="Agenda One Black" pitchFamily="2" charset="0"/>
              </a:rPr>
              <a:t>license</a:t>
            </a:r>
            <a:r>
              <a:rPr lang="nl-NL" altLang="nl-NL" sz="1200" dirty="0">
                <a:latin typeface="Agenda One Black" pitchFamily="2" charset="0"/>
              </a:rPr>
              <a:t> must </a:t>
            </a:r>
            <a:r>
              <a:rPr lang="nl-NL" altLang="nl-NL" sz="1200" dirty="0" err="1">
                <a:latin typeface="Agenda One Black" pitchFamily="2" charset="0"/>
              </a:rPr>
              <a:t>be</a:t>
            </a:r>
            <a:r>
              <a:rPr lang="nl-NL" altLang="nl-NL" sz="1200" dirty="0">
                <a:latin typeface="Agenda One Black" pitchFamily="2" charset="0"/>
              </a:rPr>
              <a:t> part of </a:t>
            </a:r>
            <a:r>
              <a:rPr lang="nl-NL" altLang="nl-NL" sz="1200" dirty="0" err="1">
                <a:latin typeface="Agenda One Black" pitchFamily="2" charset="0"/>
              </a:rPr>
              <a:t>the</a:t>
            </a:r>
            <a:r>
              <a:rPr lang="nl-NL" altLang="nl-NL" sz="1200" dirty="0">
                <a:latin typeface="Agenda One Black" pitchFamily="2" charset="0"/>
              </a:rPr>
              <a:t> agreement </a:t>
            </a:r>
            <a:r>
              <a:rPr lang="nl-NL" altLang="nl-NL" sz="1200" dirty="0" err="1">
                <a:latin typeface="Agenda One Black" pitchFamily="2" charset="0"/>
              </a:rPr>
              <a:t>to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ensure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operational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stability</a:t>
            </a:r>
            <a:r>
              <a:rPr lang="nl-NL" altLang="nl-NL" sz="1200" dirty="0">
                <a:latin typeface="Agenda One Black" pitchFamily="2" charset="0"/>
              </a:rPr>
              <a:t>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06650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88EE8-82FA-D468-F828-E321C54DF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A00B4CEF-560A-FEC8-898F-B227AAD45D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95DE75F1-7E56-3578-292D-1D1F6C690F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sz="1200" dirty="0">
                <a:latin typeface="Agenda One Black" pitchFamily="2" charset="0"/>
              </a:rPr>
              <a:t>Automation Excellence: Proven track record in </a:t>
            </a:r>
            <a:r>
              <a:rPr lang="nl-NL" altLang="nl-NL" sz="1200" dirty="0" err="1">
                <a:latin typeface="Agenda One Black" pitchFamily="2" charset="0"/>
              </a:rPr>
              <a:t>automating</a:t>
            </a:r>
            <a:r>
              <a:rPr lang="nl-NL" altLang="nl-NL" sz="1200" dirty="0">
                <a:latin typeface="Agenda One Black" pitchFamily="2" charset="0"/>
              </a:rPr>
              <a:t> business-</a:t>
            </a:r>
            <a:r>
              <a:rPr lang="nl-NL" altLang="nl-NL" sz="1200" dirty="0" err="1">
                <a:latin typeface="Agenda One Black" pitchFamily="2" charset="0"/>
              </a:rPr>
              <a:t>oriented</a:t>
            </a:r>
            <a:r>
              <a:rPr lang="nl-NL" altLang="nl-NL" sz="1200" dirty="0">
                <a:latin typeface="Agenda One Black" pitchFamily="2" charset="0"/>
              </a:rPr>
              <a:t> Data Warehouse </a:t>
            </a:r>
            <a:r>
              <a:rPr lang="nl-NL" altLang="nl-NL" sz="1200" dirty="0" err="1">
                <a:latin typeface="Agenda One Black" pitchFamily="2" charset="0"/>
              </a:rPr>
              <a:t>architectures</a:t>
            </a:r>
            <a:r>
              <a:rPr lang="nl-NL" altLang="nl-NL" sz="1200" dirty="0">
                <a:latin typeface="Agenda One Black" pitchFamily="2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sz="1200" dirty="0">
                <a:latin typeface="Agenda One Black" pitchFamily="2" charset="0"/>
              </a:rPr>
              <a:t>Native </a:t>
            </a:r>
            <a:r>
              <a:rPr lang="nl-NL" altLang="nl-NL" sz="1200" dirty="0" err="1">
                <a:latin typeface="Agenda One Black" pitchFamily="2" charset="0"/>
              </a:rPr>
              <a:t>Elasticity</a:t>
            </a:r>
            <a:r>
              <a:rPr lang="nl-NL" altLang="nl-NL" sz="1200" dirty="0">
                <a:latin typeface="Agenda One Black" pitchFamily="2" charset="0"/>
              </a:rPr>
              <a:t>: The </a:t>
            </a:r>
            <a:r>
              <a:rPr lang="nl-NL" altLang="nl-NL" sz="1200" dirty="0" err="1">
                <a:latin typeface="Agenda One Black" pitchFamily="2" charset="0"/>
              </a:rPr>
              <a:t>ability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to</a:t>
            </a:r>
            <a:r>
              <a:rPr lang="nl-NL" altLang="nl-NL" sz="1200" dirty="0">
                <a:latin typeface="Agenda One Black" pitchFamily="2" charset="0"/>
              </a:rPr>
              <a:t> run as a container </a:t>
            </a:r>
            <a:r>
              <a:rPr lang="nl-NL" altLang="nl-NL" sz="1200" dirty="0" err="1">
                <a:latin typeface="Agenda One Black" pitchFamily="2" charset="0"/>
              </a:rPr>
              <a:t>with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seamless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horizontal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and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vertical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scaling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within</a:t>
            </a:r>
            <a:r>
              <a:rPr lang="nl-NL" altLang="nl-NL" sz="1200" dirty="0">
                <a:latin typeface="Agenda One Black" pitchFamily="2" charset="0"/>
              </a:rPr>
              <a:t> a </a:t>
            </a:r>
            <a:r>
              <a:rPr lang="nl-NL" altLang="nl-NL" sz="1200" dirty="0" err="1">
                <a:latin typeface="Agenda One Black" pitchFamily="2" charset="0"/>
              </a:rPr>
              <a:t>Kubernetes</a:t>
            </a:r>
            <a:r>
              <a:rPr lang="nl-NL" altLang="nl-NL" sz="1200" dirty="0">
                <a:latin typeface="Agenda One Black" pitchFamily="2" charset="0"/>
              </a:rPr>
              <a:t> environment.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sz="1200" dirty="0" err="1">
                <a:latin typeface="Agenda One Black" pitchFamily="2" charset="0"/>
              </a:rPr>
              <a:t>Continuous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Quality</a:t>
            </a:r>
            <a:r>
              <a:rPr lang="nl-NL" altLang="nl-NL" sz="1200" dirty="0">
                <a:latin typeface="Agenda One Black" pitchFamily="2" charset="0"/>
              </a:rPr>
              <a:t>: </a:t>
            </a:r>
            <a:r>
              <a:rPr lang="nl-NL" altLang="nl-NL" sz="1200" dirty="0" err="1">
                <a:latin typeface="Agenda One Black" pitchFamily="2" charset="0"/>
              </a:rPr>
              <a:t>Enforcement</a:t>
            </a:r>
            <a:r>
              <a:rPr lang="nl-NL" altLang="nl-NL" sz="1200" dirty="0">
                <a:latin typeface="Agenda One Black" pitchFamily="2" charset="0"/>
              </a:rPr>
              <a:t> of </a:t>
            </a:r>
            <a:r>
              <a:rPr lang="nl-NL" altLang="nl-NL" sz="1200" dirty="0" err="1">
                <a:latin typeface="Agenda One Black" pitchFamily="2" charset="0"/>
              </a:rPr>
              <a:t>automated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workflows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to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guarantee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the</a:t>
            </a:r>
            <a:r>
              <a:rPr lang="nl-NL" altLang="nl-NL" sz="1200" dirty="0">
                <a:latin typeface="Agenda One Black" pitchFamily="2" charset="0"/>
              </a:rPr>
              <a:t> constant </a:t>
            </a:r>
            <a:r>
              <a:rPr lang="nl-NL" altLang="nl-NL" sz="1200" dirty="0" err="1">
                <a:latin typeface="Agenda One Black" pitchFamily="2" charset="0"/>
              </a:rPr>
              <a:t>quality</a:t>
            </a:r>
            <a:r>
              <a:rPr lang="nl-NL" altLang="nl-NL" sz="1200" dirty="0">
                <a:latin typeface="Agenda One Black" pitchFamily="2" charset="0"/>
              </a:rPr>
              <a:t> of delivery </a:t>
            </a:r>
            <a:r>
              <a:rPr lang="nl-NL" altLang="nl-NL" sz="1200" dirty="0" err="1">
                <a:latin typeface="Agenda One Black" pitchFamily="2" charset="0"/>
              </a:rPr>
              <a:t>for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both</a:t>
            </a:r>
            <a:r>
              <a:rPr lang="nl-NL" altLang="nl-NL" sz="1200" dirty="0">
                <a:latin typeface="Agenda One Black" pitchFamily="2" charset="0"/>
              </a:rPr>
              <a:t> code </a:t>
            </a:r>
            <a:r>
              <a:rPr lang="nl-NL" altLang="nl-NL" sz="1200" dirty="0" err="1">
                <a:latin typeface="Agenda One Black" pitchFamily="2" charset="0"/>
              </a:rPr>
              <a:t>and</a:t>
            </a:r>
            <a:r>
              <a:rPr lang="nl-NL" altLang="nl-NL" sz="1200" dirty="0">
                <a:latin typeface="Agenda One Black" pitchFamily="2" charset="0"/>
              </a:rPr>
              <a:t> data </a:t>
            </a:r>
            <a:r>
              <a:rPr lang="nl-NL" altLang="nl-NL" sz="1200" dirty="0" err="1">
                <a:latin typeface="Agenda One Black" pitchFamily="2" charset="0"/>
              </a:rPr>
              <a:t>products</a:t>
            </a:r>
            <a:r>
              <a:rPr lang="nl-NL" altLang="nl-NL" sz="1200" dirty="0">
                <a:latin typeface="Agenda One Black" pitchFamily="2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sz="1200" dirty="0" err="1">
                <a:latin typeface="Agenda One Black" pitchFamily="2" charset="0"/>
              </a:rPr>
              <a:t>Progressive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Ecosystem</a:t>
            </a:r>
            <a:r>
              <a:rPr lang="nl-NL" altLang="nl-NL" sz="1200" dirty="0">
                <a:latin typeface="Agenda One Black" pitchFamily="2" charset="0"/>
              </a:rPr>
              <a:t>: Engagement </a:t>
            </a:r>
            <a:r>
              <a:rPr lang="nl-NL" altLang="nl-NL" sz="1200" dirty="0" err="1">
                <a:latin typeface="Agenda One Black" pitchFamily="2" charset="0"/>
              </a:rPr>
              <a:t>with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active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suppliers</a:t>
            </a:r>
            <a:r>
              <a:rPr lang="nl-NL" altLang="nl-NL" sz="1200" dirty="0">
                <a:latin typeface="Agenda One Black" pitchFamily="2" charset="0"/>
              </a:rPr>
              <a:t> or </a:t>
            </a:r>
            <a:r>
              <a:rPr lang="nl-NL" altLang="nl-NL" sz="1200" dirty="0" err="1">
                <a:latin typeface="Agenda One Black" pitchFamily="2" charset="0"/>
              </a:rPr>
              <a:t>communities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that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demonstrate</a:t>
            </a:r>
            <a:r>
              <a:rPr lang="nl-NL" altLang="nl-NL" sz="1200" dirty="0">
                <a:latin typeface="Agenda One Black" pitchFamily="2" charset="0"/>
              </a:rPr>
              <a:t> a forward-thinking, "</a:t>
            </a:r>
            <a:r>
              <a:rPr lang="nl-NL" altLang="nl-NL" sz="1200" dirty="0" err="1">
                <a:latin typeface="Agenda One Black" pitchFamily="2" charset="0"/>
              </a:rPr>
              <a:t>sovereignty</a:t>
            </a:r>
            <a:r>
              <a:rPr lang="nl-NL" altLang="nl-NL" sz="1200" dirty="0">
                <a:latin typeface="Agenda One Black" pitchFamily="2" charset="0"/>
              </a:rPr>
              <a:t>-first" </a:t>
            </a:r>
            <a:r>
              <a:rPr lang="nl-NL" altLang="nl-NL" sz="1200" dirty="0" err="1">
                <a:latin typeface="Agenda One Black" pitchFamily="2" charset="0"/>
              </a:rPr>
              <a:t>mindset</a:t>
            </a:r>
            <a:r>
              <a:rPr lang="nl-NL" altLang="nl-NL" sz="1200" dirty="0">
                <a:latin typeface="Agenda One Black" pitchFamily="2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sz="1200" dirty="0">
                <a:latin typeface="Agenda One Black" pitchFamily="2" charset="0"/>
              </a:rPr>
              <a:t>Performance-</a:t>
            </a:r>
            <a:r>
              <a:rPr lang="nl-NL" altLang="nl-NL" sz="1200" dirty="0" err="1">
                <a:latin typeface="Agenda One Black" pitchFamily="2" charset="0"/>
              </a:rPr>
              <a:t>Driven</a:t>
            </a:r>
            <a:r>
              <a:rPr lang="nl-NL" altLang="nl-NL" sz="1200" dirty="0">
                <a:latin typeface="Agenda One Black" pitchFamily="2" charset="0"/>
              </a:rPr>
              <a:t> ROI: </a:t>
            </a:r>
            <a:r>
              <a:rPr lang="nl-NL" altLang="nl-NL" sz="1200" dirty="0" err="1">
                <a:latin typeface="Agenda One Black" pitchFamily="2" charset="0"/>
              </a:rPr>
              <a:t>If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licensing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costs</a:t>
            </a:r>
            <a:r>
              <a:rPr lang="nl-NL" altLang="nl-NL" sz="1200" dirty="0">
                <a:latin typeface="Agenda One Black" pitchFamily="2" charset="0"/>
              </a:rPr>
              <a:t> are </a:t>
            </a:r>
            <a:r>
              <a:rPr lang="nl-NL" altLang="nl-NL" sz="1200" dirty="0" err="1">
                <a:latin typeface="Agenda One Black" pitchFamily="2" charset="0"/>
              </a:rPr>
              <a:t>involved</a:t>
            </a:r>
            <a:r>
              <a:rPr lang="nl-NL" altLang="nl-NL" sz="1200" dirty="0">
                <a:latin typeface="Agenda One Black" pitchFamily="2" charset="0"/>
              </a:rPr>
              <a:t>, </a:t>
            </a:r>
            <a:r>
              <a:rPr lang="nl-NL" altLang="nl-NL" sz="1200" dirty="0" err="1">
                <a:latin typeface="Agenda One Black" pitchFamily="2" charset="0"/>
              </a:rPr>
              <a:t>the</a:t>
            </a:r>
            <a:r>
              <a:rPr lang="nl-NL" altLang="nl-NL" sz="1200" dirty="0">
                <a:latin typeface="Agenda One Black" pitchFamily="2" charset="0"/>
              </a:rPr>
              <a:t> solution must </a:t>
            </a:r>
            <a:r>
              <a:rPr lang="nl-NL" altLang="nl-NL" sz="1200" dirty="0" err="1">
                <a:latin typeface="Agenda One Black" pitchFamily="2" charset="0"/>
              </a:rPr>
              <a:t>demonstrate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clear</a:t>
            </a:r>
            <a:r>
              <a:rPr lang="nl-NL" altLang="nl-NL" sz="1200" dirty="0">
                <a:latin typeface="Agenda One Black" pitchFamily="2" charset="0"/>
              </a:rPr>
              <a:t> speed-</a:t>
            </a:r>
            <a:r>
              <a:rPr lang="nl-NL" altLang="nl-NL" sz="1200" dirty="0" err="1">
                <a:latin typeface="Agenda One Black" pitchFamily="2" charset="0"/>
              </a:rPr>
              <a:t>to</a:t>
            </a:r>
            <a:r>
              <a:rPr lang="nl-NL" altLang="nl-NL" sz="1200" dirty="0">
                <a:latin typeface="Agenda One Black" pitchFamily="2" charset="0"/>
              </a:rPr>
              <a:t>-market </a:t>
            </a:r>
            <a:r>
              <a:rPr lang="nl-NL" altLang="nl-NL" sz="1200" dirty="0" err="1">
                <a:latin typeface="Agenda One Black" pitchFamily="2" charset="0"/>
              </a:rPr>
              <a:t>advantages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and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measurable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cost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savings</a:t>
            </a:r>
            <a:r>
              <a:rPr lang="nl-NL" altLang="nl-NL" sz="1200" dirty="0">
                <a:latin typeface="Agenda One Black" pitchFamily="2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sz="1200" dirty="0" err="1">
                <a:latin typeface="Agenda One Black" pitchFamily="2" charset="0"/>
              </a:rPr>
              <a:t>Deep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Interoperability</a:t>
            </a:r>
            <a:r>
              <a:rPr lang="nl-NL" altLang="nl-NL" sz="1200" dirty="0">
                <a:latin typeface="Agenda One Black" pitchFamily="2" charset="0"/>
              </a:rPr>
              <a:t>: Full flexibility </a:t>
            </a:r>
            <a:r>
              <a:rPr lang="nl-NL" altLang="nl-NL" sz="1200" dirty="0" err="1">
                <a:latin typeface="Agenda One Black" pitchFamily="2" charset="0"/>
              </a:rPr>
              <a:t>to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integrate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with</a:t>
            </a:r>
            <a:r>
              <a:rPr lang="nl-NL" altLang="nl-NL" sz="1200" dirty="0">
                <a:latin typeface="Agenda One Black" pitchFamily="2" charset="0"/>
              </a:rPr>
              <a:t> diverse source databases, modern </a:t>
            </a:r>
            <a:r>
              <a:rPr lang="nl-NL" altLang="nl-NL" sz="1200" dirty="0" err="1">
                <a:latin typeface="Agenda One Black" pitchFamily="2" charset="0"/>
              </a:rPr>
              <a:t>APIs</a:t>
            </a:r>
            <a:r>
              <a:rPr lang="nl-NL" altLang="nl-NL" sz="1200" dirty="0">
                <a:latin typeface="Agenda One Black" pitchFamily="2" charset="0"/>
              </a:rPr>
              <a:t>, </a:t>
            </a:r>
            <a:r>
              <a:rPr lang="nl-NL" altLang="nl-NL" sz="1200" dirty="0" err="1">
                <a:latin typeface="Agenda One Black" pitchFamily="2" charset="0"/>
              </a:rPr>
              <a:t>and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OData</a:t>
            </a:r>
            <a:r>
              <a:rPr lang="nl-NL" altLang="nl-NL" sz="1200" dirty="0">
                <a:latin typeface="Agenda One Black" pitchFamily="2" charset="0"/>
              </a:rPr>
              <a:t> interfaces.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sz="1200" dirty="0" err="1">
                <a:latin typeface="Agenda One Black" pitchFamily="2" charset="0"/>
              </a:rPr>
              <a:t>Standardized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Modeling</a:t>
            </a:r>
            <a:r>
              <a:rPr lang="nl-NL" altLang="nl-NL" sz="1200" dirty="0">
                <a:latin typeface="Agenda One Black" pitchFamily="2" charset="0"/>
              </a:rPr>
              <a:t>: Absolute </a:t>
            </a:r>
            <a:r>
              <a:rPr lang="nl-NL" altLang="nl-NL" sz="1200" dirty="0" err="1">
                <a:latin typeface="Agenda One Black" pitchFamily="2" charset="0"/>
              </a:rPr>
              <a:t>adherence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to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the</a:t>
            </a:r>
            <a:r>
              <a:rPr lang="nl-NL" altLang="nl-NL" sz="1200" dirty="0">
                <a:latin typeface="Agenda One Black" pitchFamily="2" charset="0"/>
              </a:rPr>
              <a:t> proven Data </a:t>
            </a:r>
            <a:r>
              <a:rPr lang="nl-NL" altLang="nl-NL" sz="1200" dirty="0" err="1">
                <a:latin typeface="Agenda One Black" pitchFamily="2" charset="0"/>
              </a:rPr>
              <a:t>Vault</a:t>
            </a:r>
            <a:r>
              <a:rPr lang="nl-NL" altLang="nl-NL" sz="1200" dirty="0">
                <a:latin typeface="Agenda One Black" pitchFamily="2" charset="0"/>
              </a:rPr>
              <a:t> model </a:t>
            </a:r>
            <a:r>
              <a:rPr lang="nl-NL" altLang="nl-NL" sz="1200" dirty="0" err="1">
                <a:latin typeface="Agenda One Black" pitchFamily="2" charset="0"/>
              </a:rPr>
              <a:t>for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auditability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and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historical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integrity</a:t>
            </a:r>
            <a:r>
              <a:rPr lang="nl-NL" altLang="nl-NL" sz="1200" dirty="0">
                <a:latin typeface="Agenda One Black" pitchFamily="2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nl-NL" altLang="nl-NL" sz="1200" dirty="0">
                <a:latin typeface="Agenda One Black" pitchFamily="2" charset="0"/>
              </a:rPr>
              <a:t>Commercial Safety: For </a:t>
            </a:r>
            <a:r>
              <a:rPr lang="nl-NL" altLang="nl-NL" sz="1200" dirty="0" err="1">
                <a:latin typeface="Agenda One Black" pitchFamily="2" charset="0"/>
              </a:rPr>
              <a:t>closed</a:t>
            </a:r>
            <a:r>
              <a:rPr lang="nl-NL" altLang="nl-NL" sz="1200" dirty="0">
                <a:latin typeface="Agenda One Black" pitchFamily="2" charset="0"/>
              </a:rPr>
              <a:t>-source </a:t>
            </a:r>
            <a:r>
              <a:rPr lang="nl-NL" altLang="nl-NL" sz="1200" dirty="0" err="1">
                <a:latin typeface="Agenda One Black" pitchFamily="2" charset="0"/>
              </a:rPr>
              <a:t>components</a:t>
            </a:r>
            <a:r>
              <a:rPr lang="nl-NL" altLang="nl-NL" sz="1200" dirty="0">
                <a:latin typeface="Agenda One Black" pitchFamily="2" charset="0"/>
              </a:rPr>
              <a:t>, a </a:t>
            </a:r>
            <a:r>
              <a:rPr lang="nl-NL" altLang="nl-NL" sz="1200" dirty="0" err="1">
                <a:latin typeface="Agenda One Black" pitchFamily="2" charset="0"/>
              </a:rPr>
              <a:t>comprehensive</a:t>
            </a:r>
            <a:r>
              <a:rPr lang="nl-NL" altLang="nl-NL" sz="1200" dirty="0">
                <a:latin typeface="Agenda One Black" pitchFamily="2" charset="0"/>
              </a:rPr>
              <a:t> SaaS </a:t>
            </a:r>
            <a:r>
              <a:rPr lang="nl-NL" altLang="nl-NL" sz="1200" dirty="0" err="1">
                <a:latin typeface="Agenda One Black" pitchFamily="2" charset="0"/>
              </a:rPr>
              <a:t>license</a:t>
            </a:r>
            <a:r>
              <a:rPr lang="nl-NL" altLang="nl-NL" sz="1200" dirty="0">
                <a:latin typeface="Agenda One Black" pitchFamily="2" charset="0"/>
              </a:rPr>
              <a:t> must </a:t>
            </a:r>
            <a:r>
              <a:rPr lang="nl-NL" altLang="nl-NL" sz="1200" dirty="0" err="1">
                <a:latin typeface="Agenda One Black" pitchFamily="2" charset="0"/>
              </a:rPr>
              <a:t>be</a:t>
            </a:r>
            <a:r>
              <a:rPr lang="nl-NL" altLang="nl-NL" sz="1200" dirty="0">
                <a:latin typeface="Agenda One Black" pitchFamily="2" charset="0"/>
              </a:rPr>
              <a:t> part of </a:t>
            </a:r>
            <a:r>
              <a:rPr lang="nl-NL" altLang="nl-NL" sz="1200" dirty="0" err="1">
                <a:latin typeface="Agenda One Black" pitchFamily="2" charset="0"/>
              </a:rPr>
              <a:t>the</a:t>
            </a:r>
            <a:r>
              <a:rPr lang="nl-NL" altLang="nl-NL" sz="1200" dirty="0">
                <a:latin typeface="Agenda One Black" pitchFamily="2" charset="0"/>
              </a:rPr>
              <a:t> agreement </a:t>
            </a:r>
            <a:r>
              <a:rPr lang="nl-NL" altLang="nl-NL" sz="1200" dirty="0" err="1">
                <a:latin typeface="Agenda One Black" pitchFamily="2" charset="0"/>
              </a:rPr>
              <a:t>to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ensure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operational</a:t>
            </a:r>
            <a:r>
              <a:rPr lang="nl-NL" altLang="nl-NL" sz="1200" dirty="0">
                <a:latin typeface="Agenda One Black" pitchFamily="2" charset="0"/>
              </a:rPr>
              <a:t> </a:t>
            </a:r>
            <a:r>
              <a:rPr lang="nl-NL" altLang="nl-NL" sz="1200" dirty="0" err="1">
                <a:latin typeface="Agenda One Black" pitchFamily="2" charset="0"/>
              </a:rPr>
              <a:t>stability</a:t>
            </a:r>
            <a:r>
              <a:rPr lang="nl-NL" altLang="nl-NL" sz="1200" dirty="0">
                <a:latin typeface="Agenda One Black" pitchFamily="2" charset="0"/>
              </a:rPr>
              <a:t>.</a:t>
            </a: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67B05F3-9FB3-6A68-2EBD-51A61FA033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000606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noProof="1">
                <a:latin typeface="Agenda One Black" pitchFamily="2" charset="0"/>
              </a:rPr>
              <a:t>Deliver intelligent, application-driven visibility (user-specific access).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25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18797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26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36043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27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300044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28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26148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/>
              <a:t>Scale flexibly</a:t>
            </a:r>
            <a:r>
              <a:rPr lang="en-GB" sz="1200" dirty="0"/>
              <a:t> using both vertical and horizontal strategies.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29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6307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605F8-497E-7F49-4FE7-70B8EE7B8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E0E4AC8E-2852-5179-3E45-14F499DD89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18B943BA-013E-CC03-7519-E60954C63F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nl-NL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Co-</a:t>
            </a:r>
            <a:r>
              <a:rPr lang="nl-NL" sz="1200" b="0" i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owner</a:t>
            </a:r>
            <a:r>
              <a:rPr lang="nl-NL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200" b="0" i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</a:t>
            </a:r>
            <a:r>
              <a:rPr lang="nl-NL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co-</a:t>
            </a:r>
            <a:r>
              <a:rPr lang="nl-NL" sz="1200" b="0" i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founder</a:t>
            </a:r>
            <a:r>
              <a:rPr lang="nl-NL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nl-NL" sz="1200" b="0" i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connected</a:t>
            </a:r>
            <a:r>
              <a:rPr lang="nl-NL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Data Group, </a:t>
            </a:r>
            <a:br>
              <a:rPr lang="nl-NL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nl-NL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Director, Business Consultants, Partnermanager, Trainer</a:t>
            </a:r>
            <a:br>
              <a:rPr lang="nl-NL" dirty="0"/>
            </a:br>
            <a:endParaRPr lang="nl-NL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nl-NL" dirty="0"/>
              <a:t>“</a:t>
            </a:r>
            <a:r>
              <a:rPr lang="nl-NL" i="1" dirty="0"/>
              <a:t>Het verbinden van data is de kunst en wetenschap om de juiste vragen te stellen, meerdere wegen te verkennen en het doeltreffend en slim inzetten van geavanceerde technologie</a:t>
            </a:r>
            <a:r>
              <a:rPr lang="nl-NL" dirty="0"/>
              <a:t>.”</a:t>
            </a:r>
          </a:p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31ABC007-AA95-F500-0E37-F6FAEA2BE0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1EE7A5-2442-AF46-AABB-B23190878B8D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7462837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noProof="1"/>
              <a:t>Native JSON Support: Efficient handling of semi-structured data through native JSON functionality.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noProof="1"/>
              <a:t>Real-Time Ingestion: Features integrated Data Pipelines for continuous, high-speed data ingestion.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30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0953658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31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50778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32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366262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23815-D192-B6D0-FCAF-6B3413C53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15A2D6CE-321C-9279-DDBD-4F8928C406B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69902351-6B41-3393-9AC8-B48A9449AE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54C23E4-0960-C376-9E7B-165762DF5B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33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9906151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noProof="1"/>
              <a:t>Scalable Foundations: Started with a contained environment to allow for rapid iteration before onboarding specialized experts.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34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70513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DB6D0B-A696-3C88-2F0C-07DCFF2913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F0DE34B7-FEDC-9C74-7C4B-376CFB64EF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B90472BC-9485-7A20-7D26-20B92B5FE6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7DDB124-E72C-B2B4-ADFE-0087CF0FF3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37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7485159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dirty="0" err="1"/>
              <a:t>Connected</a:t>
            </a:r>
            <a:r>
              <a:rPr lang="nl-NL" sz="1600" dirty="0"/>
              <a:t> Data Academy is </a:t>
            </a:r>
            <a:r>
              <a:rPr lang="nl-NL" sz="1600" b="1" dirty="0"/>
              <a:t>een partner in verandering</a:t>
            </a:r>
            <a:r>
              <a:rPr lang="nl-NL" sz="1600" dirty="0"/>
              <a:t>. </a:t>
            </a:r>
            <a:br>
              <a:rPr lang="nl-NL" sz="1600" dirty="0"/>
            </a:br>
            <a:r>
              <a:rPr lang="nl-NL" sz="1600" dirty="0"/>
              <a:t>Met een combinatie van </a:t>
            </a:r>
            <a:r>
              <a:rPr lang="nl-NL" sz="1600" b="1" dirty="0"/>
              <a:t>expertise, maatwerk en betrokkenheid </a:t>
            </a:r>
            <a:br>
              <a:rPr lang="nl-NL" sz="1600" dirty="0"/>
            </a:br>
            <a:r>
              <a:rPr lang="nl-NL" sz="1600" dirty="0"/>
              <a:t>bouwen we samen aan een </a:t>
            </a:r>
            <a:r>
              <a:rPr lang="nl-NL" sz="1600" b="1" dirty="0" err="1"/>
              <a:t>datagedreven</a:t>
            </a:r>
            <a:r>
              <a:rPr lang="nl-NL" sz="1600" b="1" dirty="0"/>
              <a:t> cultuur </a:t>
            </a:r>
            <a:br>
              <a:rPr lang="nl-NL" sz="1600" dirty="0"/>
            </a:br>
            <a:r>
              <a:rPr lang="nl-NL" sz="1600" b="1" dirty="0"/>
              <a:t>die werkt voor mensen, processen en beleid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600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6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 plezier zetten we de volgende stap richting uitvoering.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1600" b="1" dirty="0"/>
          </a:p>
          <a:p>
            <a:endParaRPr lang="nl-NL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Tx/>
              <a:buNone/>
            </a:pPr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Waarde voor WSBD</a:t>
            </a:r>
          </a:p>
          <a:p>
            <a:pPr lvl="0"/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Kennisontwikkeling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 gecertificeerde professionals;</a:t>
            </a:r>
          </a:p>
          <a:p>
            <a:pPr lvl="0"/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Kwaliteitsverbetering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van data en processen;</a:t>
            </a:r>
          </a:p>
          <a:p>
            <a:pPr lvl="0"/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Cultuurverandering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richting </a:t>
            </a:r>
            <a:r>
              <a:rPr lang="nl-NL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datagedreven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werken;</a:t>
            </a:r>
          </a:p>
          <a:p>
            <a:pPr lvl="0"/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Meetbare impact</a:t>
            </a:r>
            <a:r>
              <a:rPr lang="nl-NL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minder dubbel werk, snellere besluitvorming, hogere samenwerking.</a:t>
            </a:r>
          </a:p>
          <a:p>
            <a:r>
              <a:rPr lang="nl-NL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1EE7A5-2442-AF46-AABB-B23190878B8D}" type="slidenum">
              <a:rPr lang="nl-NL" smtClean="0"/>
              <a:t>38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048566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4D9621-334F-D2F1-4C80-D30B611789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D0A6AD39-EF6C-1ED0-EEC6-9AE35660F9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7BF5380E-9321-A0CC-402D-D71A6A59E7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C6987CBA-3D09-E684-D001-89C0F50A00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21684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D06482-E230-8E55-BEC9-C2EDBD8AB4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7D35CA43-AB09-2B34-9BA7-4A24CF22F5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13C8C356-A24F-5EF2-9763-05484C9339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1DCC297-CE10-7013-EF91-973E028D4E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8173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430685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F263EF-18E8-4917-D918-682C773909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3A5736FA-10CE-30E9-B6D0-1C3DAED753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5EAAD029-E5C4-3B45-771C-3F152A3493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77FD74F-E9EA-B3ED-9B13-2D77011511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733740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noProof="1"/>
              <a:t>Hotel California Syndrom (check in never leave)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17829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A0224-7139-B740-9ADC-22585E39CD7B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4186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29A047-9914-C453-AC12-2337355E39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3493AA2-4B36-5F7E-F556-58D5590204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F3625F8-F527-0EA1-ECA6-669EE7D32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1FCE-8A86-E740-A545-22D783436D56}" type="datetimeFigureOut">
              <a:rPr lang="nl-NL" smtClean="0"/>
              <a:t>08-03-2026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981D221-D560-D703-0C28-0103759FA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2C48EDE-339C-3865-4608-2774F3EE95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7DD0-C5F0-4E4E-B035-F430D7D77C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1853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0">
        <p:fade/>
      </p:transition>
    </mc:Choice>
    <mc:Fallback xmlns="">
      <p:transition spd="med" advClick="0" advTm="20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F08E43E-00E8-E8CD-07AA-08D8A0E6A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BF5E3D53-997A-C000-97C0-8272CB10B8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8EC06AF-E046-85C7-9769-08EAA946A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1FCE-8A86-E740-A545-22D783436D56}" type="datetimeFigureOut">
              <a:rPr lang="nl-NL" smtClean="0"/>
              <a:t>08-03-2026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4CC670E-1286-2F0D-18DE-624747D9B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B178A21-6050-287A-65F6-2B92174F2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7DD0-C5F0-4E4E-B035-F430D7D77C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4906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0">
        <p:fade/>
      </p:transition>
    </mc:Choice>
    <mc:Fallback xmlns="">
      <p:transition spd="med" advClick="0" advTm="20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C4EF90DD-8E9B-FC7B-0348-7F4177DB58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8C50821-FB09-0DB1-4795-5D069D4F47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310E4F0-4653-BFAA-94E0-C49CDF294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1FCE-8A86-E740-A545-22D783436D56}" type="datetimeFigureOut">
              <a:rPr lang="nl-NL" smtClean="0"/>
              <a:t>08-03-2026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B2D59CD-79CA-A9F1-5A57-15E624690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3DCB3E-030B-08B3-76D6-30077EE87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7DD0-C5F0-4E4E-B035-F430D7D77C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8433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0">
        <p:fade/>
      </p:transition>
    </mc:Choice>
    <mc:Fallback xmlns="">
      <p:transition spd="med" advClick="0" advTm="2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EA35E0-372E-58AD-7E0B-EE4932FC8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D401864-A885-C4C9-9774-3E3C2FAADC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1FFB6C-D7A5-6BC5-62D4-F785560FF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1FCE-8A86-E740-A545-22D783436D56}" type="datetimeFigureOut">
              <a:rPr lang="nl-NL" smtClean="0"/>
              <a:t>08-03-2026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278ACF1-4AF4-8FE9-74A2-CE867B2D9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E0E6B84-58F5-EE38-DCC1-8C30F3D78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7DD0-C5F0-4E4E-B035-F430D7D77C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642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0">
        <p:fade/>
      </p:transition>
    </mc:Choice>
    <mc:Fallback xmlns="">
      <p:transition spd="med" advClick="0" advTm="20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594AE0-0D5A-B808-5341-462C04CA2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19D15B3-1D4D-B5D7-45DC-77710FC9A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FFC58E8-F675-DC47-D397-B6187FD5E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1FCE-8A86-E740-A545-22D783436D56}" type="datetimeFigureOut">
              <a:rPr lang="nl-NL" smtClean="0"/>
              <a:t>08-03-2026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39226FC-1A3D-6A00-D51A-5B0EC1DC6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A1BA86B-BD1E-00A0-DCD1-140F0919B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7DD0-C5F0-4E4E-B035-F430D7D77C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424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0">
        <p:fade/>
      </p:transition>
    </mc:Choice>
    <mc:Fallback xmlns="">
      <p:transition spd="med" advClick="0" advTm="2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F7C729-4665-1A7A-9820-F92A768EF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190FE2F-E150-ADDF-EA12-5FFAA4C2D6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864C371-5174-CA59-54B6-B553910AAA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CE956C0A-06AE-3256-1904-45782264A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1FCE-8A86-E740-A545-22D783436D56}" type="datetimeFigureOut">
              <a:rPr lang="nl-NL" smtClean="0"/>
              <a:t>08-03-2026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C9083FB-278D-0F1C-439E-5DE536C9C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E30B3AA-51A1-9AE6-0A2B-571DA3885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7DD0-C5F0-4E4E-B035-F430D7D77C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5618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0">
        <p:fade/>
      </p:transition>
    </mc:Choice>
    <mc:Fallback xmlns="">
      <p:transition spd="med" advClick="0" advTm="20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D7C974-C6A1-6801-A841-D86D134B5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BB3BDBA-13EA-F4B3-C2C8-1FF4989270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E55C3850-563C-764E-3D74-1753BBC761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4531B22F-8D9B-D97D-DF67-F029217F00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FE51FAAB-3B85-BB0F-B0C7-18CC780B44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41CF5C9D-4608-FDDE-7E0C-01EF9DA5B2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1FCE-8A86-E740-A545-22D783436D56}" type="datetimeFigureOut">
              <a:rPr lang="nl-NL" smtClean="0"/>
              <a:t>08-03-2026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CBE6E8F8-BA9D-8800-A676-A4D8A380D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B840ABE-F5A6-E8A1-213B-6F3FEA282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7DD0-C5F0-4E4E-B035-F430D7D77C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2025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0">
        <p:fade/>
      </p:transition>
    </mc:Choice>
    <mc:Fallback xmlns="">
      <p:transition spd="med" advClick="0" advTm="20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A8071A-8E91-7296-E968-F38036791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E4B9EAC9-0CE2-9609-367E-743318351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1FCE-8A86-E740-A545-22D783436D56}" type="datetimeFigureOut">
              <a:rPr lang="nl-NL" smtClean="0"/>
              <a:t>08-03-2026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1919A50-0296-C770-0FA9-111D37378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053DE834-1DF6-4021-C15D-5984D0A3E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7DD0-C5F0-4E4E-B035-F430D7D77C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628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0">
        <p:fade/>
      </p:transition>
    </mc:Choice>
    <mc:Fallback xmlns="">
      <p:transition spd="med" advClick="0" advTm="20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1A939FE4-A535-68F3-18EA-1D0992FE9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1FCE-8A86-E740-A545-22D783436D56}" type="datetimeFigureOut">
              <a:rPr lang="nl-NL" smtClean="0"/>
              <a:t>08-03-2026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2F717277-640D-74A4-8345-45DBE7D4D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D98EB06E-4E60-ED0C-B9DE-456580C77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7DD0-C5F0-4E4E-B035-F430D7D77C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5138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0">
        <p:fade/>
      </p:transition>
    </mc:Choice>
    <mc:Fallback xmlns="">
      <p:transition spd="med" advClick="0" advTm="2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F8699C9-9BF6-323D-8000-D4B556FA5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B778A54-1C54-3E2C-C655-4EB48C7136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5EC725A-CCC1-01E7-3AB1-927B46D9F4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EA01095-D70D-DA56-E93C-05BFEBC676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1FCE-8A86-E740-A545-22D783436D56}" type="datetimeFigureOut">
              <a:rPr lang="nl-NL" smtClean="0"/>
              <a:t>08-03-2026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E42E0D5F-A848-F6B1-4680-8F59509A9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F36B5C0-E8F5-D3A9-3054-092E076EA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7DD0-C5F0-4E4E-B035-F430D7D77C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48143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0">
        <p:fade/>
      </p:transition>
    </mc:Choice>
    <mc:Fallback xmlns="">
      <p:transition spd="med" advClick="0" advTm="2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C156548-2EC5-F4E7-DCFF-6B7731BFB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1BCB7F2A-04FB-A515-0B18-32273E9EC1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2E53C2D-71DB-3BED-5E3F-EB67AB94B8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59CC980-991A-56DA-426E-50507B7E9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71FCE-8A86-E740-A545-22D783436D56}" type="datetimeFigureOut">
              <a:rPr lang="nl-NL" smtClean="0"/>
              <a:t>08-03-2026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D89B42D-F0FB-259A-55D1-E2342BD9F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EF33C7C-A847-EA98-7B98-64038E7A0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287DD0-C5F0-4E4E-B035-F430D7D77C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142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0">
        <p:fade/>
      </p:transition>
    </mc:Choice>
    <mc:Fallback xmlns="">
      <p:transition spd="med" advClick="0" advTm="2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131CAAC4-CC2D-74D4-337F-FE124F600C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7F91782-14FE-87FF-2B5E-C6C944A3F0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22B5B87-E042-BD02-5419-67304ADCEA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71FCE-8A86-E740-A545-22D783436D56}" type="datetimeFigureOut">
              <a:rPr lang="nl-NL" smtClean="0"/>
              <a:t>08-03-2026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CF0A7C1-9922-0B25-23C0-17B2D71D6A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292DF6F-5C64-5D52-EBBE-3803ECFF21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287DD0-C5F0-4E4E-B035-F430D7D77C8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9416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20000">
        <p:fade/>
      </p:transition>
    </mc:Choice>
    <mc:Fallback xmlns="">
      <p:transition spd="med" advClick="0" advTm="20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2.jpg"/><Relationship Id="rId4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C35972-37B1-675A-0BEE-890D74EFEB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Lettertype, logo&#10;&#10;Door AI gegenereerde inhoud is mogelijk onjuist.">
            <a:extLst>
              <a:ext uri="{FF2B5EF4-FFF2-40B4-BE49-F238E27FC236}">
                <a16:creationId xmlns:a16="http://schemas.microsoft.com/office/drawing/2014/main" id="{1E807BB8-360B-1079-35F5-0D550EED79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Afbeelding 1" descr="Afbeelding met tekst, schermopname, Lettertype, logo&#10;&#10;Door AI gegenereerde inhoud is mogelijk onjuist.">
            <a:extLst>
              <a:ext uri="{FF2B5EF4-FFF2-40B4-BE49-F238E27FC236}">
                <a16:creationId xmlns:a16="http://schemas.microsoft.com/office/drawing/2014/main" id="{94BE1F91-DD50-F400-DBF6-432050F93E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60784"/>
          <a:stretch>
            <a:fillRect/>
          </a:stretch>
        </p:blipFill>
        <p:spPr>
          <a:xfrm>
            <a:off x="0" y="1500516"/>
            <a:ext cx="12192000" cy="2689411"/>
          </a:xfrm>
          <a:prstGeom prst="rect">
            <a:avLst/>
          </a:prstGeom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CEB14A23-2510-8BEF-2D35-6ED7ABA5A8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9943" y="1651421"/>
            <a:ext cx="10179957" cy="2387600"/>
          </a:xfrm>
        </p:spPr>
        <p:txBody>
          <a:bodyPr>
            <a:normAutofit fontScale="90000"/>
          </a:bodyPr>
          <a:lstStyle/>
          <a:p>
            <a:br>
              <a:rPr lang="en-GB" sz="4400" b="1" noProof="0" dirty="0">
                <a:solidFill>
                  <a:schemeClr val="bg1"/>
                </a:solidFill>
                <a:latin typeface="Agenda One Black" pitchFamily="2" charset="0"/>
              </a:rPr>
            </a:br>
            <a:br>
              <a:rPr lang="en-GB" sz="4400" b="1" noProof="0" dirty="0">
                <a:solidFill>
                  <a:schemeClr val="bg1"/>
                </a:solidFill>
                <a:latin typeface="Agenda One Black" pitchFamily="2" charset="0"/>
              </a:rPr>
            </a:br>
            <a:r>
              <a:rPr lang="en-GB" sz="4400" b="1" noProof="0" dirty="0">
                <a:solidFill>
                  <a:schemeClr val="bg1"/>
                </a:solidFill>
                <a:latin typeface="Agenda One Black" pitchFamily="2" charset="0"/>
              </a:rPr>
              <a:t>Building Sovereignty </a:t>
            </a:r>
            <a:br>
              <a:rPr lang="en-GB" sz="4400" b="1" noProof="0" dirty="0">
                <a:solidFill>
                  <a:schemeClr val="bg1"/>
                </a:solidFill>
                <a:latin typeface="Agenda One Black" pitchFamily="2" charset="0"/>
              </a:rPr>
            </a:br>
            <a:r>
              <a:rPr lang="en-GB" sz="4400" b="1" noProof="0" dirty="0">
                <a:solidFill>
                  <a:schemeClr val="bg1"/>
                </a:solidFill>
                <a:latin typeface="Agenda One Black" pitchFamily="2" charset="0"/>
              </a:rPr>
              <a:t>A Two-Year Journey to a Scalable Data &amp; AI Platform</a:t>
            </a:r>
            <a:br>
              <a:rPr lang="en-GB" noProof="0" dirty="0"/>
            </a:br>
            <a:br>
              <a:rPr lang="en-GB" sz="4400" b="1" noProof="0" dirty="0">
                <a:solidFill>
                  <a:schemeClr val="bg1"/>
                </a:solidFill>
                <a:latin typeface="Agenda One Black" pitchFamily="2" charset="0"/>
              </a:rPr>
            </a:br>
            <a:r>
              <a:rPr lang="en-GB" sz="1800" noProof="0" dirty="0">
                <a:solidFill>
                  <a:schemeClr val="bg1"/>
                </a:solidFill>
                <a:latin typeface="Agenda One Black" pitchFamily="2" charset="0"/>
              </a:rPr>
              <a:t>2026, March </a:t>
            </a:r>
            <a:endParaRPr lang="en-GB" sz="1800" noProof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" name="Ondertitel 2">
            <a:extLst>
              <a:ext uri="{FF2B5EF4-FFF2-40B4-BE49-F238E27FC236}">
                <a16:creationId xmlns:a16="http://schemas.microsoft.com/office/drawing/2014/main" id="{D140BAEE-8EE1-268A-02E5-FC8AC0202D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9942" y="4887584"/>
            <a:ext cx="8468589" cy="9398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endParaRPr lang="en-GB" sz="1600" b="1" noProof="0" dirty="0">
              <a:solidFill>
                <a:schemeClr val="bg1"/>
              </a:solidFill>
              <a:latin typeface="Calibri"/>
              <a:ea typeface="Calibri"/>
              <a:cs typeface="Calibri"/>
            </a:endParaRPr>
          </a:p>
          <a:p>
            <a:pPr algn="l"/>
            <a:r>
              <a:rPr lang="en-GB" sz="1900" noProof="0" dirty="0">
                <a:solidFill>
                  <a:schemeClr val="bg1"/>
                </a:solidFill>
                <a:latin typeface="Agenda One Black" pitchFamily="2" charset="0"/>
              </a:rPr>
              <a:t>Antoine Stelma – Co-founder @ Connected Data Group</a:t>
            </a:r>
          </a:p>
        </p:txBody>
      </p:sp>
    </p:spTree>
    <p:extLst>
      <p:ext uri="{BB962C8B-B14F-4D97-AF65-F5344CB8AC3E}">
        <p14:creationId xmlns:p14="http://schemas.microsoft.com/office/powerpoint/2010/main" val="217957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0">
        <p:fade/>
      </p:transition>
    </mc:Choice>
    <mc:Fallback xmlns="">
      <p:transition spd="med" advClick="0" advTm="20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27F6DB-20CF-38DD-57BB-7FE45CF1FE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35816247-61CA-D737-5ED7-F3DFF7751A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72F4B0FC-984D-D68A-A112-6DA96E8B58B8}"/>
              </a:ext>
            </a:extLst>
          </p:cNvPr>
          <p:cNvSpPr txBox="1"/>
          <p:nvPr/>
        </p:nvSpPr>
        <p:spPr>
          <a:xfrm>
            <a:off x="418934" y="1592746"/>
            <a:ext cx="10443029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noProof="1">
                <a:latin typeface="Agenda One Black" pitchFamily="2" charset="0"/>
              </a:rPr>
              <a:t>Why existing off-the-shelf solutions weren't enough.</a:t>
            </a:r>
          </a:p>
          <a:p>
            <a:endParaRPr lang="en-GB" sz="2400" noProof="1">
              <a:latin typeface="Agenda One Black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genda One Black" pitchFamily="2" charset="0"/>
              </a:rPr>
              <a:t>The "Black Box" Logic Trap</a:t>
            </a:r>
          </a:p>
          <a:p>
            <a:r>
              <a:rPr lang="en-GB" sz="2400" dirty="0">
                <a:latin typeface="Agenda One Black" pitchFamily="2" charset="0"/>
              </a:rPr>
              <a:t>	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Mandatory Vendor Lock-in (The "Cloud Hotel California")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dirty="0"/>
              <a:t>Most modern SaaS data platforms are "hotel" architectures: </a:t>
            </a:r>
          </a:p>
          <a:p>
            <a:pPr lvl="1"/>
            <a:r>
              <a:rPr lang="en-GB" sz="2400" dirty="0"/>
              <a:t>	</a:t>
            </a:r>
          </a:p>
          <a:p>
            <a:pPr lvl="1"/>
            <a:r>
              <a:rPr lang="en-GB" sz="2400" dirty="0"/>
              <a:t>	🎼 ‘You can check out every time you like. But you can never leave’ </a:t>
            </a:r>
          </a:p>
          <a:p>
            <a:endParaRPr lang="en-GB" sz="2400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The Trap of Unpredictable Cost</a:t>
            </a:r>
          </a:p>
          <a:p>
            <a:endParaRPr lang="nl-NL" sz="2400" dirty="0"/>
          </a:p>
          <a:p>
            <a:endParaRPr lang="en-GB" sz="2400" noProof="1">
              <a:latin typeface="Agenda One Black" pitchFamily="2" charset="0"/>
            </a:endParaRPr>
          </a:p>
          <a:p>
            <a:endParaRPr lang="en-GB" sz="2400" noProof="1">
              <a:latin typeface="Agenda One Black" pitchFamily="2" charset="0"/>
            </a:endParaRPr>
          </a:p>
          <a:p>
            <a:endParaRPr lang="en-GB" sz="2400" noProof="1">
              <a:latin typeface="Agenda One Black" pitchFamily="2" charset="0"/>
            </a:endParaRPr>
          </a:p>
          <a:p>
            <a:endParaRPr lang="en-GB" sz="2400" noProof="1">
              <a:latin typeface="Agenda One Black" pitchFamily="2" charset="0"/>
            </a:endParaRPr>
          </a:p>
          <a:p>
            <a:r>
              <a:rPr lang="en-GB" sz="2400" noProof="1">
                <a:latin typeface="Agenda One Black" pitchFamily="2" charset="0"/>
              </a:rPr>
              <a:t>	</a:t>
            </a:r>
          </a:p>
          <a:p>
            <a:endParaRPr lang="en-GB" sz="2400" noProof="1">
              <a:latin typeface="Agenda One Black" pitchFamily="2" charset="0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88859C31-1B68-56CE-04A2-01F93F8181A3}"/>
              </a:ext>
            </a:extLst>
          </p:cNvPr>
          <p:cNvSpPr txBox="1"/>
          <p:nvPr/>
        </p:nvSpPr>
        <p:spPr>
          <a:xfrm>
            <a:off x="418935" y="667908"/>
            <a:ext cx="81953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The Market Gap</a:t>
            </a:r>
          </a:p>
        </p:txBody>
      </p:sp>
    </p:spTree>
    <p:extLst>
      <p:ext uri="{BB962C8B-B14F-4D97-AF65-F5344CB8AC3E}">
        <p14:creationId xmlns:p14="http://schemas.microsoft.com/office/powerpoint/2010/main" val="223007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BEBAEF-4C09-7965-86B3-11518D57D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1A79C1AE-158B-91E7-369A-B93165DE92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DAAE51D6-D2E6-8474-3B2A-6937DA8BE833}"/>
              </a:ext>
            </a:extLst>
          </p:cNvPr>
          <p:cNvSpPr txBox="1"/>
          <p:nvPr/>
        </p:nvSpPr>
        <p:spPr>
          <a:xfrm>
            <a:off x="418935" y="1592746"/>
            <a:ext cx="11144992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400" i="1" noProof="1">
              <a:latin typeface="Agenda One Black" pitchFamily="2" charset="0"/>
            </a:endParaRPr>
          </a:p>
          <a:p>
            <a:r>
              <a:rPr lang="en-GB" sz="2400" i="1" noProof="1">
                <a:latin typeface="Agenda One Black" pitchFamily="2" charset="0"/>
              </a:rPr>
              <a:t>“Create a scalable and flexible Data &amp; AI platform that is Cloud Agnostic, based on best of breed solutions and provides full control over data, logic and solutions.” </a:t>
            </a:r>
          </a:p>
          <a:p>
            <a:endParaRPr lang="en-GB" sz="2400" i="1" noProof="1">
              <a:latin typeface="Agenda One Black" pitchFamily="2" charset="0"/>
            </a:endParaRPr>
          </a:p>
          <a:p>
            <a:r>
              <a:rPr lang="en-GB" sz="2400" i="1" dirty="0"/>
              <a:t>“In our vision, data, logic and AI models are transparent and move with the business, not the vendor.”</a:t>
            </a:r>
          </a:p>
          <a:p>
            <a:endParaRPr lang="nl-NL" sz="2400" noProof="1">
              <a:latin typeface="Agenda One Black" pitchFamily="2" charset="0"/>
            </a:endParaRPr>
          </a:p>
          <a:p>
            <a:r>
              <a:rPr lang="nl-NL" sz="2400" noProof="1">
                <a:latin typeface="Agenda One Black" pitchFamily="2" charset="0"/>
              </a:rPr>
              <a:t>“</a:t>
            </a:r>
            <a:r>
              <a:rPr lang="en-GB" sz="2400" i="1" noProof="1">
                <a:latin typeface="Agenda One Black" pitchFamily="2" charset="0"/>
              </a:rPr>
              <a:t>Data Governance &amp; Data Management are continuing processes and not technical solutions. How can we support the process</a:t>
            </a:r>
            <a:r>
              <a:rPr lang="nl-NL" sz="2400" i="1" noProof="1">
                <a:latin typeface="Agenda One Black" pitchFamily="2" charset="0"/>
              </a:rPr>
              <a:t>?”</a:t>
            </a:r>
          </a:p>
          <a:p>
            <a:endParaRPr lang="nl-NL" sz="2400" noProof="1">
              <a:latin typeface="Agenda One Black" pitchFamily="2" charset="0"/>
            </a:endParaRPr>
          </a:p>
          <a:p>
            <a:endParaRPr lang="en-GB" sz="2400" noProof="1">
              <a:latin typeface="Agenda One Black" pitchFamily="2" charset="0"/>
            </a:endParaRPr>
          </a:p>
          <a:p>
            <a:endParaRPr lang="en-GB" sz="2400" noProof="1">
              <a:latin typeface="Agenda One Black" pitchFamily="2" charset="0"/>
            </a:endParaRPr>
          </a:p>
          <a:p>
            <a:r>
              <a:rPr lang="en-GB" sz="2400" noProof="1">
                <a:latin typeface="Agenda One Black" pitchFamily="2" charset="0"/>
              </a:rPr>
              <a:t>  </a:t>
            </a:r>
          </a:p>
          <a:p>
            <a:endParaRPr lang="en-GB" sz="2400" noProof="1">
              <a:latin typeface="Agenda One Black" pitchFamily="2" charset="0"/>
            </a:endParaRPr>
          </a:p>
          <a:p>
            <a:endParaRPr lang="en-GB" sz="2400" noProof="1">
              <a:latin typeface="Agenda One Black" pitchFamily="2" charset="0"/>
            </a:endParaRPr>
          </a:p>
          <a:p>
            <a:endParaRPr lang="en-GB" sz="2400" noProof="1">
              <a:latin typeface="Agenda One Black" pitchFamily="2" charset="0"/>
            </a:endParaRPr>
          </a:p>
          <a:p>
            <a:endParaRPr lang="en-GB" sz="2400" noProof="1">
              <a:latin typeface="Agenda One Black" pitchFamily="2" charset="0"/>
            </a:endParaRPr>
          </a:p>
          <a:p>
            <a:r>
              <a:rPr lang="en-GB" sz="2400" noProof="1">
                <a:latin typeface="Agenda One Black" pitchFamily="2" charset="0"/>
              </a:rPr>
              <a:t>	</a:t>
            </a:r>
          </a:p>
          <a:p>
            <a:endParaRPr lang="en-GB" sz="2400" noProof="1">
              <a:latin typeface="Agenda One Black" pitchFamily="2" charset="0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243C6248-2AFE-94AC-DE4E-A4102BE309E7}"/>
              </a:ext>
            </a:extLst>
          </p:cNvPr>
          <p:cNvSpPr txBox="1"/>
          <p:nvPr/>
        </p:nvSpPr>
        <p:spPr>
          <a:xfrm>
            <a:off x="418935" y="667908"/>
            <a:ext cx="81953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The vision</a:t>
            </a:r>
          </a:p>
        </p:txBody>
      </p:sp>
    </p:spTree>
    <p:extLst>
      <p:ext uri="{BB962C8B-B14F-4D97-AF65-F5344CB8AC3E}">
        <p14:creationId xmlns:p14="http://schemas.microsoft.com/office/powerpoint/2010/main" val="19027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98B153-CA52-7BC4-228A-A4F445A53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AFD02B6-929C-CE21-EE5D-3D44458A97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Afbeelding 3" descr="Afbeelding met schermopname, tekst, Elektrisch blauw, blauw&#10;&#10;Door AI gegenereerde inhoud is mogelijk onjuist.">
            <a:extLst>
              <a:ext uri="{FF2B5EF4-FFF2-40B4-BE49-F238E27FC236}">
                <a16:creationId xmlns:a16="http://schemas.microsoft.com/office/drawing/2014/main" id="{7A8EAEC3-B664-1BBB-282D-7F01A1C9C4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" y="1714"/>
            <a:ext cx="12188952" cy="6856286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3667912C-5609-C032-C710-7B38DAF60B2B}"/>
              </a:ext>
            </a:extLst>
          </p:cNvPr>
          <p:cNvSpPr txBox="1"/>
          <p:nvPr/>
        </p:nvSpPr>
        <p:spPr>
          <a:xfrm>
            <a:off x="418935" y="1592746"/>
            <a:ext cx="81953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bg1"/>
                </a:solidFill>
                <a:latin typeface="Agenda One Black" pitchFamily="2" charset="0"/>
              </a:rPr>
              <a:t>The Infrastructure Challenges</a:t>
            </a:r>
          </a:p>
        </p:txBody>
      </p:sp>
    </p:spTree>
    <p:extLst>
      <p:ext uri="{BB962C8B-B14F-4D97-AF65-F5344CB8AC3E}">
        <p14:creationId xmlns:p14="http://schemas.microsoft.com/office/powerpoint/2010/main" val="2195559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79010F-F6AA-AFD3-A7FE-CB2BEF8FB4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D6030589-835B-8EDC-07ED-03288E1D5FE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9016" r="6062" b="-1"/>
          <a:stretch>
            <a:fillRect/>
          </a:stretch>
        </p:blipFill>
        <p:spPr>
          <a:xfrm>
            <a:off x="0" y="0"/>
            <a:ext cx="9141724" cy="6863475"/>
          </a:xfrm>
          <a:custGeom>
            <a:avLst/>
            <a:gdLst/>
            <a:ahLst/>
            <a:cxnLst/>
            <a:rect l="l" t="t" r="r" b="b"/>
            <a:pathLst>
              <a:path w="9141744" h="6863485">
                <a:moveTo>
                  <a:pt x="0" y="0"/>
                </a:moveTo>
                <a:lnTo>
                  <a:pt x="5963051" y="0"/>
                </a:lnTo>
                <a:lnTo>
                  <a:pt x="9141744" y="6863485"/>
                </a:lnTo>
                <a:lnTo>
                  <a:pt x="0" y="686348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CD330825-629A-E3FA-27D2-9B99611889B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6100" r="22990" b="1"/>
          <a:stretch>
            <a:fillRect/>
          </a:stretch>
        </p:blipFill>
        <p:spPr>
          <a:xfrm>
            <a:off x="5790353" y="10"/>
            <a:ext cx="6401647" cy="6852984"/>
          </a:xfrm>
          <a:custGeom>
            <a:avLst/>
            <a:gdLst/>
            <a:ahLst/>
            <a:cxnLst/>
            <a:rect l="l" t="t" r="r" b="b"/>
            <a:pathLst>
              <a:path w="6401647" h="6852994">
                <a:moveTo>
                  <a:pt x="354282" y="0"/>
                </a:moveTo>
                <a:lnTo>
                  <a:pt x="6401647" y="0"/>
                </a:lnTo>
                <a:lnTo>
                  <a:pt x="6401647" y="6852994"/>
                </a:lnTo>
                <a:lnTo>
                  <a:pt x="0" y="6852994"/>
                </a:lnTo>
                <a:lnTo>
                  <a:pt x="0" y="6852993"/>
                </a:lnTo>
                <a:lnTo>
                  <a:pt x="3528116" y="6852993"/>
                </a:lnTo>
                <a:close/>
              </a:path>
            </a:pathLst>
          </a:cu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E3C3EA11-9082-3B25-6C63-B7B6062017D9}"/>
              </a:ext>
            </a:extLst>
          </p:cNvPr>
          <p:cNvSpPr txBox="1"/>
          <p:nvPr/>
        </p:nvSpPr>
        <p:spPr>
          <a:xfrm>
            <a:off x="448056" y="859536"/>
            <a:ext cx="5647944" cy="12435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Challenge 1: Scalability</a:t>
            </a:r>
            <a:r>
              <a:rPr lang="en-US" sz="3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	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08B71538-C135-4195-E351-DF0B4780E25F}"/>
              </a:ext>
            </a:extLst>
          </p:cNvPr>
          <p:cNvSpPr txBox="1"/>
          <p:nvPr/>
        </p:nvSpPr>
        <p:spPr>
          <a:xfrm>
            <a:off x="448056" y="2103120"/>
            <a:ext cx="7012287" cy="366435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lvl="0">
              <a:lnSpc>
                <a:spcPct val="90000"/>
              </a:lnSpc>
              <a:spcAft>
                <a:spcPts val="600"/>
              </a:spcAft>
            </a:pPr>
            <a:r>
              <a:rPr lang="en-US" sz="2600" noProof="1">
                <a:latin typeface="Agenda One Black" pitchFamily="2" charset="0"/>
              </a:rPr>
              <a:t>Kubernetes: the backbone of the operation.</a:t>
            </a:r>
          </a:p>
          <a:p>
            <a:pPr lvl="0">
              <a:lnSpc>
                <a:spcPct val="90000"/>
              </a:lnSpc>
              <a:spcAft>
                <a:spcPts val="600"/>
              </a:spcAft>
            </a:pPr>
            <a:r>
              <a:rPr lang="en-US" sz="2600" noProof="1">
                <a:latin typeface="Agenda One Black" pitchFamily="2" charset="0"/>
              </a:rPr>
              <a:t>	</a:t>
            </a:r>
            <a:r>
              <a:rPr lang="en-US" sz="1900" noProof="1">
                <a:latin typeface="Agenda One Black" pitchFamily="2" charset="0"/>
              </a:rPr>
              <a:t>(non-technical explaination)</a:t>
            </a:r>
            <a:br>
              <a:rPr lang="en-US" sz="1900" noProof="1">
                <a:latin typeface="Agenda One Black" pitchFamily="2" charset="0"/>
              </a:rPr>
            </a:br>
            <a:r>
              <a:rPr lang="en-US" sz="2600" noProof="1">
                <a:latin typeface="Agenda One Black" pitchFamily="2" charset="0"/>
              </a:rPr>
              <a:t> </a:t>
            </a:r>
          </a:p>
          <a:p>
            <a:pPr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noProof="1">
                <a:latin typeface="Agenda One Black" pitchFamily="2" charset="0"/>
              </a:rPr>
              <a:t>Each application is a container</a:t>
            </a:r>
          </a:p>
          <a:p>
            <a:pPr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noProof="1">
                <a:latin typeface="Agenda One Black" pitchFamily="2" charset="0"/>
              </a:rPr>
              <a:t>Data &amp; AI Platform is the cargo</a:t>
            </a:r>
          </a:p>
          <a:p>
            <a:pPr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noProof="1">
                <a:latin typeface="Agenda One Black" pitchFamily="2" charset="0"/>
              </a:rPr>
              <a:t>Each customer has its own private and secured dock</a:t>
            </a:r>
          </a:p>
          <a:p>
            <a:pPr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noProof="1">
                <a:latin typeface="Agenda One Black" pitchFamily="2" charset="0"/>
              </a:rPr>
              <a:t>Kubernetes is the harbour master</a:t>
            </a:r>
          </a:p>
          <a:p>
            <a:pPr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noProof="1">
                <a:latin typeface="Agenda One Black" pitchFamily="2" charset="0"/>
              </a:rPr>
              <a:t>Customer owns the containers and the private dock</a:t>
            </a:r>
          </a:p>
          <a:p>
            <a:pPr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noProof="1"/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DB3DAC88-76A6-B609-ABE7-6A5EC211A33F}"/>
              </a:ext>
            </a:extLst>
          </p:cNvPr>
          <p:cNvSpPr/>
          <p:nvPr/>
        </p:nvSpPr>
        <p:spPr>
          <a:xfrm>
            <a:off x="7133772" y="6128487"/>
            <a:ext cx="1719942" cy="4934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88BA2320-B828-CC49-6BC7-E43825F0ADC7}"/>
              </a:ext>
            </a:extLst>
          </p:cNvPr>
          <p:cNvSpPr/>
          <p:nvPr/>
        </p:nvSpPr>
        <p:spPr>
          <a:xfrm>
            <a:off x="7286172" y="6280887"/>
            <a:ext cx="1719942" cy="4934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9" name="Afbeelding 8" descr="Afbeelding met Lettertype, tekst, logo, Graphics&#10;&#10;Door AI gegenereerde inhoud is mogelijk onjuist.">
            <a:extLst>
              <a:ext uri="{FF2B5EF4-FFF2-40B4-BE49-F238E27FC236}">
                <a16:creationId xmlns:a16="http://schemas.microsoft.com/office/drawing/2014/main" id="{E93A518A-12A0-CC56-D746-FB53948BDA1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143" r="24286" b="19355"/>
          <a:stretch>
            <a:fillRect/>
          </a:stretch>
        </p:blipFill>
        <p:spPr>
          <a:xfrm>
            <a:off x="6894286" y="6028165"/>
            <a:ext cx="1959428" cy="694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68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CDCB64-CDC3-D6E2-054D-0736132B0E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 descr="Afbeelding met wolk, hemel, buitenshuis, Draadomheining&#10;&#10;Door AI gegenereerde inhoud is mogelijk onjuist.">
            <a:extLst>
              <a:ext uri="{FF2B5EF4-FFF2-40B4-BE49-F238E27FC236}">
                <a16:creationId xmlns:a16="http://schemas.microsoft.com/office/drawing/2014/main" id="{97920FCB-1EA3-0F6D-8268-450434D813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4834" y="0"/>
            <a:ext cx="7772400" cy="5829300"/>
          </a:xfrm>
          <a:prstGeom prst="rect">
            <a:avLst/>
          </a:prstGeom>
        </p:spPr>
      </p:pic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3573DA67-2816-4D38-D2E0-2E1C866B0B5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016" r="6062" b="-1"/>
          <a:stretch>
            <a:fillRect/>
          </a:stretch>
        </p:blipFill>
        <p:spPr>
          <a:xfrm>
            <a:off x="0" y="0"/>
            <a:ext cx="9141724" cy="6863475"/>
          </a:xfrm>
          <a:custGeom>
            <a:avLst/>
            <a:gdLst/>
            <a:ahLst/>
            <a:cxnLst/>
            <a:rect l="l" t="t" r="r" b="b"/>
            <a:pathLst>
              <a:path w="9141744" h="6863485">
                <a:moveTo>
                  <a:pt x="0" y="0"/>
                </a:moveTo>
                <a:lnTo>
                  <a:pt x="5963051" y="0"/>
                </a:lnTo>
                <a:lnTo>
                  <a:pt x="9141744" y="6863485"/>
                </a:lnTo>
                <a:lnTo>
                  <a:pt x="0" y="686348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C6C37823-E817-2560-0A8A-157435E14CFB}"/>
              </a:ext>
            </a:extLst>
          </p:cNvPr>
          <p:cNvSpPr txBox="1"/>
          <p:nvPr/>
        </p:nvSpPr>
        <p:spPr>
          <a:xfrm>
            <a:off x="448056" y="859536"/>
            <a:ext cx="5647944" cy="12435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Challenge 2: Security</a:t>
            </a:r>
            <a:r>
              <a:rPr lang="en-US" sz="34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	</a:t>
            </a: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CCA27E03-238B-2185-51F2-13BB04F667D0}"/>
              </a:ext>
            </a:extLst>
          </p:cNvPr>
          <p:cNvSpPr/>
          <p:nvPr/>
        </p:nvSpPr>
        <p:spPr>
          <a:xfrm>
            <a:off x="7133772" y="6128487"/>
            <a:ext cx="1719942" cy="4934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D1D897E7-292E-38C9-3FE8-E6CA6A201246}"/>
              </a:ext>
            </a:extLst>
          </p:cNvPr>
          <p:cNvSpPr/>
          <p:nvPr/>
        </p:nvSpPr>
        <p:spPr>
          <a:xfrm>
            <a:off x="7286172" y="6280887"/>
            <a:ext cx="1719942" cy="4934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9" name="Afbeelding 8" descr="Afbeelding met Lettertype, tekst, logo, Graphics&#10;&#10;Door AI gegenereerde inhoud is mogelijk onjuist.">
            <a:extLst>
              <a:ext uri="{FF2B5EF4-FFF2-40B4-BE49-F238E27FC236}">
                <a16:creationId xmlns:a16="http://schemas.microsoft.com/office/drawing/2014/main" id="{C943B1BB-D612-0D72-EA8F-EBE0098C1A4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143" r="24286" b="19355"/>
          <a:stretch>
            <a:fillRect/>
          </a:stretch>
        </p:blipFill>
        <p:spPr>
          <a:xfrm>
            <a:off x="6894286" y="6028165"/>
            <a:ext cx="1959428" cy="694129"/>
          </a:xfrm>
          <a:prstGeom prst="rect">
            <a:avLst/>
          </a:prstGeom>
        </p:spPr>
      </p:pic>
      <p:sp>
        <p:nvSpPr>
          <p:cNvPr id="13" name="Tekstvak 12">
            <a:extLst>
              <a:ext uri="{FF2B5EF4-FFF2-40B4-BE49-F238E27FC236}">
                <a16:creationId xmlns:a16="http://schemas.microsoft.com/office/drawing/2014/main" id="{99D29EDE-0E8E-BF9C-71FC-A1473D6C5913}"/>
              </a:ext>
            </a:extLst>
          </p:cNvPr>
          <p:cNvSpPr txBox="1"/>
          <p:nvPr/>
        </p:nvSpPr>
        <p:spPr>
          <a:xfrm>
            <a:off x="418935" y="1592746"/>
            <a:ext cx="794129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noProof="1">
                <a:latin typeface="Agenda One Black" pitchFamily="2" charset="0"/>
              </a:rPr>
              <a:t>Moving beyond the perimeter</a:t>
            </a:r>
          </a:p>
          <a:p>
            <a:r>
              <a:rPr lang="en-GB" sz="2400" noProof="1">
                <a:latin typeface="Agenda One Black" pitchFamily="2" charset="0"/>
              </a:rPr>
              <a:t>—security in a sovereign environment.</a:t>
            </a:r>
          </a:p>
          <a:p>
            <a:endParaRPr lang="en-GB" sz="2400" noProof="1">
              <a:latin typeface="Agenda One Black" pitchFamily="2" charset="0"/>
            </a:endParaRPr>
          </a:p>
          <a:p>
            <a:r>
              <a:rPr lang="en-GB" sz="1600" noProof="1">
                <a:latin typeface="Agenda One Black" pitchFamily="2" charset="0"/>
              </a:rPr>
              <a:t>(Just some of the features)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Private Endpoint Connectivity only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Context-Aware Access Rules per customer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Advanced Kubernetes Protection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Security Matrix for users and usage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Our Security Operation Centre </a:t>
            </a:r>
          </a:p>
          <a:p>
            <a:endParaRPr lang="en-GB" sz="2400" noProof="1">
              <a:latin typeface="Agenda One Black" pitchFamily="2" charset="0"/>
            </a:endParaRPr>
          </a:p>
          <a:p>
            <a:pPr lvl="0"/>
            <a:r>
              <a:rPr lang="en-GB" sz="2400" noProof="1">
                <a:latin typeface="Agenda One Black" pitchFamily="2" charset="0"/>
              </a:rPr>
              <a:t>Security by design is NOT only the platform but starts with the governance of the data, logic and applications</a:t>
            </a:r>
          </a:p>
        </p:txBody>
      </p:sp>
    </p:spTree>
    <p:extLst>
      <p:ext uri="{BB962C8B-B14F-4D97-AF65-F5344CB8AC3E}">
        <p14:creationId xmlns:p14="http://schemas.microsoft.com/office/powerpoint/2010/main" val="235464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56668B-C98F-B39A-E7A2-2529ACD5C6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B855CB91-A087-B24E-6762-B0A95430CC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43577031-95E6-E112-BEAD-1C6401882A0A}"/>
              </a:ext>
            </a:extLst>
          </p:cNvPr>
          <p:cNvSpPr txBox="1"/>
          <p:nvPr/>
        </p:nvSpPr>
        <p:spPr>
          <a:xfrm>
            <a:off x="418934" y="1592746"/>
            <a:ext cx="1096722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genda One Black" pitchFamily="2" charset="0"/>
              </a:rPr>
              <a:t>How to bake Governance &amp; Compliance into the platform's DNA</a:t>
            </a:r>
            <a:r>
              <a:rPr lang="en-GB" sz="2400" noProof="1">
                <a:latin typeface="Agenda One Black" pitchFamily="2" charset="0"/>
              </a:rPr>
              <a:t>.</a:t>
            </a:r>
          </a:p>
          <a:p>
            <a:endParaRPr lang="en-GB" sz="2400" noProof="1">
              <a:latin typeface="Agenda One Black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Automated Data Lineage 		- Track every data movement, 100% transparant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Metadata-Driven Guardrails 	- Using a Datacatalog to enforce policies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Immutable audit trails		- Log every action taken by users and processes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Standardized Data modelling	- Data Vault as our core standard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Proactive Risk Monitoring		- Security Operation Centre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Lifecycle Management		- How long may we use the data?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Purpose Limitation			- When it's allowed to use this data?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Data Minimisation			- Do we realy need this data here also?</a:t>
            </a:r>
          </a:p>
          <a:p>
            <a:endParaRPr lang="en-GB" sz="2400" noProof="1">
              <a:latin typeface="Agenda One Black" pitchFamily="2" charset="0"/>
            </a:endParaRPr>
          </a:p>
          <a:p>
            <a:endParaRPr lang="en-GB" sz="2400" noProof="1">
              <a:latin typeface="Agenda One Black" pitchFamily="2" charset="0"/>
            </a:endParaRPr>
          </a:p>
          <a:p>
            <a:endParaRPr lang="en-GB" sz="2400" noProof="1">
              <a:latin typeface="Agenda One Black" pitchFamily="2" charset="0"/>
            </a:endParaRPr>
          </a:p>
          <a:p>
            <a:endParaRPr lang="en-GB" sz="2400" noProof="1">
              <a:latin typeface="Agenda One Black" pitchFamily="2" charset="0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7979CCD6-B8F1-90EF-1A30-F96203F93D06}"/>
              </a:ext>
            </a:extLst>
          </p:cNvPr>
          <p:cNvSpPr txBox="1"/>
          <p:nvPr/>
        </p:nvSpPr>
        <p:spPr>
          <a:xfrm>
            <a:off x="418935" y="667908"/>
            <a:ext cx="107918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Challenge 3: </a:t>
            </a:r>
            <a:r>
              <a:rPr lang="en-GB" sz="4400" b="1" dirty="0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Governance &amp; Compliance 	</a:t>
            </a:r>
          </a:p>
        </p:txBody>
      </p:sp>
    </p:spTree>
    <p:extLst>
      <p:ext uri="{BB962C8B-B14F-4D97-AF65-F5344CB8AC3E}">
        <p14:creationId xmlns:p14="http://schemas.microsoft.com/office/powerpoint/2010/main" val="3463485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2F18E8-44C8-3FFD-0A1F-9737D2BA8C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72270629-AAC2-100A-D605-56A27EBB75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D7221BB7-695C-AB10-6ED4-00DC5C45BAC0}"/>
              </a:ext>
            </a:extLst>
          </p:cNvPr>
          <p:cNvSpPr txBox="1"/>
          <p:nvPr/>
        </p:nvSpPr>
        <p:spPr>
          <a:xfrm>
            <a:off x="418935" y="1592746"/>
            <a:ext cx="1118193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genda One Black" pitchFamily="2" charset="0"/>
              </a:rPr>
              <a:t>Is there a Cloud Dilemma or should we navigate better? </a:t>
            </a:r>
          </a:p>
          <a:p>
            <a:endParaRPr lang="en-GB" sz="2400" dirty="0">
              <a:latin typeface="Agenda One Black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genda One Black" pitchFamily="2" charset="0"/>
              </a:rPr>
              <a:t>Our Data &amp; AI platform is entirely cloud agnostic.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genda One Black" pitchFamily="2" charset="0"/>
              </a:rPr>
              <a:t>Public Cloud for Scalability is an option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genda One Black" pitchFamily="2" charset="0"/>
              </a:rPr>
              <a:t>Private Cloud for sovereign data for sensitive data and core business logic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genda One Black" pitchFamily="2" charset="0"/>
              </a:rPr>
              <a:t>Hybrid as best of both worlds is always possible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latin typeface="Agenda One Black" pitchFamily="2" charset="0"/>
            </a:endParaRPr>
          </a:p>
          <a:p>
            <a:r>
              <a:rPr lang="en-GB" sz="2400" dirty="0">
                <a:latin typeface="Agenda One Black" pitchFamily="2" charset="0"/>
              </a:rPr>
              <a:t>But remember the Cloud hotel California: </a:t>
            </a:r>
            <a:br>
              <a:rPr lang="en-GB" sz="2400" dirty="0">
                <a:latin typeface="Agenda One Black" pitchFamily="2" charset="0"/>
              </a:rPr>
            </a:br>
            <a:r>
              <a:rPr lang="en-GB" sz="2400" dirty="0">
                <a:latin typeface="Agenda One Black" pitchFamily="2" charset="0"/>
              </a:rPr>
              <a:t>It’s only a good hotel if you check out and really leave.</a:t>
            </a:r>
          </a:p>
          <a:p>
            <a:endParaRPr lang="en-GB" sz="2400" noProof="1">
              <a:latin typeface="Agenda One Black" pitchFamily="2" charset="0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E452F600-6F82-7BB5-C8D1-B0C1BEACC3AC}"/>
              </a:ext>
            </a:extLst>
          </p:cNvPr>
          <p:cNvSpPr txBox="1"/>
          <p:nvPr/>
        </p:nvSpPr>
        <p:spPr>
          <a:xfrm>
            <a:off x="418935" y="667908"/>
            <a:ext cx="107918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Challenge 4: </a:t>
            </a:r>
            <a:r>
              <a:rPr lang="en-GB" sz="4400" b="1" dirty="0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The Cloud Dilemma</a:t>
            </a:r>
          </a:p>
        </p:txBody>
      </p:sp>
    </p:spTree>
    <p:extLst>
      <p:ext uri="{BB962C8B-B14F-4D97-AF65-F5344CB8AC3E}">
        <p14:creationId xmlns:p14="http://schemas.microsoft.com/office/powerpoint/2010/main" val="334174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319D72-09A4-AF67-9341-8762ED0957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2FC1EA3B-0DCA-32DE-7483-DD68E8DB4D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FDC87827-1661-0D23-30AB-7FCD7F49B5B5}"/>
              </a:ext>
            </a:extLst>
          </p:cNvPr>
          <p:cNvSpPr txBox="1"/>
          <p:nvPr/>
        </p:nvSpPr>
        <p:spPr>
          <a:xfrm>
            <a:off x="418935" y="667908"/>
            <a:ext cx="107918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Challenge 5: </a:t>
            </a:r>
            <a:r>
              <a:rPr lang="en-GB" sz="4400" b="1" dirty="0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The Tooling Balance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287E8133-4151-8588-6AEF-3C745ACC80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087" y="1437349"/>
            <a:ext cx="7763467" cy="4230484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90D485F7-02BE-01C5-2468-A42652C58D2F}"/>
              </a:ext>
            </a:extLst>
          </p:cNvPr>
          <p:cNvSpPr txBox="1"/>
          <p:nvPr/>
        </p:nvSpPr>
        <p:spPr>
          <a:xfrm>
            <a:off x="4157529" y="5662161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latin typeface="Agenda One Black" pitchFamily="2" charset="0"/>
              </a:rPr>
              <a:t>The tug-of-war between Open-Source &amp; Closed-Source application</a:t>
            </a:r>
          </a:p>
        </p:txBody>
      </p:sp>
    </p:spTree>
    <p:extLst>
      <p:ext uri="{BB962C8B-B14F-4D97-AF65-F5344CB8AC3E}">
        <p14:creationId xmlns:p14="http://schemas.microsoft.com/office/powerpoint/2010/main" val="1526404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891248-AEB2-F2EC-C3ED-47AAEB54CD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E3A8D350-4097-493D-A007-9192180678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99D5D555-F08F-A4DC-4E0B-2AB093037F18}"/>
              </a:ext>
            </a:extLst>
          </p:cNvPr>
          <p:cNvSpPr txBox="1"/>
          <p:nvPr/>
        </p:nvSpPr>
        <p:spPr>
          <a:xfrm>
            <a:off x="418934" y="1592746"/>
            <a:ext cx="1116346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noProof="1">
                <a:latin typeface="Agenda One Black" pitchFamily="2" charset="0"/>
              </a:rPr>
              <a:t>Closed Source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Do we need support from the supplier?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Exit scenario always results in readable code, logic and data for fast migrations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Operational Efficiency versus the cost?</a:t>
            </a:r>
            <a:br>
              <a:rPr lang="en-GB" sz="2400" noProof="1">
                <a:latin typeface="Agenda One Black" pitchFamily="2" charset="0"/>
              </a:rPr>
            </a:br>
            <a:endParaRPr lang="en-GB" sz="2400" noProof="1">
              <a:latin typeface="Agenda One Black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noProof="1">
                <a:latin typeface="Agenda One Black" pitchFamily="2" charset="0"/>
              </a:rPr>
              <a:t>Open Source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Can we support the application?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Exit scenario always results in readable code, logic and data for fast migrations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Is there an active community that we can support?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A983F76B-F73C-11EC-2991-3B871BBAAECB}"/>
              </a:ext>
            </a:extLst>
          </p:cNvPr>
          <p:cNvSpPr txBox="1"/>
          <p:nvPr/>
        </p:nvSpPr>
        <p:spPr>
          <a:xfrm>
            <a:off x="418935" y="667908"/>
            <a:ext cx="107918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Challenge 5: </a:t>
            </a:r>
            <a:r>
              <a:rPr lang="en-GB" sz="4400" b="1" dirty="0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The Tooling Balance</a:t>
            </a:r>
          </a:p>
        </p:txBody>
      </p:sp>
    </p:spTree>
    <p:extLst>
      <p:ext uri="{BB962C8B-B14F-4D97-AF65-F5344CB8AC3E}">
        <p14:creationId xmlns:p14="http://schemas.microsoft.com/office/powerpoint/2010/main" val="282360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D23018-E101-A81A-E3F0-03B777AE60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D7B714F6-0E55-9F3B-2E89-D0BA9C8946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D704CACD-A162-7C07-3FBE-0226883E4644}"/>
              </a:ext>
            </a:extLst>
          </p:cNvPr>
          <p:cNvSpPr txBox="1"/>
          <p:nvPr/>
        </p:nvSpPr>
        <p:spPr>
          <a:xfrm>
            <a:off x="418934" y="1592746"/>
            <a:ext cx="11252366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genda One Black" pitchFamily="2" charset="0"/>
              </a:rPr>
              <a:t>Software as a Service versus Product as a Service</a:t>
            </a:r>
          </a:p>
          <a:p>
            <a:endParaRPr lang="en-GB" b="1" dirty="0">
              <a:latin typeface="Agenda One Black" pitchFamily="2" charset="0"/>
            </a:endParaRPr>
          </a:p>
          <a:p>
            <a:r>
              <a:rPr lang="en-GB" sz="2400" b="1" dirty="0">
                <a:latin typeface="Agenda One Black" pitchFamily="2" charset="0"/>
              </a:rPr>
              <a:t>SAAS</a:t>
            </a:r>
          </a:p>
          <a:p>
            <a:r>
              <a:rPr lang="en-GB" sz="2400" dirty="0">
                <a:latin typeface="Agenda One Black" pitchFamily="2" charset="0"/>
              </a:rPr>
              <a:t>Customer uses the Data and AI platform as a service. </a:t>
            </a:r>
          </a:p>
          <a:p>
            <a:endParaRPr lang="en-GB" noProof="1">
              <a:latin typeface="Agenda One Black" pitchFamily="2" charset="0"/>
            </a:endParaRPr>
          </a:p>
          <a:p>
            <a:r>
              <a:rPr lang="en-GB" sz="2400" b="1" noProof="1">
                <a:latin typeface="Agenda One Black" pitchFamily="2" charset="0"/>
              </a:rPr>
              <a:t>PAAS</a:t>
            </a:r>
          </a:p>
          <a:p>
            <a:r>
              <a:rPr lang="en-GB" sz="2400" noProof="1">
                <a:latin typeface="Agenda One Black" pitchFamily="2" charset="0"/>
              </a:rPr>
              <a:t>More customers are now using the dataproducts that are generated with our platform. </a:t>
            </a:r>
          </a:p>
          <a:p>
            <a:endParaRPr lang="en-GB" sz="2400" dirty="0"/>
          </a:p>
          <a:p>
            <a:r>
              <a:rPr lang="en-GB" sz="2200" dirty="0"/>
              <a:t>We provide housing corporations with </a:t>
            </a:r>
            <a:r>
              <a:rPr lang="en-GB" sz="2200" b="1" dirty="0"/>
              <a:t>VERA-based sovereign data warehouses</a:t>
            </a:r>
            <a:r>
              <a:rPr lang="en-GB" sz="2200" dirty="0"/>
              <a:t> as a fully managed service. This includes 150 KPIs and 7 CORA reports to satisfy </a:t>
            </a:r>
            <a:r>
              <a:rPr lang="en-GB" sz="2200" b="1" dirty="0"/>
              <a:t>mandatory government reporting</a:t>
            </a:r>
            <a:r>
              <a:rPr lang="en-GB" sz="2200" dirty="0"/>
              <a:t>, alongside daily data loading, proactive maintenance, and regular updates.</a:t>
            </a:r>
            <a:endParaRPr lang="en-GB" sz="2200" noProof="1">
              <a:latin typeface="Agenda One Black" pitchFamily="2" charset="0"/>
            </a:endParaRPr>
          </a:p>
          <a:p>
            <a:r>
              <a:rPr lang="en-GB" noProof="1">
                <a:latin typeface="Agenda One Black" pitchFamily="2" charset="0"/>
              </a:rPr>
              <a:t>				</a:t>
            </a:r>
          </a:p>
          <a:p>
            <a:r>
              <a:rPr lang="en-GB" noProof="1">
                <a:latin typeface="Agenda One Black" pitchFamily="2" charset="0"/>
              </a:rPr>
              <a:t>			Both models use the same data and ai platform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32C86607-F65A-37FD-F779-6093936CA9CF}"/>
              </a:ext>
            </a:extLst>
          </p:cNvPr>
          <p:cNvSpPr txBox="1"/>
          <p:nvPr/>
        </p:nvSpPr>
        <p:spPr>
          <a:xfrm>
            <a:off x="418935" y="667908"/>
            <a:ext cx="107918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Challenge 6: </a:t>
            </a:r>
            <a:r>
              <a:rPr lang="en-GB" sz="4400" b="1" dirty="0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Delivery Models</a:t>
            </a:r>
          </a:p>
        </p:txBody>
      </p:sp>
    </p:spTree>
    <p:extLst>
      <p:ext uri="{BB962C8B-B14F-4D97-AF65-F5344CB8AC3E}">
        <p14:creationId xmlns:p14="http://schemas.microsoft.com/office/powerpoint/2010/main" val="39315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C6340A1-0ED7-35D1-FF60-E0D511D3D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A620ED3-41C5-D08F-48A0-C26F55C1BA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Afbeelding 3" descr="Afbeelding met schermopname, tekst, Elektrisch blauw, blauw&#10;&#10;Door AI gegenereerde inhoud is mogelijk onjuist.">
            <a:extLst>
              <a:ext uri="{FF2B5EF4-FFF2-40B4-BE49-F238E27FC236}">
                <a16:creationId xmlns:a16="http://schemas.microsoft.com/office/drawing/2014/main" id="{C73E5AA9-DF72-C6A0-2CC2-401B82E247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14"/>
            <a:ext cx="12188952" cy="685628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AD1898B-FEA3-7ED9-EF68-836B48B68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0138" y="739567"/>
            <a:ext cx="10065543" cy="998746"/>
          </a:xfrm>
        </p:spPr>
        <p:txBody>
          <a:bodyPr>
            <a:noAutofit/>
          </a:bodyPr>
          <a:lstStyle/>
          <a:p>
            <a:r>
              <a:rPr lang="nl-NL" b="1" i="0" u="none" strike="noStrike" cap="all" dirty="0">
                <a:solidFill>
                  <a:schemeClr val="bg1"/>
                </a:solidFill>
                <a:effectLst/>
                <a:latin typeface="Agenda One Black" pitchFamily="2" charset="0"/>
                <a:cs typeface="Poppins" pitchFamily="2" charset="77"/>
              </a:rPr>
              <a:t>AGENDA</a:t>
            </a:r>
            <a:endParaRPr lang="nl-NL" b="1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B01992C5-7C9F-B963-F510-B9C66D124557}"/>
              </a:ext>
            </a:extLst>
          </p:cNvPr>
          <p:cNvSpPr txBox="1"/>
          <p:nvPr/>
        </p:nvSpPr>
        <p:spPr>
          <a:xfrm>
            <a:off x="812802" y="2147196"/>
            <a:ext cx="1052285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b="1" noProof="1">
                <a:solidFill>
                  <a:schemeClr val="bg1"/>
                </a:solidFill>
                <a:latin typeface=""/>
              </a:rPr>
              <a:t>Introduction</a:t>
            </a:r>
            <a:endParaRPr lang="en-GB" sz="2000" b="1" i="1" noProof="1">
              <a:solidFill>
                <a:schemeClr val="bg1"/>
              </a:solidFill>
              <a:latin typeface="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3F0E811A-6EAD-5297-CE9D-71FB5C0EE67C}"/>
              </a:ext>
            </a:extLst>
          </p:cNvPr>
          <p:cNvSpPr txBox="1"/>
          <p:nvPr/>
        </p:nvSpPr>
        <p:spPr>
          <a:xfrm>
            <a:off x="333425" y="2683700"/>
            <a:ext cx="105349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GB" sz="2000" b="1" noProof="1">
                <a:solidFill>
                  <a:schemeClr val="bg1"/>
                </a:solidFill>
                <a:latin typeface=""/>
              </a:rPr>
              <a:t>The Vision &amp; The Why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DDE9FCF2-C9BF-8C50-FC63-F993841CBD5E}"/>
              </a:ext>
            </a:extLst>
          </p:cNvPr>
          <p:cNvSpPr txBox="1"/>
          <p:nvPr/>
        </p:nvSpPr>
        <p:spPr>
          <a:xfrm>
            <a:off x="812801" y="3228827"/>
            <a:ext cx="1052285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b="1" noProof="1">
                <a:solidFill>
                  <a:schemeClr val="bg1"/>
                </a:solidFill>
                <a:latin typeface=""/>
              </a:rPr>
              <a:t>The Infrastructure Challenges</a:t>
            </a:r>
            <a:endParaRPr lang="en-GB" sz="2000" b="1" i="1" noProof="1">
              <a:solidFill>
                <a:schemeClr val="bg1"/>
              </a:solidFill>
              <a:latin typeface=""/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7AED7CDA-7A46-546B-34E5-9E83D679FDD6}"/>
              </a:ext>
            </a:extLst>
          </p:cNvPr>
          <p:cNvSpPr txBox="1"/>
          <p:nvPr/>
        </p:nvSpPr>
        <p:spPr>
          <a:xfrm>
            <a:off x="812801" y="3773954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b="1" noProof="1">
                <a:solidFill>
                  <a:schemeClr val="bg1"/>
                </a:solidFill>
                <a:latin typeface=""/>
              </a:rPr>
              <a:t>The Blueprint &amp; Solution Components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9D28F0F1-4FD1-9773-C349-939326B807BB}"/>
              </a:ext>
            </a:extLst>
          </p:cNvPr>
          <p:cNvSpPr txBox="1"/>
          <p:nvPr/>
        </p:nvSpPr>
        <p:spPr>
          <a:xfrm>
            <a:off x="812801" y="4294392"/>
            <a:ext cx="621211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b="1" noProof="1">
                <a:solidFill>
                  <a:schemeClr val="bg1"/>
                </a:solidFill>
                <a:latin typeface=""/>
              </a:rPr>
              <a:t>Lessons Learned &amp; Conclusion</a:t>
            </a:r>
          </a:p>
        </p:txBody>
      </p:sp>
    </p:spTree>
    <p:extLst>
      <p:ext uri="{BB962C8B-B14F-4D97-AF65-F5344CB8AC3E}">
        <p14:creationId xmlns:p14="http://schemas.microsoft.com/office/powerpoint/2010/main" val="7800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3B2C78-BF64-DE01-C421-E4134BBF46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schermopname, tekst, Elektrisch blauw, blauw&#10;&#10;Door AI gegenereerde inhoud is mogelijk onjuist.">
            <a:extLst>
              <a:ext uri="{FF2B5EF4-FFF2-40B4-BE49-F238E27FC236}">
                <a16:creationId xmlns:a16="http://schemas.microsoft.com/office/drawing/2014/main" id="{DB398964-61E3-0513-3D7C-6AE2CD2F38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" y="1714"/>
            <a:ext cx="12188952" cy="6856286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9FD52E3A-FB9E-0309-6F07-5369DD95B7A1}"/>
              </a:ext>
            </a:extLst>
          </p:cNvPr>
          <p:cNvSpPr txBox="1"/>
          <p:nvPr/>
        </p:nvSpPr>
        <p:spPr>
          <a:xfrm>
            <a:off x="418934" y="1592746"/>
            <a:ext cx="97647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bg1"/>
                </a:solidFill>
                <a:latin typeface="Agenda One Black" pitchFamily="2" charset="0"/>
              </a:rPr>
              <a:t>The Blueprint &amp; Solution Components</a:t>
            </a:r>
          </a:p>
        </p:txBody>
      </p:sp>
    </p:spTree>
    <p:extLst>
      <p:ext uri="{BB962C8B-B14F-4D97-AF65-F5344CB8AC3E}">
        <p14:creationId xmlns:p14="http://schemas.microsoft.com/office/powerpoint/2010/main" val="13493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FA64FB-ECB8-2762-EFA6-FE78F960EB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98D0041F-68A2-B372-B9DF-8BC1A867AB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8C36A516-F3F5-828F-1795-FA022B98016E}"/>
              </a:ext>
            </a:extLst>
          </p:cNvPr>
          <p:cNvSpPr txBox="1"/>
          <p:nvPr/>
        </p:nvSpPr>
        <p:spPr>
          <a:xfrm>
            <a:off x="418935" y="667908"/>
            <a:ext cx="81953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The Big Picture - Sovereign	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14056A5A-6323-B58F-5BE8-65DED669D7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800" y="1437348"/>
            <a:ext cx="7143262" cy="4548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53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11CAA4-3CD5-8012-8891-FD4BEEF507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3A926502-C96A-BE92-97A6-18E8FA3B54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7935782A-10BD-1FF3-E9EA-05471D9808D1}"/>
              </a:ext>
            </a:extLst>
          </p:cNvPr>
          <p:cNvSpPr txBox="1"/>
          <p:nvPr/>
        </p:nvSpPr>
        <p:spPr>
          <a:xfrm>
            <a:off x="4168017" y="5419445"/>
            <a:ext cx="6519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noProof="1">
                <a:latin typeface="Agenda One Black" pitchFamily="2" charset="0"/>
              </a:rPr>
              <a:t>An architectural diagram of the resulting platform hybride with MS Fabric.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4DD27375-D124-39C7-3E2F-E711442CF15E}"/>
              </a:ext>
            </a:extLst>
          </p:cNvPr>
          <p:cNvSpPr txBox="1"/>
          <p:nvPr/>
        </p:nvSpPr>
        <p:spPr>
          <a:xfrm>
            <a:off x="418935" y="667908"/>
            <a:ext cx="81953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The Big Picture	- </a:t>
            </a:r>
            <a:r>
              <a:rPr lang="en-GB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Hybrid</a:t>
            </a:r>
            <a:endParaRPr lang="nl-NL" sz="4400" b="1" dirty="0">
              <a:solidFill>
                <a:schemeClr val="accent1">
                  <a:lumMod val="75000"/>
                </a:schemeClr>
              </a:solidFill>
              <a:latin typeface="Agenda One Black" pitchFamily="2" charset="0"/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6C6F8C7D-0B5D-AF87-B766-E0E1E2604B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397" y="1575205"/>
            <a:ext cx="6037579" cy="3844240"/>
          </a:xfrm>
          <a:prstGeom prst="rect">
            <a:avLst/>
          </a:prstGeom>
        </p:spPr>
      </p:pic>
      <p:sp>
        <p:nvSpPr>
          <p:cNvPr id="2" name="AutoShape 2" descr=", AI generated">
            <a:extLst>
              <a:ext uri="{FF2B5EF4-FFF2-40B4-BE49-F238E27FC236}">
                <a16:creationId xmlns:a16="http://schemas.microsoft.com/office/drawing/2014/main" id="{D3F87D2C-B93A-A907-4385-E8FEF001A6A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62F0C4E0-FBBE-9452-48AE-BF5E7E5FF9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0796" y="1575205"/>
            <a:ext cx="5338807" cy="3847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CE5216-F77C-B201-C1E0-6B997D27CF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61F0FE65-35FF-E18F-9EB0-C1447317AE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DC0806D6-96C9-89AF-EF26-00AFDAA63D01}"/>
              </a:ext>
            </a:extLst>
          </p:cNvPr>
          <p:cNvSpPr txBox="1"/>
          <p:nvPr/>
        </p:nvSpPr>
        <p:spPr>
          <a:xfrm>
            <a:off x="418934" y="667908"/>
            <a:ext cx="11443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Component 1: Data Warehouse Automation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750DF644-39E9-9624-2A41-EE842AF7DA35}"/>
              </a:ext>
            </a:extLst>
          </p:cNvPr>
          <p:cNvSpPr txBox="1"/>
          <p:nvPr/>
        </p:nvSpPr>
        <p:spPr>
          <a:xfrm>
            <a:off x="418934" y="1592746"/>
            <a:ext cx="1083326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Agenda One Black" pitchFamily="2" charset="0"/>
              </a:rPr>
              <a:t>Our demands</a:t>
            </a:r>
          </a:p>
          <a:p>
            <a:endParaRPr lang="en-GB" sz="2000" dirty="0">
              <a:latin typeface="Agenda One Black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genda One Black" pitchFamily="2" charset="0"/>
              </a:rPr>
              <a:t>Automation Excellence  	- Proven track records in automating Data Vaults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genda One Black" pitchFamily="2" charset="0"/>
              </a:rPr>
              <a:t>Native Elasticity		- Able to run as a scalable container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genda One Black" pitchFamily="2" charset="0"/>
              </a:rPr>
              <a:t>Continuous Quality		- Delivery of code and data products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genda One Black" pitchFamily="2" charset="0"/>
              </a:rPr>
              <a:t>Progressive Ecosystem		- Active supplier of community to support our demands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genda One Black" pitchFamily="2" charset="0"/>
              </a:rPr>
              <a:t>Performance Driven ROI	- License cost should match the business case for saving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genda One Black" pitchFamily="2" charset="0"/>
              </a:rPr>
              <a:t>Deep Interoperability		- Integrate with any source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genda One Black" pitchFamily="2" charset="0"/>
              </a:rPr>
              <a:t>Standardized Modelling		- Standardization to enhance auditability and historical integrity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>
                <a:latin typeface="Agenda One Black" pitchFamily="2" charset="0"/>
              </a:rPr>
              <a:t>Commercial Safety		- For closed-source a comprehensive SAAS license must be available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>
              <a:latin typeface="Agenda One Black" pitchFamily="2" charset="0"/>
            </a:endParaRPr>
          </a:p>
          <a:p>
            <a:r>
              <a:rPr lang="en-GB" sz="2000" dirty="0">
                <a:latin typeface="Agenda One Black" pitchFamily="2" charset="0"/>
              </a:rPr>
              <a:t>All products create with the automation solution must be 100% transparent. 	</a:t>
            </a:r>
          </a:p>
        </p:txBody>
      </p:sp>
    </p:spTree>
    <p:extLst>
      <p:ext uri="{BB962C8B-B14F-4D97-AF65-F5344CB8AC3E}">
        <p14:creationId xmlns:p14="http://schemas.microsoft.com/office/powerpoint/2010/main" val="189562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34BB1F-F9EA-2C1B-EBC7-971C2285CD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03355C71-C86A-CD56-53AB-1BF80CF8DA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26DF17F0-C4E4-2241-2DB0-41C7F156296B}"/>
              </a:ext>
            </a:extLst>
          </p:cNvPr>
          <p:cNvSpPr txBox="1"/>
          <p:nvPr/>
        </p:nvSpPr>
        <p:spPr>
          <a:xfrm>
            <a:off x="418934" y="667908"/>
            <a:ext cx="11443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Component 1: Data Warehouse Automation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81CED4E9-028F-1E0F-D9D2-F4C6DA8AE323}"/>
              </a:ext>
            </a:extLst>
          </p:cNvPr>
          <p:cNvSpPr txBox="1"/>
          <p:nvPr/>
        </p:nvSpPr>
        <p:spPr>
          <a:xfrm>
            <a:off x="418934" y="1605446"/>
            <a:ext cx="102392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noProof="1">
                <a:latin typeface="Agenda One Black" pitchFamily="2" charset="0"/>
              </a:rPr>
              <a:t>Our choice</a:t>
            </a:r>
          </a:p>
          <a:p>
            <a:endParaRPr lang="en-GB" sz="2400" noProof="1">
              <a:latin typeface="Agenda One Black" pitchFamily="2" charset="0"/>
            </a:endParaRPr>
          </a:p>
          <a:p>
            <a:r>
              <a:rPr lang="en-GB" sz="2400" noProof="1"/>
              <a:t>With an impressive background in Swiss banking and a strong Data Vault track record, we choose Datavault Builder as our strategic partner.</a:t>
            </a:r>
            <a:endParaRPr lang="en-GB" sz="2400" noProof="1">
              <a:latin typeface="Agenda One Black" pitchFamily="2" charset="0"/>
            </a:endParaRPr>
          </a:p>
        </p:txBody>
      </p:sp>
      <p:pic>
        <p:nvPicPr>
          <p:cNvPr id="9220" name="Picture 4">
            <a:extLst>
              <a:ext uri="{FF2B5EF4-FFF2-40B4-BE49-F238E27FC236}">
                <a16:creationId xmlns:a16="http://schemas.microsoft.com/office/drawing/2014/main" id="{95E49C01-1217-0B6F-EC0C-6B854FF642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192" y="3688206"/>
            <a:ext cx="5119391" cy="1834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1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C71FA9-EFAD-DAD8-5A77-A62EA143D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C829436F-7756-8AEF-792C-9C96F31DF7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8CDD2C84-F968-4C0B-10CC-D11BC5711A4A}"/>
              </a:ext>
            </a:extLst>
          </p:cNvPr>
          <p:cNvSpPr txBox="1"/>
          <p:nvPr/>
        </p:nvSpPr>
        <p:spPr>
          <a:xfrm>
            <a:off x="418935" y="1592746"/>
            <a:ext cx="7289555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400" noProof="1">
                <a:latin typeface="Agenda One Black" pitchFamily="2" charset="0"/>
              </a:rPr>
              <a:t>Our demands</a:t>
            </a:r>
          </a:p>
          <a:p>
            <a:pPr lvl="0"/>
            <a:endParaRPr lang="en-GB" sz="2400" noProof="1">
              <a:latin typeface="Agenda One Black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Align with enterprise Data Governance standards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Automate the ingestion of metadata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Enable data quality observability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Provide comprehensive support for data domains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Maintain a centralized metadata glossary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Implement automated data tagging by subject area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Support fine-grained, role-based access control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Streamline workflows for resolving data quality issues</a:t>
            </a:r>
          </a:p>
          <a:p>
            <a:pPr lvl="0"/>
            <a:endParaRPr lang="en-GB" noProof="1">
              <a:latin typeface="Agenda One Black" pitchFamily="2" charset="0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B7939F90-ADE7-32EB-3411-94D0DC628533}"/>
              </a:ext>
            </a:extLst>
          </p:cNvPr>
          <p:cNvSpPr txBox="1"/>
          <p:nvPr/>
        </p:nvSpPr>
        <p:spPr>
          <a:xfrm>
            <a:off x="418934" y="667908"/>
            <a:ext cx="11443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400" b="1" dirty="0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Component 2: The Data </a:t>
            </a:r>
            <a:r>
              <a:rPr lang="en-GB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Catalog</a:t>
            </a:r>
            <a:endParaRPr lang="nl-NL" sz="4400" b="1" dirty="0">
              <a:solidFill>
                <a:schemeClr val="accent1">
                  <a:lumMod val="75000"/>
                </a:schemeClr>
              </a:solidFill>
              <a:latin typeface="Agenda One Black" pitchFamily="2" charset="0"/>
            </a:endParaRPr>
          </a:p>
        </p:txBody>
      </p:sp>
      <p:pic>
        <p:nvPicPr>
          <p:cNvPr id="12" name="Afbeelding 11" descr="Afbeelding met tekst, kunst, aardewerk&#10;&#10;Door AI gegenereerde inhoud is mogelijk onjuist.">
            <a:extLst>
              <a:ext uri="{FF2B5EF4-FFF2-40B4-BE49-F238E27FC236}">
                <a16:creationId xmlns:a16="http://schemas.microsoft.com/office/drawing/2014/main" id="{2F1A17B8-F7C3-7E62-0057-887D56272A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2674" y="1681316"/>
            <a:ext cx="3385716" cy="327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60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F52E81-56EE-E2FC-FAB8-B4ADCD184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3DCE72DD-16B5-C9CA-A741-55204EA8A5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0332FC43-61AE-AB5B-6BF7-A9FA934E0B35}"/>
              </a:ext>
            </a:extLst>
          </p:cNvPr>
          <p:cNvSpPr txBox="1"/>
          <p:nvPr/>
        </p:nvSpPr>
        <p:spPr>
          <a:xfrm>
            <a:off x="418934" y="1592746"/>
            <a:ext cx="1017286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genda One Black" pitchFamily="2" charset="0"/>
              </a:rPr>
              <a:t>Our choice</a:t>
            </a:r>
          </a:p>
          <a:p>
            <a:endParaRPr lang="en-GB" sz="2400" dirty="0">
              <a:latin typeface="Agenda One Black" pitchFamily="2" charset="0"/>
            </a:endParaRPr>
          </a:p>
          <a:p>
            <a:r>
              <a:rPr lang="en-GB" sz="2400" dirty="0">
                <a:latin typeface="Agenda One Black" pitchFamily="2" charset="0"/>
              </a:rPr>
              <a:t>Open Metadata (Open Source)</a:t>
            </a:r>
          </a:p>
          <a:p>
            <a:endParaRPr lang="en-GB" sz="2400" dirty="0">
              <a:latin typeface="Agenda One Black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noProof="1"/>
              <a:t>Active Community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noProof="1"/>
              <a:t>Comprehensive Data Management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 noProof="1"/>
              <a:t>Seamlessly handle Discovery, Lineage, Observability, Quality, Collaboration, and Governance.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noProof="1"/>
              <a:t>Centralized Metadata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 noProof="1"/>
              <a:t>All data is stored in a Postgres database, ready for Reporting and AI integration.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8DC4C9EA-D291-3911-A6FD-F4FFACF76C7F}"/>
              </a:ext>
            </a:extLst>
          </p:cNvPr>
          <p:cNvSpPr txBox="1"/>
          <p:nvPr/>
        </p:nvSpPr>
        <p:spPr>
          <a:xfrm>
            <a:off x="418934" y="667908"/>
            <a:ext cx="11443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Component 2: The Data Catalog</a:t>
            </a:r>
          </a:p>
        </p:txBody>
      </p:sp>
      <p:pic>
        <p:nvPicPr>
          <p:cNvPr id="6" name="Afbeelding 5" descr="Afbeelding met schermopname, Graphics, logo, Elektrisch blauw&#10;&#10;Door AI gegenereerde inhoud is mogelijk onjuist.">
            <a:extLst>
              <a:ext uri="{FF2B5EF4-FFF2-40B4-BE49-F238E27FC236}">
                <a16:creationId xmlns:a16="http://schemas.microsoft.com/office/drawing/2014/main" id="{9A7DF7D6-01CD-EB3C-78CC-C7E04F638B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76045" y="667908"/>
            <a:ext cx="3556000" cy="35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87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F4A4E9-C43D-FE0A-0663-94976E395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F4A33D91-5AB2-AF8C-43C3-63BB9120EA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48DFBE26-779F-C60A-706A-7AC5A8175890}"/>
              </a:ext>
            </a:extLst>
          </p:cNvPr>
          <p:cNvSpPr txBox="1"/>
          <p:nvPr/>
        </p:nvSpPr>
        <p:spPr>
          <a:xfrm>
            <a:off x="418934" y="1592746"/>
            <a:ext cx="11138065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400" noProof="1">
                <a:latin typeface="Agenda One Black" pitchFamily="2" charset="0"/>
              </a:rPr>
              <a:t>The "Magic Trick"—accessing data without moving it.</a:t>
            </a:r>
          </a:p>
          <a:p>
            <a:pPr lvl="0"/>
            <a:endParaRPr lang="en-GB" sz="2400" noProof="1">
              <a:latin typeface="Agenda One Black" pitchFamily="2" charset="0"/>
            </a:endParaRPr>
          </a:p>
          <a:p>
            <a:pPr lvl="0"/>
            <a:r>
              <a:rPr lang="en-GB" sz="2400" noProof="1">
                <a:latin typeface="Agenda One Black" pitchFamily="2" charset="0"/>
              </a:rPr>
              <a:t>Our demands: </a:t>
            </a:r>
          </a:p>
          <a:p>
            <a:pPr lvl="0"/>
            <a:endParaRPr lang="en-GB" sz="2400" noProof="1">
              <a:latin typeface="Agenda One Black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Zero-Movement Access: Enable real-time data access without costly migrations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Minimized Redundancy: Eliminate data duplication to streamline storage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Unified Logical View: Speed up exploration and time-to-market via a single interface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Virtual Agility: Accelerate development using flexible virtual data models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Direct Governance: Centralize security by applying policies directly at the data source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AI Acceleration: Securely fast-track AI use cases through unified data exploration</a:t>
            </a:r>
          </a:p>
          <a:p>
            <a:pPr lvl="0"/>
            <a:endParaRPr lang="en-GB" noProof="1">
              <a:latin typeface="Agenda One Black" pitchFamily="2" charset="0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2B3454AB-E9C6-FC2E-18D6-22F305A87D89}"/>
              </a:ext>
            </a:extLst>
          </p:cNvPr>
          <p:cNvSpPr txBox="1"/>
          <p:nvPr/>
        </p:nvSpPr>
        <p:spPr>
          <a:xfrm>
            <a:off x="418934" y="667908"/>
            <a:ext cx="11443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Component 3: Data Virtualization</a:t>
            </a:r>
          </a:p>
        </p:txBody>
      </p:sp>
    </p:spTree>
    <p:extLst>
      <p:ext uri="{BB962C8B-B14F-4D97-AF65-F5344CB8AC3E}">
        <p14:creationId xmlns:p14="http://schemas.microsoft.com/office/powerpoint/2010/main" val="273655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E56D64-4974-84CC-06C1-4DBF7ABD4B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9BF79523-BB50-F30B-A9DC-5C1D265A12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2B586B81-0A9C-EADD-001D-187330CA4EEA}"/>
              </a:ext>
            </a:extLst>
          </p:cNvPr>
          <p:cNvSpPr txBox="1"/>
          <p:nvPr/>
        </p:nvSpPr>
        <p:spPr>
          <a:xfrm>
            <a:off x="418934" y="1592746"/>
            <a:ext cx="958866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genda One Black" pitchFamily="2" charset="0"/>
              </a:rPr>
              <a:t>Our choice</a:t>
            </a:r>
          </a:p>
          <a:p>
            <a:endParaRPr lang="en-GB" sz="2400" dirty="0">
              <a:latin typeface="Agenda One Black" pitchFamily="2" charset="0"/>
            </a:endParaRPr>
          </a:p>
          <a:p>
            <a:r>
              <a:rPr lang="en-GB" sz="2400" dirty="0">
                <a:latin typeface="Agenda One Black" pitchFamily="2" charset="0"/>
              </a:rPr>
              <a:t>Denodo Data Virtualization</a:t>
            </a:r>
          </a:p>
          <a:p>
            <a:endParaRPr lang="en-GB" sz="2400" dirty="0">
              <a:latin typeface="Agenda One Black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Agenda One Black" pitchFamily="2" charset="0"/>
              </a:rPr>
              <a:t>Dedicated supplier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Agenda One Black" pitchFamily="2" charset="0"/>
              </a:rPr>
              <a:t>Fully audible event logs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Agenda One Black" pitchFamily="2" charset="0"/>
              </a:rPr>
              <a:t>Data Marketplace for direct integration with generative AI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Agenda One Black" pitchFamily="2" charset="0"/>
              </a:rPr>
              <a:t>Proven track records in the Virtual Data Management market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Agenda One Black" pitchFamily="2" charset="0"/>
              </a:rPr>
              <a:t>Transparent backend with readable code for exit scenario’s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Agenda One Black" pitchFamily="2" charset="0"/>
              </a:rPr>
              <a:t>Native scaling via container technology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Agenda One Black" pitchFamily="2" charset="0"/>
              </a:rPr>
              <a:t>Excellent support in the Netherlands including a Dutch User Group</a:t>
            </a:r>
          </a:p>
          <a:p>
            <a:endParaRPr lang="en-GB" sz="2400" dirty="0">
              <a:latin typeface="Agenda One Black" pitchFamily="2" charset="0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E8C0BA10-05BB-F29A-C5ED-000A8C6C288D}"/>
              </a:ext>
            </a:extLst>
          </p:cNvPr>
          <p:cNvSpPr txBox="1"/>
          <p:nvPr/>
        </p:nvSpPr>
        <p:spPr>
          <a:xfrm>
            <a:off x="418934" y="667908"/>
            <a:ext cx="11443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Component 3: Data Virtualization</a:t>
            </a:r>
          </a:p>
        </p:txBody>
      </p:sp>
      <p:pic>
        <p:nvPicPr>
          <p:cNvPr id="11266" name="Picture 2" descr="Home">
            <a:extLst>
              <a:ext uri="{FF2B5EF4-FFF2-40B4-BE49-F238E27FC236}">
                <a16:creationId xmlns:a16="http://schemas.microsoft.com/office/drawing/2014/main" id="{CCC031B9-7F70-FF4A-F13A-4F725444E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113" y="1661542"/>
            <a:ext cx="2923868" cy="232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6119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6BD37E-A15C-9A52-399D-1B9EEB4EA8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533B8FEC-0E6A-CDD4-06EC-643D49F31D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25F91C16-2408-723F-ABD7-CE300BD312A7}"/>
              </a:ext>
            </a:extLst>
          </p:cNvPr>
          <p:cNvSpPr txBox="1"/>
          <p:nvPr/>
        </p:nvSpPr>
        <p:spPr>
          <a:xfrm>
            <a:off x="418934" y="1592746"/>
            <a:ext cx="11163465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noProof="1">
                <a:latin typeface="Agenda One Black" pitchFamily="2" charset="0"/>
              </a:rPr>
              <a:t>The foundation of the storage layer.</a:t>
            </a:r>
          </a:p>
          <a:p>
            <a:endParaRPr lang="en-GB" sz="2400" noProof="1">
              <a:latin typeface="Agenda One Black" pitchFamily="2" charset="0"/>
            </a:endParaRPr>
          </a:p>
          <a:p>
            <a:pPr lvl="0"/>
            <a:r>
              <a:rPr lang="en-GB" sz="2400" noProof="1">
                <a:latin typeface="Agenda One Black" pitchFamily="2" charset="0"/>
              </a:rPr>
              <a:t>Our demands: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Standardize on PostgreSQL for all organizational database management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Utilize JSONB for high-performance object storage in a relational model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Leverage native geospatial support for location-based analysis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Ensure ACID compliance for data integrity across critical workloads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Optimize performance through advanced indexing and execution plans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Secure sensitive data with Row-Level Security (RLS) and enterprise controls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Reliable Metadata Store: Balance high performance with robust backend stability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/>
              <a:t>Containerize deployments to increase infrastructure agility</a:t>
            </a:r>
          </a:p>
          <a:p>
            <a:r>
              <a:rPr lang="nl-NL" dirty="0"/>
              <a:t> </a:t>
            </a:r>
          </a:p>
          <a:p>
            <a:endParaRPr lang="en-GB" sz="2400" noProof="1">
              <a:latin typeface="Agenda One Black" pitchFamily="2" charset="0"/>
            </a:endParaRPr>
          </a:p>
          <a:p>
            <a:endParaRPr lang="en-GB" sz="2400" noProof="1">
              <a:latin typeface="Agenda One Black" pitchFamily="2" charset="0"/>
            </a:endParaRPr>
          </a:p>
          <a:p>
            <a:endParaRPr lang="en-GB" sz="2400" noProof="1">
              <a:latin typeface="Agenda One Black" pitchFamily="2" charset="0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3503E783-3B64-08DF-5679-AA637181A7A7}"/>
              </a:ext>
            </a:extLst>
          </p:cNvPr>
          <p:cNvSpPr txBox="1"/>
          <p:nvPr/>
        </p:nvSpPr>
        <p:spPr>
          <a:xfrm>
            <a:off x="418934" y="667908"/>
            <a:ext cx="11443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Component 4: Databases and the Data Lake</a:t>
            </a:r>
          </a:p>
        </p:txBody>
      </p:sp>
    </p:spTree>
    <p:extLst>
      <p:ext uri="{BB962C8B-B14F-4D97-AF65-F5344CB8AC3E}">
        <p14:creationId xmlns:p14="http://schemas.microsoft.com/office/powerpoint/2010/main" val="78684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E39E6-2D22-70B7-16C4-AB489F56FD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078AB3C4-9CC4-5218-630D-EEC96DD5DA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1781" y="739567"/>
            <a:ext cx="10065543" cy="998746"/>
          </a:xfrm>
        </p:spPr>
        <p:txBody>
          <a:bodyPr>
            <a:noAutofit/>
          </a:bodyPr>
          <a:lstStyle/>
          <a:p>
            <a:r>
              <a:rPr lang="nl-NL" sz="3200" b="1" i="0" u="none" strike="noStrike" cap="all" dirty="0">
                <a:solidFill>
                  <a:schemeClr val="tx2">
                    <a:lumMod val="50000"/>
                  </a:schemeClr>
                </a:solidFill>
                <a:effectLst/>
                <a:latin typeface="Poppins" pitchFamily="2" charset="77"/>
                <a:cs typeface="Poppins" pitchFamily="2" charset="77"/>
              </a:rPr>
              <a:t>Antoine Stelma</a:t>
            </a:r>
            <a:endParaRPr lang="nl-NL" sz="3200" b="1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" name="Afbeelding 6" descr="Afbeelding met Menselijk gezicht, kleding, person, persoon&#10;&#10;Door AI gegenereerde inhoud is mogelijk onjuist.">
            <a:extLst>
              <a:ext uri="{FF2B5EF4-FFF2-40B4-BE49-F238E27FC236}">
                <a16:creationId xmlns:a16="http://schemas.microsoft.com/office/drawing/2014/main" id="{544E0537-943C-1D3C-42C1-E6BB840088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39567"/>
            <a:ext cx="5141781" cy="5141781"/>
          </a:xfrm>
          <a:prstGeom prst="rect">
            <a:avLst/>
          </a:prstGeom>
        </p:spPr>
      </p:pic>
      <p:pic>
        <p:nvPicPr>
          <p:cNvPr id="6" name="Afbeelding 5" descr="Afbeelding met kleding, persoon, person, Menselijk gezicht&#10;&#10;Door AI gegenereerde inhoud is mogelijk onjuist.">
            <a:extLst>
              <a:ext uri="{FF2B5EF4-FFF2-40B4-BE49-F238E27FC236}">
                <a16:creationId xmlns:a16="http://schemas.microsoft.com/office/drawing/2014/main" id="{5D01872A-3B58-93AA-C0A8-F4635E8CD04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89216"/>
          <a:stretch>
            <a:fillRect/>
          </a:stretch>
        </p:blipFill>
        <p:spPr>
          <a:xfrm>
            <a:off x="0" y="6118411"/>
            <a:ext cx="12192000" cy="739589"/>
          </a:xfrm>
          <a:prstGeom prst="rect">
            <a:avLst/>
          </a:prstGeom>
        </p:spPr>
      </p:pic>
      <p:pic>
        <p:nvPicPr>
          <p:cNvPr id="8" name="Afbeelding 7" descr="Afbeelding met schermopname, tekst, Elektrisch blauw, blauw&#10;&#10;Door AI gegenereerde inhoud is mogelijk onjuist.">
            <a:extLst>
              <a:ext uri="{FF2B5EF4-FFF2-40B4-BE49-F238E27FC236}">
                <a16:creationId xmlns:a16="http://schemas.microsoft.com/office/drawing/2014/main" id="{A00C2CEB-9640-6B84-DEE9-34B0B98A230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-26" r="25599"/>
          <a:stretch>
            <a:fillRect/>
          </a:stretch>
        </p:blipFill>
        <p:spPr>
          <a:xfrm>
            <a:off x="-3048" y="1714"/>
            <a:ext cx="9071892" cy="6856286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1AF39284-6C81-6CEE-9CAF-C84D6B61CD2B}"/>
              </a:ext>
            </a:extLst>
          </p:cNvPr>
          <p:cNvSpPr txBox="1">
            <a:spLocks/>
          </p:cNvSpPr>
          <p:nvPr/>
        </p:nvSpPr>
        <p:spPr>
          <a:xfrm>
            <a:off x="490422" y="590014"/>
            <a:ext cx="8290324" cy="9987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l-NL" b="1" dirty="0">
                <a:solidFill>
                  <a:schemeClr val="bg1"/>
                </a:solidFill>
                <a:latin typeface="Agenda One Black" pitchFamily="2" charset="0"/>
                <a:cs typeface="Poppins" pitchFamily="2" charset="77"/>
              </a:rPr>
              <a:t>ANTOINE STELMA</a:t>
            </a:r>
            <a:endParaRPr lang="nl-NL" b="1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2" name="Afbeelding 11" descr="Afbeelding met Menselijk gezicht, person, kleding, glimlach&#10;&#10;Door AI gegenereerde inhoud is mogelijk onjuist.">
            <a:extLst>
              <a:ext uri="{FF2B5EF4-FFF2-40B4-BE49-F238E27FC236}">
                <a16:creationId xmlns:a16="http://schemas.microsoft.com/office/drawing/2014/main" id="{F990857C-BC0D-27BA-0698-15B24AB4B7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97953" y="1141513"/>
            <a:ext cx="5141782" cy="5141782"/>
          </a:xfrm>
          <a:prstGeom prst="rect">
            <a:avLst/>
          </a:prstGeom>
        </p:spPr>
      </p:pic>
      <p:sp>
        <p:nvSpPr>
          <p:cNvPr id="2" name="Google Shape;402;p21">
            <a:extLst>
              <a:ext uri="{FF2B5EF4-FFF2-40B4-BE49-F238E27FC236}">
                <a16:creationId xmlns:a16="http://schemas.microsoft.com/office/drawing/2014/main" id="{A8985841-E3B6-31C6-F81F-ADAB7A31DA92}"/>
              </a:ext>
            </a:extLst>
          </p:cNvPr>
          <p:cNvSpPr txBox="1">
            <a:spLocks/>
          </p:cNvSpPr>
          <p:nvPr/>
        </p:nvSpPr>
        <p:spPr>
          <a:xfrm>
            <a:off x="490420" y="1552490"/>
            <a:ext cx="6110795" cy="42161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B" sz="2000" b="1" noProof="1">
                <a:solidFill>
                  <a:schemeClr val="bg1"/>
                </a:solidFill>
              </a:rPr>
              <a:t>20+ Years of Data Mastery: </a:t>
            </a:r>
            <a:r>
              <a:rPr lang="en-GB" sz="2000" noProof="1">
                <a:solidFill>
                  <a:schemeClr val="bg1"/>
                </a:solidFill>
              </a:rPr>
              <a:t>A seasoned Data Architect and trainer with over two decades of experience in Data Warehousing and Business Intelligence.</a:t>
            </a:r>
            <a:br>
              <a:rPr lang="en-GB" sz="2000" noProof="1">
                <a:solidFill>
                  <a:schemeClr val="bg1"/>
                </a:solidFill>
              </a:rPr>
            </a:br>
            <a:endParaRPr lang="en-GB" sz="2000" noProof="1">
              <a:solidFill>
                <a:schemeClr val="bg1"/>
              </a:solidFill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B" sz="2000" b="1" noProof="1">
                <a:solidFill>
                  <a:schemeClr val="bg1"/>
                </a:solidFill>
              </a:rPr>
              <a:t>Co-Founder &amp; Visionary: </a:t>
            </a:r>
            <a:r>
              <a:rPr lang="en-GB" sz="2000" noProof="1">
                <a:solidFill>
                  <a:schemeClr val="bg1"/>
                </a:solidFill>
              </a:rPr>
              <a:t>Built Connected Data Group alongside Erik Fransen to provide organizations with smarter, sovereign Data &amp; Analytic architectures.</a:t>
            </a:r>
            <a:br>
              <a:rPr lang="en-GB" sz="2000" b="1" noProof="1">
                <a:solidFill>
                  <a:schemeClr val="bg1"/>
                </a:solidFill>
              </a:rPr>
            </a:br>
            <a:endParaRPr lang="en-GB" sz="2000" b="1" noProof="1">
              <a:solidFill>
                <a:schemeClr val="bg1"/>
              </a:solidFill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B" sz="2000" b="1" noProof="1">
                <a:solidFill>
                  <a:schemeClr val="bg1"/>
                </a:solidFill>
              </a:rPr>
              <a:t>Specialist in Scalability: </a:t>
            </a:r>
            <a:r>
              <a:rPr lang="en-GB" sz="2000" noProof="1">
                <a:solidFill>
                  <a:schemeClr val="bg1"/>
                </a:solidFill>
              </a:rPr>
              <a:t>Deep expertise in Data Vault Modeling, Data Virtualization, and the blueprinting of modern, high-performance data platforms.</a:t>
            </a:r>
            <a:br>
              <a:rPr lang="en-GB" sz="2000" noProof="1">
                <a:solidFill>
                  <a:schemeClr val="bg1"/>
                </a:solidFill>
              </a:rPr>
            </a:br>
            <a:endParaRPr lang="en-GB" sz="2000" noProof="1">
              <a:solidFill>
                <a:schemeClr val="bg1"/>
              </a:solidFill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GB" sz="2000" b="1" noProof="1">
                <a:solidFill>
                  <a:schemeClr val="bg1"/>
                </a:solidFill>
              </a:rPr>
              <a:t>Global Educator: </a:t>
            </a:r>
            <a:r>
              <a:rPr lang="en-GB" sz="2000" noProof="1">
                <a:solidFill>
                  <a:schemeClr val="bg1"/>
                </a:solidFill>
              </a:rPr>
              <a:t>Translating complex theory into practice as an instructor for the Connected Data Academy.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GB" sz="2000" b="1" noProof="1">
              <a:solidFill>
                <a:schemeClr val="bg1"/>
              </a:solidFill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sz="2000" b="1" noProof="1">
                <a:solidFill>
                  <a:schemeClr val="bg1"/>
                </a:solidFill>
              </a:rPr>
              <a:t>Real-World Grounding: </a:t>
            </a:r>
            <a:r>
              <a:rPr lang="en-GB" sz="2000" noProof="1">
                <a:solidFill>
                  <a:schemeClr val="bg1"/>
                </a:solidFill>
              </a:rPr>
              <a:t>Passionate about skipping the "vendor fluff" to share best practices rooted in extensive research and daily, field-tested use cases.</a:t>
            </a:r>
          </a:p>
        </p:txBody>
      </p:sp>
    </p:spTree>
    <p:extLst>
      <p:ext uri="{BB962C8B-B14F-4D97-AF65-F5344CB8AC3E}">
        <p14:creationId xmlns:p14="http://schemas.microsoft.com/office/powerpoint/2010/main" val="26203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C4553-B686-956C-D859-CEE806B33F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80299328-E1C7-FF07-11BD-063C0C5DCC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81D0DE67-B09F-0EF0-4271-98683C80F1BE}"/>
              </a:ext>
            </a:extLst>
          </p:cNvPr>
          <p:cNvSpPr txBox="1"/>
          <p:nvPr/>
        </p:nvSpPr>
        <p:spPr>
          <a:xfrm>
            <a:off x="418934" y="667908"/>
            <a:ext cx="11443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Component 4: Databases and the Data Lake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A1B54265-9981-D9A5-C4E5-18AE0F4A9942}"/>
              </a:ext>
            </a:extLst>
          </p:cNvPr>
          <p:cNvSpPr txBox="1"/>
          <p:nvPr/>
        </p:nvSpPr>
        <p:spPr>
          <a:xfrm>
            <a:off x="418934" y="1592746"/>
            <a:ext cx="112015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genda One Black" pitchFamily="2" charset="0"/>
              </a:rPr>
              <a:t>Our choice</a:t>
            </a:r>
          </a:p>
          <a:p>
            <a:endParaRPr lang="en-GB" sz="2400" dirty="0">
              <a:latin typeface="Agenda One Black" pitchFamily="2" charset="0"/>
            </a:endParaRPr>
          </a:p>
          <a:p>
            <a:r>
              <a:rPr lang="en-GB" sz="2400" dirty="0">
                <a:latin typeface="Agenda One Black" pitchFamily="2" charset="0"/>
              </a:rPr>
              <a:t>Postgres and Single Store</a:t>
            </a:r>
          </a:p>
          <a:p>
            <a:endParaRPr lang="en-GB" sz="2400" dirty="0">
              <a:latin typeface="Agenda One Black" pitchFamily="2" charset="0"/>
            </a:endParaRPr>
          </a:p>
          <a:p>
            <a:r>
              <a:rPr lang="nl-NL" sz="2400" dirty="0"/>
              <a:t>SingleStore: Real-Time Performance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noProof="1"/>
              <a:t>High-Speed Analytics for real-time analytical requirements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noProof="1"/>
              <a:t>Hybrid Data Models for SQL and NoSQL functionalities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noProof="1"/>
              <a:t>In-Memory Processing: Utilizes in-memory capabilities for low-latency operations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noProof="1"/>
              <a:t>Flexible Storage Architecture: Supports both row-based and column-based storage formats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noProof="1"/>
              <a:t>Multimodal Capabilities: A single database solution for time series, full-text search, relational, and spatial data</a:t>
            </a:r>
          </a:p>
        </p:txBody>
      </p:sp>
      <p:pic>
        <p:nvPicPr>
          <p:cNvPr id="7" name="Afbeelding 6" descr="Afbeelding met cirkel, Graphics, schermopname, grafische vormgeving&#10;&#10;Door AI gegenereerde inhoud is mogelijk onjuist.">
            <a:extLst>
              <a:ext uri="{FF2B5EF4-FFF2-40B4-BE49-F238E27FC236}">
                <a16:creationId xmlns:a16="http://schemas.microsoft.com/office/drawing/2014/main" id="{EDF9684E-83E8-4A73-054C-FBD44BA9A1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4874" y="1268548"/>
            <a:ext cx="3931376" cy="304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731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1C886-CF42-D3F1-4A4C-EC2A6A981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6C72949E-405D-68C0-DD05-E632BD984A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4D62F4FD-9C26-AEB8-50CB-904587324155}"/>
              </a:ext>
            </a:extLst>
          </p:cNvPr>
          <p:cNvSpPr txBox="1"/>
          <p:nvPr/>
        </p:nvSpPr>
        <p:spPr>
          <a:xfrm>
            <a:off x="418935" y="1592746"/>
            <a:ext cx="11443212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noProof="1">
                <a:latin typeface="Agenda One Black" pitchFamily="2" charset="0"/>
              </a:rPr>
              <a:t>Bring the models to the data, not vice versa</a:t>
            </a:r>
          </a:p>
          <a:p>
            <a:endParaRPr lang="en-GB" sz="2400" noProof="1">
              <a:latin typeface="Agenda One Black" pitchFamily="2" charset="0"/>
            </a:endParaRPr>
          </a:p>
          <a:p>
            <a:r>
              <a:rPr lang="en-GB" sz="2400" noProof="1">
                <a:latin typeface="Agenda One Black" pitchFamily="2" charset="0"/>
              </a:rPr>
              <a:t>Our demands: </a:t>
            </a:r>
          </a:p>
          <a:p>
            <a:endParaRPr lang="en-GB" sz="2400" noProof="1">
              <a:latin typeface="Agenda One Black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Agenda One Black" pitchFamily="2" charset="0"/>
              </a:rPr>
              <a:t>Bring the AI to the Data: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Agenda One Black" pitchFamily="2" charset="0"/>
              </a:rPr>
              <a:t>Developing private ML, Generative &amp; Agentic applications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Agenda One Black" pitchFamily="2" charset="0"/>
              </a:rPr>
              <a:t>Dutch Sovereignty: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Agenda One Black" pitchFamily="2" charset="0"/>
              </a:rPr>
              <a:t>All solutions are hosted and secured within our local Dutch datacentres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Agenda One Black" pitchFamily="2" charset="0"/>
              </a:rPr>
              <a:t>Security First: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 dirty="0">
                <a:latin typeface="Agenda One Black" pitchFamily="2" charset="0"/>
              </a:rPr>
              <a:t>A dedicated Data &amp; AI platform built for safety and customer trust</a:t>
            </a:r>
          </a:p>
          <a:p>
            <a:endParaRPr lang="en-GB" sz="2400" noProof="1">
              <a:latin typeface="Agenda One Black" pitchFamily="2" charset="0"/>
            </a:endParaRPr>
          </a:p>
          <a:p>
            <a:endParaRPr lang="en-GB" sz="2400" noProof="1">
              <a:latin typeface="Agenda One Black" pitchFamily="2" charset="0"/>
            </a:endParaRPr>
          </a:p>
          <a:p>
            <a:endParaRPr lang="en-GB" sz="2400" noProof="1">
              <a:latin typeface="Agenda One Black" pitchFamily="2" charset="0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C95E51F6-2B99-AD67-7ECB-AFCA27D36C5F}"/>
              </a:ext>
            </a:extLst>
          </p:cNvPr>
          <p:cNvSpPr txBox="1"/>
          <p:nvPr/>
        </p:nvSpPr>
        <p:spPr>
          <a:xfrm>
            <a:off x="418934" y="667908"/>
            <a:ext cx="11443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Component 5: AI solutions</a:t>
            </a:r>
          </a:p>
        </p:txBody>
      </p:sp>
    </p:spTree>
    <p:extLst>
      <p:ext uri="{BB962C8B-B14F-4D97-AF65-F5344CB8AC3E}">
        <p14:creationId xmlns:p14="http://schemas.microsoft.com/office/powerpoint/2010/main" val="26861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D1E318-D24B-5795-25F7-3403A8048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AA4E1EB3-8015-F759-57C7-5F826F8F13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759CA324-D4A2-A3F6-DAB2-3CF8554D1D79}"/>
              </a:ext>
            </a:extLst>
          </p:cNvPr>
          <p:cNvSpPr txBox="1"/>
          <p:nvPr/>
        </p:nvSpPr>
        <p:spPr>
          <a:xfrm>
            <a:off x="418934" y="1592746"/>
            <a:ext cx="11290466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noProof="1">
                <a:latin typeface="Agenda One Black" pitchFamily="2" charset="0"/>
              </a:rPr>
              <a:t>Our journey sofar</a:t>
            </a:r>
          </a:p>
          <a:p>
            <a:endParaRPr lang="en-GB" sz="2400" noProof="1">
              <a:latin typeface="Agenda One Black" pitchFamily="2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dirty="0"/>
              <a:t>Empowering Research by supporting our customers Data Science team with our solutions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dirty="0"/>
              <a:t>Specialized Knowledge Systems: Developing a high-performance RAG application for complex document knowledge retrieval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dirty="0"/>
              <a:t>Multi-Model Versatility: Leveraging the Ollama framework to deploy and manage a diverse range of Large Language Models (LLMs) and Vision Language Models (VLMs)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dirty="0"/>
              <a:t>Cutting-Edge Integration: Engineering Model Context Protocols to bridge Generative AI with Data Vault architectures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dirty="0"/>
              <a:t>Continuous Innovation: Cultivating a culture of daily learning and technical growth</a:t>
            </a:r>
          </a:p>
          <a:p>
            <a:r>
              <a:rPr lang="nl-NL" dirty="0"/>
              <a:t> </a:t>
            </a:r>
          </a:p>
          <a:p>
            <a:endParaRPr lang="en-GB" noProof="1">
              <a:latin typeface="Agenda One Black" pitchFamily="2" charset="0"/>
            </a:endParaRPr>
          </a:p>
          <a:p>
            <a:endParaRPr lang="en-GB" noProof="1">
              <a:latin typeface="Agenda One Black" pitchFamily="2" charset="0"/>
            </a:endParaRPr>
          </a:p>
          <a:p>
            <a:endParaRPr lang="en-GB" noProof="1">
              <a:latin typeface="Agenda One Black" pitchFamily="2" charset="0"/>
            </a:endParaRPr>
          </a:p>
          <a:p>
            <a:endParaRPr lang="en-GB" noProof="1">
              <a:latin typeface="Agenda One Black" pitchFamily="2" charset="0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88197254-C202-1E75-D902-868B249E3880}"/>
              </a:ext>
            </a:extLst>
          </p:cNvPr>
          <p:cNvSpPr txBox="1"/>
          <p:nvPr/>
        </p:nvSpPr>
        <p:spPr>
          <a:xfrm>
            <a:off x="418934" y="667908"/>
            <a:ext cx="11443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Component 5: AI solutions</a:t>
            </a:r>
          </a:p>
        </p:txBody>
      </p:sp>
    </p:spTree>
    <p:extLst>
      <p:ext uri="{BB962C8B-B14F-4D97-AF65-F5344CB8AC3E}">
        <p14:creationId xmlns:p14="http://schemas.microsoft.com/office/powerpoint/2010/main" val="56127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FB6575-9EA9-6E9F-9029-C9A08CF2D1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schermopname, tekst, Elektrisch blauw, blauw&#10;&#10;Door AI gegenereerde inhoud is mogelijk onjuist.">
            <a:extLst>
              <a:ext uri="{FF2B5EF4-FFF2-40B4-BE49-F238E27FC236}">
                <a16:creationId xmlns:a16="http://schemas.microsoft.com/office/drawing/2014/main" id="{5DE0D776-45B4-8495-8EBB-6411835381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" y="1714"/>
            <a:ext cx="12188952" cy="6856286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6ADD9658-A0E1-B18A-F7F1-2356F1FAC5FA}"/>
              </a:ext>
            </a:extLst>
          </p:cNvPr>
          <p:cNvSpPr txBox="1"/>
          <p:nvPr/>
        </p:nvSpPr>
        <p:spPr>
          <a:xfrm>
            <a:off x="418934" y="1592746"/>
            <a:ext cx="97647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bg1"/>
                </a:solidFill>
                <a:latin typeface="Agenda One Black" pitchFamily="2" charset="0"/>
              </a:rPr>
              <a:t>Lessons Learned &amp; Conclusion</a:t>
            </a:r>
          </a:p>
        </p:txBody>
      </p:sp>
    </p:spTree>
    <p:extLst>
      <p:ext uri="{BB962C8B-B14F-4D97-AF65-F5344CB8AC3E}">
        <p14:creationId xmlns:p14="http://schemas.microsoft.com/office/powerpoint/2010/main" val="129975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54A294-7DB3-FAFC-B04E-AD14393BF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1B568AF0-FC55-0173-2280-C4010D920F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48AFDF62-7C0F-BD4D-14A7-F89AD69D6F93}"/>
              </a:ext>
            </a:extLst>
          </p:cNvPr>
          <p:cNvSpPr txBox="1"/>
          <p:nvPr/>
        </p:nvSpPr>
        <p:spPr>
          <a:xfrm>
            <a:off x="418934" y="1592746"/>
            <a:ext cx="1132856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noProof="1">
                <a:latin typeface="Agenda One Black" pitchFamily="2" charset="0"/>
              </a:rPr>
              <a:t>What we got right - </a:t>
            </a:r>
            <a:r>
              <a:rPr lang="en-GB" sz="2400" dirty="0">
                <a:latin typeface="Agenda One Black" pitchFamily="2" charset="0"/>
              </a:rPr>
              <a:t>The "Aha!" moments that validated the 2-year journey</a:t>
            </a:r>
          </a:p>
          <a:p>
            <a:endParaRPr lang="en-GB" sz="2400" dirty="0">
              <a:latin typeface="Agenda One Black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noProof="1"/>
              <a:t>Strategic Partnerships</a:t>
            </a:r>
            <a:r>
              <a:rPr lang="en-GB" sz="2400" noProof="1"/>
              <a:t>: Identified sponsors who provided both organizational support and the expertise needed to transition our platform into a managed service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noProof="1"/>
              <a:t>Conceptual Alignment</a:t>
            </a:r>
            <a:r>
              <a:rPr lang="en-GB" sz="2400" noProof="1"/>
              <a:t>: Assembled a multi-disciplinary expert team to ensure technical capabilities are always aligned with core business functionalities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noProof="1"/>
              <a:t>Methodology as a Product</a:t>
            </a:r>
            <a:r>
              <a:rPr lang="en-GB" sz="2400" noProof="1"/>
              <a:t>: While technical specs are vital, our greatest success is embedding our methodology and best practices directly into the platform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b="1" noProof="1"/>
              <a:t>Outcome-Driven Focus</a:t>
            </a:r>
            <a:r>
              <a:rPr lang="en-GB" sz="2400" noProof="1"/>
              <a:t>: Prioritizing the "human" side of the platform—methodology and best practices—as the ultimate driver of customer success</a:t>
            </a:r>
          </a:p>
          <a:p>
            <a:endParaRPr lang="nl-NL" sz="2400" dirty="0">
              <a:latin typeface="Agenda One Black" pitchFamily="2" charset="0"/>
            </a:endParaRPr>
          </a:p>
          <a:p>
            <a:r>
              <a:rPr lang="nl-NL" sz="2400" dirty="0">
                <a:latin typeface="Agenda One Black" pitchFamily="2" charset="0"/>
              </a:rPr>
              <a:t> </a:t>
            </a:r>
            <a:endParaRPr lang="en-GB" sz="2400" noProof="1">
              <a:latin typeface="Agenda One Black" pitchFamily="2" charset="0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584E1B9D-7823-9512-3FF7-6F284F5EB1D9}"/>
              </a:ext>
            </a:extLst>
          </p:cNvPr>
          <p:cNvSpPr txBox="1"/>
          <p:nvPr/>
        </p:nvSpPr>
        <p:spPr>
          <a:xfrm>
            <a:off x="418934" y="667908"/>
            <a:ext cx="11443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Lessons Learned</a:t>
            </a:r>
          </a:p>
        </p:txBody>
      </p:sp>
    </p:spTree>
    <p:extLst>
      <p:ext uri="{BB962C8B-B14F-4D97-AF65-F5344CB8AC3E}">
        <p14:creationId xmlns:p14="http://schemas.microsoft.com/office/powerpoint/2010/main" val="488895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65E62-F8B0-2808-ECB6-BCD91C985C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32A0A9D2-E8B1-40D1-F983-A9E34D645F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3A167F54-972F-78A1-A2AB-F89B985ACB75}"/>
              </a:ext>
            </a:extLst>
          </p:cNvPr>
          <p:cNvSpPr txBox="1"/>
          <p:nvPr/>
        </p:nvSpPr>
        <p:spPr>
          <a:xfrm>
            <a:off x="418934" y="1592746"/>
            <a:ext cx="11087265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noProof="1">
                <a:latin typeface="Agenda One Black" pitchFamily="2" charset="0"/>
              </a:rPr>
              <a:t>What We Got Wrong. Honest reflections on the hurdles that slowed the team down</a:t>
            </a:r>
          </a:p>
          <a:p>
            <a:endParaRPr lang="en-GB" sz="2400" noProof="1">
              <a:latin typeface="Agenda One Black" pitchFamily="2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b="1" noProof="1"/>
              <a:t>The Scalability Gap:</a:t>
            </a:r>
            <a:r>
              <a:rPr lang="en-GB" sz="2400" noProof="1"/>
              <a:t> We waited too long to formalize knowledge transfer, which created a bottleneck for our Managed Service transition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b="1" noProof="1"/>
              <a:t>The Evolution:</a:t>
            </a:r>
            <a:r>
              <a:rPr lang="en-GB" sz="2400" noProof="1"/>
              <a:t> Moving from a stand-alone </a:t>
            </a:r>
            <a:r>
              <a:rPr lang="en-GB" sz="2400" b="1" noProof="1"/>
              <a:t>solution</a:t>
            </a:r>
            <a:r>
              <a:rPr lang="en-GB" sz="2400" noProof="1"/>
              <a:t> to a full </a:t>
            </a:r>
            <a:r>
              <a:rPr lang="en-GB" sz="2400" b="1" noProof="1"/>
              <a:t>ecosystem</a:t>
            </a:r>
            <a:r>
              <a:rPr lang="en-GB" sz="2400" noProof="1"/>
              <a:t> proved to be a more complex journey than anticipated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b="1" noProof="1"/>
              <a:t>The 100% Rule:</a:t>
            </a:r>
            <a:r>
              <a:rPr lang="en-GB" sz="2400" noProof="1"/>
              <a:t> While we aimed for perfection, our customers were actually willing to partner with us and grow alongside the product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400" b="1" noProof="1"/>
              <a:t>Partnership vs. Product:</a:t>
            </a:r>
            <a:r>
              <a:rPr lang="en-GB" sz="2400" noProof="1"/>
              <a:t> Real-world feedback during the "journey" was more valuable than a delayed, perfect launch</a:t>
            </a:r>
          </a:p>
          <a:p>
            <a:r>
              <a:rPr lang="nl-NL" dirty="0"/>
              <a:t> </a:t>
            </a:r>
          </a:p>
          <a:p>
            <a:endParaRPr lang="en-GB" sz="2400" noProof="1">
              <a:latin typeface="Agenda One Black" pitchFamily="2" charset="0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0C38D601-44E9-5158-AA05-58DCF1D0E2CC}"/>
              </a:ext>
            </a:extLst>
          </p:cNvPr>
          <p:cNvSpPr txBox="1"/>
          <p:nvPr/>
        </p:nvSpPr>
        <p:spPr>
          <a:xfrm>
            <a:off x="418934" y="667908"/>
            <a:ext cx="11443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Lessons Learned</a:t>
            </a:r>
          </a:p>
        </p:txBody>
      </p:sp>
    </p:spTree>
    <p:extLst>
      <p:ext uri="{BB962C8B-B14F-4D97-AF65-F5344CB8AC3E}">
        <p14:creationId xmlns:p14="http://schemas.microsoft.com/office/powerpoint/2010/main" val="2362163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512544-A00F-DDD0-E325-A5B0E4172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84E64A52-87B6-4B1D-AA69-855212660B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70C39CFA-BABC-FE3B-1575-7F7EF5D4D790}"/>
              </a:ext>
            </a:extLst>
          </p:cNvPr>
          <p:cNvSpPr txBox="1"/>
          <p:nvPr/>
        </p:nvSpPr>
        <p:spPr>
          <a:xfrm>
            <a:off x="418934" y="1592746"/>
            <a:ext cx="1118886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noProof="1"/>
              <a:t>3 Key Takeaways</a:t>
            </a:r>
            <a:br>
              <a:rPr lang="en-GB" sz="2400" noProof="1"/>
            </a:br>
            <a:endParaRPr lang="en-GB" sz="2400" noProof="1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noProof="1"/>
              <a:t>Sovereignty is Strategy</a:t>
            </a:r>
            <a:r>
              <a:rPr lang="en-GB" sz="2400" noProof="1"/>
              <a:t> True digital sovereignty isn't a buzzword; it’s the strategic capability to maintain </a:t>
            </a:r>
            <a:r>
              <a:rPr lang="en-GB" sz="2400" b="1" noProof="1"/>
              <a:t>absolute authority</a:t>
            </a:r>
            <a:r>
              <a:rPr lang="en-GB" sz="2400" noProof="1"/>
              <a:t> over your digital landscape</a:t>
            </a:r>
            <a:br>
              <a:rPr lang="en-GB" sz="2400" noProof="1"/>
            </a:br>
            <a:endParaRPr lang="en-GB" sz="2400" noProof="1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noProof="1"/>
              <a:t>Flexibility Over "Black Boxes"</a:t>
            </a:r>
            <a:r>
              <a:rPr lang="en-GB" sz="2400" noProof="1"/>
              <a:t> Avoid being locked into one cloud. Use a </a:t>
            </a:r>
            <a:r>
              <a:rPr lang="en-GB" sz="2400" b="1" noProof="1"/>
              <a:t>cloud-agnostic blueprint</a:t>
            </a:r>
            <a:r>
              <a:rPr lang="en-GB" sz="2400" noProof="1"/>
              <a:t> that blends Public Cloud scalability with Private Cloud security</a:t>
            </a:r>
            <a:br>
              <a:rPr lang="en-GB" sz="2400" noProof="1"/>
            </a:br>
            <a:endParaRPr lang="en-GB" sz="2400" noProof="1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b="1" noProof="1"/>
              <a:t>Methodology Drives Success</a:t>
            </a:r>
            <a:r>
              <a:rPr lang="en-GB" sz="2400" noProof="1"/>
              <a:t> Value comes from the platform’s </a:t>
            </a:r>
            <a:r>
              <a:rPr lang="en-GB" sz="2400" b="1" noProof="1"/>
              <a:t>governance and standardization</a:t>
            </a:r>
            <a:r>
              <a:rPr lang="en-GB" sz="2400" noProof="1"/>
              <a:t>, not just the technical specs or the data itself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2F5C7DA1-7957-45D7-4270-1A5A70208632}"/>
              </a:ext>
            </a:extLst>
          </p:cNvPr>
          <p:cNvSpPr txBox="1"/>
          <p:nvPr/>
        </p:nvSpPr>
        <p:spPr>
          <a:xfrm>
            <a:off x="418934" y="667908"/>
            <a:ext cx="1144321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146208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7CC7B0-E07E-86E7-AA03-8FBF22DD72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0C60490-389A-BC1D-19B4-F2CD82C6E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Afbeelding 3" descr="Afbeelding met schermopname, tekst, Elektrisch blauw, blauw&#10;&#10;Door AI gegenereerde inhoud is mogelijk onjuist.">
            <a:extLst>
              <a:ext uri="{FF2B5EF4-FFF2-40B4-BE49-F238E27FC236}">
                <a16:creationId xmlns:a16="http://schemas.microsoft.com/office/drawing/2014/main" id="{BCBAC7E1-9D64-962F-E847-5F558184E9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" y="1714"/>
            <a:ext cx="12188952" cy="6856286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6C827393-521A-1FF2-50F0-B735AF9EC50D}"/>
              </a:ext>
            </a:extLst>
          </p:cNvPr>
          <p:cNvSpPr txBox="1"/>
          <p:nvPr/>
        </p:nvSpPr>
        <p:spPr>
          <a:xfrm>
            <a:off x="418935" y="1592746"/>
            <a:ext cx="81953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bg1"/>
                </a:solidFill>
                <a:latin typeface="Agenda One Black" pitchFamily="2" charset="0"/>
              </a:rPr>
              <a:t>Question &amp; Answers</a:t>
            </a:r>
          </a:p>
        </p:txBody>
      </p:sp>
    </p:spTree>
    <p:extLst>
      <p:ext uri="{BB962C8B-B14F-4D97-AF65-F5344CB8AC3E}">
        <p14:creationId xmlns:p14="http://schemas.microsoft.com/office/powerpoint/2010/main" val="417915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Afbeelding met tekst, schermopname, Lettertype, Elektrisch blauw&#10;&#10;Door AI gegenereerde inhoud is mogelijk onjuist.">
            <a:extLst>
              <a:ext uri="{FF2B5EF4-FFF2-40B4-BE49-F238E27FC236}">
                <a16:creationId xmlns:a16="http://schemas.microsoft.com/office/drawing/2014/main" id="{E039245A-45B2-F689-682F-5FBB45E543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" y="-37570"/>
            <a:ext cx="12196234" cy="6862585"/>
          </a:xfrm>
          <a:prstGeom prst="rect">
            <a:avLst/>
          </a:prstGeom>
          <a:noFill/>
        </p:spPr>
      </p:pic>
      <p:pic>
        <p:nvPicPr>
          <p:cNvPr id="2" name="Afbeelding 1" descr="Afbeelding met tekst, schermopname, Lettertype, Elektrisch blauw&#10;&#10;Door AI gegenereerde inhoud is mogelijk onjuist.">
            <a:extLst>
              <a:ext uri="{FF2B5EF4-FFF2-40B4-BE49-F238E27FC236}">
                <a16:creationId xmlns:a16="http://schemas.microsoft.com/office/drawing/2014/main" id="{AA24C049-CA8D-EA46-313F-7037853405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5643" y="-37570"/>
            <a:ext cx="12723286" cy="7159147"/>
          </a:xfrm>
          <a:prstGeom prst="rect">
            <a:avLst/>
          </a:prstGeom>
          <a:noFill/>
        </p:spPr>
      </p:pic>
      <p:pic>
        <p:nvPicPr>
          <p:cNvPr id="3" name="Afbeelding 2" descr="Afbeelding met tekst, schermopname, Lettertype, logo&#10;&#10;Door AI gegenereerde inhoud is mogelijk onjuist.">
            <a:extLst>
              <a:ext uri="{FF2B5EF4-FFF2-40B4-BE49-F238E27FC236}">
                <a16:creationId xmlns:a16="http://schemas.microsoft.com/office/drawing/2014/main" id="{0A2589A3-3225-283D-1BEA-A48FA4302EC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60784"/>
          <a:stretch>
            <a:fillRect/>
          </a:stretch>
        </p:blipFill>
        <p:spPr>
          <a:xfrm>
            <a:off x="-251531" y="3629685"/>
            <a:ext cx="12709174" cy="2689411"/>
          </a:xfrm>
          <a:prstGeom prst="rect">
            <a:avLst/>
          </a:prstGeom>
        </p:spPr>
      </p:pic>
      <p:pic>
        <p:nvPicPr>
          <p:cNvPr id="4" name="Afbeelding 3" descr="Afbeelding met tekst, schermopname, Lettertype, logo&#10;&#10;Door AI gegenereerde inhoud is mogelijk onjuist.">
            <a:extLst>
              <a:ext uri="{FF2B5EF4-FFF2-40B4-BE49-F238E27FC236}">
                <a16:creationId xmlns:a16="http://schemas.microsoft.com/office/drawing/2014/main" id="{95338A47-68BD-E377-90B8-3807AC95C0D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60784"/>
          <a:stretch>
            <a:fillRect/>
          </a:stretch>
        </p:blipFill>
        <p:spPr>
          <a:xfrm>
            <a:off x="-251532" y="4321480"/>
            <a:ext cx="12693781" cy="2800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17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0">
        <p:fade/>
      </p:transition>
    </mc:Choice>
    <mc:Fallback xmlns="">
      <p:transition spd="med" advClick="0" advTm="20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C2373-FCCD-C9CB-5EC8-71592F9E1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701F060E-4558-15CB-8F4E-2B027FE173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78929"/>
          </a:xfrm>
          <a:prstGeom prst="rect">
            <a:avLst/>
          </a:prstGeom>
        </p:spPr>
      </p:pic>
      <p:pic>
        <p:nvPicPr>
          <p:cNvPr id="5" name="Afbeelding 4" descr="Afbeelding met tekst, schermopname, lijn, diagram&#10;&#10;Door AI gegenereerde inhoud is mogelijk onjuist.">
            <a:extLst>
              <a:ext uri="{FF2B5EF4-FFF2-40B4-BE49-F238E27FC236}">
                <a16:creationId xmlns:a16="http://schemas.microsoft.com/office/drawing/2014/main" id="{41FD02FA-1E15-8BBA-B32D-2DD4338A8AB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21409" b="28776"/>
          <a:stretch>
            <a:fillRect/>
          </a:stretch>
        </p:blipFill>
        <p:spPr>
          <a:xfrm>
            <a:off x="311976" y="695160"/>
            <a:ext cx="11586519" cy="4328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95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A92A2E-0545-D0ED-AF42-498403418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6EA7224C-2D1A-8D76-7356-1A7FF6C518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78929"/>
          </a:xfrm>
          <a:prstGeom prst="rect">
            <a:avLst/>
          </a:prstGeom>
        </p:spPr>
      </p:pic>
      <p:pic>
        <p:nvPicPr>
          <p:cNvPr id="5" name="Afbeelding 4" descr="Afbeelding met tekst, schermopname, lijn, diagram&#10;&#10;Door AI gegenereerde inhoud is mogelijk onjuist.">
            <a:extLst>
              <a:ext uri="{FF2B5EF4-FFF2-40B4-BE49-F238E27FC236}">
                <a16:creationId xmlns:a16="http://schemas.microsoft.com/office/drawing/2014/main" id="{C4D15C56-5581-58AC-F34E-1F919666561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9668" t="35319" r="1" b="41925"/>
          <a:stretch>
            <a:fillRect/>
          </a:stretch>
        </p:blipFill>
        <p:spPr>
          <a:xfrm>
            <a:off x="714324" y="508635"/>
            <a:ext cx="4673016" cy="1977390"/>
          </a:xfrm>
          <a:prstGeom prst="rect">
            <a:avLst/>
          </a:prstGeom>
        </p:spPr>
      </p:pic>
      <p:pic>
        <p:nvPicPr>
          <p:cNvPr id="7" name="Afbeelding 6" descr="Afbeelding met tekst, Lettertype, logo, schermopname&#10;&#10;Door AI gegenereerde inhoud is mogelijk onjuist.">
            <a:extLst>
              <a:ext uri="{FF2B5EF4-FFF2-40B4-BE49-F238E27FC236}">
                <a16:creationId xmlns:a16="http://schemas.microsoft.com/office/drawing/2014/main" id="{D32B69CC-84D4-F9F7-9D50-07CE6FCD3AD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4067" t="30525" r="11322" b="26868"/>
          <a:stretch>
            <a:fillRect/>
          </a:stretch>
        </p:blipFill>
        <p:spPr>
          <a:xfrm>
            <a:off x="150895" y="2372255"/>
            <a:ext cx="4099623" cy="1755838"/>
          </a:xfrm>
          <a:prstGeom prst="rect">
            <a:avLst/>
          </a:prstGeom>
        </p:spPr>
      </p:pic>
      <p:pic>
        <p:nvPicPr>
          <p:cNvPr id="9" name="Afbeelding 8" descr="Afbeelding met tekst, Lettertype, schermopname, logo&#10;&#10;Door AI gegenereerde inhoud is mogelijk onjuist.">
            <a:extLst>
              <a:ext uri="{FF2B5EF4-FFF2-40B4-BE49-F238E27FC236}">
                <a16:creationId xmlns:a16="http://schemas.microsoft.com/office/drawing/2014/main" id="{5FBC1125-3830-50EA-77E5-3A9B7111FB0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5527" t="32009" r="15633" b="25000"/>
          <a:stretch>
            <a:fillRect/>
          </a:stretch>
        </p:blipFill>
        <p:spPr>
          <a:xfrm>
            <a:off x="4116004" y="2379650"/>
            <a:ext cx="3959992" cy="1854818"/>
          </a:xfrm>
          <a:prstGeom prst="rect">
            <a:avLst/>
          </a:prstGeom>
        </p:spPr>
      </p:pic>
      <p:pic>
        <p:nvPicPr>
          <p:cNvPr id="11" name="Afbeelding 10" descr="Afbeelding met tekst, Lettertype, schermopname, logo&#10;&#10;Door AI gegenereerde inhoud is mogelijk onjuist.">
            <a:extLst>
              <a:ext uri="{FF2B5EF4-FFF2-40B4-BE49-F238E27FC236}">
                <a16:creationId xmlns:a16="http://schemas.microsoft.com/office/drawing/2014/main" id="{2DD32560-0D94-EC25-3844-C5248E6D312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5845" t="32221" r="13971" b="29167"/>
          <a:stretch>
            <a:fillRect/>
          </a:stretch>
        </p:blipFill>
        <p:spPr>
          <a:xfrm>
            <a:off x="7979710" y="2351827"/>
            <a:ext cx="4083353" cy="168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998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Afbeelding 2" descr="Afbeelding met tekst, schermopname, Lettertype, Merk&#10;&#10;Door AI gegenereerde inhoud is mogelijk onjuist.">
            <a:extLst>
              <a:ext uri="{FF2B5EF4-FFF2-40B4-BE49-F238E27FC236}">
                <a16:creationId xmlns:a16="http://schemas.microsoft.com/office/drawing/2014/main" id="{C5F6626D-525A-807A-6618-0596E62760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1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B650933-0096-5662-0E09-49ECC10FEC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schermopname, tekst, Elektrisch blauw, blauw&#10;&#10;Door AI gegenereerde inhoud is mogelijk onjuist.">
            <a:extLst>
              <a:ext uri="{FF2B5EF4-FFF2-40B4-BE49-F238E27FC236}">
                <a16:creationId xmlns:a16="http://schemas.microsoft.com/office/drawing/2014/main" id="{5BF29368-4DFB-4A43-20AB-12BDB87A3E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" y="1714"/>
            <a:ext cx="12188952" cy="685628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5A8AC35-497B-C908-1E7F-995185AFD4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B018120E-6CEB-5780-1B98-25DF8F154ADC}"/>
              </a:ext>
            </a:extLst>
          </p:cNvPr>
          <p:cNvSpPr txBox="1"/>
          <p:nvPr/>
        </p:nvSpPr>
        <p:spPr>
          <a:xfrm>
            <a:off x="418935" y="1592746"/>
            <a:ext cx="81953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bg1"/>
                </a:solidFill>
                <a:latin typeface=""/>
              </a:rPr>
              <a:t>The Vision &amp; The Why</a:t>
            </a:r>
          </a:p>
        </p:txBody>
      </p:sp>
    </p:spTree>
    <p:extLst>
      <p:ext uri="{BB962C8B-B14F-4D97-AF65-F5344CB8AC3E}">
        <p14:creationId xmlns:p14="http://schemas.microsoft.com/office/powerpoint/2010/main" val="1017226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82C52F-5CA3-94B7-045F-0C38036AE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2C5706E2-21D3-B0F5-033A-157837F17F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97EB2743-8ED6-5D1B-E65E-4DF6238343B5}"/>
              </a:ext>
            </a:extLst>
          </p:cNvPr>
          <p:cNvSpPr txBox="1"/>
          <p:nvPr/>
        </p:nvSpPr>
        <p:spPr>
          <a:xfrm>
            <a:off x="418935" y="1592746"/>
            <a:ext cx="847454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noProof="1">
                <a:latin typeface="Agenda One Black" pitchFamily="2" charset="0"/>
              </a:rPr>
              <a:t>Why should we build a truly scalable sovereign platform?</a:t>
            </a:r>
          </a:p>
          <a:p>
            <a:endParaRPr lang="en-GB" sz="2400" noProof="1">
              <a:latin typeface="Agenda One Black" pitchFamily="2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Escape from Vendor/Cloud lock-in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Compliance as a Competitive Advantage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Standardize with best-of-breed solutions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Control of cost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AI readiness &amp; Intellectual Property Protection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noProof="1">
                <a:latin typeface="Agenda One Black" pitchFamily="2" charset="0"/>
              </a:rPr>
              <a:t>Agility through Hybrid Flexibility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noProof="1">
              <a:latin typeface="Agenda One Black" pitchFamily="2" charset="0"/>
            </a:endParaRPr>
          </a:p>
          <a:p>
            <a:endParaRPr lang="en-GB" sz="2400" noProof="1">
              <a:latin typeface="Agenda One Black" pitchFamily="2" charset="0"/>
            </a:endParaRPr>
          </a:p>
          <a:p>
            <a:endParaRPr lang="en-GB" sz="2400" noProof="1">
              <a:latin typeface="Agenda One Black" pitchFamily="2" charset="0"/>
            </a:endParaRPr>
          </a:p>
          <a:p>
            <a:r>
              <a:rPr lang="en-GB" sz="2400" noProof="1">
                <a:latin typeface="Agenda One Black" pitchFamily="2" charset="0"/>
              </a:rPr>
              <a:t>	</a:t>
            </a:r>
          </a:p>
          <a:p>
            <a:endParaRPr lang="en-GB" sz="2400" noProof="1">
              <a:latin typeface="Agenda One Black" pitchFamily="2" charset="0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8B8AF738-AF84-6E6A-F720-A4E1532B3A9A}"/>
              </a:ext>
            </a:extLst>
          </p:cNvPr>
          <p:cNvSpPr txBox="1"/>
          <p:nvPr/>
        </p:nvSpPr>
        <p:spPr>
          <a:xfrm>
            <a:off x="418935" y="667908"/>
            <a:ext cx="81953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The Ambitious Question</a:t>
            </a:r>
          </a:p>
        </p:txBody>
      </p:sp>
    </p:spTree>
    <p:extLst>
      <p:ext uri="{BB962C8B-B14F-4D97-AF65-F5344CB8AC3E}">
        <p14:creationId xmlns:p14="http://schemas.microsoft.com/office/powerpoint/2010/main" val="139111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541A65-B003-A5C6-2292-CE5B01C4F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schermopname, ontwerp&#10;&#10;Door AI gegenereerde inhoud is mogelijk onjuist.">
            <a:extLst>
              <a:ext uri="{FF2B5EF4-FFF2-40B4-BE49-F238E27FC236}">
                <a16:creationId xmlns:a16="http://schemas.microsoft.com/office/drawing/2014/main" id="{0D493B7F-1121-56CB-8A0E-90C58DF03C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0F3C5DF6-462A-527D-A74E-D434D1C005D7}"/>
              </a:ext>
            </a:extLst>
          </p:cNvPr>
          <p:cNvSpPr txBox="1"/>
          <p:nvPr/>
        </p:nvSpPr>
        <p:spPr>
          <a:xfrm>
            <a:off x="418935" y="1592746"/>
            <a:ext cx="847454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genda One Black" pitchFamily="2" charset="0"/>
              </a:rPr>
              <a:t>True Sovereignty is the </a:t>
            </a:r>
            <a:r>
              <a:rPr lang="en-GB" sz="2400" b="1" dirty="0">
                <a:latin typeface="Agenda One Black" pitchFamily="2" charset="0"/>
              </a:rPr>
              <a:t>strategic capability </a:t>
            </a:r>
            <a:r>
              <a:rPr lang="en-GB" sz="2400" dirty="0">
                <a:latin typeface="Agenda One Black" pitchFamily="2" charset="0"/>
              </a:rPr>
              <a:t>of an organization to maintain </a:t>
            </a:r>
            <a:r>
              <a:rPr lang="en-GB" sz="2400" b="1" dirty="0">
                <a:latin typeface="Agenda One Black" pitchFamily="2" charset="0"/>
              </a:rPr>
              <a:t>absolute authority and self-determination </a:t>
            </a:r>
            <a:r>
              <a:rPr lang="en-GB" sz="2400" dirty="0">
                <a:latin typeface="Agenda One Black" pitchFamily="2" charset="0"/>
              </a:rPr>
              <a:t>over its </a:t>
            </a:r>
            <a:r>
              <a:rPr lang="en-GB" sz="2400" b="1" dirty="0">
                <a:latin typeface="Agenda One Black" pitchFamily="2" charset="0"/>
              </a:rPr>
              <a:t>digital landscape</a:t>
            </a:r>
            <a:r>
              <a:rPr lang="en-GB" sz="2400" dirty="0">
                <a:latin typeface="Agenda One Black" pitchFamily="2" charset="0"/>
              </a:rPr>
              <a:t> while navigating complex regulatory and technical environments. </a:t>
            </a:r>
          </a:p>
          <a:p>
            <a:endParaRPr lang="en-GB" sz="2400" dirty="0">
              <a:latin typeface="Agenda One Black" pitchFamily="2" charset="0"/>
            </a:endParaRPr>
          </a:p>
          <a:p>
            <a:r>
              <a:rPr lang="en-GB" sz="2400" dirty="0">
                <a:latin typeface="Agenda One Black" pitchFamily="2" charset="0"/>
              </a:rPr>
              <a:t>Three core ownership pillars: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genda One Black" pitchFamily="2" charset="0"/>
              </a:rPr>
              <a:t>Ownership of Logic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genda One Black" pitchFamily="2" charset="0"/>
              </a:rPr>
              <a:t>Ownership of Data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latin typeface="Agenda One Black" pitchFamily="2" charset="0"/>
              </a:rPr>
              <a:t>Ownership of Solutions</a:t>
            </a:r>
            <a:endParaRPr lang="en-GB" sz="2400" noProof="1">
              <a:latin typeface="Agenda One Black" pitchFamily="2" charset="0"/>
            </a:endParaRPr>
          </a:p>
          <a:p>
            <a:r>
              <a:rPr lang="en-GB" sz="2400" noProof="1">
                <a:latin typeface="Agenda One Black" pitchFamily="2" charset="0"/>
              </a:rPr>
              <a:t>	</a:t>
            </a:r>
          </a:p>
          <a:p>
            <a:endParaRPr lang="en-GB" sz="2400" noProof="1">
              <a:latin typeface="Agenda One Black" pitchFamily="2" charset="0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5BA13DEE-236C-41D9-B503-B674BAD57DDB}"/>
              </a:ext>
            </a:extLst>
          </p:cNvPr>
          <p:cNvSpPr txBox="1"/>
          <p:nvPr/>
        </p:nvSpPr>
        <p:spPr>
          <a:xfrm>
            <a:off x="418935" y="667908"/>
            <a:ext cx="81953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noProof="1">
                <a:solidFill>
                  <a:schemeClr val="accent1">
                    <a:lumMod val="75000"/>
                  </a:schemeClr>
                </a:solidFill>
                <a:latin typeface="Agenda One Black" pitchFamily="2" charset="0"/>
              </a:rPr>
              <a:t>A definition of sovereignty</a:t>
            </a:r>
          </a:p>
        </p:txBody>
      </p:sp>
    </p:spTree>
    <p:extLst>
      <p:ext uri="{BB962C8B-B14F-4D97-AF65-F5344CB8AC3E}">
        <p14:creationId xmlns:p14="http://schemas.microsoft.com/office/powerpoint/2010/main" val="353174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2810</TotalTime>
  <Words>2551</Words>
  <Application>Microsoft Macintosh PowerPoint</Application>
  <PresentationFormat>Breedbeeld</PresentationFormat>
  <Paragraphs>353</Paragraphs>
  <Slides>38</Slides>
  <Notes>36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38</vt:i4>
      </vt:variant>
    </vt:vector>
  </HeadingPairs>
  <TitlesOfParts>
    <vt:vector size="45" baseType="lpstr">
      <vt:lpstr>Agenda One Black</vt:lpstr>
      <vt:lpstr>Aptos</vt:lpstr>
      <vt:lpstr>Arial</vt:lpstr>
      <vt:lpstr>Calibri</vt:lpstr>
      <vt:lpstr>Calibri Light</vt:lpstr>
      <vt:lpstr>Poppins</vt:lpstr>
      <vt:lpstr>Kantoorthema</vt:lpstr>
      <vt:lpstr>  Building Sovereignty  A Two-Year Journey to a Scalable Data &amp; AI Platform  2026, March </vt:lpstr>
      <vt:lpstr>AGENDA</vt:lpstr>
      <vt:lpstr>Antoine Stelma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Saskia van Essen</dc:creator>
  <cp:lastModifiedBy>Antoine Stelma</cp:lastModifiedBy>
  <cp:revision>174</cp:revision>
  <dcterms:created xsi:type="dcterms:W3CDTF">2023-05-16T07:34:10Z</dcterms:created>
  <dcterms:modified xsi:type="dcterms:W3CDTF">2026-03-08T19:40:58Z</dcterms:modified>
</cp:coreProperties>
</file>